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7" r:id="rId6"/>
    <p:sldMasterId id="2147483658" r:id="rId7"/>
    <p:sldMasterId id="2147483659" r:id="rId8"/>
  </p:sldMasterIdLst>
  <p:notesMasterIdLst>
    <p:notesMasterId r:id="rId68"/>
  </p:notesMasterIdLst>
  <p:sldIdLst>
    <p:sldId id="11089614" r:id="rId9"/>
    <p:sldId id="11089515" r:id="rId10"/>
    <p:sldId id="11089673" r:id="rId11"/>
    <p:sldId id="11089674" r:id="rId12"/>
    <p:sldId id="11089675" r:id="rId13"/>
    <p:sldId id="11089517" r:id="rId14"/>
    <p:sldId id="11089685" r:id="rId15"/>
    <p:sldId id="11089676" r:id="rId16"/>
    <p:sldId id="11089613" r:id="rId17"/>
    <p:sldId id="11089677" r:id="rId18"/>
    <p:sldId id="11089678" r:id="rId19"/>
    <p:sldId id="11089631" r:id="rId20"/>
    <p:sldId id="11089633" r:id="rId21"/>
    <p:sldId id="11089635" r:id="rId22"/>
    <p:sldId id="11089636" r:id="rId23"/>
    <p:sldId id="11089615" r:id="rId24"/>
    <p:sldId id="11089619" r:id="rId25"/>
    <p:sldId id="11089644" r:id="rId26"/>
    <p:sldId id="11089679" r:id="rId27"/>
    <p:sldId id="11089616" r:id="rId28"/>
    <p:sldId id="11089680" r:id="rId29"/>
    <p:sldId id="11089638" r:id="rId30"/>
    <p:sldId id="11089640" r:id="rId31"/>
    <p:sldId id="11089681" r:id="rId32"/>
    <p:sldId id="11089622" r:id="rId33"/>
    <p:sldId id="11089625" r:id="rId34"/>
    <p:sldId id="11089642" r:id="rId35"/>
    <p:sldId id="11089627" r:id="rId36"/>
    <p:sldId id="11089682" r:id="rId37"/>
    <p:sldId id="11089628" r:id="rId38"/>
    <p:sldId id="11089629" r:id="rId39"/>
    <p:sldId id="11089643" r:id="rId40"/>
    <p:sldId id="11089683" r:id="rId41"/>
    <p:sldId id="11089646" r:id="rId42"/>
    <p:sldId id="11089647" r:id="rId43"/>
    <p:sldId id="11089648" r:id="rId44"/>
    <p:sldId id="11089649" r:id="rId45"/>
    <p:sldId id="11089684" r:id="rId46"/>
    <p:sldId id="11089650" r:id="rId47"/>
    <p:sldId id="11089651" r:id="rId48"/>
    <p:sldId id="11089653" r:id="rId49"/>
    <p:sldId id="11089645" r:id="rId50"/>
    <p:sldId id="11089652" r:id="rId51"/>
    <p:sldId id="11089655" r:id="rId52"/>
    <p:sldId id="11089656" r:id="rId53"/>
    <p:sldId id="11089657" r:id="rId54"/>
    <p:sldId id="11089658" r:id="rId55"/>
    <p:sldId id="11089659" r:id="rId56"/>
    <p:sldId id="11089660" r:id="rId57"/>
    <p:sldId id="11089661" r:id="rId58"/>
    <p:sldId id="11089662" r:id="rId59"/>
    <p:sldId id="11089664" r:id="rId60"/>
    <p:sldId id="11089665" r:id="rId61"/>
    <p:sldId id="11089666" r:id="rId62"/>
    <p:sldId id="11089667" r:id="rId63"/>
    <p:sldId id="11089668" r:id="rId64"/>
    <p:sldId id="11089669" r:id="rId65"/>
    <p:sldId id="11089671" r:id="rId66"/>
    <p:sldId id="11089672" r:id="rId67"/>
  </p:sldIdLst>
  <p:sldSz cx="12192000" cy="6858000"/>
  <p:notesSz cx="6858000" cy="9144000"/>
  <p:custDataLst>
    <p:tags r:id="rId6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4">
          <p15:clr>
            <a:srgbClr val="A4A3A4"/>
          </p15:clr>
        </p15:guide>
        <p15:guide id="2" pos="7218">
          <p15:clr>
            <a:srgbClr val="A4A3A4"/>
          </p15:clr>
        </p15:guide>
        <p15:guide id="3" orient="horz" pos="648">
          <p15:clr>
            <a:srgbClr val="A4A3A4"/>
          </p15:clr>
        </p15:guide>
        <p15:guide id="4" orient="horz" pos="712">
          <p15:clr>
            <a:srgbClr val="A4A3A4"/>
          </p15:clr>
        </p15:guide>
        <p15:guide id="5" orient="horz" pos="3928">
          <p15:clr>
            <a:srgbClr val="A4A3A4"/>
          </p15:clr>
        </p15:guide>
        <p15:guide id="6" orient="horz" pos="38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ED8"/>
    <a:srgbClr val="090A7B"/>
    <a:srgbClr val="D8E5F8"/>
    <a:srgbClr val="E9F0FB"/>
    <a:srgbClr val="E9E9FD"/>
    <a:srgbClr val="E2ECFA"/>
    <a:srgbClr val="1616EE"/>
    <a:srgbClr val="375185"/>
    <a:srgbClr val="A28E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6322" autoAdjust="0"/>
  </p:normalViewPr>
  <p:slideViewPr>
    <p:cSldViewPr snapToGrid="0" showGuides="1">
      <p:cViewPr>
        <p:scale>
          <a:sx n="96" d="100"/>
          <a:sy n="96" d="100"/>
        </p:scale>
        <p:origin x="84" y="-204"/>
      </p:cViewPr>
      <p:guideLst>
        <p:guide pos="394"/>
        <p:guide pos="7218"/>
        <p:guide orient="horz" pos="648"/>
        <p:guide orient="horz" pos="712"/>
        <p:guide orient="horz" pos="3928"/>
        <p:guide orient="horz" pos="3864"/>
      </p:guideLst>
    </p:cSldViewPr>
  </p:slideViewPr>
  <p:notesTextViewPr>
    <p:cViewPr>
      <p:scale>
        <a:sx n="1" d="1"/>
        <a:sy n="1" d="1"/>
      </p:scale>
      <p:origin x="0" y="0"/>
    </p:cViewPr>
  </p:notesTextViewPr>
  <p:sorterViewPr>
    <p:cViewPr>
      <p:scale>
        <a:sx n="122" d="100"/>
        <a:sy n="12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0">
                  <a:srgbClr val="090A7B"/>
                </a:gs>
                <a:gs pos="100000">
                  <a:srgbClr val="256ED8"/>
                </a:gs>
              </a:gsLst>
              <a:lin ang="5400000" scaled="1"/>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400" b="1" i="0" u="none" strike="noStrike" kern="1200" baseline="0">
                    <a:solidFill>
                      <a:srgbClr val="090A7B"/>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2018年</c:v>
                </c:pt>
                <c:pt idx="1">
                  <c:v>2019年</c:v>
                </c:pt>
                <c:pt idx="2">
                  <c:v>2020年</c:v>
                </c:pt>
                <c:pt idx="3">
                  <c:v>2021年</c:v>
                </c:pt>
              </c:strCache>
            </c:strRef>
          </c:cat>
          <c:val>
            <c:numRef>
              <c:f>Sheet1!$B$2:$B$5</c:f>
              <c:numCache>
                <c:formatCode>0.00%</c:formatCode>
                <c:ptCount val="4"/>
                <c:pt idx="0">
                  <c:v>0.215</c:v>
                </c:pt>
                <c:pt idx="1">
                  <c:v>0.10630000000000001</c:v>
                </c:pt>
                <c:pt idx="2">
                  <c:v>8.7999999999999995E-2</c:v>
                </c:pt>
                <c:pt idx="3">
                  <c:v>7.5800000000000006E-2</c:v>
                </c:pt>
              </c:numCache>
            </c:numRef>
          </c:val>
          <c:extLst>
            <c:ext xmlns:c16="http://schemas.microsoft.com/office/drawing/2014/chart" uri="{C3380CC4-5D6E-409C-BE32-E72D297353CC}">
              <c16:uniqueId val="{00000000-47B4-4C7F-B81D-5C9C9B47F9E8}"/>
            </c:ext>
          </c:extLst>
        </c:ser>
        <c:dLbls>
          <c:showLegendKey val="0"/>
          <c:showVal val="1"/>
          <c:showCatName val="0"/>
          <c:showSerName val="0"/>
          <c:showPercent val="0"/>
          <c:showBubbleSize val="0"/>
        </c:dLbls>
        <c:gapWidth val="150"/>
        <c:axId val="2115195071"/>
        <c:axId val="2115197151"/>
      </c:barChart>
      <c:catAx>
        <c:axId val="211519507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2115197151"/>
        <c:crosses val="autoZero"/>
        <c:auto val="1"/>
        <c:lblAlgn val="ctr"/>
        <c:lblOffset val="100"/>
        <c:noMultiLvlLbl val="0"/>
      </c:catAx>
      <c:valAx>
        <c:axId val="211519715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2115195071"/>
        <c:crosses val="autoZero"/>
        <c:crossBetween val="between"/>
      </c:valAx>
      <c:spPr>
        <a:noFill/>
        <a:ln>
          <a:noFill/>
        </a:ln>
        <a:effectLst/>
      </c:spPr>
    </c:plotArea>
    <c:plotVisOnly val="1"/>
    <c:dispBlanksAs val="gap"/>
    <c:showDLblsOverMax val="0"/>
  </c:chart>
  <c:spPr>
    <a:noFill/>
    <a:ln>
      <a:noFill/>
    </a:ln>
    <a:effectLst/>
  </c:spPr>
  <c:txPr>
    <a:bodyPr/>
    <a:lstStyle/>
    <a:p>
      <a:pPr>
        <a:defRPr lang="zh-CN" sz="1400">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FBCBC-0F1F-44D5-8B78-42E60BFE25A1}" type="datetimeFigureOut">
              <a:rPr lang="zh-CN" altLang="en-US" smtClean="0"/>
              <a:t>2023-12-06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8C485-970E-4BE7-BD51-ACD99CAE82C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E2ECFA">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0"/>
            <a:ext cx="12192000" cy="827916"/>
          </a:xfrm>
          <a:prstGeom prst="rect">
            <a:avLst/>
          </a:prstGeom>
          <a:gradFill>
            <a:gsLst>
              <a:gs pos="28000">
                <a:srgbClr val="090A7B"/>
              </a:gs>
              <a:gs pos="100000">
                <a:srgbClr val="1D78FA">
                  <a:alpha val="66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userDrawn="1"/>
        </p:nvSpPr>
        <p:spPr>
          <a:xfrm>
            <a:off x="11055965" y="-3175"/>
            <a:ext cx="1844040" cy="768350"/>
          </a:xfrm>
          <a:prstGeom prst="rect">
            <a:avLst/>
          </a:prstGeom>
          <a:noFill/>
        </p:spPr>
        <p:txBody>
          <a:bodyPr wrap="square" rtlCol="0">
            <a:spAutoFit/>
          </a:bodyPr>
          <a:lstStyle/>
          <a:p>
            <a:pPr algn="dist"/>
            <a:r>
              <a:rPr lang="zh-CN" altLang="en-US" sz="4400" b="1" dirty="0">
                <a:solidFill>
                  <a:schemeClr val="bg1">
                    <a:alpha val="20000"/>
                  </a:schemeClr>
                </a:solidFill>
                <a:latin typeface="文悦古典明朝体 (非商业使用) W5" charset="-122"/>
                <a:ea typeface="文悦古典明朝体 (非商业使用) W5" charset="-122"/>
              </a:rPr>
              <a:t>法</a:t>
            </a:r>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38584"/>
            <a:ext cx="10515600" cy="715529"/>
          </a:xfrm>
          <a:prstGeom prst="rect">
            <a:avLst/>
          </a:prstGeom>
        </p:spPr>
        <p:txBody>
          <a:bodyPr/>
          <a:lstStyle>
            <a:lvl1pPr>
              <a:defRPr sz="4000" b="0"/>
            </a:lvl1pPr>
          </a:lstStyle>
          <a:p>
            <a:r>
              <a:rPr lang="en-US"/>
              <a:t>CLICK TO EDIT MASTER TITLE STYLE</a:t>
            </a:r>
          </a:p>
        </p:txBody>
      </p:sp>
      <p:sp>
        <p:nvSpPr>
          <p:cNvPr id="3" name="Date Placeholder 2"/>
          <p:cNvSpPr>
            <a:spLocks noGrp="1"/>
          </p:cNvSpPr>
          <p:nvPr>
            <p:ph type="dt" sz="half" idx="10"/>
          </p:nvPr>
        </p:nvSpPr>
        <p:spPr>
          <a:xfrm>
            <a:off x="5410200" y="6249194"/>
            <a:ext cx="2743200" cy="365125"/>
          </a:xfrm>
          <a:prstGeom prst="rect">
            <a:avLst/>
          </a:prstGeom>
        </p:spPr>
        <p:txBody>
          <a:bodyPr/>
          <a:lstStyle/>
          <a:p>
            <a:fld id="{F68C8532-35DB-409E-A833-97770FF9303E}" type="datetime1">
              <a:rPr lang="en-US" smtClean="0"/>
              <a:t>12/6/2023</a:t>
            </a:fld>
            <a:endParaRPr lang="en-US"/>
          </a:p>
        </p:txBody>
      </p:sp>
      <p:sp>
        <p:nvSpPr>
          <p:cNvPr id="4" name="Footer Placeholder 3"/>
          <p:cNvSpPr>
            <a:spLocks noGrp="1"/>
          </p:cNvSpPr>
          <p:nvPr>
            <p:ph type="ftr" sz="quarter" idx="11"/>
          </p:nvPr>
        </p:nvSpPr>
        <p:spPr>
          <a:xfrm>
            <a:off x="838200" y="6249194"/>
            <a:ext cx="4114800" cy="365125"/>
          </a:xfrm>
          <a:prstGeom prst="rect">
            <a:avLst/>
          </a:prstGeom>
        </p:spPr>
        <p:txBody>
          <a:bodyPr/>
          <a:lstStyle>
            <a:lvl1pPr>
              <a:defRPr>
                <a:solidFill>
                  <a:schemeClr val="bg2">
                    <a:lumMod val="75000"/>
                  </a:schemeClr>
                </a:solidFill>
              </a:defRPr>
            </a:lvl1pPr>
          </a:lstStyle>
          <a:p>
            <a:endParaRPr lang="en-US"/>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0C28B3-844F-405C-A8E1-6973DF0A138B}" type="datetimeFigureOut">
              <a:rPr lang="zh-CN" altLang="en-US" smtClean="0"/>
              <a:t>2023-12-06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886A21-A42D-4FC3-8F50-B01F87990159}" type="slidenum">
              <a:rPr lang="zh-CN" altLang="en-US" smtClean="0"/>
              <a:t>‹#›</a:t>
            </a:fld>
            <a:endParaRPr lang="zh-CN" altLang="en-US"/>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AAF74-1E06-4713-B328-3E337721AB6B}" type="datetimeFigureOut">
              <a:rPr lang="zh-CN" altLang="en-US" smtClean="0"/>
              <a:t>2023-12-06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499BF6-C953-4812-AD5C-F7CA54F682E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5E6A92">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1" r:id="rId1"/>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Heavy" panose="02020900000000000000" charset="-122"/>
              </a:defRPr>
            </a:lvl1pPr>
          </a:lstStyle>
          <a:p>
            <a:fld id="{210C28B3-844F-405C-A8E1-6973DF0A138B}" type="datetimeFigureOut">
              <a:rPr lang="zh-CN" altLang="en-US" smtClean="0"/>
              <a:t>2023-12-06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Heavy" panose="020209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Heavy" panose="02020900000000000000" charset="-122"/>
              </a:defRPr>
            </a:lvl1pPr>
          </a:lstStyle>
          <a:p>
            <a:fld id="{15886A21-A42D-4FC3-8F50-B01F8799015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5" r:id="rId1"/>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Heavy" panose="02020900000000000000"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2"/>
          <p:cNvSpPr/>
          <p:nvPr userDrawn="1"/>
        </p:nvSpPr>
        <p:spPr>
          <a:xfrm>
            <a:off x="1" y="0"/>
            <a:ext cx="12192000" cy="6858000"/>
          </a:xfrm>
          <a:prstGeom prst="rect">
            <a:avLst/>
          </a:prstGeom>
          <a:solidFill>
            <a:srgbClr val="FB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transition>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2023-12-06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sp>
        <p:nvSpPr>
          <p:cNvPr id="7" name="矩形 6"/>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 bg1="lt1" tx1="dk1" bg2="lt2" tx2="dk2" accent1="accent1" accent2="accent2" accent3="accent3" accent4="accent4" accent5="accent5" accent6="accent6" hlink="hlink" folHlink="folHlink"/>
  <p:transition>
    <p:wipe/>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组合 1"/>
          <p:cNvGrpSpPr/>
          <p:nvPr userDrawn="1"/>
        </p:nvGrpSpPr>
        <p:grpSpPr>
          <a:xfrm>
            <a:off x="986674" y="2368507"/>
            <a:ext cx="10218651" cy="1631216"/>
            <a:chOff x="914889" y="1797784"/>
            <a:chExt cx="10218651" cy="1631216"/>
          </a:xfrm>
        </p:grpSpPr>
        <p:sp>
          <p:nvSpPr>
            <p:cNvPr id="3" name="文本框 2"/>
            <p:cNvSpPr txBox="1"/>
            <p:nvPr/>
          </p:nvSpPr>
          <p:spPr>
            <a:xfrm>
              <a:off x="914889" y="2730299"/>
              <a:ext cx="759598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400" b="1" i="0" u="none" strike="noStrike" kern="1200" cap="none" spc="0" normalizeH="0" baseline="0" noProof="0" dirty="0">
                  <a:ln>
                    <a:noFill/>
                  </a:ln>
                  <a:gradFill flip="none" rotWithShape="1">
                    <a:gsLst>
                      <a:gs pos="0">
                        <a:srgbClr val="090A7B"/>
                      </a:gs>
                      <a:gs pos="100000">
                        <a:srgbClr val="090A7B"/>
                      </a:gs>
                    </a:gsLst>
                    <a:lin ang="2700000" scaled="1"/>
                    <a:tileRect/>
                  </a:gradFill>
                  <a:effectLst/>
                  <a:uLnTx/>
                  <a:uFillTx/>
                  <a:latin typeface="思源宋体 CN Heavy" panose="02020900000000000000" charset="-122"/>
                  <a:ea typeface="思源宋体 CN Heavy" panose="02020900000000000000" charset="-122"/>
                  <a:cs typeface="+mn-cs"/>
                </a:rPr>
                <a:t>法治统筹                                  护航六个</a:t>
              </a:r>
            </a:p>
          </p:txBody>
        </p:sp>
        <p:sp>
          <p:nvSpPr>
            <p:cNvPr id="4" name="文本框 3"/>
            <p:cNvSpPr txBox="1"/>
            <p:nvPr/>
          </p:nvSpPr>
          <p:spPr>
            <a:xfrm>
              <a:off x="8831802" y="2164169"/>
              <a:ext cx="13906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200" b="1" i="0" u="none" strike="noStrike" kern="1200" cap="none" spc="0" normalizeH="0" baseline="0" noProof="0" dirty="0">
                  <a:ln>
                    <a:noFill/>
                  </a:ln>
                  <a:gradFill flip="none" rotWithShape="1">
                    <a:gsLst>
                      <a:gs pos="57000">
                        <a:srgbClr val="090A7B"/>
                      </a:gs>
                      <a:gs pos="100000">
                        <a:srgbClr val="0177CD"/>
                      </a:gs>
                    </a:gsLst>
                    <a:lin ang="2700000" scaled="1"/>
                    <a:tileRect/>
                  </a:gradFill>
                  <a:effectLst/>
                  <a:uLnTx/>
                  <a:uFillTx/>
                  <a:latin typeface="字魂87号-乾坤手书" panose="00000500000000000000" pitchFamily="2" charset="-122"/>
                  <a:ea typeface="字魂87号-乾坤手书" panose="00000500000000000000" pitchFamily="2" charset="-122"/>
                  <a:cs typeface="+mn-cs"/>
                </a:rPr>
                <a:t>聊</a:t>
              </a:r>
              <a:endParaRPr kumimoji="0" lang="zh-CN" altLang="en-US" sz="7200" b="0" i="0" u="none" strike="noStrike" kern="1200" cap="none" spc="0" normalizeH="0" baseline="0" noProof="0" dirty="0">
                <a:ln>
                  <a:noFill/>
                </a:ln>
                <a:gradFill flip="none" rotWithShape="1">
                  <a:gsLst>
                    <a:gs pos="57000">
                      <a:srgbClr val="090A7B"/>
                    </a:gs>
                    <a:gs pos="100000">
                      <a:srgbClr val="0177CD"/>
                    </a:gs>
                  </a:gsLst>
                  <a:lin ang="2700000" scaled="1"/>
                  <a:tileRect/>
                </a:gradFill>
                <a:effectLst/>
                <a:uLnTx/>
                <a:uFillTx/>
                <a:latin typeface="字魂87号-乾坤手书" panose="00000500000000000000" pitchFamily="2" charset="-122"/>
                <a:ea typeface="字魂87号-乾坤手书" panose="00000500000000000000" pitchFamily="2" charset="-122"/>
                <a:cs typeface="+mn-cs"/>
              </a:endParaRPr>
            </a:p>
          </p:txBody>
        </p:sp>
        <p:sp>
          <p:nvSpPr>
            <p:cNvPr id="5" name="文本框 4"/>
            <p:cNvSpPr txBox="1"/>
            <p:nvPr/>
          </p:nvSpPr>
          <p:spPr>
            <a:xfrm>
              <a:off x="9742890" y="1797784"/>
              <a:ext cx="139065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0" b="1" i="0" u="none" strike="noStrike" kern="1200" cap="none" spc="0" normalizeH="0" baseline="0" noProof="0" dirty="0">
                  <a:ln>
                    <a:noFill/>
                  </a:ln>
                  <a:gradFill flip="none" rotWithShape="1">
                    <a:gsLst>
                      <a:gs pos="57000">
                        <a:srgbClr val="090A7B"/>
                      </a:gs>
                      <a:gs pos="100000">
                        <a:srgbClr val="0177CD"/>
                      </a:gs>
                    </a:gsLst>
                    <a:lin ang="2700000" scaled="1"/>
                    <a:tileRect/>
                  </a:gradFill>
                  <a:effectLst/>
                  <a:uLnTx/>
                  <a:uFillTx/>
                  <a:latin typeface="字魂87号-乾坤手书" panose="00000500000000000000" pitchFamily="2" charset="-122"/>
                  <a:ea typeface="字魂87号-乾坤手书" panose="00000500000000000000" pitchFamily="2" charset="-122"/>
                  <a:cs typeface="+mn-cs"/>
                </a:rPr>
                <a:t>城</a:t>
              </a:r>
              <a:endParaRPr kumimoji="0" lang="zh-CN" altLang="en-US" sz="10000" b="0" i="0" u="none" strike="noStrike" kern="1200" cap="none" spc="0" normalizeH="0" baseline="0" noProof="0" dirty="0">
                <a:ln>
                  <a:noFill/>
                </a:ln>
                <a:gradFill flip="none" rotWithShape="1">
                  <a:gsLst>
                    <a:gs pos="57000">
                      <a:srgbClr val="090A7B"/>
                    </a:gs>
                    <a:gs pos="100000">
                      <a:srgbClr val="0177CD"/>
                    </a:gs>
                  </a:gsLst>
                  <a:lin ang="2700000" scaled="1"/>
                  <a:tileRect/>
                </a:gradFill>
                <a:effectLst/>
                <a:uLnTx/>
                <a:uFillTx/>
                <a:latin typeface="字魂87号-乾坤手书" panose="00000500000000000000" pitchFamily="2" charset="-122"/>
                <a:ea typeface="字魂87号-乾坤手书" panose="00000500000000000000" pitchFamily="2" charset="-122"/>
                <a:cs typeface="+mn-cs"/>
              </a:endParaRPr>
            </a:p>
          </p:txBody>
        </p:sp>
        <p:sp>
          <p:nvSpPr>
            <p:cNvPr id="6" name="文本框 5"/>
            <p:cNvSpPr txBox="1"/>
            <p:nvPr/>
          </p:nvSpPr>
          <p:spPr>
            <a:xfrm>
              <a:off x="8073209" y="2228671"/>
              <a:ext cx="13906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200" b="1" i="0" u="none" strike="noStrike" kern="1200" cap="none" spc="0" normalizeH="0" baseline="0" noProof="0" dirty="0">
                  <a:ln>
                    <a:noFill/>
                  </a:ln>
                  <a:gradFill flip="none" rotWithShape="1">
                    <a:gsLst>
                      <a:gs pos="57000">
                        <a:srgbClr val="090A7B"/>
                      </a:gs>
                      <a:gs pos="100000">
                        <a:srgbClr val="0177CD"/>
                      </a:gs>
                    </a:gsLst>
                    <a:lin ang="2700000" scaled="1"/>
                    <a:tileRect/>
                  </a:gradFill>
                  <a:effectLst/>
                  <a:uLnTx/>
                  <a:uFillTx/>
                  <a:latin typeface="字魂87号-乾坤手书" panose="00000500000000000000" pitchFamily="2" charset="-122"/>
                  <a:ea typeface="字魂87号-乾坤手书" panose="00000500000000000000" pitchFamily="2" charset="-122"/>
                  <a:cs typeface="+mn-cs"/>
                </a:rPr>
                <a:t>新</a:t>
              </a:r>
              <a:endParaRPr kumimoji="0" lang="zh-CN" altLang="en-US" sz="7200" b="0" i="0" u="none" strike="noStrike" kern="1200" cap="none" spc="0" normalizeH="0" baseline="0" noProof="0" dirty="0">
                <a:ln>
                  <a:noFill/>
                </a:ln>
                <a:gradFill flip="none" rotWithShape="1">
                  <a:gsLst>
                    <a:gs pos="57000">
                      <a:srgbClr val="090A7B"/>
                    </a:gs>
                    <a:gs pos="100000">
                      <a:srgbClr val="0177CD"/>
                    </a:gs>
                  </a:gsLst>
                  <a:lin ang="2700000" scaled="1"/>
                  <a:tileRect/>
                </a:gradFill>
                <a:effectLst/>
                <a:uLnTx/>
                <a:uFillTx/>
                <a:latin typeface="字魂87号-乾坤手书" panose="00000500000000000000" pitchFamily="2" charset="-122"/>
                <a:ea typeface="字魂87号-乾坤手书" panose="00000500000000000000" pitchFamily="2" charset="-122"/>
                <a:cs typeface="+mn-cs"/>
              </a:endParaRPr>
            </a:p>
          </p:txBody>
        </p:sp>
        <p:sp>
          <p:nvSpPr>
            <p:cNvPr id="7" name="文本框 6"/>
            <p:cNvSpPr txBox="1"/>
            <p:nvPr/>
          </p:nvSpPr>
          <p:spPr>
            <a:xfrm>
              <a:off x="3614344" y="2164169"/>
              <a:ext cx="13906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200" b="1" i="0" u="none" strike="noStrike" kern="1200" cap="none" spc="0" normalizeH="0" baseline="0" noProof="0" dirty="0">
                  <a:ln>
                    <a:noFill/>
                  </a:ln>
                  <a:gradFill flip="none" rotWithShape="1">
                    <a:gsLst>
                      <a:gs pos="57000">
                        <a:srgbClr val="090A7B"/>
                      </a:gs>
                      <a:gs pos="100000">
                        <a:srgbClr val="0177CD"/>
                      </a:gs>
                    </a:gsLst>
                    <a:lin ang="2700000" scaled="1"/>
                    <a:tileRect/>
                  </a:gradFill>
                  <a:effectLst/>
                  <a:uLnTx/>
                  <a:uFillTx/>
                  <a:latin typeface="字魂87号-乾坤手书" panose="00000500000000000000" pitchFamily="2" charset="-122"/>
                  <a:ea typeface="字魂87号-乾坤手书" panose="00000500000000000000" pitchFamily="2" charset="-122"/>
                  <a:cs typeface="+mn-cs"/>
                </a:rPr>
                <a:t>水 </a:t>
              </a:r>
            </a:p>
          </p:txBody>
        </p:sp>
        <p:sp>
          <p:nvSpPr>
            <p:cNvPr id="8" name="文本框 7"/>
            <p:cNvSpPr txBox="1"/>
            <p:nvPr/>
          </p:nvSpPr>
          <p:spPr>
            <a:xfrm>
              <a:off x="4496969" y="1797784"/>
              <a:ext cx="139065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0" b="1" i="0" u="none" strike="noStrike" kern="1200" cap="none" spc="0" normalizeH="0" baseline="0" noProof="0" dirty="0">
                  <a:ln>
                    <a:noFill/>
                  </a:ln>
                  <a:gradFill flip="none" rotWithShape="1">
                    <a:gsLst>
                      <a:gs pos="57000">
                        <a:srgbClr val="090A7B"/>
                      </a:gs>
                      <a:gs pos="100000">
                        <a:srgbClr val="0177CD"/>
                      </a:gs>
                    </a:gsLst>
                    <a:lin ang="2700000" scaled="1"/>
                    <a:tileRect/>
                  </a:gradFill>
                  <a:effectLst/>
                  <a:uLnTx/>
                  <a:uFillTx/>
                  <a:latin typeface="字魂87号-乾坤手书" panose="00000500000000000000" pitchFamily="2" charset="-122"/>
                  <a:ea typeface="字魂87号-乾坤手书" panose="00000500000000000000" pitchFamily="2" charset="-122"/>
                  <a:cs typeface="+mn-cs"/>
                </a:rPr>
                <a:t>城  </a:t>
              </a:r>
            </a:p>
          </p:txBody>
        </p:sp>
        <p:sp>
          <p:nvSpPr>
            <p:cNvPr id="9" name="文本框 8"/>
            <p:cNvSpPr txBox="1"/>
            <p:nvPr/>
          </p:nvSpPr>
          <p:spPr>
            <a:xfrm>
              <a:off x="2668219" y="2228671"/>
              <a:ext cx="13906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200" b="1" i="0" u="none" strike="noStrike" kern="1200" cap="none" spc="0" normalizeH="0" baseline="0" noProof="0" dirty="0">
                  <a:ln>
                    <a:noFill/>
                  </a:ln>
                  <a:gradFill flip="none" rotWithShape="1">
                    <a:gsLst>
                      <a:gs pos="57000">
                        <a:srgbClr val="090A7B"/>
                      </a:gs>
                      <a:gs pos="100000">
                        <a:srgbClr val="0177CD"/>
                      </a:gs>
                    </a:gsLst>
                    <a:lin ang="2700000" scaled="1"/>
                    <a:tileRect/>
                  </a:gradFill>
                  <a:effectLst/>
                  <a:uLnTx/>
                  <a:uFillTx/>
                  <a:latin typeface="字魂87号-乾坤手书" panose="00000500000000000000" pitchFamily="2" charset="-122"/>
                  <a:ea typeface="字魂87号-乾坤手书" panose="00000500000000000000" pitchFamily="2" charset="-122"/>
                  <a:cs typeface="+mn-cs"/>
                </a:rPr>
                <a:t>润</a:t>
              </a:r>
            </a:p>
          </p:txBody>
        </p:sp>
      </p:grpSp>
      <p:sp>
        <p:nvSpPr>
          <p:cNvPr id="10" name="矩形 9" descr="e7d195523061f1c0d3ba7f298e59d031c9c3f97027ed136f882110EF8F17BAD1F2C348D17C7856EF46CB4678CC9E44EE1ABA681E3133328A7B4D22AAF822B2429426B2355AA8CC4431B8568D2CF3B73AEB72A6D28E72A835EF3135E39386D115E43A919183CECD46A12E12B65B6C48A505A309FAC44066BD30A9B2AD00873E860214DD08CD4F40C2"/>
          <p:cNvSpPr/>
          <p:nvPr userDrawn="1"/>
        </p:nvSpPr>
        <p:spPr>
          <a:xfrm>
            <a:off x="2960903" y="1646414"/>
            <a:ext cx="6398228" cy="805413"/>
          </a:xfrm>
          <a:prstGeom prst="rect">
            <a:avLst/>
          </a:prstGeom>
        </p:spPr>
        <p:txBody>
          <a:bodyPr wrap="square" anchor="ctr" anchorCtr="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nSpc>
                <a:spcPct val="130000"/>
              </a:lnSpc>
              <a:defRPr/>
            </a:pPr>
            <a:r>
              <a:rPr lang="zh-CN" altLang="en-US" sz="4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rPr>
              <a:t>胸中有沟壑，挥毫绘蓝图</a:t>
            </a:r>
          </a:p>
        </p:txBody>
      </p:sp>
      <p:sp>
        <p:nvSpPr>
          <p:cNvPr id="11" name="íšḷidê"/>
          <p:cNvSpPr/>
          <p:nvPr userDrawn="1"/>
        </p:nvSpPr>
        <p:spPr bwMode="auto">
          <a:xfrm>
            <a:off x="3784336" y="4848918"/>
            <a:ext cx="3860684" cy="37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20000"/>
              </a:lnSpc>
              <a:spcBef>
                <a:spcPct val="0"/>
              </a:spcBef>
              <a:spcAft>
                <a:spcPts val="0"/>
              </a:spcAft>
              <a:buClrTx/>
              <a:buSzTx/>
              <a:buFontTx/>
              <a:buNone/>
              <a:defRPr/>
            </a:pPr>
            <a:r>
              <a:rPr kumimoji="0" lang="zh-CN" altLang="en-US" sz="2000" b="1" i="1"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高度重视，拓展</a:t>
            </a:r>
            <a:r>
              <a:rPr kumimoji="0" lang="zh-CN" altLang="en-US" sz="4000" b="1" u="none" strike="noStrike" kern="1200" cap="none" spc="0" normalizeH="0" baseline="0" noProof="0" dirty="0">
                <a:ln>
                  <a:noFill/>
                </a:ln>
                <a:solidFill>
                  <a:srgbClr val="090A7B"/>
                </a:solidFill>
                <a:effectLst/>
                <a:uLnTx/>
                <a:uFillTx/>
                <a:latin typeface="禹卫书法行书简体" panose="02000603000000000000" pitchFamily="2" charset="-122"/>
                <a:ea typeface="禹卫书法行书简体" panose="02000603000000000000" pitchFamily="2" charset="-122"/>
              </a:rPr>
              <a:t>“思”</a:t>
            </a:r>
            <a:r>
              <a:rPr kumimoji="0" lang="zh-CN" altLang="en-US" sz="2000" b="1" i="1"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的维度</a:t>
            </a:r>
            <a:endParaRPr kumimoji="0" lang="en-US" altLang="zh-CN" sz="2000" b="1" i="1"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12" name="i$ľiḑé"/>
          <p:cNvSpPr txBox="1"/>
          <p:nvPr userDrawn="1"/>
        </p:nvSpPr>
        <p:spPr>
          <a:xfrm>
            <a:off x="5134592" y="1540910"/>
            <a:ext cx="5673108" cy="3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R="0" lvl="0" indent="0" fontAlgn="auto">
              <a:lnSpc>
                <a:spcPct val="120000"/>
              </a:lnSpc>
              <a:spcBef>
                <a:spcPct val="0"/>
              </a:spcBef>
              <a:spcAft>
                <a:spcPts val="0"/>
              </a:spcAft>
              <a:buClrTx/>
              <a:buSzTx/>
              <a:buFontTx/>
              <a:buNone/>
              <a:defRPr kumimoji="0" sz="2000" b="1" i="1" u="none" strike="noStrike" cap="none" spc="0" normalizeH="0" baseline="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400050" indent="-400050">
              <a:buFont typeface="+mj-lt"/>
              <a:buAutoNum type="arabicPeriod"/>
            </a:pPr>
            <a:r>
              <a:rPr lang="zh-CN" altLang="en-US" sz="1600" dirty="0"/>
              <a:t>实施</a:t>
            </a:r>
            <a:r>
              <a:rPr lang="zh-CN" altLang="en-US" sz="1800" i="0" dirty="0"/>
              <a:t>“</a:t>
            </a:r>
            <a:r>
              <a:rPr lang="zh-CN" altLang="en-US" sz="2800" i="0" dirty="0">
                <a:solidFill>
                  <a:srgbClr val="090A7B"/>
                </a:solidFill>
                <a:latin typeface="禹卫书法行书简体" panose="02000603000000000000" pitchFamily="2" charset="-122"/>
                <a:ea typeface="禹卫书法行书简体" panose="02000603000000000000" pitchFamily="2" charset="-122"/>
              </a:rPr>
              <a:t>三项工程</a:t>
            </a:r>
            <a:r>
              <a:rPr lang="zh-CN" altLang="en-US" sz="1800" i="0" dirty="0">
                <a:solidFill>
                  <a:srgbClr val="090A7B"/>
                </a:solidFill>
              </a:rPr>
              <a:t>”</a:t>
            </a:r>
            <a:r>
              <a:rPr lang="zh-CN" altLang="en-US" sz="1800" i="0" dirty="0"/>
              <a:t>，</a:t>
            </a:r>
            <a:r>
              <a:rPr lang="zh-CN" altLang="en-US" sz="1600" dirty="0"/>
              <a:t>保障建设富强新聊城</a:t>
            </a:r>
          </a:p>
        </p:txBody>
      </p:sp>
    </p:spTree>
  </p:cSld>
  <p:clrMap bg1="lt1" tx1="dk1" bg2="lt2" tx2="dk2" accent1="accent1" accent2="accent2" accent3="accent3" accent4="accent4" accent5="accent5" accent6="accent6" hlink="hlink" folHlink="folHlink"/>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39.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39.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39.png"/><Relationship Id="rId5" Type="http://schemas.openxmlformats.org/officeDocument/2006/relationships/image" Target="../media/image46.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39.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39.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51.png"/><Relationship Id="rId5" Type="http://schemas.openxmlformats.org/officeDocument/2006/relationships/image" Target="../media/image9.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55.jpe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51.png"/><Relationship Id="rId5" Type="http://schemas.openxmlformats.org/officeDocument/2006/relationships/image" Target="../media/image9.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62.svg"/><Relationship Id="rId11" Type="http://schemas.openxmlformats.org/officeDocument/2006/relationships/image" Target="../media/image52.png"/><Relationship Id="rId5" Type="http://schemas.openxmlformats.org/officeDocument/2006/relationships/image" Target="../media/image61.png"/><Relationship Id="rId10" Type="http://schemas.openxmlformats.org/officeDocument/2006/relationships/image" Target="../media/image51.png"/><Relationship Id="rId4" Type="http://schemas.openxmlformats.org/officeDocument/2006/relationships/image" Target="../media/image60.svg"/><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65.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51.png"/><Relationship Id="rId5" Type="http://schemas.openxmlformats.org/officeDocument/2006/relationships/image" Target="../media/image9.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67.jpeg"/><Relationship Id="rId2" Type="http://schemas.openxmlformats.org/officeDocument/2006/relationships/slideLayout" Target="../slideLayouts/slideLayout1.xml"/><Relationship Id="rId1" Type="http://schemas.openxmlformats.org/officeDocument/2006/relationships/tags" Target="../tags/tag3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51.png"/><Relationship Id="rId5" Type="http://schemas.openxmlformats.org/officeDocument/2006/relationships/image" Target="../media/image9.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68.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6.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7.xml"/><Relationship Id="rId5" Type="http://schemas.openxmlformats.org/officeDocument/2006/relationships/image" Target="../media/image77.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8.xml"/><Relationship Id="rId5" Type="http://schemas.openxmlformats.org/officeDocument/2006/relationships/image" Target="../media/image77.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77.png"/><Relationship Id="rId5" Type="http://schemas.openxmlformats.org/officeDocument/2006/relationships/image" Target="../media/image52.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79.jpeg"/><Relationship Id="rId5" Type="http://schemas.openxmlformats.org/officeDocument/2006/relationships/image" Target="../media/image77.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80.jpeg"/><Relationship Id="rId5" Type="http://schemas.openxmlformats.org/officeDocument/2006/relationships/image" Target="../media/image77.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42.xml"/><Relationship Id="rId5" Type="http://schemas.openxmlformats.org/officeDocument/2006/relationships/image" Target="../media/image77.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43.xml"/><Relationship Id="rId5" Type="http://schemas.openxmlformats.org/officeDocument/2006/relationships/image" Target="../media/image77.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44.xml"/><Relationship Id="rId5" Type="http://schemas.openxmlformats.org/officeDocument/2006/relationships/image" Target="../media/image77.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image" Target="../media/image82.png"/><Relationship Id="rId5" Type="http://schemas.openxmlformats.org/officeDocument/2006/relationships/image" Target="../media/image52.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46.xml"/><Relationship Id="rId6" Type="http://schemas.openxmlformats.org/officeDocument/2006/relationships/image" Target="../media/image52.png"/><Relationship Id="rId5" Type="http://schemas.openxmlformats.org/officeDocument/2006/relationships/image" Target="../media/image9.png"/><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47.xml"/><Relationship Id="rId5" Type="http://schemas.openxmlformats.org/officeDocument/2006/relationships/image" Target="../media/image77.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1.xml"/><Relationship Id="rId1" Type="http://schemas.openxmlformats.org/officeDocument/2006/relationships/tags" Target="../tags/tag48.xml"/><Relationship Id="rId6" Type="http://schemas.openxmlformats.org/officeDocument/2006/relationships/image" Target="../media/image77.png"/><Relationship Id="rId5" Type="http://schemas.openxmlformats.org/officeDocument/2006/relationships/image" Target="../media/image52.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49.xml"/><Relationship Id="rId6" Type="http://schemas.openxmlformats.org/officeDocument/2006/relationships/image" Target="../media/image52.png"/><Relationship Id="rId5" Type="http://schemas.openxmlformats.org/officeDocument/2006/relationships/image" Target="../media/image9.pn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50.xml"/><Relationship Id="rId5" Type="http://schemas.openxmlformats.org/officeDocument/2006/relationships/image" Target="../media/image77.pn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51.xml"/><Relationship Id="rId6" Type="http://schemas.openxmlformats.org/officeDocument/2006/relationships/image" Target="../media/image88.jpeg"/><Relationship Id="rId5" Type="http://schemas.openxmlformats.org/officeDocument/2006/relationships/image" Target="../media/image77.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1.xml"/><Relationship Id="rId1" Type="http://schemas.openxmlformats.org/officeDocument/2006/relationships/tags" Target="../tags/tag52.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rcRect l="38" r="38"/>
          <a:stretch>
            <a:fillRect/>
          </a:stretch>
        </p:blipFill>
        <p:spPr>
          <a:xfrm>
            <a:off x="-25400" y="0"/>
            <a:ext cx="12217400" cy="6894195"/>
          </a:xfrm>
          <a:prstGeom prst="rect">
            <a:avLst/>
          </a:prstGeom>
        </p:spPr>
      </p:pic>
      <p:sp>
        <p:nvSpPr>
          <p:cNvPr id="46" name="矩形 45"/>
          <p:cNvSpPr/>
          <p:nvPr/>
        </p:nvSpPr>
        <p:spPr>
          <a:xfrm>
            <a:off x="0" y="0"/>
            <a:ext cx="12192000" cy="5753100"/>
          </a:xfrm>
          <a:prstGeom prst="rect">
            <a:avLst/>
          </a:prstGeom>
          <a:gradFill flip="none" rotWithShape="1">
            <a:gsLst>
              <a:gs pos="28000">
                <a:srgbClr val="002060">
                  <a:alpha val="49000"/>
                </a:srgbClr>
              </a:gs>
              <a:gs pos="100000">
                <a:srgbClr val="1D78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7FBF8"/>
              </a:solidFill>
              <a:effectLst/>
              <a:uLnTx/>
              <a:uFillTx/>
              <a:latin typeface="思源宋体 CN Heavy"/>
              <a:ea typeface="思源宋体 CN Heavy"/>
              <a:cs typeface="+mn-cs"/>
            </a:endParaRPr>
          </a:p>
        </p:txBody>
      </p:sp>
      <p:sp>
        <p:nvSpPr>
          <p:cNvPr id="2" name="矩形 1"/>
          <p:cNvSpPr/>
          <p:nvPr/>
        </p:nvSpPr>
        <p:spPr>
          <a:xfrm>
            <a:off x="-25400" y="0"/>
            <a:ext cx="12217400" cy="5753100"/>
          </a:xfrm>
          <a:prstGeom prst="rect">
            <a:avLst/>
          </a:prstGeom>
          <a:gradFill>
            <a:gsLst>
              <a:gs pos="25000">
                <a:srgbClr val="F7FBF8">
                  <a:alpha val="91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7FBF8"/>
              </a:solidFill>
              <a:effectLst/>
              <a:uLnTx/>
              <a:uFillTx/>
              <a:latin typeface="思源宋体 CN Heavy"/>
              <a:ea typeface="思源宋体 CN Heavy"/>
              <a:cs typeface="+mn-cs"/>
            </a:endParaRPr>
          </a:p>
        </p:txBody>
      </p:sp>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6416" y="824023"/>
            <a:ext cx="1039168" cy="1032945"/>
          </a:xfrm>
          <a:prstGeom prst="rect">
            <a:avLst/>
          </a:prstGeom>
        </p:spPr>
      </p:pic>
      <p:sp>
        <p:nvSpPr>
          <p:cNvPr id="62" name="PA_圆角矩形 31"/>
          <p:cNvSpPr/>
          <p:nvPr>
            <p:custDataLst>
              <p:tags r:id="rId1"/>
            </p:custDataLst>
          </p:nvPr>
        </p:nvSpPr>
        <p:spPr>
          <a:xfrm>
            <a:off x="5385383" y="5301450"/>
            <a:ext cx="1421233" cy="291792"/>
          </a:xfrm>
          <a:prstGeom prst="roundRect">
            <a:avLst>
              <a:gd name="adj" fmla="val 50000"/>
            </a:avLst>
          </a:prstGeom>
          <a:gradFill>
            <a:gsLst>
              <a:gs pos="0">
                <a:sysClr val="window" lastClr="FFFFFF"/>
              </a:gs>
              <a:gs pos="100000">
                <a:sysClr val="window" lastClr="FFFFFF">
                  <a:lumMod val="95000"/>
                </a:sysClr>
              </a:gs>
            </a:gsLst>
            <a:lin ang="5400000" scaled="1"/>
          </a:gradFill>
          <a:ln w="28575" cap="flat" cmpd="sng" algn="ctr">
            <a:noFill/>
            <a:prstDash val="solid"/>
            <a:miter lim="800000"/>
          </a:ln>
          <a:effectLst>
            <a:outerShdw blurRad="127000" dist="635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2022</a:t>
            </a:r>
            <a:r>
              <a:rPr kumimoji="0" lang="zh-CN" altLang="en-US" sz="12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年</a:t>
            </a:r>
            <a:r>
              <a:rPr lang="en-US" altLang="zh-CN" sz="1200" b="1" kern="0" dirty="0">
                <a:solidFill>
                  <a:prstClr val="black">
                    <a:lumMod val="75000"/>
                    <a:lumOff val="25000"/>
                  </a:prstClr>
                </a:solidFill>
                <a:latin typeface="微软雅黑" panose="020B0503020204020204" pitchFamily="34" charset="-122"/>
                <a:ea typeface="微软雅黑" panose="020B0503020204020204" pitchFamily="34" charset="-122"/>
              </a:rPr>
              <a:t>8</a:t>
            </a:r>
            <a:r>
              <a:rPr kumimoji="0" lang="zh-CN" altLang="en-US" sz="12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月</a:t>
            </a:r>
          </a:p>
        </p:txBody>
      </p:sp>
      <p:sp>
        <p:nvSpPr>
          <p:cNvPr id="13" name="PA_圆角矩形 31"/>
          <p:cNvSpPr/>
          <p:nvPr>
            <p:custDataLst>
              <p:tags r:id="rId2"/>
            </p:custDataLst>
          </p:nvPr>
        </p:nvSpPr>
        <p:spPr>
          <a:xfrm>
            <a:off x="3838763" y="4270860"/>
            <a:ext cx="4489073" cy="605939"/>
          </a:xfrm>
          <a:prstGeom prst="rect">
            <a:avLst/>
          </a:prstGeom>
          <a:gradFill flip="none" rotWithShape="1">
            <a:gsLst>
              <a:gs pos="49000">
                <a:srgbClr val="090A7B"/>
              </a:gs>
              <a:gs pos="0">
                <a:srgbClr val="090A7B">
                  <a:alpha val="21000"/>
                </a:srgbClr>
              </a:gs>
              <a:gs pos="100000">
                <a:srgbClr val="256ED8">
                  <a:alpha val="43000"/>
                </a:srgbClr>
              </a:gs>
            </a:gsLst>
            <a:lin ang="0" scaled="1"/>
            <a:tileRect/>
          </a:gradFill>
          <a:ln w="28575" cap="flat" cmpd="sng" algn="ctr">
            <a:noFill/>
            <a:prstDash val="solid"/>
            <a:miter lim="800000"/>
          </a:ln>
          <a:effectLst>
            <a:outerShdw blurRad="127000" dist="63500" dir="2700000" algn="tl" rotWithShape="0">
              <a:prstClr val="black">
                <a:alpha val="40000"/>
              </a:prstClr>
            </a:outerShdw>
          </a:effectLst>
        </p:spPr>
        <p:txBody>
          <a:bodyPr rtlCol="0" anchor="ctr"/>
          <a:lstStyle/>
          <a:p>
            <a:pPr lvl="0" algn="ctr"/>
            <a:r>
              <a:rPr lang="zh-CN" altLang="en-US" sz="22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聊城市司法局</a:t>
            </a:r>
          </a:p>
        </p:txBody>
      </p:sp>
      <p:pic>
        <p:nvPicPr>
          <p:cNvPr id="3" name="图片 2"/>
          <p:cNvPicPr>
            <a:picLocks noChangeAspect="1"/>
          </p:cNvPicPr>
          <p:nvPr/>
        </p:nvPicPr>
        <p:blipFill>
          <a:blip r:embed="rId6"/>
          <a:stretch>
            <a:fillRect/>
          </a:stretch>
        </p:blipFill>
        <p:spPr>
          <a:xfrm>
            <a:off x="1213726" y="1856968"/>
            <a:ext cx="10114141" cy="1652159"/>
          </a:xfrm>
          <a:prstGeom prst="rect">
            <a:avLst/>
          </a:prstGeom>
        </p:spPr>
      </p:pic>
      <p:sp>
        <p:nvSpPr>
          <p:cNvPr id="9" name="文本框 8"/>
          <p:cNvSpPr txBox="1"/>
          <p:nvPr/>
        </p:nvSpPr>
        <p:spPr>
          <a:xfrm>
            <a:off x="11458471" y="6370655"/>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01</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813" y="149415"/>
            <a:ext cx="549626" cy="546335"/>
          </a:xfrm>
          <a:prstGeom prst="rect">
            <a:avLst/>
          </a:prstGeom>
        </p:spPr>
      </p:pic>
      <p:grpSp>
        <p:nvGrpSpPr>
          <p:cNvPr id="5" name="组合 4"/>
          <p:cNvGrpSpPr/>
          <p:nvPr/>
        </p:nvGrpSpPr>
        <p:grpSpPr>
          <a:xfrm>
            <a:off x="570347" y="1312794"/>
            <a:ext cx="1905832" cy="284046"/>
            <a:chOff x="625469" y="1498939"/>
            <a:chExt cx="1905832" cy="284046"/>
          </a:xfrm>
        </p:grpSpPr>
        <p:sp>
          <p:nvSpPr>
            <p:cNvPr id="70" name="菱形 69"/>
            <p:cNvSpPr/>
            <p:nvPr/>
          </p:nvSpPr>
          <p:spPr>
            <a:xfrm flipH="1">
              <a:off x="2247253" y="1498939"/>
              <a:ext cx="284048" cy="284046"/>
            </a:xfrm>
            <a:prstGeom prst="diamond">
              <a:avLst/>
            </a:prstGeom>
            <a:noFill/>
            <a:ln w="9525">
              <a:gradFill>
                <a:gsLst>
                  <a:gs pos="29000">
                    <a:srgbClr val="256ED8"/>
                  </a:gs>
                  <a:gs pos="0">
                    <a:srgbClr val="256ED8"/>
                  </a:gs>
                  <a:gs pos="100000">
                    <a:srgbClr val="090A7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菱形 70"/>
            <p:cNvSpPr/>
            <p:nvPr/>
          </p:nvSpPr>
          <p:spPr>
            <a:xfrm flipH="1">
              <a:off x="2345594" y="1597281"/>
              <a:ext cx="87365" cy="87363"/>
            </a:xfrm>
            <a:prstGeom prst="diamond">
              <a:avLst/>
            </a:prstGeom>
            <a:gradFill flip="none" rotWithShape="1">
              <a:gsLst>
                <a:gs pos="95506">
                  <a:srgbClr val="090A7B"/>
                </a:gs>
                <a:gs pos="67000">
                  <a:srgbClr val="090A7B"/>
                </a:gs>
                <a:gs pos="41000">
                  <a:srgbClr val="256ED8"/>
                </a:gs>
                <a:gs pos="3371">
                  <a:srgbClr val="D8E5F8"/>
                </a:gs>
                <a:gs pos="24000">
                  <a:srgbClr val="256E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2" name="直接连接符 71"/>
            <p:cNvCxnSpPr/>
            <p:nvPr/>
          </p:nvCxnSpPr>
          <p:spPr>
            <a:xfrm flipH="1">
              <a:off x="1277194" y="1592973"/>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a:off x="1277194" y="1688951"/>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a:off x="625469" y="1640963"/>
              <a:ext cx="1631552"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75" name="菱形 74"/>
            <p:cNvSpPr/>
            <p:nvPr/>
          </p:nvSpPr>
          <p:spPr>
            <a:xfrm flipH="1">
              <a:off x="2292276" y="1543962"/>
              <a:ext cx="194002" cy="193999"/>
            </a:xfrm>
            <a:prstGeom prst="diamond">
              <a:avLst/>
            </a:prstGeom>
            <a:noFill/>
            <a:ln w="6350">
              <a:gradFill>
                <a:gsLst>
                  <a:gs pos="29000">
                    <a:srgbClr val="256ED8"/>
                  </a:gs>
                  <a:gs pos="0">
                    <a:srgbClr val="256ED8"/>
                  </a:gs>
                  <a:gs pos="100000">
                    <a:srgbClr val="090A7B"/>
                  </a:gs>
                </a:gsLst>
                <a:lin ang="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文本框 75"/>
          <p:cNvSpPr txBox="1"/>
          <p:nvPr/>
        </p:nvSpPr>
        <p:spPr>
          <a:xfrm>
            <a:off x="2721119" y="1238626"/>
            <a:ext cx="6749762" cy="461665"/>
          </a:xfrm>
          <a:prstGeom prst="rect">
            <a:avLst/>
          </a:prstGeom>
          <a:noFill/>
        </p:spPr>
        <p:txBody>
          <a:bodyPr wrap="square">
            <a:spAutoFit/>
          </a:bodyPr>
          <a:lstStyle/>
          <a:p>
            <a:pPr algn="ctr"/>
            <a:r>
              <a:rPr lang="zh-CN" altLang="zh-CN" sz="2400" b="1" kern="0" dirty="0">
                <a:solidFill>
                  <a:srgbClr val="000000"/>
                </a:solidFill>
                <a:effectLst/>
                <a:latin typeface="+mj-ea"/>
                <a:ea typeface="+mj-ea"/>
                <a:cs typeface="仿宋_GB2312" panose="02010609030101010101" charset="-122"/>
              </a:rPr>
              <a:t>党执政以来，虽历经坎坷但对法治矢志不渝</a:t>
            </a:r>
            <a:endParaRPr lang="zh-CN" altLang="en-US" sz="2400" b="1" dirty="0">
              <a:latin typeface="+mj-ea"/>
              <a:ea typeface="+mj-ea"/>
            </a:endParaRPr>
          </a:p>
        </p:txBody>
      </p:sp>
      <p:grpSp>
        <p:nvGrpSpPr>
          <p:cNvPr id="78" name="组合 77"/>
          <p:cNvGrpSpPr/>
          <p:nvPr/>
        </p:nvGrpSpPr>
        <p:grpSpPr>
          <a:xfrm>
            <a:off x="6985451" y="0"/>
            <a:ext cx="1526872" cy="900884"/>
            <a:chOff x="7140434" y="684324"/>
            <a:chExt cx="1526872" cy="900884"/>
          </a:xfrm>
        </p:grpSpPr>
        <p:grpSp>
          <p:nvGrpSpPr>
            <p:cNvPr id="79" name="组合 78"/>
            <p:cNvGrpSpPr/>
            <p:nvPr/>
          </p:nvGrpSpPr>
          <p:grpSpPr>
            <a:xfrm rot="10800000">
              <a:off x="7140434" y="980677"/>
              <a:ext cx="1243864" cy="256375"/>
              <a:chOff x="1621436" y="3300812"/>
              <a:chExt cx="1243864" cy="256375"/>
            </a:xfrm>
            <a:effectLst/>
          </p:grpSpPr>
          <p:cxnSp>
            <p:nvCxnSpPr>
              <p:cNvPr id="81" name="直接连接符 80"/>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2"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80" name="图片 79" descr="黑暗中的灯光&#10;&#10;描述已自动生成"/>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grpSp>
        <p:nvGrpSpPr>
          <p:cNvPr id="83" name="组合 82"/>
          <p:cNvGrpSpPr/>
          <p:nvPr/>
        </p:nvGrpSpPr>
        <p:grpSpPr>
          <a:xfrm flipH="1">
            <a:off x="9715821" y="1327435"/>
            <a:ext cx="1905832" cy="284046"/>
            <a:chOff x="625469" y="1498939"/>
            <a:chExt cx="1905832" cy="284046"/>
          </a:xfrm>
        </p:grpSpPr>
        <p:sp>
          <p:nvSpPr>
            <p:cNvPr id="84" name="菱形 83"/>
            <p:cNvSpPr/>
            <p:nvPr/>
          </p:nvSpPr>
          <p:spPr>
            <a:xfrm flipH="1">
              <a:off x="2247253" y="1498939"/>
              <a:ext cx="284048" cy="284046"/>
            </a:xfrm>
            <a:prstGeom prst="diamond">
              <a:avLst/>
            </a:prstGeom>
            <a:noFill/>
            <a:ln w="9525">
              <a:gradFill>
                <a:gsLst>
                  <a:gs pos="29000">
                    <a:srgbClr val="256ED8"/>
                  </a:gs>
                  <a:gs pos="0">
                    <a:srgbClr val="256ED8"/>
                  </a:gs>
                  <a:gs pos="100000">
                    <a:srgbClr val="090A7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菱形 84"/>
            <p:cNvSpPr/>
            <p:nvPr/>
          </p:nvSpPr>
          <p:spPr>
            <a:xfrm flipH="1">
              <a:off x="2345594" y="1597281"/>
              <a:ext cx="87365" cy="87363"/>
            </a:xfrm>
            <a:prstGeom prst="diamond">
              <a:avLst/>
            </a:prstGeom>
            <a:gradFill flip="none" rotWithShape="1">
              <a:gsLst>
                <a:gs pos="95506">
                  <a:srgbClr val="090A7B"/>
                </a:gs>
                <a:gs pos="67000">
                  <a:srgbClr val="090A7B"/>
                </a:gs>
                <a:gs pos="41000">
                  <a:srgbClr val="256ED8"/>
                </a:gs>
                <a:gs pos="3371">
                  <a:srgbClr val="D8E5F8"/>
                </a:gs>
                <a:gs pos="24000">
                  <a:srgbClr val="256E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6" name="直接连接符 85"/>
            <p:cNvCxnSpPr/>
            <p:nvPr/>
          </p:nvCxnSpPr>
          <p:spPr>
            <a:xfrm flipH="1">
              <a:off x="1277194" y="1592973"/>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H="1">
              <a:off x="1277194" y="1688951"/>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H="1">
              <a:off x="625469" y="1640963"/>
              <a:ext cx="1631552"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89" name="菱形 88"/>
            <p:cNvSpPr/>
            <p:nvPr/>
          </p:nvSpPr>
          <p:spPr>
            <a:xfrm flipH="1">
              <a:off x="2292276" y="1543962"/>
              <a:ext cx="194002" cy="193999"/>
            </a:xfrm>
            <a:prstGeom prst="diamond">
              <a:avLst/>
            </a:prstGeom>
            <a:noFill/>
            <a:ln w="6350">
              <a:gradFill>
                <a:gsLst>
                  <a:gs pos="29000">
                    <a:srgbClr val="256ED8"/>
                  </a:gs>
                  <a:gs pos="0">
                    <a:srgbClr val="256ED8"/>
                  </a:gs>
                  <a:gs pos="100000">
                    <a:srgbClr val="090A7B"/>
                  </a:gs>
                </a:gsLst>
                <a:lin ang="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1" name="椭圆 410"/>
          <p:cNvSpPr/>
          <p:nvPr/>
        </p:nvSpPr>
        <p:spPr>
          <a:xfrm>
            <a:off x="2175046" y="2225517"/>
            <a:ext cx="2824482" cy="2824482"/>
          </a:xfrm>
          <a:prstGeom prst="ellipse">
            <a:avLst/>
          </a:prstGeom>
          <a:gradFill flip="none" rotWithShape="1">
            <a:gsLst>
              <a:gs pos="53000">
                <a:schemeClr val="accent1">
                  <a:lumMod val="20000"/>
                  <a:lumOff val="80000"/>
                  <a:alpha val="22000"/>
                </a:schemeClr>
              </a:gs>
              <a:gs pos="100000">
                <a:schemeClr val="accent1">
                  <a:alpha val="1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chemeClr val="tx1"/>
                </a:solidFill>
                <a:effectLst/>
                <a:uLnTx/>
                <a:uFillTx/>
                <a:latin typeface="Roboto"/>
                <a:ea typeface="思源黑体 CN Regular"/>
                <a:cs typeface="+mn-cs"/>
              </a:rPr>
              <a:t>社会主义</a:t>
            </a:r>
            <a:r>
              <a:rPr kumimoji="0" lang="zh-CN" altLang="en-US" sz="3200" b="0" i="0" u="none" strike="noStrike" kern="1200" cap="none" spc="0" normalizeH="0" baseline="0" noProof="0" dirty="0">
                <a:ln>
                  <a:noFill/>
                </a:ln>
                <a:solidFill>
                  <a:srgbClr val="090A7B"/>
                </a:solidFill>
                <a:effectLst/>
                <a:uLnTx/>
                <a:uFillTx/>
                <a:latin typeface="Roboto"/>
                <a:ea typeface="思源黑体 CN Regular"/>
                <a:cs typeface="+mn-cs"/>
              </a:rPr>
              <a:t>法制</a:t>
            </a:r>
          </a:p>
        </p:txBody>
      </p:sp>
      <p:sp>
        <p:nvSpPr>
          <p:cNvPr id="412" name="椭圆 411"/>
          <p:cNvSpPr/>
          <p:nvPr/>
        </p:nvSpPr>
        <p:spPr>
          <a:xfrm>
            <a:off x="7192676" y="2225517"/>
            <a:ext cx="2824482" cy="2824482"/>
          </a:xfrm>
          <a:prstGeom prst="ellipse">
            <a:avLst/>
          </a:prstGeom>
          <a:gradFill flip="none" rotWithShape="1">
            <a:gsLst>
              <a:gs pos="53000">
                <a:schemeClr val="accent1">
                  <a:lumMod val="20000"/>
                  <a:lumOff val="80000"/>
                  <a:alpha val="22000"/>
                </a:schemeClr>
              </a:gs>
              <a:gs pos="100000">
                <a:schemeClr val="accent1">
                  <a:alpha val="1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chemeClr val="tx1"/>
                </a:solidFill>
                <a:effectLst/>
                <a:uLnTx/>
                <a:uFillTx/>
                <a:latin typeface="Roboto"/>
                <a:ea typeface="思源黑体 CN Regular"/>
                <a:cs typeface="+mn-cs"/>
              </a:rPr>
              <a:t>社会主义</a:t>
            </a:r>
            <a:r>
              <a:rPr kumimoji="0" lang="zh-CN" altLang="en-US" sz="3200" b="1" i="0" u="none" strike="noStrike" kern="1200" cap="none" spc="0" normalizeH="0" baseline="0" noProof="0" dirty="0">
                <a:ln>
                  <a:noFill/>
                </a:ln>
                <a:solidFill>
                  <a:srgbClr val="FF0000"/>
                </a:solidFill>
                <a:effectLst/>
                <a:uLnTx/>
                <a:uFillTx/>
                <a:latin typeface="Roboto"/>
                <a:ea typeface="思源黑体 CN Regular"/>
                <a:cs typeface="+mn-cs"/>
              </a:rPr>
              <a:t>法治</a:t>
            </a:r>
          </a:p>
        </p:txBody>
      </p:sp>
      <p:sp>
        <p:nvSpPr>
          <p:cNvPr id="413" name="箭头: 下 412"/>
          <p:cNvSpPr/>
          <p:nvPr/>
        </p:nvSpPr>
        <p:spPr>
          <a:xfrm rot="16200000">
            <a:off x="5865168" y="3017332"/>
            <a:ext cx="461665" cy="1240851"/>
          </a:xfrm>
          <a:prstGeom prst="downArrow">
            <a:avLst/>
          </a:prstGeom>
          <a:gradFill>
            <a:gsLst>
              <a:gs pos="0">
                <a:srgbClr val="256ED8">
                  <a:alpha val="0"/>
                </a:srgbClr>
              </a:gs>
              <a:gs pos="100000">
                <a:srgbClr val="090A7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3" name="矩形 402"/>
          <p:cNvSpPr/>
          <p:nvPr/>
        </p:nvSpPr>
        <p:spPr>
          <a:xfrm>
            <a:off x="0" y="6313770"/>
            <a:ext cx="12192000" cy="559220"/>
          </a:xfrm>
          <a:prstGeom prst="rect">
            <a:avLst/>
          </a:prstGeom>
          <a:gradFill flip="none" rotWithShape="1">
            <a:gsLst>
              <a:gs pos="100000">
                <a:srgbClr val="090A7B"/>
              </a:gs>
              <a:gs pos="0">
                <a:srgbClr val="256E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4" name="文本框 403"/>
          <p:cNvSpPr txBox="1"/>
          <p:nvPr/>
        </p:nvSpPr>
        <p:spPr>
          <a:xfrm>
            <a:off x="11458471" y="6434967"/>
            <a:ext cx="733529" cy="369332"/>
          </a:xfrm>
          <a:prstGeom prst="rect">
            <a:avLst/>
          </a:prstGeom>
          <a:noFill/>
        </p:spPr>
        <p:txBody>
          <a:bodyPr wrap="square" rtlCol="0">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10</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5"/>
          <a:stretch>
            <a:fillRect/>
          </a:stretch>
        </p:blipFill>
        <p:spPr>
          <a:xfrm>
            <a:off x="451364" y="85300"/>
            <a:ext cx="6846401" cy="816935"/>
          </a:xfrm>
          <a:prstGeom prst="rect">
            <a:avLst/>
          </a:prstGeom>
        </p:spPr>
      </p:pic>
    </p:spTree>
    <p:custDataLst>
      <p:tags r:id="rId1"/>
    </p:custData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813" y="149415"/>
            <a:ext cx="549626" cy="546335"/>
          </a:xfrm>
          <a:prstGeom prst="rect">
            <a:avLst/>
          </a:prstGeom>
        </p:spPr>
      </p:pic>
      <p:grpSp>
        <p:nvGrpSpPr>
          <p:cNvPr id="5" name="组合 4"/>
          <p:cNvGrpSpPr/>
          <p:nvPr/>
        </p:nvGrpSpPr>
        <p:grpSpPr>
          <a:xfrm>
            <a:off x="570347" y="1312794"/>
            <a:ext cx="1905832" cy="284046"/>
            <a:chOff x="625469" y="1498939"/>
            <a:chExt cx="1905832" cy="284046"/>
          </a:xfrm>
        </p:grpSpPr>
        <p:sp>
          <p:nvSpPr>
            <p:cNvPr id="70" name="菱形 69"/>
            <p:cNvSpPr/>
            <p:nvPr/>
          </p:nvSpPr>
          <p:spPr>
            <a:xfrm flipH="1">
              <a:off x="2247253" y="1498939"/>
              <a:ext cx="284048" cy="284046"/>
            </a:xfrm>
            <a:prstGeom prst="diamond">
              <a:avLst/>
            </a:prstGeom>
            <a:noFill/>
            <a:ln w="9525">
              <a:gradFill>
                <a:gsLst>
                  <a:gs pos="29000">
                    <a:srgbClr val="256ED8"/>
                  </a:gs>
                  <a:gs pos="0">
                    <a:srgbClr val="256ED8"/>
                  </a:gs>
                  <a:gs pos="100000">
                    <a:srgbClr val="090A7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菱形 70"/>
            <p:cNvSpPr/>
            <p:nvPr/>
          </p:nvSpPr>
          <p:spPr>
            <a:xfrm flipH="1">
              <a:off x="2345594" y="1597281"/>
              <a:ext cx="87365" cy="87363"/>
            </a:xfrm>
            <a:prstGeom prst="diamond">
              <a:avLst/>
            </a:prstGeom>
            <a:gradFill flip="none" rotWithShape="1">
              <a:gsLst>
                <a:gs pos="95506">
                  <a:srgbClr val="090A7B"/>
                </a:gs>
                <a:gs pos="67000">
                  <a:srgbClr val="090A7B"/>
                </a:gs>
                <a:gs pos="41000">
                  <a:srgbClr val="256ED8"/>
                </a:gs>
                <a:gs pos="3371">
                  <a:srgbClr val="D8E5F8"/>
                </a:gs>
                <a:gs pos="24000">
                  <a:srgbClr val="256E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2" name="直接连接符 71"/>
            <p:cNvCxnSpPr/>
            <p:nvPr/>
          </p:nvCxnSpPr>
          <p:spPr>
            <a:xfrm flipH="1">
              <a:off x="1277194" y="1592973"/>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a:off x="1277194" y="1688951"/>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a:off x="625469" y="1640963"/>
              <a:ext cx="1631552"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75" name="菱形 74"/>
            <p:cNvSpPr/>
            <p:nvPr/>
          </p:nvSpPr>
          <p:spPr>
            <a:xfrm flipH="1">
              <a:off x="2292276" y="1543962"/>
              <a:ext cx="194002" cy="193999"/>
            </a:xfrm>
            <a:prstGeom prst="diamond">
              <a:avLst/>
            </a:prstGeom>
            <a:noFill/>
            <a:ln w="6350">
              <a:gradFill>
                <a:gsLst>
                  <a:gs pos="29000">
                    <a:srgbClr val="256ED8"/>
                  </a:gs>
                  <a:gs pos="0">
                    <a:srgbClr val="256ED8"/>
                  </a:gs>
                  <a:gs pos="100000">
                    <a:srgbClr val="090A7B"/>
                  </a:gs>
                </a:gsLst>
                <a:lin ang="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文本框 75"/>
          <p:cNvSpPr txBox="1"/>
          <p:nvPr/>
        </p:nvSpPr>
        <p:spPr>
          <a:xfrm>
            <a:off x="2721119" y="1238626"/>
            <a:ext cx="6749762" cy="461665"/>
          </a:xfrm>
          <a:prstGeom prst="rect">
            <a:avLst/>
          </a:prstGeom>
          <a:noFill/>
        </p:spPr>
        <p:txBody>
          <a:bodyPr wrap="square">
            <a:spAutoFit/>
          </a:bodyPr>
          <a:lstStyle/>
          <a:p>
            <a:pPr algn="ctr"/>
            <a:r>
              <a:rPr lang="zh-CN" altLang="zh-CN" sz="2400" b="1" kern="0" dirty="0">
                <a:solidFill>
                  <a:srgbClr val="000000"/>
                </a:solidFill>
                <a:effectLst/>
                <a:latin typeface="+mj-ea"/>
                <a:ea typeface="+mj-ea"/>
                <a:cs typeface="仿宋_GB2312" panose="02010609030101010101" charset="-122"/>
              </a:rPr>
              <a:t>党执政以来，虽历经坎坷但对法治矢志不渝</a:t>
            </a:r>
            <a:endParaRPr lang="zh-CN" altLang="en-US" sz="2400" b="1" dirty="0">
              <a:latin typeface="+mj-ea"/>
              <a:ea typeface="+mj-ea"/>
            </a:endParaRPr>
          </a:p>
        </p:txBody>
      </p:sp>
      <p:grpSp>
        <p:nvGrpSpPr>
          <p:cNvPr id="78" name="组合 77"/>
          <p:cNvGrpSpPr/>
          <p:nvPr/>
        </p:nvGrpSpPr>
        <p:grpSpPr>
          <a:xfrm>
            <a:off x="6985451" y="0"/>
            <a:ext cx="1526872" cy="900884"/>
            <a:chOff x="7140434" y="684324"/>
            <a:chExt cx="1526872" cy="900884"/>
          </a:xfrm>
        </p:grpSpPr>
        <p:grpSp>
          <p:nvGrpSpPr>
            <p:cNvPr id="79" name="组合 78"/>
            <p:cNvGrpSpPr/>
            <p:nvPr/>
          </p:nvGrpSpPr>
          <p:grpSpPr>
            <a:xfrm rot="10800000">
              <a:off x="7140434" y="980677"/>
              <a:ext cx="1243864" cy="256375"/>
              <a:chOff x="1621436" y="3300812"/>
              <a:chExt cx="1243864" cy="256375"/>
            </a:xfrm>
            <a:effectLst/>
          </p:grpSpPr>
          <p:cxnSp>
            <p:nvCxnSpPr>
              <p:cNvPr id="81" name="直接连接符 80"/>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2"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80" name="图片 79" descr="黑暗中的灯光&#10;&#10;描述已自动生成"/>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grpSp>
        <p:nvGrpSpPr>
          <p:cNvPr id="83" name="组合 82"/>
          <p:cNvGrpSpPr/>
          <p:nvPr/>
        </p:nvGrpSpPr>
        <p:grpSpPr>
          <a:xfrm flipH="1">
            <a:off x="9715821" y="1327435"/>
            <a:ext cx="1905832" cy="284046"/>
            <a:chOff x="625469" y="1498939"/>
            <a:chExt cx="1905832" cy="284046"/>
          </a:xfrm>
        </p:grpSpPr>
        <p:sp>
          <p:nvSpPr>
            <p:cNvPr id="84" name="菱形 83"/>
            <p:cNvSpPr/>
            <p:nvPr/>
          </p:nvSpPr>
          <p:spPr>
            <a:xfrm flipH="1">
              <a:off x="2247253" y="1498939"/>
              <a:ext cx="284048" cy="284046"/>
            </a:xfrm>
            <a:prstGeom prst="diamond">
              <a:avLst/>
            </a:prstGeom>
            <a:noFill/>
            <a:ln w="9525">
              <a:gradFill>
                <a:gsLst>
                  <a:gs pos="29000">
                    <a:srgbClr val="256ED8"/>
                  </a:gs>
                  <a:gs pos="0">
                    <a:srgbClr val="256ED8"/>
                  </a:gs>
                  <a:gs pos="100000">
                    <a:srgbClr val="090A7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菱形 84"/>
            <p:cNvSpPr/>
            <p:nvPr/>
          </p:nvSpPr>
          <p:spPr>
            <a:xfrm flipH="1">
              <a:off x="2345594" y="1597281"/>
              <a:ext cx="87365" cy="87363"/>
            </a:xfrm>
            <a:prstGeom prst="diamond">
              <a:avLst/>
            </a:prstGeom>
            <a:gradFill flip="none" rotWithShape="1">
              <a:gsLst>
                <a:gs pos="95506">
                  <a:srgbClr val="090A7B"/>
                </a:gs>
                <a:gs pos="67000">
                  <a:srgbClr val="090A7B"/>
                </a:gs>
                <a:gs pos="41000">
                  <a:srgbClr val="256ED8"/>
                </a:gs>
                <a:gs pos="3371">
                  <a:srgbClr val="D8E5F8"/>
                </a:gs>
                <a:gs pos="24000">
                  <a:srgbClr val="256E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6" name="直接连接符 85"/>
            <p:cNvCxnSpPr/>
            <p:nvPr/>
          </p:nvCxnSpPr>
          <p:spPr>
            <a:xfrm flipH="1">
              <a:off x="1277194" y="1592973"/>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H="1">
              <a:off x="1277194" y="1688951"/>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H="1">
              <a:off x="625469" y="1640963"/>
              <a:ext cx="1631552"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89" name="菱形 88"/>
            <p:cNvSpPr/>
            <p:nvPr/>
          </p:nvSpPr>
          <p:spPr>
            <a:xfrm flipH="1">
              <a:off x="2292276" y="1543962"/>
              <a:ext cx="194002" cy="193999"/>
            </a:xfrm>
            <a:prstGeom prst="diamond">
              <a:avLst/>
            </a:prstGeom>
            <a:noFill/>
            <a:ln w="6350">
              <a:gradFill>
                <a:gsLst>
                  <a:gs pos="29000">
                    <a:srgbClr val="256ED8"/>
                  </a:gs>
                  <a:gs pos="0">
                    <a:srgbClr val="256ED8"/>
                  </a:gs>
                  <a:gs pos="100000">
                    <a:srgbClr val="090A7B"/>
                  </a:gs>
                </a:gsLst>
                <a:lin ang="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0" name="矩形 89"/>
          <p:cNvSpPr/>
          <p:nvPr/>
        </p:nvSpPr>
        <p:spPr>
          <a:xfrm>
            <a:off x="0" y="5857725"/>
            <a:ext cx="12192000" cy="1000273"/>
          </a:xfrm>
          <a:prstGeom prst="rect">
            <a:avLst/>
          </a:prstGeom>
          <a:gradFill flip="none" rotWithShape="1">
            <a:gsLst>
              <a:gs pos="0">
                <a:srgbClr val="256ED8"/>
              </a:gs>
              <a:gs pos="100000">
                <a:srgbClr val="090A7B"/>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Roboto Regular"/>
              <a:cs typeface="+mn-cs"/>
            </a:endParaRPr>
          </a:p>
        </p:txBody>
      </p:sp>
      <p:grpSp>
        <p:nvGrpSpPr>
          <p:cNvPr id="6" name="组合 5"/>
          <p:cNvGrpSpPr/>
          <p:nvPr/>
        </p:nvGrpSpPr>
        <p:grpSpPr>
          <a:xfrm>
            <a:off x="1756077" y="2016690"/>
            <a:ext cx="3596456" cy="3836727"/>
            <a:chOff x="1071588" y="2016690"/>
            <a:chExt cx="3596456" cy="3602683"/>
          </a:xfrm>
        </p:grpSpPr>
        <p:sp>
          <p:nvSpPr>
            <p:cNvPr id="3" name="矩形: 圆顶角 2"/>
            <p:cNvSpPr/>
            <p:nvPr/>
          </p:nvSpPr>
          <p:spPr>
            <a:xfrm>
              <a:off x="1071588" y="2016690"/>
              <a:ext cx="3596456" cy="3602683"/>
            </a:xfrm>
            <a:prstGeom prst="round2SameRect">
              <a:avLst>
                <a:gd name="adj1" fmla="val 16319"/>
                <a:gd name="adj2" fmla="val 0"/>
              </a:avLst>
            </a:prstGeom>
            <a:gradFill>
              <a:gsLst>
                <a:gs pos="0">
                  <a:srgbClr val="256ED8"/>
                </a:gs>
                <a:gs pos="100000">
                  <a:srgbClr val="090A7B"/>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3" name="文本框 402"/>
            <p:cNvSpPr txBox="1"/>
            <p:nvPr/>
          </p:nvSpPr>
          <p:spPr>
            <a:xfrm>
              <a:off x="1738080" y="2498578"/>
              <a:ext cx="2345210" cy="2599430"/>
            </a:xfrm>
            <a:prstGeom prst="rect">
              <a:avLst/>
            </a:prstGeom>
            <a:noFill/>
          </p:spPr>
          <p:txBody>
            <a:bodyPr wrap="square">
              <a:spAutoFit/>
            </a:bodyPr>
            <a:lstStyle/>
            <a:p>
              <a:pPr algn="ctr">
                <a:lnSpc>
                  <a:spcPct val="150000"/>
                </a:lnSpc>
              </a:pPr>
              <a:r>
                <a:rPr lang="zh-CN" altLang="zh-CN" sz="2800" b="1" kern="0" dirty="0">
                  <a:solidFill>
                    <a:schemeClr val="bg1"/>
                  </a:solidFill>
                  <a:latin typeface="+mj-ea"/>
                  <a:ea typeface="+mj-ea"/>
                </a:rPr>
                <a:t>有法可依</a:t>
              </a:r>
              <a:endParaRPr lang="en-US" altLang="zh-CN" sz="2800" b="1" kern="0" dirty="0">
                <a:solidFill>
                  <a:schemeClr val="bg1"/>
                </a:solidFill>
                <a:latin typeface="+mj-ea"/>
                <a:ea typeface="+mj-ea"/>
              </a:endParaRPr>
            </a:p>
            <a:p>
              <a:pPr algn="ctr">
                <a:lnSpc>
                  <a:spcPct val="150000"/>
                </a:lnSpc>
              </a:pPr>
              <a:r>
                <a:rPr lang="zh-CN" altLang="zh-CN" sz="2800" b="1" kern="0" dirty="0">
                  <a:solidFill>
                    <a:schemeClr val="bg1"/>
                  </a:solidFill>
                  <a:latin typeface="+mj-ea"/>
                  <a:ea typeface="+mj-ea"/>
                </a:rPr>
                <a:t>有法必依</a:t>
              </a:r>
              <a:endParaRPr lang="en-US" altLang="zh-CN" sz="2800" b="1" kern="0" dirty="0">
                <a:solidFill>
                  <a:schemeClr val="bg1"/>
                </a:solidFill>
                <a:latin typeface="+mj-ea"/>
                <a:ea typeface="+mj-ea"/>
              </a:endParaRPr>
            </a:p>
            <a:p>
              <a:pPr algn="ctr">
                <a:lnSpc>
                  <a:spcPct val="150000"/>
                </a:lnSpc>
              </a:pPr>
              <a:r>
                <a:rPr lang="zh-CN" altLang="zh-CN" sz="2800" b="1" kern="0" dirty="0">
                  <a:solidFill>
                    <a:schemeClr val="bg1"/>
                  </a:solidFill>
                  <a:latin typeface="+mj-ea"/>
                  <a:ea typeface="+mj-ea"/>
                </a:rPr>
                <a:t>执法必严</a:t>
              </a:r>
              <a:endParaRPr lang="en-US" altLang="zh-CN" sz="2800" b="1" kern="0" dirty="0">
                <a:solidFill>
                  <a:schemeClr val="bg1"/>
                </a:solidFill>
                <a:latin typeface="+mj-ea"/>
                <a:ea typeface="+mj-ea"/>
              </a:endParaRPr>
            </a:p>
            <a:p>
              <a:pPr algn="ctr">
                <a:lnSpc>
                  <a:spcPct val="150000"/>
                </a:lnSpc>
              </a:pPr>
              <a:r>
                <a:rPr lang="zh-CN" altLang="zh-CN" sz="2800" b="1" kern="0" dirty="0">
                  <a:solidFill>
                    <a:schemeClr val="bg1"/>
                  </a:solidFill>
                  <a:latin typeface="+mj-ea"/>
                  <a:ea typeface="+mj-ea"/>
                </a:rPr>
                <a:t>违法必究</a:t>
              </a:r>
              <a:endParaRPr lang="zh-CN" altLang="en-US" sz="2400" b="1" dirty="0">
                <a:solidFill>
                  <a:schemeClr val="bg1"/>
                </a:solidFill>
              </a:endParaRPr>
            </a:p>
          </p:txBody>
        </p:sp>
      </p:grpSp>
      <p:grpSp>
        <p:nvGrpSpPr>
          <p:cNvPr id="7" name="组合 6"/>
          <p:cNvGrpSpPr/>
          <p:nvPr/>
        </p:nvGrpSpPr>
        <p:grpSpPr>
          <a:xfrm>
            <a:off x="6839468" y="2016690"/>
            <a:ext cx="3596456" cy="3851367"/>
            <a:chOff x="7038436" y="2016690"/>
            <a:chExt cx="3596456" cy="3602683"/>
          </a:xfrm>
        </p:grpSpPr>
        <p:sp>
          <p:nvSpPr>
            <p:cNvPr id="404" name="矩形: 圆顶角 403"/>
            <p:cNvSpPr/>
            <p:nvPr/>
          </p:nvSpPr>
          <p:spPr>
            <a:xfrm>
              <a:off x="7038436" y="2016690"/>
              <a:ext cx="3596456" cy="3602683"/>
            </a:xfrm>
            <a:prstGeom prst="round2SameRect">
              <a:avLst>
                <a:gd name="adj1" fmla="val 16319"/>
                <a:gd name="adj2" fmla="val 0"/>
              </a:avLst>
            </a:prstGeom>
            <a:gradFill>
              <a:gsLst>
                <a:gs pos="0">
                  <a:srgbClr val="256ED8"/>
                </a:gs>
                <a:gs pos="100000">
                  <a:srgbClr val="090A7B"/>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文本框 51"/>
            <p:cNvSpPr txBox="1"/>
            <p:nvPr/>
          </p:nvSpPr>
          <p:spPr>
            <a:xfrm>
              <a:off x="7451286" y="2517258"/>
              <a:ext cx="2438944" cy="2601546"/>
            </a:xfrm>
            <a:prstGeom prst="rect">
              <a:avLst/>
            </a:prstGeom>
            <a:noFill/>
          </p:spPr>
          <p:txBody>
            <a:bodyPr wrap="square">
              <a:spAutoFit/>
            </a:bodyPr>
            <a:lstStyle/>
            <a:p>
              <a:pPr indent="406400" algn="ctr">
                <a:lnSpc>
                  <a:spcPct val="150000"/>
                </a:lnSpc>
              </a:pPr>
              <a:r>
                <a:rPr lang="zh-CN" altLang="zh-CN" sz="2800" b="1" kern="0" dirty="0">
                  <a:solidFill>
                    <a:schemeClr val="bg1"/>
                  </a:solidFill>
                  <a:latin typeface="+mj-ea"/>
                  <a:ea typeface="+mj-ea"/>
                </a:rPr>
                <a:t>科学立法</a:t>
              </a:r>
              <a:endParaRPr lang="en-US" altLang="zh-CN" sz="2800" b="1" kern="0" dirty="0">
                <a:solidFill>
                  <a:schemeClr val="bg1"/>
                </a:solidFill>
                <a:latin typeface="+mj-ea"/>
                <a:ea typeface="+mj-ea"/>
              </a:endParaRPr>
            </a:p>
            <a:p>
              <a:pPr indent="406400" algn="ctr">
                <a:lnSpc>
                  <a:spcPct val="150000"/>
                </a:lnSpc>
              </a:pPr>
              <a:r>
                <a:rPr lang="zh-CN" altLang="zh-CN" sz="2800" b="1" kern="0" dirty="0">
                  <a:solidFill>
                    <a:schemeClr val="bg1"/>
                  </a:solidFill>
                  <a:latin typeface="+mj-ea"/>
                  <a:ea typeface="+mj-ea"/>
                </a:rPr>
                <a:t>严格执法</a:t>
              </a:r>
              <a:endParaRPr lang="en-US" altLang="zh-CN" sz="2800" b="1" kern="0" dirty="0">
                <a:solidFill>
                  <a:schemeClr val="bg1"/>
                </a:solidFill>
                <a:latin typeface="+mj-ea"/>
                <a:ea typeface="+mj-ea"/>
              </a:endParaRPr>
            </a:p>
            <a:p>
              <a:pPr indent="406400" algn="ctr">
                <a:lnSpc>
                  <a:spcPct val="150000"/>
                </a:lnSpc>
              </a:pPr>
              <a:r>
                <a:rPr lang="zh-CN" altLang="zh-CN" sz="2800" b="1" kern="0" dirty="0">
                  <a:solidFill>
                    <a:schemeClr val="bg1"/>
                  </a:solidFill>
                  <a:latin typeface="+mj-ea"/>
                  <a:ea typeface="+mj-ea"/>
                </a:rPr>
                <a:t>公正司法</a:t>
              </a:r>
              <a:endParaRPr lang="en-US" altLang="zh-CN" sz="2800" b="1" kern="0" dirty="0">
                <a:solidFill>
                  <a:schemeClr val="bg1"/>
                </a:solidFill>
                <a:latin typeface="+mj-ea"/>
                <a:ea typeface="+mj-ea"/>
              </a:endParaRPr>
            </a:p>
            <a:p>
              <a:pPr indent="406400" algn="ctr">
                <a:lnSpc>
                  <a:spcPct val="150000"/>
                </a:lnSpc>
              </a:pPr>
              <a:r>
                <a:rPr lang="zh-CN" altLang="zh-CN" sz="2800" b="1" kern="0" dirty="0">
                  <a:solidFill>
                    <a:schemeClr val="bg1"/>
                  </a:solidFill>
                  <a:latin typeface="+mj-ea"/>
                  <a:ea typeface="+mj-ea"/>
                </a:rPr>
                <a:t>全民守法</a:t>
              </a:r>
            </a:p>
          </p:txBody>
        </p:sp>
      </p:grpSp>
      <p:cxnSp>
        <p:nvCxnSpPr>
          <p:cNvPr id="406" name="直接箭头连接符 405"/>
          <p:cNvCxnSpPr/>
          <p:nvPr/>
        </p:nvCxnSpPr>
        <p:spPr>
          <a:xfrm>
            <a:off x="5730634" y="3817307"/>
            <a:ext cx="858245" cy="0"/>
          </a:xfrm>
          <a:prstGeom prst="straightConnector1">
            <a:avLst/>
          </a:prstGeom>
          <a:ln>
            <a:solidFill>
              <a:srgbClr val="224AF6"/>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407" name="文本框 406"/>
          <p:cNvSpPr txBox="1"/>
          <p:nvPr/>
        </p:nvSpPr>
        <p:spPr>
          <a:xfrm>
            <a:off x="3921944" y="6133256"/>
            <a:ext cx="4348113" cy="523220"/>
          </a:xfrm>
          <a:prstGeom prst="rect">
            <a:avLst/>
          </a:prstGeom>
          <a:noFill/>
        </p:spPr>
        <p:txBody>
          <a:bodyPr wrap="square">
            <a:spAutoFit/>
          </a:bodyPr>
          <a:lstStyle/>
          <a:p>
            <a:pPr algn="ctr"/>
            <a:r>
              <a:rPr lang="zh-CN" altLang="zh-CN" sz="2800" b="1" kern="0" dirty="0">
                <a:solidFill>
                  <a:srgbClr val="FFFF00"/>
                </a:solidFill>
                <a:latin typeface="+mj-ea"/>
                <a:ea typeface="+mj-ea"/>
              </a:rPr>
              <a:t>治国理政须臾离不开法治</a:t>
            </a:r>
            <a:endParaRPr lang="zh-CN" altLang="en-US" sz="2800" b="1" kern="0" dirty="0">
              <a:solidFill>
                <a:srgbClr val="FFFF00"/>
              </a:solidFill>
              <a:latin typeface="+mj-ea"/>
              <a:ea typeface="+mj-ea"/>
            </a:endParaRPr>
          </a:p>
        </p:txBody>
      </p:sp>
      <p:grpSp>
        <p:nvGrpSpPr>
          <p:cNvPr id="408" name="组合 407"/>
          <p:cNvGrpSpPr/>
          <p:nvPr/>
        </p:nvGrpSpPr>
        <p:grpSpPr>
          <a:xfrm>
            <a:off x="1592610" y="6327100"/>
            <a:ext cx="2260601" cy="106360"/>
            <a:chOff x="76200" y="2185195"/>
            <a:chExt cx="2260601" cy="106360"/>
          </a:xfrm>
        </p:grpSpPr>
        <p:sp>
          <p:nvSpPr>
            <p:cNvPr id="409" name="椭圆 408"/>
            <p:cNvSpPr/>
            <p:nvPr/>
          </p:nvSpPr>
          <p:spPr>
            <a:xfrm>
              <a:off x="2230441" y="2185195"/>
              <a:ext cx="106360" cy="10636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410" name="直接连接符 409"/>
            <p:cNvCxnSpPr/>
            <p:nvPr/>
          </p:nvCxnSpPr>
          <p:spPr>
            <a:xfrm flipH="1">
              <a:off x="76200" y="2243428"/>
              <a:ext cx="2152650" cy="0"/>
            </a:xfrm>
            <a:prstGeom prst="line">
              <a:avLst/>
            </a:prstGeom>
            <a:ln>
              <a:gradFill>
                <a:gsLst>
                  <a:gs pos="70000">
                    <a:schemeClr val="bg1">
                      <a:alpha val="0"/>
                    </a:schemeClr>
                  </a:gs>
                  <a:gs pos="0">
                    <a:schemeClr val="bg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413" name="组合 412"/>
          <p:cNvGrpSpPr/>
          <p:nvPr/>
        </p:nvGrpSpPr>
        <p:grpSpPr>
          <a:xfrm rot="10800000">
            <a:off x="8338790" y="6342869"/>
            <a:ext cx="2260601" cy="106360"/>
            <a:chOff x="76200" y="2185195"/>
            <a:chExt cx="2260601" cy="106360"/>
          </a:xfrm>
        </p:grpSpPr>
        <p:sp>
          <p:nvSpPr>
            <p:cNvPr id="414" name="椭圆 413"/>
            <p:cNvSpPr/>
            <p:nvPr/>
          </p:nvSpPr>
          <p:spPr>
            <a:xfrm>
              <a:off x="2230441" y="2185195"/>
              <a:ext cx="106360" cy="10636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415" name="直接连接符 414"/>
            <p:cNvCxnSpPr/>
            <p:nvPr/>
          </p:nvCxnSpPr>
          <p:spPr>
            <a:xfrm flipH="1">
              <a:off x="76200" y="2243428"/>
              <a:ext cx="2152650" cy="0"/>
            </a:xfrm>
            <a:prstGeom prst="line">
              <a:avLst/>
            </a:prstGeom>
            <a:ln>
              <a:gradFill>
                <a:gsLst>
                  <a:gs pos="70000">
                    <a:schemeClr val="bg1">
                      <a:alpha val="0"/>
                    </a:schemeClr>
                  </a:gs>
                  <a:gs pos="0">
                    <a:schemeClr val="bg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41" name="文本框 40"/>
          <p:cNvSpPr txBox="1"/>
          <p:nvPr/>
        </p:nvSpPr>
        <p:spPr>
          <a:xfrm>
            <a:off x="11458471" y="6195614"/>
            <a:ext cx="733529" cy="369332"/>
          </a:xfrm>
          <a:prstGeom prst="rect">
            <a:avLst/>
          </a:prstGeom>
          <a:noFill/>
        </p:spPr>
        <p:txBody>
          <a:bodyPr wrap="square" rtlCol="0">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11</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451364" y="85300"/>
            <a:ext cx="6846401" cy="816935"/>
          </a:xfrm>
          <a:prstGeom prst="rect">
            <a:avLst/>
          </a:prstGeom>
        </p:spPr>
      </p:pic>
    </p:spTree>
    <p:custDataLst>
      <p:tags r:id="rId1"/>
    </p:custDataLst>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圆角 86"/>
          <p:cNvSpPr/>
          <p:nvPr/>
        </p:nvSpPr>
        <p:spPr>
          <a:xfrm>
            <a:off x="625470" y="1964745"/>
            <a:ext cx="10941061" cy="4893253"/>
          </a:xfrm>
          <a:prstGeom prst="roundRect">
            <a:avLst>
              <a:gd name="adj" fmla="val 2642"/>
            </a:avLst>
          </a:prstGeom>
          <a:solidFill>
            <a:schemeClr val="bg1"/>
          </a:solidFill>
          <a:ln w="12700">
            <a:gradFill>
              <a:gsLst>
                <a:gs pos="54000">
                  <a:srgbClr val="2059F8">
                    <a:lumMod val="46000"/>
                    <a:lumOff val="54000"/>
                  </a:srgbClr>
                </a:gs>
                <a:gs pos="0">
                  <a:srgbClr val="2059F8"/>
                </a:gs>
                <a:gs pos="100000">
                  <a:srgbClr val="2059F8">
                    <a:alpha val="0"/>
                  </a:srgbClr>
                </a:gs>
              </a:gsLst>
              <a:lin ang="5400000" scaled="0"/>
            </a:gradFill>
          </a:ln>
          <a:effectLst>
            <a:outerShdw blurRad="165100" dist="76200" dir="5400000" algn="t" rotWithShape="0">
              <a:srgbClr val="2059F8">
                <a:alpha val="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OPPOSans M" panose="00020600040101010101" pitchFamily="18" charset="-122"/>
              <a:ea typeface="OPPOSans M" panose="00020600040101010101" pitchFamily="18" charset="-122"/>
              <a:cs typeface="OPPOSans M" panose="00020600040101010101" pitchFamily="18" charset="-122"/>
            </a:endParaRPr>
          </a:p>
        </p:txBody>
      </p:sp>
      <p:cxnSp>
        <p:nvCxnSpPr>
          <p:cNvPr id="58" name="Straight Connector 1"/>
          <p:cNvCxnSpPr/>
          <p:nvPr/>
        </p:nvCxnSpPr>
        <p:spPr>
          <a:xfrm>
            <a:off x="7366730" y="3749860"/>
            <a:ext cx="3764185" cy="0"/>
          </a:xfrm>
          <a:prstGeom prst="line">
            <a:avLst/>
          </a:prstGeom>
          <a:ln w="15875">
            <a:gradFill>
              <a:gsLst>
                <a:gs pos="0">
                  <a:srgbClr val="090A7B"/>
                </a:gs>
                <a:gs pos="100000">
                  <a:srgbClr val="256ED8"/>
                </a:gs>
              </a:gsLst>
              <a:lin ang="5400000" scaled="1"/>
            </a:gradFill>
            <a:prstDash val="sysDash"/>
            <a:tailEnd type="oval"/>
          </a:ln>
        </p:spPr>
        <p:style>
          <a:lnRef idx="1">
            <a:schemeClr val="accent1"/>
          </a:lnRef>
          <a:fillRef idx="0">
            <a:schemeClr val="accent1"/>
          </a:fillRef>
          <a:effectRef idx="0">
            <a:schemeClr val="accent1"/>
          </a:effectRef>
          <a:fontRef idx="minor">
            <a:schemeClr val="tx1"/>
          </a:fontRef>
        </p:style>
      </p:cxnSp>
      <p:sp>
        <p:nvSpPr>
          <p:cNvPr id="59" name="Oval 2"/>
          <p:cNvSpPr/>
          <p:nvPr/>
        </p:nvSpPr>
        <p:spPr>
          <a:xfrm>
            <a:off x="5135301" y="2740539"/>
            <a:ext cx="2021449" cy="2021449"/>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cxnSp>
        <p:nvCxnSpPr>
          <p:cNvPr id="64" name="Straight Connector 12"/>
          <p:cNvCxnSpPr/>
          <p:nvPr/>
        </p:nvCxnSpPr>
        <p:spPr>
          <a:xfrm flipH="1">
            <a:off x="1387311" y="3739227"/>
            <a:ext cx="3528176" cy="0"/>
          </a:xfrm>
          <a:prstGeom prst="line">
            <a:avLst/>
          </a:prstGeom>
          <a:ln w="15875">
            <a:gradFill>
              <a:gsLst>
                <a:gs pos="0">
                  <a:srgbClr val="090A7B"/>
                </a:gs>
                <a:gs pos="100000">
                  <a:srgbClr val="256ED8"/>
                </a:gs>
              </a:gsLst>
              <a:lin ang="5400000" scaled="1"/>
            </a:gra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4544463" y="2335461"/>
            <a:ext cx="3203125" cy="3203124"/>
            <a:chOff x="4544463" y="2149701"/>
            <a:chExt cx="3203125" cy="3203124"/>
          </a:xfrm>
        </p:grpSpPr>
        <p:sp>
          <p:nvSpPr>
            <p:cNvPr id="60" name="Block Arc 7"/>
            <p:cNvSpPr/>
            <p:nvPr/>
          </p:nvSpPr>
          <p:spPr>
            <a:xfrm flipH="1" flipV="1">
              <a:off x="4544463" y="2149701"/>
              <a:ext cx="3203125" cy="3203124"/>
            </a:xfrm>
            <a:prstGeom prst="blockArc">
              <a:avLst>
                <a:gd name="adj1" fmla="val 21599999"/>
                <a:gd name="adj2" fmla="val 8180671"/>
                <a:gd name="adj3" fmla="val 11913"/>
              </a:avLst>
            </a:prstGeom>
            <a:gradFill>
              <a:gsLst>
                <a:gs pos="0">
                  <a:srgbClr val="090A7B"/>
                </a:gs>
                <a:gs pos="100000">
                  <a:srgbClr val="256ED8"/>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61" name="Isosceles Triangle 8"/>
            <p:cNvSpPr/>
            <p:nvPr/>
          </p:nvSpPr>
          <p:spPr>
            <a:xfrm rot="18900000" flipH="1" flipV="1">
              <a:off x="7023205" y="2674808"/>
              <a:ext cx="658106" cy="567333"/>
            </a:xfrm>
            <a:prstGeom prst="triangle">
              <a:avLst/>
            </a:prstGeom>
            <a:gradFill>
              <a:gsLst>
                <a:gs pos="0">
                  <a:srgbClr val="090A7B"/>
                </a:gs>
                <a:gs pos="100000">
                  <a:srgbClr val="256ED8"/>
                </a:gs>
              </a:gsLst>
              <a:lin ang="2700000" scaled="1"/>
            </a:gra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62" name="Block Arc 10"/>
            <p:cNvSpPr/>
            <p:nvPr/>
          </p:nvSpPr>
          <p:spPr>
            <a:xfrm>
              <a:off x="4544463" y="2149701"/>
              <a:ext cx="3203125" cy="3203124"/>
            </a:xfrm>
            <a:prstGeom prst="blockArc">
              <a:avLst>
                <a:gd name="adj1" fmla="val 21599999"/>
                <a:gd name="adj2" fmla="val 8180671"/>
                <a:gd name="adj3" fmla="val 11913"/>
              </a:avLst>
            </a:prstGeom>
            <a:gradFill>
              <a:gsLst>
                <a:gs pos="0">
                  <a:srgbClr val="090A7B"/>
                </a:gs>
                <a:gs pos="100000">
                  <a:srgbClr val="256ED8"/>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sp>
          <p:nvSpPr>
            <p:cNvPr id="63" name="Isosceles Triangle 11"/>
            <p:cNvSpPr/>
            <p:nvPr/>
          </p:nvSpPr>
          <p:spPr>
            <a:xfrm rot="8100000" flipV="1">
              <a:off x="4618815" y="4276865"/>
              <a:ext cx="658105" cy="567333"/>
            </a:xfrm>
            <a:prstGeom prst="triangle">
              <a:avLst/>
            </a:prstGeom>
            <a:gradFill>
              <a:gsLst>
                <a:gs pos="0">
                  <a:srgbClr val="090A7B"/>
                </a:gs>
                <a:gs pos="100000">
                  <a:srgbClr val="256ED8"/>
                </a:gs>
              </a:gsLst>
              <a:lin ang="2700000" scaled="1"/>
            </a:gra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pic>
          <p:nvPicPr>
            <p:cNvPr id="77" name="图片占位符 10"/>
            <p:cNvPicPr>
              <a:picLocks noChangeAspect="1"/>
            </p:cNvPicPr>
            <p:nvPr/>
          </p:nvPicPr>
          <p:blipFill>
            <a:blip r:embed="rId3" cstate="print">
              <a:extLst>
                <a:ext uri="{28A0092B-C50C-407E-A947-70E740481C1C}">
                  <a14:useLocalDpi xmlns:a14="http://schemas.microsoft.com/office/drawing/2010/main" val="0"/>
                </a:ext>
              </a:extLst>
            </a:blip>
            <a:srcRect l="4781" r="4781"/>
            <a:stretch>
              <a:fillRect/>
            </a:stretch>
          </p:blipFill>
          <p:spPr>
            <a:xfrm>
              <a:off x="5166986" y="2777846"/>
              <a:ext cx="2003863" cy="2003863"/>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grpSp>
      <p:sp>
        <p:nvSpPr>
          <p:cNvPr id="86" name="MH_SubTitle_4"/>
          <p:cNvSpPr>
            <a:spLocks noChangeArrowheads="1"/>
          </p:cNvSpPr>
          <p:nvPr/>
        </p:nvSpPr>
        <p:spPr bwMode="auto">
          <a:xfrm>
            <a:off x="1209620" y="3861364"/>
            <a:ext cx="3332395" cy="226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285750" marR="0" lvl="0" indent="-285750" defTabSz="914400" eaLnBrk="1" fontAlgn="auto" latinLnBrk="0" hangingPunct="1">
              <a:lnSpc>
                <a:spcPct val="150000"/>
              </a:lnSpc>
              <a:spcBef>
                <a:spcPct val="0"/>
              </a:spcBef>
              <a:spcAft>
                <a:spcPts val="0"/>
              </a:spcAft>
              <a:buClrTx/>
              <a:buSzTx/>
              <a:buFont typeface="Wingdings" panose="05000000000000000000" pitchFamily="2" charset="2"/>
              <a:buChar char="Ø"/>
              <a:defRPr/>
            </a:pPr>
            <a:r>
              <a:rPr kumimoji="0" lang="zh-CN" altLang="en-US" sz="1600" b="0" i="0" u="none" strike="noStrike" kern="0" cap="none" spc="0" normalizeH="0" baseline="0" noProof="0" dirty="0">
                <a:ln>
                  <a:noFill/>
                </a:ln>
                <a:solidFill>
                  <a:srgbClr val="090A7B"/>
                </a:solidFill>
                <a:effectLst/>
                <a:uLnTx/>
                <a:uFillTx/>
                <a:latin typeface="微软雅黑" panose="020B0503020204020204" pitchFamily="34" charset="-122"/>
                <a:ea typeface="微软雅黑" panose="020B0503020204020204" pitchFamily="34" charset="-122"/>
              </a:rPr>
              <a:t>是马克思主义法治理论中国化最新成果，</a:t>
            </a:r>
          </a:p>
          <a:p>
            <a:pPr marL="285750" marR="0" lvl="0" indent="-285750" defTabSz="914400" eaLnBrk="1" fontAlgn="auto" latinLnBrk="0" hangingPunct="1">
              <a:lnSpc>
                <a:spcPct val="150000"/>
              </a:lnSpc>
              <a:spcBef>
                <a:spcPct val="0"/>
              </a:spcBef>
              <a:spcAft>
                <a:spcPts val="0"/>
              </a:spcAft>
              <a:buClrTx/>
              <a:buSzTx/>
              <a:buFont typeface="Wingdings" panose="05000000000000000000" pitchFamily="2" charset="2"/>
              <a:buChar char="Ø"/>
              <a:defRPr/>
            </a:pPr>
            <a:r>
              <a:rPr kumimoji="0" lang="zh-CN" altLang="en-US" sz="1600" b="0" i="0" u="none" strike="noStrike" kern="0" cap="none" spc="0" normalizeH="0" baseline="0" noProof="0" dirty="0">
                <a:ln>
                  <a:noFill/>
                </a:ln>
                <a:solidFill>
                  <a:srgbClr val="090A7B"/>
                </a:solidFill>
                <a:effectLst/>
                <a:uLnTx/>
                <a:uFillTx/>
                <a:latin typeface="微软雅黑" panose="020B0503020204020204" pitchFamily="34" charset="-122"/>
                <a:ea typeface="微软雅黑" panose="020B0503020204020204" pitchFamily="34" charset="-122"/>
              </a:rPr>
              <a:t>是习近平新时代中国特色社会主义思想的重要组成部分，</a:t>
            </a:r>
          </a:p>
          <a:p>
            <a:pPr marL="285750" marR="0" lvl="0" indent="-285750" defTabSz="914400" eaLnBrk="1" fontAlgn="auto" latinLnBrk="0" hangingPunct="1">
              <a:lnSpc>
                <a:spcPct val="150000"/>
              </a:lnSpc>
              <a:spcBef>
                <a:spcPct val="0"/>
              </a:spcBef>
              <a:spcAft>
                <a:spcPts val="0"/>
              </a:spcAft>
              <a:buClrTx/>
              <a:buSzTx/>
              <a:buFont typeface="Wingdings" panose="05000000000000000000" pitchFamily="2" charset="2"/>
              <a:buChar char="Ø"/>
              <a:defRPr/>
            </a:pPr>
            <a:r>
              <a:rPr kumimoji="0" lang="zh-CN" altLang="en-US" sz="1600" b="0" i="0" u="none" strike="noStrike" kern="0" cap="none" spc="0" normalizeH="0" baseline="0" noProof="0" dirty="0">
                <a:ln>
                  <a:noFill/>
                </a:ln>
                <a:solidFill>
                  <a:srgbClr val="090A7B"/>
                </a:solidFill>
                <a:effectLst/>
                <a:uLnTx/>
                <a:uFillTx/>
                <a:latin typeface="微软雅黑" panose="020B0503020204020204" pitchFamily="34" charset="-122"/>
                <a:ea typeface="微软雅黑" panose="020B0503020204020204" pitchFamily="34" charset="-122"/>
              </a:rPr>
              <a:t>是引领新时代法治中国建设的思想旗帜。</a:t>
            </a:r>
          </a:p>
        </p:txBody>
      </p: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813" y="149415"/>
            <a:ext cx="549626" cy="546335"/>
          </a:xfrm>
          <a:prstGeom prst="rect">
            <a:avLst/>
          </a:prstGeom>
        </p:spPr>
      </p:pic>
      <p:grpSp>
        <p:nvGrpSpPr>
          <p:cNvPr id="34" name="组合 33"/>
          <p:cNvGrpSpPr/>
          <p:nvPr/>
        </p:nvGrpSpPr>
        <p:grpSpPr>
          <a:xfrm>
            <a:off x="6985451" y="0"/>
            <a:ext cx="1526872" cy="900884"/>
            <a:chOff x="7140434" y="684324"/>
            <a:chExt cx="1526872" cy="900884"/>
          </a:xfrm>
        </p:grpSpPr>
        <p:grpSp>
          <p:nvGrpSpPr>
            <p:cNvPr id="35" name="组合 34"/>
            <p:cNvGrpSpPr/>
            <p:nvPr/>
          </p:nvGrpSpPr>
          <p:grpSpPr>
            <a:xfrm rot="10800000">
              <a:off x="7140434" y="980677"/>
              <a:ext cx="1243864" cy="256375"/>
              <a:chOff x="1621436" y="3300812"/>
              <a:chExt cx="1243864" cy="256375"/>
            </a:xfrm>
            <a:effectLst/>
          </p:grpSpPr>
          <p:cxnSp>
            <p:nvCxnSpPr>
              <p:cNvPr id="37" name="直接连接符 36"/>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8"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6" name="图片 35" descr="黑暗中的灯光&#10;&#10;描述已自动生成"/>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76" name="图片 75"/>
          <p:cNvPicPr>
            <a:picLocks noChangeAspect="1"/>
          </p:cNvPicPr>
          <p:nvPr/>
        </p:nvPicPr>
        <p:blipFill>
          <a:blip r:embed="rId6"/>
          <a:stretch>
            <a:fillRect/>
          </a:stretch>
        </p:blipFill>
        <p:spPr>
          <a:xfrm>
            <a:off x="337370" y="1003921"/>
            <a:ext cx="778265" cy="782256"/>
          </a:xfrm>
          <a:prstGeom prst="rect">
            <a:avLst/>
          </a:prstGeom>
        </p:spPr>
      </p:pic>
      <p:sp>
        <p:nvSpPr>
          <p:cNvPr id="78" name="文本框 77"/>
          <p:cNvSpPr txBox="1"/>
          <p:nvPr/>
        </p:nvSpPr>
        <p:spPr>
          <a:xfrm>
            <a:off x="625469" y="1156577"/>
            <a:ext cx="11291666" cy="707886"/>
          </a:xfrm>
          <a:prstGeom prst="rect">
            <a:avLst/>
          </a:prstGeom>
          <a:noFill/>
        </p:spPr>
        <p:txBody>
          <a:bodyPr wrap="square">
            <a:spAutoFit/>
          </a:bodyPr>
          <a:lstStyle/>
          <a:p>
            <a:r>
              <a:rPr lang="zh-CN" altLang="zh-CN" sz="2000" b="1" kern="0" dirty="0">
                <a:effectLst/>
                <a:latin typeface="Times New Roman" panose="02020603050405020304" pitchFamily="18" charset="0"/>
                <a:ea typeface="微软雅黑" panose="020B0503020204020204" pitchFamily="34" charset="-122"/>
                <a:cs typeface="仿宋_GB2312" panose="02010609030101010101" charset="-122"/>
                <a:sym typeface="Times New Roman" panose="02020603050405020304" pitchFamily="18" charset="0"/>
              </a:rPr>
              <a:t>党的十八大以来</a:t>
            </a:r>
            <a:r>
              <a:rPr lang="zh-CN" altLang="zh-CN" sz="2000" b="1" kern="0" dirty="0">
                <a:latin typeface="Times New Roman" panose="02020603050405020304" pitchFamily="18" charset="0"/>
                <a:ea typeface="微软雅黑" panose="020B0503020204020204" pitchFamily="34" charset="-122"/>
              </a:rPr>
              <a:t>，习近平总书记高度重视全面</a:t>
            </a:r>
            <a:r>
              <a:rPr lang="zh-CN" altLang="zh-CN" sz="2000" b="1" kern="0" dirty="0">
                <a:solidFill>
                  <a:srgbClr val="090A7B"/>
                </a:solidFill>
                <a:latin typeface="Times New Roman" panose="02020603050405020304" pitchFamily="18" charset="0"/>
                <a:ea typeface="微软雅黑" panose="020B0503020204020204" pitchFamily="34" charset="-122"/>
              </a:rPr>
              <a:t>依法治国，亲自谋划、亲自部署、亲自推动。</a:t>
            </a:r>
            <a:endParaRPr lang="zh-CN" altLang="en-US" sz="2000" b="1" kern="0" dirty="0">
              <a:solidFill>
                <a:srgbClr val="090A7B"/>
              </a:solidFill>
              <a:latin typeface="Times New Roman" panose="02020603050405020304" pitchFamily="18" charset="0"/>
              <a:ea typeface="微软雅黑" panose="020B0503020204020204" pitchFamily="34" charset="-122"/>
            </a:endParaRPr>
          </a:p>
          <a:p>
            <a:endParaRPr lang="zh-CN" altLang="en-US" sz="2000" b="1" dirty="0"/>
          </a:p>
        </p:txBody>
      </p:sp>
      <p:pic>
        <p:nvPicPr>
          <p:cNvPr id="80" name="Picture 2" descr="预览图"/>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85475" y="1008496"/>
            <a:ext cx="690880" cy="656336"/>
          </a:xfrm>
          <a:prstGeom prst="rect">
            <a:avLst/>
          </a:prstGeom>
          <a:noFill/>
          <a:extLst>
            <a:ext uri="{909E8E84-426E-40DD-AFC4-6F175D3DCCD1}">
              <a14:hiddenFill xmlns:a14="http://schemas.microsoft.com/office/drawing/2010/main">
                <a:solidFill>
                  <a:srgbClr val="FFFFFF"/>
                </a:solidFill>
              </a14:hiddenFill>
            </a:ext>
          </a:extLst>
        </p:spPr>
      </p:pic>
      <p:sp>
        <p:nvSpPr>
          <p:cNvPr id="84" name="文本框 83"/>
          <p:cNvSpPr txBox="1"/>
          <p:nvPr/>
        </p:nvSpPr>
        <p:spPr>
          <a:xfrm>
            <a:off x="1309370" y="2467610"/>
            <a:ext cx="3324225" cy="1198880"/>
          </a:xfrm>
          <a:prstGeom prst="rect">
            <a:avLst/>
          </a:prstGeom>
          <a:noFill/>
        </p:spPr>
        <p:txBody>
          <a:bodyPr wrap="square">
            <a:spAutoFit/>
          </a:bodyPr>
          <a:lstStyle/>
          <a:p>
            <a:pPr>
              <a:lnSpc>
                <a:spcPct val="150000"/>
              </a:lnSpc>
            </a:pPr>
            <a:r>
              <a:rPr lang="zh-CN" altLang="zh-CN" sz="1600" kern="0" dirty="0">
                <a:solidFill>
                  <a:schemeClr val="tx1">
                    <a:lumMod val="85000"/>
                    <a:lumOff val="15000"/>
                  </a:schemeClr>
                </a:solidFill>
                <a:latin typeface="微软雅黑" panose="020B0503020204020204" pitchFamily="34" charset="-122"/>
                <a:ea typeface="微软雅黑" panose="020B0503020204020204" pitchFamily="34" charset="-122"/>
              </a:rPr>
              <a:t>习近平法治思想深刻回答了新时代</a:t>
            </a:r>
            <a:r>
              <a:rPr lang="zh-CN" altLang="zh-CN" sz="1600" kern="0" dirty="0">
                <a:solidFill>
                  <a:srgbClr val="090A7B"/>
                </a:solidFill>
                <a:latin typeface="微软雅黑" panose="020B0503020204020204" pitchFamily="34" charset="-122"/>
                <a:ea typeface="微软雅黑" panose="020B0503020204020204" pitchFamily="34" charset="-122"/>
              </a:rPr>
              <a:t>为什么实行全面依法治国、怎样实行全面依法治国</a:t>
            </a:r>
            <a:r>
              <a:rPr lang="zh-CN" altLang="zh-CN" sz="1600" kern="0" dirty="0">
                <a:solidFill>
                  <a:schemeClr val="tx1">
                    <a:lumMod val="85000"/>
                    <a:lumOff val="15000"/>
                  </a:schemeClr>
                </a:solidFill>
                <a:latin typeface="微软雅黑" panose="020B0503020204020204" pitchFamily="34" charset="-122"/>
                <a:ea typeface="微软雅黑" panose="020B0503020204020204" pitchFamily="34" charset="-122"/>
              </a:rPr>
              <a:t>等重大问题</a:t>
            </a:r>
            <a:r>
              <a:rPr lang="zh-CN" altLang="en-US" sz="1600" kern="0" dirty="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85" name="文本框 84"/>
          <p:cNvSpPr txBox="1"/>
          <p:nvPr/>
        </p:nvSpPr>
        <p:spPr>
          <a:xfrm>
            <a:off x="7798520" y="3844532"/>
            <a:ext cx="3332395" cy="2264851"/>
          </a:xfrm>
          <a:prstGeom prst="rect">
            <a:avLst/>
          </a:prstGeom>
          <a:noFill/>
        </p:spPr>
        <p:txBody>
          <a:bodyPr wrap="square">
            <a:spAutoFit/>
          </a:bodyPr>
          <a:lstStyle/>
          <a:p>
            <a:pPr>
              <a:lnSpc>
                <a:spcPct val="150000"/>
              </a:lnSpc>
            </a:pPr>
            <a:r>
              <a:rPr lang="zh-CN" altLang="zh-CN" sz="1600" kern="0" dirty="0">
                <a:solidFill>
                  <a:schemeClr val="tx1">
                    <a:lumMod val="85000"/>
                    <a:lumOff val="15000"/>
                  </a:schemeClr>
                </a:solidFill>
                <a:latin typeface="微软雅黑" panose="020B0503020204020204" pitchFamily="34" charset="-122"/>
                <a:ea typeface="微软雅黑" panose="020B0503020204020204" pitchFamily="34" charset="-122"/>
              </a:rPr>
              <a:t>党的十八大以来，我国社会主义法治建设发生历史性变革、取得历史性成就，全面依法治国实践取得重大进展，根本在于有习近平新时代中国特色社会主义思想特别是</a:t>
            </a:r>
            <a:r>
              <a:rPr lang="zh-CN" altLang="zh-CN" sz="1600" kern="0" dirty="0">
                <a:solidFill>
                  <a:srgbClr val="090A7B"/>
                </a:solidFill>
                <a:latin typeface="微软雅黑" panose="020B0503020204020204" pitchFamily="34" charset="-122"/>
                <a:ea typeface="微软雅黑" panose="020B0503020204020204" pitchFamily="34" charset="-122"/>
              </a:rPr>
              <a:t>习近平法治思想的科学指引。</a:t>
            </a:r>
            <a:endParaRPr lang="zh-CN" altLang="en-US" sz="1600" kern="0" dirty="0">
              <a:solidFill>
                <a:srgbClr val="090A7B"/>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12</a:t>
            </a:r>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8"/>
          <a:stretch>
            <a:fillRect/>
          </a:stretch>
        </p:blipFill>
        <p:spPr>
          <a:xfrm>
            <a:off x="451364" y="85300"/>
            <a:ext cx="6846401" cy="816935"/>
          </a:xfrm>
          <a:prstGeom prst="rect">
            <a:avLst/>
          </a:prstGeom>
        </p:spPr>
      </p:pic>
    </p:spTree>
    <p:custDataLst>
      <p:tags r:id="rId1"/>
    </p:custDataLst>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751205" y="5469061"/>
            <a:ext cx="5057288" cy="530866"/>
            <a:chOff x="766614" y="4785408"/>
            <a:chExt cx="5057288" cy="530866"/>
          </a:xfrm>
          <a:solidFill>
            <a:srgbClr val="017CB3"/>
          </a:solidFill>
        </p:grpSpPr>
        <p:sp>
          <p:nvSpPr>
            <p:cNvPr id="38" name="矩形 37"/>
            <p:cNvSpPr/>
            <p:nvPr/>
          </p:nvSpPr>
          <p:spPr>
            <a:xfrm>
              <a:off x="1166277" y="4889709"/>
              <a:ext cx="4176464" cy="332399"/>
            </a:xfrm>
            <a:prstGeom prst="rect">
              <a:avLst/>
            </a:prstGeom>
            <a:grpFill/>
            <a:ln>
              <a:noFill/>
            </a:ln>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1200" b="0" i="0" u="none" strike="noStrike" kern="1200" cap="none" spc="680" normalizeH="0" baseline="0" noProof="0" dirty="0">
                  <a:ln>
                    <a:noFill/>
                  </a:ln>
                  <a:solidFill>
                    <a:srgbClr val="EEECE1">
                      <a:lumMod val="25000"/>
                    </a:srgbClr>
                  </a:solidFill>
                  <a:effectLst/>
                  <a:uLnTx/>
                  <a:uFillTx/>
                  <a:latin typeface="汉仪良品线粗简" pitchFamily="18" charset="-122"/>
                  <a:ea typeface="汉仪良品线粗简" pitchFamily="18" charset="-122"/>
                  <a:cs typeface="+mn-cs"/>
                </a:rPr>
                <a:t>Starting from here today</a:t>
              </a:r>
              <a:endParaRPr kumimoji="0" lang="zh-CN" altLang="en-US" sz="1200" b="0" i="0" u="none" strike="noStrike" kern="1200" cap="none" spc="680" normalizeH="0" baseline="0" noProof="0" dirty="0">
                <a:ln>
                  <a:noFill/>
                </a:ln>
                <a:solidFill>
                  <a:srgbClr val="EEECE1">
                    <a:lumMod val="25000"/>
                  </a:srgbClr>
                </a:solidFill>
                <a:effectLst/>
                <a:uLnTx/>
                <a:uFillTx/>
                <a:latin typeface="汉仪良品线粗简" pitchFamily="18" charset="-122"/>
                <a:ea typeface="汉仪良品线粗简" pitchFamily="18" charset="-122"/>
                <a:cs typeface="+mn-cs"/>
              </a:endParaRPr>
            </a:p>
          </p:txBody>
        </p:sp>
        <p:sp>
          <p:nvSpPr>
            <p:cNvPr id="39" name="矩形 38"/>
            <p:cNvSpPr/>
            <p:nvPr/>
          </p:nvSpPr>
          <p:spPr>
            <a:xfrm>
              <a:off x="766614" y="4785408"/>
              <a:ext cx="5057288" cy="530866"/>
            </a:xfrm>
            <a:prstGeom prst="rect">
              <a:avLst/>
            </a:prstGeom>
            <a:gradFill>
              <a:gsLst>
                <a:gs pos="0">
                  <a:srgbClr val="090A7B"/>
                </a:gs>
                <a:gs pos="100000">
                  <a:srgbClr val="256ED8"/>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KSO_Shape"/>
            <p:cNvSpPr/>
            <p:nvPr/>
          </p:nvSpPr>
          <p:spPr>
            <a:xfrm flipH="1">
              <a:off x="5169858" y="4931190"/>
              <a:ext cx="205268" cy="265433"/>
            </a:xfrm>
            <a:custGeom>
              <a:avLst/>
              <a:gdLst/>
              <a:ahLst/>
              <a:cxnLst/>
              <a:rect l="l" t="t" r="r" b="b"/>
              <a:pathLst>
                <a:path w="1259674" h="1629655">
                  <a:moveTo>
                    <a:pt x="653835" y="765559"/>
                  </a:moveTo>
                  <a:lnTo>
                    <a:pt x="605838" y="765559"/>
                  </a:lnTo>
                  <a:cubicBezTo>
                    <a:pt x="586150" y="765559"/>
                    <a:pt x="570190" y="781519"/>
                    <a:pt x="570190" y="801207"/>
                  </a:cubicBezTo>
                  <a:lnTo>
                    <a:pt x="570190" y="1594007"/>
                  </a:lnTo>
                  <a:cubicBezTo>
                    <a:pt x="570190" y="1613695"/>
                    <a:pt x="586150" y="1629655"/>
                    <a:pt x="605838" y="1629655"/>
                  </a:cubicBezTo>
                  <a:lnTo>
                    <a:pt x="653835" y="1629655"/>
                  </a:lnTo>
                  <a:cubicBezTo>
                    <a:pt x="673523" y="1629655"/>
                    <a:pt x="689483" y="1613695"/>
                    <a:pt x="689483" y="1594007"/>
                  </a:cubicBezTo>
                  <a:lnTo>
                    <a:pt x="689483" y="801207"/>
                  </a:lnTo>
                  <a:cubicBezTo>
                    <a:pt x="689483" y="781519"/>
                    <a:pt x="673523" y="765559"/>
                    <a:pt x="653835" y="765559"/>
                  </a:cubicBezTo>
                  <a:close/>
                  <a:moveTo>
                    <a:pt x="629837" y="293110"/>
                  </a:moveTo>
                  <a:cubicBezTo>
                    <a:pt x="540228" y="293110"/>
                    <a:pt x="467586" y="365752"/>
                    <a:pt x="467586" y="455361"/>
                  </a:cubicBezTo>
                  <a:cubicBezTo>
                    <a:pt x="467586" y="544970"/>
                    <a:pt x="540228" y="617612"/>
                    <a:pt x="629837" y="617612"/>
                  </a:cubicBezTo>
                  <a:cubicBezTo>
                    <a:pt x="719446" y="617612"/>
                    <a:pt x="792088" y="544970"/>
                    <a:pt x="792088" y="455361"/>
                  </a:cubicBezTo>
                  <a:cubicBezTo>
                    <a:pt x="792088" y="365752"/>
                    <a:pt x="719446" y="293110"/>
                    <a:pt x="629837" y="293110"/>
                  </a:cubicBezTo>
                  <a:close/>
                  <a:moveTo>
                    <a:pt x="373285" y="134938"/>
                  </a:moveTo>
                  <a:cubicBezTo>
                    <a:pt x="285152" y="213464"/>
                    <a:pt x="230474" y="328028"/>
                    <a:pt x="230474" y="455361"/>
                  </a:cubicBezTo>
                  <a:cubicBezTo>
                    <a:pt x="230474" y="582697"/>
                    <a:pt x="285152" y="697259"/>
                    <a:pt x="373285" y="775786"/>
                  </a:cubicBezTo>
                  <a:lnTo>
                    <a:pt x="467586" y="709160"/>
                  </a:lnTo>
                  <a:cubicBezTo>
                    <a:pt x="391047" y="651060"/>
                    <a:pt x="342389" y="558892"/>
                    <a:pt x="342389" y="455361"/>
                  </a:cubicBezTo>
                  <a:cubicBezTo>
                    <a:pt x="342389" y="351830"/>
                    <a:pt x="391047" y="259663"/>
                    <a:pt x="467586" y="201563"/>
                  </a:cubicBezTo>
                  <a:close/>
                  <a:moveTo>
                    <a:pt x="886389" y="134938"/>
                  </a:moveTo>
                  <a:lnTo>
                    <a:pt x="792088" y="201563"/>
                  </a:lnTo>
                  <a:cubicBezTo>
                    <a:pt x="868627" y="259663"/>
                    <a:pt x="917285" y="351830"/>
                    <a:pt x="917285" y="455361"/>
                  </a:cubicBezTo>
                  <a:cubicBezTo>
                    <a:pt x="917285" y="558892"/>
                    <a:pt x="868627" y="651060"/>
                    <a:pt x="792088" y="709160"/>
                  </a:cubicBezTo>
                  <a:lnTo>
                    <a:pt x="886389" y="775786"/>
                  </a:lnTo>
                  <a:cubicBezTo>
                    <a:pt x="974522" y="697259"/>
                    <a:pt x="1029200" y="582697"/>
                    <a:pt x="1029200" y="455361"/>
                  </a:cubicBezTo>
                  <a:cubicBezTo>
                    <a:pt x="1029200" y="328028"/>
                    <a:pt x="974522" y="213464"/>
                    <a:pt x="886389" y="134938"/>
                  </a:cubicBezTo>
                  <a:close/>
                  <a:moveTo>
                    <a:pt x="182295" y="0"/>
                  </a:moveTo>
                  <a:cubicBezTo>
                    <a:pt x="68824" y="118079"/>
                    <a:pt x="0" y="278683"/>
                    <a:pt x="0" y="455362"/>
                  </a:cubicBezTo>
                  <a:cubicBezTo>
                    <a:pt x="0" y="632040"/>
                    <a:pt x="68824" y="792644"/>
                    <a:pt x="182293" y="910723"/>
                  </a:cubicBezTo>
                  <a:lnTo>
                    <a:pt x="278466" y="842776"/>
                  </a:lnTo>
                  <a:cubicBezTo>
                    <a:pt x="179286" y="743646"/>
                    <a:pt x="117943" y="606668"/>
                    <a:pt x="117943" y="455362"/>
                  </a:cubicBezTo>
                  <a:cubicBezTo>
                    <a:pt x="117943" y="304057"/>
                    <a:pt x="179287" y="167078"/>
                    <a:pt x="278467" y="67947"/>
                  </a:cubicBezTo>
                  <a:close/>
                  <a:moveTo>
                    <a:pt x="1077379" y="0"/>
                  </a:moveTo>
                  <a:lnTo>
                    <a:pt x="981207" y="67947"/>
                  </a:lnTo>
                  <a:cubicBezTo>
                    <a:pt x="1080387" y="167078"/>
                    <a:pt x="1141731" y="304057"/>
                    <a:pt x="1141731" y="455362"/>
                  </a:cubicBezTo>
                  <a:cubicBezTo>
                    <a:pt x="1141731" y="606668"/>
                    <a:pt x="1080388" y="743646"/>
                    <a:pt x="981208" y="842776"/>
                  </a:cubicBezTo>
                  <a:lnTo>
                    <a:pt x="1077381" y="910723"/>
                  </a:lnTo>
                  <a:cubicBezTo>
                    <a:pt x="1190850" y="792644"/>
                    <a:pt x="1259674" y="632040"/>
                    <a:pt x="1259674" y="455362"/>
                  </a:cubicBezTo>
                  <a:cubicBezTo>
                    <a:pt x="1259674" y="278683"/>
                    <a:pt x="1190850" y="118079"/>
                    <a:pt x="107737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41" name="组合 40"/>
          <p:cNvGrpSpPr/>
          <p:nvPr/>
        </p:nvGrpSpPr>
        <p:grpSpPr>
          <a:xfrm>
            <a:off x="751206" y="1510389"/>
            <a:ext cx="223435" cy="3958672"/>
            <a:chOff x="766614" y="826736"/>
            <a:chExt cx="223435" cy="3958672"/>
          </a:xfrm>
          <a:solidFill>
            <a:srgbClr val="017CB3"/>
          </a:solidFill>
        </p:grpSpPr>
        <p:sp>
          <p:nvSpPr>
            <p:cNvPr id="42" name="矩形 41"/>
            <p:cNvSpPr/>
            <p:nvPr/>
          </p:nvSpPr>
          <p:spPr>
            <a:xfrm>
              <a:off x="766614" y="826736"/>
              <a:ext cx="223435" cy="1574534"/>
            </a:xfrm>
            <a:prstGeom prst="rect">
              <a:avLst/>
            </a:prstGeom>
            <a:solidFill>
              <a:srgbClr val="090A7B"/>
            </a:solidFill>
            <a:ln>
              <a:solidFill>
                <a:srgbClr val="017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65" name="直接连接符 64"/>
            <p:cNvCxnSpPr/>
            <p:nvPr/>
          </p:nvCxnSpPr>
          <p:spPr>
            <a:xfrm>
              <a:off x="990049" y="1954434"/>
              <a:ext cx="0" cy="2830974"/>
            </a:xfrm>
            <a:prstGeom prst="line">
              <a:avLst/>
            </a:prstGeom>
            <a:grpFill/>
            <a:ln w="19050">
              <a:solidFill>
                <a:srgbClr val="090A7B"/>
              </a:solidFill>
            </a:ln>
          </p:spPr>
          <p:style>
            <a:lnRef idx="1">
              <a:schemeClr val="accent1"/>
            </a:lnRef>
            <a:fillRef idx="0">
              <a:schemeClr val="accent1"/>
            </a:fillRef>
            <a:effectRef idx="0">
              <a:schemeClr val="accent1"/>
            </a:effectRef>
            <a:fontRef idx="minor">
              <a:schemeClr val="tx1"/>
            </a:fontRef>
          </p:style>
        </p:cxnSp>
      </p:grpSp>
      <p:pic>
        <p:nvPicPr>
          <p:cNvPr id="69" name="图片 6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208156" y="1926395"/>
            <a:ext cx="5304079" cy="4073532"/>
          </a:xfrm>
          <a:prstGeom prst="rect">
            <a:avLst/>
          </a:prstGeom>
          <a:effectLst>
            <a:outerShdw blurRad="63500" sx="102000" sy="102000" algn="ctr" rotWithShape="0">
              <a:prstClr val="black">
                <a:alpha val="40000"/>
              </a:prstClr>
            </a:outerShdw>
            <a:reflection blurRad="6350" stA="52000" endA="300" endPos="35000" dir="5400000" sy="-100000" algn="bl" rotWithShape="0"/>
          </a:effectLst>
        </p:spPr>
      </p:pic>
      <p:sp>
        <p:nvSpPr>
          <p:cNvPr id="3" name="MH_SubTitle_4"/>
          <p:cNvSpPr>
            <a:spLocks noChangeArrowheads="1"/>
          </p:cNvSpPr>
          <p:nvPr/>
        </p:nvSpPr>
        <p:spPr bwMode="auto">
          <a:xfrm>
            <a:off x="1217671" y="1634015"/>
            <a:ext cx="4590822" cy="378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R="0" lvl="0" defTabSz="914400" eaLnBrk="1" fontAlgn="auto" latinLnBrk="0" hangingPunct="1">
              <a:lnSpc>
                <a:spcPct val="150000"/>
              </a:lnSpc>
              <a:spcBef>
                <a:spcPct val="0"/>
              </a:spcBef>
              <a:spcAft>
                <a:spcPts val="0"/>
              </a:spcAft>
              <a:buClrTx/>
              <a:buSzTx/>
              <a:buNone/>
              <a:defRPr/>
            </a:pPr>
            <a:r>
              <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只有提高政治站位，增强</a:t>
            </a:r>
            <a:r>
              <a:rPr kumimoji="0" lang="zh-CN" altLang="en-US" sz="1800" b="0" i="0" u="none" strike="noStrike" kern="0" cap="none" spc="0" normalizeH="0" baseline="0" noProof="0" dirty="0">
                <a:ln>
                  <a:noFill/>
                </a:ln>
                <a:solidFill>
                  <a:srgbClr val="090A7B"/>
                </a:solidFill>
                <a:effectLst/>
                <a:uLnTx/>
                <a:uFillTx/>
                <a:latin typeface="微软雅黑" panose="020B0503020204020204" pitchFamily="34" charset="-122"/>
                <a:ea typeface="微软雅黑" panose="020B0503020204020204" pitchFamily="34" charset="-122"/>
              </a:rPr>
              <a:t>“四个意识”、坚定“四个自信”、做到“两个维护”，</a:t>
            </a:r>
            <a:r>
              <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深学之、笃信之、践行之，充分认识确立习近平法治思想在全面依法治国中指导地位的重大意义，</a:t>
            </a:r>
            <a:r>
              <a:rPr kumimoji="0" lang="zh-CN" altLang="en-US" sz="1800" b="0" i="0" u="none" strike="noStrike" kern="0" cap="none" spc="0" normalizeH="0" baseline="0" noProof="0" dirty="0">
                <a:ln>
                  <a:noFill/>
                </a:ln>
                <a:solidFill>
                  <a:srgbClr val="090A7B"/>
                </a:solidFill>
                <a:effectLst/>
                <a:uLnTx/>
                <a:uFillTx/>
                <a:latin typeface="微软雅黑" panose="020B0503020204020204" pitchFamily="34" charset="-122"/>
                <a:ea typeface="微软雅黑" panose="020B0503020204020204" pitchFamily="34" charset="-122"/>
              </a:rPr>
              <a:t>全面准确领会习近平法治思想的核心要义、精神实质和实践要求，坚定法治信仰，把握前进方向，</a:t>
            </a:r>
            <a:r>
              <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才能切实做到融会贯通，坚持不懈用习近平法治思想武装头脑、指导实践、推动工作</a:t>
            </a: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a:t>
            </a: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813" y="149415"/>
            <a:ext cx="549626" cy="546335"/>
          </a:xfrm>
          <a:prstGeom prst="rect">
            <a:avLst/>
          </a:prstGeom>
        </p:spPr>
      </p:pic>
      <p:grpSp>
        <p:nvGrpSpPr>
          <p:cNvPr id="19" name="组合 18"/>
          <p:cNvGrpSpPr/>
          <p:nvPr/>
        </p:nvGrpSpPr>
        <p:grpSpPr>
          <a:xfrm>
            <a:off x="6985451" y="0"/>
            <a:ext cx="1526872" cy="900884"/>
            <a:chOff x="7140434" y="684324"/>
            <a:chExt cx="1526872" cy="900884"/>
          </a:xfrm>
        </p:grpSpPr>
        <p:grpSp>
          <p:nvGrpSpPr>
            <p:cNvPr id="20" name="组合 19"/>
            <p:cNvGrpSpPr/>
            <p:nvPr/>
          </p:nvGrpSpPr>
          <p:grpSpPr>
            <a:xfrm rot="10800000">
              <a:off x="7140434" y="980677"/>
              <a:ext cx="1243864" cy="256375"/>
              <a:chOff x="1621436" y="3300812"/>
              <a:chExt cx="1243864" cy="256375"/>
            </a:xfrm>
            <a:effectLst/>
          </p:grpSpPr>
          <p:cxnSp>
            <p:nvCxnSpPr>
              <p:cNvPr id="22" name="直接连接符 21"/>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3"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21" name="图片 20" descr="黑暗中的灯光&#10;&#10;描述已自动生成"/>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sp>
        <p:nvSpPr>
          <p:cNvPr id="18" name="文本框 17"/>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13</a:t>
            </a:r>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6"/>
          <a:stretch>
            <a:fillRect/>
          </a:stretch>
        </p:blipFill>
        <p:spPr>
          <a:xfrm>
            <a:off x="451364" y="85300"/>
            <a:ext cx="6846401" cy="816935"/>
          </a:xfrm>
          <a:prstGeom prst="rect">
            <a:avLst/>
          </a:prstGeom>
        </p:spPr>
      </p:pic>
    </p:spTree>
    <p:custDataLst>
      <p:tags r:id="rId1"/>
    </p:custData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1395372" y="2876526"/>
            <a:ext cx="6156105" cy="3976148"/>
          </a:xfrm>
          <a:prstGeom prst="roundRect">
            <a:avLst>
              <a:gd name="adj" fmla="val 2642"/>
            </a:avLst>
          </a:prstGeom>
          <a:solidFill>
            <a:schemeClr val="bg1"/>
          </a:solidFill>
          <a:ln w="12700">
            <a:gradFill>
              <a:gsLst>
                <a:gs pos="54000">
                  <a:srgbClr val="2059F8">
                    <a:lumMod val="46000"/>
                    <a:lumOff val="54000"/>
                  </a:srgbClr>
                </a:gs>
                <a:gs pos="0">
                  <a:srgbClr val="2059F8"/>
                </a:gs>
                <a:gs pos="100000">
                  <a:srgbClr val="2059F8">
                    <a:alpha val="0"/>
                  </a:srgbClr>
                </a:gs>
              </a:gsLst>
              <a:lin ang="5400000" scaled="0"/>
            </a:gradFill>
          </a:ln>
          <a:effectLst>
            <a:outerShdw blurRad="165100" dist="76200" dir="5400000" algn="t" rotWithShape="0">
              <a:srgbClr val="2059F8">
                <a:alpha val="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OPPOSans M" panose="00020600040101010101" pitchFamily="18" charset="-122"/>
              <a:ea typeface="OPPOSans M" panose="00020600040101010101" pitchFamily="18" charset="-122"/>
              <a:cs typeface="OPPOSans M" panose="00020600040101010101" pitchFamily="18" charset="-122"/>
            </a:endParaRPr>
          </a:p>
        </p:txBody>
      </p:sp>
      <p:sp>
        <p:nvSpPr>
          <p:cNvPr id="54" name="矩形: 圆角 53"/>
          <p:cNvSpPr/>
          <p:nvPr/>
        </p:nvSpPr>
        <p:spPr>
          <a:xfrm>
            <a:off x="219813" y="1045067"/>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21" name="文本框 20"/>
          <p:cNvSpPr txBox="1"/>
          <p:nvPr/>
        </p:nvSpPr>
        <p:spPr>
          <a:xfrm>
            <a:off x="219813" y="1056325"/>
            <a:ext cx="5572291"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（一）高度重视，拓展“思”的维度</a:t>
            </a:r>
          </a:p>
        </p:txBody>
      </p:sp>
      <p:sp>
        <p:nvSpPr>
          <p:cNvPr id="4" name="文本框 3"/>
          <p:cNvSpPr txBox="1"/>
          <p:nvPr/>
        </p:nvSpPr>
        <p:spPr>
          <a:xfrm>
            <a:off x="254363" y="1912891"/>
            <a:ext cx="8497097" cy="853567"/>
          </a:xfrm>
          <a:prstGeom prst="rect">
            <a:avLst/>
          </a:prstGeom>
          <a:noFill/>
        </p:spPr>
        <p:txBody>
          <a:bodyPr wrap="square">
            <a:spAutoFit/>
          </a:bodyPr>
          <a:lstStyle/>
          <a:p>
            <a:pPr marL="0" marR="0" indent="406400" algn="ctr">
              <a:lnSpc>
                <a:spcPct val="130000"/>
              </a:lnSpc>
              <a:spcBef>
                <a:spcPts val="0"/>
              </a:spcBef>
              <a:spcAft>
                <a:spcPts val="0"/>
              </a:spcAft>
            </a:pPr>
            <a:r>
              <a:rPr lang="zh-CN" altLang="en-US" sz="2000" b="1" kern="0" dirty="0">
                <a:effectLst/>
                <a:latin typeface="微软雅黑" panose="020B0503020204020204" pitchFamily="34" charset="-122"/>
                <a:ea typeface="微软雅黑" panose="020B0503020204020204" pitchFamily="34" charset="-122"/>
              </a:rPr>
              <a:t>  党的十八大以来，党中央明确提出全面依法治国，并将其纳入“四个全面”战略布局予以有力推进。</a:t>
            </a:r>
          </a:p>
        </p:txBody>
      </p:sp>
      <p:grpSp>
        <p:nvGrpSpPr>
          <p:cNvPr id="87" name="işḷîḍè"/>
          <p:cNvGrpSpPr/>
          <p:nvPr/>
        </p:nvGrpSpPr>
        <p:grpSpPr>
          <a:xfrm>
            <a:off x="1538878" y="3258550"/>
            <a:ext cx="483408" cy="483408"/>
            <a:chOff x="765821" y="1723374"/>
            <a:chExt cx="483408" cy="483408"/>
          </a:xfrm>
        </p:grpSpPr>
        <p:sp>
          <p:nvSpPr>
            <p:cNvPr id="103" name="íşļídê"/>
            <p:cNvSpPr/>
            <p:nvPr/>
          </p:nvSpPr>
          <p:spPr>
            <a:xfrm>
              <a:off x="765821" y="1723374"/>
              <a:ext cx="483408" cy="483408"/>
            </a:xfrm>
            <a:prstGeom prst="ellipse">
              <a:avLst/>
            </a:prstGeom>
            <a:solidFill>
              <a:srgbClr val="090A7B"/>
            </a:solidFill>
            <a:ln w="12700" cap="rnd" cmpd="sng" algn="ctr">
              <a:noFill/>
              <a:prstDash val="solid"/>
              <a:round/>
            </a:ln>
            <a:effectLst/>
          </p:spPr>
          <p:txBody>
            <a:bodyPr rot="0" spcFirstLastPara="0" vert="horz" wrap="square" lIns="91440" tIns="45720" rIns="91440" bIns="45720" numCol="1" spcCol="0" rtlCol="0" fromWordArt="0" anchor="ctr" anchorCtr="0" forceAA="0" compatLnSpc="1">
              <a:normAutofit fontScale="925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04" name="ï$ḻiḓe"/>
            <p:cNvSpPr/>
            <p:nvPr/>
          </p:nvSpPr>
          <p:spPr>
            <a:xfrm>
              <a:off x="904985" y="1840974"/>
              <a:ext cx="205078" cy="248207"/>
            </a:xfrm>
            <a:custGeom>
              <a:avLst/>
              <a:gdLst>
                <a:gd name="connsiteX0" fmla="*/ 182271 w 501297"/>
                <a:gd name="connsiteY0" fmla="*/ 515718 h 606722"/>
                <a:gd name="connsiteX1" fmla="*/ 151922 w 501297"/>
                <a:gd name="connsiteY1" fmla="*/ 546023 h 606722"/>
                <a:gd name="connsiteX2" fmla="*/ 182271 w 501297"/>
                <a:gd name="connsiteY2" fmla="*/ 576328 h 606722"/>
                <a:gd name="connsiteX3" fmla="*/ 203809 w 501297"/>
                <a:gd name="connsiteY3" fmla="*/ 567441 h 606722"/>
                <a:gd name="connsiteX4" fmla="*/ 212708 w 501297"/>
                <a:gd name="connsiteY4" fmla="*/ 546023 h 606722"/>
                <a:gd name="connsiteX5" fmla="*/ 182271 w 501297"/>
                <a:gd name="connsiteY5" fmla="*/ 515718 h 606722"/>
                <a:gd name="connsiteX6" fmla="*/ 432133 w 501297"/>
                <a:gd name="connsiteY6" fmla="*/ 219106 h 606722"/>
                <a:gd name="connsiteX7" fmla="*/ 501297 w 501297"/>
                <a:gd name="connsiteY7" fmla="*/ 288234 h 606722"/>
                <a:gd name="connsiteX8" fmla="*/ 432133 w 501297"/>
                <a:gd name="connsiteY8" fmla="*/ 357273 h 606722"/>
                <a:gd name="connsiteX9" fmla="*/ 432133 w 501297"/>
                <a:gd name="connsiteY9" fmla="*/ 310981 h 606722"/>
                <a:gd name="connsiteX10" fmla="*/ 182271 w 501297"/>
                <a:gd name="connsiteY10" fmla="*/ 310981 h 606722"/>
                <a:gd name="connsiteX11" fmla="*/ 182271 w 501297"/>
                <a:gd name="connsiteY11" fmla="*/ 265488 h 606722"/>
                <a:gd name="connsiteX12" fmla="*/ 432133 w 501297"/>
                <a:gd name="connsiteY12" fmla="*/ 265488 h 606722"/>
                <a:gd name="connsiteX13" fmla="*/ 30438 w 501297"/>
                <a:gd name="connsiteY13" fmla="*/ 0 h 606722"/>
                <a:gd name="connsiteX14" fmla="*/ 334192 w 501297"/>
                <a:gd name="connsiteY14" fmla="*/ 0 h 606722"/>
                <a:gd name="connsiteX15" fmla="*/ 364541 w 501297"/>
                <a:gd name="connsiteY15" fmla="*/ 30305 h 606722"/>
                <a:gd name="connsiteX16" fmla="*/ 364541 w 501297"/>
                <a:gd name="connsiteY16" fmla="*/ 219956 h 606722"/>
                <a:gd name="connsiteX17" fmla="*/ 318974 w 501297"/>
                <a:gd name="connsiteY17" fmla="*/ 219956 h 606722"/>
                <a:gd name="connsiteX18" fmla="*/ 318974 w 501297"/>
                <a:gd name="connsiteY18" fmla="*/ 91004 h 606722"/>
                <a:gd name="connsiteX19" fmla="*/ 45568 w 501297"/>
                <a:gd name="connsiteY19" fmla="*/ 91004 h 606722"/>
                <a:gd name="connsiteX20" fmla="*/ 45568 w 501297"/>
                <a:gd name="connsiteY20" fmla="*/ 485325 h 606722"/>
                <a:gd name="connsiteX21" fmla="*/ 318974 w 501297"/>
                <a:gd name="connsiteY21" fmla="*/ 485325 h 606722"/>
                <a:gd name="connsiteX22" fmla="*/ 318974 w 501297"/>
                <a:gd name="connsiteY22" fmla="*/ 356462 h 606722"/>
                <a:gd name="connsiteX23" fmla="*/ 364541 w 501297"/>
                <a:gd name="connsiteY23" fmla="*/ 356462 h 606722"/>
                <a:gd name="connsiteX24" fmla="*/ 364541 w 501297"/>
                <a:gd name="connsiteY24" fmla="*/ 576328 h 606722"/>
                <a:gd name="connsiteX25" fmla="*/ 334192 w 501297"/>
                <a:gd name="connsiteY25" fmla="*/ 606722 h 606722"/>
                <a:gd name="connsiteX26" fmla="*/ 30438 w 501297"/>
                <a:gd name="connsiteY26" fmla="*/ 606722 h 606722"/>
                <a:gd name="connsiteX27" fmla="*/ 0 w 501297"/>
                <a:gd name="connsiteY27" fmla="*/ 576328 h 606722"/>
                <a:gd name="connsiteX28" fmla="*/ 0 w 501297"/>
                <a:gd name="connsiteY28" fmla="*/ 30305 h 606722"/>
                <a:gd name="connsiteX29" fmla="*/ 30438 w 501297"/>
                <a:gd name="connsiteY2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297" h="606722">
                  <a:moveTo>
                    <a:pt x="182271" y="515718"/>
                  </a:moveTo>
                  <a:cubicBezTo>
                    <a:pt x="165539" y="515718"/>
                    <a:pt x="151922" y="529316"/>
                    <a:pt x="151922" y="546023"/>
                  </a:cubicBezTo>
                  <a:cubicBezTo>
                    <a:pt x="151922" y="562731"/>
                    <a:pt x="165539" y="576328"/>
                    <a:pt x="182271" y="576328"/>
                  </a:cubicBezTo>
                  <a:cubicBezTo>
                    <a:pt x="190459" y="576328"/>
                    <a:pt x="198024" y="573218"/>
                    <a:pt x="203809" y="567441"/>
                  </a:cubicBezTo>
                  <a:cubicBezTo>
                    <a:pt x="209505" y="561754"/>
                    <a:pt x="212708" y="554111"/>
                    <a:pt x="212708" y="546023"/>
                  </a:cubicBezTo>
                  <a:cubicBezTo>
                    <a:pt x="212708" y="529316"/>
                    <a:pt x="199092" y="515718"/>
                    <a:pt x="182271" y="515718"/>
                  </a:cubicBezTo>
                  <a:close/>
                  <a:moveTo>
                    <a:pt x="432133" y="219106"/>
                  </a:moveTo>
                  <a:lnTo>
                    <a:pt x="501297" y="288234"/>
                  </a:lnTo>
                  <a:lnTo>
                    <a:pt x="432133" y="357273"/>
                  </a:lnTo>
                  <a:lnTo>
                    <a:pt x="432133" y="310981"/>
                  </a:lnTo>
                  <a:lnTo>
                    <a:pt x="182271" y="310981"/>
                  </a:lnTo>
                  <a:lnTo>
                    <a:pt x="182271" y="265488"/>
                  </a:lnTo>
                  <a:lnTo>
                    <a:pt x="432133" y="265488"/>
                  </a:lnTo>
                  <a:close/>
                  <a:moveTo>
                    <a:pt x="30438" y="0"/>
                  </a:moveTo>
                  <a:lnTo>
                    <a:pt x="334192" y="0"/>
                  </a:lnTo>
                  <a:cubicBezTo>
                    <a:pt x="351013" y="0"/>
                    <a:pt x="364541" y="13598"/>
                    <a:pt x="364541" y="30305"/>
                  </a:cubicBezTo>
                  <a:lnTo>
                    <a:pt x="364541" y="219956"/>
                  </a:lnTo>
                  <a:lnTo>
                    <a:pt x="318974" y="219956"/>
                  </a:lnTo>
                  <a:lnTo>
                    <a:pt x="318974" y="91004"/>
                  </a:lnTo>
                  <a:lnTo>
                    <a:pt x="45568" y="91004"/>
                  </a:lnTo>
                  <a:lnTo>
                    <a:pt x="45568" y="485325"/>
                  </a:lnTo>
                  <a:lnTo>
                    <a:pt x="318974" y="485325"/>
                  </a:lnTo>
                  <a:lnTo>
                    <a:pt x="318974" y="356462"/>
                  </a:lnTo>
                  <a:lnTo>
                    <a:pt x="364541" y="356462"/>
                  </a:lnTo>
                  <a:lnTo>
                    <a:pt x="364541" y="576328"/>
                  </a:lnTo>
                  <a:cubicBezTo>
                    <a:pt x="364541" y="593125"/>
                    <a:pt x="351013" y="606722"/>
                    <a:pt x="334192" y="606722"/>
                  </a:cubicBezTo>
                  <a:lnTo>
                    <a:pt x="30438" y="606722"/>
                  </a:lnTo>
                  <a:cubicBezTo>
                    <a:pt x="13617" y="606722"/>
                    <a:pt x="0" y="593125"/>
                    <a:pt x="0" y="576328"/>
                  </a:cubicBezTo>
                  <a:lnTo>
                    <a:pt x="0" y="30305"/>
                  </a:lnTo>
                  <a:cubicBezTo>
                    <a:pt x="0" y="13598"/>
                    <a:pt x="13617" y="0"/>
                    <a:pt x="30438" y="0"/>
                  </a:cubicBezTo>
                  <a:close/>
                </a:path>
              </a:pathLst>
            </a:custGeom>
            <a:solidFill>
              <a:sysClr val="window" lastClr="FFFFFF"/>
            </a:solidFill>
            <a:ln w="12700" cap="rnd" cmpd="sng" algn="ctr">
              <a:noFill/>
              <a:prstDash val="solid"/>
              <a:round/>
            </a:ln>
            <a:effectLst/>
          </p:spPr>
          <p:txBody>
            <a:bodyPr rot="0" spcFirstLastPara="0" vert="horz" wrap="square" lIns="91440" tIns="45720" rIns="91440" bIns="45720" numCol="1" spcCol="0" rtlCol="0" fromWordArt="0" anchor="ctr" anchorCtr="0" forceAA="0" compatLnSpc="1">
              <a:normAutofit fontScale="5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89" name="iSļíḓé"/>
          <p:cNvGrpSpPr/>
          <p:nvPr/>
        </p:nvGrpSpPr>
        <p:grpSpPr>
          <a:xfrm>
            <a:off x="1538878" y="4696025"/>
            <a:ext cx="483408" cy="483408"/>
            <a:chOff x="765821" y="1723374"/>
            <a:chExt cx="483408" cy="483408"/>
          </a:xfrm>
        </p:grpSpPr>
        <p:sp>
          <p:nvSpPr>
            <p:cNvPr id="99" name="îṩḻidê"/>
            <p:cNvSpPr/>
            <p:nvPr/>
          </p:nvSpPr>
          <p:spPr>
            <a:xfrm>
              <a:off x="765821" y="1723374"/>
              <a:ext cx="483408" cy="483408"/>
            </a:xfrm>
            <a:prstGeom prst="ellipse">
              <a:avLst/>
            </a:prstGeom>
            <a:solidFill>
              <a:srgbClr val="090A7B"/>
            </a:solidFill>
            <a:ln w="12700" cap="rnd" cmpd="sng" algn="ctr">
              <a:noFill/>
              <a:prstDash val="solid"/>
              <a:round/>
            </a:ln>
            <a:effectLst/>
          </p:spPr>
          <p:txBody>
            <a:bodyPr rot="0" spcFirstLastPara="0" vert="horz" wrap="square" lIns="91440" tIns="45720" rIns="91440" bIns="45720" numCol="1" spcCol="0" rtlCol="0" fromWordArt="0" anchor="ctr" anchorCtr="0" forceAA="0" compatLnSpc="1">
              <a:normAutofit fontScale="925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00" name="íṥḻîḑê"/>
            <p:cNvSpPr/>
            <p:nvPr/>
          </p:nvSpPr>
          <p:spPr>
            <a:xfrm>
              <a:off x="904985" y="1840974"/>
              <a:ext cx="205078" cy="248207"/>
            </a:xfrm>
            <a:custGeom>
              <a:avLst/>
              <a:gdLst>
                <a:gd name="connsiteX0" fmla="*/ 182271 w 501297"/>
                <a:gd name="connsiteY0" fmla="*/ 515718 h 606722"/>
                <a:gd name="connsiteX1" fmla="*/ 151922 w 501297"/>
                <a:gd name="connsiteY1" fmla="*/ 546023 h 606722"/>
                <a:gd name="connsiteX2" fmla="*/ 182271 w 501297"/>
                <a:gd name="connsiteY2" fmla="*/ 576328 h 606722"/>
                <a:gd name="connsiteX3" fmla="*/ 203809 w 501297"/>
                <a:gd name="connsiteY3" fmla="*/ 567441 h 606722"/>
                <a:gd name="connsiteX4" fmla="*/ 212708 w 501297"/>
                <a:gd name="connsiteY4" fmla="*/ 546023 h 606722"/>
                <a:gd name="connsiteX5" fmla="*/ 182271 w 501297"/>
                <a:gd name="connsiteY5" fmla="*/ 515718 h 606722"/>
                <a:gd name="connsiteX6" fmla="*/ 432133 w 501297"/>
                <a:gd name="connsiteY6" fmla="*/ 219106 h 606722"/>
                <a:gd name="connsiteX7" fmla="*/ 501297 w 501297"/>
                <a:gd name="connsiteY7" fmla="*/ 288234 h 606722"/>
                <a:gd name="connsiteX8" fmla="*/ 432133 w 501297"/>
                <a:gd name="connsiteY8" fmla="*/ 357273 h 606722"/>
                <a:gd name="connsiteX9" fmla="*/ 432133 w 501297"/>
                <a:gd name="connsiteY9" fmla="*/ 310981 h 606722"/>
                <a:gd name="connsiteX10" fmla="*/ 182271 w 501297"/>
                <a:gd name="connsiteY10" fmla="*/ 310981 h 606722"/>
                <a:gd name="connsiteX11" fmla="*/ 182271 w 501297"/>
                <a:gd name="connsiteY11" fmla="*/ 265488 h 606722"/>
                <a:gd name="connsiteX12" fmla="*/ 432133 w 501297"/>
                <a:gd name="connsiteY12" fmla="*/ 265488 h 606722"/>
                <a:gd name="connsiteX13" fmla="*/ 30438 w 501297"/>
                <a:gd name="connsiteY13" fmla="*/ 0 h 606722"/>
                <a:gd name="connsiteX14" fmla="*/ 334192 w 501297"/>
                <a:gd name="connsiteY14" fmla="*/ 0 h 606722"/>
                <a:gd name="connsiteX15" fmla="*/ 364541 w 501297"/>
                <a:gd name="connsiteY15" fmla="*/ 30305 h 606722"/>
                <a:gd name="connsiteX16" fmla="*/ 364541 w 501297"/>
                <a:gd name="connsiteY16" fmla="*/ 219956 h 606722"/>
                <a:gd name="connsiteX17" fmla="*/ 318974 w 501297"/>
                <a:gd name="connsiteY17" fmla="*/ 219956 h 606722"/>
                <a:gd name="connsiteX18" fmla="*/ 318974 w 501297"/>
                <a:gd name="connsiteY18" fmla="*/ 91004 h 606722"/>
                <a:gd name="connsiteX19" fmla="*/ 45568 w 501297"/>
                <a:gd name="connsiteY19" fmla="*/ 91004 h 606722"/>
                <a:gd name="connsiteX20" fmla="*/ 45568 w 501297"/>
                <a:gd name="connsiteY20" fmla="*/ 485325 h 606722"/>
                <a:gd name="connsiteX21" fmla="*/ 318974 w 501297"/>
                <a:gd name="connsiteY21" fmla="*/ 485325 h 606722"/>
                <a:gd name="connsiteX22" fmla="*/ 318974 w 501297"/>
                <a:gd name="connsiteY22" fmla="*/ 356462 h 606722"/>
                <a:gd name="connsiteX23" fmla="*/ 364541 w 501297"/>
                <a:gd name="connsiteY23" fmla="*/ 356462 h 606722"/>
                <a:gd name="connsiteX24" fmla="*/ 364541 w 501297"/>
                <a:gd name="connsiteY24" fmla="*/ 576328 h 606722"/>
                <a:gd name="connsiteX25" fmla="*/ 334192 w 501297"/>
                <a:gd name="connsiteY25" fmla="*/ 606722 h 606722"/>
                <a:gd name="connsiteX26" fmla="*/ 30438 w 501297"/>
                <a:gd name="connsiteY26" fmla="*/ 606722 h 606722"/>
                <a:gd name="connsiteX27" fmla="*/ 0 w 501297"/>
                <a:gd name="connsiteY27" fmla="*/ 576328 h 606722"/>
                <a:gd name="connsiteX28" fmla="*/ 0 w 501297"/>
                <a:gd name="connsiteY28" fmla="*/ 30305 h 606722"/>
                <a:gd name="connsiteX29" fmla="*/ 30438 w 501297"/>
                <a:gd name="connsiteY2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297" h="606722">
                  <a:moveTo>
                    <a:pt x="182271" y="515718"/>
                  </a:moveTo>
                  <a:cubicBezTo>
                    <a:pt x="165539" y="515718"/>
                    <a:pt x="151922" y="529316"/>
                    <a:pt x="151922" y="546023"/>
                  </a:cubicBezTo>
                  <a:cubicBezTo>
                    <a:pt x="151922" y="562731"/>
                    <a:pt x="165539" y="576328"/>
                    <a:pt x="182271" y="576328"/>
                  </a:cubicBezTo>
                  <a:cubicBezTo>
                    <a:pt x="190459" y="576328"/>
                    <a:pt x="198024" y="573218"/>
                    <a:pt x="203809" y="567441"/>
                  </a:cubicBezTo>
                  <a:cubicBezTo>
                    <a:pt x="209505" y="561754"/>
                    <a:pt x="212708" y="554111"/>
                    <a:pt x="212708" y="546023"/>
                  </a:cubicBezTo>
                  <a:cubicBezTo>
                    <a:pt x="212708" y="529316"/>
                    <a:pt x="199092" y="515718"/>
                    <a:pt x="182271" y="515718"/>
                  </a:cubicBezTo>
                  <a:close/>
                  <a:moveTo>
                    <a:pt x="432133" y="219106"/>
                  </a:moveTo>
                  <a:lnTo>
                    <a:pt x="501297" y="288234"/>
                  </a:lnTo>
                  <a:lnTo>
                    <a:pt x="432133" y="357273"/>
                  </a:lnTo>
                  <a:lnTo>
                    <a:pt x="432133" y="310981"/>
                  </a:lnTo>
                  <a:lnTo>
                    <a:pt x="182271" y="310981"/>
                  </a:lnTo>
                  <a:lnTo>
                    <a:pt x="182271" y="265488"/>
                  </a:lnTo>
                  <a:lnTo>
                    <a:pt x="432133" y="265488"/>
                  </a:lnTo>
                  <a:close/>
                  <a:moveTo>
                    <a:pt x="30438" y="0"/>
                  </a:moveTo>
                  <a:lnTo>
                    <a:pt x="334192" y="0"/>
                  </a:lnTo>
                  <a:cubicBezTo>
                    <a:pt x="351013" y="0"/>
                    <a:pt x="364541" y="13598"/>
                    <a:pt x="364541" y="30305"/>
                  </a:cubicBezTo>
                  <a:lnTo>
                    <a:pt x="364541" y="219956"/>
                  </a:lnTo>
                  <a:lnTo>
                    <a:pt x="318974" y="219956"/>
                  </a:lnTo>
                  <a:lnTo>
                    <a:pt x="318974" y="91004"/>
                  </a:lnTo>
                  <a:lnTo>
                    <a:pt x="45568" y="91004"/>
                  </a:lnTo>
                  <a:lnTo>
                    <a:pt x="45568" y="485325"/>
                  </a:lnTo>
                  <a:lnTo>
                    <a:pt x="318974" y="485325"/>
                  </a:lnTo>
                  <a:lnTo>
                    <a:pt x="318974" y="356462"/>
                  </a:lnTo>
                  <a:lnTo>
                    <a:pt x="364541" y="356462"/>
                  </a:lnTo>
                  <a:lnTo>
                    <a:pt x="364541" y="576328"/>
                  </a:lnTo>
                  <a:cubicBezTo>
                    <a:pt x="364541" y="593125"/>
                    <a:pt x="351013" y="606722"/>
                    <a:pt x="334192" y="606722"/>
                  </a:cubicBezTo>
                  <a:lnTo>
                    <a:pt x="30438" y="606722"/>
                  </a:lnTo>
                  <a:cubicBezTo>
                    <a:pt x="13617" y="606722"/>
                    <a:pt x="0" y="593125"/>
                    <a:pt x="0" y="576328"/>
                  </a:cubicBezTo>
                  <a:lnTo>
                    <a:pt x="0" y="30305"/>
                  </a:lnTo>
                  <a:cubicBezTo>
                    <a:pt x="0" y="13598"/>
                    <a:pt x="13617" y="0"/>
                    <a:pt x="30438" y="0"/>
                  </a:cubicBezTo>
                  <a:close/>
                </a:path>
              </a:pathLst>
            </a:custGeom>
            <a:solidFill>
              <a:sysClr val="window" lastClr="FFFFFF"/>
            </a:solidFill>
            <a:ln w="12700" cap="rnd" cmpd="sng" algn="ctr">
              <a:noFill/>
              <a:prstDash val="solid"/>
              <a:round/>
            </a:ln>
            <a:effectLst/>
          </p:spPr>
          <p:txBody>
            <a:bodyPr rot="0" spcFirstLastPara="0" vert="horz" wrap="square" lIns="91440" tIns="45720" rIns="91440" bIns="45720" numCol="1" spcCol="0" rtlCol="0" fromWordArt="0" anchor="ctr" anchorCtr="0" forceAA="0" compatLnSpc="1">
              <a:normAutofit fontScale="5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cxnSp>
        <p:nvCxnSpPr>
          <p:cNvPr id="92" name="直接连接符 91"/>
          <p:cNvCxnSpPr/>
          <p:nvPr/>
        </p:nvCxnSpPr>
        <p:spPr>
          <a:xfrm>
            <a:off x="2725327" y="4468817"/>
            <a:ext cx="3448180" cy="0"/>
          </a:xfrm>
          <a:prstGeom prst="line">
            <a:avLst/>
          </a:prstGeom>
          <a:noFill/>
          <a:ln w="3175" cap="rnd" cmpd="sng" algn="ctr">
            <a:solidFill>
              <a:sysClr val="window" lastClr="FFFFFF">
                <a:lumMod val="75000"/>
              </a:sysClr>
            </a:solidFill>
            <a:prstDash val="solid"/>
            <a:round/>
          </a:ln>
          <a:effectLst/>
        </p:spPr>
      </p:cxnSp>
      <p:cxnSp>
        <p:nvCxnSpPr>
          <p:cNvPr id="93" name="直接连接符 92"/>
          <p:cNvCxnSpPr/>
          <p:nvPr/>
        </p:nvCxnSpPr>
        <p:spPr>
          <a:xfrm>
            <a:off x="2465013" y="6545392"/>
            <a:ext cx="3448180" cy="0"/>
          </a:xfrm>
          <a:prstGeom prst="line">
            <a:avLst/>
          </a:prstGeom>
          <a:noFill/>
          <a:ln w="3175" cap="rnd" cmpd="sng" algn="ctr">
            <a:solidFill>
              <a:sysClr val="window" lastClr="FFFFFF">
                <a:lumMod val="75000"/>
              </a:sysClr>
            </a:solidFill>
            <a:prstDash val="solid"/>
            <a:round/>
          </a:ln>
          <a:effectLst/>
        </p:spPr>
      </p:cxnSp>
      <p:sp>
        <p:nvSpPr>
          <p:cNvPr id="12" name="MH_SubTitle_4"/>
          <p:cNvSpPr>
            <a:spLocks noChangeArrowheads="1"/>
          </p:cNvSpPr>
          <p:nvPr/>
        </p:nvSpPr>
        <p:spPr bwMode="auto">
          <a:xfrm>
            <a:off x="3164047" y="2876526"/>
            <a:ext cx="2696643"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R="0" lvl="0" algn="ctr" defTabSz="914400" eaLnBrk="1" fontAlgn="auto" latinLnBrk="0" hangingPunct="1">
              <a:lnSpc>
                <a:spcPct val="150000"/>
              </a:lnSpc>
              <a:spcBef>
                <a:spcPct val="0"/>
              </a:spcBef>
              <a:spcAft>
                <a:spcPts val="0"/>
              </a:spcAft>
              <a:buClrTx/>
              <a:buSzTx/>
              <a:buNone/>
              <a:defRPr/>
            </a:pPr>
            <a:r>
              <a:rPr kumimoji="0" lang="zh-CN" altLang="en-US" sz="2000" b="1" i="0" u="none" strike="noStrike" kern="0" cap="none" spc="0" normalizeH="0" baseline="0" noProof="0" dirty="0">
                <a:ln>
                  <a:noFill/>
                </a:ln>
                <a:solidFill>
                  <a:srgbClr val="090A7B"/>
                </a:solidFill>
                <a:effectLst/>
                <a:uLnTx/>
                <a:uFillTx/>
                <a:latin typeface="微软雅黑" panose="020B0503020204020204" pitchFamily="34" charset="-122"/>
                <a:ea typeface="微软雅黑" panose="020B0503020204020204" pitchFamily="34" charset="-122"/>
              </a:rPr>
              <a:t>全面依法治国</a:t>
            </a:r>
          </a:p>
        </p:txBody>
      </p:sp>
      <p:sp>
        <p:nvSpPr>
          <p:cNvPr id="13" name="MH_SubTitle_4"/>
          <p:cNvSpPr>
            <a:spLocks noChangeArrowheads="1"/>
          </p:cNvSpPr>
          <p:nvPr/>
        </p:nvSpPr>
        <p:spPr bwMode="auto">
          <a:xfrm>
            <a:off x="2084916" y="3435651"/>
            <a:ext cx="5038966"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285750" marR="0" lvl="0" indent="-285750" algn="just" defTabSz="914400" eaLnBrk="1" fontAlgn="auto" latinLnBrk="0" hangingPunct="1">
              <a:lnSpc>
                <a:spcPct val="150000"/>
              </a:lnSpc>
              <a:spcBef>
                <a:spcPct val="0"/>
              </a:spcBef>
              <a:spcAft>
                <a:spcPts val="0"/>
              </a:spcAft>
              <a:buClrTx/>
              <a:buSzTx/>
              <a:buFont typeface="Wingdings" panose="05000000000000000000" pitchFamily="2" charset="2"/>
              <a:buChar char="Ø"/>
              <a:defRPr/>
            </a:pP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本身就是全面建设社会主义现代化国家的重要内容</a:t>
            </a:r>
          </a:p>
        </p:txBody>
      </p:sp>
      <p:sp>
        <p:nvSpPr>
          <p:cNvPr id="119" name="MH_SubTitle_4"/>
          <p:cNvSpPr>
            <a:spLocks noChangeArrowheads="1"/>
          </p:cNvSpPr>
          <p:nvPr/>
        </p:nvSpPr>
        <p:spPr bwMode="auto">
          <a:xfrm>
            <a:off x="2084916" y="3891621"/>
            <a:ext cx="5038966"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285750" marR="0" lvl="0" indent="-285750" defTabSz="914400" eaLnBrk="1" fontAlgn="auto" latinLnBrk="0" hangingPunct="1">
              <a:lnSpc>
                <a:spcPct val="150000"/>
              </a:lnSpc>
              <a:spcBef>
                <a:spcPct val="0"/>
              </a:spcBef>
              <a:spcAft>
                <a:spcPts val="0"/>
              </a:spcAft>
              <a:buClrTx/>
              <a:buSzTx/>
              <a:buFont typeface="Wingdings" panose="05000000000000000000" pitchFamily="2" charset="2"/>
              <a:buChar char="Ø"/>
              <a:defRPr/>
            </a:pP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又为全面建设社会主义现代化国家提供法治保障</a:t>
            </a:r>
          </a:p>
        </p:txBody>
      </p:sp>
      <p:sp>
        <p:nvSpPr>
          <p:cNvPr id="120" name="MH_SubTitle_4"/>
          <p:cNvSpPr>
            <a:spLocks noChangeArrowheads="1"/>
          </p:cNvSpPr>
          <p:nvPr/>
        </p:nvSpPr>
        <p:spPr bwMode="auto">
          <a:xfrm>
            <a:off x="2241286" y="4675630"/>
            <a:ext cx="4882596" cy="166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R="0" lvl="0" algn="just" defTabSz="914400" eaLnBrk="1" fontAlgn="auto" latinLnBrk="0" hangingPunct="1">
              <a:lnSpc>
                <a:spcPct val="130000"/>
              </a:lnSpc>
              <a:spcBef>
                <a:spcPct val="0"/>
              </a:spcBef>
              <a:spcAft>
                <a:spcPts val="0"/>
              </a:spcAft>
              <a:buClrTx/>
              <a:buSzTx/>
              <a:buNone/>
              <a:defRPr/>
            </a:pPr>
            <a:r>
              <a:rPr lang="en-US" altLang="zh-CN" sz="1600" kern="0" dirty="0">
                <a:solidFill>
                  <a:schemeClr val="tx1">
                    <a:lumMod val="85000"/>
                    <a:lumOff val="15000"/>
                  </a:schemeClr>
                </a:solidFill>
                <a:latin typeface="微软雅黑" panose="020B0503020204020204" pitchFamily="34" charset="-122"/>
                <a:ea typeface="微软雅黑" panose="020B0503020204020204" pitchFamily="34" charset="-122"/>
              </a:rPr>
              <a:t>2020</a:t>
            </a:r>
            <a:r>
              <a:rPr lang="zh-CN" altLang="zh-CN" sz="1600" kern="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600" kern="0" dirty="0">
                <a:solidFill>
                  <a:schemeClr val="tx1">
                    <a:lumMod val="85000"/>
                    <a:lumOff val="15000"/>
                  </a:schemeClr>
                </a:solidFill>
                <a:latin typeface="微软雅黑" panose="020B0503020204020204" pitchFamily="34" charset="-122"/>
                <a:ea typeface="微软雅黑" panose="020B0503020204020204" pitchFamily="34" charset="-122"/>
              </a:rPr>
              <a:t>11</a:t>
            </a:r>
            <a:r>
              <a:rPr lang="zh-CN" altLang="zh-CN" sz="1600" kern="0" dirty="0">
                <a:solidFill>
                  <a:schemeClr val="tx1">
                    <a:lumMod val="85000"/>
                    <a:lumOff val="15000"/>
                  </a:schemeClr>
                </a:solidFill>
                <a:latin typeface="微软雅黑" panose="020B0503020204020204" pitchFamily="34" charset="-122"/>
                <a:ea typeface="微软雅黑" panose="020B0503020204020204" pitchFamily="34" charset="-122"/>
              </a:rPr>
              <a:t>月，中央全面依法治国工作会议确立了习近平法治思想，明确了习近平法治思想在全面依法治国工作中的指导地位。习近平法治思想内涵丰富、论述深刻、逻辑严密、系统完备，为全面依法治国提供了根本遵循和行动指南。</a:t>
            </a:r>
            <a:endParaRPr lang="zh-CN" altLang="en-US" sz="16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46" name="图片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813" y="149415"/>
            <a:ext cx="549626" cy="546335"/>
          </a:xfrm>
          <a:prstGeom prst="rect">
            <a:avLst/>
          </a:prstGeom>
        </p:spPr>
      </p:pic>
      <p:grpSp>
        <p:nvGrpSpPr>
          <p:cNvPr id="49" name="组合 48"/>
          <p:cNvGrpSpPr/>
          <p:nvPr/>
        </p:nvGrpSpPr>
        <p:grpSpPr>
          <a:xfrm>
            <a:off x="6985451" y="0"/>
            <a:ext cx="1526872" cy="900884"/>
            <a:chOff x="7140434" y="684324"/>
            <a:chExt cx="1526872" cy="900884"/>
          </a:xfrm>
        </p:grpSpPr>
        <p:grpSp>
          <p:nvGrpSpPr>
            <p:cNvPr id="50" name="组合 49"/>
            <p:cNvGrpSpPr/>
            <p:nvPr/>
          </p:nvGrpSpPr>
          <p:grpSpPr>
            <a:xfrm rot="10800000">
              <a:off x="7140434" y="980677"/>
              <a:ext cx="1243864" cy="256375"/>
              <a:chOff x="1621436" y="3300812"/>
              <a:chExt cx="1243864" cy="256375"/>
            </a:xfrm>
            <a:effectLst/>
          </p:grpSpPr>
          <p:cxnSp>
            <p:nvCxnSpPr>
              <p:cNvPr id="52" name="直接连接符 51"/>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3"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51" name="图片 50" descr="黑暗中的灯光&#10;&#10;描述已自动生成"/>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0597" y="-5326"/>
            <a:ext cx="3227294" cy="6858000"/>
          </a:xfrm>
          <a:prstGeom prst="rect">
            <a:avLst/>
          </a:prstGeom>
        </p:spPr>
      </p:pic>
      <p:sp>
        <p:nvSpPr>
          <p:cNvPr id="26" name="文本框 25"/>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14</a:t>
            </a:r>
            <a:endParaRPr lang="zh-CN" altLang="en-US"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6"/>
          <a:stretch>
            <a:fillRect/>
          </a:stretch>
        </p:blipFill>
        <p:spPr>
          <a:xfrm>
            <a:off x="451364" y="85300"/>
            <a:ext cx="6846401" cy="816935"/>
          </a:xfrm>
          <a:prstGeom prst="rect">
            <a:avLst/>
          </a:prstGeom>
        </p:spPr>
      </p:pic>
    </p:spTree>
    <p:custDataLst>
      <p:tags r:id="rId1"/>
    </p:custData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直接连接符 71"/>
          <p:cNvCxnSpPr/>
          <p:nvPr/>
        </p:nvCxnSpPr>
        <p:spPr>
          <a:xfrm>
            <a:off x="660406" y="2495743"/>
            <a:ext cx="0" cy="3659625"/>
          </a:xfrm>
          <a:prstGeom prst="line">
            <a:avLst/>
          </a:prstGeom>
          <a:noFill/>
          <a:ln w="3175" cap="flat" cmpd="sng" algn="ctr">
            <a:solidFill>
              <a:sysClr val="windowText" lastClr="000000">
                <a:lumMod val="20000"/>
                <a:lumOff val="80000"/>
              </a:sysClr>
            </a:solidFill>
            <a:prstDash val="solid"/>
            <a:miter lim="800000"/>
          </a:ln>
          <a:effectLst/>
        </p:spPr>
      </p:cxnSp>
      <p:cxnSp>
        <p:nvCxnSpPr>
          <p:cNvPr id="73" name="直接连接符 72"/>
          <p:cNvCxnSpPr/>
          <p:nvPr/>
        </p:nvCxnSpPr>
        <p:spPr>
          <a:xfrm>
            <a:off x="4395266" y="2495743"/>
            <a:ext cx="0" cy="3659625"/>
          </a:xfrm>
          <a:prstGeom prst="line">
            <a:avLst/>
          </a:prstGeom>
          <a:noFill/>
          <a:ln w="3175" cap="flat" cmpd="sng" algn="ctr">
            <a:solidFill>
              <a:sysClr val="window" lastClr="FFFFFF">
                <a:lumMod val="65000"/>
              </a:sysClr>
            </a:solidFill>
            <a:prstDash val="solid"/>
            <a:miter lim="800000"/>
          </a:ln>
          <a:effectLst/>
        </p:spPr>
      </p:cxnSp>
      <p:cxnSp>
        <p:nvCxnSpPr>
          <p:cNvPr id="74" name="直接连接符 73"/>
          <p:cNvCxnSpPr/>
          <p:nvPr/>
        </p:nvCxnSpPr>
        <p:spPr>
          <a:xfrm>
            <a:off x="8120604" y="2495743"/>
            <a:ext cx="0" cy="3659625"/>
          </a:xfrm>
          <a:prstGeom prst="line">
            <a:avLst/>
          </a:prstGeom>
          <a:noFill/>
          <a:ln w="3175" cap="flat" cmpd="sng" algn="ctr">
            <a:solidFill>
              <a:sysClr val="window" lastClr="FFFFFF">
                <a:lumMod val="65000"/>
              </a:sysClr>
            </a:solidFill>
            <a:prstDash val="solid"/>
            <a:miter lim="800000"/>
          </a:ln>
          <a:effectLst/>
        </p:spPr>
      </p:cxnSp>
      <p:sp>
        <p:nvSpPr>
          <p:cNvPr id="81" name="iŝlîďé"/>
          <p:cNvSpPr/>
          <p:nvPr/>
        </p:nvSpPr>
        <p:spPr>
          <a:xfrm>
            <a:off x="3425" y="2188016"/>
            <a:ext cx="12194672" cy="307728"/>
          </a:xfrm>
          <a:prstGeom prst="rect">
            <a:avLst/>
          </a:prstGeom>
          <a:gradFill>
            <a:gsLst>
              <a:gs pos="0">
                <a:srgbClr val="256ED8"/>
              </a:gs>
              <a:gs pos="100000">
                <a:srgbClr val="090A7B"/>
              </a:gs>
            </a:gsLst>
            <a:lin ang="0" scaled="1"/>
          </a:gradFill>
          <a:ln w="12700" cap="flat" cmpd="sng" algn="ctr">
            <a:noFill/>
            <a:prstDash val="solid"/>
            <a:miter lim="800000"/>
          </a:ln>
          <a:effectLst/>
        </p:spPr>
        <p:txBody>
          <a:bodyPr wrap="square" lIns="91440" tIns="45720" rIns="91440" bIns="45720" anchor="ctr" anchorCtr="0">
            <a:normAutofit fontScale="825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sz="2000" b="1" i="0" u="none" strike="noStrike" kern="0" cap="none" spc="0" normalizeH="0" baseline="0" noProof="0">
              <a:ln>
                <a:noFill/>
              </a:ln>
              <a:solidFill>
                <a:prstClr val="white"/>
              </a:solidFill>
              <a:effectLst/>
              <a:uLnTx/>
              <a:uFillTx/>
              <a:latin typeface="等线" panose="02010600030101010101" charset="-122"/>
              <a:ea typeface="+mn-ea"/>
              <a:cs typeface="+mn-cs"/>
            </a:endParaRPr>
          </a:p>
        </p:txBody>
      </p:sp>
      <p:sp>
        <p:nvSpPr>
          <p:cNvPr id="102" name="isľîḍe"/>
          <p:cNvSpPr/>
          <p:nvPr/>
        </p:nvSpPr>
        <p:spPr>
          <a:xfrm>
            <a:off x="669928" y="1998980"/>
            <a:ext cx="685800" cy="685800"/>
          </a:xfrm>
          <a:prstGeom prst="ellipse">
            <a:avLst/>
          </a:prstGeom>
          <a:gradFill>
            <a:gsLst>
              <a:gs pos="0">
                <a:srgbClr val="256ED8"/>
              </a:gs>
              <a:gs pos="100000">
                <a:srgbClr val="090A7B"/>
              </a:gs>
            </a:gsLst>
            <a:lin ang="0" scaled="1"/>
          </a:gradFill>
          <a:ln w="38100" cap="flat" cmpd="sng" algn="ctr">
            <a:solidFill>
              <a:sysClr val="window" lastClr="FFFFFF"/>
            </a:solidFill>
            <a:prstDash val="solid"/>
            <a:miter lim="800000"/>
          </a:ln>
          <a:effectLst/>
        </p:spPr>
        <p:txBody>
          <a:bodyPr wrap="square" lIns="91440" tIns="45720" rIns="91440" bIns="4572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5" name="íṡḷíḑê"/>
          <p:cNvSpPr/>
          <p:nvPr/>
        </p:nvSpPr>
        <p:spPr bwMode="auto">
          <a:xfrm>
            <a:off x="832644" y="2178346"/>
            <a:ext cx="360368" cy="327068"/>
          </a:xfrm>
          <a:custGeom>
            <a:avLst/>
            <a:gdLst>
              <a:gd name="T0" fmla="*/ 92 w 128"/>
              <a:gd name="T1" fmla="*/ 89 h 116"/>
              <a:gd name="T2" fmla="*/ 89 w 128"/>
              <a:gd name="T3" fmla="*/ 82 h 116"/>
              <a:gd name="T4" fmla="*/ 98 w 128"/>
              <a:gd name="T5" fmla="*/ 66 h 116"/>
              <a:gd name="T6" fmla="*/ 100 w 128"/>
              <a:gd name="T7" fmla="*/ 53 h 116"/>
              <a:gd name="T8" fmla="*/ 80 w 128"/>
              <a:gd name="T9" fmla="*/ 24 h 116"/>
              <a:gd name="T10" fmla="*/ 60 w 128"/>
              <a:gd name="T11" fmla="*/ 53 h 116"/>
              <a:gd name="T12" fmla="*/ 62 w 128"/>
              <a:gd name="T13" fmla="*/ 66 h 116"/>
              <a:gd name="T14" fmla="*/ 71 w 128"/>
              <a:gd name="T15" fmla="*/ 82 h 116"/>
              <a:gd name="T16" fmla="*/ 68 w 128"/>
              <a:gd name="T17" fmla="*/ 89 h 116"/>
              <a:gd name="T18" fmla="*/ 32 w 128"/>
              <a:gd name="T19" fmla="*/ 116 h 116"/>
              <a:gd name="T20" fmla="*/ 80 w 128"/>
              <a:gd name="T21" fmla="*/ 116 h 116"/>
              <a:gd name="T22" fmla="*/ 128 w 128"/>
              <a:gd name="T23" fmla="*/ 116 h 116"/>
              <a:gd name="T24" fmla="*/ 92 w 128"/>
              <a:gd name="T25" fmla="*/ 89 h 116"/>
              <a:gd name="T26" fmla="*/ 43 w 128"/>
              <a:gd name="T27" fmla="*/ 91 h 116"/>
              <a:gd name="T28" fmla="*/ 61 w 128"/>
              <a:gd name="T29" fmla="*/ 82 h 116"/>
              <a:gd name="T30" fmla="*/ 55 w 128"/>
              <a:gd name="T31" fmla="*/ 71 h 116"/>
              <a:gd name="T32" fmla="*/ 51 w 128"/>
              <a:gd name="T33" fmla="*/ 65 h 116"/>
              <a:gd name="T34" fmla="*/ 50 w 128"/>
              <a:gd name="T35" fmla="*/ 56 h 116"/>
              <a:gd name="T36" fmla="*/ 51 w 128"/>
              <a:gd name="T37" fmla="*/ 50 h 116"/>
              <a:gd name="T38" fmla="*/ 58 w 128"/>
              <a:gd name="T39" fmla="*/ 25 h 116"/>
              <a:gd name="T40" fmla="*/ 69 w 128"/>
              <a:gd name="T41" fmla="*/ 18 h 116"/>
              <a:gd name="T42" fmla="*/ 48 w 128"/>
              <a:gd name="T43" fmla="*/ 0 h 116"/>
              <a:gd name="T44" fmla="*/ 28 w 128"/>
              <a:gd name="T45" fmla="*/ 29 h 116"/>
              <a:gd name="T46" fmla="*/ 30 w 128"/>
              <a:gd name="T47" fmla="*/ 42 h 116"/>
              <a:gd name="T48" fmla="*/ 39 w 128"/>
              <a:gd name="T49" fmla="*/ 58 h 116"/>
              <a:gd name="T50" fmla="*/ 36 w 128"/>
              <a:gd name="T51" fmla="*/ 65 h 116"/>
              <a:gd name="T52" fmla="*/ 0 w 128"/>
              <a:gd name="T53" fmla="*/ 92 h 116"/>
              <a:gd name="T54" fmla="*/ 41 w 128"/>
              <a:gd name="T55" fmla="*/ 92 h 116"/>
              <a:gd name="T56" fmla="*/ 43 w 128"/>
              <a:gd name="T57" fmla="*/ 9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116">
                <a:moveTo>
                  <a:pt x="92" y="89"/>
                </a:moveTo>
                <a:cubicBezTo>
                  <a:pt x="90" y="88"/>
                  <a:pt x="89" y="82"/>
                  <a:pt x="89" y="82"/>
                </a:cubicBezTo>
                <a:cubicBezTo>
                  <a:pt x="89" y="82"/>
                  <a:pt x="96" y="75"/>
                  <a:pt x="98" y="66"/>
                </a:cubicBezTo>
                <a:cubicBezTo>
                  <a:pt x="102" y="66"/>
                  <a:pt x="105" y="56"/>
                  <a:pt x="100" y="53"/>
                </a:cubicBezTo>
                <a:cubicBezTo>
                  <a:pt x="101" y="49"/>
                  <a:pt x="106" y="24"/>
                  <a:pt x="80" y="24"/>
                </a:cubicBezTo>
                <a:cubicBezTo>
                  <a:pt x="54" y="24"/>
                  <a:pt x="59" y="49"/>
                  <a:pt x="60" y="53"/>
                </a:cubicBezTo>
                <a:cubicBezTo>
                  <a:pt x="55" y="56"/>
                  <a:pt x="58" y="66"/>
                  <a:pt x="62" y="66"/>
                </a:cubicBezTo>
                <a:cubicBezTo>
                  <a:pt x="64" y="75"/>
                  <a:pt x="71" y="82"/>
                  <a:pt x="71" y="82"/>
                </a:cubicBezTo>
                <a:cubicBezTo>
                  <a:pt x="71" y="82"/>
                  <a:pt x="70" y="88"/>
                  <a:pt x="68" y="89"/>
                </a:cubicBezTo>
                <a:cubicBezTo>
                  <a:pt x="60" y="90"/>
                  <a:pt x="32" y="102"/>
                  <a:pt x="32" y="116"/>
                </a:cubicBezTo>
                <a:cubicBezTo>
                  <a:pt x="80" y="116"/>
                  <a:pt x="80" y="116"/>
                  <a:pt x="80" y="116"/>
                </a:cubicBezTo>
                <a:cubicBezTo>
                  <a:pt x="128" y="116"/>
                  <a:pt x="128" y="116"/>
                  <a:pt x="128" y="116"/>
                </a:cubicBezTo>
                <a:cubicBezTo>
                  <a:pt x="128" y="102"/>
                  <a:pt x="100" y="90"/>
                  <a:pt x="92" y="89"/>
                </a:cubicBezTo>
                <a:close/>
                <a:moveTo>
                  <a:pt x="43" y="91"/>
                </a:moveTo>
                <a:cubicBezTo>
                  <a:pt x="49" y="87"/>
                  <a:pt x="55" y="84"/>
                  <a:pt x="61" y="82"/>
                </a:cubicBezTo>
                <a:cubicBezTo>
                  <a:pt x="59" y="80"/>
                  <a:pt x="57" y="76"/>
                  <a:pt x="55" y="71"/>
                </a:cubicBezTo>
                <a:cubicBezTo>
                  <a:pt x="53" y="70"/>
                  <a:pt x="52" y="67"/>
                  <a:pt x="51" y="65"/>
                </a:cubicBezTo>
                <a:cubicBezTo>
                  <a:pt x="50" y="62"/>
                  <a:pt x="49" y="59"/>
                  <a:pt x="50" y="56"/>
                </a:cubicBezTo>
                <a:cubicBezTo>
                  <a:pt x="50" y="54"/>
                  <a:pt x="50" y="52"/>
                  <a:pt x="51" y="50"/>
                </a:cubicBezTo>
                <a:cubicBezTo>
                  <a:pt x="51" y="45"/>
                  <a:pt x="50" y="33"/>
                  <a:pt x="58" y="25"/>
                </a:cubicBezTo>
                <a:cubicBezTo>
                  <a:pt x="61" y="22"/>
                  <a:pt x="64" y="19"/>
                  <a:pt x="69" y="18"/>
                </a:cubicBezTo>
                <a:cubicBezTo>
                  <a:pt x="68" y="10"/>
                  <a:pt x="64" y="0"/>
                  <a:pt x="48" y="0"/>
                </a:cubicBezTo>
                <a:cubicBezTo>
                  <a:pt x="22" y="0"/>
                  <a:pt x="27" y="25"/>
                  <a:pt x="28" y="29"/>
                </a:cubicBezTo>
                <a:cubicBezTo>
                  <a:pt x="23" y="32"/>
                  <a:pt x="26" y="42"/>
                  <a:pt x="30" y="42"/>
                </a:cubicBezTo>
                <a:cubicBezTo>
                  <a:pt x="32" y="51"/>
                  <a:pt x="39" y="58"/>
                  <a:pt x="39" y="58"/>
                </a:cubicBezTo>
                <a:cubicBezTo>
                  <a:pt x="39" y="58"/>
                  <a:pt x="38" y="64"/>
                  <a:pt x="36" y="65"/>
                </a:cubicBezTo>
                <a:cubicBezTo>
                  <a:pt x="28" y="66"/>
                  <a:pt x="0" y="78"/>
                  <a:pt x="0" y="92"/>
                </a:cubicBezTo>
                <a:cubicBezTo>
                  <a:pt x="41" y="92"/>
                  <a:pt x="41" y="92"/>
                  <a:pt x="41" y="92"/>
                </a:cubicBezTo>
                <a:cubicBezTo>
                  <a:pt x="42" y="92"/>
                  <a:pt x="42" y="91"/>
                  <a:pt x="43" y="91"/>
                </a:cubicBezTo>
                <a:close/>
              </a:path>
            </a:pathLst>
          </a:custGeom>
          <a:solidFill>
            <a:sysClr val="window" lastClr="FFFFFF"/>
          </a:solidFill>
          <a:ln>
            <a:noFill/>
          </a:ln>
        </p:spPr>
        <p:txBody>
          <a:bodyPr wrap="square" lIns="91440" tIns="45720" rIns="91440" bIns="45720" anchor="ctr">
            <a:normAutofit fontScale="90000" lnSpcReduction="10000"/>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sp>
        <p:nvSpPr>
          <p:cNvPr id="98" name="íşḷîḓê"/>
          <p:cNvSpPr/>
          <p:nvPr/>
        </p:nvSpPr>
        <p:spPr>
          <a:xfrm>
            <a:off x="4404672" y="1998980"/>
            <a:ext cx="685800" cy="685800"/>
          </a:xfrm>
          <a:prstGeom prst="ellipse">
            <a:avLst/>
          </a:prstGeom>
          <a:gradFill>
            <a:gsLst>
              <a:gs pos="0">
                <a:srgbClr val="256ED8"/>
              </a:gs>
              <a:gs pos="100000">
                <a:srgbClr val="090A7B"/>
              </a:gs>
            </a:gsLst>
            <a:lin ang="0" scaled="1"/>
          </a:gradFill>
          <a:ln w="38100" cap="flat" cmpd="sng" algn="ctr">
            <a:solidFill>
              <a:sysClr val="window" lastClr="FFFFFF"/>
            </a:solidFill>
            <a:prstDash val="solid"/>
            <a:miter lim="800000"/>
          </a:ln>
          <a:effectLst/>
        </p:spPr>
        <p:txBody>
          <a:bodyPr wrap="square" lIns="91440" tIns="45720" rIns="91440" bIns="4572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1" name="iśľïdè"/>
          <p:cNvSpPr/>
          <p:nvPr/>
        </p:nvSpPr>
        <p:spPr bwMode="auto">
          <a:xfrm>
            <a:off x="4567388" y="2178346"/>
            <a:ext cx="360368" cy="327068"/>
          </a:xfrm>
          <a:custGeom>
            <a:avLst/>
            <a:gdLst>
              <a:gd name="T0" fmla="*/ 92 w 128"/>
              <a:gd name="T1" fmla="*/ 89 h 116"/>
              <a:gd name="T2" fmla="*/ 89 w 128"/>
              <a:gd name="T3" fmla="*/ 82 h 116"/>
              <a:gd name="T4" fmla="*/ 98 w 128"/>
              <a:gd name="T5" fmla="*/ 66 h 116"/>
              <a:gd name="T6" fmla="*/ 100 w 128"/>
              <a:gd name="T7" fmla="*/ 53 h 116"/>
              <a:gd name="T8" fmla="*/ 80 w 128"/>
              <a:gd name="T9" fmla="*/ 24 h 116"/>
              <a:gd name="T10" fmla="*/ 60 w 128"/>
              <a:gd name="T11" fmla="*/ 53 h 116"/>
              <a:gd name="T12" fmla="*/ 62 w 128"/>
              <a:gd name="T13" fmla="*/ 66 h 116"/>
              <a:gd name="T14" fmla="*/ 71 w 128"/>
              <a:gd name="T15" fmla="*/ 82 h 116"/>
              <a:gd name="T16" fmla="*/ 68 w 128"/>
              <a:gd name="T17" fmla="*/ 89 h 116"/>
              <a:gd name="T18" fmla="*/ 32 w 128"/>
              <a:gd name="T19" fmla="*/ 116 h 116"/>
              <a:gd name="T20" fmla="*/ 80 w 128"/>
              <a:gd name="T21" fmla="*/ 116 h 116"/>
              <a:gd name="T22" fmla="*/ 128 w 128"/>
              <a:gd name="T23" fmla="*/ 116 h 116"/>
              <a:gd name="T24" fmla="*/ 92 w 128"/>
              <a:gd name="T25" fmla="*/ 89 h 116"/>
              <a:gd name="T26" fmla="*/ 43 w 128"/>
              <a:gd name="T27" fmla="*/ 91 h 116"/>
              <a:gd name="T28" fmla="*/ 61 w 128"/>
              <a:gd name="T29" fmla="*/ 82 h 116"/>
              <a:gd name="T30" fmla="*/ 55 w 128"/>
              <a:gd name="T31" fmla="*/ 71 h 116"/>
              <a:gd name="T32" fmla="*/ 51 w 128"/>
              <a:gd name="T33" fmla="*/ 65 h 116"/>
              <a:gd name="T34" fmla="*/ 50 w 128"/>
              <a:gd name="T35" fmla="*/ 56 h 116"/>
              <a:gd name="T36" fmla="*/ 51 w 128"/>
              <a:gd name="T37" fmla="*/ 50 h 116"/>
              <a:gd name="T38" fmla="*/ 58 w 128"/>
              <a:gd name="T39" fmla="*/ 25 h 116"/>
              <a:gd name="T40" fmla="*/ 69 w 128"/>
              <a:gd name="T41" fmla="*/ 18 h 116"/>
              <a:gd name="T42" fmla="*/ 48 w 128"/>
              <a:gd name="T43" fmla="*/ 0 h 116"/>
              <a:gd name="T44" fmla="*/ 28 w 128"/>
              <a:gd name="T45" fmla="*/ 29 h 116"/>
              <a:gd name="T46" fmla="*/ 30 w 128"/>
              <a:gd name="T47" fmla="*/ 42 h 116"/>
              <a:gd name="T48" fmla="*/ 39 w 128"/>
              <a:gd name="T49" fmla="*/ 58 h 116"/>
              <a:gd name="T50" fmla="*/ 36 w 128"/>
              <a:gd name="T51" fmla="*/ 65 h 116"/>
              <a:gd name="T52" fmla="*/ 0 w 128"/>
              <a:gd name="T53" fmla="*/ 92 h 116"/>
              <a:gd name="T54" fmla="*/ 41 w 128"/>
              <a:gd name="T55" fmla="*/ 92 h 116"/>
              <a:gd name="T56" fmla="*/ 43 w 128"/>
              <a:gd name="T57" fmla="*/ 9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116">
                <a:moveTo>
                  <a:pt x="92" y="89"/>
                </a:moveTo>
                <a:cubicBezTo>
                  <a:pt x="90" y="88"/>
                  <a:pt x="89" y="82"/>
                  <a:pt x="89" y="82"/>
                </a:cubicBezTo>
                <a:cubicBezTo>
                  <a:pt x="89" y="82"/>
                  <a:pt x="96" y="75"/>
                  <a:pt x="98" y="66"/>
                </a:cubicBezTo>
                <a:cubicBezTo>
                  <a:pt x="102" y="66"/>
                  <a:pt x="105" y="56"/>
                  <a:pt x="100" y="53"/>
                </a:cubicBezTo>
                <a:cubicBezTo>
                  <a:pt x="101" y="49"/>
                  <a:pt x="106" y="24"/>
                  <a:pt x="80" y="24"/>
                </a:cubicBezTo>
                <a:cubicBezTo>
                  <a:pt x="54" y="24"/>
                  <a:pt x="59" y="49"/>
                  <a:pt x="60" y="53"/>
                </a:cubicBezTo>
                <a:cubicBezTo>
                  <a:pt x="55" y="56"/>
                  <a:pt x="58" y="66"/>
                  <a:pt x="62" y="66"/>
                </a:cubicBezTo>
                <a:cubicBezTo>
                  <a:pt x="64" y="75"/>
                  <a:pt x="71" y="82"/>
                  <a:pt x="71" y="82"/>
                </a:cubicBezTo>
                <a:cubicBezTo>
                  <a:pt x="71" y="82"/>
                  <a:pt x="70" y="88"/>
                  <a:pt x="68" y="89"/>
                </a:cubicBezTo>
                <a:cubicBezTo>
                  <a:pt x="60" y="90"/>
                  <a:pt x="32" y="102"/>
                  <a:pt x="32" y="116"/>
                </a:cubicBezTo>
                <a:cubicBezTo>
                  <a:pt x="80" y="116"/>
                  <a:pt x="80" y="116"/>
                  <a:pt x="80" y="116"/>
                </a:cubicBezTo>
                <a:cubicBezTo>
                  <a:pt x="128" y="116"/>
                  <a:pt x="128" y="116"/>
                  <a:pt x="128" y="116"/>
                </a:cubicBezTo>
                <a:cubicBezTo>
                  <a:pt x="128" y="102"/>
                  <a:pt x="100" y="90"/>
                  <a:pt x="92" y="89"/>
                </a:cubicBezTo>
                <a:close/>
                <a:moveTo>
                  <a:pt x="43" y="91"/>
                </a:moveTo>
                <a:cubicBezTo>
                  <a:pt x="49" y="87"/>
                  <a:pt x="55" y="84"/>
                  <a:pt x="61" y="82"/>
                </a:cubicBezTo>
                <a:cubicBezTo>
                  <a:pt x="59" y="80"/>
                  <a:pt x="57" y="76"/>
                  <a:pt x="55" y="71"/>
                </a:cubicBezTo>
                <a:cubicBezTo>
                  <a:pt x="53" y="70"/>
                  <a:pt x="52" y="67"/>
                  <a:pt x="51" y="65"/>
                </a:cubicBezTo>
                <a:cubicBezTo>
                  <a:pt x="50" y="62"/>
                  <a:pt x="49" y="59"/>
                  <a:pt x="50" y="56"/>
                </a:cubicBezTo>
                <a:cubicBezTo>
                  <a:pt x="50" y="54"/>
                  <a:pt x="50" y="52"/>
                  <a:pt x="51" y="50"/>
                </a:cubicBezTo>
                <a:cubicBezTo>
                  <a:pt x="51" y="45"/>
                  <a:pt x="50" y="33"/>
                  <a:pt x="58" y="25"/>
                </a:cubicBezTo>
                <a:cubicBezTo>
                  <a:pt x="61" y="22"/>
                  <a:pt x="64" y="19"/>
                  <a:pt x="69" y="18"/>
                </a:cubicBezTo>
                <a:cubicBezTo>
                  <a:pt x="68" y="10"/>
                  <a:pt x="64" y="0"/>
                  <a:pt x="48" y="0"/>
                </a:cubicBezTo>
                <a:cubicBezTo>
                  <a:pt x="22" y="0"/>
                  <a:pt x="27" y="25"/>
                  <a:pt x="28" y="29"/>
                </a:cubicBezTo>
                <a:cubicBezTo>
                  <a:pt x="23" y="32"/>
                  <a:pt x="26" y="42"/>
                  <a:pt x="30" y="42"/>
                </a:cubicBezTo>
                <a:cubicBezTo>
                  <a:pt x="32" y="51"/>
                  <a:pt x="39" y="58"/>
                  <a:pt x="39" y="58"/>
                </a:cubicBezTo>
                <a:cubicBezTo>
                  <a:pt x="39" y="58"/>
                  <a:pt x="38" y="64"/>
                  <a:pt x="36" y="65"/>
                </a:cubicBezTo>
                <a:cubicBezTo>
                  <a:pt x="28" y="66"/>
                  <a:pt x="0" y="78"/>
                  <a:pt x="0" y="92"/>
                </a:cubicBezTo>
                <a:cubicBezTo>
                  <a:pt x="41" y="92"/>
                  <a:pt x="41" y="92"/>
                  <a:pt x="41" y="92"/>
                </a:cubicBezTo>
                <a:cubicBezTo>
                  <a:pt x="42" y="92"/>
                  <a:pt x="42" y="91"/>
                  <a:pt x="43" y="91"/>
                </a:cubicBezTo>
                <a:close/>
              </a:path>
            </a:pathLst>
          </a:custGeom>
          <a:solidFill>
            <a:sysClr val="window" lastClr="FFFFFF"/>
          </a:solidFill>
          <a:ln>
            <a:noFill/>
          </a:ln>
        </p:spPr>
        <p:txBody>
          <a:bodyPr wrap="square" lIns="91440" tIns="45720" rIns="91440" bIns="45720" anchor="ctr">
            <a:normAutofit fontScale="90000" lnSpcReduction="10000"/>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sp>
        <p:nvSpPr>
          <p:cNvPr id="94" name="íš1îḋè"/>
          <p:cNvSpPr/>
          <p:nvPr/>
        </p:nvSpPr>
        <p:spPr>
          <a:xfrm>
            <a:off x="8139416" y="1998980"/>
            <a:ext cx="685800" cy="685800"/>
          </a:xfrm>
          <a:prstGeom prst="ellipse">
            <a:avLst/>
          </a:prstGeom>
          <a:gradFill>
            <a:gsLst>
              <a:gs pos="0">
                <a:srgbClr val="256ED8"/>
              </a:gs>
              <a:gs pos="100000">
                <a:srgbClr val="090A7B"/>
              </a:gs>
            </a:gsLst>
            <a:lin ang="0" scaled="1"/>
          </a:gradFill>
          <a:ln w="38100" cap="flat" cmpd="sng" algn="ctr">
            <a:solidFill>
              <a:sysClr val="window" lastClr="FFFFFF"/>
            </a:solidFill>
            <a:prstDash val="solid"/>
            <a:miter lim="800000"/>
          </a:ln>
          <a:effectLst/>
        </p:spPr>
        <p:txBody>
          <a:bodyPr wrap="square" lIns="91440" tIns="45720" rIns="91440" bIns="4572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7" name="ïşlíḋé"/>
          <p:cNvSpPr/>
          <p:nvPr/>
        </p:nvSpPr>
        <p:spPr bwMode="auto">
          <a:xfrm>
            <a:off x="8302132" y="2178346"/>
            <a:ext cx="360368" cy="327068"/>
          </a:xfrm>
          <a:custGeom>
            <a:avLst/>
            <a:gdLst>
              <a:gd name="T0" fmla="*/ 92 w 128"/>
              <a:gd name="T1" fmla="*/ 89 h 116"/>
              <a:gd name="T2" fmla="*/ 89 w 128"/>
              <a:gd name="T3" fmla="*/ 82 h 116"/>
              <a:gd name="T4" fmla="*/ 98 w 128"/>
              <a:gd name="T5" fmla="*/ 66 h 116"/>
              <a:gd name="T6" fmla="*/ 100 w 128"/>
              <a:gd name="T7" fmla="*/ 53 h 116"/>
              <a:gd name="T8" fmla="*/ 80 w 128"/>
              <a:gd name="T9" fmla="*/ 24 h 116"/>
              <a:gd name="T10" fmla="*/ 60 w 128"/>
              <a:gd name="T11" fmla="*/ 53 h 116"/>
              <a:gd name="T12" fmla="*/ 62 w 128"/>
              <a:gd name="T13" fmla="*/ 66 h 116"/>
              <a:gd name="T14" fmla="*/ 71 w 128"/>
              <a:gd name="T15" fmla="*/ 82 h 116"/>
              <a:gd name="T16" fmla="*/ 68 w 128"/>
              <a:gd name="T17" fmla="*/ 89 h 116"/>
              <a:gd name="T18" fmla="*/ 32 w 128"/>
              <a:gd name="T19" fmla="*/ 116 h 116"/>
              <a:gd name="T20" fmla="*/ 80 w 128"/>
              <a:gd name="T21" fmla="*/ 116 h 116"/>
              <a:gd name="T22" fmla="*/ 128 w 128"/>
              <a:gd name="T23" fmla="*/ 116 h 116"/>
              <a:gd name="T24" fmla="*/ 92 w 128"/>
              <a:gd name="T25" fmla="*/ 89 h 116"/>
              <a:gd name="T26" fmla="*/ 43 w 128"/>
              <a:gd name="T27" fmla="*/ 91 h 116"/>
              <a:gd name="T28" fmla="*/ 61 w 128"/>
              <a:gd name="T29" fmla="*/ 82 h 116"/>
              <a:gd name="T30" fmla="*/ 55 w 128"/>
              <a:gd name="T31" fmla="*/ 71 h 116"/>
              <a:gd name="T32" fmla="*/ 51 w 128"/>
              <a:gd name="T33" fmla="*/ 65 h 116"/>
              <a:gd name="T34" fmla="*/ 50 w 128"/>
              <a:gd name="T35" fmla="*/ 56 h 116"/>
              <a:gd name="T36" fmla="*/ 51 w 128"/>
              <a:gd name="T37" fmla="*/ 50 h 116"/>
              <a:gd name="T38" fmla="*/ 58 w 128"/>
              <a:gd name="T39" fmla="*/ 25 h 116"/>
              <a:gd name="T40" fmla="*/ 69 w 128"/>
              <a:gd name="T41" fmla="*/ 18 h 116"/>
              <a:gd name="T42" fmla="*/ 48 w 128"/>
              <a:gd name="T43" fmla="*/ 0 h 116"/>
              <a:gd name="T44" fmla="*/ 28 w 128"/>
              <a:gd name="T45" fmla="*/ 29 h 116"/>
              <a:gd name="T46" fmla="*/ 30 w 128"/>
              <a:gd name="T47" fmla="*/ 42 h 116"/>
              <a:gd name="T48" fmla="*/ 39 w 128"/>
              <a:gd name="T49" fmla="*/ 58 h 116"/>
              <a:gd name="T50" fmla="*/ 36 w 128"/>
              <a:gd name="T51" fmla="*/ 65 h 116"/>
              <a:gd name="T52" fmla="*/ 0 w 128"/>
              <a:gd name="T53" fmla="*/ 92 h 116"/>
              <a:gd name="T54" fmla="*/ 41 w 128"/>
              <a:gd name="T55" fmla="*/ 92 h 116"/>
              <a:gd name="T56" fmla="*/ 43 w 128"/>
              <a:gd name="T57" fmla="*/ 9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116">
                <a:moveTo>
                  <a:pt x="92" y="89"/>
                </a:moveTo>
                <a:cubicBezTo>
                  <a:pt x="90" y="88"/>
                  <a:pt x="89" y="82"/>
                  <a:pt x="89" y="82"/>
                </a:cubicBezTo>
                <a:cubicBezTo>
                  <a:pt x="89" y="82"/>
                  <a:pt x="96" y="75"/>
                  <a:pt x="98" y="66"/>
                </a:cubicBezTo>
                <a:cubicBezTo>
                  <a:pt x="102" y="66"/>
                  <a:pt x="105" y="56"/>
                  <a:pt x="100" y="53"/>
                </a:cubicBezTo>
                <a:cubicBezTo>
                  <a:pt x="101" y="49"/>
                  <a:pt x="106" y="24"/>
                  <a:pt x="80" y="24"/>
                </a:cubicBezTo>
                <a:cubicBezTo>
                  <a:pt x="54" y="24"/>
                  <a:pt x="59" y="49"/>
                  <a:pt x="60" y="53"/>
                </a:cubicBezTo>
                <a:cubicBezTo>
                  <a:pt x="55" y="56"/>
                  <a:pt x="58" y="66"/>
                  <a:pt x="62" y="66"/>
                </a:cubicBezTo>
                <a:cubicBezTo>
                  <a:pt x="64" y="75"/>
                  <a:pt x="71" y="82"/>
                  <a:pt x="71" y="82"/>
                </a:cubicBezTo>
                <a:cubicBezTo>
                  <a:pt x="71" y="82"/>
                  <a:pt x="70" y="88"/>
                  <a:pt x="68" y="89"/>
                </a:cubicBezTo>
                <a:cubicBezTo>
                  <a:pt x="60" y="90"/>
                  <a:pt x="32" y="102"/>
                  <a:pt x="32" y="116"/>
                </a:cubicBezTo>
                <a:cubicBezTo>
                  <a:pt x="80" y="116"/>
                  <a:pt x="80" y="116"/>
                  <a:pt x="80" y="116"/>
                </a:cubicBezTo>
                <a:cubicBezTo>
                  <a:pt x="128" y="116"/>
                  <a:pt x="128" y="116"/>
                  <a:pt x="128" y="116"/>
                </a:cubicBezTo>
                <a:cubicBezTo>
                  <a:pt x="128" y="102"/>
                  <a:pt x="100" y="90"/>
                  <a:pt x="92" y="89"/>
                </a:cubicBezTo>
                <a:close/>
                <a:moveTo>
                  <a:pt x="43" y="91"/>
                </a:moveTo>
                <a:cubicBezTo>
                  <a:pt x="49" y="87"/>
                  <a:pt x="55" y="84"/>
                  <a:pt x="61" y="82"/>
                </a:cubicBezTo>
                <a:cubicBezTo>
                  <a:pt x="59" y="80"/>
                  <a:pt x="57" y="76"/>
                  <a:pt x="55" y="71"/>
                </a:cubicBezTo>
                <a:cubicBezTo>
                  <a:pt x="53" y="70"/>
                  <a:pt x="52" y="67"/>
                  <a:pt x="51" y="65"/>
                </a:cubicBezTo>
                <a:cubicBezTo>
                  <a:pt x="50" y="62"/>
                  <a:pt x="49" y="59"/>
                  <a:pt x="50" y="56"/>
                </a:cubicBezTo>
                <a:cubicBezTo>
                  <a:pt x="50" y="54"/>
                  <a:pt x="50" y="52"/>
                  <a:pt x="51" y="50"/>
                </a:cubicBezTo>
                <a:cubicBezTo>
                  <a:pt x="51" y="45"/>
                  <a:pt x="50" y="33"/>
                  <a:pt x="58" y="25"/>
                </a:cubicBezTo>
                <a:cubicBezTo>
                  <a:pt x="61" y="22"/>
                  <a:pt x="64" y="19"/>
                  <a:pt x="69" y="18"/>
                </a:cubicBezTo>
                <a:cubicBezTo>
                  <a:pt x="68" y="10"/>
                  <a:pt x="64" y="0"/>
                  <a:pt x="48" y="0"/>
                </a:cubicBezTo>
                <a:cubicBezTo>
                  <a:pt x="22" y="0"/>
                  <a:pt x="27" y="25"/>
                  <a:pt x="28" y="29"/>
                </a:cubicBezTo>
                <a:cubicBezTo>
                  <a:pt x="23" y="32"/>
                  <a:pt x="26" y="42"/>
                  <a:pt x="30" y="42"/>
                </a:cubicBezTo>
                <a:cubicBezTo>
                  <a:pt x="32" y="51"/>
                  <a:pt x="39" y="58"/>
                  <a:pt x="39" y="58"/>
                </a:cubicBezTo>
                <a:cubicBezTo>
                  <a:pt x="39" y="58"/>
                  <a:pt x="38" y="64"/>
                  <a:pt x="36" y="65"/>
                </a:cubicBezTo>
                <a:cubicBezTo>
                  <a:pt x="28" y="66"/>
                  <a:pt x="0" y="78"/>
                  <a:pt x="0" y="92"/>
                </a:cubicBezTo>
                <a:cubicBezTo>
                  <a:pt x="41" y="92"/>
                  <a:pt x="41" y="92"/>
                  <a:pt x="41" y="92"/>
                </a:cubicBezTo>
                <a:cubicBezTo>
                  <a:pt x="42" y="92"/>
                  <a:pt x="42" y="91"/>
                  <a:pt x="43" y="91"/>
                </a:cubicBezTo>
                <a:close/>
              </a:path>
            </a:pathLst>
          </a:custGeom>
          <a:solidFill>
            <a:sysClr val="window" lastClr="FFFFFF"/>
          </a:solidFill>
          <a:ln>
            <a:noFill/>
          </a:ln>
        </p:spPr>
        <p:txBody>
          <a:bodyPr wrap="square" lIns="91440" tIns="45720" rIns="91440" bIns="45720" anchor="ctr">
            <a:normAutofit fontScale="90000" lnSpcReduction="10000"/>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endParaRPr>
          </a:p>
        </p:txBody>
      </p:sp>
      <p:sp>
        <p:nvSpPr>
          <p:cNvPr id="2" name="MH_SubTitle_4"/>
          <p:cNvSpPr>
            <a:spLocks noChangeArrowheads="1"/>
          </p:cNvSpPr>
          <p:nvPr/>
        </p:nvSpPr>
        <p:spPr bwMode="auto">
          <a:xfrm>
            <a:off x="784125" y="2771421"/>
            <a:ext cx="3496944" cy="72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R="0" lvl="0" algn="ctr" defTabSz="914400" eaLnBrk="1" fontAlgn="auto" latinLnBrk="0" hangingPunct="1">
              <a:lnSpc>
                <a:spcPct val="120000"/>
              </a:lnSpc>
              <a:spcBef>
                <a:spcPct val="0"/>
              </a:spcBef>
              <a:spcAft>
                <a:spcPts val="0"/>
              </a:spcAft>
              <a:buClrTx/>
              <a:buSzTx/>
              <a:buNone/>
              <a:defRPr/>
            </a:pPr>
            <a:r>
              <a:rPr kumimoji="0" lang="zh-CN" altLang="en-US" sz="1800" b="1"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坚持把深入学习贯彻习近平法治思想作为重要政治任务</a:t>
            </a:r>
          </a:p>
        </p:txBody>
      </p:sp>
      <p:sp>
        <p:nvSpPr>
          <p:cNvPr id="3" name="MH_SubTitle_4"/>
          <p:cNvSpPr>
            <a:spLocks noChangeArrowheads="1"/>
          </p:cNvSpPr>
          <p:nvPr/>
        </p:nvSpPr>
        <p:spPr bwMode="auto">
          <a:xfrm>
            <a:off x="784124" y="3557024"/>
            <a:ext cx="3496945" cy="199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285750" marR="0" lvl="0" indent="-285750" algn="just" defTabSz="914400" eaLnBrk="1" fontAlgn="auto" latinLnBrk="0" hangingPunct="1">
              <a:lnSpc>
                <a:spcPct val="150000"/>
              </a:lnSpc>
              <a:spcBef>
                <a:spcPct val="0"/>
              </a:spcBef>
              <a:spcAft>
                <a:spcPts val="0"/>
              </a:spcAft>
              <a:buClrTx/>
              <a:buSzTx/>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纳入了各级党委（党组）理论学习中心组学习内容。</a:t>
            </a:r>
          </a:p>
          <a:p>
            <a:pPr marL="285750" marR="0" lvl="0" indent="-285750" algn="just" defTabSz="914400" eaLnBrk="1" fontAlgn="auto" latinLnBrk="0" hangingPunct="1">
              <a:lnSpc>
                <a:spcPct val="150000"/>
              </a:lnSpc>
              <a:spcBef>
                <a:spcPct val="0"/>
              </a:spcBef>
              <a:spcAft>
                <a:spcPts val="0"/>
              </a:spcAft>
              <a:buClrTx/>
              <a:buSzTx/>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纳入了党校教学内容和干部在线学习内容。</a:t>
            </a:r>
          </a:p>
          <a:p>
            <a:pPr marL="285750" marR="0" lvl="0" indent="-285750" algn="just" defTabSz="914400" eaLnBrk="1" fontAlgn="auto" latinLnBrk="0" hangingPunct="1">
              <a:lnSpc>
                <a:spcPct val="150000"/>
              </a:lnSpc>
              <a:spcBef>
                <a:spcPct val="0"/>
              </a:spcBef>
              <a:spcAft>
                <a:spcPts val="0"/>
              </a:spcAft>
              <a:buClrTx/>
              <a:buSzTx/>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纳入了法治专门队伍和法律服务队伍教育培训内容。</a:t>
            </a:r>
          </a:p>
        </p:txBody>
      </p:sp>
      <p:sp>
        <p:nvSpPr>
          <p:cNvPr id="116" name="MH_SubTitle_4"/>
          <p:cNvSpPr>
            <a:spLocks noChangeArrowheads="1"/>
          </p:cNvSpPr>
          <p:nvPr/>
        </p:nvSpPr>
        <p:spPr bwMode="auto">
          <a:xfrm>
            <a:off x="4472248" y="3473130"/>
            <a:ext cx="3496945" cy="203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285750" marR="0" lvl="0" indent="-285750" algn="just" defTabSz="914400" eaLnBrk="1" fontAlgn="auto" latinLnBrk="0" hangingPunct="1">
              <a:lnSpc>
                <a:spcPct val="150000"/>
              </a:lnSpc>
              <a:spcBef>
                <a:spcPct val="0"/>
              </a:spcBef>
              <a:spcAft>
                <a:spcPts val="0"/>
              </a:spcAft>
              <a:buClrTx/>
              <a:buSzTx/>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将习近平法治思想列为县级干部进修班、科级干部进修班、中青年干部培训班等主体班次。</a:t>
            </a:r>
          </a:p>
          <a:p>
            <a:pPr marL="285750" marR="0" lvl="0" indent="-285750" algn="just" defTabSz="914400" eaLnBrk="1" fontAlgn="auto" latinLnBrk="0" hangingPunct="1">
              <a:lnSpc>
                <a:spcPct val="150000"/>
              </a:lnSpc>
              <a:spcBef>
                <a:spcPct val="0"/>
              </a:spcBef>
              <a:spcAft>
                <a:spcPts val="0"/>
              </a:spcAft>
              <a:buClrTx/>
              <a:buSzTx/>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先后举办了习近平法治思想专题报告会、习近平法治思想专题研讨班等；</a:t>
            </a:r>
          </a:p>
          <a:p>
            <a:pPr marL="285750" marR="0" lvl="0" indent="-285750" algn="just" defTabSz="914400" eaLnBrk="1" fontAlgn="auto" latinLnBrk="0" hangingPunct="1">
              <a:lnSpc>
                <a:spcPct val="150000"/>
              </a:lnSpc>
              <a:spcBef>
                <a:spcPct val="0"/>
              </a:spcBef>
              <a:spcAft>
                <a:spcPts val="0"/>
              </a:spcAft>
              <a:buClrTx/>
              <a:buSzTx/>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举办了习近平法治思想网络培训班。</a:t>
            </a:r>
          </a:p>
        </p:txBody>
      </p:sp>
      <p:sp>
        <p:nvSpPr>
          <p:cNvPr id="118" name="MH_SubTitle_4"/>
          <p:cNvSpPr>
            <a:spLocks noChangeArrowheads="1"/>
          </p:cNvSpPr>
          <p:nvPr/>
        </p:nvSpPr>
        <p:spPr bwMode="auto">
          <a:xfrm>
            <a:off x="8311495" y="2769352"/>
            <a:ext cx="3496945" cy="72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R="0" lvl="0" algn="ctr" defTabSz="914400" eaLnBrk="1" fontAlgn="auto" latinLnBrk="0" hangingPunct="1">
              <a:lnSpc>
                <a:spcPct val="120000"/>
              </a:lnSpc>
              <a:spcBef>
                <a:spcPct val="0"/>
              </a:spcBef>
              <a:spcAft>
                <a:spcPts val="0"/>
              </a:spcAft>
              <a:buClrTx/>
              <a:buSzTx/>
              <a:buNone/>
              <a:defRPr/>
            </a:pPr>
            <a:r>
              <a:rPr lang="zh-CN" altLang="en-US" sz="1800" b="1" kern="0" dirty="0">
                <a:solidFill>
                  <a:schemeClr val="tx1">
                    <a:lumMod val="85000"/>
                    <a:lumOff val="15000"/>
                  </a:schemeClr>
                </a:solidFill>
                <a:latin typeface="微软雅黑" panose="020B0503020204020204" pitchFamily="34" charset="-122"/>
                <a:ea typeface="微软雅黑" panose="020B0503020204020204" pitchFamily="34" charset="-122"/>
              </a:rPr>
              <a:t>围绕“十一个坚持”推出一批高质量研究成果。</a:t>
            </a:r>
          </a:p>
        </p:txBody>
      </p:sp>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813" y="149415"/>
            <a:ext cx="549626" cy="546335"/>
          </a:xfrm>
          <a:prstGeom prst="rect">
            <a:avLst/>
          </a:prstGeom>
        </p:spPr>
      </p:pic>
      <p:grpSp>
        <p:nvGrpSpPr>
          <p:cNvPr id="41" name="组合 40"/>
          <p:cNvGrpSpPr/>
          <p:nvPr/>
        </p:nvGrpSpPr>
        <p:grpSpPr>
          <a:xfrm>
            <a:off x="6985451" y="0"/>
            <a:ext cx="1526872" cy="900884"/>
            <a:chOff x="7140434" y="684324"/>
            <a:chExt cx="1526872" cy="900884"/>
          </a:xfrm>
        </p:grpSpPr>
        <p:grpSp>
          <p:nvGrpSpPr>
            <p:cNvPr id="42" name="组合 41"/>
            <p:cNvGrpSpPr/>
            <p:nvPr/>
          </p:nvGrpSpPr>
          <p:grpSpPr>
            <a:xfrm rot="10800000">
              <a:off x="7140434" y="980677"/>
              <a:ext cx="1243864" cy="256375"/>
              <a:chOff x="1621436" y="3300812"/>
              <a:chExt cx="1243864" cy="256375"/>
            </a:xfrm>
            <a:effectLst/>
          </p:grpSpPr>
          <p:cxnSp>
            <p:nvCxnSpPr>
              <p:cNvPr id="44" name="直接连接符 43"/>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5"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43" name="图片 42" descr="黑暗中的灯光&#10;&#10;描述已自动生成"/>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sp>
        <p:nvSpPr>
          <p:cNvPr id="46" name="矩形: 圆角 45"/>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21" name="文本框 20"/>
          <p:cNvSpPr txBox="1"/>
          <p:nvPr/>
        </p:nvSpPr>
        <p:spPr>
          <a:xfrm>
            <a:off x="0" y="1037917"/>
            <a:ext cx="5565538"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（二）高标定位，强化“学”的深度</a:t>
            </a:r>
          </a:p>
        </p:txBody>
      </p:sp>
      <p:sp>
        <p:nvSpPr>
          <p:cNvPr id="49" name="文本框 48"/>
          <p:cNvSpPr txBox="1"/>
          <p:nvPr/>
        </p:nvSpPr>
        <p:spPr>
          <a:xfrm>
            <a:off x="4698087" y="2846832"/>
            <a:ext cx="3119696" cy="369332"/>
          </a:xfrm>
          <a:prstGeom prst="rect">
            <a:avLst/>
          </a:prstGeom>
          <a:noFill/>
        </p:spPr>
        <p:txBody>
          <a:bodyPr wrap="square">
            <a:spAutoFit/>
          </a:bodyPr>
          <a:lstStyle/>
          <a:p>
            <a:pPr algn="ctr"/>
            <a:r>
              <a:rPr lang="zh-CN" altLang="zh-CN" b="1" kern="0" dirty="0">
                <a:solidFill>
                  <a:schemeClr val="tx1">
                    <a:lumMod val="85000"/>
                    <a:lumOff val="15000"/>
                  </a:schemeClr>
                </a:solidFill>
                <a:latin typeface="微软雅黑" panose="020B0503020204020204" pitchFamily="34" charset="-122"/>
                <a:ea typeface="微软雅黑" panose="020B0503020204020204" pitchFamily="34" charset="-122"/>
              </a:rPr>
              <a:t>坚持集中学习与自学相结合</a:t>
            </a:r>
            <a:endParaRPr lang="zh-CN" altLang="en-US" b="1"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0" name="MH_SubTitle_4"/>
          <p:cNvSpPr>
            <a:spLocks noChangeArrowheads="1"/>
          </p:cNvSpPr>
          <p:nvPr/>
        </p:nvSpPr>
        <p:spPr bwMode="auto">
          <a:xfrm>
            <a:off x="8302132" y="3505822"/>
            <a:ext cx="349694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285750" marR="0" lvl="0" indent="-285750" algn="just" defTabSz="914400" eaLnBrk="1" fontAlgn="auto" latinLnBrk="0" hangingPunct="1">
              <a:lnSpc>
                <a:spcPct val="150000"/>
              </a:lnSpc>
              <a:spcBef>
                <a:spcPct val="0"/>
              </a:spcBef>
              <a:spcAft>
                <a:spcPts val="0"/>
              </a:spcAft>
              <a:buClrTx/>
              <a:buSzTx/>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将习近平法治思想研究阐释纳入了重大理论与实践问题课题研究</a:t>
            </a:r>
            <a:endParaRPr kumimoji="0" lang="en-US" altLang="zh-CN"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a:p>
            <a:pPr marL="285750" marR="0" lvl="0" indent="-285750" algn="just" defTabSz="914400" eaLnBrk="1" fontAlgn="auto" latinLnBrk="0" hangingPunct="1">
              <a:lnSpc>
                <a:spcPct val="150000"/>
              </a:lnSpc>
              <a:spcBef>
                <a:spcPct val="0"/>
              </a:spcBef>
              <a:spcAft>
                <a:spcPts val="0"/>
              </a:spcAft>
              <a:buClrTx/>
              <a:buSzTx/>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举办学习贯彻习近平法治思想座谈会。</a:t>
            </a:r>
          </a:p>
        </p:txBody>
      </p:sp>
      <p:sp>
        <p:nvSpPr>
          <p:cNvPr id="27" name="文本框 26"/>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15</a:t>
            </a:r>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a:stretch>
            <a:fillRect/>
          </a:stretch>
        </p:blipFill>
        <p:spPr>
          <a:xfrm>
            <a:off x="451364" y="85300"/>
            <a:ext cx="6846401" cy="816935"/>
          </a:xfrm>
          <a:prstGeom prst="rect">
            <a:avLst/>
          </a:prstGeom>
        </p:spPr>
      </p:pic>
    </p:spTree>
    <p:custDataLst>
      <p:tags r:id="rId1"/>
    </p:custDataLst>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矩形 150"/>
          <p:cNvSpPr/>
          <p:nvPr/>
        </p:nvSpPr>
        <p:spPr>
          <a:xfrm>
            <a:off x="1074059" y="1919339"/>
            <a:ext cx="10043884" cy="2223539"/>
          </a:xfrm>
          <a:prstGeom prst="rect">
            <a:avLst/>
          </a:prstGeom>
          <a:gradFill flip="none" rotWithShape="1">
            <a:gsLst>
              <a:gs pos="0">
                <a:srgbClr val="090A7B">
                  <a:alpha val="8000"/>
                </a:srgbClr>
              </a:gs>
              <a:gs pos="75000">
                <a:srgbClr val="090A7B">
                  <a:alpha val="0"/>
                </a:srgbClr>
              </a:gs>
            </a:gsLst>
            <a:lin ang="0" scaled="1"/>
            <a:tileRect/>
          </a:gradFill>
          <a:ln w="25400" cap="flat" cmpd="sng" algn="ctr">
            <a:gradFill>
              <a:gsLst>
                <a:gs pos="0">
                  <a:srgbClr val="090A7B">
                    <a:alpha val="91000"/>
                  </a:srgbClr>
                </a:gs>
                <a:gs pos="100000">
                  <a:srgbClr val="090A7B"/>
                </a:gs>
              </a:gsLst>
              <a:lin ang="5400000" scaled="1"/>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52" name="矩形 151"/>
          <p:cNvSpPr/>
          <p:nvPr/>
        </p:nvSpPr>
        <p:spPr>
          <a:xfrm>
            <a:off x="1566978" y="2195673"/>
            <a:ext cx="72597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defTabSz="914400" eaLnBrk="1" fontAlgn="auto" latinLnBrk="0" hangingPunct="1">
              <a:lnSpc>
                <a:spcPct val="100000"/>
              </a:lnSpc>
              <a:spcBef>
                <a:spcPct val="0"/>
              </a:spcBef>
              <a:spcAft>
                <a:spcPts val="0"/>
              </a:spcAft>
              <a:buClrTx/>
              <a:buSzTx/>
              <a:buFont typeface="+mj-lt"/>
              <a:buAutoNum type="arabicPeriod"/>
              <a:defRPr/>
            </a:pPr>
            <a:r>
              <a:rPr kumimoji="0" lang="zh-CN" altLang="en-US" sz="2000" b="1" i="0" u="none" strike="noStrike" kern="0" cap="none" spc="0" normalizeH="0" baseline="0" noProof="0" dirty="0">
                <a:ln>
                  <a:noFill/>
                </a:ln>
                <a:solidFill>
                  <a:srgbClr val="090A7B"/>
                </a:solidFill>
                <a:effectLst/>
                <a:uLnTx/>
                <a:uFillTx/>
                <a:latin typeface="微软雅黑" panose="020B0503020204020204" pitchFamily="34" charset="-122"/>
                <a:ea typeface="微软雅黑" panose="020B0503020204020204" pitchFamily="34" charset="-122"/>
              </a:rPr>
              <a:t>坚持把学习宣传习近平法治思想作为法治宣传的头等大事</a:t>
            </a:r>
          </a:p>
        </p:txBody>
      </p:sp>
      <p:cxnSp>
        <p:nvCxnSpPr>
          <p:cNvPr id="153" name="直接连接符 152"/>
          <p:cNvCxnSpPr/>
          <p:nvPr/>
        </p:nvCxnSpPr>
        <p:spPr>
          <a:xfrm>
            <a:off x="1702050" y="2816193"/>
            <a:ext cx="8706870" cy="0"/>
          </a:xfrm>
          <a:prstGeom prst="line">
            <a:avLst/>
          </a:prstGeom>
          <a:noFill/>
          <a:ln w="6350" cap="flat" cmpd="sng" algn="ctr">
            <a:gradFill flip="none" rotWithShape="1">
              <a:gsLst>
                <a:gs pos="0">
                  <a:srgbClr val="090A7B">
                    <a:alpha val="0"/>
                  </a:srgbClr>
                </a:gs>
                <a:gs pos="100000">
                  <a:srgbClr val="090A7B"/>
                </a:gs>
              </a:gsLst>
              <a:lin ang="0" scaled="1"/>
              <a:tileRect/>
            </a:gradFill>
            <a:prstDash val="solid"/>
            <a:miter lim="800000"/>
          </a:ln>
          <a:effectLst/>
        </p:spPr>
      </p:cxnSp>
      <p:sp>
        <p:nvSpPr>
          <p:cNvPr id="154" name="MH_SubTitle_4"/>
          <p:cNvSpPr>
            <a:spLocks noChangeArrowheads="1"/>
          </p:cNvSpPr>
          <p:nvPr/>
        </p:nvSpPr>
        <p:spPr bwMode="auto">
          <a:xfrm>
            <a:off x="1702050" y="2946161"/>
            <a:ext cx="8771799" cy="77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285750" marR="0" lvl="0" indent="-285750" defTabSz="914400" eaLnBrk="1" fontAlgn="auto" latinLnBrk="0" hangingPunct="1">
              <a:lnSpc>
                <a:spcPct val="130000"/>
              </a:lnSpc>
              <a:spcBef>
                <a:spcPct val="0"/>
              </a:spcBef>
              <a:spcAft>
                <a:spcPts val="0"/>
              </a:spcAft>
              <a:buClrTx/>
              <a:buSzTx/>
              <a:buFont typeface="Wingdings" panose="05000000000000000000" pitchFamily="2" charset="2"/>
              <a:buChar char="Ø"/>
              <a:defRPr/>
            </a:pPr>
            <a:r>
              <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纳入了</a:t>
            </a:r>
            <a:r>
              <a:rPr kumimoji="0" lang="zh-CN" altLang="en-US" sz="1800" b="0" i="0" u="none" strike="noStrike" kern="0" cap="none" spc="0" normalizeH="0" baseline="0" noProof="0" dirty="0">
                <a:ln>
                  <a:noFill/>
                </a:ln>
                <a:solidFill>
                  <a:srgbClr val="090A7B"/>
                </a:solidFill>
                <a:effectLst/>
                <a:uLnTx/>
                <a:uFillTx/>
                <a:latin typeface="微软雅黑" panose="020B0503020204020204" pitchFamily="34" charset="-122"/>
                <a:ea typeface="微软雅黑" panose="020B0503020204020204" pitchFamily="34" charset="-122"/>
              </a:rPr>
              <a:t>“八五”</a:t>
            </a:r>
            <a:r>
              <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普法规划，</a:t>
            </a:r>
          </a:p>
          <a:p>
            <a:pPr marL="285750" marR="0" lvl="0" indent="-285750" defTabSz="914400" eaLnBrk="1" fontAlgn="auto" latinLnBrk="0" hangingPunct="1">
              <a:lnSpc>
                <a:spcPct val="130000"/>
              </a:lnSpc>
              <a:spcBef>
                <a:spcPct val="0"/>
              </a:spcBef>
              <a:spcAft>
                <a:spcPts val="0"/>
              </a:spcAft>
              <a:buClrTx/>
              <a:buSzTx/>
              <a:buFont typeface="Wingdings" panose="05000000000000000000" pitchFamily="2" charset="2"/>
              <a:buChar char="Ø"/>
              <a:defRPr/>
            </a:pPr>
            <a:r>
              <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列入了司法行政“十四五”发展规划，作为各级各部门年度普法宣传的重要内容。</a:t>
            </a:r>
          </a:p>
        </p:txBody>
      </p:sp>
      <p:sp>
        <p:nvSpPr>
          <p:cNvPr id="156" name="矩形 155"/>
          <p:cNvSpPr/>
          <p:nvPr/>
        </p:nvSpPr>
        <p:spPr>
          <a:xfrm>
            <a:off x="1074059" y="4406880"/>
            <a:ext cx="10043884" cy="2223539"/>
          </a:xfrm>
          <a:prstGeom prst="rect">
            <a:avLst/>
          </a:prstGeom>
          <a:gradFill flip="none" rotWithShape="1">
            <a:gsLst>
              <a:gs pos="0">
                <a:srgbClr val="090A7B">
                  <a:alpha val="8000"/>
                </a:srgbClr>
              </a:gs>
              <a:gs pos="75000">
                <a:srgbClr val="090A7B">
                  <a:alpha val="0"/>
                </a:srgbClr>
              </a:gs>
            </a:gsLst>
            <a:lin ang="0" scaled="1"/>
            <a:tileRect/>
          </a:gradFill>
          <a:ln w="25400" cap="flat" cmpd="sng" algn="ctr">
            <a:gradFill>
              <a:gsLst>
                <a:gs pos="0">
                  <a:srgbClr val="090A7B">
                    <a:alpha val="91000"/>
                  </a:srgbClr>
                </a:gs>
                <a:gs pos="100000">
                  <a:srgbClr val="090A7B"/>
                </a:gs>
              </a:gsLst>
              <a:lin ang="5400000" scaled="1"/>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等线" panose="02010600030101010101" charset="-122"/>
              <a:ea typeface="等线" panose="02010600030101010101" charset="-122"/>
            </a:endParaRPr>
          </a:p>
        </p:txBody>
      </p:sp>
      <p:sp>
        <p:nvSpPr>
          <p:cNvPr id="157" name="矩形 156"/>
          <p:cNvSpPr/>
          <p:nvPr/>
        </p:nvSpPr>
        <p:spPr>
          <a:xfrm>
            <a:off x="1566978" y="4695914"/>
            <a:ext cx="60657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defTabSz="914400" eaLnBrk="1" fontAlgn="auto" latinLnBrk="0" hangingPunct="1">
              <a:lnSpc>
                <a:spcPct val="100000"/>
              </a:lnSpc>
              <a:spcBef>
                <a:spcPct val="0"/>
              </a:spcBef>
              <a:spcAft>
                <a:spcPts val="0"/>
              </a:spcAft>
              <a:buClrTx/>
              <a:buSzTx/>
              <a:buFont typeface="+mj-lt"/>
              <a:buAutoNum type="arabicPeriod" startAt="2"/>
              <a:defRPr/>
            </a:pPr>
            <a:r>
              <a:rPr kumimoji="0" lang="zh-CN" altLang="en-US" sz="2000" b="1" i="0" u="none" strike="noStrike" kern="0" cap="none" spc="0" normalizeH="0" baseline="0" noProof="0" dirty="0">
                <a:ln>
                  <a:noFill/>
                </a:ln>
                <a:solidFill>
                  <a:srgbClr val="090A7B"/>
                </a:solidFill>
                <a:effectLst/>
                <a:uLnTx/>
                <a:uFillTx/>
                <a:latin typeface="微软雅黑" panose="020B0503020204020204" pitchFamily="34" charset="-122"/>
                <a:ea typeface="微软雅黑" panose="020B0503020204020204" pitchFamily="34" charset="-122"/>
              </a:rPr>
              <a:t>加大全媒体平台学习宣传习近平法治思想的力度</a:t>
            </a:r>
          </a:p>
        </p:txBody>
      </p:sp>
      <p:cxnSp>
        <p:nvCxnSpPr>
          <p:cNvPr id="158" name="直接连接符 157"/>
          <p:cNvCxnSpPr/>
          <p:nvPr/>
        </p:nvCxnSpPr>
        <p:spPr>
          <a:xfrm>
            <a:off x="1702050" y="5291034"/>
            <a:ext cx="8706870" cy="0"/>
          </a:xfrm>
          <a:prstGeom prst="line">
            <a:avLst/>
          </a:prstGeom>
          <a:noFill/>
          <a:ln w="6350" cap="flat" cmpd="sng" algn="ctr">
            <a:gradFill flip="none" rotWithShape="1">
              <a:gsLst>
                <a:gs pos="0">
                  <a:srgbClr val="090A7B">
                    <a:alpha val="0"/>
                  </a:srgbClr>
                </a:gs>
                <a:gs pos="100000">
                  <a:srgbClr val="090A7B"/>
                </a:gs>
              </a:gsLst>
              <a:lin ang="0" scaled="1"/>
              <a:tileRect/>
            </a:gradFill>
            <a:prstDash val="solid"/>
            <a:miter lim="800000"/>
          </a:ln>
          <a:effectLst/>
        </p:spPr>
      </p:cxnSp>
      <p:sp>
        <p:nvSpPr>
          <p:cNvPr id="159" name="MH_SubTitle_4"/>
          <p:cNvSpPr>
            <a:spLocks noChangeArrowheads="1"/>
          </p:cNvSpPr>
          <p:nvPr/>
        </p:nvSpPr>
        <p:spPr bwMode="auto">
          <a:xfrm>
            <a:off x="1637121" y="5347771"/>
            <a:ext cx="8771799" cy="81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285750" marR="0" lvl="0" indent="-285750" defTabSz="914400" eaLnBrk="1" fontAlgn="auto" latinLnBrk="0" hangingPunct="1">
              <a:lnSpc>
                <a:spcPct val="130000"/>
              </a:lnSpc>
              <a:spcBef>
                <a:spcPct val="0"/>
              </a:spcBef>
              <a:spcAft>
                <a:spcPts val="0"/>
              </a:spcAft>
              <a:buClrTx/>
              <a:buSzTx/>
              <a:buFont typeface="Wingdings" panose="05000000000000000000" pitchFamily="2" charset="2"/>
              <a:buChar char="Ø"/>
              <a:defRPr/>
            </a:pPr>
            <a:r>
              <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在</a:t>
            </a:r>
            <a:r>
              <a:rPr kumimoji="0" lang="en-US" altLang="zh-CN"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聊城日报</a:t>
            </a:r>
            <a:r>
              <a:rPr kumimoji="0" lang="en-US" altLang="zh-CN"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开设专栏，聊城电视台制作</a:t>
            </a:r>
            <a:r>
              <a:rPr kumimoji="0" lang="zh-CN" altLang="en-US" sz="1800" b="0" i="0" u="none" strike="noStrike" kern="0" cap="none" spc="0" normalizeH="0" baseline="0" noProof="0" dirty="0">
                <a:ln>
                  <a:noFill/>
                </a:ln>
                <a:solidFill>
                  <a:srgbClr val="090A7B"/>
                </a:solidFill>
                <a:effectLst/>
                <a:uLnTx/>
                <a:uFillTx/>
                <a:latin typeface="微软雅黑" panose="020B0503020204020204" pitchFamily="34" charset="-122"/>
                <a:ea typeface="微软雅黑" panose="020B0503020204020204" pitchFamily="34" charset="-122"/>
              </a:rPr>
              <a:t>“法润水城”</a:t>
            </a:r>
            <a:r>
              <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栏目已经播出</a:t>
            </a:r>
            <a:r>
              <a:rPr kumimoji="0" lang="en-US" altLang="zh-CN" sz="1800" b="0" i="0" u="none" strike="noStrike" kern="0" cap="none" spc="0" normalizeH="0" baseline="0" noProof="0" dirty="0">
                <a:ln>
                  <a:noFill/>
                </a:ln>
                <a:solidFill>
                  <a:srgbClr val="090A7B"/>
                </a:solidFill>
                <a:effectLst/>
                <a:uLnTx/>
                <a:uFillTx/>
                <a:latin typeface="微软雅黑" panose="020B0503020204020204" pitchFamily="34" charset="-122"/>
                <a:ea typeface="微软雅黑" panose="020B0503020204020204" pitchFamily="34" charset="-122"/>
              </a:rPr>
              <a:t>143</a:t>
            </a:r>
            <a:r>
              <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期，</a:t>
            </a:r>
          </a:p>
          <a:p>
            <a:pPr marL="285750" marR="0" lvl="0" indent="-285750" defTabSz="914400" eaLnBrk="1" fontAlgn="auto" latinLnBrk="0" hangingPunct="1">
              <a:lnSpc>
                <a:spcPct val="130000"/>
              </a:lnSpc>
              <a:spcBef>
                <a:spcPct val="0"/>
              </a:spcBef>
              <a:spcAft>
                <a:spcPts val="0"/>
              </a:spcAft>
              <a:buClrTx/>
              <a:buSzTx/>
              <a:buFont typeface="Wingdings" panose="05000000000000000000" pitchFamily="2" charset="2"/>
              <a:buChar char="Ø"/>
              <a:defRPr/>
            </a:pPr>
            <a:r>
              <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充分发挥城市主干道、过街天桥和公交车等普法阵地作用，持续深化宣传解读。</a:t>
            </a:r>
            <a:endParaRPr kumimoji="0" lang="en-US" altLang="zh-CN"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813" y="149415"/>
            <a:ext cx="549626" cy="546335"/>
          </a:xfrm>
          <a:prstGeom prst="rect">
            <a:avLst/>
          </a:prstGeom>
        </p:spPr>
      </p:pic>
      <p:grpSp>
        <p:nvGrpSpPr>
          <p:cNvPr id="32" name="组合 31"/>
          <p:cNvGrpSpPr/>
          <p:nvPr/>
        </p:nvGrpSpPr>
        <p:grpSpPr>
          <a:xfrm>
            <a:off x="6985451" y="0"/>
            <a:ext cx="1526872" cy="900884"/>
            <a:chOff x="7140434" y="684324"/>
            <a:chExt cx="1526872" cy="900884"/>
          </a:xfrm>
        </p:grpSpPr>
        <p:grpSp>
          <p:nvGrpSpPr>
            <p:cNvPr id="33" name="组合 32"/>
            <p:cNvGrpSpPr/>
            <p:nvPr/>
          </p:nvGrpSpPr>
          <p:grpSpPr>
            <a:xfrm rot="10800000">
              <a:off x="7140434" y="980677"/>
              <a:ext cx="1243864" cy="256375"/>
              <a:chOff x="1621436" y="3300812"/>
              <a:chExt cx="1243864" cy="256375"/>
            </a:xfrm>
            <a:effectLst/>
          </p:grpSpPr>
          <p:cxnSp>
            <p:nvCxnSpPr>
              <p:cNvPr id="35" name="直接连接符 34"/>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6"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4" name="图片 33" descr="黑暗中的灯光&#10;&#10;描述已自动生成"/>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sp>
        <p:nvSpPr>
          <p:cNvPr id="37" name="矩形: 圆角 36"/>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11" name="文本框 10"/>
          <p:cNvSpPr txBox="1"/>
          <p:nvPr/>
        </p:nvSpPr>
        <p:spPr>
          <a:xfrm>
            <a:off x="0" y="1041869"/>
            <a:ext cx="5712370"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（三）高频宣传，拓宽“讲”的广度</a:t>
            </a:r>
          </a:p>
        </p:txBody>
      </p:sp>
      <p:sp>
        <p:nvSpPr>
          <p:cNvPr id="19" name="文本框 18"/>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16</a:t>
            </a:r>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a:stretch>
            <a:fillRect/>
          </a:stretch>
        </p:blipFill>
        <p:spPr>
          <a:xfrm>
            <a:off x="451364" y="85300"/>
            <a:ext cx="6846401" cy="816935"/>
          </a:xfrm>
          <a:prstGeom prst="rect">
            <a:avLst/>
          </a:prstGeom>
        </p:spPr>
      </p:pic>
    </p:spTree>
    <p:custDataLst>
      <p:tags r:id="rId1"/>
    </p:custDataLst>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椭圆 86"/>
          <p:cNvSpPr/>
          <p:nvPr/>
        </p:nvSpPr>
        <p:spPr>
          <a:xfrm>
            <a:off x="549802" y="2612812"/>
            <a:ext cx="3150919" cy="3150919"/>
          </a:xfrm>
          <a:prstGeom prst="ellipse">
            <a:avLst/>
          </a:prstGeom>
          <a:gradFill>
            <a:gsLst>
              <a:gs pos="0">
                <a:srgbClr val="090A7B">
                  <a:alpha val="95000"/>
                </a:srgbClr>
              </a:gs>
              <a:gs pos="100000">
                <a:srgbClr val="256ED8"/>
              </a:gs>
            </a:gsLst>
            <a:lin ang="10800000" scaled="1"/>
          </a:gradFill>
          <a:ln w="25400" cap="flat" cmpd="dbl"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8" name="椭圆 87"/>
          <p:cNvSpPr/>
          <p:nvPr/>
        </p:nvSpPr>
        <p:spPr>
          <a:xfrm>
            <a:off x="397065" y="2460079"/>
            <a:ext cx="3456384" cy="3456384"/>
          </a:xfrm>
          <a:prstGeom prst="ellipse">
            <a:avLst/>
          </a:prstGeom>
          <a:noFill/>
          <a:ln w="25400" cap="flat" cmpd="sng" algn="ctr">
            <a:solidFill>
              <a:srgbClr val="414455"/>
            </a:solid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89" name="图片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779" y="3324176"/>
            <a:ext cx="1219556" cy="1715001"/>
          </a:xfrm>
          <a:prstGeom prst="rect">
            <a:avLst/>
          </a:prstGeom>
        </p:spPr>
      </p:pic>
      <p:cxnSp>
        <p:nvCxnSpPr>
          <p:cNvPr id="90" name="直接连接符 89"/>
          <p:cNvCxnSpPr>
            <a:stCxn id="88" idx="0"/>
            <a:endCxn id="94" idx="2"/>
          </p:cNvCxnSpPr>
          <p:nvPr/>
        </p:nvCxnSpPr>
        <p:spPr>
          <a:xfrm>
            <a:off x="2125257" y="2460079"/>
            <a:ext cx="2764430" cy="2052"/>
          </a:xfrm>
          <a:prstGeom prst="line">
            <a:avLst/>
          </a:prstGeom>
          <a:noFill/>
          <a:ln w="9525" cap="flat" cmpd="sng" algn="ctr">
            <a:solidFill>
              <a:srgbClr val="414455"/>
            </a:solidFill>
            <a:prstDash val="solid"/>
          </a:ln>
          <a:effectLst/>
        </p:spPr>
      </p:cxnSp>
      <p:cxnSp>
        <p:nvCxnSpPr>
          <p:cNvPr id="91" name="直接连接符 90"/>
          <p:cNvCxnSpPr>
            <a:stCxn id="88" idx="6"/>
            <a:endCxn id="107" idx="2"/>
          </p:cNvCxnSpPr>
          <p:nvPr/>
        </p:nvCxnSpPr>
        <p:spPr>
          <a:xfrm flipV="1">
            <a:off x="3853449" y="4180566"/>
            <a:ext cx="1036238" cy="7705"/>
          </a:xfrm>
          <a:prstGeom prst="line">
            <a:avLst/>
          </a:prstGeom>
          <a:noFill/>
          <a:ln w="9525" cap="flat" cmpd="sng" algn="ctr">
            <a:solidFill>
              <a:srgbClr val="414455"/>
            </a:solidFill>
            <a:prstDash val="solid"/>
          </a:ln>
          <a:effectLst/>
        </p:spPr>
      </p:cxnSp>
      <p:cxnSp>
        <p:nvCxnSpPr>
          <p:cNvPr id="92" name="直接连接符 91"/>
          <p:cNvCxnSpPr>
            <a:stCxn id="88" idx="4"/>
            <a:endCxn id="112" idx="2"/>
          </p:cNvCxnSpPr>
          <p:nvPr/>
        </p:nvCxnSpPr>
        <p:spPr>
          <a:xfrm flipV="1">
            <a:off x="2125257" y="5873598"/>
            <a:ext cx="2750511" cy="42865"/>
          </a:xfrm>
          <a:prstGeom prst="line">
            <a:avLst/>
          </a:prstGeom>
          <a:noFill/>
          <a:ln w="9525" cap="flat" cmpd="sng" algn="ctr">
            <a:solidFill>
              <a:srgbClr val="414455"/>
            </a:solidFill>
            <a:prstDash val="solid"/>
          </a:ln>
          <a:effectLst/>
        </p:spPr>
      </p:cxnSp>
      <p:sp>
        <p:nvSpPr>
          <p:cNvPr id="94" name="椭圆 93"/>
          <p:cNvSpPr/>
          <p:nvPr/>
        </p:nvSpPr>
        <p:spPr>
          <a:xfrm>
            <a:off x="4889687" y="2123304"/>
            <a:ext cx="677653" cy="677654"/>
          </a:xfrm>
          <a:prstGeom prst="ellipse">
            <a:avLst/>
          </a:prstGeom>
          <a:gradFill>
            <a:gsLst>
              <a:gs pos="0">
                <a:srgbClr val="090A7B">
                  <a:alpha val="95000"/>
                </a:srgbClr>
              </a:gs>
              <a:gs pos="100000">
                <a:srgbClr val="256ED8"/>
              </a:gs>
            </a:gsLst>
            <a:lin ang="10800000" scaled="1"/>
          </a:gra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7" name="TextBox 9"/>
          <p:cNvSpPr txBox="1"/>
          <p:nvPr/>
        </p:nvSpPr>
        <p:spPr>
          <a:xfrm>
            <a:off x="4951430" y="2230898"/>
            <a:ext cx="546945" cy="461665"/>
          </a:xfrm>
          <a:prstGeom prst="rect">
            <a:avLst/>
          </a:prstGeom>
          <a:noFill/>
        </p:spPr>
        <p:txBody>
          <a:bodyPr wrap="non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01</a:t>
            </a: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7" name="椭圆 106"/>
          <p:cNvSpPr/>
          <p:nvPr/>
        </p:nvSpPr>
        <p:spPr>
          <a:xfrm>
            <a:off x="4889687" y="3841739"/>
            <a:ext cx="677652" cy="677653"/>
          </a:xfrm>
          <a:prstGeom prst="ellipse">
            <a:avLst/>
          </a:prstGeom>
          <a:gradFill>
            <a:gsLst>
              <a:gs pos="0">
                <a:srgbClr val="090A7B">
                  <a:alpha val="95000"/>
                </a:srgbClr>
              </a:gs>
              <a:gs pos="100000">
                <a:srgbClr val="256ED8"/>
              </a:gs>
            </a:gsLst>
            <a:lin ang="10800000" scaled="1"/>
          </a:gra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9" name="TextBox 12"/>
          <p:cNvSpPr txBox="1"/>
          <p:nvPr/>
        </p:nvSpPr>
        <p:spPr>
          <a:xfrm>
            <a:off x="4951428" y="3947069"/>
            <a:ext cx="546945" cy="461665"/>
          </a:xfrm>
          <a:prstGeom prst="rect">
            <a:avLst/>
          </a:prstGeom>
          <a:noFill/>
        </p:spPr>
        <p:txBody>
          <a:bodyPr wrap="non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02</a:t>
            </a: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2" name="椭圆 111"/>
          <p:cNvSpPr/>
          <p:nvPr/>
        </p:nvSpPr>
        <p:spPr>
          <a:xfrm>
            <a:off x="4875768" y="5534772"/>
            <a:ext cx="677653" cy="677652"/>
          </a:xfrm>
          <a:prstGeom prst="ellipse">
            <a:avLst/>
          </a:prstGeom>
          <a:gradFill>
            <a:gsLst>
              <a:gs pos="0">
                <a:srgbClr val="090A7B">
                  <a:alpha val="95000"/>
                </a:srgbClr>
              </a:gs>
              <a:gs pos="100000">
                <a:srgbClr val="256ED8"/>
              </a:gs>
            </a:gsLst>
            <a:lin ang="10800000" scaled="1"/>
          </a:gra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3" name="TextBox 15"/>
          <p:cNvSpPr txBox="1"/>
          <p:nvPr/>
        </p:nvSpPr>
        <p:spPr>
          <a:xfrm>
            <a:off x="4937511" y="5635448"/>
            <a:ext cx="546945" cy="461665"/>
          </a:xfrm>
          <a:prstGeom prst="rect">
            <a:avLst/>
          </a:prstGeom>
          <a:noFill/>
        </p:spPr>
        <p:txBody>
          <a:bodyPr wrap="non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03</a:t>
            </a: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4" name="TextBox 16"/>
          <p:cNvSpPr txBox="1"/>
          <p:nvPr/>
        </p:nvSpPr>
        <p:spPr bwMode="auto">
          <a:xfrm>
            <a:off x="5615160" y="2060595"/>
            <a:ext cx="5925435" cy="874407"/>
          </a:xfrm>
          <a:prstGeom prst="rect">
            <a:avLst/>
          </a:prstGeom>
          <a:noFill/>
        </p:spPr>
        <p:txBody>
          <a:bodyPr wrap="square">
            <a:spAutoFit/>
          </a:bodyPr>
          <a:lstStyle/>
          <a:p>
            <a:pPr defTabSz="1219200">
              <a:lnSpc>
                <a:spcPct val="150000"/>
              </a:lnSpc>
            </a:pPr>
            <a:r>
              <a:rPr lang="zh-CN" altLang="en-US" dirty="0">
                <a:solidFill>
                  <a:prstClr val="black">
                    <a:lumMod val="95000"/>
                    <a:lumOff val="5000"/>
                  </a:prstClr>
                </a:solidFill>
                <a:latin typeface="微软雅黑" panose="020B0503020204020204" pitchFamily="34" charset="-122"/>
                <a:ea typeface="微软雅黑" panose="020B0503020204020204" pitchFamily="34" charset="-122"/>
              </a:rPr>
              <a:t>坚持把学习贯彻习近平法治思想贯穿于全市中心工作，有针对性解决法治建设领域突出问题</a:t>
            </a:r>
            <a:r>
              <a:rPr lang="en-US" altLang="zh-CN" dirty="0">
                <a:solidFill>
                  <a:srgbClr val="090A7B"/>
                </a:solidFill>
                <a:latin typeface="微软雅黑" panose="020B0503020204020204" pitchFamily="34" charset="-122"/>
                <a:ea typeface="微软雅黑" panose="020B0503020204020204" pitchFamily="34" charset="-122"/>
              </a:rPr>
              <a:t>60</a:t>
            </a:r>
            <a:r>
              <a:rPr lang="zh-CN" altLang="en-US" dirty="0">
                <a:solidFill>
                  <a:prstClr val="black">
                    <a:lumMod val="95000"/>
                    <a:lumOff val="5000"/>
                  </a:prstClr>
                </a:solidFill>
                <a:latin typeface="微软雅黑" panose="020B0503020204020204" pitchFamily="34" charset="-122"/>
                <a:ea typeface="微软雅黑" panose="020B0503020204020204" pitchFamily="34" charset="-122"/>
              </a:rPr>
              <a:t>余件。</a:t>
            </a:r>
          </a:p>
        </p:txBody>
      </p:sp>
      <p:sp>
        <p:nvSpPr>
          <p:cNvPr id="118" name="TextBox 18"/>
          <p:cNvSpPr txBox="1"/>
          <p:nvPr/>
        </p:nvSpPr>
        <p:spPr bwMode="auto">
          <a:xfrm>
            <a:off x="5615160" y="3751611"/>
            <a:ext cx="5925436" cy="1289905"/>
          </a:xfrm>
          <a:prstGeom prst="rect">
            <a:avLst/>
          </a:prstGeom>
          <a:noFill/>
        </p:spPr>
        <p:txBody>
          <a:bodyPr wrap="square">
            <a:spAutoFit/>
          </a:bodyPr>
          <a:lstStyle/>
          <a:p>
            <a:pPr defTabSz="1219200">
              <a:lnSpc>
                <a:spcPct val="150000"/>
              </a:lnSpc>
            </a:pPr>
            <a:r>
              <a:rPr lang="zh-CN" altLang="en-US" dirty="0">
                <a:solidFill>
                  <a:prstClr val="black">
                    <a:lumMod val="95000"/>
                    <a:lumOff val="5000"/>
                  </a:prstClr>
                </a:solidFill>
                <a:latin typeface="微软雅黑" panose="020B0503020204020204" pitchFamily="34" charset="-122"/>
                <a:ea typeface="微软雅黑" panose="020B0503020204020204" pitchFamily="34" charset="-122"/>
              </a:rPr>
              <a:t>全面实施政法惠民</a:t>
            </a:r>
            <a:r>
              <a:rPr lang="zh-CN" altLang="en-US" dirty="0">
                <a:solidFill>
                  <a:srgbClr val="090A7B"/>
                </a:solidFill>
                <a:latin typeface="微软雅黑" panose="020B0503020204020204" pitchFamily="34" charset="-122"/>
                <a:ea typeface="微软雅黑" panose="020B0503020204020204" pitchFamily="34" charset="-122"/>
              </a:rPr>
              <a:t>“六心工程”</a:t>
            </a:r>
            <a:r>
              <a:rPr lang="zh-CN" altLang="en-US" dirty="0">
                <a:solidFill>
                  <a:prstClr val="black">
                    <a:lumMod val="95000"/>
                    <a:lumOff val="5000"/>
                  </a:prstClr>
                </a:solidFill>
                <a:latin typeface="微软雅黑" panose="020B0503020204020204" pitchFamily="34" charset="-122"/>
                <a:ea typeface="微软雅黑" panose="020B0503020204020204" pitchFamily="34" charset="-122"/>
              </a:rPr>
              <a:t>，开展法治为民办实事活动，落实为群众办实事项目</a:t>
            </a:r>
            <a:r>
              <a:rPr lang="en-US" altLang="zh-CN" dirty="0">
                <a:solidFill>
                  <a:srgbClr val="090A7B"/>
                </a:solidFill>
                <a:latin typeface="微软雅黑" panose="020B0503020204020204" pitchFamily="34" charset="-122"/>
                <a:ea typeface="微软雅黑" panose="020B0503020204020204" pitchFamily="34" charset="-122"/>
              </a:rPr>
              <a:t>128</a:t>
            </a:r>
            <a:r>
              <a:rPr lang="zh-CN" altLang="en-US" dirty="0">
                <a:solidFill>
                  <a:prstClr val="black">
                    <a:lumMod val="95000"/>
                    <a:lumOff val="5000"/>
                  </a:prstClr>
                </a:solidFill>
                <a:latin typeface="微软雅黑" panose="020B0503020204020204" pitchFamily="34" charset="-122"/>
                <a:ea typeface="微软雅黑" panose="020B0503020204020204" pitchFamily="34" charset="-122"/>
              </a:rPr>
              <a:t>项，帮助解决问题</a:t>
            </a:r>
            <a:r>
              <a:rPr lang="en-US" altLang="zh-CN" dirty="0">
                <a:solidFill>
                  <a:srgbClr val="090A7B"/>
                </a:solidFill>
                <a:latin typeface="微软雅黑" panose="020B0503020204020204" pitchFamily="34" charset="-122"/>
                <a:ea typeface="微软雅黑" panose="020B0503020204020204" pitchFamily="34" charset="-122"/>
              </a:rPr>
              <a:t>1.2</a:t>
            </a:r>
            <a:r>
              <a:rPr lang="zh-CN" altLang="en-US" dirty="0">
                <a:solidFill>
                  <a:srgbClr val="090A7B"/>
                </a:solidFill>
                <a:latin typeface="微软雅黑" panose="020B0503020204020204" pitchFamily="34" charset="-122"/>
                <a:ea typeface="微软雅黑" panose="020B0503020204020204" pitchFamily="34" charset="-122"/>
              </a:rPr>
              <a:t>万个</a:t>
            </a:r>
            <a:r>
              <a:rPr lang="zh-CN" altLang="en-US" dirty="0">
                <a:solidFill>
                  <a:prstClr val="black">
                    <a:lumMod val="95000"/>
                    <a:lumOff val="5000"/>
                  </a:prstClr>
                </a:solidFill>
                <a:latin typeface="微软雅黑" panose="020B0503020204020204" pitchFamily="34" charset="-122"/>
                <a:ea typeface="微软雅黑" panose="020B0503020204020204" pitchFamily="34" charset="-122"/>
              </a:rPr>
              <a:t>。</a:t>
            </a:r>
          </a:p>
        </p:txBody>
      </p:sp>
      <p:sp>
        <p:nvSpPr>
          <p:cNvPr id="120" name="TextBox 20"/>
          <p:cNvSpPr txBox="1"/>
          <p:nvPr/>
        </p:nvSpPr>
        <p:spPr bwMode="auto">
          <a:xfrm>
            <a:off x="5615160" y="5276605"/>
            <a:ext cx="6179775" cy="1289905"/>
          </a:xfrm>
          <a:prstGeom prst="rect">
            <a:avLst/>
          </a:prstGeom>
          <a:noFill/>
        </p:spPr>
        <p:txBody>
          <a:bodyPr wrap="square">
            <a:spAutoFit/>
          </a:bodyPr>
          <a:lstStyle/>
          <a:p>
            <a:pPr defTabSz="1219200">
              <a:lnSpc>
                <a:spcPct val="150000"/>
              </a:lnSpc>
            </a:pPr>
            <a:r>
              <a:rPr lang="zh-CN" altLang="en-US" dirty="0">
                <a:solidFill>
                  <a:prstClr val="black">
                    <a:lumMod val="95000"/>
                    <a:lumOff val="5000"/>
                  </a:prstClr>
                </a:solidFill>
                <a:latin typeface="微软雅黑" panose="020B0503020204020204" pitchFamily="34" charset="-122"/>
                <a:ea typeface="微软雅黑" panose="020B0503020204020204" pitchFamily="34" charset="-122"/>
              </a:rPr>
              <a:t>评选出</a:t>
            </a:r>
            <a:r>
              <a:rPr lang="zh-CN" altLang="en-US" dirty="0">
                <a:solidFill>
                  <a:srgbClr val="090A7B"/>
                </a:solidFill>
                <a:latin typeface="微软雅黑" panose="020B0503020204020204" pitchFamily="34" charset="-122"/>
                <a:ea typeface="微软雅黑" panose="020B0503020204020204" pitchFamily="34" charset="-122"/>
              </a:rPr>
              <a:t>“法治为民办实事”</a:t>
            </a:r>
            <a:r>
              <a:rPr lang="zh-CN" altLang="en-US" dirty="0">
                <a:solidFill>
                  <a:prstClr val="black">
                    <a:lumMod val="95000"/>
                    <a:lumOff val="5000"/>
                  </a:prstClr>
                </a:solidFill>
                <a:latin typeface="微软雅黑" panose="020B0503020204020204" pitchFamily="34" charset="-122"/>
                <a:ea typeface="微软雅黑" panose="020B0503020204020204" pitchFamily="34" charset="-122"/>
              </a:rPr>
              <a:t>十大项目，把体现人民利益、反映人民愿望、维护人民权益、增进人民福祉落实到全面依法治市各领域全过程。</a:t>
            </a:r>
          </a:p>
        </p:txBody>
      </p:sp>
      <p:pic>
        <p:nvPicPr>
          <p:cNvPr id="37" name="图片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813" y="149415"/>
            <a:ext cx="549626" cy="546335"/>
          </a:xfrm>
          <a:prstGeom prst="rect">
            <a:avLst/>
          </a:prstGeom>
        </p:spPr>
      </p:pic>
      <p:grpSp>
        <p:nvGrpSpPr>
          <p:cNvPr id="39" name="组合 38"/>
          <p:cNvGrpSpPr/>
          <p:nvPr/>
        </p:nvGrpSpPr>
        <p:grpSpPr>
          <a:xfrm>
            <a:off x="6985451" y="0"/>
            <a:ext cx="1526872" cy="900884"/>
            <a:chOff x="7140434" y="684324"/>
            <a:chExt cx="1526872" cy="900884"/>
          </a:xfrm>
        </p:grpSpPr>
        <p:grpSp>
          <p:nvGrpSpPr>
            <p:cNvPr id="40" name="组合 39"/>
            <p:cNvGrpSpPr/>
            <p:nvPr/>
          </p:nvGrpSpPr>
          <p:grpSpPr>
            <a:xfrm rot="10800000">
              <a:off x="7140434" y="980677"/>
              <a:ext cx="1243864" cy="256375"/>
              <a:chOff x="1621436" y="3300812"/>
              <a:chExt cx="1243864" cy="256375"/>
            </a:xfrm>
            <a:effectLst/>
          </p:grpSpPr>
          <p:cxnSp>
            <p:nvCxnSpPr>
              <p:cNvPr id="42" name="直接连接符 41"/>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3"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41" name="图片 40" descr="黑暗中的灯光&#10;&#10;描述已自动生成"/>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sp>
        <p:nvSpPr>
          <p:cNvPr id="44" name="矩形: 圆角 43"/>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11" name="文本框 10"/>
          <p:cNvSpPr txBox="1"/>
          <p:nvPr/>
        </p:nvSpPr>
        <p:spPr>
          <a:xfrm>
            <a:off x="142161" y="1035433"/>
            <a:ext cx="5615292"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（四）高效落实，加大“行”的力度</a:t>
            </a:r>
          </a:p>
        </p:txBody>
      </p:sp>
      <p:sp>
        <p:nvSpPr>
          <p:cNvPr id="26" name="文本框 25"/>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17</a:t>
            </a:r>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6"/>
          <a:stretch>
            <a:fillRect/>
          </a:stretch>
        </p:blipFill>
        <p:spPr>
          <a:xfrm>
            <a:off x="451364" y="85300"/>
            <a:ext cx="6846401" cy="816935"/>
          </a:xfrm>
          <a:prstGeom prst="rect">
            <a:avLst/>
          </a:prstGeom>
        </p:spPr>
      </p:pic>
    </p:spTree>
    <p:custDataLst>
      <p:tags r:id="rId1"/>
    </p:custDataLst>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iŝḷïḓe"/>
          <p:cNvSpPr/>
          <p:nvPr/>
        </p:nvSpPr>
        <p:spPr>
          <a:xfrm>
            <a:off x="1" y="1123950"/>
            <a:ext cx="12192000" cy="5734050"/>
          </a:xfrm>
          <a:prstGeom prst="rect">
            <a:avLst/>
          </a:prstGeom>
          <a:blipFill>
            <a:blip r:embed="rId2"/>
            <a:stretch>
              <a:fillRect/>
            </a:stretch>
          </a:blipFill>
          <a:ln w="12700" cap="flat" cmpd="sng" algn="ctr">
            <a:noFill/>
            <a:prstDash val="solid"/>
            <a:miter lim="800000"/>
          </a:ln>
          <a:effectLst/>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等线" panose="02010600030101010101" charset="-122"/>
              <a:ea typeface="+mn-ea"/>
              <a:cs typeface="+mn-cs"/>
            </a:endParaRPr>
          </a:p>
        </p:txBody>
      </p:sp>
      <p:sp>
        <p:nvSpPr>
          <p:cNvPr id="38" name="íṣlîḑe"/>
          <p:cNvSpPr/>
          <p:nvPr/>
        </p:nvSpPr>
        <p:spPr>
          <a:xfrm flipH="1" flipV="1">
            <a:off x="6934198" y="2590798"/>
            <a:ext cx="1625601" cy="838201"/>
          </a:xfrm>
          <a:prstGeom prst="rtTriangle">
            <a:avLst/>
          </a:prstGeom>
          <a:solidFill>
            <a:srgbClr val="4472C4">
              <a:lumMod val="75000"/>
            </a:srgbClr>
          </a:solidFill>
          <a:ln w="12700" cap="flat" cmpd="sng" algn="ctr">
            <a:noFill/>
            <a:prstDash val="solid"/>
            <a:miter lim="800000"/>
          </a:ln>
          <a:effectLst/>
        </p:spPr>
        <p:txBody>
          <a:bodyPr wrap="square" lIns="91440" tIns="45720" rIns="91440" bIns="45720" anchor="ct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等线" panose="02010600030101010101" charset="-122"/>
              <a:ea typeface="+mn-ea"/>
              <a:cs typeface="+mn-cs"/>
            </a:endParaRPr>
          </a:p>
        </p:txBody>
      </p:sp>
      <p:sp>
        <p:nvSpPr>
          <p:cNvPr id="39" name="ïṩľiḑé"/>
          <p:cNvSpPr/>
          <p:nvPr/>
        </p:nvSpPr>
        <p:spPr>
          <a:xfrm>
            <a:off x="7344228" y="1"/>
            <a:ext cx="4530271" cy="6858000"/>
          </a:xfrm>
          <a:prstGeom prst="parallelogram">
            <a:avLst>
              <a:gd name="adj" fmla="val 41261"/>
            </a:avLst>
          </a:prstGeom>
          <a:gradFill flip="none" rotWithShape="1">
            <a:gsLst>
              <a:gs pos="0">
                <a:srgbClr val="256ED8">
                  <a:alpha val="60000"/>
                </a:srgbClr>
              </a:gs>
              <a:gs pos="42000">
                <a:srgbClr val="090A7B">
                  <a:alpha val="85000"/>
                </a:srgbClr>
              </a:gs>
            </a:gsLst>
            <a:lin ang="13500000" scaled="1"/>
            <a:tileRect/>
          </a:gradFill>
          <a:ln w="12700" cap="flat" cmpd="sng" algn="ctr">
            <a:noFill/>
            <a:prstDash val="solid"/>
            <a:miter lim="800000"/>
          </a:ln>
          <a:effectLst/>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等线" panose="02010600030101010101" charset="-122"/>
              <a:ea typeface="+mn-ea"/>
              <a:cs typeface="+mn-cs"/>
            </a:endParaRPr>
          </a:p>
        </p:txBody>
      </p:sp>
      <p:sp>
        <p:nvSpPr>
          <p:cNvPr id="41" name="íṣ1íḑè"/>
          <p:cNvSpPr/>
          <p:nvPr/>
        </p:nvSpPr>
        <p:spPr>
          <a:xfrm>
            <a:off x="669924" y="1130300"/>
            <a:ext cx="5426076" cy="5016500"/>
          </a:xfrm>
          <a:prstGeom prst="rect">
            <a:avLst/>
          </a:prstGeom>
          <a:solidFill>
            <a:sysClr val="window" lastClr="FFFFFF">
              <a:alpha val="70000"/>
            </a:sysClr>
          </a:solidFill>
          <a:ln w="12700" cap="flat" cmpd="sng" algn="ctr">
            <a:noFill/>
            <a:prstDash val="solid"/>
            <a:miter lim="800000"/>
          </a:ln>
          <a:effectLst/>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等线" panose="02010600030101010101" charset="-122"/>
              <a:ea typeface="+mn-ea"/>
              <a:cs typeface="+mn-cs"/>
            </a:endParaRPr>
          </a:p>
        </p:txBody>
      </p:sp>
      <p:cxnSp>
        <p:nvCxnSpPr>
          <p:cNvPr id="64" name="îṥ1îďè"/>
          <p:cNvCxnSpPr/>
          <p:nvPr/>
        </p:nvCxnSpPr>
        <p:spPr>
          <a:xfrm>
            <a:off x="1003261" y="2255235"/>
            <a:ext cx="4632400" cy="0"/>
          </a:xfrm>
          <a:prstGeom prst="line">
            <a:avLst/>
          </a:prstGeom>
          <a:noFill/>
          <a:ln w="3175" cap="flat" cmpd="sng" algn="ctr">
            <a:solidFill>
              <a:sysClr val="window" lastClr="FFFFFF">
                <a:lumMod val="75000"/>
              </a:sysClr>
            </a:solidFill>
            <a:prstDash val="solid"/>
            <a:miter lim="800000"/>
          </a:ln>
          <a:effectLst/>
        </p:spPr>
      </p:cxnSp>
      <p:sp>
        <p:nvSpPr>
          <p:cNvPr id="65" name="ï$ḷiďè"/>
          <p:cNvSpPr txBox="1"/>
          <p:nvPr/>
        </p:nvSpPr>
        <p:spPr>
          <a:xfrm>
            <a:off x="1003260" y="1747872"/>
            <a:ext cx="4797175" cy="383086"/>
          </a:xfrm>
          <a:prstGeom prst="rect">
            <a:avLst/>
          </a:prstGeom>
          <a:noFill/>
        </p:spPr>
        <p:txBody>
          <a:bodyPr wrap="square" lIns="91440" tIns="45720" rIns="91440" bIns="45720" anchor="b">
            <a:norm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b="1" u="none" strike="noStrike" kern="0" cap="none" spc="0" normalizeH="0" baseline="0" noProof="0" dirty="0">
                <a:ln>
                  <a:noFill/>
                </a:ln>
                <a:solidFill>
                  <a:prstClr val="black"/>
                </a:solidFill>
                <a:uLnTx/>
                <a:uFillTx/>
                <a:latin typeface="微软雅黑" panose="020B0503020204020204" pitchFamily="34" charset="-122"/>
                <a:ea typeface="微软雅黑" panose="020B0503020204020204" pitchFamily="34" charset="-122"/>
              </a:rPr>
              <a:t>（一）聚焦党的领导，依法治市得到新加强</a:t>
            </a:r>
          </a:p>
        </p:txBody>
      </p:sp>
      <p:cxnSp>
        <p:nvCxnSpPr>
          <p:cNvPr id="60" name="ïšļîdè"/>
          <p:cNvCxnSpPr/>
          <p:nvPr/>
        </p:nvCxnSpPr>
        <p:spPr>
          <a:xfrm>
            <a:off x="1003261" y="4736046"/>
            <a:ext cx="4632400" cy="0"/>
          </a:xfrm>
          <a:prstGeom prst="line">
            <a:avLst/>
          </a:prstGeom>
          <a:noFill/>
          <a:ln w="3175" cap="flat" cmpd="sng" algn="ctr">
            <a:solidFill>
              <a:sysClr val="window" lastClr="FFFFFF">
                <a:lumMod val="75000"/>
              </a:sysClr>
            </a:solidFill>
            <a:prstDash val="solid"/>
            <a:miter lim="800000"/>
          </a:ln>
          <a:effectLst/>
        </p:spPr>
      </p:cxnSp>
      <p:sp>
        <p:nvSpPr>
          <p:cNvPr id="61" name="ïṡ1ïďê"/>
          <p:cNvSpPr txBox="1"/>
          <p:nvPr/>
        </p:nvSpPr>
        <p:spPr>
          <a:xfrm>
            <a:off x="1003260" y="4228683"/>
            <a:ext cx="4797175" cy="383086"/>
          </a:xfrm>
          <a:prstGeom prst="rect">
            <a:avLst/>
          </a:prstGeom>
          <a:noFill/>
        </p:spPr>
        <p:txBody>
          <a:bodyPr wrap="square" lIns="91440" tIns="45720" rIns="91440" bIns="45720" anchor="b">
            <a:norm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b="1" u="none" strike="noStrike" kern="0" cap="none" spc="0" normalizeH="0" baseline="0" noProof="0" dirty="0">
                <a:ln>
                  <a:noFill/>
                </a:ln>
                <a:solidFill>
                  <a:prstClr val="black"/>
                </a:solidFill>
                <a:uLnTx/>
                <a:uFillTx/>
                <a:latin typeface="微软雅黑" panose="020B0503020204020204" pitchFamily="34" charset="-122"/>
                <a:ea typeface="微软雅黑" panose="020B0503020204020204" pitchFamily="34" charset="-122"/>
              </a:rPr>
              <a:t>（四）聚焦安全稳定，刑罚执行取得新成效</a:t>
            </a:r>
          </a:p>
        </p:txBody>
      </p:sp>
      <p:cxnSp>
        <p:nvCxnSpPr>
          <p:cNvPr id="56" name="îSḻiḓè"/>
          <p:cNvCxnSpPr/>
          <p:nvPr/>
        </p:nvCxnSpPr>
        <p:spPr>
          <a:xfrm>
            <a:off x="1003261" y="3909109"/>
            <a:ext cx="4632400" cy="0"/>
          </a:xfrm>
          <a:prstGeom prst="line">
            <a:avLst/>
          </a:prstGeom>
          <a:noFill/>
          <a:ln w="3175" cap="flat" cmpd="sng" algn="ctr">
            <a:solidFill>
              <a:sysClr val="window" lastClr="FFFFFF">
                <a:lumMod val="75000"/>
              </a:sysClr>
            </a:solidFill>
            <a:prstDash val="solid"/>
            <a:miter lim="800000"/>
          </a:ln>
          <a:effectLst/>
        </p:spPr>
      </p:cxnSp>
      <p:sp>
        <p:nvSpPr>
          <p:cNvPr id="57" name="i$ľide"/>
          <p:cNvSpPr txBox="1"/>
          <p:nvPr/>
        </p:nvSpPr>
        <p:spPr>
          <a:xfrm>
            <a:off x="1003260" y="3401746"/>
            <a:ext cx="4797175" cy="383086"/>
          </a:xfrm>
          <a:prstGeom prst="rect">
            <a:avLst/>
          </a:prstGeom>
          <a:noFill/>
        </p:spPr>
        <p:txBody>
          <a:bodyPr wrap="square" lIns="91440" tIns="45720" rIns="91440" bIns="45720" anchor="b">
            <a:norm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b="1" u="none" strike="noStrike" kern="0" cap="none" spc="0" normalizeH="0" baseline="0" noProof="0" dirty="0">
                <a:ln>
                  <a:noFill/>
                </a:ln>
                <a:solidFill>
                  <a:prstClr val="black"/>
                </a:solidFill>
                <a:uLnTx/>
                <a:uFillTx/>
                <a:latin typeface="微软雅黑" panose="020B0503020204020204" pitchFamily="34" charset="-122"/>
                <a:ea typeface="微软雅黑" panose="020B0503020204020204" pitchFamily="34" charset="-122"/>
              </a:rPr>
              <a:t>（三）聚焦公平公正，行政执法干出新成绩</a:t>
            </a:r>
          </a:p>
        </p:txBody>
      </p:sp>
      <p:cxnSp>
        <p:nvCxnSpPr>
          <p:cNvPr id="52" name="íS1îḍè"/>
          <p:cNvCxnSpPr/>
          <p:nvPr/>
        </p:nvCxnSpPr>
        <p:spPr>
          <a:xfrm>
            <a:off x="1003261" y="5562983"/>
            <a:ext cx="4632400" cy="0"/>
          </a:xfrm>
          <a:prstGeom prst="line">
            <a:avLst/>
          </a:prstGeom>
          <a:noFill/>
          <a:ln w="3175" cap="flat" cmpd="sng" algn="ctr">
            <a:solidFill>
              <a:sysClr val="window" lastClr="FFFFFF">
                <a:lumMod val="75000"/>
              </a:sysClr>
            </a:solidFill>
            <a:prstDash val="solid"/>
            <a:miter lim="800000"/>
          </a:ln>
          <a:effectLst/>
        </p:spPr>
      </p:cxnSp>
      <p:sp>
        <p:nvSpPr>
          <p:cNvPr id="53" name="ïš1idé"/>
          <p:cNvSpPr txBox="1"/>
          <p:nvPr/>
        </p:nvSpPr>
        <p:spPr>
          <a:xfrm>
            <a:off x="1003260" y="5055620"/>
            <a:ext cx="4797175" cy="383086"/>
          </a:xfrm>
          <a:prstGeom prst="rect">
            <a:avLst/>
          </a:prstGeom>
          <a:noFill/>
        </p:spPr>
        <p:txBody>
          <a:bodyPr wrap="square" lIns="91440" tIns="45720" rIns="91440" bIns="45720" anchor="b">
            <a:norm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b="1" u="none" strike="noStrike" kern="0" cap="none" spc="0" normalizeH="0" baseline="0" noProof="0" dirty="0">
                <a:ln>
                  <a:noFill/>
                </a:ln>
                <a:solidFill>
                  <a:prstClr val="black"/>
                </a:solidFill>
                <a:uLnTx/>
                <a:uFillTx/>
                <a:latin typeface="微软雅黑" panose="020B0503020204020204" pitchFamily="34" charset="-122"/>
                <a:ea typeface="微软雅黑" panose="020B0503020204020204" pitchFamily="34" charset="-122"/>
              </a:rPr>
              <a:t>（五）聚焦法治惠民，服务能力得到新提升</a:t>
            </a:r>
          </a:p>
        </p:txBody>
      </p:sp>
      <p:cxnSp>
        <p:nvCxnSpPr>
          <p:cNvPr id="48" name="ï$ḷíḓê"/>
          <p:cNvCxnSpPr/>
          <p:nvPr/>
        </p:nvCxnSpPr>
        <p:spPr>
          <a:xfrm>
            <a:off x="1003261" y="3082172"/>
            <a:ext cx="4632400" cy="0"/>
          </a:xfrm>
          <a:prstGeom prst="line">
            <a:avLst/>
          </a:prstGeom>
          <a:noFill/>
          <a:ln w="3175" cap="flat" cmpd="sng" algn="ctr">
            <a:solidFill>
              <a:sysClr val="window" lastClr="FFFFFF">
                <a:lumMod val="75000"/>
              </a:sysClr>
            </a:solidFill>
            <a:prstDash val="solid"/>
            <a:miter lim="800000"/>
          </a:ln>
          <a:effectLst/>
        </p:spPr>
      </p:cxnSp>
      <p:sp>
        <p:nvSpPr>
          <p:cNvPr id="49" name="î$ľiďê"/>
          <p:cNvSpPr txBox="1"/>
          <p:nvPr/>
        </p:nvSpPr>
        <p:spPr>
          <a:xfrm>
            <a:off x="1003260" y="2574809"/>
            <a:ext cx="4797175" cy="383086"/>
          </a:xfrm>
          <a:prstGeom prst="rect">
            <a:avLst/>
          </a:prstGeom>
          <a:noFill/>
        </p:spPr>
        <p:txBody>
          <a:bodyPr wrap="square" lIns="91440" tIns="45720" rIns="91440" bIns="45720" anchor="b">
            <a:norm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b="1" u="none" strike="noStrike" kern="0" cap="none" spc="0" normalizeH="0" baseline="0" noProof="0" dirty="0">
                <a:ln>
                  <a:noFill/>
                </a:ln>
                <a:solidFill>
                  <a:prstClr val="black"/>
                </a:solidFill>
                <a:uLnTx/>
                <a:uFillTx/>
                <a:latin typeface="微软雅黑" panose="020B0503020204020204" pitchFamily="34" charset="-122"/>
                <a:ea typeface="微软雅黑" panose="020B0503020204020204" pitchFamily="34" charset="-122"/>
              </a:rPr>
              <a:t>（二）聚焦法制保障，行政立法迈上新台阶</a:t>
            </a:r>
          </a:p>
        </p:txBody>
      </p:sp>
      <p:pic>
        <p:nvPicPr>
          <p:cNvPr id="2" name="图片 1"/>
          <p:cNvPicPr>
            <a:picLocks noChangeAspect="1"/>
          </p:cNvPicPr>
          <p:nvPr/>
        </p:nvPicPr>
        <p:blipFill>
          <a:blip r:embed="rId3"/>
          <a:stretch>
            <a:fillRect/>
          </a:stretch>
        </p:blipFill>
        <p:spPr>
          <a:xfrm>
            <a:off x="6822711" y="1733890"/>
            <a:ext cx="5480779" cy="932769"/>
          </a:xfrm>
          <a:prstGeom prst="rect">
            <a:avLst/>
          </a:prstGeom>
        </p:spPr>
      </p:pic>
      <p:sp>
        <p:nvSpPr>
          <p:cNvPr id="17" name="文本框 16"/>
          <p:cNvSpPr txBox="1"/>
          <p:nvPr/>
        </p:nvSpPr>
        <p:spPr>
          <a:xfrm>
            <a:off x="11458471" y="6370655"/>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18</a:t>
            </a:r>
            <a:endParaRPr lang="zh-CN" altLang="en-US" dirty="0">
              <a:latin typeface="微软雅黑" panose="020B0503020204020204" pitchFamily="34" charset="-122"/>
              <a:ea typeface="微软雅黑" panose="020B0503020204020204" pitchFamily="34" charset="-122"/>
            </a:endParaRPr>
          </a:p>
        </p:txBody>
      </p:sp>
      <p:sp>
        <p:nvSpPr>
          <p:cNvPr id="18" name="TextBox 48"/>
          <p:cNvSpPr txBox="1"/>
          <p:nvPr/>
        </p:nvSpPr>
        <p:spPr>
          <a:xfrm>
            <a:off x="8640230" y="2631816"/>
            <a:ext cx="1845739" cy="2104230"/>
          </a:xfrm>
          <a:prstGeom prst="rect">
            <a:avLst/>
          </a:prstGeom>
          <a:noFill/>
        </p:spPr>
        <p:txBody>
          <a:bodyPr wrap="square" lIns="0" tIns="0" rIns="0" bIns="0" rtlCol="0">
            <a:spAutoFit/>
          </a:bodyPr>
          <a:lstStyle/>
          <a:p>
            <a:pPr algn="ctr">
              <a:lnSpc>
                <a:spcPct val="130000"/>
              </a:lnSpc>
              <a:defRPr/>
            </a:pPr>
            <a:r>
              <a:rPr lang="en-US" altLang="zh-CN" sz="11500" dirty="0">
                <a:solidFill>
                  <a:prstClr val="white"/>
                </a:solidFill>
                <a:latin typeface="方正大标宋简体" panose="03000509000000000000" pitchFamily="2" charset="-122"/>
                <a:ea typeface="方正大标宋简体" panose="03000509000000000000" pitchFamily="2" charset="-122"/>
                <a:cs typeface="+mn-ea"/>
                <a:sym typeface="+mn-lt"/>
              </a:rPr>
              <a:t>2</a:t>
            </a:r>
            <a:endParaRPr lang="zh-CN" altLang="en-US" sz="11500" dirty="0">
              <a:solidFill>
                <a:prstClr val="white"/>
              </a:solidFill>
              <a:latin typeface="方正大标宋简体" panose="03000509000000000000" pitchFamily="2" charset="-122"/>
              <a:ea typeface="方正大标宋简体" panose="03000509000000000000" pitchFamily="2" charset="-122"/>
              <a:cs typeface="+mn-ea"/>
              <a:sym typeface="+mn-lt"/>
            </a:endParaRPr>
          </a:p>
        </p:txBody>
      </p:sp>
    </p:spTree>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2"/>
          <a:stretch>
            <a:fillRect/>
          </a:stretch>
        </p:blipFill>
        <p:spPr>
          <a:xfrm>
            <a:off x="0" y="730989"/>
            <a:ext cx="12193057" cy="6127011"/>
          </a:xfrm>
          <a:prstGeom prst="rect">
            <a:avLst/>
          </a:prstGeom>
        </p:spPr>
      </p:pic>
      <p:sp>
        <p:nvSpPr>
          <p:cNvPr id="2" name="矩形 1"/>
          <p:cNvSpPr/>
          <p:nvPr/>
        </p:nvSpPr>
        <p:spPr>
          <a:xfrm>
            <a:off x="0" y="0"/>
            <a:ext cx="12192000" cy="6858000"/>
          </a:xfrm>
          <a:prstGeom prst="rect">
            <a:avLst/>
          </a:prstGeom>
          <a:gradFill flip="none" rotWithShape="1">
            <a:gsLst>
              <a:gs pos="1000">
                <a:srgbClr val="548BFA">
                  <a:alpha val="12000"/>
                </a:srgbClr>
              </a:gs>
              <a:gs pos="100000">
                <a:srgbClr val="2059F8">
                  <a:alpha val="0"/>
                </a:srgbClr>
              </a:gs>
            </a:gsLst>
            <a:lin ang="5400000" scaled="1"/>
            <a:tileRect/>
          </a:gradFill>
          <a:ln>
            <a:noFill/>
          </a:ln>
          <a:effectLst/>
          <a:scene3d>
            <a:camera prst="orthographicFront"/>
            <a:lightRig rig="contrasting" dir="t">
              <a:rot lat="0" lon="0" rev="5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p:cNvGrpSpPr/>
          <p:nvPr/>
        </p:nvGrpSpPr>
        <p:grpSpPr>
          <a:xfrm>
            <a:off x="916573" y="1293986"/>
            <a:ext cx="10412784" cy="4612177"/>
            <a:chOff x="1451892" y="2377658"/>
            <a:chExt cx="7141813" cy="1876122"/>
          </a:xfrm>
        </p:grpSpPr>
        <p:sp>
          <p:nvSpPr>
            <p:cNvPr id="4" name="矩形: 圆角 3"/>
            <p:cNvSpPr/>
            <p:nvPr/>
          </p:nvSpPr>
          <p:spPr>
            <a:xfrm>
              <a:off x="1451892" y="2377658"/>
              <a:ext cx="7141813" cy="1876122"/>
            </a:xfrm>
            <a:prstGeom prst="roundRect">
              <a:avLst>
                <a:gd name="adj" fmla="val 0"/>
              </a:avLst>
            </a:prstGeom>
            <a:gradFill flip="none" rotWithShape="1">
              <a:gsLst>
                <a:gs pos="47000">
                  <a:srgbClr val="D8E5F8"/>
                </a:gs>
                <a:gs pos="100000">
                  <a:sysClr val="window" lastClr="FFFFFF">
                    <a:alpha val="63000"/>
                  </a:sys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Roboto Regular"/>
                <a:ea typeface="思源黑体 CN Regular"/>
                <a:cs typeface="+mn-cs"/>
              </a:endParaRPr>
            </a:p>
          </p:txBody>
        </p:sp>
        <p:sp>
          <p:nvSpPr>
            <p:cNvPr id="5" name="任意多边形: 形状 4"/>
            <p:cNvSpPr/>
            <p:nvPr/>
          </p:nvSpPr>
          <p:spPr>
            <a:xfrm>
              <a:off x="1463033" y="2377661"/>
              <a:ext cx="51450" cy="1876119"/>
            </a:xfrm>
            <a:custGeom>
              <a:avLst/>
              <a:gdLst>
                <a:gd name="connsiteX0" fmla="*/ 22225 w 22225"/>
                <a:gd name="connsiteY0" fmla="*/ 0 h 1583513"/>
                <a:gd name="connsiteX1" fmla="*/ 22225 w 22225"/>
                <a:gd name="connsiteY1" fmla="*/ 1583513 h 1583513"/>
                <a:gd name="connsiteX2" fmla="*/ 0 w 22225"/>
                <a:gd name="connsiteY2" fmla="*/ 1583513 h 1583513"/>
                <a:gd name="connsiteX3" fmla="*/ 0 w 22225"/>
                <a:gd name="connsiteY3" fmla="*/ 0 h 1583513"/>
                <a:gd name="connsiteX4" fmla="*/ 22225 w 22225"/>
                <a:gd name="connsiteY4" fmla="*/ 0 h 158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583513">
                  <a:moveTo>
                    <a:pt x="22225" y="0"/>
                  </a:moveTo>
                  <a:lnTo>
                    <a:pt x="22225" y="1583513"/>
                  </a:lnTo>
                  <a:lnTo>
                    <a:pt x="0" y="1583513"/>
                  </a:lnTo>
                  <a:lnTo>
                    <a:pt x="0" y="0"/>
                  </a:lnTo>
                  <a:lnTo>
                    <a:pt x="22225" y="0"/>
                  </a:lnTo>
                </a:path>
              </a:pathLst>
            </a:custGeom>
            <a:gradFill>
              <a:gsLst>
                <a:gs pos="16000">
                  <a:srgbClr val="1616EE"/>
                </a:gs>
                <a:gs pos="100000">
                  <a:srgbClr val="090A7B"/>
                </a:gs>
              </a:gsLst>
              <a:lin ang="5400000" scaled="1"/>
            </a:gradFill>
            <a:ln w="127"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Roboto Regular"/>
                <a:ea typeface="思源黑体 CN Regular"/>
                <a:cs typeface="+mn-cs"/>
              </a:endParaRPr>
            </a:p>
          </p:txBody>
        </p:sp>
      </p:grpSp>
      <p:sp>
        <p:nvSpPr>
          <p:cNvPr id="6" name="文本框 5"/>
          <p:cNvSpPr txBox="1"/>
          <p:nvPr/>
        </p:nvSpPr>
        <p:spPr>
          <a:xfrm>
            <a:off x="1097569" y="2502152"/>
            <a:ext cx="10050793" cy="2602230"/>
          </a:xfrm>
          <a:prstGeom prst="rect">
            <a:avLst/>
          </a:prstGeom>
          <a:noFill/>
        </p:spPr>
        <p:txBody>
          <a:bodyPr wrap="square">
            <a:spAutoFit/>
          </a:bodyPr>
          <a:lstStyle/>
          <a:p>
            <a:pPr>
              <a:lnSpc>
                <a:spcPct val="170000"/>
              </a:lnSpc>
            </a:pPr>
            <a:r>
              <a:rPr lang="en-US" altLang="zh-CN" sz="2400" kern="0" dirty="0">
                <a:latin typeface="+mj-ea"/>
                <a:ea typeface="+mj-ea"/>
              </a:rPr>
              <a:t>       </a:t>
            </a:r>
            <a:r>
              <a:rPr lang="zh-CN" altLang="zh-CN" sz="2400" kern="0" dirty="0">
                <a:latin typeface="+mj-ea"/>
                <a:ea typeface="+mj-ea"/>
              </a:rPr>
              <a:t>市司法局坚持以习近平法治思想</a:t>
            </a:r>
            <a:r>
              <a:rPr lang="zh-CN" altLang="zh-CN" sz="2400" kern="0" dirty="0">
                <a:latin typeface="+mj-ea"/>
                <a:ea typeface="+mj-ea"/>
                <a:sym typeface="+mn-ea"/>
              </a:rPr>
              <a:t>为</a:t>
            </a:r>
            <a:r>
              <a:rPr lang="zh-CN" altLang="zh-CN" sz="2400" kern="0" dirty="0">
                <a:latin typeface="+mj-ea"/>
                <a:ea typeface="+mj-ea"/>
              </a:rPr>
              <a:t>指引，坚持</a:t>
            </a:r>
            <a:r>
              <a:rPr lang="zh-CN" altLang="zh-CN" sz="2400" b="1" kern="0" dirty="0">
                <a:gradFill flip="none" rotWithShape="1">
                  <a:gsLst>
                    <a:gs pos="0">
                      <a:srgbClr val="256ED8"/>
                    </a:gs>
                    <a:gs pos="69000">
                      <a:srgbClr val="090A7B"/>
                    </a:gs>
                  </a:gsLst>
                  <a:lin ang="5400000" scaled="1"/>
                  <a:tileRect/>
                </a:gradFill>
                <a:latin typeface="+mj-ea"/>
                <a:ea typeface="+mj-ea"/>
              </a:rPr>
              <a:t>以人民为中心</a:t>
            </a:r>
            <a:r>
              <a:rPr lang="zh-CN" altLang="zh-CN" sz="2400" kern="0" dirty="0">
                <a:latin typeface="+mj-ea"/>
                <a:ea typeface="+mj-ea"/>
              </a:rPr>
              <a:t>，牢牢把握</a:t>
            </a:r>
            <a:r>
              <a:rPr lang="zh-CN" altLang="zh-CN" sz="2400" b="1" kern="0" dirty="0">
                <a:gradFill flip="none" rotWithShape="1">
                  <a:gsLst>
                    <a:gs pos="0">
                      <a:srgbClr val="256ED8"/>
                    </a:gs>
                    <a:gs pos="69000">
                      <a:srgbClr val="090A7B"/>
                    </a:gs>
                  </a:gsLst>
                  <a:lin ang="5400000" scaled="1"/>
                  <a:tileRect/>
                </a:gradFill>
                <a:latin typeface="+mj-ea"/>
                <a:ea typeface="+mj-ea"/>
              </a:rPr>
              <a:t>政治机关、法治部门、纪律部队</a:t>
            </a:r>
            <a:r>
              <a:rPr lang="zh-CN" altLang="zh-CN" sz="2400" kern="0" dirty="0">
                <a:latin typeface="+mj-ea"/>
                <a:ea typeface="+mj-ea"/>
              </a:rPr>
              <a:t>的职能定位，聚焦</a:t>
            </a:r>
            <a:r>
              <a:rPr lang="zh-CN" altLang="zh-CN" sz="2400" b="1" kern="0" dirty="0">
                <a:gradFill flip="none" rotWithShape="1">
                  <a:gsLst>
                    <a:gs pos="0">
                      <a:srgbClr val="256ED8"/>
                    </a:gs>
                    <a:gs pos="69000">
                      <a:srgbClr val="090A7B"/>
                    </a:gs>
                  </a:gsLst>
                  <a:lin ang="5400000" scaled="1"/>
                  <a:tileRect/>
                </a:gradFill>
                <a:latin typeface="+mj-ea"/>
                <a:ea typeface="+mj-ea"/>
              </a:rPr>
              <a:t>全市中心工作</a:t>
            </a:r>
            <a:r>
              <a:rPr lang="zh-CN" altLang="zh-CN" sz="2400" kern="0" dirty="0">
                <a:latin typeface="+mj-ea"/>
                <a:ea typeface="+mj-ea"/>
              </a:rPr>
              <a:t>，聚焦</a:t>
            </a:r>
            <a:r>
              <a:rPr lang="zh-CN" altLang="zh-CN" sz="2400" b="1" kern="0" dirty="0">
                <a:gradFill flip="none" rotWithShape="1">
                  <a:gsLst>
                    <a:gs pos="0">
                      <a:srgbClr val="256ED8"/>
                    </a:gs>
                    <a:gs pos="69000">
                      <a:srgbClr val="090A7B"/>
                    </a:gs>
                  </a:gsLst>
                  <a:lin ang="5400000" scaled="1"/>
                  <a:tileRect/>
                </a:gradFill>
                <a:latin typeface="+mj-ea"/>
                <a:ea typeface="+mj-ea"/>
              </a:rPr>
              <a:t>人民急难愁盼</a:t>
            </a:r>
            <a:r>
              <a:rPr lang="zh-CN" altLang="zh-CN" sz="2400" kern="0" dirty="0">
                <a:latin typeface="+mj-ea"/>
                <a:ea typeface="+mj-ea"/>
              </a:rPr>
              <a:t>，聚焦</a:t>
            </a:r>
            <a:r>
              <a:rPr lang="zh-CN" altLang="zh-CN" sz="2400" b="1" kern="0" dirty="0">
                <a:gradFill flip="none" rotWithShape="1">
                  <a:gsLst>
                    <a:gs pos="0">
                      <a:srgbClr val="256ED8"/>
                    </a:gs>
                    <a:gs pos="69000">
                      <a:srgbClr val="090A7B"/>
                    </a:gs>
                  </a:gsLst>
                  <a:lin ang="5400000" scaled="1"/>
                  <a:tileRect/>
                </a:gradFill>
                <a:latin typeface="+mj-ea"/>
                <a:ea typeface="+mj-ea"/>
              </a:rPr>
              <a:t>法治建设难点堵点</a:t>
            </a:r>
            <a:r>
              <a:rPr lang="zh-CN" altLang="zh-CN" sz="2400" kern="0" dirty="0">
                <a:latin typeface="+mj-ea"/>
                <a:ea typeface="+mj-ea"/>
              </a:rPr>
              <a:t>，真抓真干、敢抓敢干，推动整体工作迈上新台阶，多项工作走在全省前列。</a:t>
            </a:r>
            <a:endParaRPr lang="en-US" altLang="zh-CN" sz="2400" kern="0" dirty="0">
              <a:latin typeface="+mj-ea"/>
              <a:ea typeface="+mj-ea"/>
              <a:sym typeface="Times New Roman" panose="02020603050405020304" pitchFamily="18" charset="0"/>
            </a:endParaRPr>
          </a:p>
        </p:txBody>
      </p:sp>
      <p:sp>
        <p:nvSpPr>
          <p:cNvPr id="7" name="文本框 6"/>
          <p:cNvSpPr txBox="1"/>
          <p:nvPr/>
        </p:nvSpPr>
        <p:spPr>
          <a:xfrm>
            <a:off x="2284957" y="1605896"/>
            <a:ext cx="7622086" cy="461665"/>
          </a:xfrm>
          <a:prstGeom prst="rect">
            <a:avLst/>
          </a:prstGeom>
          <a:noFill/>
        </p:spPr>
        <p:txBody>
          <a:bodyPr wrap="square">
            <a:spAutoFit/>
          </a:bodyPr>
          <a:lstStyle/>
          <a:p>
            <a:pPr algn="ctr"/>
            <a:r>
              <a:rPr lang="zh-CN" altLang="zh-CN" sz="2400" b="1" kern="0" dirty="0">
                <a:solidFill>
                  <a:srgbClr val="090A7B"/>
                </a:solidFill>
                <a:latin typeface="+mj-ea"/>
                <a:ea typeface="+mj-ea"/>
              </a:rPr>
              <a:t>在市委市政府正确领导下</a:t>
            </a:r>
            <a:endParaRPr lang="zh-CN" altLang="en-US" sz="2400" b="1" kern="0" dirty="0">
              <a:solidFill>
                <a:srgbClr val="090A7B"/>
              </a:solidFill>
              <a:latin typeface="+mj-ea"/>
              <a:ea typeface="+mj-ea"/>
            </a:endParaRPr>
          </a:p>
        </p:txBody>
      </p:sp>
      <p:cxnSp>
        <p:nvCxnSpPr>
          <p:cNvPr id="9" name="直接连接符 8"/>
          <p:cNvCxnSpPr/>
          <p:nvPr/>
        </p:nvCxnSpPr>
        <p:spPr>
          <a:xfrm>
            <a:off x="1235355" y="2271367"/>
            <a:ext cx="9721291" cy="0"/>
          </a:xfrm>
          <a:prstGeom prst="line">
            <a:avLst/>
          </a:prstGeom>
          <a:ln>
            <a:solidFill>
              <a:srgbClr val="090A7B"/>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a:blip r:embed="rId3"/>
          <a:stretch>
            <a:fillRect/>
          </a:stretch>
        </p:blipFill>
        <p:spPr>
          <a:xfrm>
            <a:off x="7801934" y="3385376"/>
            <a:ext cx="4904319" cy="3273649"/>
          </a:xfrm>
          <a:prstGeom prst="rect">
            <a:avLst/>
          </a:prstGeom>
        </p:spPr>
      </p:pic>
      <p:grpSp>
        <p:nvGrpSpPr>
          <p:cNvPr id="21" name="组合 20"/>
          <p:cNvGrpSpPr/>
          <p:nvPr/>
        </p:nvGrpSpPr>
        <p:grpSpPr>
          <a:xfrm>
            <a:off x="6985451" y="0"/>
            <a:ext cx="1526872" cy="900884"/>
            <a:chOff x="7140434" y="684324"/>
            <a:chExt cx="1526872" cy="900884"/>
          </a:xfrm>
        </p:grpSpPr>
        <p:grpSp>
          <p:nvGrpSpPr>
            <p:cNvPr id="22" name="组合 21"/>
            <p:cNvGrpSpPr/>
            <p:nvPr/>
          </p:nvGrpSpPr>
          <p:grpSpPr>
            <a:xfrm rot="10800000">
              <a:off x="7140434" y="980677"/>
              <a:ext cx="1243864" cy="256375"/>
              <a:chOff x="1621436" y="3300812"/>
              <a:chExt cx="1243864" cy="256375"/>
            </a:xfrm>
            <a:effectLst/>
          </p:grpSpPr>
          <p:cxnSp>
            <p:nvCxnSpPr>
              <p:cNvPr id="24" name="直接连接符 23"/>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5"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23" name="图片 22" descr="黑暗中的灯光&#10;&#10;描述已自动生成"/>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26" name="图片 25"/>
          <p:cNvPicPr>
            <a:picLocks noChangeAspect="1"/>
          </p:cNvPicPr>
          <p:nvPr/>
        </p:nvPicPr>
        <p:blipFill>
          <a:blip r:embed="rId5"/>
          <a:stretch>
            <a:fillRect/>
          </a:stretch>
        </p:blipFill>
        <p:spPr>
          <a:xfrm>
            <a:off x="680030" y="52511"/>
            <a:ext cx="6255038" cy="816935"/>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18" name="文本框 17"/>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19</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4" name="矩形 23"/>
          <p:cNvSpPr/>
          <p:nvPr/>
        </p:nvSpPr>
        <p:spPr>
          <a:xfrm>
            <a:off x="0" y="-11907"/>
            <a:ext cx="12192000" cy="6869907"/>
          </a:xfrm>
          <a:prstGeom prst="rect">
            <a:avLst/>
          </a:prstGeom>
          <a:gradFill>
            <a:gsLst>
              <a:gs pos="41600">
                <a:srgbClr val="133DB2">
                  <a:alpha val="56000"/>
                </a:srgbClr>
              </a:gs>
              <a:gs pos="0">
                <a:srgbClr val="090A7B">
                  <a:alpha val="51000"/>
                </a:srgbClr>
              </a:gs>
              <a:gs pos="100000">
                <a:srgbClr val="2185FF">
                  <a:lumMod val="100000"/>
                  <a:alpha val="67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8370" r="8370"/>
          <a:stretch>
            <a:fillRect/>
          </a:stretch>
        </p:blipFill>
        <p:spPr>
          <a:xfrm flipH="1">
            <a:off x="6598976" y="1266802"/>
            <a:ext cx="6245651" cy="5667762"/>
          </a:xfrm>
          <a:prstGeom prst="rect">
            <a:avLst/>
          </a:prstGeom>
        </p:spPr>
      </p:pic>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923" y="-590474"/>
            <a:ext cx="3486637" cy="2438740"/>
          </a:xfrm>
          <a:prstGeom prst="rect">
            <a:avLst/>
          </a:prstGeom>
        </p:spPr>
      </p:pic>
      <p:pic>
        <p:nvPicPr>
          <p:cNvPr id="9" name="图片 8"/>
          <p:cNvPicPr>
            <a:picLocks noChangeAspect="1"/>
          </p:cNvPicPr>
          <p:nvPr/>
        </p:nvPicPr>
        <p:blipFill>
          <a:blip r:embed="rId7"/>
          <a:stretch>
            <a:fillRect/>
          </a:stretch>
        </p:blipFill>
        <p:spPr>
          <a:xfrm>
            <a:off x="514946" y="573886"/>
            <a:ext cx="7212193" cy="1121761"/>
          </a:xfrm>
          <a:prstGeom prst="rect">
            <a:avLst/>
          </a:prstGeom>
        </p:spPr>
      </p:pic>
      <p:grpSp>
        <p:nvGrpSpPr>
          <p:cNvPr id="2" name="组合 1"/>
          <p:cNvGrpSpPr/>
          <p:nvPr/>
        </p:nvGrpSpPr>
        <p:grpSpPr>
          <a:xfrm>
            <a:off x="7140434" y="684324"/>
            <a:ext cx="1526872" cy="900884"/>
            <a:chOff x="7140434" y="684324"/>
            <a:chExt cx="1526872" cy="900884"/>
          </a:xfrm>
        </p:grpSpPr>
        <p:grpSp>
          <p:nvGrpSpPr>
            <p:cNvPr id="38" name="组合 37"/>
            <p:cNvGrpSpPr/>
            <p:nvPr/>
          </p:nvGrpSpPr>
          <p:grpSpPr>
            <a:xfrm rot="10800000">
              <a:off x="7140434" y="980677"/>
              <a:ext cx="1243864" cy="256375"/>
              <a:chOff x="1621436" y="3300812"/>
              <a:chExt cx="1243864" cy="256375"/>
            </a:xfrm>
            <a:effectLst/>
          </p:grpSpPr>
          <p:cxnSp>
            <p:nvCxnSpPr>
              <p:cNvPr id="39" name="直接连接符 38"/>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0"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41" name="图片 40" descr="黑暗中的灯光&#10;&#10;描述已自动生成"/>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3" name="图片 2"/>
          <p:cNvPicPr>
            <a:picLocks noChangeAspect="1"/>
          </p:cNvPicPr>
          <p:nvPr/>
        </p:nvPicPr>
        <p:blipFill>
          <a:blip r:embed="rId9"/>
          <a:stretch>
            <a:fillRect/>
          </a:stretch>
        </p:blipFill>
        <p:spPr>
          <a:xfrm>
            <a:off x="254287" y="1952881"/>
            <a:ext cx="7102456" cy="2914141"/>
          </a:xfrm>
          <a:prstGeom prst="rect">
            <a:avLst/>
          </a:prstGeom>
        </p:spPr>
      </p:pic>
      <p:pic>
        <p:nvPicPr>
          <p:cNvPr id="4" name="图片 3"/>
          <p:cNvPicPr>
            <a:picLocks noChangeAspect="1"/>
          </p:cNvPicPr>
          <p:nvPr/>
        </p:nvPicPr>
        <p:blipFill>
          <a:blip r:embed="rId10"/>
          <a:stretch>
            <a:fillRect/>
          </a:stretch>
        </p:blipFill>
        <p:spPr>
          <a:xfrm>
            <a:off x="3595907" y="4590931"/>
            <a:ext cx="3279932" cy="646232"/>
          </a:xfrm>
          <a:prstGeom prst="rect">
            <a:avLst/>
          </a:prstGeom>
        </p:spPr>
      </p:pic>
      <p:sp>
        <p:nvSpPr>
          <p:cNvPr id="14" name="文本框 13"/>
          <p:cNvSpPr txBox="1"/>
          <p:nvPr/>
        </p:nvSpPr>
        <p:spPr>
          <a:xfrm>
            <a:off x="11458471" y="6370655"/>
            <a:ext cx="733529" cy="369332"/>
          </a:xfrm>
          <a:prstGeom prst="rect">
            <a:avLst/>
          </a:prstGeom>
          <a:noFill/>
        </p:spPr>
        <p:txBody>
          <a:bodyPr wrap="square" rtlCol="0">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02</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p:cNvGrpSpPr/>
          <p:nvPr/>
        </p:nvGrpSpPr>
        <p:grpSpPr>
          <a:xfrm>
            <a:off x="1078467" y="1983732"/>
            <a:ext cx="9793372" cy="4003710"/>
            <a:chOff x="1199314" y="1196878"/>
            <a:chExt cx="9793372" cy="4429243"/>
          </a:xfrm>
        </p:grpSpPr>
        <p:sp>
          <p:nvSpPr>
            <p:cNvPr id="77" name="矩形 76"/>
            <p:cNvSpPr/>
            <p:nvPr/>
          </p:nvSpPr>
          <p:spPr>
            <a:xfrm>
              <a:off x="1199314" y="1231879"/>
              <a:ext cx="9793372" cy="4394242"/>
            </a:xfrm>
            <a:prstGeom prst="rect">
              <a:avLst/>
            </a:prstGeom>
            <a:gradFill flip="none" rotWithShape="1">
              <a:gsLst>
                <a:gs pos="31000">
                  <a:schemeClr val="bg1"/>
                </a:gs>
                <a:gs pos="100000">
                  <a:srgbClr val="D8E5F8"/>
                </a:gs>
              </a:gsLst>
              <a:lin ang="2700000" scaled="1"/>
              <a:tileRect/>
            </a:gradFill>
            <a:ln>
              <a:gradFill>
                <a:gsLst>
                  <a:gs pos="0">
                    <a:srgbClr val="256ED8">
                      <a:alpha val="0"/>
                    </a:srgbClr>
                  </a:gs>
                  <a:gs pos="100000">
                    <a:srgbClr val="256ED8"/>
                  </a:gs>
                </a:gsLst>
                <a:lin ang="5400000" scaled="1"/>
              </a:gradFill>
            </a:ln>
            <a:effectLst>
              <a:outerShdw blurRad="774700" dist="419100" dir="5400000" sx="72000" sy="72000" algn="t" rotWithShape="0">
                <a:srgbClr val="D8E5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4" name="图片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8041" y="1447452"/>
              <a:ext cx="847853" cy="759993"/>
            </a:xfrm>
            <a:prstGeom prst="rect">
              <a:avLst/>
            </a:prstGeom>
          </p:spPr>
        </p:pic>
        <p:pic>
          <p:nvPicPr>
            <p:cNvPr id="75" name="图片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5164" y="1196878"/>
              <a:ext cx="588819" cy="527802"/>
            </a:xfrm>
            <a:prstGeom prst="rect">
              <a:avLst/>
            </a:prstGeom>
          </p:spPr>
        </p:pic>
        <p:pic>
          <p:nvPicPr>
            <p:cNvPr id="76" name="图片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004" y="1651739"/>
              <a:ext cx="588819" cy="527802"/>
            </a:xfrm>
            <a:prstGeom prst="rect">
              <a:avLst/>
            </a:prstGeom>
          </p:spPr>
        </p:pic>
      </p:grpSp>
      <p:sp>
        <p:nvSpPr>
          <p:cNvPr id="62" name="矩形: 圆角 61"/>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61" name="文本框 60"/>
          <p:cNvSpPr txBox="1"/>
          <p:nvPr/>
        </p:nvSpPr>
        <p:spPr>
          <a:xfrm>
            <a:off x="100117" y="1092936"/>
            <a:ext cx="6112471" cy="461665"/>
          </a:xfrm>
          <a:prstGeom prst="rect">
            <a:avLst/>
          </a:prstGeom>
          <a:noFill/>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（一）</a:t>
            </a:r>
            <a:r>
              <a:rPr lang="zh-CN" altLang="zh-CN" sz="2400" b="1" dirty="0">
                <a:solidFill>
                  <a:schemeClr val="bg1"/>
                </a:solidFill>
                <a:latin typeface="微软雅黑" panose="020B0503020204020204" pitchFamily="34" charset="-122"/>
                <a:ea typeface="微软雅黑" panose="020B0503020204020204" pitchFamily="34" charset="-122"/>
              </a:rPr>
              <a:t>聚焦党的领导，依法治市得到新加强</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63" name="文本框 62"/>
          <p:cNvSpPr txBox="1"/>
          <p:nvPr/>
        </p:nvSpPr>
        <p:spPr>
          <a:xfrm>
            <a:off x="1320161" y="2591299"/>
            <a:ext cx="9279914" cy="2372252"/>
          </a:xfrm>
          <a:prstGeom prst="rect">
            <a:avLst/>
          </a:prstGeom>
          <a:noFill/>
        </p:spPr>
        <p:txBody>
          <a:bodyPr wrap="square">
            <a:spAutoFit/>
          </a:bodyPr>
          <a:lstStyle/>
          <a:p>
            <a:pPr indent="406400" algn="just">
              <a:lnSpc>
                <a:spcPct val="200000"/>
              </a:lnSpc>
            </a:pPr>
            <a:r>
              <a:rPr lang="zh-CN" altLang="zh-CN" sz="2600" kern="0" dirty="0">
                <a:solidFill>
                  <a:prstClr val="black"/>
                </a:solidFill>
                <a:latin typeface="楷体_GB2312" panose="02010609030101010101" charset="-122"/>
                <a:ea typeface="微软雅黑" panose="020B0503020204020204" pitchFamily="34" charset="-122"/>
              </a:rPr>
              <a:t>坚持党的领导，是推进全面依法治国的根本保证。只有坚持党的领导，才能保证全面依法治国的统一部署、协调有序和统筹推进。推进全面依法治市，就必须加强和改进党的领导。</a:t>
            </a:r>
          </a:p>
        </p:txBody>
      </p:sp>
      <p:grpSp>
        <p:nvGrpSpPr>
          <p:cNvPr id="79" name="组合 78"/>
          <p:cNvGrpSpPr/>
          <p:nvPr/>
        </p:nvGrpSpPr>
        <p:grpSpPr>
          <a:xfrm>
            <a:off x="6985451" y="0"/>
            <a:ext cx="1526872" cy="900884"/>
            <a:chOff x="7140434" y="684324"/>
            <a:chExt cx="1526872" cy="900884"/>
          </a:xfrm>
        </p:grpSpPr>
        <p:grpSp>
          <p:nvGrpSpPr>
            <p:cNvPr id="80" name="组合 79"/>
            <p:cNvGrpSpPr/>
            <p:nvPr/>
          </p:nvGrpSpPr>
          <p:grpSpPr>
            <a:xfrm rot="10800000">
              <a:off x="7140434" y="980677"/>
              <a:ext cx="1243864" cy="256375"/>
              <a:chOff x="1621436" y="3300812"/>
              <a:chExt cx="1243864" cy="256375"/>
            </a:xfrm>
            <a:effectLst/>
          </p:grpSpPr>
          <p:cxnSp>
            <p:nvCxnSpPr>
              <p:cNvPr id="82" name="直接连接符 81"/>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3"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81" name="图片 80" descr="黑暗中的灯光&#10;&#10;描述已自动生成"/>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84" name="图片 83"/>
          <p:cNvPicPr>
            <a:picLocks noChangeAspect="1"/>
          </p:cNvPicPr>
          <p:nvPr/>
        </p:nvPicPr>
        <p:blipFill>
          <a:blip r:embed="rId6"/>
          <a:stretch>
            <a:fillRect/>
          </a:stretch>
        </p:blipFill>
        <p:spPr>
          <a:xfrm>
            <a:off x="680030" y="52511"/>
            <a:ext cx="6255038" cy="816935"/>
          </a:xfrm>
          <a:prstGeom prst="rect">
            <a:avLst/>
          </a:prstGeom>
        </p:spPr>
      </p:pic>
      <p:pic>
        <p:nvPicPr>
          <p:cNvPr id="85" name="图片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17" name="文本框 16"/>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20</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流程图: 手动输入 29"/>
          <p:cNvSpPr/>
          <p:nvPr/>
        </p:nvSpPr>
        <p:spPr>
          <a:xfrm>
            <a:off x="3403745" y="5103282"/>
            <a:ext cx="8151860" cy="1583848"/>
          </a:xfrm>
          <a:prstGeom prst="flowChartManualInput">
            <a:avLst/>
          </a:prstGeom>
          <a:solidFill>
            <a:schemeClr val="bg1"/>
          </a:solidFill>
          <a:ln>
            <a:solidFill>
              <a:srgbClr val="090A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手动输入 28"/>
          <p:cNvSpPr/>
          <p:nvPr/>
        </p:nvSpPr>
        <p:spPr>
          <a:xfrm>
            <a:off x="3403745" y="3429000"/>
            <a:ext cx="8151860" cy="1583848"/>
          </a:xfrm>
          <a:prstGeom prst="flowChartManualInput">
            <a:avLst/>
          </a:prstGeom>
          <a:solidFill>
            <a:schemeClr val="bg1"/>
          </a:solidFill>
          <a:ln>
            <a:solidFill>
              <a:srgbClr val="090A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流程图: 手动输入 3"/>
          <p:cNvSpPr/>
          <p:nvPr/>
        </p:nvSpPr>
        <p:spPr>
          <a:xfrm>
            <a:off x="3403746" y="1722833"/>
            <a:ext cx="8151860" cy="1583848"/>
          </a:xfrm>
          <a:prstGeom prst="flowChartManualInput">
            <a:avLst/>
          </a:prstGeom>
          <a:solidFill>
            <a:schemeClr val="bg1"/>
          </a:solidFill>
          <a:ln>
            <a:solidFill>
              <a:srgbClr val="090A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368378" y="1155306"/>
            <a:ext cx="3294492"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一是健全了政治保障机制</a:t>
            </a:r>
          </a:p>
        </p:txBody>
      </p:sp>
      <p:sp>
        <p:nvSpPr>
          <p:cNvPr id="40" name="îŝľîḓê"/>
          <p:cNvSpPr/>
          <p:nvPr/>
        </p:nvSpPr>
        <p:spPr bwMode="auto">
          <a:xfrm>
            <a:off x="-397747" y="2726036"/>
            <a:ext cx="3103731" cy="3103731"/>
          </a:xfrm>
          <a:prstGeom prst="ellipse">
            <a:avLst/>
          </a:prstGeom>
          <a:noFill/>
          <a:ln w="6350">
            <a:gradFill flip="none" rotWithShape="1">
              <a:gsLst>
                <a:gs pos="0">
                  <a:srgbClr val="4472C4">
                    <a:lumMod val="5000"/>
                    <a:lumOff val="95000"/>
                  </a:srgbClr>
                </a:gs>
                <a:gs pos="100000">
                  <a:srgbClr val="090A7B"/>
                </a:gs>
              </a:gsLst>
              <a:lin ang="0" scaled="1"/>
              <a:tileRect/>
            </a:gradFill>
          </a:ln>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endParaRPr>
          </a:p>
        </p:txBody>
      </p:sp>
      <p:grpSp>
        <p:nvGrpSpPr>
          <p:cNvPr id="41" name="îšḻiḋé"/>
          <p:cNvGrpSpPr/>
          <p:nvPr/>
        </p:nvGrpSpPr>
        <p:grpSpPr>
          <a:xfrm>
            <a:off x="7919" y="3131699"/>
            <a:ext cx="2292404" cy="2292405"/>
            <a:chOff x="0" y="0"/>
            <a:chExt cx="6157708" cy="6157720"/>
          </a:xfrm>
        </p:grpSpPr>
        <p:sp>
          <p:nvSpPr>
            <p:cNvPr id="42" name="íśľîḍe"/>
            <p:cNvSpPr/>
            <p:nvPr/>
          </p:nvSpPr>
          <p:spPr>
            <a:xfrm>
              <a:off x="0" y="0"/>
              <a:ext cx="6157708" cy="6157720"/>
            </a:xfrm>
            <a:prstGeom prst="ellipse">
              <a:avLst/>
            </a:prstGeom>
            <a:noFill/>
            <a:ln w="6350">
              <a:gradFill flip="none" rotWithShape="1">
                <a:gsLst>
                  <a:gs pos="0">
                    <a:srgbClr val="4472C4">
                      <a:lumMod val="5000"/>
                      <a:lumOff val="95000"/>
                    </a:srgbClr>
                  </a:gs>
                  <a:gs pos="100000">
                    <a:srgbClr val="090A7B"/>
                  </a:gs>
                </a:gsLst>
                <a:lin ang="0" scaled="1"/>
                <a:tileRect/>
              </a:gradFill>
            </a:ln>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3" name="iṣḷïde"/>
            <p:cNvSpPr/>
            <p:nvPr/>
          </p:nvSpPr>
          <p:spPr>
            <a:xfrm>
              <a:off x="107432" y="513788"/>
              <a:ext cx="5919075" cy="5306279"/>
            </a:xfrm>
            <a:custGeom>
              <a:avLst/>
              <a:gdLst/>
              <a:ahLst/>
              <a:cxnLst>
                <a:cxn ang="0">
                  <a:pos x="wd2" y="hd2"/>
                </a:cxn>
                <a:cxn ang="5400000">
                  <a:pos x="wd2" y="hd2"/>
                </a:cxn>
                <a:cxn ang="10800000">
                  <a:pos x="wd2" y="hd2"/>
                </a:cxn>
                <a:cxn ang="16200000">
                  <a:pos x="wd2" y="hd2"/>
                </a:cxn>
              </a:cxnLst>
              <a:rect l="0" t="0" r="r" b="b"/>
              <a:pathLst>
                <a:path w="21600" h="21600" extrusionOk="0">
                  <a:moveTo>
                    <a:pt x="5878" y="0"/>
                  </a:moveTo>
                  <a:lnTo>
                    <a:pt x="5241" y="531"/>
                  </a:lnTo>
                  <a:lnTo>
                    <a:pt x="5825" y="531"/>
                  </a:lnTo>
                  <a:lnTo>
                    <a:pt x="5878" y="722"/>
                  </a:lnTo>
                  <a:lnTo>
                    <a:pt x="5727" y="881"/>
                  </a:lnTo>
                  <a:lnTo>
                    <a:pt x="6373" y="902"/>
                  </a:lnTo>
                  <a:lnTo>
                    <a:pt x="6471" y="1161"/>
                  </a:lnTo>
                  <a:lnTo>
                    <a:pt x="5743" y="1132"/>
                  </a:lnTo>
                  <a:lnTo>
                    <a:pt x="5708" y="932"/>
                  </a:lnTo>
                  <a:lnTo>
                    <a:pt x="5251" y="821"/>
                  </a:lnTo>
                  <a:lnTo>
                    <a:pt x="5008" y="671"/>
                  </a:lnTo>
                  <a:lnTo>
                    <a:pt x="4480" y="676"/>
                  </a:lnTo>
                  <a:cubicBezTo>
                    <a:pt x="2900" y="1948"/>
                    <a:pt x="1644" y="3688"/>
                    <a:pt x="868" y="5710"/>
                  </a:cubicBezTo>
                  <a:lnTo>
                    <a:pt x="868" y="6391"/>
                  </a:lnTo>
                  <a:lnTo>
                    <a:pt x="1318" y="6632"/>
                  </a:lnTo>
                  <a:lnTo>
                    <a:pt x="1318" y="7585"/>
                  </a:lnTo>
                  <a:lnTo>
                    <a:pt x="1748" y="8404"/>
                  </a:lnTo>
                  <a:lnTo>
                    <a:pt x="2097" y="8465"/>
                  </a:lnTo>
                  <a:lnTo>
                    <a:pt x="2143" y="8183"/>
                  </a:lnTo>
                  <a:lnTo>
                    <a:pt x="1730" y="7472"/>
                  </a:lnTo>
                  <a:lnTo>
                    <a:pt x="1649" y="6781"/>
                  </a:lnTo>
                  <a:lnTo>
                    <a:pt x="1892" y="6781"/>
                  </a:lnTo>
                  <a:lnTo>
                    <a:pt x="1994" y="7493"/>
                  </a:lnTo>
                  <a:lnTo>
                    <a:pt x="2592" y="8465"/>
                  </a:lnTo>
                  <a:lnTo>
                    <a:pt x="2437" y="8779"/>
                  </a:lnTo>
                  <a:lnTo>
                    <a:pt x="2817" y="9426"/>
                  </a:lnTo>
                  <a:lnTo>
                    <a:pt x="3759" y="9686"/>
                  </a:lnTo>
                  <a:lnTo>
                    <a:pt x="3759" y="9516"/>
                  </a:lnTo>
                  <a:lnTo>
                    <a:pt x="4137" y="9577"/>
                  </a:lnTo>
                  <a:lnTo>
                    <a:pt x="4101" y="9877"/>
                  </a:lnTo>
                  <a:lnTo>
                    <a:pt x="4397" y="9937"/>
                  </a:lnTo>
                  <a:lnTo>
                    <a:pt x="4855" y="10076"/>
                  </a:lnTo>
                  <a:lnTo>
                    <a:pt x="5501" y="10899"/>
                  </a:lnTo>
                  <a:lnTo>
                    <a:pt x="6328" y="10969"/>
                  </a:lnTo>
                  <a:lnTo>
                    <a:pt x="6408" y="11721"/>
                  </a:lnTo>
                  <a:lnTo>
                    <a:pt x="5843" y="12161"/>
                  </a:lnTo>
                  <a:lnTo>
                    <a:pt x="5816" y="12831"/>
                  </a:lnTo>
                  <a:lnTo>
                    <a:pt x="5736" y="13242"/>
                  </a:lnTo>
                  <a:lnTo>
                    <a:pt x="6552" y="14384"/>
                  </a:lnTo>
                  <a:lnTo>
                    <a:pt x="6615" y="14775"/>
                  </a:lnTo>
                  <a:cubicBezTo>
                    <a:pt x="6615" y="14775"/>
                    <a:pt x="6911" y="14865"/>
                    <a:pt x="6947" y="14865"/>
                  </a:cubicBezTo>
                  <a:cubicBezTo>
                    <a:pt x="6983" y="14865"/>
                    <a:pt x="7612" y="15396"/>
                    <a:pt x="7612" y="15396"/>
                  </a:cubicBezTo>
                  <a:lnTo>
                    <a:pt x="7612" y="17460"/>
                  </a:lnTo>
                  <a:lnTo>
                    <a:pt x="7837" y="17530"/>
                  </a:lnTo>
                  <a:lnTo>
                    <a:pt x="7684" y="18482"/>
                  </a:lnTo>
                  <a:lnTo>
                    <a:pt x="8062" y="19042"/>
                  </a:lnTo>
                  <a:lnTo>
                    <a:pt x="7991" y="19987"/>
                  </a:lnTo>
                  <a:lnTo>
                    <a:pt x="8489" y="20964"/>
                  </a:lnTo>
                  <a:lnTo>
                    <a:pt x="9130" y="21586"/>
                  </a:lnTo>
                  <a:lnTo>
                    <a:pt x="9773" y="21600"/>
                  </a:lnTo>
                  <a:lnTo>
                    <a:pt x="9836" y="21369"/>
                  </a:lnTo>
                  <a:lnTo>
                    <a:pt x="9363" y="20926"/>
                  </a:lnTo>
                  <a:lnTo>
                    <a:pt x="9390" y="20706"/>
                  </a:lnTo>
                  <a:lnTo>
                    <a:pt x="9475" y="20434"/>
                  </a:lnTo>
                  <a:lnTo>
                    <a:pt x="9494" y="20160"/>
                  </a:lnTo>
                  <a:lnTo>
                    <a:pt x="9173" y="20150"/>
                  </a:lnTo>
                  <a:lnTo>
                    <a:pt x="9012" y="19923"/>
                  </a:lnTo>
                  <a:lnTo>
                    <a:pt x="9278" y="19638"/>
                  </a:lnTo>
                  <a:lnTo>
                    <a:pt x="9313" y="19422"/>
                  </a:lnTo>
                  <a:lnTo>
                    <a:pt x="9017" y="19328"/>
                  </a:lnTo>
                  <a:lnTo>
                    <a:pt x="9034" y="19128"/>
                  </a:lnTo>
                  <a:lnTo>
                    <a:pt x="9457" y="19056"/>
                  </a:lnTo>
                  <a:lnTo>
                    <a:pt x="10100" y="18713"/>
                  </a:lnTo>
                  <a:lnTo>
                    <a:pt x="10315" y="18271"/>
                  </a:lnTo>
                  <a:lnTo>
                    <a:pt x="10837" y="17527"/>
                  </a:lnTo>
                  <a:lnTo>
                    <a:pt x="10989" y="17309"/>
                  </a:lnTo>
                  <a:lnTo>
                    <a:pt x="10837" y="16560"/>
                  </a:lnTo>
                  <a:lnTo>
                    <a:pt x="10835" y="16558"/>
                  </a:lnTo>
                  <a:lnTo>
                    <a:pt x="10837" y="16556"/>
                  </a:lnTo>
                  <a:lnTo>
                    <a:pt x="11042" y="16158"/>
                  </a:lnTo>
                  <a:lnTo>
                    <a:pt x="11662" y="16177"/>
                  </a:lnTo>
                  <a:lnTo>
                    <a:pt x="12080" y="15810"/>
                  </a:lnTo>
                  <a:lnTo>
                    <a:pt x="12213" y="14359"/>
                  </a:lnTo>
                  <a:lnTo>
                    <a:pt x="12677" y="13704"/>
                  </a:lnTo>
                  <a:lnTo>
                    <a:pt x="12757" y="13282"/>
                  </a:lnTo>
                  <a:lnTo>
                    <a:pt x="12336" y="13131"/>
                  </a:lnTo>
                  <a:lnTo>
                    <a:pt x="12057" y="12622"/>
                  </a:lnTo>
                  <a:lnTo>
                    <a:pt x="11105" y="12612"/>
                  </a:lnTo>
                  <a:lnTo>
                    <a:pt x="10837" y="12498"/>
                  </a:lnTo>
                  <a:lnTo>
                    <a:pt x="10351" y="12291"/>
                  </a:lnTo>
                  <a:lnTo>
                    <a:pt x="10315" y="11690"/>
                  </a:lnTo>
                  <a:lnTo>
                    <a:pt x="10063" y="11200"/>
                  </a:lnTo>
                  <a:lnTo>
                    <a:pt x="9382" y="11189"/>
                  </a:lnTo>
                  <a:lnTo>
                    <a:pt x="8987" y="10497"/>
                  </a:lnTo>
                  <a:lnTo>
                    <a:pt x="8636" y="10307"/>
                  </a:lnTo>
                  <a:lnTo>
                    <a:pt x="8618" y="10518"/>
                  </a:lnTo>
                  <a:lnTo>
                    <a:pt x="7981" y="10559"/>
                  </a:lnTo>
                  <a:lnTo>
                    <a:pt x="7747" y="10197"/>
                  </a:lnTo>
                  <a:lnTo>
                    <a:pt x="7082" y="10047"/>
                  </a:lnTo>
                  <a:lnTo>
                    <a:pt x="6535" y="10754"/>
                  </a:lnTo>
                  <a:lnTo>
                    <a:pt x="5673" y="10590"/>
                  </a:lnTo>
                  <a:lnTo>
                    <a:pt x="5609" y="9506"/>
                  </a:lnTo>
                  <a:lnTo>
                    <a:pt x="4981" y="9387"/>
                  </a:lnTo>
                  <a:lnTo>
                    <a:pt x="5232" y="8855"/>
                  </a:lnTo>
                  <a:lnTo>
                    <a:pt x="5160" y="8549"/>
                  </a:lnTo>
                  <a:lnTo>
                    <a:pt x="4334" y="9166"/>
                  </a:lnTo>
                  <a:lnTo>
                    <a:pt x="3814" y="9095"/>
                  </a:lnTo>
                  <a:lnTo>
                    <a:pt x="3628" y="8642"/>
                  </a:lnTo>
                  <a:lnTo>
                    <a:pt x="3742" y="8175"/>
                  </a:lnTo>
                  <a:lnTo>
                    <a:pt x="4028" y="7585"/>
                  </a:lnTo>
                  <a:lnTo>
                    <a:pt x="4688" y="7212"/>
                  </a:lnTo>
                  <a:lnTo>
                    <a:pt x="5963" y="7212"/>
                  </a:lnTo>
                  <a:lnTo>
                    <a:pt x="5959" y="7645"/>
                  </a:lnTo>
                  <a:lnTo>
                    <a:pt x="6418" y="7883"/>
                  </a:lnTo>
                  <a:lnTo>
                    <a:pt x="6382" y="7141"/>
                  </a:lnTo>
                  <a:lnTo>
                    <a:pt x="6711" y="6771"/>
                  </a:lnTo>
                  <a:lnTo>
                    <a:pt x="7378" y="6283"/>
                  </a:lnTo>
                  <a:lnTo>
                    <a:pt x="7423" y="5939"/>
                  </a:lnTo>
                  <a:lnTo>
                    <a:pt x="8088" y="5169"/>
                  </a:lnTo>
                  <a:lnTo>
                    <a:pt x="8795" y="4733"/>
                  </a:lnTo>
                  <a:lnTo>
                    <a:pt x="8732" y="4675"/>
                  </a:lnTo>
                  <a:lnTo>
                    <a:pt x="9211" y="4172"/>
                  </a:lnTo>
                  <a:lnTo>
                    <a:pt x="9385" y="4225"/>
                  </a:lnTo>
                  <a:lnTo>
                    <a:pt x="9466" y="4337"/>
                  </a:lnTo>
                  <a:lnTo>
                    <a:pt x="9648" y="4112"/>
                  </a:lnTo>
                  <a:lnTo>
                    <a:pt x="9692" y="4091"/>
                  </a:lnTo>
                  <a:lnTo>
                    <a:pt x="9494" y="4058"/>
                  </a:lnTo>
                  <a:lnTo>
                    <a:pt x="9292" y="3984"/>
                  </a:lnTo>
                  <a:lnTo>
                    <a:pt x="9292" y="3766"/>
                  </a:lnTo>
                  <a:lnTo>
                    <a:pt x="9399" y="3669"/>
                  </a:lnTo>
                  <a:lnTo>
                    <a:pt x="9634" y="3669"/>
                  </a:lnTo>
                  <a:lnTo>
                    <a:pt x="9742" y="3721"/>
                  </a:lnTo>
                  <a:lnTo>
                    <a:pt x="9837" y="3932"/>
                  </a:lnTo>
                  <a:lnTo>
                    <a:pt x="9951" y="3912"/>
                  </a:lnTo>
                  <a:lnTo>
                    <a:pt x="9951" y="3894"/>
                  </a:lnTo>
                  <a:lnTo>
                    <a:pt x="9985" y="3906"/>
                  </a:lnTo>
                  <a:lnTo>
                    <a:pt x="10315" y="3849"/>
                  </a:lnTo>
                  <a:lnTo>
                    <a:pt x="10362" y="3669"/>
                  </a:lnTo>
                  <a:lnTo>
                    <a:pt x="10550" y="3721"/>
                  </a:lnTo>
                  <a:lnTo>
                    <a:pt x="10550" y="3916"/>
                  </a:lnTo>
                  <a:lnTo>
                    <a:pt x="10376" y="4051"/>
                  </a:lnTo>
                  <a:lnTo>
                    <a:pt x="10401" y="4267"/>
                  </a:lnTo>
                  <a:lnTo>
                    <a:pt x="10837" y="4416"/>
                  </a:lnTo>
                  <a:lnTo>
                    <a:pt x="11002" y="4472"/>
                  </a:lnTo>
                  <a:cubicBezTo>
                    <a:pt x="11002" y="4472"/>
                    <a:pt x="11003" y="4476"/>
                    <a:pt x="11003" y="4481"/>
                  </a:cubicBezTo>
                  <a:lnTo>
                    <a:pt x="11141" y="4468"/>
                  </a:lnTo>
                  <a:lnTo>
                    <a:pt x="11150" y="4178"/>
                  </a:lnTo>
                  <a:lnTo>
                    <a:pt x="10837" y="4018"/>
                  </a:lnTo>
                  <a:lnTo>
                    <a:pt x="10674" y="3936"/>
                  </a:lnTo>
                  <a:lnTo>
                    <a:pt x="10647" y="3797"/>
                  </a:lnTo>
                  <a:lnTo>
                    <a:pt x="10837" y="3725"/>
                  </a:lnTo>
                  <a:lnTo>
                    <a:pt x="11042" y="3646"/>
                  </a:lnTo>
                  <a:lnTo>
                    <a:pt x="11060" y="3225"/>
                  </a:lnTo>
                  <a:lnTo>
                    <a:pt x="10837" y="3073"/>
                  </a:lnTo>
                  <a:lnTo>
                    <a:pt x="10647" y="2945"/>
                  </a:lnTo>
                  <a:lnTo>
                    <a:pt x="10621" y="2234"/>
                  </a:lnTo>
                  <a:lnTo>
                    <a:pt x="10055" y="2544"/>
                  </a:lnTo>
                  <a:lnTo>
                    <a:pt x="9848" y="2544"/>
                  </a:lnTo>
                  <a:lnTo>
                    <a:pt x="9901" y="2003"/>
                  </a:lnTo>
                  <a:lnTo>
                    <a:pt x="9132" y="1800"/>
                  </a:lnTo>
                  <a:lnTo>
                    <a:pt x="8814" y="2068"/>
                  </a:lnTo>
                  <a:lnTo>
                    <a:pt x="8814" y="2887"/>
                  </a:lnTo>
                  <a:lnTo>
                    <a:pt x="8241" y="3090"/>
                  </a:lnTo>
                  <a:lnTo>
                    <a:pt x="8011" y="3623"/>
                  </a:lnTo>
                  <a:lnTo>
                    <a:pt x="7762" y="3669"/>
                  </a:lnTo>
                  <a:lnTo>
                    <a:pt x="7762" y="2986"/>
                  </a:lnTo>
                  <a:lnTo>
                    <a:pt x="7224" y="2903"/>
                  </a:lnTo>
                  <a:lnTo>
                    <a:pt x="6955" y="2707"/>
                  </a:lnTo>
                  <a:lnTo>
                    <a:pt x="6846" y="2264"/>
                  </a:lnTo>
                  <a:lnTo>
                    <a:pt x="7809" y="1634"/>
                  </a:lnTo>
                  <a:lnTo>
                    <a:pt x="8281" y="1475"/>
                  </a:lnTo>
                  <a:lnTo>
                    <a:pt x="8328" y="1829"/>
                  </a:lnTo>
                  <a:lnTo>
                    <a:pt x="8592" y="1813"/>
                  </a:lnTo>
                  <a:lnTo>
                    <a:pt x="8612" y="1634"/>
                  </a:lnTo>
                  <a:lnTo>
                    <a:pt x="8886" y="1591"/>
                  </a:lnTo>
                  <a:lnTo>
                    <a:pt x="8891" y="1529"/>
                  </a:lnTo>
                  <a:lnTo>
                    <a:pt x="8773" y="1475"/>
                  </a:lnTo>
                  <a:lnTo>
                    <a:pt x="8746" y="1287"/>
                  </a:lnTo>
                  <a:lnTo>
                    <a:pt x="9084" y="1256"/>
                  </a:lnTo>
                  <a:lnTo>
                    <a:pt x="9287" y="1019"/>
                  </a:lnTo>
                  <a:lnTo>
                    <a:pt x="9298" y="1002"/>
                  </a:lnTo>
                  <a:lnTo>
                    <a:pt x="9301" y="1002"/>
                  </a:lnTo>
                  <a:lnTo>
                    <a:pt x="9363" y="932"/>
                  </a:lnTo>
                  <a:lnTo>
                    <a:pt x="10073" y="831"/>
                  </a:lnTo>
                  <a:lnTo>
                    <a:pt x="10386" y="1129"/>
                  </a:lnTo>
                  <a:lnTo>
                    <a:pt x="9565" y="1617"/>
                  </a:lnTo>
                  <a:lnTo>
                    <a:pt x="10611" y="1893"/>
                  </a:lnTo>
                  <a:lnTo>
                    <a:pt x="10746" y="1502"/>
                  </a:lnTo>
                  <a:lnTo>
                    <a:pt x="10837" y="1502"/>
                  </a:lnTo>
                  <a:lnTo>
                    <a:pt x="11204" y="1502"/>
                  </a:lnTo>
                  <a:lnTo>
                    <a:pt x="11367" y="1161"/>
                  </a:lnTo>
                  <a:lnTo>
                    <a:pt x="11042" y="1071"/>
                  </a:lnTo>
                  <a:lnTo>
                    <a:pt x="11042" y="641"/>
                  </a:lnTo>
                  <a:lnTo>
                    <a:pt x="10837" y="539"/>
                  </a:lnTo>
                  <a:lnTo>
                    <a:pt x="10028" y="139"/>
                  </a:lnTo>
                  <a:lnTo>
                    <a:pt x="9327" y="229"/>
                  </a:lnTo>
                  <a:lnTo>
                    <a:pt x="8932" y="460"/>
                  </a:lnTo>
                  <a:lnTo>
                    <a:pt x="8959" y="1022"/>
                  </a:lnTo>
                  <a:lnTo>
                    <a:pt x="8546" y="952"/>
                  </a:lnTo>
                  <a:lnTo>
                    <a:pt x="8482" y="641"/>
                  </a:lnTo>
                  <a:lnTo>
                    <a:pt x="8878" y="241"/>
                  </a:lnTo>
                  <a:lnTo>
                    <a:pt x="8160" y="200"/>
                  </a:lnTo>
                  <a:lnTo>
                    <a:pt x="7953" y="270"/>
                  </a:lnTo>
                  <a:lnTo>
                    <a:pt x="7863" y="541"/>
                  </a:lnTo>
                  <a:lnTo>
                    <a:pt x="8133" y="591"/>
                  </a:lnTo>
                  <a:lnTo>
                    <a:pt x="8079" y="891"/>
                  </a:lnTo>
                  <a:lnTo>
                    <a:pt x="7621" y="922"/>
                  </a:lnTo>
                  <a:lnTo>
                    <a:pt x="7549" y="1122"/>
                  </a:lnTo>
                  <a:lnTo>
                    <a:pt x="6885" y="1142"/>
                  </a:lnTo>
                  <a:cubicBezTo>
                    <a:pt x="6885" y="1142"/>
                    <a:pt x="6867" y="722"/>
                    <a:pt x="6840" y="722"/>
                  </a:cubicBezTo>
                  <a:cubicBezTo>
                    <a:pt x="6813" y="722"/>
                    <a:pt x="7361" y="711"/>
                    <a:pt x="7361" y="711"/>
                  </a:cubicBezTo>
                  <a:lnTo>
                    <a:pt x="7756" y="280"/>
                  </a:lnTo>
                  <a:lnTo>
                    <a:pt x="7540" y="160"/>
                  </a:lnTo>
                  <a:lnTo>
                    <a:pt x="7254" y="470"/>
                  </a:lnTo>
                  <a:lnTo>
                    <a:pt x="6777" y="441"/>
                  </a:lnTo>
                  <a:lnTo>
                    <a:pt x="6489" y="0"/>
                  </a:lnTo>
                  <a:lnTo>
                    <a:pt x="5878" y="0"/>
                  </a:lnTo>
                  <a:close/>
                  <a:moveTo>
                    <a:pt x="868" y="5710"/>
                  </a:moveTo>
                  <a:lnTo>
                    <a:pt x="868" y="5704"/>
                  </a:lnTo>
                  <a:cubicBezTo>
                    <a:pt x="850" y="5751"/>
                    <a:pt x="834" y="5800"/>
                    <a:pt x="816" y="5848"/>
                  </a:cubicBezTo>
                  <a:cubicBezTo>
                    <a:pt x="834" y="5802"/>
                    <a:pt x="851" y="5755"/>
                    <a:pt x="868" y="5710"/>
                  </a:cubicBezTo>
                  <a:close/>
                  <a:moveTo>
                    <a:pt x="17957" y="1411"/>
                  </a:moveTo>
                  <a:lnTo>
                    <a:pt x="17841" y="1640"/>
                  </a:lnTo>
                  <a:cubicBezTo>
                    <a:pt x="17841" y="1640"/>
                    <a:pt x="17342" y="1858"/>
                    <a:pt x="17342" y="1858"/>
                  </a:cubicBezTo>
                  <a:lnTo>
                    <a:pt x="17133" y="2113"/>
                  </a:lnTo>
                  <a:lnTo>
                    <a:pt x="17181" y="2409"/>
                  </a:lnTo>
                  <a:lnTo>
                    <a:pt x="17438" y="2449"/>
                  </a:lnTo>
                  <a:lnTo>
                    <a:pt x="17593" y="2882"/>
                  </a:lnTo>
                  <a:lnTo>
                    <a:pt x="18036" y="2682"/>
                  </a:lnTo>
                  <a:lnTo>
                    <a:pt x="18109" y="3260"/>
                  </a:lnTo>
                  <a:lnTo>
                    <a:pt x="17976" y="3260"/>
                  </a:lnTo>
                  <a:lnTo>
                    <a:pt x="17611" y="3200"/>
                  </a:lnTo>
                  <a:lnTo>
                    <a:pt x="17207" y="3276"/>
                  </a:lnTo>
                  <a:lnTo>
                    <a:pt x="16817" y="3891"/>
                  </a:lnTo>
                  <a:lnTo>
                    <a:pt x="16258" y="3989"/>
                  </a:lnTo>
                  <a:lnTo>
                    <a:pt x="16177" y="4523"/>
                  </a:lnTo>
                  <a:lnTo>
                    <a:pt x="16413" y="4585"/>
                  </a:lnTo>
                  <a:lnTo>
                    <a:pt x="16345" y="4928"/>
                  </a:lnTo>
                  <a:lnTo>
                    <a:pt x="15790" y="4803"/>
                  </a:lnTo>
                  <a:lnTo>
                    <a:pt x="15281" y="4928"/>
                  </a:lnTo>
                  <a:lnTo>
                    <a:pt x="15173" y="5244"/>
                  </a:lnTo>
                  <a:lnTo>
                    <a:pt x="15261" y="5907"/>
                  </a:lnTo>
                  <a:lnTo>
                    <a:pt x="15560" y="6063"/>
                  </a:lnTo>
                  <a:lnTo>
                    <a:pt x="16061" y="6059"/>
                  </a:lnTo>
                  <a:lnTo>
                    <a:pt x="16399" y="6025"/>
                  </a:lnTo>
                  <a:lnTo>
                    <a:pt x="16503" y="5725"/>
                  </a:lnTo>
                  <a:lnTo>
                    <a:pt x="17032" y="4958"/>
                  </a:lnTo>
                  <a:lnTo>
                    <a:pt x="17380" y="5037"/>
                  </a:lnTo>
                  <a:lnTo>
                    <a:pt x="17722" y="4692"/>
                  </a:lnTo>
                  <a:lnTo>
                    <a:pt x="17786" y="4962"/>
                  </a:lnTo>
                  <a:lnTo>
                    <a:pt x="18631" y="5597"/>
                  </a:lnTo>
                  <a:lnTo>
                    <a:pt x="18528" y="5752"/>
                  </a:lnTo>
                  <a:lnTo>
                    <a:pt x="18147" y="5729"/>
                  </a:lnTo>
                  <a:lnTo>
                    <a:pt x="18294" y="5960"/>
                  </a:lnTo>
                  <a:lnTo>
                    <a:pt x="18528" y="6018"/>
                  </a:lnTo>
                  <a:lnTo>
                    <a:pt x="18801" y="5890"/>
                  </a:lnTo>
                  <a:lnTo>
                    <a:pt x="18797" y="5521"/>
                  </a:lnTo>
                  <a:lnTo>
                    <a:pt x="18918" y="5453"/>
                  </a:lnTo>
                  <a:lnTo>
                    <a:pt x="18821" y="5338"/>
                  </a:lnTo>
                  <a:lnTo>
                    <a:pt x="18258" y="4988"/>
                  </a:lnTo>
                  <a:lnTo>
                    <a:pt x="18109" y="4523"/>
                  </a:lnTo>
                  <a:lnTo>
                    <a:pt x="18578" y="4523"/>
                  </a:lnTo>
                  <a:lnTo>
                    <a:pt x="18726" y="4688"/>
                  </a:lnTo>
                  <a:lnTo>
                    <a:pt x="19130" y="5075"/>
                  </a:lnTo>
                  <a:lnTo>
                    <a:pt x="19147" y="5544"/>
                  </a:lnTo>
                  <a:lnTo>
                    <a:pt x="19564" y="6039"/>
                  </a:lnTo>
                  <a:lnTo>
                    <a:pt x="19720" y="5359"/>
                  </a:lnTo>
                  <a:lnTo>
                    <a:pt x="20009" y="5183"/>
                  </a:lnTo>
                  <a:lnTo>
                    <a:pt x="20063" y="5739"/>
                  </a:lnTo>
                  <a:lnTo>
                    <a:pt x="20346" y="6086"/>
                  </a:lnTo>
                  <a:lnTo>
                    <a:pt x="20884" y="6076"/>
                  </a:lnTo>
                  <a:cubicBezTo>
                    <a:pt x="20253" y="4268"/>
                    <a:pt x="19240" y="2672"/>
                    <a:pt x="17957" y="1411"/>
                  </a:cubicBezTo>
                  <a:close/>
                  <a:moveTo>
                    <a:pt x="10045" y="4377"/>
                  </a:moveTo>
                  <a:cubicBezTo>
                    <a:pt x="10045" y="4377"/>
                    <a:pt x="9923" y="4379"/>
                    <a:pt x="9923" y="4379"/>
                  </a:cubicBezTo>
                  <a:lnTo>
                    <a:pt x="9859" y="4564"/>
                  </a:lnTo>
                  <a:lnTo>
                    <a:pt x="9549" y="4564"/>
                  </a:lnTo>
                  <a:lnTo>
                    <a:pt x="9549" y="4743"/>
                  </a:lnTo>
                  <a:lnTo>
                    <a:pt x="9623" y="4743"/>
                  </a:lnTo>
                  <a:cubicBezTo>
                    <a:pt x="9623" y="4743"/>
                    <a:pt x="9626" y="4780"/>
                    <a:pt x="9633" y="4830"/>
                  </a:cubicBezTo>
                  <a:lnTo>
                    <a:pt x="9823" y="4812"/>
                  </a:lnTo>
                  <a:lnTo>
                    <a:pt x="9941" y="4730"/>
                  </a:lnTo>
                  <a:lnTo>
                    <a:pt x="9972" y="4564"/>
                  </a:lnTo>
                  <a:lnTo>
                    <a:pt x="10126" y="4548"/>
                  </a:lnTo>
                  <a:lnTo>
                    <a:pt x="10187" y="4409"/>
                  </a:lnTo>
                  <a:lnTo>
                    <a:pt x="10045" y="4377"/>
                  </a:lnTo>
                  <a:close/>
                  <a:moveTo>
                    <a:pt x="9226" y="4572"/>
                  </a:moveTo>
                  <a:cubicBezTo>
                    <a:pt x="9226" y="4572"/>
                    <a:pt x="9125" y="4712"/>
                    <a:pt x="9125" y="4712"/>
                  </a:cubicBezTo>
                  <a:lnTo>
                    <a:pt x="9113" y="4886"/>
                  </a:lnTo>
                  <a:lnTo>
                    <a:pt x="9337" y="4865"/>
                  </a:lnTo>
                  <a:lnTo>
                    <a:pt x="9360" y="4689"/>
                  </a:lnTo>
                  <a:lnTo>
                    <a:pt x="9226" y="4572"/>
                  </a:lnTo>
                  <a:close/>
                  <a:moveTo>
                    <a:pt x="17863" y="5981"/>
                  </a:moveTo>
                  <a:lnTo>
                    <a:pt x="16651" y="6087"/>
                  </a:lnTo>
                  <a:lnTo>
                    <a:pt x="16274" y="6314"/>
                  </a:lnTo>
                  <a:lnTo>
                    <a:pt x="15794" y="6314"/>
                  </a:lnTo>
                  <a:lnTo>
                    <a:pt x="15558" y="6287"/>
                  </a:lnTo>
                  <a:lnTo>
                    <a:pt x="14973" y="6649"/>
                  </a:lnTo>
                  <a:lnTo>
                    <a:pt x="14973" y="7330"/>
                  </a:lnTo>
                  <a:lnTo>
                    <a:pt x="13778" y="8291"/>
                  </a:lnTo>
                  <a:lnTo>
                    <a:pt x="13877" y="8703"/>
                  </a:lnTo>
                  <a:lnTo>
                    <a:pt x="14119" y="8703"/>
                  </a:lnTo>
                  <a:lnTo>
                    <a:pt x="14056" y="9092"/>
                  </a:lnTo>
                  <a:lnTo>
                    <a:pt x="13886" y="9163"/>
                  </a:lnTo>
                  <a:lnTo>
                    <a:pt x="13877" y="10185"/>
                  </a:lnTo>
                  <a:lnTo>
                    <a:pt x="14909" y="11497"/>
                  </a:lnTo>
                  <a:lnTo>
                    <a:pt x="15358" y="11497"/>
                  </a:lnTo>
                  <a:lnTo>
                    <a:pt x="15386" y="11417"/>
                  </a:lnTo>
                  <a:lnTo>
                    <a:pt x="16194" y="11417"/>
                  </a:lnTo>
                  <a:lnTo>
                    <a:pt x="16427" y="11176"/>
                  </a:lnTo>
                  <a:lnTo>
                    <a:pt x="16885" y="11176"/>
                  </a:lnTo>
                  <a:lnTo>
                    <a:pt x="17136" y="11456"/>
                  </a:lnTo>
                  <a:lnTo>
                    <a:pt x="17819" y="11536"/>
                  </a:lnTo>
                  <a:lnTo>
                    <a:pt x="17730" y="12548"/>
                  </a:lnTo>
                  <a:lnTo>
                    <a:pt x="18488" y="14041"/>
                  </a:lnTo>
                  <a:lnTo>
                    <a:pt x="18088" y="14892"/>
                  </a:lnTo>
                  <a:lnTo>
                    <a:pt x="18116" y="15293"/>
                  </a:lnTo>
                  <a:lnTo>
                    <a:pt x="18430" y="15644"/>
                  </a:lnTo>
                  <a:lnTo>
                    <a:pt x="18430" y="16607"/>
                  </a:lnTo>
                  <a:lnTo>
                    <a:pt x="18843" y="17226"/>
                  </a:lnTo>
                  <a:lnTo>
                    <a:pt x="18843" y="18029"/>
                  </a:lnTo>
                  <a:lnTo>
                    <a:pt x="19182" y="18029"/>
                  </a:lnTo>
                  <a:cubicBezTo>
                    <a:pt x="20693" y="15958"/>
                    <a:pt x="21600" y="13318"/>
                    <a:pt x="21600" y="10441"/>
                  </a:cubicBezTo>
                  <a:cubicBezTo>
                    <a:pt x="21600" y="9264"/>
                    <a:pt x="21447" y="8128"/>
                    <a:pt x="21165" y="7053"/>
                  </a:cubicBezTo>
                  <a:lnTo>
                    <a:pt x="21124" y="7095"/>
                  </a:lnTo>
                  <a:cubicBezTo>
                    <a:pt x="21124" y="7095"/>
                    <a:pt x="20262" y="7095"/>
                    <a:pt x="20262" y="7095"/>
                  </a:cubicBezTo>
                  <a:lnTo>
                    <a:pt x="19736" y="6658"/>
                  </a:lnTo>
                  <a:lnTo>
                    <a:pt x="19185" y="6718"/>
                  </a:lnTo>
                  <a:lnTo>
                    <a:pt x="19185" y="7095"/>
                  </a:lnTo>
                  <a:lnTo>
                    <a:pt x="19009" y="7095"/>
                  </a:lnTo>
                  <a:lnTo>
                    <a:pt x="18820" y="6944"/>
                  </a:lnTo>
                  <a:lnTo>
                    <a:pt x="17863" y="6674"/>
                  </a:lnTo>
                  <a:lnTo>
                    <a:pt x="17863" y="5981"/>
                  </a:lnTo>
                  <a:close/>
                  <a:moveTo>
                    <a:pt x="57" y="9260"/>
                  </a:moveTo>
                  <a:cubicBezTo>
                    <a:pt x="23" y="9647"/>
                    <a:pt x="0" y="10037"/>
                    <a:pt x="0" y="10434"/>
                  </a:cubicBezTo>
                  <a:cubicBezTo>
                    <a:pt x="0" y="15421"/>
                    <a:pt x="2723" y="19699"/>
                    <a:pt x="6601" y="21524"/>
                  </a:cubicBezTo>
                  <a:cubicBezTo>
                    <a:pt x="2729" y="19689"/>
                    <a:pt x="5" y="15404"/>
                    <a:pt x="5" y="10423"/>
                  </a:cubicBezTo>
                  <a:cubicBezTo>
                    <a:pt x="5" y="10031"/>
                    <a:pt x="24" y="9643"/>
                    <a:pt x="57" y="9260"/>
                  </a:cubicBezTo>
                  <a:close/>
                </a:path>
              </a:pathLst>
            </a:custGeom>
            <a:noFill/>
            <a:ln w="6350">
              <a:gradFill flip="none" rotWithShape="1">
                <a:gsLst>
                  <a:gs pos="0">
                    <a:srgbClr val="4472C4">
                      <a:lumMod val="5000"/>
                      <a:lumOff val="95000"/>
                    </a:srgbClr>
                  </a:gs>
                  <a:gs pos="100000">
                    <a:srgbClr val="090A7B"/>
                  </a:gs>
                </a:gsLst>
                <a:lin ang="0" scaled="1"/>
                <a:tileRect/>
              </a:gradFill>
            </a:ln>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grpSp>
      <p:sp>
        <p:nvSpPr>
          <p:cNvPr id="44" name="îŝḷíḓé"/>
          <p:cNvSpPr/>
          <p:nvPr/>
        </p:nvSpPr>
        <p:spPr bwMode="auto">
          <a:xfrm>
            <a:off x="-1104800" y="2018983"/>
            <a:ext cx="4517839" cy="4517839"/>
          </a:xfrm>
          <a:prstGeom prst="ellipse">
            <a:avLst/>
          </a:prstGeom>
          <a:noFill/>
          <a:ln w="6350">
            <a:gradFill flip="none" rotWithShape="1">
              <a:gsLst>
                <a:gs pos="0">
                  <a:srgbClr val="4472C4">
                    <a:lumMod val="5000"/>
                    <a:lumOff val="95000"/>
                  </a:srgbClr>
                </a:gs>
                <a:gs pos="100000">
                  <a:srgbClr val="090A7B"/>
                </a:gs>
              </a:gsLst>
              <a:lin ang="0" scaled="1"/>
              <a:tileRect/>
            </a:gradFill>
          </a:ln>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endParaRPr>
          </a:p>
        </p:txBody>
      </p:sp>
      <p:sp>
        <p:nvSpPr>
          <p:cNvPr id="45" name="iṥľiḑê"/>
          <p:cNvSpPr/>
          <p:nvPr/>
        </p:nvSpPr>
        <p:spPr bwMode="auto">
          <a:xfrm>
            <a:off x="3077428" y="3580694"/>
            <a:ext cx="652635" cy="652636"/>
          </a:xfrm>
          <a:prstGeom prst="ellipse">
            <a:avLst/>
          </a:prstGeom>
          <a:gradFill>
            <a:gsLst>
              <a:gs pos="0">
                <a:srgbClr val="256ED8"/>
              </a:gs>
              <a:gs pos="100000">
                <a:srgbClr val="090A7B"/>
              </a:gs>
            </a:gsLst>
            <a:lin ang="0" scaled="1"/>
          </a:gradFill>
          <a:ln>
            <a:noFill/>
          </a:ln>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endParaRPr>
          </a:p>
        </p:txBody>
      </p:sp>
      <p:sp>
        <p:nvSpPr>
          <p:cNvPr id="46" name="íṧlíďê"/>
          <p:cNvSpPr/>
          <p:nvPr/>
        </p:nvSpPr>
        <p:spPr bwMode="auto">
          <a:xfrm>
            <a:off x="2613937" y="2096862"/>
            <a:ext cx="652635" cy="652636"/>
          </a:xfrm>
          <a:prstGeom prst="ellipse">
            <a:avLst/>
          </a:prstGeom>
          <a:gradFill>
            <a:gsLst>
              <a:gs pos="0">
                <a:srgbClr val="256ED8"/>
              </a:gs>
              <a:gs pos="100000">
                <a:srgbClr val="090A7B"/>
              </a:gs>
            </a:gsLst>
            <a:lin ang="0" scaled="1"/>
          </a:gradFill>
          <a:ln>
            <a:noFill/>
          </a:ln>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endParaRPr>
          </a:p>
        </p:txBody>
      </p:sp>
      <p:sp>
        <p:nvSpPr>
          <p:cNvPr id="57" name="íşḷiḓe"/>
          <p:cNvSpPr/>
          <p:nvPr/>
        </p:nvSpPr>
        <p:spPr bwMode="auto">
          <a:xfrm>
            <a:off x="2613937" y="5064527"/>
            <a:ext cx="652635" cy="652636"/>
          </a:xfrm>
          <a:prstGeom prst="ellipse">
            <a:avLst/>
          </a:prstGeom>
          <a:gradFill>
            <a:gsLst>
              <a:gs pos="0">
                <a:srgbClr val="256ED8"/>
              </a:gs>
              <a:gs pos="100000">
                <a:srgbClr val="090A7B"/>
              </a:gs>
            </a:gsLst>
            <a:lin ang="0" scaled="1"/>
          </a:gradFill>
          <a:ln>
            <a:noFill/>
          </a:ln>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endParaRPr>
          </a:p>
        </p:txBody>
      </p:sp>
      <p:sp>
        <p:nvSpPr>
          <p:cNvPr id="64" name="íṩ1iḋe"/>
          <p:cNvSpPr/>
          <p:nvPr/>
        </p:nvSpPr>
        <p:spPr bwMode="auto">
          <a:xfrm>
            <a:off x="2718888" y="2201812"/>
            <a:ext cx="442733" cy="442733"/>
          </a:xfrm>
          <a:custGeom>
            <a:avLst/>
            <a:gdLst>
              <a:gd name="T0" fmla="*/ 6400 w 12800"/>
              <a:gd name="T1" fmla="*/ 12800 h 12800"/>
              <a:gd name="T2" fmla="*/ 0 w 12800"/>
              <a:gd name="T3" fmla="*/ 6400 h 12800"/>
              <a:gd name="T4" fmla="*/ 6400 w 12800"/>
              <a:gd name="T5" fmla="*/ 0 h 12800"/>
              <a:gd name="T6" fmla="*/ 12800 w 12800"/>
              <a:gd name="T7" fmla="*/ 6400 h 12800"/>
              <a:gd name="T8" fmla="*/ 6400 w 12800"/>
              <a:gd name="T9" fmla="*/ 12800 h 12800"/>
              <a:gd name="T10" fmla="*/ 6400 w 12800"/>
              <a:gd name="T11" fmla="*/ 388 h 12800"/>
              <a:gd name="T12" fmla="*/ 388 w 12800"/>
              <a:gd name="T13" fmla="*/ 6400 h 12800"/>
              <a:gd name="T14" fmla="*/ 6400 w 12800"/>
              <a:gd name="T15" fmla="*/ 12411 h 12800"/>
              <a:gd name="T16" fmla="*/ 12411 w 12800"/>
              <a:gd name="T17" fmla="*/ 6400 h 12800"/>
              <a:gd name="T18" fmla="*/ 6400 w 12800"/>
              <a:gd name="T19" fmla="*/ 388 h 12800"/>
              <a:gd name="T20" fmla="*/ 7814 w 12800"/>
              <a:gd name="T21" fmla="*/ 8849 h 12800"/>
              <a:gd name="T22" fmla="*/ 4986 w 12800"/>
              <a:gd name="T23" fmla="*/ 8849 h 12800"/>
              <a:gd name="T24" fmla="*/ 3572 w 12800"/>
              <a:gd name="T25" fmla="*/ 6400 h 12800"/>
              <a:gd name="T26" fmla="*/ 4986 w 12800"/>
              <a:gd name="T27" fmla="*/ 3951 h 12800"/>
              <a:gd name="T28" fmla="*/ 7814 w 12800"/>
              <a:gd name="T29" fmla="*/ 3951 h 12800"/>
              <a:gd name="T30" fmla="*/ 9228 w 12800"/>
              <a:gd name="T31" fmla="*/ 6400 h 12800"/>
              <a:gd name="T32" fmla="*/ 7814 w 12800"/>
              <a:gd name="T33" fmla="*/ 8849 h 12800"/>
              <a:gd name="T34" fmla="*/ 5210 w 12800"/>
              <a:gd name="T35" fmla="*/ 8461 h 12800"/>
              <a:gd name="T36" fmla="*/ 7590 w 12800"/>
              <a:gd name="T37" fmla="*/ 8461 h 12800"/>
              <a:gd name="T38" fmla="*/ 8779 w 12800"/>
              <a:gd name="T39" fmla="*/ 6400 h 12800"/>
              <a:gd name="T40" fmla="*/ 7590 w 12800"/>
              <a:gd name="T41" fmla="*/ 4340 h 12800"/>
              <a:gd name="T42" fmla="*/ 5210 w 12800"/>
              <a:gd name="T43" fmla="*/ 4340 h 12800"/>
              <a:gd name="T44" fmla="*/ 4021 w 12800"/>
              <a:gd name="T45" fmla="*/ 6400 h 12800"/>
              <a:gd name="T46" fmla="*/ 5210 w 12800"/>
              <a:gd name="T47" fmla="*/ 8461 h 12800"/>
              <a:gd name="T48" fmla="*/ 6400 w 12800"/>
              <a:gd name="T49" fmla="*/ 3951 h 12800"/>
              <a:gd name="T50" fmla="*/ 12182 w 12800"/>
              <a:gd name="T51" fmla="*/ 3951 h 12800"/>
              <a:gd name="T52" fmla="*/ 12182 w 12800"/>
              <a:gd name="T53" fmla="*/ 4340 h 12800"/>
              <a:gd name="T54" fmla="*/ 6400 w 12800"/>
              <a:gd name="T55" fmla="*/ 4340 h 12800"/>
              <a:gd name="T56" fmla="*/ 6400 w 12800"/>
              <a:gd name="T57" fmla="*/ 3951 h 12800"/>
              <a:gd name="T58" fmla="*/ 617 w 12800"/>
              <a:gd name="T59" fmla="*/ 8461 h 12800"/>
              <a:gd name="T60" fmla="*/ 6400 w 12800"/>
              <a:gd name="T61" fmla="*/ 8461 h 12800"/>
              <a:gd name="T62" fmla="*/ 6400 w 12800"/>
              <a:gd name="T63" fmla="*/ 8849 h 12800"/>
              <a:gd name="T64" fmla="*/ 617 w 12800"/>
              <a:gd name="T65" fmla="*/ 8849 h 12800"/>
              <a:gd name="T66" fmla="*/ 617 w 12800"/>
              <a:gd name="T67" fmla="*/ 8461 h 12800"/>
              <a:gd name="T68" fmla="*/ 8493 w 12800"/>
              <a:gd name="T69" fmla="*/ 5129 h 12800"/>
              <a:gd name="T70" fmla="*/ 11494 w 12800"/>
              <a:gd name="T71" fmla="*/ 10072 h 12800"/>
              <a:gd name="T72" fmla="*/ 11162 w 12800"/>
              <a:gd name="T73" fmla="*/ 10274 h 12800"/>
              <a:gd name="T74" fmla="*/ 8161 w 12800"/>
              <a:gd name="T75" fmla="*/ 5331 h 12800"/>
              <a:gd name="T76" fmla="*/ 8493 w 12800"/>
              <a:gd name="T77" fmla="*/ 5129 h 12800"/>
              <a:gd name="T78" fmla="*/ 1638 w 12800"/>
              <a:gd name="T79" fmla="*/ 2525 h 12800"/>
              <a:gd name="T80" fmla="*/ 4639 w 12800"/>
              <a:gd name="T81" fmla="*/ 7468 h 12800"/>
              <a:gd name="T82" fmla="*/ 4307 w 12800"/>
              <a:gd name="T83" fmla="*/ 7670 h 12800"/>
              <a:gd name="T84" fmla="*/ 1306 w 12800"/>
              <a:gd name="T85" fmla="*/ 2727 h 12800"/>
              <a:gd name="T86" fmla="*/ 1638 w 12800"/>
              <a:gd name="T87" fmla="*/ 2525 h 12800"/>
              <a:gd name="T88" fmla="*/ 8163 w 12800"/>
              <a:gd name="T89" fmla="*/ 7467 h 12800"/>
              <a:gd name="T90" fmla="*/ 8495 w 12800"/>
              <a:gd name="T91" fmla="*/ 7668 h 12800"/>
              <a:gd name="T92" fmla="*/ 5499 w 12800"/>
              <a:gd name="T93" fmla="*/ 12613 h 12800"/>
              <a:gd name="T94" fmla="*/ 5167 w 12800"/>
              <a:gd name="T95" fmla="*/ 12412 h 12800"/>
              <a:gd name="T96" fmla="*/ 8163 w 12800"/>
              <a:gd name="T97" fmla="*/ 7467 h 12800"/>
              <a:gd name="T98" fmla="*/ 7300 w 12800"/>
              <a:gd name="T99" fmla="*/ 185 h 12800"/>
              <a:gd name="T100" fmla="*/ 7632 w 12800"/>
              <a:gd name="T101" fmla="*/ 385 h 12800"/>
              <a:gd name="T102" fmla="*/ 4639 w 12800"/>
              <a:gd name="T103" fmla="*/ 5333 h 12800"/>
              <a:gd name="T104" fmla="*/ 4307 w 12800"/>
              <a:gd name="T105" fmla="*/ 5132 h 12800"/>
              <a:gd name="T106" fmla="*/ 7300 w 12800"/>
              <a:gd name="T107" fmla="*/ 185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800" h="12800">
                <a:moveTo>
                  <a:pt x="6400" y="12800"/>
                </a:moveTo>
                <a:cubicBezTo>
                  <a:pt x="2871" y="12800"/>
                  <a:pt x="0" y="9929"/>
                  <a:pt x="0" y="6400"/>
                </a:cubicBezTo>
                <a:cubicBezTo>
                  <a:pt x="0" y="2871"/>
                  <a:pt x="2871" y="0"/>
                  <a:pt x="6400" y="0"/>
                </a:cubicBezTo>
                <a:cubicBezTo>
                  <a:pt x="9929" y="0"/>
                  <a:pt x="12800" y="2871"/>
                  <a:pt x="12800" y="6400"/>
                </a:cubicBezTo>
                <a:cubicBezTo>
                  <a:pt x="12800" y="9929"/>
                  <a:pt x="9929" y="12800"/>
                  <a:pt x="6400" y="12800"/>
                </a:cubicBezTo>
                <a:close/>
                <a:moveTo>
                  <a:pt x="6400" y="388"/>
                </a:moveTo>
                <a:cubicBezTo>
                  <a:pt x="3085" y="388"/>
                  <a:pt x="388" y="3085"/>
                  <a:pt x="388" y="6400"/>
                </a:cubicBezTo>
                <a:cubicBezTo>
                  <a:pt x="388" y="9715"/>
                  <a:pt x="3085" y="12411"/>
                  <a:pt x="6400" y="12411"/>
                </a:cubicBezTo>
                <a:cubicBezTo>
                  <a:pt x="9715" y="12411"/>
                  <a:pt x="12411" y="9715"/>
                  <a:pt x="12411" y="6400"/>
                </a:cubicBezTo>
                <a:cubicBezTo>
                  <a:pt x="12411" y="3085"/>
                  <a:pt x="9715" y="388"/>
                  <a:pt x="6400" y="388"/>
                </a:cubicBezTo>
                <a:close/>
                <a:moveTo>
                  <a:pt x="7814" y="8849"/>
                </a:moveTo>
                <a:lnTo>
                  <a:pt x="4986" y="8849"/>
                </a:lnTo>
                <a:lnTo>
                  <a:pt x="3572" y="6400"/>
                </a:lnTo>
                <a:lnTo>
                  <a:pt x="4986" y="3951"/>
                </a:lnTo>
                <a:lnTo>
                  <a:pt x="7814" y="3951"/>
                </a:lnTo>
                <a:lnTo>
                  <a:pt x="9228" y="6400"/>
                </a:lnTo>
                <a:lnTo>
                  <a:pt x="7814" y="8849"/>
                </a:lnTo>
                <a:close/>
                <a:moveTo>
                  <a:pt x="5210" y="8461"/>
                </a:moveTo>
                <a:lnTo>
                  <a:pt x="7590" y="8461"/>
                </a:lnTo>
                <a:lnTo>
                  <a:pt x="8779" y="6400"/>
                </a:lnTo>
                <a:lnTo>
                  <a:pt x="7590" y="4340"/>
                </a:lnTo>
                <a:lnTo>
                  <a:pt x="5210" y="4340"/>
                </a:lnTo>
                <a:lnTo>
                  <a:pt x="4021" y="6400"/>
                </a:lnTo>
                <a:lnTo>
                  <a:pt x="5210" y="8461"/>
                </a:lnTo>
                <a:close/>
                <a:moveTo>
                  <a:pt x="6400" y="3951"/>
                </a:moveTo>
                <a:lnTo>
                  <a:pt x="12182" y="3951"/>
                </a:lnTo>
                <a:lnTo>
                  <a:pt x="12182" y="4340"/>
                </a:lnTo>
                <a:lnTo>
                  <a:pt x="6400" y="4340"/>
                </a:lnTo>
                <a:lnTo>
                  <a:pt x="6400" y="3951"/>
                </a:lnTo>
                <a:close/>
                <a:moveTo>
                  <a:pt x="617" y="8461"/>
                </a:moveTo>
                <a:lnTo>
                  <a:pt x="6400" y="8461"/>
                </a:lnTo>
                <a:lnTo>
                  <a:pt x="6400" y="8849"/>
                </a:lnTo>
                <a:lnTo>
                  <a:pt x="617" y="8849"/>
                </a:lnTo>
                <a:lnTo>
                  <a:pt x="617" y="8461"/>
                </a:lnTo>
                <a:close/>
                <a:moveTo>
                  <a:pt x="8493" y="5129"/>
                </a:moveTo>
                <a:lnTo>
                  <a:pt x="11494" y="10072"/>
                </a:lnTo>
                <a:lnTo>
                  <a:pt x="11162" y="10274"/>
                </a:lnTo>
                <a:lnTo>
                  <a:pt x="8161" y="5331"/>
                </a:lnTo>
                <a:lnTo>
                  <a:pt x="8493" y="5129"/>
                </a:lnTo>
                <a:close/>
                <a:moveTo>
                  <a:pt x="1638" y="2525"/>
                </a:moveTo>
                <a:lnTo>
                  <a:pt x="4639" y="7468"/>
                </a:lnTo>
                <a:lnTo>
                  <a:pt x="4307" y="7670"/>
                </a:lnTo>
                <a:lnTo>
                  <a:pt x="1306" y="2727"/>
                </a:lnTo>
                <a:lnTo>
                  <a:pt x="1638" y="2525"/>
                </a:lnTo>
                <a:close/>
                <a:moveTo>
                  <a:pt x="8163" y="7467"/>
                </a:moveTo>
                <a:lnTo>
                  <a:pt x="8495" y="7668"/>
                </a:lnTo>
                <a:lnTo>
                  <a:pt x="5499" y="12613"/>
                </a:lnTo>
                <a:lnTo>
                  <a:pt x="5167" y="12412"/>
                </a:lnTo>
                <a:lnTo>
                  <a:pt x="8163" y="7467"/>
                </a:lnTo>
                <a:close/>
                <a:moveTo>
                  <a:pt x="7300" y="185"/>
                </a:moveTo>
                <a:lnTo>
                  <a:pt x="7632" y="385"/>
                </a:lnTo>
                <a:lnTo>
                  <a:pt x="4639" y="5333"/>
                </a:lnTo>
                <a:lnTo>
                  <a:pt x="4307" y="5132"/>
                </a:lnTo>
                <a:lnTo>
                  <a:pt x="7300" y="185"/>
                </a:lnTo>
                <a:close/>
              </a:path>
            </a:pathLst>
          </a:custGeom>
          <a:solidFill>
            <a:sysClr val="window" lastClr="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65" name="îŝļiḓé"/>
          <p:cNvSpPr/>
          <p:nvPr/>
        </p:nvSpPr>
        <p:spPr bwMode="auto">
          <a:xfrm>
            <a:off x="3182380" y="3686022"/>
            <a:ext cx="442733" cy="441980"/>
          </a:xfrm>
          <a:custGeom>
            <a:avLst/>
            <a:gdLst>
              <a:gd name="connsiteX0" fmla="*/ 80214 w 581600"/>
              <a:gd name="connsiteY0" fmla="*/ 451830 h 580612"/>
              <a:gd name="connsiteX1" fmla="*/ 290165 w 581600"/>
              <a:gd name="connsiteY1" fmla="*/ 555816 h 580612"/>
              <a:gd name="connsiteX2" fmla="*/ 500027 w 581600"/>
              <a:gd name="connsiteY2" fmla="*/ 451919 h 580612"/>
              <a:gd name="connsiteX3" fmla="*/ 519785 w 581600"/>
              <a:gd name="connsiteY3" fmla="*/ 466761 h 580612"/>
              <a:gd name="connsiteX4" fmla="*/ 290165 w 581600"/>
              <a:gd name="connsiteY4" fmla="*/ 580612 h 580612"/>
              <a:gd name="connsiteX5" fmla="*/ 60545 w 581600"/>
              <a:gd name="connsiteY5" fmla="*/ 467917 h 580612"/>
              <a:gd name="connsiteX6" fmla="*/ 440156 w 581600"/>
              <a:gd name="connsiteY6" fmla="*/ 337921 h 580612"/>
              <a:gd name="connsiteX7" fmla="*/ 422087 w 581600"/>
              <a:gd name="connsiteY7" fmla="*/ 356052 h 580612"/>
              <a:gd name="connsiteX8" fmla="*/ 440156 w 581600"/>
              <a:gd name="connsiteY8" fmla="*/ 374183 h 580612"/>
              <a:gd name="connsiteX9" fmla="*/ 458225 w 581600"/>
              <a:gd name="connsiteY9" fmla="*/ 356052 h 580612"/>
              <a:gd name="connsiteX10" fmla="*/ 440156 w 581600"/>
              <a:gd name="connsiteY10" fmla="*/ 337921 h 580612"/>
              <a:gd name="connsiteX11" fmla="*/ 290709 w 581600"/>
              <a:gd name="connsiteY11" fmla="*/ 337921 h 580612"/>
              <a:gd name="connsiteX12" fmla="*/ 272729 w 581600"/>
              <a:gd name="connsiteY12" fmla="*/ 356052 h 580612"/>
              <a:gd name="connsiteX13" fmla="*/ 290709 w 581600"/>
              <a:gd name="connsiteY13" fmla="*/ 374183 h 580612"/>
              <a:gd name="connsiteX14" fmla="*/ 308778 w 581600"/>
              <a:gd name="connsiteY14" fmla="*/ 356052 h 580612"/>
              <a:gd name="connsiteX15" fmla="*/ 290709 w 581600"/>
              <a:gd name="connsiteY15" fmla="*/ 337921 h 580612"/>
              <a:gd name="connsiteX16" fmla="*/ 141351 w 581600"/>
              <a:gd name="connsiteY16" fmla="*/ 337921 h 580612"/>
              <a:gd name="connsiteX17" fmla="*/ 123282 w 581600"/>
              <a:gd name="connsiteY17" fmla="*/ 356052 h 580612"/>
              <a:gd name="connsiteX18" fmla="*/ 141351 w 581600"/>
              <a:gd name="connsiteY18" fmla="*/ 374183 h 580612"/>
              <a:gd name="connsiteX19" fmla="*/ 159331 w 581600"/>
              <a:gd name="connsiteY19" fmla="*/ 356052 h 580612"/>
              <a:gd name="connsiteX20" fmla="*/ 141351 w 581600"/>
              <a:gd name="connsiteY20" fmla="*/ 337921 h 580612"/>
              <a:gd name="connsiteX21" fmla="*/ 267477 w 581600"/>
              <a:gd name="connsiteY21" fmla="*/ 261664 h 580612"/>
              <a:gd name="connsiteX22" fmla="*/ 226978 w 581600"/>
              <a:gd name="connsiteY22" fmla="*/ 296860 h 580612"/>
              <a:gd name="connsiteX23" fmla="*/ 266320 w 581600"/>
              <a:gd name="connsiteY23" fmla="*/ 321212 h 580612"/>
              <a:gd name="connsiteX24" fmla="*/ 290709 w 581600"/>
              <a:gd name="connsiteY24" fmla="*/ 313569 h 580612"/>
              <a:gd name="connsiteX25" fmla="*/ 313762 w 581600"/>
              <a:gd name="connsiteY25" fmla="*/ 320323 h 580612"/>
              <a:gd name="connsiteX26" fmla="*/ 352126 w 581600"/>
              <a:gd name="connsiteY26" fmla="*/ 296327 h 580612"/>
              <a:gd name="connsiteX27" fmla="*/ 312961 w 581600"/>
              <a:gd name="connsiteY27" fmla="*/ 262375 h 580612"/>
              <a:gd name="connsiteX28" fmla="*/ 290709 w 581600"/>
              <a:gd name="connsiteY28" fmla="*/ 268597 h 580612"/>
              <a:gd name="connsiteX29" fmla="*/ 267477 w 581600"/>
              <a:gd name="connsiteY29" fmla="*/ 261664 h 580612"/>
              <a:gd name="connsiteX30" fmla="*/ 480833 w 581600"/>
              <a:gd name="connsiteY30" fmla="*/ 207982 h 580612"/>
              <a:gd name="connsiteX31" fmla="*/ 462853 w 581600"/>
              <a:gd name="connsiteY31" fmla="*/ 226113 h 580612"/>
              <a:gd name="connsiteX32" fmla="*/ 480833 w 581600"/>
              <a:gd name="connsiteY32" fmla="*/ 244244 h 580612"/>
              <a:gd name="connsiteX33" fmla="*/ 498902 w 581600"/>
              <a:gd name="connsiteY33" fmla="*/ 226113 h 580612"/>
              <a:gd name="connsiteX34" fmla="*/ 480833 w 581600"/>
              <a:gd name="connsiteY34" fmla="*/ 207982 h 580612"/>
              <a:gd name="connsiteX35" fmla="*/ 290709 w 581600"/>
              <a:gd name="connsiteY35" fmla="*/ 207982 h 580612"/>
              <a:gd name="connsiteX36" fmla="*/ 272729 w 581600"/>
              <a:gd name="connsiteY36" fmla="*/ 226113 h 580612"/>
              <a:gd name="connsiteX37" fmla="*/ 290709 w 581600"/>
              <a:gd name="connsiteY37" fmla="*/ 244244 h 580612"/>
              <a:gd name="connsiteX38" fmla="*/ 308778 w 581600"/>
              <a:gd name="connsiteY38" fmla="*/ 226113 h 580612"/>
              <a:gd name="connsiteX39" fmla="*/ 290709 w 581600"/>
              <a:gd name="connsiteY39" fmla="*/ 207982 h 580612"/>
              <a:gd name="connsiteX40" fmla="*/ 100763 w 581600"/>
              <a:gd name="connsiteY40" fmla="*/ 207982 h 580612"/>
              <a:gd name="connsiteX41" fmla="*/ 82694 w 581600"/>
              <a:gd name="connsiteY41" fmla="*/ 226113 h 580612"/>
              <a:gd name="connsiteX42" fmla="*/ 100763 w 581600"/>
              <a:gd name="connsiteY42" fmla="*/ 244244 h 580612"/>
              <a:gd name="connsiteX43" fmla="*/ 118743 w 581600"/>
              <a:gd name="connsiteY43" fmla="*/ 226113 h 580612"/>
              <a:gd name="connsiteX44" fmla="*/ 100763 w 581600"/>
              <a:gd name="connsiteY44" fmla="*/ 207982 h 580612"/>
              <a:gd name="connsiteX45" fmla="*/ 100763 w 581600"/>
              <a:gd name="connsiteY45" fmla="*/ 183541 h 580612"/>
              <a:gd name="connsiteX46" fmla="*/ 143220 w 581600"/>
              <a:gd name="connsiteY46" fmla="*/ 226113 h 580612"/>
              <a:gd name="connsiteX47" fmla="*/ 139927 w 581600"/>
              <a:gd name="connsiteY47" fmla="*/ 242645 h 580612"/>
              <a:gd name="connsiteX48" fmla="*/ 205082 w 581600"/>
              <a:gd name="connsiteY48" fmla="*/ 283173 h 580612"/>
              <a:gd name="connsiteX49" fmla="*/ 251545 w 581600"/>
              <a:gd name="connsiteY49" fmla="*/ 242645 h 580612"/>
              <a:gd name="connsiteX50" fmla="*/ 248251 w 581600"/>
              <a:gd name="connsiteY50" fmla="*/ 226113 h 580612"/>
              <a:gd name="connsiteX51" fmla="*/ 290709 w 581600"/>
              <a:gd name="connsiteY51" fmla="*/ 183541 h 580612"/>
              <a:gd name="connsiteX52" fmla="*/ 333256 w 581600"/>
              <a:gd name="connsiteY52" fmla="*/ 226113 h 580612"/>
              <a:gd name="connsiteX53" fmla="*/ 329339 w 581600"/>
              <a:gd name="connsiteY53" fmla="*/ 243889 h 580612"/>
              <a:gd name="connsiteX54" fmla="*/ 373933 w 581600"/>
              <a:gd name="connsiteY54" fmla="*/ 282639 h 580612"/>
              <a:gd name="connsiteX55" fmla="*/ 440957 w 581600"/>
              <a:gd name="connsiteY55" fmla="*/ 240689 h 580612"/>
              <a:gd name="connsiteX56" fmla="*/ 438376 w 581600"/>
              <a:gd name="connsiteY56" fmla="*/ 226113 h 580612"/>
              <a:gd name="connsiteX57" fmla="*/ 480833 w 581600"/>
              <a:gd name="connsiteY57" fmla="*/ 183541 h 580612"/>
              <a:gd name="connsiteX58" fmla="*/ 523736 w 581600"/>
              <a:gd name="connsiteY58" fmla="*/ 226202 h 580612"/>
              <a:gd name="connsiteX59" fmla="*/ 481189 w 581600"/>
              <a:gd name="connsiteY59" fmla="*/ 268775 h 580612"/>
              <a:gd name="connsiteX60" fmla="*/ 456267 w 581600"/>
              <a:gd name="connsiteY60" fmla="*/ 260598 h 580612"/>
              <a:gd name="connsiteX61" fmla="*/ 393871 w 581600"/>
              <a:gd name="connsiteY61" fmla="*/ 299704 h 580612"/>
              <a:gd name="connsiteX62" fmla="*/ 417637 w 581600"/>
              <a:gd name="connsiteY62" fmla="*/ 320323 h 580612"/>
              <a:gd name="connsiteX63" fmla="*/ 440512 w 581600"/>
              <a:gd name="connsiteY63" fmla="*/ 313569 h 580612"/>
              <a:gd name="connsiteX64" fmla="*/ 482970 w 581600"/>
              <a:gd name="connsiteY64" fmla="*/ 356052 h 580612"/>
              <a:gd name="connsiteX65" fmla="*/ 440512 w 581600"/>
              <a:gd name="connsiteY65" fmla="*/ 398624 h 580612"/>
              <a:gd name="connsiteX66" fmla="*/ 398055 w 581600"/>
              <a:gd name="connsiteY66" fmla="*/ 356052 h 580612"/>
              <a:gd name="connsiteX67" fmla="*/ 401615 w 581600"/>
              <a:gd name="connsiteY67" fmla="*/ 338988 h 580612"/>
              <a:gd name="connsiteX68" fmla="*/ 371886 w 581600"/>
              <a:gd name="connsiteY68" fmla="*/ 313302 h 580612"/>
              <a:gd name="connsiteX69" fmla="*/ 330140 w 581600"/>
              <a:gd name="connsiteY69" fmla="*/ 339343 h 580612"/>
              <a:gd name="connsiteX70" fmla="*/ 333434 w 581600"/>
              <a:gd name="connsiteY70" fmla="*/ 356052 h 580612"/>
              <a:gd name="connsiteX71" fmla="*/ 290976 w 581600"/>
              <a:gd name="connsiteY71" fmla="*/ 398624 h 580612"/>
              <a:gd name="connsiteX72" fmla="*/ 248518 w 581600"/>
              <a:gd name="connsiteY72" fmla="*/ 356052 h 580612"/>
              <a:gd name="connsiteX73" fmla="*/ 251189 w 581600"/>
              <a:gd name="connsiteY73" fmla="*/ 340943 h 580612"/>
              <a:gd name="connsiteX74" fmla="*/ 207574 w 581600"/>
              <a:gd name="connsiteY74" fmla="*/ 313746 h 580612"/>
              <a:gd name="connsiteX75" fmla="*/ 179803 w 581600"/>
              <a:gd name="connsiteY75" fmla="*/ 337832 h 580612"/>
              <a:gd name="connsiteX76" fmla="*/ 183809 w 581600"/>
              <a:gd name="connsiteY76" fmla="*/ 355963 h 580612"/>
              <a:gd name="connsiteX77" fmla="*/ 141351 w 581600"/>
              <a:gd name="connsiteY77" fmla="*/ 398535 h 580612"/>
              <a:gd name="connsiteX78" fmla="*/ 98804 w 581600"/>
              <a:gd name="connsiteY78" fmla="*/ 355963 h 580612"/>
              <a:gd name="connsiteX79" fmla="*/ 141351 w 581600"/>
              <a:gd name="connsiteY79" fmla="*/ 313391 h 580612"/>
              <a:gd name="connsiteX80" fmla="*/ 163158 w 581600"/>
              <a:gd name="connsiteY80" fmla="*/ 319435 h 580612"/>
              <a:gd name="connsiteX81" fmla="*/ 185500 w 581600"/>
              <a:gd name="connsiteY81" fmla="*/ 300148 h 580612"/>
              <a:gd name="connsiteX82" fmla="*/ 123727 w 581600"/>
              <a:gd name="connsiteY82" fmla="*/ 261842 h 580612"/>
              <a:gd name="connsiteX83" fmla="*/ 100763 w 581600"/>
              <a:gd name="connsiteY83" fmla="*/ 268597 h 580612"/>
              <a:gd name="connsiteX84" fmla="*/ 58216 w 581600"/>
              <a:gd name="connsiteY84" fmla="*/ 226113 h 580612"/>
              <a:gd name="connsiteX85" fmla="*/ 100763 w 581600"/>
              <a:gd name="connsiteY85" fmla="*/ 183541 h 580612"/>
              <a:gd name="connsiteX86" fmla="*/ 251830 w 581600"/>
              <a:gd name="connsiteY86" fmla="*/ 1200 h 580612"/>
              <a:gd name="connsiteX87" fmla="*/ 255658 w 581600"/>
              <a:gd name="connsiteY87" fmla="*/ 25995 h 580612"/>
              <a:gd name="connsiteX88" fmla="*/ 24658 w 581600"/>
              <a:gd name="connsiteY88" fmla="*/ 289765 h 580612"/>
              <a:gd name="connsiteX89" fmla="*/ 44331 w 581600"/>
              <a:gd name="connsiteY89" fmla="*/ 391256 h 580612"/>
              <a:gd name="connsiteX90" fmla="*/ 22165 w 581600"/>
              <a:gd name="connsiteY90" fmla="*/ 399965 h 580612"/>
              <a:gd name="connsiteX91" fmla="*/ 0 w 581600"/>
              <a:gd name="connsiteY91" fmla="*/ 289765 h 580612"/>
              <a:gd name="connsiteX92" fmla="*/ 251830 w 581600"/>
              <a:gd name="connsiteY92" fmla="*/ 1200 h 580612"/>
              <a:gd name="connsiteX93" fmla="*/ 329681 w 581600"/>
              <a:gd name="connsiteY93" fmla="*/ 0 h 580612"/>
              <a:gd name="connsiteX94" fmla="*/ 581600 w 581600"/>
              <a:gd name="connsiteY94" fmla="*/ 288508 h 580612"/>
              <a:gd name="connsiteX95" fmla="*/ 558099 w 581600"/>
              <a:gd name="connsiteY95" fmla="*/ 399965 h 580612"/>
              <a:gd name="connsiteX96" fmla="*/ 535934 w 581600"/>
              <a:gd name="connsiteY96" fmla="*/ 390011 h 580612"/>
              <a:gd name="connsiteX97" fmla="*/ 555607 w 581600"/>
              <a:gd name="connsiteY97" fmla="*/ 288419 h 580612"/>
              <a:gd name="connsiteX98" fmla="*/ 325942 w 581600"/>
              <a:gd name="connsiteY98" fmla="*/ 24709 h 58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81600" h="580612">
                <a:moveTo>
                  <a:pt x="80214" y="451830"/>
                </a:moveTo>
                <a:cubicBezTo>
                  <a:pt x="130855" y="517421"/>
                  <a:pt x="207395" y="555816"/>
                  <a:pt x="290165" y="555816"/>
                </a:cubicBezTo>
                <a:cubicBezTo>
                  <a:pt x="372846" y="555816"/>
                  <a:pt x="449386" y="518754"/>
                  <a:pt x="500027" y="451919"/>
                </a:cubicBezTo>
                <a:lnTo>
                  <a:pt x="519785" y="466761"/>
                </a:lnTo>
                <a:cubicBezTo>
                  <a:pt x="464249" y="539729"/>
                  <a:pt x="380233" y="580612"/>
                  <a:pt x="290165" y="580612"/>
                </a:cubicBezTo>
                <a:cubicBezTo>
                  <a:pt x="200097" y="580612"/>
                  <a:pt x="116081" y="539729"/>
                  <a:pt x="60545" y="467917"/>
                </a:cubicBezTo>
                <a:close/>
                <a:moveTo>
                  <a:pt x="440156" y="337921"/>
                </a:moveTo>
                <a:cubicBezTo>
                  <a:pt x="430187" y="337921"/>
                  <a:pt x="422087" y="346098"/>
                  <a:pt x="422087" y="356052"/>
                </a:cubicBezTo>
                <a:cubicBezTo>
                  <a:pt x="422087" y="366184"/>
                  <a:pt x="430187" y="374183"/>
                  <a:pt x="440156" y="374183"/>
                </a:cubicBezTo>
                <a:cubicBezTo>
                  <a:pt x="450125" y="374183"/>
                  <a:pt x="458225" y="366006"/>
                  <a:pt x="458225" y="356052"/>
                </a:cubicBezTo>
                <a:cubicBezTo>
                  <a:pt x="458225" y="346009"/>
                  <a:pt x="450125" y="337921"/>
                  <a:pt x="440156" y="337921"/>
                </a:cubicBezTo>
                <a:close/>
                <a:moveTo>
                  <a:pt x="290709" y="337921"/>
                </a:moveTo>
                <a:cubicBezTo>
                  <a:pt x="280740" y="337921"/>
                  <a:pt x="272729" y="346098"/>
                  <a:pt x="272729" y="356052"/>
                </a:cubicBezTo>
                <a:cubicBezTo>
                  <a:pt x="272729" y="366184"/>
                  <a:pt x="280740" y="374183"/>
                  <a:pt x="290709" y="374183"/>
                </a:cubicBezTo>
                <a:cubicBezTo>
                  <a:pt x="300678" y="374183"/>
                  <a:pt x="308778" y="366006"/>
                  <a:pt x="308778" y="356052"/>
                </a:cubicBezTo>
                <a:cubicBezTo>
                  <a:pt x="308778" y="346009"/>
                  <a:pt x="300678" y="337921"/>
                  <a:pt x="290709" y="337921"/>
                </a:cubicBezTo>
                <a:close/>
                <a:moveTo>
                  <a:pt x="141351" y="337921"/>
                </a:moveTo>
                <a:cubicBezTo>
                  <a:pt x="131382" y="337921"/>
                  <a:pt x="123282" y="346098"/>
                  <a:pt x="123282" y="356052"/>
                </a:cubicBezTo>
                <a:cubicBezTo>
                  <a:pt x="123282" y="366184"/>
                  <a:pt x="131382" y="374183"/>
                  <a:pt x="141351" y="374183"/>
                </a:cubicBezTo>
                <a:cubicBezTo>
                  <a:pt x="151320" y="374183"/>
                  <a:pt x="159331" y="366006"/>
                  <a:pt x="159331" y="356052"/>
                </a:cubicBezTo>
                <a:cubicBezTo>
                  <a:pt x="159331" y="346009"/>
                  <a:pt x="151320" y="337921"/>
                  <a:pt x="141351" y="337921"/>
                </a:cubicBezTo>
                <a:close/>
                <a:moveTo>
                  <a:pt x="267477" y="261664"/>
                </a:moveTo>
                <a:lnTo>
                  <a:pt x="226978" y="296860"/>
                </a:lnTo>
                <a:lnTo>
                  <a:pt x="266320" y="321212"/>
                </a:lnTo>
                <a:cubicBezTo>
                  <a:pt x="273174" y="316413"/>
                  <a:pt x="281630" y="313569"/>
                  <a:pt x="290709" y="313569"/>
                </a:cubicBezTo>
                <a:cubicBezTo>
                  <a:pt x="299254" y="313569"/>
                  <a:pt x="307087" y="316057"/>
                  <a:pt x="313762" y="320323"/>
                </a:cubicBezTo>
                <a:lnTo>
                  <a:pt x="352126" y="296327"/>
                </a:lnTo>
                <a:lnTo>
                  <a:pt x="312961" y="262375"/>
                </a:lnTo>
                <a:cubicBezTo>
                  <a:pt x="306375" y="266375"/>
                  <a:pt x="298809" y="268597"/>
                  <a:pt x="290709" y="268597"/>
                </a:cubicBezTo>
                <a:cubicBezTo>
                  <a:pt x="282075" y="268597"/>
                  <a:pt x="274153" y="266019"/>
                  <a:pt x="267477" y="261664"/>
                </a:cubicBezTo>
                <a:close/>
                <a:moveTo>
                  <a:pt x="480833" y="207982"/>
                </a:moveTo>
                <a:cubicBezTo>
                  <a:pt x="470864" y="207982"/>
                  <a:pt x="462853" y="216159"/>
                  <a:pt x="462853" y="226113"/>
                </a:cubicBezTo>
                <a:cubicBezTo>
                  <a:pt x="462853" y="236157"/>
                  <a:pt x="470864" y="244244"/>
                  <a:pt x="480833" y="244244"/>
                </a:cubicBezTo>
                <a:cubicBezTo>
                  <a:pt x="490802" y="244244"/>
                  <a:pt x="498902" y="236068"/>
                  <a:pt x="498902" y="226113"/>
                </a:cubicBezTo>
                <a:cubicBezTo>
                  <a:pt x="498902" y="215981"/>
                  <a:pt x="490802" y="207982"/>
                  <a:pt x="480833" y="207982"/>
                </a:cubicBezTo>
                <a:close/>
                <a:moveTo>
                  <a:pt x="290709" y="207982"/>
                </a:moveTo>
                <a:cubicBezTo>
                  <a:pt x="280740" y="207982"/>
                  <a:pt x="272729" y="216159"/>
                  <a:pt x="272729" y="226113"/>
                </a:cubicBezTo>
                <a:cubicBezTo>
                  <a:pt x="272729" y="236157"/>
                  <a:pt x="280740" y="244244"/>
                  <a:pt x="290709" y="244244"/>
                </a:cubicBezTo>
                <a:cubicBezTo>
                  <a:pt x="300678" y="244244"/>
                  <a:pt x="308778" y="236068"/>
                  <a:pt x="308778" y="226113"/>
                </a:cubicBezTo>
                <a:cubicBezTo>
                  <a:pt x="308778" y="215981"/>
                  <a:pt x="300678" y="207982"/>
                  <a:pt x="290709" y="207982"/>
                </a:cubicBezTo>
                <a:close/>
                <a:moveTo>
                  <a:pt x="100763" y="207982"/>
                </a:moveTo>
                <a:cubicBezTo>
                  <a:pt x="90794" y="207982"/>
                  <a:pt x="82694" y="216159"/>
                  <a:pt x="82694" y="226113"/>
                </a:cubicBezTo>
                <a:cubicBezTo>
                  <a:pt x="82694" y="236157"/>
                  <a:pt x="90794" y="244244"/>
                  <a:pt x="100763" y="244244"/>
                </a:cubicBezTo>
                <a:cubicBezTo>
                  <a:pt x="110732" y="244244"/>
                  <a:pt x="118743" y="236068"/>
                  <a:pt x="118743" y="226113"/>
                </a:cubicBezTo>
                <a:cubicBezTo>
                  <a:pt x="118743" y="215981"/>
                  <a:pt x="110732" y="207982"/>
                  <a:pt x="100763" y="207982"/>
                </a:cubicBezTo>
                <a:close/>
                <a:moveTo>
                  <a:pt x="100763" y="183541"/>
                </a:moveTo>
                <a:cubicBezTo>
                  <a:pt x="124261" y="183541"/>
                  <a:pt x="143220" y="202650"/>
                  <a:pt x="143220" y="226113"/>
                </a:cubicBezTo>
                <a:cubicBezTo>
                  <a:pt x="143220" y="231890"/>
                  <a:pt x="142063" y="237579"/>
                  <a:pt x="139927" y="242645"/>
                </a:cubicBezTo>
                <a:lnTo>
                  <a:pt x="205082" y="283173"/>
                </a:lnTo>
                <a:lnTo>
                  <a:pt x="251545" y="242645"/>
                </a:lnTo>
                <a:cubicBezTo>
                  <a:pt x="249409" y="237579"/>
                  <a:pt x="248251" y="231979"/>
                  <a:pt x="248251" y="226113"/>
                </a:cubicBezTo>
                <a:cubicBezTo>
                  <a:pt x="248251" y="202650"/>
                  <a:pt x="267210" y="183541"/>
                  <a:pt x="290709" y="183541"/>
                </a:cubicBezTo>
                <a:cubicBezTo>
                  <a:pt x="314208" y="183541"/>
                  <a:pt x="333256" y="202650"/>
                  <a:pt x="333256" y="226113"/>
                </a:cubicBezTo>
                <a:cubicBezTo>
                  <a:pt x="333256" y="232513"/>
                  <a:pt x="331831" y="238379"/>
                  <a:pt x="329339" y="243889"/>
                </a:cubicBezTo>
                <a:lnTo>
                  <a:pt x="373933" y="282639"/>
                </a:lnTo>
                <a:lnTo>
                  <a:pt x="440957" y="240689"/>
                </a:lnTo>
                <a:cubicBezTo>
                  <a:pt x="439355" y="236157"/>
                  <a:pt x="438376" y="231179"/>
                  <a:pt x="438376" y="226113"/>
                </a:cubicBezTo>
                <a:cubicBezTo>
                  <a:pt x="438376" y="202650"/>
                  <a:pt x="457335" y="183541"/>
                  <a:pt x="480833" y="183541"/>
                </a:cubicBezTo>
                <a:cubicBezTo>
                  <a:pt x="504332" y="183541"/>
                  <a:pt x="523736" y="202739"/>
                  <a:pt x="523736" y="226202"/>
                </a:cubicBezTo>
                <a:cubicBezTo>
                  <a:pt x="523736" y="249666"/>
                  <a:pt x="504688" y="268775"/>
                  <a:pt x="481189" y="268775"/>
                </a:cubicBezTo>
                <a:cubicBezTo>
                  <a:pt x="471932" y="268775"/>
                  <a:pt x="463299" y="265664"/>
                  <a:pt x="456267" y="260598"/>
                </a:cubicBezTo>
                <a:lnTo>
                  <a:pt x="393871" y="299704"/>
                </a:lnTo>
                <a:lnTo>
                  <a:pt x="417637" y="320323"/>
                </a:lnTo>
                <a:cubicBezTo>
                  <a:pt x="424223" y="316057"/>
                  <a:pt x="432056" y="313569"/>
                  <a:pt x="440512" y="313569"/>
                </a:cubicBezTo>
                <a:cubicBezTo>
                  <a:pt x="464011" y="313569"/>
                  <a:pt x="482970" y="332588"/>
                  <a:pt x="482970" y="356052"/>
                </a:cubicBezTo>
                <a:cubicBezTo>
                  <a:pt x="482970" y="379516"/>
                  <a:pt x="464011" y="398624"/>
                  <a:pt x="440512" y="398624"/>
                </a:cubicBezTo>
                <a:cubicBezTo>
                  <a:pt x="417014" y="398624"/>
                  <a:pt x="398055" y="379516"/>
                  <a:pt x="398055" y="356052"/>
                </a:cubicBezTo>
                <a:cubicBezTo>
                  <a:pt x="398055" y="350008"/>
                  <a:pt x="399301" y="344231"/>
                  <a:pt x="401615" y="338988"/>
                </a:cubicBezTo>
                <a:lnTo>
                  <a:pt x="371886" y="313302"/>
                </a:lnTo>
                <a:lnTo>
                  <a:pt x="330140" y="339343"/>
                </a:lnTo>
                <a:cubicBezTo>
                  <a:pt x="332276" y="344587"/>
                  <a:pt x="333434" y="350186"/>
                  <a:pt x="333434" y="356052"/>
                </a:cubicBezTo>
                <a:cubicBezTo>
                  <a:pt x="333434" y="379516"/>
                  <a:pt x="314475" y="398624"/>
                  <a:pt x="290976" y="398624"/>
                </a:cubicBezTo>
                <a:cubicBezTo>
                  <a:pt x="267477" y="398624"/>
                  <a:pt x="248518" y="379516"/>
                  <a:pt x="248518" y="356052"/>
                </a:cubicBezTo>
                <a:cubicBezTo>
                  <a:pt x="248518" y="350719"/>
                  <a:pt x="249409" y="345653"/>
                  <a:pt x="251189" y="340943"/>
                </a:cubicBezTo>
                <a:lnTo>
                  <a:pt x="207574" y="313746"/>
                </a:lnTo>
                <a:lnTo>
                  <a:pt x="179803" y="337832"/>
                </a:lnTo>
                <a:cubicBezTo>
                  <a:pt x="182384" y="343254"/>
                  <a:pt x="183809" y="349475"/>
                  <a:pt x="183809" y="355963"/>
                </a:cubicBezTo>
                <a:cubicBezTo>
                  <a:pt x="183809" y="379427"/>
                  <a:pt x="164849" y="398535"/>
                  <a:pt x="141351" y="398535"/>
                </a:cubicBezTo>
                <a:cubicBezTo>
                  <a:pt x="117852" y="398535"/>
                  <a:pt x="98804" y="379427"/>
                  <a:pt x="98804" y="355963"/>
                </a:cubicBezTo>
                <a:cubicBezTo>
                  <a:pt x="98804" y="332500"/>
                  <a:pt x="117852" y="313391"/>
                  <a:pt x="141351" y="313391"/>
                </a:cubicBezTo>
                <a:cubicBezTo>
                  <a:pt x="149362" y="313391"/>
                  <a:pt x="156750" y="315702"/>
                  <a:pt x="163158" y="319435"/>
                </a:cubicBezTo>
                <a:lnTo>
                  <a:pt x="185500" y="300148"/>
                </a:lnTo>
                <a:lnTo>
                  <a:pt x="123727" y="261842"/>
                </a:lnTo>
                <a:cubicBezTo>
                  <a:pt x="117140" y="266108"/>
                  <a:pt x="109129" y="268597"/>
                  <a:pt x="100763" y="268597"/>
                </a:cubicBezTo>
                <a:cubicBezTo>
                  <a:pt x="77264" y="268597"/>
                  <a:pt x="58216" y="249577"/>
                  <a:pt x="58216" y="226113"/>
                </a:cubicBezTo>
                <a:cubicBezTo>
                  <a:pt x="58216" y="202650"/>
                  <a:pt x="77264" y="183541"/>
                  <a:pt x="100763" y="183541"/>
                </a:cubicBezTo>
                <a:close/>
                <a:moveTo>
                  <a:pt x="251830" y="1200"/>
                </a:moveTo>
                <a:lnTo>
                  <a:pt x="255658" y="25995"/>
                </a:lnTo>
                <a:cubicBezTo>
                  <a:pt x="123378" y="43414"/>
                  <a:pt x="24658" y="157258"/>
                  <a:pt x="24658" y="289765"/>
                </a:cubicBezTo>
                <a:cubicBezTo>
                  <a:pt x="24658" y="324336"/>
                  <a:pt x="30800" y="359084"/>
                  <a:pt x="44331" y="391256"/>
                </a:cubicBezTo>
                <a:lnTo>
                  <a:pt x="22165" y="399965"/>
                </a:lnTo>
                <a:cubicBezTo>
                  <a:pt x="7299" y="365217"/>
                  <a:pt x="0" y="328157"/>
                  <a:pt x="0" y="289765"/>
                </a:cubicBezTo>
                <a:cubicBezTo>
                  <a:pt x="0" y="144816"/>
                  <a:pt x="108601" y="21107"/>
                  <a:pt x="251830" y="1200"/>
                </a:cubicBezTo>
                <a:close/>
                <a:moveTo>
                  <a:pt x="329681" y="0"/>
                </a:moveTo>
                <a:cubicBezTo>
                  <a:pt x="472910" y="18576"/>
                  <a:pt x="581511" y="143632"/>
                  <a:pt x="581600" y="288508"/>
                </a:cubicBezTo>
                <a:cubicBezTo>
                  <a:pt x="580354" y="328149"/>
                  <a:pt x="572965" y="365213"/>
                  <a:pt x="558099" y="399965"/>
                </a:cubicBezTo>
                <a:lnTo>
                  <a:pt x="535934" y="390011"/>
                </a:lnTo>
                <a:cubicBezTo>
                  <a:pt x="549465" y="357747"/>
                  <a:pt x="555607" y="323172"/>
                  <a:pt x="555607" y="288419"/>
                </a:cubicBezTo>
                <a:cubicBezTo>
                  <a:pt x="555607" y="155898"/>
                  <a:pt x="456887" y="42041"/>
                  <a:pt x="325942" y="24709"/>
                </a:cubicBezTo>
                <a:close/>
              </a:path>
            </a:pathLst>
          </a:custGeom>
          <a:solidFill>
            <a:sysClr val="window" lastClr="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66" name="ïṣļîḓè"/>
          <p:cNvSpPr/>
          <p:nvPr/>
        </p:nvSpPr>
        <p:spPr bwMode="auto">
          <a:xfrm>
            <a:off x="2718888" y="5169813"/>
            <a:ext cx="442733" cy="442065"/>
          </a:xfrm>
          <a:custGeom>
            <a:avLst/>
            <a:gdLst>
              <a:gd name="connsiteX0" fmla="*/ 304196 w 608556"/>
              <a:gd name="connsiteY0" fmla="*/ 527120 h 607639"/>
              <a:gd name="connsiteX1" fmla="*/ 278948 w 608556"/>
              <a:gd name="connsiteY1" fmla="*/ 552434 h 607639"/>
              <a:gd name="connsiteX2" fmla="*/ 304196 w 608556"/>
              <a:gd name="connsiteY2" fmla="*/ 577748 h 607639"/>
              <a:gd name="connsiteX3" fmla="*/ 329537 w 608556"/>
              <a:gd name="connsiteY3" fmla="*/ 552434 h 607639"/>
              <a:gd name="connsiteX4" fmla="*/ 304196 w 608556"/>
              <a:gd name="connsiteY4" fmla="*/ 527120 h 607639"/>
              <a:gd name="connsiteX5" fmla="*/ 304196 w 608556"/>
              <a:gd name="connsiteY5" fmla="*/ 497416 h 607639"/>
              <a:gd name="connsiteX6" fmla="*/ 359460 w 608556"/>
              <a:gd name="connsiteY6" fmla="*/ 552434 h 607639"/>
              <a:gd name="connsiteX7" fmla="*/ 304196 w 608556"/>
              <a:gd name="connsiteY7" fmla="*/ 607639 h 607639"/>
              <a:gd name="connsiteX8" fmla="*/ 249025 w 608556"/>
              <a:gd name="connsiteY8" fmla="*/ 552528 h 607639"/>
              <a:gd name="connsiteX9" fmla="*/ 304196 w 608556"/>
              <a:gd name="connsiteY9" fmla="*/ 497416 h 607639"/>
              <a:gd name="connsiteX10" fmla="*/ 480444 w 608556"/>
              <a:gd name="connsiteY10" fmla="*/ 454510 h 607639"/>
              <a:gd name="connsiteX11" fmla="*/ 462634 w 608556"/>
              <a:gd name="connsiteY11" fmla="*/ 461935 h 607639"/>
              <a:gd name="connsiteX12" fmla="*/ 462634 w 608556"/>
              <a:gd name="connsiteY12" fmla="*/ 497519 h 607639"/>
              <a:gd name="connsiteX13" fmla="*/ 498253 w 608556"/>
              <a:gd name="connsiteY13" fmla="*/ 497519 h 607639"/>
              <a:gd name="connsiteX14" fmla="*/ 498253 w 608556"/>
              <a:gd name="connsiteY14" fmla="*/ 461935 h 607639"/>
              <a:gd name="connsiteX15" fmla="*/ 480444 w 608556"/>
              <a:gd name="connsiteY15" fmla="*/ 454510 h 607639"/>
              <a:gd name="connsiteX16" fmla="*/ 128171 w 608556"/>
              <a:gd name="connsiteY16" fmla="*/ 454510 h 607639"/>
              <a:gd name="connsiteX17" fmla="*/ 110351 w 608556"/>
              <a:gd name="connsiteY17" fmla="*/ 461935 h 607639"/>
              <a:gd name="connsiteX18" fmla="*/ 110351 w 608556"/>
              <a:gd name="connsiteY18" fmla="*/ 497519 h 607639"/>
              <a:gd name="connsiteX19" fmla="*/ 145991 w 608556"/>
              <a:gd name="connsiteY19" fmla="*/ 497519 h 607639"/>
              <a:gd name="connsiteX20" fmla="*/ 145991 w 608556"/>
              <a:gd name="connsiteY20" fmla="*/ 461935 h 607639"/>
              <a:gd name="connsiteX21" fmla="*/ 128171 w 608556"/>
              <a:gd name="connsiteY21" fmla="*/ 454510 h 607639"/>
              <a:gd name="connsiteX22" fmla="*/ 304208 w 608556"/>
              <a:gd name="connsiteY22" fmla="*/ 448514 h 607639"/>
              <a:gd name="connsiteX23" fmla="*/ 319168 w 608556"/>
              <a:gd name="connsiteY23" fmla="*/ 463439 h 607639"/>
              <a:gd name="connsiteX24" fmla="*/ 304208 w 608556"/>
              <a:gd name="connsiteY24" fmla="*/ 478364 h 607639"/>
              <a:gd name="connsiteX25" fmla="*/ 289248 w 608556"/>
              <a:gd name="connsiteY25" fmla="*/ 463439 h 607639"/>
              <a:gd name="connsiteX26" fmla="*/ 304208 w 608556"/>
              <a:gd name="connsiteY26" fmla="*/ 448514 h 607639"/>
              <a:gd name="connsiteX27" fmla="*/ 480339 w 608556"/>
              <a:gd name="connsiteY27" fmla="*/ 424529 h 607639"/>
              <a:gd name="connsiteX28" fmla="*/ 519288 w 608556"/>
              <a:gd name="connsiteY28" fmla="*/ 440640 h 607639"/>
              <a:gd name="connsiteX29" fmla="*/ 519288 w 608556"/>
              <a:gd name="connsiteY29" fmla="*/ 518533 h 607639"/>
              <a:gd name="connsiteX30" fmla="*/ 441319 w 608556"/>
              <a:gd name="connsiteY30" fmla="*/ 518533 h 607639"/>
              <a:gd name="connsiteX31" fmla="*/ 441319 w 608556"/>
              <a:gd name="connsiteY31" fmla="*/ 440640 h 607639"/>
              <a:gd name="connsiteX32" fmla="*/ 480339 w 608556"/>
              <a:gd name="connsiteY32" fmla="*/ 424529 h 607639"/>
              <a:gd name="connsiteX33" fmla="*/ 128136 w 608556"/>
              <a:gd name="connsiteY33" fmla="*/ 424529 h 607639"/>
              <a:gd name="connsiteX34" fmla="*/ 167225 w 608556"/>
              <a:gd name="connsiteY34" fmla="*/ 440640 h 607639"/>
              <a:gd name="connsiteX35" fmla="*/ 167225 w 608556"/>
              <a:gd name="connsiteY35" fmla="*/ 518533 h 607639"/>
              <a:gd name="connsiteX36" fmla="*/ 89117 w 608556"/>
              <a:gd name="connsiteY36" fmla="*/ 518533 h 607639"/>
              <a:gd name="connsiteX37" fmla="*/ 89117 w 608556"/>
              <a:gd name="connsiteY37" fmla="*/ 440640 h 607639"/>
              <a:gd name="connsiteX38" fmla="*/ 128136 w 608556"/>
              <a:gd name="connsiteY38" fmla="*/ 424529 h 607639"/>
              <a:gd name="connsiteX39" fmla="*/ 417183 w 608556"/>
              <a:gd name="connsiteY39" fmla="*/ 401658 h 607639"/>
              <a:gd name="connsiteX40" fmla="*/ 432143 w 608556"/>
              <a:gd name="connsiteY40" fmla="*/ 416583 h 607639"/>
              <a:gd name="connsiteX41" fmla="*/ 417183 w 608556"/>
              <a:gd name="connsiteY41" fmla="*/ 431508 h 607639"/>
              <a:gd name="connsiteX42" fmla="*/ 402223 w 608556"/>
              <a:gd name="connsiteY42" fmla="*/ 416583 h 607639"/>
              <a:gd name="connsiteX43" fmla="*/ 417183 w 608556"/>
              <a:gd name="connsiteY43" fmla="*/ 401658 h 607639"/>
              <a:gd name="connsiteX44" fmla="*/ 191232 w 608556"/>
              <a:gd name="connsiteY44" fmla="*/ 401658 h 607639"/>
              <a:gd name="connsiteX45" fmla="*/ 206192 w 608556"/>
              <a:gd name="connsiteY45" fmla="*/ 416583 h 607639"/>
              <a:gd name="connsiteX46" fmla="*/ 191232 w 608556"/>
              <a:gd name="connsiteY46" fmla="*/ 431508 h 607639"/>
              <a:gd name="connsiteX47" fmla="*/ 176272 w 608556"/>
              <a:gd name="connsiteY47" fmla="*/ 416583 h 607639"/>
              <a:gd name="connsiteX48" fmla="*/ 191232 w 608556"/>
              <a:gd name="connsiteY48" fmla="*/ 401658 h 607639"/>
              <a:gd name="connsiteX49" fmla="*/ 304208 w 608556"/>
              <a:gd name="connsiteY49" fmla="*/ 399612 h 607639"/>
              <a:gd name="connsiteX50" fmla="*/ 319168 w 608556"/>
              <a:gd name="connsiteY50" fmla="*/ 414537 h 607639"/>
              <a:gd name="connsiteX51" fmla="*/ 304208 w 608556"/>
              <a:gd name="connsiteY51" fmla="*/ 429462 h 607639"/>
              <a:gd name="connsiteX52" fmla="*/ 289248 w 608556"/>
              <a:gd name="connsiteY52" fmla="*/ 414537 h 607639"/>
              <a:gd name="connsiteX53" fmla="*/ 304208 w 608556"/>
              <a:gd name="connsiteY53" fmla="*/ 399612 h 607639"/>
              <a:gd name="connsiteX54" fmla="*/ 382676 w 608556"/>
              <a:gd name="connsiteY54" fmla="*/ 367141 h 607639"/>
              <a:gd name="connsiteX55" fmla="*/ 393232 w 608556"/>
              <a:gd name="connsiteY55" fmla="*/ 371555 h 607639"/>
              <a:gd name="connsiteX56" fmla="*/ 393232 w 608556"/>
              <a:gd name="connsiteY56" fmla="*/ 392668 h 607639"/>
              <a:gd name="connsiteX57" fmla="*/ 372119 w 608556"/>
              <a:gd name="connsiteY57" fmla="*/ 392668 h 607639"/>
              <a:gd name="connsiteX58" fmla="*/ 372119 w 608556"/>
              <a:gd name="connsiteY58" fmla="*/ 371555 h 607639"/>
              <a:gd name="connsiteX59" fmla="*/ 382676 w 608556"/>
              <a:gd name="connsiteY59" fmla="*/ 367141 h 607639"/>
              <a:gd name="connsiteX60" fmla="*/ 225846 w 608556"/>
              <a:gd name="connsiteY60" fmla="*/ 367141 h 607639"/>
              <a:gd name="connsiteX61" fmla="*/ 236507 w 608556"/>
              <a:gd name="connsiteY61" fmla="*/ 371555 h 607639"/>
              <a:gd name="connsiteX62" fmla="*/ 236507 w 608556"/>
              <a:gd name="connsiteY62" fmla="*/ 392668 h 607639"/>
              <a:gd name="connsiteX63" fmla="*/ 215394 w 608556"/>
              <a:gd name="connsiteY63" fmla="*/ 392668 h 607639"/>
              <a:gd name="connsiteX64" fmla="*/ 215394 w 608556"/>
              <a:gd name="connsiteY64" fmla="*/ 371555 h 607639"/>
              <a:gd name="connsiteX65" fmla="*/ 225846 w 608556"/>
              <a:gd name="connsiteY65" fmla="*/ 367141 h 607639"/>
              <a:gd name="connsiteX66" fmla="*/ 464109 w 608556"/>
              <a:gd name="connsiteY66" fmla="*/ 288824 h 607639"/>
              <a:gd name="connsiteX67" fmla="*/ 479069 w 608556"/>
              <a:gd name="connsiteY67" fmla="*/ 303784 h 607639"/>
              <a:gd name="connsiteX68" fmla="*/ 464109 w 608556"/>
              <a:gd name="connsiteY68" fmla="*/ 318744 h 607639"/>
              <a:gd name="connsiteX69" fmla="*/ 449149 w 608556"/>
              <a:gd name="connsiteY69" fmla="*/ 303784 h 607639"/>
              <a:gd name="connsiteX70" fmla="*/ 464109 w 608556"/>
              <a:gd name="connsiteY70" fmla="*/ 288824 h 607639"/>
              <a:gd name="connsiteX71" fmla="*/ 415136 w 608556"/>
              <a:gd name="connsiteY71" fmla="*/ 288824 h 607639"/>
              <a:gd name="connsiteX72" fmla="*/ 430096 w 608556"/>
              <a:gd name="connsiteY72" fmla="*/ 303784 h 607639"/>
              <a:gd name="connsiteX73" fmla="*/ 415136 w 608556"/>
              <a:gd name="connsiteY73" fmla="*/ 318744 h 607639"/>
              <a:gd name="connsiteX74" fmla="*/ 400176 w 608556"/>
              <a:gd name="connsiteY74" fmla="*/ 303784 h 607639"/>
              <a:gd name="connsiteX75" fmla="*/ 415136 w 608556"/>
              <a:gd name="connsiteY75" fmla="*/ 288824 h 607639"/>
              <a:gd name="connsiteX76" fmla="*/ 193420 w 608556"/>
              <a:gd name="connsiteY76" fmla="*/ 288824 h 607639"/>
              <a:gd name="connsiteX77" fmla="*/ 208380 w 608556"/>
              <a:gd name="connsiteY77" fmla="*/ 303784 h 607639"/>
              <a:gd name="connsiteX78" fmla="*/ 193420 w 608556"/>
              <a:gd name="connsiteY78" fmla="*/ 318744 h 607639"/>
              <a:gd name="connsiteX79" fmla="*/ 178460 w 608556"/>
              <a:gd name="connsiteY79" fmla="*/ 303784 h 607639"/>
              <a:gd name="connsiteX80" fmla="*/ 193420 w 608556"/>
              <a:gd name="connsiteY80" fmla="*/ 288824 h 607639"/>
              <a:gd name="connsiteX81" fmla="*/ 144377 w 608556"/>
              <a:gd name="connsiteY81" fmla="*/ 288824 h 607639"/>
              <a:gd name="connsiteX82" fmla="*/ 159337 w 608556"/>
              <a:gd name="connsiteY82" fmla="*/ 303784 h 607639"/>
              <a:gd name="connsiteX83" fmla="*/ 144377 w 608556"/>
              <a:gd name="connsiteY83" fmla="*/ 318744 h 607639"/>
              <a:gd name="connsiteX84" fmla="*/ 129417 w 608556"/>
              <a:gd name="connsiteY84" fmla="*/ 303784 h 607639"/>
              <a:gd name="connsiteX85" fmla="*/ 144377 w 608556"/>
              <a:gd name="connsiteY85" fmla="*/ 288824 h 607639"/>
              <a:gd name="connsiteX86" fmla="*/ 553268 w 608556"/>
              <a:gd name="connsiteY86" fmla="*/ 278558 h 607639"/>
              <a:gd name="connsiteX87" fmla="*/ 527916 w 608556"/>
              <a:gd name="connsiteY87" fmla="*/ 303773 h 607639"/>
              <a:gd name="connsiteX88" fmla="*/ 553268 w 608556"/>
              <a:gd name="connsiteY88" fmla="*/ 329082 h 607639"/>
              <a:gd name="connsiteX89" fmla="*/ 578620 w 608556"/>
              <a:gd name="connsiteY89" fmla="*/ 303773 h 607639"/>
              <a:gd name="connsiteX90" fmla="*/ 553268 w 608556"/>
              <a:gd name="connsiteY90" fmla="*/ 278558 h 607639"/>
              <a:gd name="connsiteX91" fmla="*/ 55275 w 608556"/>
              <a:gd name="connsiteY91" fmla="*/ 278558 h 607639"/>
              <a:gd name="connsiteX92" fmla="*/ 29929 w 608556"/>
              <a:gd name="connsiteY92" fmla="*/ 303773 h 607639"/>
              <a:gd name="connsiteX93" fmla="*/ 55275 w 608556"/>
              <a:gd name="connsiteY93" fmla="*/ 329082 h 607639"/>
              <a:gd name="connsiteX94" fmla="*/ 80528 w 608556"/>
              <a:gd name="connsiteY94" fmla="*/ 303773 h 607639"/>
              <a:gd name="connsiteX95" fmla="*/ 55275 w 608556"/>
              <a:gd name="connsiteY95" fmla="*/ 278558 h 607639"/>
              <a:gd name="connsiteX96" fmla="*/ 304232 w 608556"/>
              <a:gd name="connsiteY96" fmla="*/ 257254 h 607639"/>
              <a:gd name="connsiteX97" fmla="*/ 257648 w 608556"/>
              <a:gd name="connsiteY97" fmla="*/ 303773 h 607639"/>
              <a:gd name="connsiteX98" fmla="*/ 304232 w 608556"/>
              <a:gd name="connsiteY98" fmla="*/ 350385 h 607639"/>
              <a:gd name="connsiteX99" fmla="*/ 350909 w 608556"/>
              <a:gd name="connsiteY99" fmla="*/ 303773 h 607639"/>
              <a:gd name="connsiteX100" fmla="*/ 304232 w 608556"/>
              <a:gd name="connsiteY100" fmla="*/ 257254 h 607639"/>
              <a:gd name="connsiteX101" fmla="*/ 553268 w 608556"/>
              <a:gd name="connsiteY101" fmla="*/ 248673 h 607639"/>
              <a:gd name="connsiteX102" fmla="*/ 608556 w 608556"/>
              <a:gd name="connsiteY102" fmla="*/ 303773 h 607639"/>
              <a:gd name="connsiteX103" fmla="*/ 553268 w 608556"/>
              <a:gd name="connsiteY103" fmla="*/ 358967 h 607639"/>
              <a:gd name="connsiteX104" fmla="*/ 497980 w 608556"/>
              <a:gd name="connsiteY104" fmla="*/ 303773 h 607639"/>
              <a:gd name="connsiteX105" fmla="*/ 553268 w 608556"/>
              <a:gd name="connsiteY105" fmla="*/ 248673 h 607639"/>
              <a:gd name="connsiteX106" fmla="*/ 55088 w 608556"/>
              <a:gd name="connsiteY106" fmla="*/ 248673 h 607639"/>
              <a:gd name="connsiteX107" fmla="*/ 110364 w 608556"/>
              <a:gd name="connsiteY107" fmla="*/ 303773 h 607639"/>
              <a:gd name="connsiteX108" fmla="*/ 55275 w 608556"/>
              <a:gd name="connsiteY108" fmla="*/ 358967 h 607639"/>
              <a:gd name="connsiteX109" fmla="*/ 0 w 608556"/>
              <a:gd name="connsiteY109" fmla="*/ 303773 h 607639"/>
              <a:gd name="connsiteX110" fmla="*/ 55088 w 608556"/>
              <a:gd name="connsiteY110" fmla="*/ 248673 h 607639"/>
              <a:gd name="connsiteX111" fmla="*/ 304232 w 608556"/>
              <a:gd name="connsiteY111" fmla="*/ 227362 h 607639"/>
              <a:gd name="connsiteX112" fmla="*/ 380842 w 608556"/>
              <a:gd name="connsiteY112" fmla="*/ 303773 h 607639"/>
              <a:gd name="connsiteX113" fmla="*/ 304232 w 608556"/>
              <a:gd name="connsiteY113" fmla="*/ 380277 h 607639"/>
              <a:gd name="connsiteX114" fmla="*/ 227715 w 608556"/>
              <a:gd name="connsiteY114" fmla="*/ 303773 h 607639"/>
              <a:gd name="connsiteX115" fmla="*/ 304232 w 608556"/>
              <a:gd name="connsiteY115" fmla="*/ 227362 h 607639"/>
              <a:gd name="connsiteX116" fmla="*/ 382676 w 608556"/>
              <a:gd name="connsiteY116" fmla="*/ 210567 h 607639"/>
              <a:gd name="connsiteX117" fmla="*/ 397636 w 608556"/>
              <a:gd name="connsiteY117" fmla="*/ 225527 h 607639"/>
              <a:gd name="connsiteX118" fmla="*/ 382676 w 608556"/>
              <a:gd name="connsiteY118" fmla="*/ 240487 h 607639"/>
              <a:gd name="connsiteX119" fmla="*/ 367716 w 608556"/>
              <a:gd name="connsiteY119" fmla="*/ 225527 h 607639"/>
              <a:gd name="connsiteX120" fmla="*/ 382676 w 608556"/>
              <a:gd name="connsiteY120" fmla="*/ 210567 h 607639"/>
              <a:gd name="connsiteX121" fmla="*/ 225880 w 608556"/>
              <a:gd name="connsiteY121" fmla="*/ 210567 h 607639"/>
              <a:gd name="connsiteX122" fmla="*/ 240840 w 608556"/>
              <a:gd name="connsiteY122" fmla="*/ 225527 h 607639"/>
              <a:gd name="connsiteX123" fmla="*/ 225880 w 608556"/>
              <a:gd name="connsiteY123" fmla="*/ 240487 h 607639"/>
              <a:gd name="connsiteX124" fmla="*/ 210920 w 608556"/>
              <a:gd name="connsiteY124" fmla="*/ 225527 h 607639"/>
              <a:gd name="connsiteX125" fmla="*/ 225880 w 608556"/>
              <a:gd name="connsiteY125" fmla="*/ 210567 h 607639"/>
              <a:gd name="connsiteX126" fmla="*/ 304208 w 608556"/>
              <a:gd name="connsiteY126" fmla="*/ 178178 h 607639"/>
              <a:gd name="connsiteX127" fmla="*/ 319168 w 608556"/>
              <a:gd name="connsiteY127" fmla="*/ 193103 h 607639"/>
              <a:gd name="connsiteX128" fmla="*/ 304208 w 608556"/>
              <a:gd name="connsiteY128" fmla="*/ 208028 h 607639"/>
              <a:gd name="connsiteX129" fmla="*/ 289248 w 608556"/>
              <a:gd name="connsiteY129" fmla="*/ 193103 h 607639"/>
              <a:gd name="connsiteX130" fmla="*/ 304208 w 608556"/>
              <a:gd name="connsiteY130" fmla="*/ 178178 h 607639"/>
              <a:gd name="connsiteX131" fmla="*/ 417183 w 608556"/>
              <a:gd name="connsiteY131" fmla="*/ 175990 h 607639"/>
              <a:gd name="connsiteX132" fmla="*/ 432143 w 608556"/>
              <a:gd name="connsiteY132" fmla="*/ 190950 h 607639"/>
              <a:gd name="connsiteX133" fmla="*/ 417183 w 608556"/>
              <a:gd name="connsiteY133" fmla="*/ 205910 h 607639"/>
              <a:gd name="connsiteX134" fmla="*/ 402223 w 608556"/>
              <a:gd name="connsiteY134" fmla="*/ 190950 h 607639"/>
              <a:gd name="connsiteX135" fmla="*/ 417183 w 608556"/>
              <a:gd name="connsiteY135" fmla="*/ 175990 h 607639"/>
              <a:gd name="connsiteX136" fmla="*/ 191232 w 608556"/>
              <a:gd name="connsiteY136" fmla="*/ 175990 h 607639"/>
              <a:gd name="connsiteX137" fmla="*/ 206192 w 608556"/>
              <a:gd name="connsiteY137" fmla="*/ 190950 h 607639"/>
              <a:gd name="connsiteX138" fmla="*/ 191232 w 608556"/>
              <a:gd name="connsiteY138" fmla="*/ 205910 h 607639"/>
              <a:gd name="connsiteX139" fmla="*/ 176272 w 608556"/>
              <a:gd name="connsiteY139" fmla="*/ 190950 h 607639"/>
              <a:gd name="connsiteX140" fmla="*/ 191232 w 608556"/>
              <a:gd name="connsiteY140" fmla="*/ 175990 h 607639"/>
              <a:gd name="connsiteX141" fmla="*/ 304208 w 608556"/>
              <a:gd name="connsiteY141" fmla="*/ 129205 h 607639"/>
              <a:gd name="connsiteX142" fmla="*/ 319168 w 608556"/>
              <a:gd name="connsiteY142" fmla="*/ 144165 h 607639"/>
              <a:gd name="connsiteX143" fmla="*/ 304208 w 608556"/>
              <a:gd name="connsiteY143" fmla="*/ 159125 h 607639"/>
              <a:gd name="connsiteX144" fmla="*/ 289248 w 608556"/>
              <a:gd name="connsiteY144" fmla="*/ 144165 h 607639"/>
              <a:gd name="connsiteX145" fmla="*/ 304208 w 608556"/>
              <a:gd name="connsiteY145" fmla="*/ 129205 h 607639"/>
              <a:gd name="connsiteX146" fmla="*/ 480304 w 608556"/>
              <a:gd name="connsiteY146" fmla="*/ 102689 h 607639"/>
              <a:gd name="connsiteX147" fmla="*/ 462447 w 608556"/>
              <a:gd name="connsiteY147" fmla="*/ 110112 h 607639"/>
              <a:gd name="connsiteX148" fmla="*/ 462447 w 608556"/>
              <a:gd name="connsiteY148" fmla="*/ 145690 h 607639"/>
              <a:gd name="connsiteX149" fmla="*/ 498160 w 608556"/>
              <a:gd name="connsiteY149" fmla="*/ 145690 h 607639"/>
              <a:gd name="connsiteX150" fmla="*/ 498160 w 608556"/>
              <a:gd name="connsiteY150" fmla="*/ 110112 h 607639"/>
              <a:gd name="connsiteX151" fmla="*/ 480304 w 608556"/>
              <a:gd name="connsiteY151" fmla="*/ 102689 h 607639"/>
              <a:gd name="connsiteX152" fmla="*/ 128077 w 608556"/>
              <a:gd name="connsiteY152" fmla="*/ 102681 h 607639"/>
              <a:gd name="connsiteX153" fmla="*/ 110257 w 608556"/>
              <a:gd name="connsiteY153" fmla="*/ 110103 h 607639"/>
              <a:gd name="connsiteX154" fmla="*/ 110257 w 608556"/>
              <a:gd name="connsiteY154" fmla="*/ 145673 h 607639"/>
              <a:gd name="connsiteX155" fmla="*/ 145897 w 608556"/>
              <a:gd name="connsiteY155" fmla="*/ 145673 h 607639"/>
              <a:gd name="connsiteX156" fmla="*/ 145897 w 608556"/>
              <a:gd name="connsiteY156" fmla="*/ 110103 h 607639"/>
              <a:gd name="connsiteX157" fmla="*/ 128077 w 608556"/>
              <a:gd name="connsiteY157" fmla="*/ 102681 h 607639"/>
              <a:gd name="connsiteX158" fmla="*/ 480304 w 608556"/>
              <a:gd name="connsiteY158" fmla="*/ 72900 h 607639"/>
              <a:gd name="connsiteX159" fmla="*/ 519288 w 608556"/>
              <a:gd name="connsiteY159" fmla="*/ 89008 h 607639"/>
              <a:gd name="connsiteX160" fmla="*/ 519288 w 608556"/>
              <a:gd name="connsiteY160" fmla="*/ 166980 h 607639"/>
              <a:gd name="connsiteX161" fmla="*/ 441319 w 608556"/>
              <a:gd name="connsiteY161" fmla="*/ 166980 h 607639"/>
              <a:gd name="connsiteX162" fmla="*/ 441319 w 608556"/>
              <a:gd name="connsiteY162" fmla="*/ 89008 h 607639"/>
              <a:gd name="connsiteX163" fmla="*/ 480304 w 608556"/>
              <a:gd name="connsiteY163" fmla="*/ 72900 h 607639"/>
              <a:gd name="connsiteX164" fmla="*/ 128171 w 608556"/>
              <a:gd name="connsiteY164" fmla="*/ 72899 h 607639"/>
              <a:gd name="connsiteX165" fmla="*/ 167225 w 608556"/>
              <a:gd name="connsiteY165" fmla="*/ 89004 h 607639"/>
              <a:gd name="connsiteX166" fmla="*/ 167225 w 608556"/>
              <a:gd name="connsiteY166" fmla="*/ 166960 h 607639"/>
              <a:gd name="connsiteX167" fmla="*/ 89117 w 608556"/>
              <a:gd name="connsiteY167" fmla="*/ 166960 h 607639"/>
              <a:gd name="connsiteX168" fmla="*/ 89117 w 608556"/>
              <a:gd name="connsiteY168" fmla="*/ 89004 h 607639"/>
              <a:gd name="connsiteX169" fmla="*/ 128171 w 608556"/>
              <a:gd name="connsiteY169" fmla="*/ 72899 h 607639"/>
              <a:gd name="connsiteX170" fmla="*/ 304196 w 608556"/>
              <a:gd name="connsiteY170" fmla="*/ 29891 h 607639"/>
              <a:gd name="connsiteX171" fmla="*/ 278948 w 608556"/>
              <a:gd name="connsiteY171" fmla="*/ 55205 h 607639"/>
              <a:gd name="connsiteX172" fmla="*/ 304196 w 608556"/>
              <a:gd name="connsiteY172" fmla="*/ 80425 h 607639"/>
              <a:gd name="connsiteX173" fmla="*/ 329537 w 608556"/>
              <a:gd name="connsiteY173" fmla="*/ 55205 h 607639"/>
              <a:gd name="connsiteX174" fmla="*/ 304196 w 608556"/>
              <a:gd name="connsiteY174" fmla="*/ 29891 h 607639"/>
              <a:gd name="connsiteX175" fmla="*/ 304196 w 608556"/>
              <a:gd name="connsiteY175" fmla="*/ 0 h 607639"/>
              <a:gd name="connsiteX176" fmla="*/ 359460 w 608556"/>
              <a:gd name="connsiteY176" fmla="*/ 55018 h 607639"/>
              <a:gd name="connsiteX177" fmla="*/ 304196 w 608556"/>
              <a:gd name="connsiteY177" fmla="*/ 110223 h 607639"/>
              <a:gd name="connsiteX178" fmla="*/ 249025 w 608556"/>
              <a:gd name="connsiteY178" fmla="*/ 55205 h 607639"/>
              <a:gd name="connsiteX179" fmla="*/ 304196 w 608556"/>
              <a:gd name="connsiteY179" fmla="*/ 0 h 60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08556" h="607639">
                <a:moveTo>
                  <a:pt x="304196" y="527120"/>
                </a:moveTo>
                <a:cubicBezTo>
                  <a:pt x="290263" y="527120"/>
                  <a:pt x="278948" y="538516"/>
                  <a:pt x="278948" y="552434"/>
                </a:cubicBezTo>
                <a:cubicBezTo>
                  <a:pt x="278948" y="566352"/>
                  <a:pt x="290263" y="577748"/>
                  <a:pt x="304196" y="577748"/>
                </a:cubicBezTo>
                <a:cubicBezTo>
                  <a:pt x="318222" y="577748"/>
                  <a:pt x="329537" y="566352"/>
                  <a:pt x="329537" y="552434"/>
                </a:cubicBezTo>
                <a:cubicBezTo>
                  <a:pt x="329537" y="538516"/>
                  <a:pt x="318222" y="527120"/>
                  <a:pt x="304196" y="527120"/>
                </a:cubicBezTo>
                <a:close/>
                <a:moveTo>
                  <a:pt x="304196" y="497416"/>
                </a:moveTo>
                <a:cubicBezTo>
                  <a:pt x="334680" y="497416"/>
                  <a:pt x="359460" y="522076"/>
                  <a:pt x="359460" y="552434"/>
                </a:cubicBezTo>
                <a:cubicBezTo>
                  <a:pt x="359460" y="582792"/>
                  <a:pt x="334680" y="607639"/>
                  <a:pt x="304196" y="607639"/>
                </a:cubicBezTo>
                <a:cubicBezTo>
                  <a:pt x="273805" y="607639"/>
                  <a:pt x="249025" y="582979"/>
                  <a:pt x="249025" y="552528"/>
                </a:cubicBezTo>
                <a:cubicBezTo>
                  <a:pt x="249025" y="522169"/>
                  <a:pt x="273805" y="497416"/>
                  <a:pt x="304196" y="497416"/>
                </a:cubicBezTo>
                <a:close/>
                <a:moveTo>
                  <a:pt x="480444" y="454510"/>
                </a:moveTo>
                <a:cubicBezTo>
                  <a:pt x="473993" y="454510"/>
                  <a:pt x="467542" y="456985"/>
                  <a:pt x="462634" y="461935"/>
                </a:cubicBezTo>
                <a:cubicBezTo>
                  <a:pt x="452725" y="471741"/>
                  <a:pt x="452725" y="487712"/>
                  <a:pt x="462634" y="497519"/>
                </a:cubicBezTo>
                <a:cubicBezTo>
                  <a:pt x="472451" y="507326"/>
                  <a:pt x="488437" y="507326"/>
                  <a:pt x="498253" y="497519"/>
                </a:cubicBezTo>
                <a:cubicBezTo>
                  <a:pt x="508070" y="487712"/>
                  <a:pt x="508070" y="471648"/>
                  <a:pt x="498253" y="461935"/>
                </a:cubicBezTo>
                <a:cubicBezTo>
                  <a:pt x="493345" y="456985"/>
                  <a:pt x="486895" y="454510"/>
                  <a:pt x="480444" y="454510"/>
                </a:cubicBezTo>
                <a:close/>
                <a:moveTo>
                  <a:pt x="128171" y="454510"/>
                </a:moveTo>
                <a:cubicBezTo>
                  <a:pt x="121716" y="454510"/>
                  <a:pt x="115262" y="456985"/>
                  <a:pt x="110351" y="461935"/>
                </a:cubicBezTo>
                <a:cubicBezTo>
                  <a:pt x="100529" y="471741"/>
                  <a:pt x="100529" y="487712"/>
                  <a:pt x="110351" y="497519"/>
                </a:cubicBezTo>
                <a:cubicBezTo>
                  <a:pt x="120173" y="507326"/>
                  <a:pt x="136169" y="507326"/>
                  <a:pt x="145991" y="497519"/>
                </a:cubicBezTo>
                <a:cubicBezTo>
                  <a:pt x="155906" y="487712"/>
                  <a:pt x="155906" y="471648"/>
                  <a:pt x="145991" y="461935"/>
                </a:cubicBezTo>
                <a:cubicBezTo>
                  <a:pt x="141080" y="456985"/>
                  <a:pt x="134625" y="454510"/>
                  <a:pt x="128171" y="454510"/>
                </a:cubicBezTo>
                <a:close/>
                <a:moveTo>
                  <a:pt x="304208" y="448514"/>
                </a:moveTo>
                <a:cubicBezTo>
                  <a:pt x="312470" y="448514"/>
                  <a:pt x="319168" y="455196"/>
                  <a:pt x="319168" y="463439"/>
                </a:cubicBezTo>
                <a:cubicBezTo>
                  <a:pt x="319168" y="471682"/>
                  <a:pt x="312470" y="478364"/>
                  <a:pt x="304208" y="478364"/>
                </a:cubicBezTo>
                <a:cubicBezTo>
                  <a:pt x="295946" y="478364"/>
                  <a:pt x="289248" y="471682"/>
                  <a:pt x="289248" y="463439"/>
                </a:cubicBezTo>
                <a:cubicBezTo>
                  <a:pt x="289248" y="455196"/>
                  <a:pt x="295946" y="448514"/>
                  <a:pt x="304208" y="448514"/>
                </a:cubicBezTo>
                <a:close/>
                <a:moveTo>
                  <a:pt x="480339" y="424529"/>
                </a:moveTo>
                <a:cubicBezTo>
                  <a:pt x="494467" y="424529"/>
                  <a:pt x="508584" y="429900"/>
                  <a:pt x="519288" y="440640"/>
                </a:cubicBezTo>
                <a:cubicBezTo>
                  <a:pt x="540884" y="462122"/>
                  <a:pt x="540884" y="497052"/>
                  <a:pt x="519288" y="518533"/>
                </a:cubicBezTo>
                <a:cubicBezTo>
                  <a:pt x="497786" y="540108"/>
                  <a:pt x="462821" y="540108"/>
                  <a:pt x="441319" y="518533"/>
                </a:cubicBezTo>
                <a:cubicBezTo>
                  <a:pt x="419723" y="497052"/>
                  <a:pt x="419723" y="462122"/>
                  <a:pt x="441319" y="440640"/>
                </a:cubicBezTo>
                <a:cubicBezTo>
                  <a:pt x="452070" y="429900"/>
                  <a:pt x="466210" y="424529"/>
                  <a:pt x="480339" y="424529"/>
                </a:cubicBezTo>
                <a:close/>
                <a:moveTo>
                  <a:pt x="128136" y="424529"/>
                </a:moveTo>
                <a:cubicBezTo>
                  <a:pt x="142272" y="424529"/>
                  <a:pt x="156421" y="429900"/>
                  <a:pt x="167225" y="440640"/>
                </a:cubicBezTo>
                <a:cubicBezTo>
                  <a:pt x="188833" y="462122"/>
                  <a:pt x="188833" y="497052"/>
                  <a:pt x="167225" y="518533"/>
                </a:cubicBezTo>
                <a:cubicBezTo>
                  <a:pt x="145617" y="540108"/>
                  <a:pt x="110725" y="540108"/>
                  <a:pt x="89117" y="518533"/>
                </a:cubicBezTo>
                <a:cubicBezTo>
                  <a:pt x="67602" y="497052"/>
                  <a:pt x="67602" y="462122"/>
                  <a:pt x="89117" y="440640"/>
                </a:cubicBezTo>
                <a:cubicBezTo>
                  <a:pt x="99874" y="429900"/>
                  <a:pt x="113999" y="424529"/>
                  <a:pt x="128136" y="424529"/>
                </a:cubicBezTo>
                <a:close/>
                <a:moveTo>
                  <a:pt x="417183" y="401658"/>
                </a:moveTo>
                <a:cubicBezTo>
                  <a:pt x="425445" y="401658"/>
                  <a:pt x="432143" y="408340"/>
                  <a:pt x="432143" y="416583"/>
                </a:cubicBezTo>
                <a:cubicBezTo>
                  <a:pt x="432143" y="424826"/>
                  <a:pt x="425445" y="431508"/>
                  <a:pt x="417183" y="431508"/>
                </a:cubicBezTo>
                <a:cubicBezTo>
                  <a:pt x="408921" y="431508"/>
                  <a:pt x="402223" y="424826"/>
                  <a:pt x="402223" y="416583"/>
                </a:cubicBezTo>
                <a:cubicBezTo>
                  <a:pt x="402223" y="408340"/>
                  <a:pt x="408921" y="401658"/>
                  <a:pt x="417183" y="401658"/>
                </a:cubicBezTo>
                <a:close/>
                <a:moveTo>
                  <a:pt x="191232" y="401658"/>
                </a:moveTo>
                <a:cubicBezTo>
                  <a:pt x="199494" y="401658"/>
                  <a:pt x="206192" y="408340"/>
                  <a:pt x="206192" y="416583"/>
                </a:cubicBezTo>
                <a:cubicBezTo>
                  <a:pt x="206192" y="424826"/>
                  <a:pt x="199494" y="431508"/>
                  <a:pt x="191232" y="431508"/>
                </a:cubicBezTo>
                <a:cubicBezTo>
                  <a:pt x="182970" y="431508"/>
                  <a:pt x="176272" y="424826"/>
                  <a:pt x="176272" y="416583"/>
                </a:cubicBezTo>
                <a:cubicBezTo>
                  <a:pt x="176272" y="408340"/>
                  <a:pt x="182970" y="401658"/>
                  <a:pt x="191232" y="401658"/>
                </a:cubicBezTo>
                <a:close/>
                <a:moveTo>
                  <a:pt x="304208" y="399612"/>
                </a:moveTo>
                <a:cubicBezTo>
                  <a:pt x="312470" y="399612"/>
                  <a:pt x="319168" y="406294"/>
                  <a:pt x="319168" y="414537"/>
                </a:cubicBezTo>
                <a:cubicBezTo>
                  <a:pt x="319168" y="422780"/>
                  <a:pt x="312470" y="429462"/>
                  <a:pt x="304208" y="429462"/>
                </a:cubicBezTo>
                <a:cubicBezTo>
                  <a:pt x="295946" y="429462"/>
                  <a:pt x="289248" y="422780"/>
                  <a:pt x="289248" y="414537"/>
                </a:cubicBezTo>
                <a:cubicBezTo>
                  <a:pt x="289248" y="406294"/>
                  <a:pt x="295946" y="399612"/>
                  <a:pt x="304208" y="399612"/>
                </a:cubicBezTo>
                <a:close/>
                <a:moveTo>
                  <a:pt x="382676" y="367141"/>
                </a:moveTo>
                <a:cubicBezTo>
                  <a:pt x="386506" y="367141"/>
                  <a:pt x="390336" y="368613"/>
                  <a:pt x="393232" y="371555"/>
                </a:cubicBezTo>
                <a:cubicBezTo>
                  <a:pt x="399117" y="377347"/>
                  <a:pt x="399117" y="386876"/>
                  <a:pt x="393232" y="392668"/>
                </a:cubicBezTo>
                <a:cubicBezTo>
                  <a:pt x="387440" y="398553"/>
                  <a:pt x="377911" y="398553"/>
                  <a:pt x="372119" y="392668"/>
                </a:cubicBezTo>
                <a:cubicBezTo>
                  <a:pt x="366234" y="386876"/>
                  <a:pt x="366234" y="377347"/>
                  <a:pt x="372119" y="371555"/>
                </a:cubicBezTo>
                <a:cubicBezTo>
                  <a:pt x="375015" y="368613"/>
                  <a:pt x="378845" y="367141"/>
                  <a:pt x="382676" y="367141"/>
                </a:cubicBezTo>
                <a:close/>
                <a:moveTo>
                  <a:pt x="225846" y="367141"/>
                </a:moveTo>
                <a:cubicBezTo>
                  <a:pt x="229664" y="367141"/>
                  <a:pt x="233518" y="368613"/>
                  <a:pt x="236507" y="371555"/>
                </a:cubicBezTo>
                <a:cubicBezTo>
                  <a:pt x="242392" y="377347"/>
                  <a:pt x="242392" y="386876"/>
                  <a:pt x="236507" y="392668"/>
                </a:cubicBezTo>
                <a:cubicBezTo>
                  <a:pt x="230715" y="398553"/>
                  <a:pt x="221186" y="398553"/>
                  <a:pt x="215394" y="392668"/>
                </a:cubicBezTo>
                <a:cubicBezTo>
                  <a:pt x="209509" y="386876"/>
                  <a:pt x="209509" y="377347"/>
                  <a:pt x="215394" y="371555"/>
                </a:cubicBezTo>
                <a:cubicBezTo>
                  <a:pt x="218244" y="368613"/>
                  <a:pt x="222027" y="367141"/>
                  <a:pt x="225846" y="367141"/>
                </a:cubicBezTo>
                <a:close/>
                <a:moveTo>
                  <a:pt x="464109" y="288824"/>
                </a:moveTo>
                <a:cubicBezTo>
                  <a:pt x="472371" y="288824"/>
                  <a:pt x="479069" y="295522"/>
                  <a:pt x="479069" y="303784"/>
                </a:cubicBezTo>
                <a:cubicBezTo>
                  <a:pt x="479069" y="312046"/>
                  <a:pt x="472371" y="318744"/>
                  <a:pt x="464109" y="318744"/>
                </a:cubicBezTo>
                <a:cubicBezTo>
                  <a:pt x="455847" y="318744"/>
                  <a:pt x="449149" y="312046"/>
                  <a:pt x="449149" y="303784"/>
                </a:cubicBezTo>
                <a:cubicBezTo>
                  <a:pt x="449149" y="295522"/>
                  <a:pt x="455847" y="288824"/>
                  <a:pt x="464109" y="288824"/>
                </a:cubicBezTo>
                <a:close/>
                <a:moveTo>
                  <a:pt x="415136" y="288824"/>
                </a:moveTo>
                <a:cubicBezTo>
                  <a:pt x="423398" y="288824"/>
                  <a:pt x="430096" y="295522"/>
                  <a:pt x="430096" y="303784"/>
                </a:cubicBezTo>
                <a:cubicBezTo>
                  <a:pt x="430096" y="312046"/>
                  <a:pt x="423398" y="318744"/>
                  <a:pt x="415136" y="318744"/>
                </a:cubicBezTo>
                <a:cubicBezTo>
                  <a:pt x="406874" y="318744"/>
                  <a:pt x="400176" y="312046"/>
                  <a:pt x="400176" y="303784"/>
                </a:cubicBezTo>
                <a:cubicBezTo>
                  <a:pt x="400176" y="295522"/>
                  <a:pt x="406874" y="288824"/>
                  <a:pt x="415136" y="288824"/>
                </a:cubicBezTo>
                <a:close/>
                <a:moveTo>
                  <a:pt x="193420" y="288824"/>
                </a:moveTo>
                <a:cubicBezTo>
                  <a:pt x="201682" y="288824"/>
                  <a:pt x="208380" y="295522"/>
                  <a:pt x="208380" y="303784"/>
                </a:cubicBezTo>
                <a:cubicBezTo>
                  <a:pt x="208380" y="312046"/>
                  <a:pt x="201682" y="318744"/>
                  <a:pt x="193420" y="318744"/>
                </a:cubicBezTo>
                <a:cubicBezTo>
                  <a:pt x="185158" y="318744"/>
                  <a:pt x="178460" y="312046"/>
                  <a:pt x="178460" y="303784"/>
                </a:cubicBezTo>
                <a:cubicBezTo>
                  <a:pt x="178460" y="295522"/>
                  <a:pt x="185158" y="288824"/>
                  <a:pt x="193420" y="288824"/>
                </a:cubicBezTo>
                <a:close/>
                <a:moveTo>
                  <a:pt x="144377" y="288824"/>
                </a:moveTo>
                <a:cubicBezTo>
                  <a:pt x="152639" y="288824"/>
                  <a:pt x="159337" y="295522"/>
                  <a:pt x="159337" y="303784"/>
                </a:cubicBezTo>
                <a:cubicBezTo>
                  <a:pt x="159337" y="312046"/>
                  <a:pt x="152639" y="318744"/>
                  <a:pt x="144377" y="318744"/>
                </a:cubicBezTo>
                <a:cubicBezTo>
                  <a:pt x="136115" y="318744"/>
                  <a:pt x="129417" y="312046"/>
                  <a:pt x="129417" y="303784"/>
                </a:cubicBezTo>
                <a:cubicBezTo>
                  <a:pt x="129417" y="295522"/>
                  <a:pt x="136115" y="288824"/>
                  <a:pt x="144377" y="288824"/>
                </a:cubicBezTo>
                <a:close/>
                <a:moveTo>
                  <a:pt x="553268" y="278558"/>
                </a:moveTo>
                <a:cubicBezTo>
                  <a:pt x="539329" y="278558"/>
                  <a:pt x="527916" y="289858"/>
                  <a:pt x="527916" y="303773"/>
                </a:cubicBezTo>
                <a:cubicBezTo>
                  <a:pt x="527916" y="317782"/>
                  <a:pt x="539329" y="329082"/>
                  <a:pt x="553268" y="329082"/>
                </a:cubicBezTo>
                <a:cubicBezTo>
                  <a:pt x="567207" y="329082"/>
                  <a:pt x="578620" y="317782"/>
                  <a:pt x="578620" y="303773"/>
                </a:cubicBezTo>
                <a:cubicBezTo>
                  <a:pt x="578620" y="289858"/>
                  <a:pt x="567207" y="278558"/>
                  <a:pt x="553268" y="278558"/>
                </a:cubicBezTo>
                <a:close/>
                <a:moveTo>
                  <a:pt x="55275" y="278558"/>
                </a:moveTo>
                <a:cubicBezTo>
                  <a:pt x="41246" y="278558"/>
                  <a:pt x="29929" y="289858"/>
                  <a:pt x="29929" y="303773"/>
                </a:cubicBezTo>
                <a:cubicBezTo>
                  <a:pt x="29929" y="317782"/>
                  <a:pt x="41246" y="329082"/>
                  <a:pt x="55275" y="329082"/>
                </a:cubicBezTo>
                <a:cubicBezTo>
                  <a:pt x="69118" y="329082"/>
                  <a:pt x="80528" y="317782"/>
                  <a:pt x="80528" y="303773"/>
                </a:cubicBezTo>
                <a:cubicBezTo>
                  <a:pt x="80528" y="289858"/>
                  <a:pt x="69211" y="278558"/>
                  <a:pt x="55275" y="278558"/>
                </a:cubicBezTo>
                <a:close/>
                <a:moveTo>
                  <a:pt x="304232" y="257254"/>
                </a:moveTo>
                <a:cubicBezTo>
                  <a:pt x="278602" y="257254"/>
                  <a:pt x="257648" y="278178"/>
                  <a:pt x="257648" y="303773"/>
                </a:cubicBezTo>
                <a:cubicBezTo>
                  <a:pt x="257648" y="329461"/>
                  <a:pt x="278602" y="350385"/>
                  <a:pt x="304232" y="350385"/>
                </a:cubicBezTo>
                <a:cubicBezTo>
                  <a:pt x="329956" y="350385"/>
                  <a:pt x="350909" y="329461"/>
                  <a:pt x="350909" y="303773"/>
                </a:cubicBezTo>
                <a:cubicBezTo>
                  <a:pt x="350909" y="278178"/>
                  <a:pt x="329956" y="257254"/>
                  <a:pt x="304232" y="257254"/>
                </a:cubicBezTo>
                <a:close/>
                <a:moveTo>
                  <a:pt x="553268" y="248673"/>
                </a:moveTo>
                <a:cubicBezTo>
                  <a:pt x="583672" y="248673"/>
                  <a:pt x="608556" y="273421"/>
                  <a:pt x="608556" y="303773"/>
                </a:cubicBezTo>
                <a:cubicBezTo>
                  <a:pt x="608556" y="334219"/>
                  <a:pt x="583672" y="358967"/>
                  <a:pt x="553268" y="358967"/>
                </a:cubicBezTo>
                <a:cubicBezTo>
                  <a:pt x="522864" y="358967"/>
                  <a:pt x="497980" y="334219"/>
                  <a:pt x="497980" y="303773"/>
                </a:cubicBezTo>
                <a:cubicBezTo>
                  <a:pt x="497980" y="273421"/>
                  <a:pt x="522864" y="248673"/>
                  <a:pt x="553268" y="248673"/>
                </a:cubicBezTo>
                <a:close/>
                <a:moveTo>
                  <a:pt x="55088" y="248673"/>
                </a:moveTo>
                <a:cubicBezTo>
                  <a:pt x="85579" y="248673"/>
                  <a:pt x="110364" y="273421"/>
                  <a:pt x="110364" y="303773"/>
                </a:cubicBezTo>
                <a:cubicBezTo>
                  <a:pt x="110364" y="334219"/>
                  <a:pt x="85673" y="358967"/>
                  <a:pt x="55275" y="358967"/>
                </a:cubicBezTo>
                <a:cubicBezTo>
                  <a:pt x="24785" y="358967"/>
                  <a:pt x="0" y="334219"/>
                  <a:pt x="0" y="303773"/>
                </a:cubicBezTo>
                <a:cubicBezTo>
                  <a:pt x="0" y="273421"/>
                  <a:pt x="24691" y="248673"/>
                  <a:pt x="55088" y="248673"/>
                </a:cubicBezTo>
                <a:close/>
                <a:moveTo>
                  <a:pt x="304232" y="227362"/>
                </a:moveTo>
                <a:cubicBezTo>
                  <a:pt x="346419" y="227362"/>
                  <a:pt x="380842" y="261551"/>
                  <a:pt x="380842" y="303773"/>
                </a:cubicBezTo>
                <a:cubicBezTo>
                  <a:pt x="380842" y="345995"/>
                  <a:pt x="346419" y="380277"/>
                  <a:pt x="304232" y="380277"/>
                </a:cubicBezTo>
                <a:cubicBezTo>
                  <a:pt x="262138" y="380277"/>
                  <a:pt x="227715" y="345995"/>
                  <a:pt x="227715" y="303773"/>
                </a:cubicBezTo>
                <a:cubicBezTo>
                  <a:pt x="227715" y="261551"/>
                  <a:pt x="262138" y="227362"/>
                  <a:pt x="304232" y="227362"/>
                </a:cubicBezTo>
                <a:close/>
                <a:moveTo>
                  <a:pt x="382676" y="210567"/>
                </a:moveTo>
                <a:cubicBezTo>
                  <a:pt x="390938" y="210567"/>
                  <a:pt x="397636" y="217265"/>
                  <a:pt x="397636" y="225527"/>
                </a:cubicBezTo>
                <a:cubicBezTo>
                  <a:pt x="397636" y="233789"/>
                  <a:pt x="390938" y="240487"/>
                  <a:pt x="382676" y="240487"/>
                </a:cubicBezTo>
                <a:cubicBezTo>
                  <a:pt x="374414" y="240487"/>
                  <a:pt x="367716" y="233789"/>
                  <a:pt x="367716" y="225527"/>
                </a:cubicBezTo>
                <a:cubicBezTo>
                  <a:pt x="367716" y="217265"/>
                  <a:pt x="374414" y="210567"/>
                  <a:pt x="382676" y="210567"/>
                </a:cubicBezTo>
                <a:close/>
                <a:moveTo>
                  <a:pt x="225880" y="210567"/>
                </a:moveTo>
                <a:cubicBezTo>
                  <a:pt x="234142" y="210567"/>
                  <a:pt x="240840" y="217265"/>
                  <a:pt x="240840" y="225527"/>
                </a:cubicBezTo>
                <a:cubicBezTo>
                  <a:pt x="240840" y="233789"/>
                  <a:pt x="234142" y="240487"/>
                  <a:pt x="225880" y="240487"/>
                </a:cubicBezTo>
                <a:cubicBezTo>
                  <a:pt x="217618" y="240487"/>
                  <a:pt x="210920" y="233789"/>
                  <a:pt x="210920" y="225527"/>
                </a:cubicBezTo>
                <a:cubicBezTo>
                  <a:pt x="210920" y="217265"/>
                  <a:pt x="217618" y="210567"/>
                  <a:pt x="225880" y="210567"/>
                </a:cubicBezTo>
                <a:close/>
                <a:moveTo>
                  <a:pt x="304208" y="178178"/>
                </a:moveTo>
                <a:cubicBezTo>
                  <a:pt x="312470" y="178178"/>
                  <a:pt x="319168" y="184860"/>
                  <a:pt x="319168" y="193103"/>
                </a:cubicBezTo>
                <a:cubicBezTo>
                  <a:pt x="319168" y="201346"/>
                  <a:pt x="312470" y="208028"/>
                  <a:pt x="304208" y="208028"/>
                </a:cubicBezTo>
                <a:cubicBezTo>
                  <a:pt x="295946" y="208028"/>
                  <a:pt x="289248" y="201346"/>
                  <a:pt x="289248" y="193103"/>
                </a:cubicBezTo>
                <a:cubicBezTo>
                  <a:pt x="289248" y="184860"/>
                  <a:pt x="295946" y="178178"/>
                  <a:pt x="304208" y="178178"/>
                </a:cubicBezTo>
                <a:close/>
                <a:moveTo>
                  <a:pt x="417183" y="175990"/>
                </a:moveTo>
                <a:cubicBezTo>
                  <a:pt x="425445" y="175990"/>
                  <a:pt x="432143" y="182688"/>
                  <a:pt x="432143" y="190950"/>
                </a:cubicBezTo>
                <a:cubicBezTo>
                  <a:pt x="432143" y="199212"/>
                  <a:pt x="425445" y="205910"/>
                  <a:pt x="417183" y="205910"/>
                </a:cubicBezTo>
                <a:cubicBezTo>
                  <a:pt x="408921" y="205910"/>
                  <a:pt x="402223" y="199212"/>
                  <a:pt x="402223" y="190950"/>
                </a:cubicBezTo>
                <a:cubicBezTo>
                  <a:pt x="402223" y="182688"/>
                  <a:pt x="408921" y="175990"/>
                  <a:pt x="417183" y="175990"/>
                </a:cubicBezTo>
                <a:close/>
                <a:moveTo>
                  <a:pt x="191232" y="175990"/>
                </a:moveTo>
                <a:cubicBezTo>
                  <a:pt x="199494" y="175990"/>
                  <a:pt x="206192" y="182688"/>
                  <a:pt x="206192" y="190950"/>
                </a:cubicBezTo>
                <a:cubicBezTo>
                  <a:pt x="206192" y="199212"/>
                  <a:pt x="199494" y="205910"/>
                  <a:pt x="191232" y="205910"/>
                </a:cubicBezTo>
                <a:cubicBezTo>
                  <a:pt x="182970" y="205910"/>
                  <a:pt x="176272" y="199212"/>
                  <a:pt x="176272" y="190950"/>
                </a:cubicBezTo>
                <a:cubicBezTo>
                  <a:pt x="176272" y="182688"/>
                  <a:pt x="182970" y="175990"/>
                  <a:pt x="191232" y="175990"/>
                </a:cubicBezTo>
                <a:close/>
                <a:moveTo>
                  <a:pt x="304208" y="129205"/>
                </a:moveTo>
                <a:cubicBezTo>
                  <a:pt x="312470" y="129205"/>
                  <a:pt x="319168" y="135903"/>
                  <a:pt x="319168" y="144165"/>
                </a:cubicBezTo>
                <a:cubicBezTo>
                  <a:pt x="319168" y="152427"/>
                  <a:pt x="312470" y="159125"/>
                  <a:pt x="304208" y="159125"/>
                </a:cubicBezTo>
                <a:cubicBezTo>
                  <a:pt x="295946" y="159125"/>
                  <a:pt x="289248" y="152427"/>
                  <a:pt x="289248" y="144165"/>
                </a:cubicBezTo>
                <a:cubicBezTo>
                  <a:pt x="289248" y="135903"/>
                  <a:pt x="295946" y="129205"/>
                  <a:pt x="304208" y="129205"/>
                </a:cubicBezTo>
                <a:close/>
                <a:moveTo>
                  <a:pt x="480304" y="102689"/>
                </a:moveTo>
                <a:cubicBezTo>
                  <a:pt x="473853" y="102689"/>
                  <a:pt x="467402" y="105163"/>
                  <a:pt x="462447" y="110112"/>
                </a:cubicBezTo>
                <a:cubicBezTo>
                  <a:pt x="452631" y="119917"/>
                  <a:pt x="452631" y="135978"/>
                  <a:pt x="462447" y="145690"/>
                </a:cubicBezTo>
                <a:cubicBezTo>
                  <a:pt x="472357" y="155495"/>
                  <a:pt x="488250" y="155495"/>
                  <a:pt x="498160" y="145690"/>
                </a:cubicBezTo>
                <a:cubicBezTo>
                  <a:pt x="507976" y="135885"/>
                  <a:pt x="507976" y="119917"/>
                  <a:pt x="498160" y="110112"/>
                </a:cubicBezTo>
                <a:cubicBezTo>
                  <a:pt x="493205" y="105163"/>
                  <a:pt x="486754" y="102689"/>
                  <a:pt x="480304" y="102689"/>
                </a:cubicBezTo>
                <a:close/>
                <a:moveTo>
                  <a:pt x="128077" y="102681"/>
                </a:moveTo>
                <a:cubicBezTo>
                  <a:pt x="121623" y="102681"/>
                  <a:pt x="115168" y="105155"/>
                  <a:pt x="110257" y="110103"/>
                </a:cubicBezTo>
                <a:cubicBezTo>
                  <a:pt x="100342" y="119906"/>
                  <a:pt x="100342" y="135964"/>
                  <a:pt x="110257" y="145673"/>
                </a:cubicBezTo>
                <a:cubicBezTo>
                  <a:pt x="120079" y="155476"/>
                  <a:pt x="136075" y="155476"/>
                  <a:pt x="145897" y="145673"/>
                </a:cubicBezTo>
                <a:cubicBezTo>
                  <a:pt x="155719" y="135871"/>
                  <a:pt x="155719" y="119906"/>
                  <a:pt x="145897" y="110103"/>
                </a:cubicBezTo>
                <a:cubicBezTo>
                  <a:pt x="140986" y="105155"/>
                  <a:pt x="134532" y="102681"/>
                  <a:pt x="128077" y="102681"/>
                </a:cubicBezTo>
                <a:close/>
                <a:moveTo>
                  <a:pt x="480304" y="72900"/>
                </a:moveTo>
                <a:cubicBezTo>
                  <a:pt x="494420" y="72900"/>
                  <a:pt x="508537" y="78270"/>
                  <a:pt x="519288" y="89008"/>
                </a:cubicBezTo>
                <a:cubicBezTo>
                  <a:pt x="540884" y="110579"/>
                  <a:pt x="540884" y="145410"/>
                  <a:pt x="519288" y="166980"/>
                </a:cubicBezTo>
                <a:cubicBezTo>
                  <a:pt x="497879" y="188364"/>
                  <a:pt x="462821" y="188551"/>
                  <a:pt x="441319" y="166980"/>
                </a:cubicBezTo>
                <a:cubicBezTo>
                  <a:pt x="419723" y="145410"/>
                  <a:pt x="419723" y="110579"/>
                  <a:pt x="441319" y="89008"/>
                </a:cubicBezTo>
                <a:cubicBezTo>
                  <a:pt x="452070" y="78270"/>
                  <a:pt x="466187" y="72900"/>
                  <a:pt x="480304" y="72900"/>
                </a:cubicBezTo>
                <a:close/>
                <a:moveTo>
                  <a:pt x="128171" y="72899"/>
                </a:moveTo>
                <a:cubicBezTo>
                  <a:pt x="142296" y="72899"/>
                  <a:pt x="156421" y="78268"/>
                  <a:pt x="167225" y="89004"/>
                </a:cubicBezTo>
                <a:cubicBezTo>
                  <a:pt x="188833" y="110570"/>
                  <a:pt x="188833" y="145393"/>
                  <a:pt x="167225" y="166960"/>
                </a:cubicBezTo>
                <a:cubicBezTo>
                  <a:pt x="145617" y="188339"/>
                  <a:pt x="110632" y="188339"/>
                  <a:pt x="89117" y="166960"/>
                </a:cubicBezTo>
                <a:cubicBezTo>
                  <a:pt x="67602" y="145393"/>
                  <a:pt x="67602" y="110570"/>
                  <a:pt x="89117" y="89004"/>
                </a:cubicBezTo>
                <a:cubicBezTo>
                  <a:pt x="99921" y="78268"/>
                  <a:pt x="114046" y="72899"/>
                  <a:pt x="128171" y="72899"/>
                </a:cubicBezTo>
                <a:close/>
                <a:moveTo>
                  <a:pt x="304196" y="29891"/>
                </a:moveTo>
                <a:cubicBezTo>
                  <a:pt x="290263" y="29891"/>
                  <a:pt x="278948" y="41194"/>
                  <a:pt x="278948" y="55205"/>
                </a:cubicBezTo>
                <a:cubicBezTo>
                  <a:pt x="278948" y="69123"/>
                  <a:pt x="290263" y="80425"/>
                  <a:pt x="304196" y="80425"/>
                </a:cubicBezTo>
                <a:cubicBezTo>
                  <a:pt x="318222" y="80425"/>
                  <a:pt x="329537" y="69123"/>
                  <a:pt x="329537" y="55205"/>
                </a:cubicBezTo>
                <a:cubicBezTo>
                  <a:pt x="329537" y="41194"/>
                  <a:pt x="318222" y="29891"/>
                  <a:pt x="304196" y="29891"/>
                </a:cubicBezTo>
                <a:close/>
                <a:moveTo>
                  <a:pt x="304196" y="0"/>
                </a:moveTo>
                <a:cubicBezTo>
                  <a:pt x="334680" y="0"/>
                  <a:pt x="359460" y="24660"/>
                  <a:pt x="359460" y="55018"/>
                </a:cubicBezTo>
                <a:cubicBezTo>
                  <a:pt x="359460" y="85470"/>
                  <a:pt x="334680" y="110223"/>
                  <a:pt x="304196" y="110223"/>
                </a:cubicBezTo>
                <a:cubicBezTo>
                  <a:pt x="273805" y="110223"/>
                  <a:pt x="249025" y="85563"/>
                  <a:pt x="249025" y="55205"/>
                </a:cubicBezTo>
                <a:cubicBezTo>
                  <a:pt x="249025" y="24753"/>
                  <a:pt x="273805" y="0"/>
                  <a:pt x="304196" y="0"/>
                </a:cubicBezTo>
                <a:close/>
              </a:path>
            </a:pathLst>
          </a:custGeom>
          <a:solidFill>
            <a:sysClr val="window" lastClr="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67" name="TextBox 16"/>
          <p:cNvSpPr txBox="1"/>
          <p:nvPr/>
        </p:nvSpPr>
        <p:spPr bwMode="auto">
          <a:xfrm>
            <a:off x="3606520" y="2080404"/>
            <a:ext cx="7693283" cy="1122487"/>
          </a:xfrm>
          <a:prstGeom prst="rect">
            <a:avLst/>
          </a:prstGeom>
          <a:noFill/>
        </p:spPr>
        <p:txBody>
          <a:bodyPr wrap="square">
            <a:spAutoFit/>
          </a:bodyPr>
          <a:lstStyle/>
          <a:p>
            <a:pPr indent="406400" algn="just">
              <a:lnSpc>
                <a:spcPts val="2800"/>
              </a:lnSpc>
            </a:pPr>
            <a:r>
              <a:rPr lang="en-US" altLang="zh-CN" sz="1600" dirty="0">
                <a:solidFill>
                  <a:prstClr val="black">
                    <a:lumMod val="95000"/>
                    <a:lumOff val="5000"/>
                  </a:prstClr>
                </a:solidFill>
                <a:latin typeface="微软雅黑" panose="020B0503020204020204" pitchFamily="34" charset="-122"/>
                <a:ea typeface="微软雅黑" panose="020B0503020204020204" pitchFamily="34" charset="-122"/>
              </a:rPr>
              <a:t>2019</a:t>
            </a:r>
            <a:r>
              <a:rPr lang="zh-CN" altLang="zh-CN" sz="1600" dirty="0">
                <a:solidFill>
                  <a:prstClr val="black">
                    <a:lumMod val="95000"/>
                    <a:lumOff val="5000"/>
                  </a:prstClr>
                </a:solidFill>
                <a:latin typeface="微软雅黑" panose="020B0503020204020204" pitchFamily="34" charset="-122"/>
                <a:ea typeface="微软雅黑" panose="020B0503020204020204" pitchFamily="34" charset="-122"/>
              </a:rPr>
              <a:t>年，我市在市级和各县市区均成立了全面依法治市（县市区）委员会，相应由市（县市区）级党委主要负责人担任主任、政府主要负责人担任副主任，并分别设立立法、执法、司法、守法普法</a:t>
            </a:r>
            <a:r>
              <a:rPr lang="en-US" altLang="zh-CN" sz="1600" dirty="0">
                <a:solidFill>
                  <a:prstClr val="black">
                    <a:lumMod val="95000"/>
                    <a:lumOff val="5000"/>
                  </a:prstClr>
                </a:solidFill>
                <a:latin typeface="微软雅黑" panose="020B0503020204020204" pitchFamily="34" charset="-122"/>
                <a:ea typeface="微软雅黑" panose="020B0503020204020204" pitchFamily="34" charset="-122"/>
              </a:rPr>
              <a:t>4</a:t>
            </a:r>
            <a:r>
              <a:rPr lang="zh-CN" altLang="zh-CN" sz="1600" dirty="0">
                <a:solidFill>
                  <a:prstClr val="black">
                    <a:lumMod val="95000"/>
                    <a:lumOff val="5000"/>
                  </a:prstClr>
                </a:solidFill>
                <a:latin typeface="微软雅黑" panose="020B0503020204020204" pitchFamily="34" charset="-122"/>
                <a:ea typeface="微软雅黑" panose="020B0503020204020204" pitchFamily="34" charset="-122"/>
              </a:rPr>
              <a:t>个协调小组及委员会办公室。</a:t>
            </a:r>
            <a:endParaRPr lang="en-US" altLang="zh-CN" sz="160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68" name="TextBox 16"/>
          <p:cNvSpPr txBox="1"/>
          <p:nvPr/>
        </p:nvSpPr>
        <p:spPr bwMode="auto">
          <a:xfrm>
            <a:off x="3690678" y="3707925"/>
            <a:ext cx="7609125" cy="1122487"/>
          </a:xfrm>
          <a:prstGeom prst="rect">
            <a:avLst/>
          </a:prstGeom>
          <a:noFill/>
        </p:spPr>
        <p:txBody>
          <a:bodyPr wrap="square">
            <a:spAutoFit/>
          </a:bodyPr>
          <a:lstStyle/>
          <a:p>
            <a:pPr indent="406400" algn="just">
              <a:lnSpc>
                <a:spcPts val="2800"/>
              </a:lnSpc>
            </a:pPr>
            <a:r>
              <a:rPr lang="zh-CN" altLang="zh-CN" sz="1600" dirty="0">
                <a:solidFill>
                  <a:prstClr val="black">
                    <a:lumMod val="95000"/>
                    <a:lumOff val="5000"/>
                  </a:prstClr>
                </a:solidFill>
                <a:latin typeface="微软雅黑" panose="020B0503020204020204" pitchFamily="34" charset="-122"/>
                <a:ea typeface="微软雅黑" panose="020B0503020204020204" pitchFamily="34" charset="-122"/>
              </a:rPr>
              <a:t>去年以来，市委常委会、市政府常务会研究法治工作达</a:t>
            </a:r>
            <a:r>
              <a:rPr lang="en-US" altLang="zh-CN" sz="1600" dirty="0">
                <a:solidFill>
                  <a:prstClr val="black">
                    <a:lumMod val="95000"/>
                    <a:lumOff val="5000"/>
                  </a:prstClr>
                </a:solidFill>
                <a:latin typeface="微软雅黑" panose="020B0503020204020204" pitchFamily="34" charset="-122"/>
                <a:ea typeface="微软雅黑" panose="020B0503020204020204" pitchFamily="34" charset="-122"/>
              </a:rPr>
              <a:t>21</a:t>
            </a:r>
            <a:r>
              <a:rPr lang="zh-CN" altLang="zh-CN" sz="1600" dirty="0">
                <a:solidFill>
                  <a:prstClr val="black">
                    <a:lumMod val="95000"/>
                    <a:lumOff val="5000"/>
                  </a:prstClr>
                </a:solidFill>
                <a:latin typeface="微软雅黑" panose="020B0503020204020204" pitchFamily="34" charset="-122"/>
                <a:ea typeface="微软雅黑" panose="020B0503020204020204" pitchFamily="34" charset="-122"/>
              </a:rPr>
              <a:t>次，召开市委全面依法治市委员会会议</a:t>
            </a:r>
            <a:r>
              <a:rPr lang="en-US" altLang="zh-CN" sz="1600" dirty="0">
                <a:solidFill>
                  <a:prstClr val="black">
                    <a:lumMod val="95000"/>
                    <a:lumOff val="5000"/>
                  </a:prstClr>
                </a:solidFill>
                <a:latin typeface="微软雅黑" panose="020B0503020204020204" pitchFamily="34" charset="-122"/>
                <a:ea typeface="微软雅黑" panose="020B0503020204020204" pitchFamily="34" charset="-122"/>
              </a:rPr>
              <a:t>3</a:t>
            </a:r>
            <a:r>
              <a:rPr lang="zh-CN" altLang="zh-CN" sz="1600" dirty="0">
                <a:solidFill>
                  <a:prstClr val="black">
                    <a:lumMod val="95000"/>
                    <a:lumOff val="5000"/>
                  </a:prstClr>
                </a:solidFill>
                <a:latin typeface="微软雅黑" panose="020B0503020204020204" pitchFamily="34" charset="-122"/>
                <a:ea typeface="微软雅黑" panose="020B0503020204020204" pitchFamily="34" charset="-122"/>
              </a:rPr>
              <a:t>次、办公室会议</a:t>
            </a:r>
            <a:r>
              <a:rPr lang="en-US" altLang="zh-CN" sz="1600" dirty="0">
                <a:solidFill>
                  <a:prstClr val="black">
                    <a:lumMod val="95000"/>
                    <a:lumOff val="5000"/>
                  </a:prstClr>
                </a:solidFill>
                <a:latin typeface="微软雅黑" panose="020B0503020204020204" pitchFamily="34" charset="-122"/>
                <a:ea typeface="微软雅黑" panose="020B0503020204020204" pitchFamily="34" charset="-122"/>
              </a:rPr>
              <a:t>6</a:t>
            </a:r>
            <a:r>
              <a:rPr lang="zh-CN" altLang="zh-CN" sz="1600" dirty="0">
                <a:solidFill>
                  <a:prstClr val="black">
                    <a:lumMod val="95000"/>
                    <a:lumOff val="5000"/>
                  </a:prstClr>
                </a:solidFill>
                <a:latin typeface="微软雅黑" panose="020B0503020204020204" pitchFamily="34" charset="-122"/>
                <a:ea typeface="微软雅黑" panose="020B0503020204020204" pitchFamily="34" charset="-122"/>
              </a:rPr>
              <a:t>次、协调小组会议</a:t>
            </a:r>
            <a:r>
              <a:rPr lang="en-US" altLang="zh-CN" sz="1600" dirty="0">
                <a:solidFill>
                  <a:prstClr val="black">
                    <a:lumMod val="95000"/>
                    <a:lumOff val="5000"/>
                  </a:prstClr>
                </a:solidFill>
                <a:latin typeface="微软雅黑" panose="020B0503020204020204" pitchFamily="34" charset="-122"/>
                <a:ea typeface="微软雅黑" panose="020B0503020204020204" pitchFamily="34" charset="-122"/>
              </a:rPr>
              <a:t>13</a:t>
            </a:r>
            <a:r>
              <a:rPr lang="zh-CN" altLang="zh-CN" sz="1600" dirty="0">
                <a:solidFill>
                  <a:prstClr val="black">
                    <a:lumMod val="95000"/>
                    <a:lumOff val="5000"/>
                  </a:prstClr>
                </a:solidFill>
                <a:latin typeface="微软雅黑" panose="020B0503020204020204" pitchFamily="34" charset="-122"/>
                <a:ea typeface="微软雅黑" panose="020B0503020204020204" pitchFamily="34" charset="-122"/>
              </a:rPr>
              <a:t>次，研究加强全面依法治市的制度机制，审议重要法规规章，谋划重大法治问题；</a:t>
            </a:r>
            <a:endParaRPr lang="en-US" altLang="zh-CN" sz="160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69" name="TextBox 16"/>
          <p:cNvSpPr txBox="1"/>
          <p:nvPr/>
        </p:nvSpPr>
        <p:spPr bwMode="auto">
          <a:xfrm>
            <a:off x="3635328" y="5513499"/>
            <a:ext cx="7664475" cy="763414"/>
          </a:xfrm>
          <a:prstGeom prst="rect">
            <a:avLst/>
          </a:prstGeom>
          <a:noFill/>
        </p:spPr>
        <p:txBody>
          <a:bodyPr wrap="square">
            <a:spAutoFit/>
          </a:bodyPr>
          <a:lstStyle/>
          <a:p>
            <a:pPr indent="406400" algn="just">
              <a:lnSpc>
                <a:spcPts val="2800"/>
              </a:lnSpc>
            </a:pPr>
            <a:r>
              <a:rPr lang="zh-CN" altLang="zh-CN" sz="1600" dirty="0">
                <a:solidFill>
                  <a:prstClr val="black">
                    <a:lumMod val="95000"/>
                    <a:lumOff val="5000"/>
                  </a:prstClr>
                </a:solidFill>
                <a:latin typeface="微软雅黑" panose="020B0503020204020204" pitchFamily="34" charset="-122"/>
                <a:ea typeface="微软雅黑" panose="020B0503020204020204" pitchFamily="34" charset="-122"/>
              </a:rPr>
              <a:t>同时，召开了全面依法治市工作会、法治政府示范创建动员会，部署推进全面法治建设工作。可以说，党委政府对法治建设工作的重视程度达到了一种新的高度。</a:t>
            </a:r>
          </a:p>
        </p:txBody>
      </p:sp>
      <p:sp>
        <p:nvSpPr>
          <p:cNvPr id="62" name="矩形: 圆角 61"/>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61" name="文本框 60"/>
          <p:cNvSpPr txBox="1"/>
          <p:nvPr/>
        </p:nvSpPr>
        <p:spPr>
          <a:xfrm>
            <a:off x="100117" y="1092936"/>
            <a:ext cx="6112471" cy="461665"/>
          </a:xfrm>
          <a:prstGeom prst="rect">
            <a:avLst/>
          </a:prstGeom>
          <a:noFill/>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（一）</a:t>
            </a:r>
            <a:r>
              <a:rPr lang="zh-CN" altLang="zh-CN" sz="2400" b="1" dirty="0">
                <a:solidFill>
                  <a:schemeClr val="bg1"/>
                </a:solidFill>
                <a:latin typeface="微软雅黑" panose="020B0503020204020204" pitchFamily="34" charset="-122"/>
                <a:ea typeface="微软雅黑" panose="020B0503020204020204" pitchFamily="34" charset="-122"/>
              </a:rPr>
              <a:t>聚焦党的领导，依法治市得到新加强</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6985451" y="0"/>
            <a:ext cx="1526872" cy="900884"/>
            <a:chOff x="7140434" y="684324"/>
            <a:chExt cx="1526872" cy="900884"/>
          </a:xfrm>
        </p:grpSpPr>
        <p:grpSp>
          <p:nvGrpSpPr>
            <p:cNvPr id="32" name="组合 31"/>
            <p:cNvGrpSpPr/>
            <p:nvPr/>
          </p:nvGrpSpPr>
          <p:grpSpPr>
            <a:xfrm rot="10800000">
              <a:off x="7140434" y="980677"/>
              <a:ext cx="1243864" cy="256375"/>
              <a:chOff x="1621436" y="3300812"/>
              <a:chExt cx="1243864" cy="256375"/>
            </a:xfrm>
            <a:effectLst/>
          </p:grpSpPr>
          <p:cxnSp>
            <p:nvCxnSpPr>
              <p:cNvPr id="34" name="直接连接符 33"/>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5"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3" name="图片 32"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37" name="图片 36"/>
          <p:cNvPicPr>
            <a:picLocks noChangeAspect="1"/>
          </p:cNvPicPr>
          <p:nvPr/>
        </p:nvPicPr>
        <p:blipFill>
          <a:blip r:embed="rId4"/>
          <a:stretch>
            <a:fillRect/>
          </a:stretch>
        </p:blipFill>
        <p:spPr>
          <a:xfrm>
            <a:off x="680030" y="52511"/>
            <a:ext cx="6255038" cy="816935"/>
          </a:xfrm>
          <a:prstGeom prst="rect">
            <a:avLst/>
          </a:prstGeom>
        </p:spPr>
      </p:pic>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36" name="文本框 35"/>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21</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Group 5" descr="e7d195523061f1c0dc554706afe4c72a60a25314cbaece805811E654B44695D34D35691164BB3D154CCFD5D798F6FEAD99EAA8F1ADC3D4AFA5BC9ED0BB3A4B45073A038AC38E89AB54D31AA59602B9F135E91B9170880FC8B2F2D656E605FA81EEA3B38E34DF673BA7157AC33C2CA4FE37E1DB709F509712ACB20A42E45C57E079FC764D7EA9EEF9"/>
          <p:cNvGrpSpPr/>
          <p:nvPr/>
        </p:nvGrpSpPr>
        <p:grpSpPr>
          <a:xfrm>
            <a:off x="3540396" y="2670550"/>
            <a:ext cx="903175" cy="883075"/>
            <a:chOff x="-79701" y="-1"/>
            <a:chExt cx="1354759" cy="1388639"/>
          </a:xfrm>
        </p:grpSpPr>
        <p:sp>
          <p:nvSpPr>
            <p:cNvPr id="100" name="Oval 85"/>
            <p:cNvSpPr/>
            <p:nvPr/>
          </p:nvSpPr>
          <p:spPr>
            <a:xfrm rot="16200000">
              <a:off x="-96641" y="16939"/>
              <a:ext cx="1388639" cy="1354759"/>
            </a:xfrm>
            <a:prstGeom prst="ellipse">
              <a:avLst/>
            </a:prstGeom>
            <a:gradFill>
              <a:gsLst>
                <a:gs pos="0">
                  <a:srgbClr val="256ED8"/>
                </a:gs>
                <a:gs pos="100000">
                  <a:srgbClr val="090A7B"/>
                </a:gs>
              </a:gsLst>
              <a:lin ang="0" scaled="1"/>
            </a:gradFill>
            <a:ln w="25400" cap="flat">
              <a:solidFill>
                <a:srgbClr val="D7D7D7"/>
              </a:solidFill>
              <a:prstDash val="solid"/>
              <a:miter lim="800000"/>
            </a:ln>
            <a:effectLst>
              <a:outerShdw blurRad="444500" rotWithShape="0">
                <a:srgbClr val="000000">
                  <a:alpha val="15000"/>
                </a:srgbClr>
              </a:outerShdw>
            </a:effectLst>
          </p:spPr>
          <p:txBody>
            <a:bodyPr wrap="square" lIns="30479" tIns="30479" rIns="30479" bIns="30479" numCol="1" anchor="ctr">
              <a:noAutofit/>
            </a:bodyPr>
            <a:lstStyle/>
            <a:p>
              <a:pPr algn="ctr"/>
              <a:endParaRPr sz="1200" kern="0">
                <a:solidFill>
                  <a:srgbClr val="FFFFFF"/>
                </a:solidFill>
              </a:endParaRPr>
            </a:p>
          </p:txBody>
        </p:sp>
        <p:sp>
          <p:nvSpPr>
            <p:cNvPr id="101" name="Shape 2633"/>
            <p:cNvSpPr/>
            <p:nvPr/>
          </p:nvSpPr>
          <p:spPr>
            <a:xfrm>
              <a:off x="265189" y="361827"/>
              <a:ext cx="664982" cy="664982"/>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gradFill>
              <a:gsLst>
                <a:gs pos="0">
                  <a:srgbClr val="256ED8"/>
                </a:gs>
                <a:gs pos="100000">
                  <a:srgbClr val="090A7B"/>
                </a:gs>
              </a:gsLst>
              <a:lin ang="0" scaled="1"/>
            </a:gradFill>
            <a:ln w="25400" cap="flat">
              <a:solidFill>
                <a:srgbClr val="D7D7D7"/>
              </a:solidFill>
              <a:prstDash val="solid"/>
              <a:miter lim="800000"/>
            </a:ln>
            <a:effectLst>
              <a:outerShdw blurRad="444500" rotWithShape="0">
                <a:srgbClr val="000000">
                  <a:alpha val="15000"/>
                </a:srgbClr>
              </a:outerShdw>
            </a:effectLst>
          </p:spPr>
          <p:txBody>
            <a:bodyPr wrap="square" lIns="30479" tIns="30479" rIns="30479" bIns="30479" numCol="1" anchor="ctr">
              <a:noAutofit/>
            </a:bodyPr>
            <a:lstStyle/>
            <a:p>
              <a:pPr algn="ctr"/>
              <a:endParaRPr sz="1200" kern="0">
                <a:solidFill>
                  <a:srgbClr val="FFFFFF"/>
                </a:solidFill>
                <a:sym typeface="Lato"/>
              </a:endParaRPr>
            </a:p>
          </p:txBody>
        </p:sp>
      </p:grpSp>
      <p:sp>
        <p:nvSpPr>
          <p:cNvPr id="115" name="Oval 99"/>
          <p:cNvSpPr/>
          <p:nvPr/>
        </p:nvSpPr>
        <p:spPr>
          <a:xfrm rot="16200000">
            <a:off x="3529103" y="5005326"/>
            <a:ext cx="925760" cy="903174"/>
          </a:xfrm>
          <a:prstGeom prst="ellipse">
            <a:avLst/>
          </a:prstGeom>
          <a:gradFill>
            <a:gsLst>
              <a:gs pos="0">
                <a:srgbClr val="256ED8"/>
              </a:gs>
              <a:gs pos="100000">
                <a:srgbClr val="090A7B"/>
              </a:gs>
            </a:gsLst>
            <a:lin ang="0" scaled="1"/>
          </a:gradFill>
          <a:ln w="25400" cap="flat">
            <a:solidFill>
              <a:srgbClr val="D7D7D7"/>
            </a:solidFill>
            <a:prstDash val="solid"/>
            <a:miter lim="800000"/>
          </a:ln>
          <a:effectLst>
            <a:outerShdw blurRad="444500" rotWithShape="0">
              <a:srgbClr val="000000">
                <a:alpha val="15000"/>
              </a:srgbClr>
            </a:outerShdw>
          </a:effectLst>
        </p:spPr>
        <p:txBody>
          <a:bodyPr wrap="square" lIns="30479" tIns="30479" rIns="30479" bIns="30479"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200" b="0" i="0" u="none" strike="noStrike" kern="0" cap="none" spc="0" normalizeH="0" baseline="0" noProof="0" dirty="0">
              <a:ln>
                <a:noFill/>
              </a:ln>
              <a:solidFill>
                <a:srgbClr val="FFFFFF"/>
              </a:solidFill>
              <a:effectLst/>
              <a:uLnTx/>
              <a:uFillTx/>
            </a:endParaRPr>
          </a:p>
        </p:txBody>
      </p:sp>
      <p:sp>
        <p:nvSpPr>
          <p:cNvPr id="116" name="Shape 2784"/>
          <p:cNvSpPr/>
          <p:nvPr/>
        </p:nvSpPr>
        <p:spPr>
          <a:xfrm>
            <a:off x="3774480" y="5239410"/>
            <a:ext cx="435006" cy="43500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rgbClr val="FFFFFF"/>
          </a:solidFill>
          <a:ln w="12700" cap="flat">
            <a:noFill/>
            <a:miter lim="400000"/>
          </a:ln>
          <a:effectLst/>
        </p:spPr>
        <p:txBody>
          <a:bodyPr wrap="square" lIns="30479" tIns="30479" rIns="30479" bIns="30479" numCol="1" anchor="ctr">
            <a:noAutofit/>
          </a:bodyPr>
          <a:lstStyle/>
          <a:p>
            <a:pPr marL="0" marR="0" lvl="0" indent="0" defTabSz="228600" eaLnBrk="1" fontAlgn="auto" latinLnBrk="0" hangingPunct="1">
              <a:lnSpc>
                <a:spcPct val="100000"/>
              </a:lnSpc>
              <a:spcBef>
                <a:spcPts val="0"/>
              </a:spcBef>
              <a:spcAft>
                <a:spcPts val="0"/>
              </a:spcAft>
              <a:buClrTx/>
              <a:buSzTx/>
              <a:buFontTx/>
              <a:buNone/>
              <a:defRPr sz="2200">
                <a:solidFill>
                  <a:srgbClr val="FFFFFF"/>
                </a:solidFill>
                <a:effectLst>
                  <a:outerShdw blurRad="38100" dist="12700" dir="5400000" rotWithShape="0">
                    <a:srgbClr val="000000">
                      <a:alpha val="50000"/>
                    </a:srgbClr>
                  </a:outerShdw>
                </a:effectLst>
                <a:latin typeface="Lato"/>
                <a:ea typeface="Lato"/>
                <a:cs typeface="Lato"/>
                <a:sym typeface="Lato"/>
              </a:defRPr>
            </a:pPr>
            <a:endParaRPr kumimoji="0" sz="1465"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a:ea typeface="Lato"/>
              <a:cs typeface="Lato"/>
              <a:sym typeface="Lato"/>
            </a:endParaRPr>
          </a:p>
        </p:txBody>
      </p:sp>
      <p:sp>
        <p:nvSpPr>
          <p:cNvPr id="121" name="Oval 118"/>
          <p:cNvSpPr/>
          <p:nvPr/>
        </p:nvSpPr>
        <p:spPr>
          <a:xfrm rot="16200000">
            <a:off x="7597856" y="5122999"/>
            <a:ext cx="925760" cy="903174"/>
          </a:xfrm>
          <a:prstGeom prst="ellipse">
            <a:avLst/>
          </a:prstGeom>
          <a:gradFill>
            <a:gsLst>
              <a:gs pos="0">
                <a:srgbClr val="256ED8"/>
              </a:gs>
              <a:gs pos="100000">
                <a:srgbClr val="090A7B"/>
              </a:gs>
            </a:gsLst>
            <a:lin ang="0" scaled="1"/>
          </a:gradFill>
          <a:ln w="25400" cap="flat">
            <a:solidFill>
              <a:srgbClr val="D7D7D7"/>
            </a:solidFill>
            <a:prstDash val="solid"/>
            <a:miter lim="800000"/>
          </a:ln>
          <a:effectLst>
            <a:outerShdw blurRad="444500" rotWithShape="0">
              <a:srgbClr val="000000">
                <a:alpha val="15000"/>
              </a:srgbClr>
            </a:outerShdw>
          </a:effectLst>
        </p:spPr>
        <p:txBody>
          <a:bodyPr wrap="square" lIns="30479" tIns="30479" rIns="30479" bIns="30479"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200" b="0" i="0" u="none" strike="noStrike" kern="0" cap="none" spc="0" normalizeH="0" baseline="0" noProof="0">
              <a:ln>
                <a:noFill/>
              </a:ln>
              <a:solidFill>
                <a:srgbClr val="FFFFFF"/>
              </a:solidFill>
              <a:effectLst/>
              <a:uLnTx/>
              <a:uFillTx/>
            </a:endParaRPr>
          </a:p>
        </p:txBody>
      </p:sp>
      <p:sp>
        <p:nvSpPr>
          <p:cNvPr id="122" name="Shape 2829"/>
          <p:cNvSpPr/>
          <p:nvPr/>
        </p:nvSpPr>
        <p:spPr>
          <a:xfrm>
            <a:off x="7829611" y="5329914"/>
            <a:ext cx="462251" cy="462251"/>
          </a:xfrm>
          <a:custGeom>
            <a:avLst/>
            <a:gdLst/>
            <a:ahLst/>
            <a:cxnLst>
              <a:cxn ang="0">
                <a:pos x="wd2" y="hd2"/>
              </a:cxn>
              <a:cxn ang="5400000">
                <a:pos x="wd2" y="hd2"/>
              </a:cxn>
              <a:cxn ang="10800000">
                <a:pos x="wd2" y="hd2"/>
              </a:cxn>
              <a:cxn ang="16200000">
                <a:pos x="wd2" y="hd2"/>
              </a:cxn>
            </a:cxnLst>
            <a:rect l="0" t="0" r="r" b="b"/>
            <a:pathLst>
              <a:path w="21600" h="21600" extrusionOk="0">
                <a:moveTo>
                  <a:pt x="10800" y="12764"/>
                </a:moveTo>
                <a:cubicBezTo>
                  <a:pt x="10529" y="12764"/>
                  <a:pt x="10309" y="12544"/>
                  <a:pt x="10309" y="12273"/>
                </a:cubicBezTo>
                <a:cubicBezTo>
                  <a:pt x="10309" y="12001"/>
                  <a:pt x="10529" y="11782"/>
                  <a:pt x="10800" y="11782"/>
                </a:cubicBezTo>
                <a:cubicBezTo>
                  <a:pt x="11071" y="11782"/>
                  <a:pt x="11291" y="12001"/>
                  <a:pt x="11291" y="12273"/>
                </a:cubicBezTo>
                <a:cubicBezTo>
                  <a:pt x="11291" y="12544"/>
                  <a:pt x="11071" y="12764"/>
                  <a:pt x="10800" y="12764"/>
                </a:cubicBezTo>
                <a:moveTo>
                  <a:pt x="10800" y="10800"/>
                </a:moveTo>
                <a:cubicBezTo>
                  <a:pt x="9987" y="10800"/>
                  <a:pt x="9327" y="11460"/>
                  <a:pt x="9327" y="12273"/>
                </a:cubicBezTo>
                <a:cubicBezTo>
                  <a:pt x="9327" y="13086"/>
                  <a:pt x="9987" y="13745"/>
                  <a:pt x="10800" y="13745"/>
                </a:cubicBezTo>
                <a:cubicBezTo>
                  <a:pt x="11613" y="13745"/>
                  <a:pt x="12273" y="13086"/>
                  <a:pt x="12273" y="12273"/>
                </a:cubicBezTo>
                <a:cubicBezTo>
                  <a:pt x="12273" y="11460"/>
                  <a:pt x="11613" y="10800"/>
                  <a:pt x="10800" y="10800"/>
                </a:cubicBezTo>
                <a:moveTo>
                  <a:pt x="20469" y="11563"/>
                </a:moveTo>
                <a:lnTo>
                  <a:pt x="19745" y="13686"/>
                </a:lnTo>
                <a:cubicBezTo>
                  <a:pt x="17492" y="14931"/>
                  <a:pt x="14436" y="15709"/>
                  <a:pt x="11045" y="15709"/>
                </a:cubicBezTo>
                <a:cubicBezTo>
                  <a:pt x="7337" y="15709"/>
                  <a:pt x="4024" y="14783"/>
                  <a:pt x="1732" y="13326"/>
                </a:cubicBezTo>
                <a:lnTo>
                  <a:pt x="1132" y="11568"/>
                </a:lnTo>
                <a:cubicBezTo>
                  <a:pt x="1132" y="11568"/>
                  <a:pt x="982" y="11171"/>
                  <a:pt x="982" y="10800"/>
                </a:cubicBezTo>
                <a:cubicBezTo>
                  <a:pt x="982" y="9718"/>
                  <a:pt x="1863" y="8836"/>
                  <a:pt x="2945" y="8836"/>
                </a:cubicBezTo>
                <a:lnTo>
                  <a:pt x="18655" y="8836"/>
                </a:lnTo>
                <a:cubicBezTo>
                  <a:pt x="19738" y="8836"/>
                  <a:pt x="20618" y="9718"/>
                  <a:pt x="20618" y="10800"/>
                </a:cubicBezTo>
                <a:cubicBezTo>
                  <a:pt x="20618" y="11173"/>
                  <a:pt x="20469" y="11563"/>
                  <a:pt x="20469" y="11563"/>
                </a:cubicBezTo>
                <a:moveTo>
                  <a:pt x="17640" y="19860"/>
                </a:moveTo>
                <a:cubicBezTo>
                  <a:pt x="17636" y="19861"/>
                  <a:pt x="17438" y="20618"/>
                  <a:pt x="16691" y="20618"/>
                </a:cubicBezTo>
                <a:lnTo>
                  <a:pt x="4909" y="20618"/>
                </a:lnTo>
                <a:cubicBezTo>
                  <a:pt x="4169" y="20618"/>
                  <a:pt x="3960" y="19860"/>
                  <a:pt x="3960" y="19860"/>
                </a:cubicBezTo>
                <a:lnTo>
                  <a:pt x="2196" y="14687"/>
                </a:lnTo>
                <a:cubicBezTo>
                  <a:pt x="4567" y="15928"/>
                  <a:pt x="7651" y="16691"/>
                  <a:pt x="11045" y="16691"/>
                </a:cubicBezTo>
                <a:cubicBezTo>
                  <a:pt x="14163" y="16691"/>
                  <a:pt x="17019" y="16046"/>
                  <a:pt x="19304" y="14981"/>
                </a:cubicBezTo>
                <a:cubicBezTo>
                  <a:pt x="19304" y="14981"/>
                  <a:pt x="17640" y="19860"/>
                  <a:pt x="17640" y="19860"/>
                </a:cubicBezTo>
                <a:close/>
                <a:moveTo>
                  <a:pt x="10800" y="982"/>
                </a:moveTo>
                <a:cubicBezTo>
                  <a:pt x="13436" y="982"/>
                  <a:pt x="15657" y="3875"/>
                  <a:pt x="16409" y="7855"/>
                </a:cubicBezTo>
                <a:lnTo>
                  <a:pt x="5191" y="7855"/>
                </a:lnTo>
                <a:cubicBezTo>
                  <a:pt x="5943" y="3875"/>
                  <a:pt x="8164" y="982"/>
                  <a:pt x="10800" y="982"/>
                </a:cubicBezTo>
                <a:moveTo>
                  <a:pt x="18655" y="7855"/>
                </a:moveTo>
                <a:lnTo>
                  <a:pt x="17401" y="7855"/>
                </a:lnTo>
                <a:cubicBezTo>
                  <a:pt x="16584" y="3325"/>
                  <a:pt x="13944" y="0"/>
                  <a:pt x="10800" y="0"/>
                </a:cubicBezTo>
                <a:cubicBezTo>
                  <a:pt x="7656" y="0"/>
                  <a:pt x="5016" y="3325"/>
                  <a:pt x="4200" y="7855"/>
                </a:cubicBezTo>
                <a:lnTo>
                  <a:pt x="2945" y="7855"/>
                </a:lnTo>
                <a:cubicBezTo>
                  <a:pt x="1319" y="7855"/>
                  <a:pt x="0" y="9174"/>
                  <a:pt x="0" y="10800"/>
                </a:cubicBezTo>
                <a:cubicBezTo>
                  <a:pt x="0" y="11348"/>
                  <a:pt x="151" y="11732"/>
                  <a:pt x="151" y="11732"/>
                </a:cubicBezTo>
                <a:lnTo>
                  <a:pt x="3118" y="20435"/>
                </a:lnTo>
                <a:cubicBezTo>
                  <a:pt x="3118" y="20435"/>
                  <a:pt x="3452" y="21600"/>
                  <a:pt x="4909" y="21600"/>
                </a:cubicBezTo>
                <a:lnTo>
                  <a:pt x="16691" y="21600"/>
                </a:lnTo>
                <a:cubicBezTo>
                  <a:pt x="18153" y="21600"/>
                  <a:pt x="18565" y="20194"/>
                  <a:pt x="18570" y="20177"/>
                </a:cubicBezTo>
                <a:lnTo>
                  <a:pt x="21437" y="11727"/>
                </a:lnTo>
                <a:cubicBezTo>
                  <a:pt x="21534" y="11434"/>
                  <a:pt x="21600" y="11126"/>
                  <a:pt x="21600" y="10800"/>
                </a:cubicBezTo>
                <a:cubicBezTo>
                  <a:pt x="21600" y="9174"/>
                  <a:pt x="20281" y="7855"/>
                  <a:pt x="18655" y="7855"/>
                </a:cubicBezTo>
              </a:path>
            </a:pathLst>
          </a:custGeom>
          <a:solidFill>
            <a:srgbClr val="FFFFFF"/>
          </a:solidFill>
          <a:ln w="12700" cap="flat">
            <a:noFill/>
            <a:miter lim="400000"/>
          </a:ln>
          <a:effectLst/>
        </p:spPr>
        <p:txBody>
          <a:bodyPr wrap="square" lIns="30479" tIns="30479" rIns="30479" bIns="30479" numCol="1" anchor="ctr">
            <a:noAutofit/>
          </a:bodyPr>
          <a:lstStyle/>
          <a:p>
            <a:pPr marL="0" marR="0" lvl="0" indent="0" defTabSz="228600" eaLnBrk="1" fontAlgn="auto" latinLnBrk="0" hangingPunct="1">
              <a:lnSpc>
                <a:spcPct val="100000"/>
              </a:lnSpc>
              <a:spcBef>
                <a:spcPts val="0"/>
              </a:spcBef>
              <a:spcAft>
                <a:spcPts val="0"/>
              </a:spcAft>
              <a:buClrTx/>
              <a:buSzTx/>
              <a:buFontTx/>
              <a:buNone/>
              <a:defRPr sz="2200">
                <a:solidFill>
                  <a:srgbClr val="FFFFFF"/>
                </a:solidFill>
                <a:effectLst>
                  <a:outerShdw blurRad="38100" dist="12700" dir="5400000" rotWithShape="0">
                    <a:srgbClr val="000000">
                      <a:alpha val="50000"/>
                    </a:srgbClr>
                  </a:outerShdw>
                </a:effectLst>
                <a:latin typeface="Lato"/>
                <a:ea typeface="Lato"/>
                <a:cs typeface="Lato"/>
                <a:sym typeface="Lato"/>
              </a:defRPr>
            </a:pPr>
            <a:endParaRPr kumimoji="0" sz="1465"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a:ea typeface="Lato"/>
              <a:cs typeface="Lato"/>
              <a:sym typeface="Lato"/>
            </a:endParaRPr>
          </a:p>
        </p:txBody>
      </p:sp>
      <p:sp>
        <p:nvSpPr>
          <p:cNvPr id="127" name="Oval 112"/>
          <p:cNvSpPr/>
          <p:nvPr/>
        </p:nvSpPr>
        <p:spPr>
          <a:xfrm rot="16200000">
            <a:off x="7619199" y="2660500"/>
            <a:ext cx="883074" cy="903174"/>
          </a:xfrm>
          <a:prstGeom prst="ellipse">
            <a:avLst/>
          </a:prstGeom>
          <a:gradFill>
            <a:gsLst>
              <a:gs pos="0">
                <a:srgbClr val="256ED8"/>
              </a:gs>
              <a:gs pos="100000">
                <a:srgbClr val="090A7B"/>
              </a:gs>
            </a:gsLst>
            <a:lin ang="0" scaled="1"/>
          </a:gradFill>
          <a:ln w="25400" cap="flat">
            <a:solidFill>
              <a:srgbClr val="D7D7D7"/>
            </a:solidFill>
            <a:prstDash val="solid"/>
            <a:miter lim="800000"/>
          </a:ln>
          <a:effectLst>
            <a:outerShdw blurRad="444500" rotWithShape="0">
              <a:srgbClr val="000000">
                <a:alpha val="15000"/>
              </a:srgbClr>
            </a:outerShdw>
          </a:effectLst>
        </p:spPr>
        <p:txBody>
          <a:bodyPr wrap="square" lIns="30479" tIns="30479" rIns="30479" bIns="30479"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200" b="0" i="0" u="none" strike="noStrike" kern="0" cap="none" spc="0" normalizeH="0" baseline="0" noProof="0">
              <a:ln>
                <a:noFill/>
              </a:ln>
              <a:solidFill>
                <a:srgbClr val="FFFFFF"/>
              </a:solidFill>
              <a:effectLst/>
              <a:uLnTx/>
              <a:uFillTx/>
            </a:endParaRPr>
          </a:p>
        </p:txBody>
      </p:sp>
      <p:sp>
        <p:nvSpPr>
          <p:cNvPr id="128" name="Shape 2617"/>
          <p:cNvSpPr/>
          <p:nvPr/>
        </p:nvSpPr>
        <p:spPr>
          <a:xfrm>
            <a:off x="7831276" y="2902984"/>
            <a:ext cx="458920" cy="375521"/>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rgbClr val="FFFFFF"/>
          </a:solidFill>
          <a:ln w="12700" cap="flat">
            <a:noFill/>
            <a:miter lim="400000"/>
          </a:ln>
          <a:effectLst/>
        </p:spPr>
        <p:txBody>
          <a:bodyPr wrap="square" lIns="30479" tIns="30479" rIns="30479" bIns="30479" numCol="1" anchor="ctr">
            <a:noAutofit/>
          </a:bodyPr>
          <a:lstStyle/>
          <a:p>
            <a:pPr marL="0" marR="0" lvl="0" indent="0" defTabSz="228600" eaLnBrk="1" fontAlgn="auto" latinLnBrk="0" hangingPunct="1">
              <a:lnSpc>
                <a:spcPct val="100000"/>
              </a:lnSpc>
              <a:spcBef>
                <a:spcPts val="0"/>
              </a:spcBef>
              <a:spcAft>
                <a:spcPts val="0"/>
              </a:spcAft>
              <a:buClrTx/>
              <a:buSzTx/>
              <a:buFontTx/>
              <a:buNone/>
              <a:defRPr sz="2200">
                <a:solidFill>
                  <a:srgbClr val="FFFFFF"/>
                </a:solidFill>
                <a:effectLst>
                  <a:outerShdw blurRad="38100" dist="12700" dir="5400000" rotWithShape="0">
                    <a:srgbClr val="000000">
                      <a:alpha val="50000"/>
                    </a:srgbClr>
                  </a:outerShdw>
                </a:effectLst>
                <a:latin typeface="Lato"/>
                <a:ea typeface="Lato"/>
                <a:cs typeface="Lato"/>
                <a:sym typeface="Lato"/>
              </a:defRPr>
            </a:pPr>
            <a:endParaRPr kumimoji="0" sz="1465"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Lato"/>
              <a:ea typeface="Lato"/>
              <a:cs typeface="Lato"/>
              <a:sym typeface="Lato"/>
            </a:endParaRPr>
          </a:p>
        </p:txBody>
      </p:sp>
      <p:sp>
        <p:nvSpPr>
          <p:cNvPr id="130" name="TextBox 16"/>
          <p:cNvSpPr txBox="1"/>
          <p:nvPr/>
        </p:nvSpPr>
        <p:spPr bwMode="auto">
          <a:xfrm>
            <a:off x="336886" y="3262057"/>
            <a:ext cx="3292810" cy="905248"/>
          </a:xfrm>
          <a:prstGeom prst="rect">
            <a:avLst/>
          </a:prstGeom>
          <a:noFill/>
        </p:spPr>
        <p:txBody>
          <a:bodyPr wrap="square">
            <a:spAutoFit/>
          </a:bodyPr>
          <a:lstStyle/>
          <a:p>
            <a:pPr defTabSz="1219200">
              <a:lnSpc>
                <a:spcPct val="130000"/>
              </a:lnSpc>
            </a:pP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将法治政府建设列入市委常委会和市委法治委工作要点，写入了市政府年度工作报告。</a:t>
            </a:r>
          </a:p>
        </p:txBody>
      </p:sp>
      <p:sp>
        <p:nvSpPr>
          <p:cNvPr id="132" name="TextBox 16"/>
          <p:cNvSpPr txBox="1"/>
          <p:nvPr/>
        </p:nvSpPr>
        <p:spPr bwMode="auto">
          <a:xfrm>
            <a:off x="376402" y="5230028"/>
            <a:ext cx="3153980" cy="905248"/>
          </a:xfrm>
          <a:prstGeom prst="rect">
            <a:avLst/>
          </a:prstGeom>
          <a:noFill/>
        </p:spPr>
        <p:txBody>
          <a:bodyPr wrap="square">
            <a:spAutoFit/>
          </a:bodyPr>
          <a:lstStyle/>
          <a:p>
            <a:pPr defTabSz="1219200">
              <a:lnSpc>
                <a:spcPct val="130000"/>
              </a:lnSpc>
            </a:pP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出台行政机关负责人出庭应诉有关规定，推动实现全市连续</a:t>
            </a:r>
            <a:r>
              <a:rPr lang="en-US" altLang="zh-CN" sz="1400" dirty="0">
                <a:solidFill>
                  <a:srgbClr val="090A7B"/>
                </a:solidFill>
                <a:latin typeface="微软雅黑" panose="020B0503020204020204" pitchFamily="34" charset="-122"/>
                <a:ea typeface="微软雅黑" panose="020B0503020204020204" pitchFamily="34" charset="-122"/>
              </a:rPr>
              <a:t>37</a:t>
            </a: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个月行政机关负责人出庭应诉率</a:t>
            </a:r>
            <a:r>
              <a:rPr lang="en-US" altLang="zh-CN" sz="1400" dirty="0">
                <a:solidFill>
                  <a:srgbClr val="090A7B"/>
                </a:solidFill>
                <a:latin typeface="微软雅黑" panose="020B0503020204020204" pitchFamily="34" charset="-122"/>
                <a:ea typeface="微软雅黑" panose="020B0503020204020204" pitchFamily="34" charset="-122"/>
              </a:rPr>
              <a:t>100%</a:t>
            </a: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a:t>
            </a:r>
          </a:p>
        </p:txBody>
      </p:sp>
      <p:sp>
        <p:nvSpPr>
          <p:cNvPr id="133" name="TextBox 16"/>
          <p:cNvSpPr txBox="1"/>
          <p:nvPr/>
        </p:nvSpPr>
        <p:spPr bwMode="auto">
          <a:xfrm>
            <a:off x="8627501" y="3240941"/>
            <a:ext cx="3227613" cy="1749390"/>
          </a:xfrm>
          <a:prstGeom prst="rect">
            <a:avLst/>
          </a:prstGeom>
          <a:noFill/>
        </p:spPr>
        <p:txBody>
          <a:bodyPr wrap="square">
            <a:spAutoFit/>
          </a:bodyPr>
          <a:lstStyle/>
          <a:p>
            <a:pPr defTabSz="1219200">
              <a:lnSpc>
                <a:spcPct val="130000"/>
              </a:lnSpc>
            </a:pPr>
            <a:r>
              <a:rPr lang="zh-CN" altLang="en-US" sz="1200" dirty="0">
                <a:solidFill>
                  <a:prstClr val="black">
                    <a:lumMod val="95000"/>
                    <a:lumOff val="5000"/>
                  </a:prstClr>
                </a:solidFill>
                <a:latin typeface="微软雅黑" panose="020B0503020204020204" pitchFamily="34" charset="-122"/>
                <a:ea typeface="微软雅黑" panose="020B0503020204020204" pitchFamily="34" charset="-122"/>
              </a:rPr>
              <a:t>制定</a:t>
            </a:r>
            <a:r>
              <a:rPr lang="en-US" altLang="zh-CN" sz="1200" dirty="0">
                <a:solidFill>
                  <a:prstClr val="black">
                    <a:lumMod val="95000"/>
                    <a:lumOff val="5000"/>
                  </a:prstClr>
                </a:solidFill>
                <a:latin typeface="微软雅黑" panose="020B0503020204020204" pitchFamily="34" charset="-122"/>
                <a:ea typeface="微软雅黑" panose="020B0503020204020204" pitchFamily="34" charset="-122"/>
              </a:rPr>
              <a:t>《</a:t>
            </a:r>
            <a:r>
              <a:rPr lang="zh-CN" altLang="en-US" sz="1200" dirty="0">
                <a:solidFill>
                  <a:prstClr val="black">
                    <a:lumMod val="95000"/>
                    <a:lumOff val="5000"/>
                  </a:prstClr>
                </a:solidFill>
                <a:latin typeface="微软雅黑" panose="020B0503020204020204" pitchFamily="34" charset="-122"/>
                <a:ea typeface="微软雅黑" panose="020B0503020204020204" pitchFamily="34" charset="-122"/>
              </a:rPr>
              <a:t>中共聊城市委全面依法治市委员会关于将党政主要负责人履行推进法治建设第一责任人职责情况列入年终述职内容的实施意见</a:t>
            </a:r>
            <a:r>
              <a:rPr lang="en-US" altLang="zh-CN" sz="1200" dirty="0">
                <a:solidFill>
                  <a:prstClr val="black">
                    <a:lumMod val="95000"/>
                    <a:lumOff val="5000"/>
                  </a:prstClr>
                </a:solidFill>
                <a:latin typeface="微软雅黑" panose="020B0503020204020204" pitchFamily="34" charset="-122"/>
                <a:ea typeface="微软雅黑" panose="020B0503020204020204" pitchFamily="34" charset="-122"/>
              </a:rPr>
              <a:t>》</a:t>
            </a:r>
            <a:r>
              <a:rPr lang="zh-CN" altLang="en-US" sz="1200" dirty="0">
                <a:solidFill>
                  <a:prstClr val="black">
                    <a:lumMod val="95000"/>
                    <a:lumOff val="5000"/>
                  </a:prstClr>
                </a:solidFill>
                <a:latin typeface="微软雅黑" panose="020B0503020204020204" pitchFamily="34" charset="-122"/>
                <a:ea typeface="微软雅黑" panose="020B0503020204020204" pitchFamily="34" charset="-122"/>
              </a:rPr>
              <a:t>，每年选定部分县（市、区）党委、市直部门党组（党委）主要负责人向市委依法治市委员会述法，其他领导干部在述职述廉述德的同时述法。</a:t>
            </a:r>
          </a:p>
        </p:txBody>
      </p:sp>
      <p:sp>
        <p:nvSpPr>
          <p:cNvPr id="136" name="TextBox 16"/>
          <p:cNvSpPr txBox="1"/>
          <p:nvPr/>
        </p:nvSpPr>
        <p:spPr bwMode="auto">
          <a:xfrm>
            <a:off x="8725556" y="5261999"/>
            <a:ext cx="2898597" cy="1269258"/>
          </a:xfrm>
          <a:prstGeom prst="rect">
            <a:avLst/>
          </a:prstGeom>
          <a:noFill/>
        </p:spPr>
        <p:txBody>
          <a:bodyPr wrap="square">
            <a:spAutoFit/>
          </a:bodyPr>
          <a:lstStyle/>
          <a:p>
            <a:pPr algn="just" defTabSz="1219200">
              <a:lnSpc>
                <a:spcPct val="130000"/>
              </a:lnSpc>
            </a:pPr>
            <a:r>
              <a:rPr lang="zh-CN" altLang="zh-CN" sz="1200" dirty="0">
                <a:solidFill>
                  <a:prstClr val="black">
                    <a:lumMod val="95000"/>
                    <a:lumOff val="5000"/>
                  </a:prstClr>
                </a:solidFill>
                <a:latin typeface="微软雅黑" panose="020B0503020204020204" pitchFamily="34" charset="-122"/>
                <a:ea typeface="微软雅黑" panose="020B0503020204020204" pitchFamily="34" charset="-122"/>
              </a:rPr>
              <a:t>今年，创新举办述法评议会，邀请人大代表、政协委员、法学专家对法治成效进行评价。开展“领导干部讲法课”活动，行政执法主体主要负责人公开普法述法。</a:t>
            </a:r>
            <a:endParaRPr lang="zh-CN" altLang="en-US" sz="1200"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137" name="TextBox 16"/>
          <p:cNvSpPr txBox="1"/>
          <p:nvPr/>
        </p:nvSpPr>
        <p:spPr bwMode="auto">
          <a:xfrm>
            <a:off x="1202756" y="1831123"/>
            <a:ext cx="9786488" cy="453457"/>
          </a:xfrm>
          <a:prstGeom prst="rect">
            <a:avLst/>
          </a:prstGeom>
          <a:noFill/>
        </p:spPr>
        <p:txBody>
          <a:bodyPr wrap="square">
            <a:spAutoFit/>
          </a:bodyPr>
          <a:lstStyle/>
          <a:p>
            <a:pPr algn="ctr" defTabSz="1219200">
              <a:lnSpc>
                <a:spcPct val="130000"/>
              </a:lnSpc>
            </a:pPr>
            <a:r>
              <a:rPr lang="zh-CN" altLang="en-US" sz="2000" b="1" dirty="0">
                <a:solidFill>
                  <a:prstClr val="black">
                    <a:lumMod val="95000"/>
                    <a:lumOff val="5000"/>
                  </a:prstClr>
                </a:solidFill>
                <a:latin typeface="微软雅黑" panose="020B0503020204020204" pitchFamily="34" charset="-122"/>
                <a:ea typeface="微软雅黑" panose="020B0503020204020204" pitchFamily="34" charset="-122"/>
              </a:rPr>
              <a:t>各级各部门党政主要负责人履行推进法治建设第一责任人职责的意识逐年提升。</a:t>
            </a:r>
          </a:p>
        </p:txBody>
      </p:sp>
      <p:sp>
        <p:nvSpPr>
          <p:cNvPr id="64" name="文本框 63"/>
          <p:cNvSpPr txBox="1"/>
          <p:nvPr/>
        </p:nvSpPr>
        <p:spPr>
          <a:xfrm>
            <a:off x="6315091" y="1113050"/>
            <a:ext cx="3294492"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二是健全了</a:t>
            </a:r>
            <a:r>
              <a:rPr lang="zh-CN" altLang="en-US" sz="2000" b="1" kern="0" dirty="0">
                <a:solidFill>
                  <a:prstClr val="black"/>
                </a:solidFill>
                <a:latin typeface="楷体_GB2312" panose="02010609030101010101" charset="-122"/>
                <a:ea typeface="微软雅黑" panose="020B0503020204020204" pitchFamily="34" charset="-122"/>
              </a:rPr>
              <a:t>责任</a:t>
            </a: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保障机制</a:t>
            </a:r>
          </a:p>
        </p:txBody>
      </p:sp>
      <p:sp>
        <p:nvSpPr>
          <p:cNvPr id="65" name="矩形: 圆角 64"/>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66" name="文本框 65"/>
          <p:cNvSpPr txBox="1"/>
          <p:nvPr/>
        </p:nvSpPr>
        <p:spPr>
          <a:xfrm>
            <a:off x="100117" y="1092936"/>
            <a:ext cx="6112471" cy="461665"/>
          </a:xfrm>
          <a:prstGeom prst="rect">
            <a:avLst/>
          </a:prstGeom>
          <a:noFill/>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（一）</a:t>
            </a:r>
            <a:r>
              <a:rPr lang="zh-CN" altLang="zh-CN" sz="2400" b="1" dirty="0">
                <a:solidFill>
                  <a:schemeClr val="bg1"/>
                </a:solidFill>
                <a:latin typeface="微软雅黑" panose="020B0503020204020204" pitchFamily="34" charset="-122"/>
                <a:ea typeface="微软雅黑" panose="020B0503020204020204" pitchFamily="34" charset="-122"/>
              </a:rPr>
              <a:t>聚焦党的领导，依法治市得到新加强</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68" name="组合 67"/>
          <p:cNvGrpSpPr/>
          <p:nvPr/>
        </p:nvGrpSpPr>
        <p:grpSpPr>
          <a:xfrm>
            <a:off x="6985451" y="0"/>
            <a:ext cx="1526872" cy="900884"/>
            <a:chOff x="7140434" y="684324"/>
            <a:chExt cx="1526872" cy="900884"/>
          </a:xfrm>
        </p:grpSpPr>
        <p:grpSp>
          <p:nvGrpSpPr>
            <p:cNvPr id="69" name="组合 68"/>
            <p:cNvGrpSpPr/>
            <p:nvPr/>
          </p:nvGrpSpPr>
          <p:grpSpPr>
            <a:xfrm rot="10800000">
              <a:off x="7140434" y="980677"/>
              <a:ext cx="1243864" cy="256375"/>
              <a:chOff x="1621436" y="3300812"/>
              <a:chExt cx="1243864" cy="256375"/>
            </a:xfrm>
            <a:effectLst/>
          </p:grpSpPr>
          <p:cxnSp>
            <p:nvCxnSpPr>
              <p:cNvPr id="71" name="直接连接符 70"/>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2"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70" name="图片 69"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73" name="图片 72"/>
          <p:cNvPicPr>
            <a:picLocks noChangeAspect="1"/>
          </p:cNvPicPr>
          <p:nvPr/>
        </p:nvPicPr>
        <p:blipFill>
          <a:blip r:embed="rId4"/>
          <a:stretch>
            <a:fillRect/>
          </a:stretch>
        </p:blipFill>
        <p:spPr>
          <a:xfrm>
            <a:off x="680030" y="52511"/>
            <a:ext cx="6255038" cy="816935"/>
          </a:xfrm>
          <a:prstGeom prst="rect">
            <a:avLst/>
          </a:prstGeom>
        </p:spPr>
      </p:pic>
      <p:pic>
        <p:nvPicPr>
          <p:cNvPr id="74" name="图片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21369" t="25558" r="24408" b="13564"/>
          <a:stretch>
            <a:fillRect/>
          </a:stretch>
        </p:blipFill>
        <p:spPr>
          <a:xfrm>
            <a:off x="4010075" y="2780271"/>
            <a:ext cx="4171851" cy="3122536"/>
          </a:xfrm>
          <a:prstGeom prst="ellipse">
            <a:avLst/>
          </a:prstGeom>
          <a:solidFill>
            <a:srgbClr val="256ED8"/>
          </a:solidFill>
          <a:ln>
            <a:noFill/>
          </a:ln>
          <a:effectLst>
            <a:softEdge rad="112500"/>
          </a:effectLst>
        </p:spPr>
      </p:pic>
      <p:sp>
        <p:nvSpPr>
          <p:cNvPr id="27" name="文本框 26"/>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22</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圆角矩形 6"/>
          <p:cNvSpPr/>
          <p:nvPr/>
        </p:nvSpPr>
        <p:spPr>
          <a:xfrm flipH="1">
            <a:off x="7705909" y="3978218"/>
            <a:ext cx="864672" cy="251628"/>
          </a:xfrm>
          <a:custGeom>
            <a:avLst/>
            <a:gdLst>
              <a:gd name="connsiteX0" fmla="*/ 0 w 670708"/>
              <a:gd name="connsiteY0" fmla="*/ 112518 h 1095765"/>
              <a:gd name="connsiteX1" fmla="*/ 112518 w 670708"/>
              <a:gd name="connsiteY1" fmla="*/ 0 h 1095765"/>
              <a:gd name="connsiteX2" fmla="*/ 558190 w 670708"/>
              <a:gd name="connsiteY2" fmla="*/ 0 h 1095765"/>
              <a:gd name="connsiteX3" fmla="*/ 670708 w 670708"/>
              <a:gd name="connsiteY3" fmla="*/ 112518 h 1095765"/>
              <a:gd name="connsiteX4" fmla="*/ 670708 w 670708"/>
              <a:gd name="connsiteY4" fmla="*/ 983247 h 1095765"/>
              <a:gd name="connsiteX5" fmla="*/ 558190 w 670708"/>
              <a:gd name="connsiteY5" fmla="*/ 1095765 h 1095765"/>
              <a:gd name="connsiteX6" fmla="*/ 112518 w 670708"/>
              <a:gd name="connsiteY6" fmla="*/ 1095765 h 1095765"/>
              <a:gd name="connsiteX7" fmla="*/ 0 w 670708"/>
              <a:gd name="connsiteY7" fmla="*/ 983247 h 1095765"/>
              <a:gd name="connsiteX8" fmla="*/ 0 w 670708"/>
              <a:gd name="connsiteY8" fmla="*/ 112518 h 1095765"/>
              <a:gd name="connsiteX0-1" fmla="*/ 0 w 670708"/>
              <a:gd name="connsiteY0-2" fmla="*/ 983247 h 1095765"/>
              <a:gd name="connsiteX1-3" fmla="*/ 0 w 670708"/>
              <a:gd name="connsiteY1-4" fmla="*/ 112518 h 1095765"/>
              <a:gd name="connsiteX2-5" fmla="*/ 112518 w 670708"/>
              <a:gd name="connsiteY2-6" fmla="*/ 0 h 1095765"/>
              <a:gd name="connsiteX3-7" fmla="*/ 558190 w 670708"/>
              <a:gd name="connsiteY3-8" fmla="*/ 0 h 1095765"/>
              <a:gd name="connsiteX4-9" fmla="*/ 670708 w 670708"/>
              <a:gd name="connsiteY4-10" fmla="*/ 112518 h 1095765"/>
              <a:gd name="connsiteX5-11" fmla="*/ 670708 w 670708"/>
              <a:gd name="connsiteY5-12" fmla="*/ 983247 h 1095765"/>
              <a:gd name="connsiteX6-13" fmla="*/ 558190 w 670708"/>
              <a:gd name="connsiteY6-14" fmla="*/ 1095765 h 1095765"/>
              <a:gd name="connsiteX7-15" fmla="*/ 112518 w 670708"/>
              <a:gd name="connsiteY7-16" fmla="*/ 1095765 h 1095765"/>
              <a:gd name="connsiteX8-17" fmla="*/ 91440 w 670708"/>
              <a:gd name="connsiteY8-18" fmla="*/ 1074687 h 1095765"/>
              <a:gd name="connsiteX0-19" fmla="*/ 0 w 670708"/>
              <a:gd name="connsiteY0-20" fmla="*/ 983247 h 1095765"/>
              <a:gd name="connsiteX1-21" fmla="*/ 0 w 670708"/>
              <a:gd name="connsiteY1-22" fmla="*/ 112518 h 1095765"/>
              <a:gd name="connsiteX2-23" fmla="*/ 112518 w 670708"/>
              <a:gd name="connsiteY2-24" fmla="*/ 0 h 1095765"/>
              <a:gd name="connsiteX3-25" fmla="*/ 558190 w 670708"/>
              <a:gd name="connsiteY3-26" fmla="*/ 0 h 1095765"/>
              <a:gd name="connsiteX4-27" fmla="*/ 670708 w 670708"/>
              <a:gd name="connsiteY4-28" fmla="*/ 112518 h 1095765"/>
              <a:gd name="connsiteX5-29" fmla="*/ 670708 w 670708"/>
              <a:gd name="connsiteY5-30" fmla="*/ 983247 h 1095765"/>
              <a:gd name="connsiteX6-31" fmla="*/ 558190 w 670708"/>
              <a:gd name="connsiteY6-32" fmla="*/ 1095765 h 1095765"/>
              <a:gd name="connsiteX7-33" fmla="*/ 112518 w 670708"/>
              <a:gd name="connsiteY7-34" fmla="*/ 1095765 h 1095765"/>
              <a:gd name="connsiteX0-35" fmla="*/ 0 w 670708"/>
              <a:gd name="connsiteY0-36" fmla="*/ 983247 h 1095765"/>
              <a:gd name="connsiteX1-37" fmla="*/ 0 w 670708"/>
              <a:gd name="connsiteY1-38" fmla="*/ 112518 h 1095765"/>
              <a:gd name="connsiteX2-39" fmla="*/ 112518 w 670708"/>
              <a:gd name="connsiteY2-40" fmla="*/ 0 h 1095765"/>
              <a:gd name="connsiteX3-41" fmla="*/ 558190 w 670708"/>
              <a:gd name="connsiteY3-42" fmla="*/ 0 h 1095765"/>
              <a:gd name="connsiteX4-43" fmla="*/ 670708 w 670708"/>
              <a:gd name="connsiteY4-44" fmla="*/ 112518 h 1095765"/>
              <a:gd name="connsiteX5-45" fmla="*/ 670708 w 670708"/>
              <a:gd name="connsiteY5-46" fmla="*/ 983247 h 1095765"/>
              <a:gd name="connsiteX6-47" fmla="*/ 558190 w 670708"/>
              <a:gd name="connsiteY6-48" fmla="*/ 1095765 h 1095765"/>
              <a:gd name="connsiteX0-49" fmla="*/ 0 w 670708"/>
              <a:gd name="connsiteY0-50" fmla="*/ 983247 h 983247"/>
              <a:gd name="connsiteX1-51" fmla="*/ 0 w 670708"/>
              <a:gd name="connsiteY1-52" fmla="*/ 112518 h 983247"/>
              <a:gd name="connsiteX2-53" fmla="*/ 112518 w 670708"/>
              <a:gd name="connsiteY2-54" fmla="*/ 0 h 983247"/>
              <a:gd name="connsiteX3-55" fmla="*/ 558190 w 670708"/>
              <a:gd name="connsiteY3-56" fmla="*/ 0 h 983247"/>
              <a:gd name="connsiteX4-57" fmla="*/ 670708 w 670708"/>
              <a:gd name="connsiteY4-58" fmla="*/ 112518 h 983247"/>
              <a:gd name="connsiteX5-59" fmla="*/ 670708 w 670708"/>
              <a:gd name="connsiteY5-60" fmla="*/ 983247 h 983247"/>
              <a:gd name="connsiteX0-61" fmla="*/ 0 w 670708"/>
              <a:gd name="connsiteY0-62" fmla="*/ 112518 h 983247"/>
              <a:gd name="connsiteX1-63" fmla="*/ 112518 w 670708"/>
              <a:gd name="connsiteY1-64" fmla="*/ 0 h 983247"/>
              <a:gd name="connsiteX2-65" fmla="*/ 558190 w 670708"/>
              <a:gd name="connsiteY2-66" fmla="*/ 0 h 983247"/>
              <a:gd name="connsiteX3-67" fmla="*/ 670708 w 670708"/>
              <a:gd name="connsiteY3-68" fmla="*/ 112518 h 983247"/>
              <a:gd name="connsiteX4-69" fmla="*/ 670708 w 670708"/>
              <a:gd name="connsiteY4-70" fmla="*/ 983247 h 983247"/>
              <a:gd name="connsiteX0-71" fmla="*/ 0 w 558190"/>
              <a:gd name="connsiteY0-72" fmla="*/ 0 h 983247"/>
              <a:gd name="connsiteX1-73" fmla="*/ 445672 w 558190"/>
              <a:gd name="connsiteY1-74" fmla="*/ 0 h 983247"/>
              <a:gd name="connsiteX2-75" fmla="*/ 558190 w 558190"/>
              <a:gd name="connsiteY2-76" fmla="*/ 112518 h 983247"/>
              <a:gd name="connsiteX3-77" fmla="*/ 558190 w 558190"/>
              <a:gd name="connsiteY3-78" fmla="*/ 983247 h 983247"/>
              <a:gd name="connsiteX0-79" fmla="*/ 0 w 841896"/>
              <a:gd name="connsiteY0-80" fmla="*/ 0 h 720809"/>
              <a:gd name="connsiteX1-81" fmla="*/ 445672 w 841896"/>
              <a:gd name="connsiteY1-82" fmla="*/ 0 h 720809"/>
              <a:gd name="connsiteX2-83" fmla="*/ 558190 w 841896"/>
              <a:gd name="connsiteY2-84" fmla="*/ 112518 h 720809"/>
              <a:gd name="connsiteX3-85" fmla="*/ 841896 w 841896"/>
              <a:gd name="connsiteY3-86" fmla="*/ 720809 h 720809"/>
              <a:gd name="connsiteX0-87" fmla="*/ 0 w 841896"/>
              <a:gd name="connsiteY0-88" fmla="*/ 0 h 720809"/>
              <a:gd name="connsiteX1-89" fmla="*/ 445672 w 841896"/>
              <a:gd name="connsiteY1-90" fmla="*/ 0 h 720809"/>
              <a:gd name="connsiteX2-91" fmla="*/ 589714 w 841896"/>
              <a:gd name="connsiteY2-92" fmla="*/ 112518 h 720809"/>
              <a:gd name="connsiteX3-93" fmla="*/ 841896 w 841896"/>
              <a:gd name="connsiteY3-94" fmla="*/ 720809 h 720809"/>
              <a:gd name="connsiteX0-95" fmla="*/ 0 w 841896"/>
              <a:gd name="connsiteY0-96" fmla="*/ 0 h 720809"/>
              <a:gd name="connsiteX1-97" fmla="*/ 445672 w 841896"/>
              <a:gd name="connsiteY1-98" fmla="*/ 0 h 720809"/>
              <a:gd name="connsiteX2-99" fmla="*/ 589714 w 841896"/>
              <a:gd name="connsiteY2-100" fmla="*/ 112518 h 720809"/>
              <a:gd name="connsiteX3-101" fmla="*/ 841896 w 841896"/>
              <a:gd name="connsiteY3-102" fmla="*/ 720809 h 720809"/>
            </a:gdLst>
            <a:ahLst/>
            <a:cxnLst>
              <a:cxn ang="0">
                <a:pos x="connsiteX0-1" y="connsiteY0-2"/>
              </a:cxn>
              <a:cxn ang="0">
                <a:pos x="connsiteX1-3" y="connsiteY1-4"/>
              </a:cxn>
              <a:cxn ang="0">
                <a:pos x="connsiteX2-5" y="connsiteY2-6"/>
              </a:cxn>
              <a:cxn ang="0">
                <a:pos x="connsiteX3-7" y="connsiteY3-8"/>
              </a:cxn>
            </a:cxnLst>
            <a:rect l="l" t="t" r="r" b="b"/>
            <a:pathLst>
              <a:path w="841896" h="720809">
                <a:moveTo>
                  <a:pt x="0" y="0"/>
                </a:moveTo>
                <a:lnTo>
                  <a:pt x="445672" y="0"/>
                </a:lnTo>
                <a:cubicBezTo>
                  <a:pt x="507814" y="0"/>
                  <a:pt x="550309" y="33334"/>
                  <a:pt x="589714" y="112518"/>
                </a:cubicBezTo>
                <a:lnTo>
                  <a:pt x="841896" y="720809"/>
                </a:lnTo>
              </a:path>
            </a:pathLst>
          </a:custGeom>
          <a:noFill/>
          <a:ln w="12700" cap="flat" cmpd="sng" algn="ctr">
            <a:solidFill>
              <a:srgbClr val="E7E6E6">
                <a:lumMod val="25000"/>
                <a:alpha val="80000"/>
              </a:srgbClr>
            </a:solidFill>
            <a:prstDash val="solid"/>
            <a:miter lim="800000"/>
            <a:headEnd type="oval" w="med" len="med"/>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endParaRPr>
          </a:p>
        </p:txBody>
      </p:sp>
      <p:grpSp>
        <p:nvGrpSpPr>
          <p:cNvPr id="158" name="组合 157"/>
          <p:cNvGrpSpPr/>
          <p:nvPr/>
        </p:nvGrpSpPr>
        <p:grpSpPr>
          <a:xfrm>
            <a:off x="6096000" y="3661985"/>
            <a:ext cx="1872208" cy="1872208"/>
            <a:chOff x="6055586" y="3051728"/>
            <a:chExt cx="1872208" cy="1872208"/>
          </a:xfrm>
        </p:grpSpPr>
        <p:sp>
          <p:nvSpPr>
            <p:cNvPr id="160" name="任意多边形 68"/>
            <p:cNvSpPr/>
            <p:nvPr/>
          </p:nvSpPr>
          <p:spPr>
            <a:xfrm>
              <a:off x="6055586" y="3051728"/>
              <a:ext cx="1872208" cy="1872208"/>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gradFill flip="none" rotWithShape="1">
              <a:gsLst>
                <a:gs pos="0">
                  <a:srgbClr val="C4C4C4"/>
                </a:gs>
                <a:gs pos="68000">
                  <a:sysClr val="window" lastClr="FFFFFF">
                    <a:lumMod val="95000"/>
                    <a:shade val="100000"/>
                    <a:satMod val="115000"/>
                  </a:sysClr>
                </a:gs>
              </a:gsLst>
              <a:lin ang="16200000" scaled="1"/>
              <a:tileRect/>
            </a:gradFill>
            <a:ln w="19050" cap="flat" cmpd="sng" algn="ctr">
              <a:gradFill>
                <a:gsLst>
                  <a:gs pos="0">
                    <a:srgbClr val="2B7499">
                      <a:lumMod val="5000"/>
                      <a:lumOff val="95000"/>
                    </a:srgbClr>
                  </a:gs>
                  <a:gs pos="100000">
                    <a:srgbClr val="FFFFFF">
                      <a:lumMod val="85000"/>
                    </a:srgbClr>
                  </a:gs>
                </a:gsLst>
                <a:lin ang="5400000" scaled="1"/>
              </a:gradFill>
              <a:prstDash val="solid"/>
            </a:ln>
            <a:effectLst>
              <a:outerShdw blurRad="114300" dist="50800" dir="10800000" sx="101000" sy="101000" algn="r" rotWithShape="0">
                <a:prstClr val="black">
                  <a:alpha val="40000"/>
                </a:prstClr>
              </a:outerShdw>
            </a:effectLst>
            <a:scene3d>
              <a:camera prst="orthographicFront">
                <a:rot lat="0" lon="0" rev="0"/>
              </a:camera>
              <a:lightRig rig="glow" dir="t">
                <a:rot lat="0" lon="0" rev="4800000"/>
              </a:lightRig>
            </a:scene3d>
            <a:sp3d prstMaterial="matte"/>
          </p:spPr>
          <p:txBody>
            <a:bodyPr spcFirstLastPara="0" vert="horz" wrap="square" lIns="501445" tIns="575655" rIns="501445" bIns="614746" numCol="1" spcCol="1270" anchor="ctr" anchorCtr="0">
              <a:noAutofit/>
            </a:bodyPr>
            <a:lstStyle/>
            <a:p>
              <a:pPr marL="0" marR="0" lvl="0" indent="0" algn="ctr" defTabSz="1822450" eaLnBrk="1" fontAlgn="auto" latinLnBrk="0" hangingPunct="1">
                <a:lnSpc>
                  <a:spcPct val="90000"/>
                </a:lnSpc>
                <a:spcBef>
                  <a:spcPct val="0"/>
                </a:spcBef>
                <a:spcAft>
                  <a:spcPct val="35000"/>
                </a:spcAft>
                <a:buClrTx/>
                <a:buSzTx/>
                <a:buFontTx/>
                <a:buNone/>
                <a:defRPr/>
              </a:pPr>
              <a:endParaRPr kumimoji="0" lang="en-US" sz="41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161" name="椭圆 160"/>
            <p:cNvSpPr/>
            <p:nvPr/>
          </p:nvSpPr>
          <p:spPr>
            <a:xfrm>
              <a:off x="6371819" y="3367961"/>
              <a:ext cx="1239742" cy="1239742"/>
            </a:xfrm>
            <a:prstGeom prst="ellipse">
              <a:avLst/>
            </a:prstGeom>
            <a:gradFill flip="none" rotWithShape="1">
              <a:gsLst>
                <a:gs pos="0">
                  <a:sysClr val="window" lastClr="FFFFFF">
                    <a:lumMod val="85000"/>
                  </a:sysClr>
                </a:gs>
                <a:gs pos="100000">
                  <a:sysClr val="window" lastClr="FFFFFF"/>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162" name="椭圆 161"/>
            <p:cNvSpPr/>
            <p:nvPr/>
          </p:nvSpPr>
          <p:spPr>
            <a:xfrm>
              <a:off x="6441134" y="3437277"/>
              <a:ext cx="1101112" cy="1101110"/>
            </a:xfrm>
            <a:prstGeom prst="ellipse">
              <a:avLst/>
            </a:prstGeom>
            <a:solidFill>
              <a:srgbClr val="256ED8"/>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163" name="椭圆 162"/>
            <p:cNvSpPr/>
            <p:nvPr/>
          </p:nvSpPr>
          <p:spPr>
            <a:xfrm>
              <a:off x="6548994" y="3545136"/>
              <a:ext cx="885392" cy="885392"/>
            </a:xfrm>
            <a:prstGeom prst="ellipse">
              <a:avLst/>
            </a:prstGeom>
            <a:solidFill>
              <a:sysClr val="window" lastClr="FFFFFF">
                <a:lumMod val="95000"/>
              </a:sys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Impact" panose="020B0806030902050204" pitchFamily="34" charset="0"/>
                <a:ea typeface="微软雅黑" panose="020B0503020204020204" pitchFamily="34" charset="-122"/>
              </a:endParaRPr>
            </a:p>
          </p:txBody>
        </p:sp>
      </p:grpSp>
      <p:grpSp>
        <p:nvGrpSpPr>
          <p:cNvPr id="165" name="组合 164"/>
          <p:cNvGrpSpPr/>
          <p:nvPr/>
        </p:nvGrpSpPr>
        <p:grpSpPr>
          <a:xfrm>
            <a:off x="5170121" y="2527673"/>
            <a:ext cx="1570935" cy="1570935"/>
            <a:chOff x="5129707" y="1917416"/>
            <a:chExt cx="1570935" cy="1570935"/>
          </a:xfrm>
        </p:grpSpPr>
        <p:sp>
          <p:nvSpPr>
            <p:cNvPr id="167" name="任意多边形 75"/>
            <p:cNvSpPr/>
            <p:nvPr/>
          </p:nvSpPr>
          <p:spPr>
            <a:xfrm>
              <a:off x="5129707" y="1917416"/>
              <a:ext cx="1570935" cy="1570935"/>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gradFill flip="none" rotWithShape="1">
              <a:gsLst>
                <a:gs pos="0">
                  <a:srgbClr val="C4C4C4"/>
                </a:gs>
                <a:gs pos="68000">
                  <a:sysClr val="window" lastClr="FFFFFF">
                    <a:lumMod val="95000"/>
                    <a:shade val="100000"/>
                    <a:satMod val="115000"/>
                  </a:sysClr>
                </a:gs>
              </a:gsLst>
              <a:lin ang="16200000" scaled="1"/>
              <a:tileRect/>
            </a:gradFill>
            <a:ln w="19050" cap="flat" cmpd="sng" algn="ctr">
              <a:gradFill>
                <a:gsLst>
                  <a:gs pos="0">
                    <a:srgbClr val="2B7499">
                      <a:lumMod val="5000"/>
                      <a:lumOff val="95000"/>
                    </a:srgbClr>
                  </a:gs>
                  <a:gs pos="100000">
                    <a:srgbClr val="FFFFFF">
                      <a:lumMod val="85000"/>
                    </a:srgbClr>
                  </a:gs>
                </a:gsLst>
                <a:lin ang="5400000" scaled="1"/>
              </a:gradFill>
              <a:prstDash val="solid"/>
            </a:ln>
            <a:effectLst>
              <a:outerShdw blurRad="114300" dist="50800" dir="10800000" sx="101000" sy="101000" algn="r" rotWithShape="0">
                <a:prstClr val="black">
                  <a:alpha val="40000"/>
                </a:prstClr>
              </a:outerShdw>
            </a:effectLst>
            <a:scene3d>
              <a:camera prst="orthographicFront">
                <a:rot lat="0" lon="0" rev="0"/>
              </a:camera>
              <a:lightRig rig="glow" dir="t">
                <a:rot lat="0" lon="0" rev="4800000"/>
              </a:lightRig>
            </a:scene3d>
            <a:sp3d prstMaterial="matte"/>
          </p:spPr>
          <p:txBody>
            <a:bodyPr spcFirstLastPara="0" vert="horz" wrap="square" lIns="501445" tIns="575655" rIns="501445" bIns="614746" numCol="1" spcCol="1270" anchor="ctr" anchorCtr="0">
              <a:noAutofit/>
            </a:bodyPr>
            <a:lstStyle/>
            <a:p>
              <a:pPr marL="0" marR="0" lvl="0" indent="0" algn="ctr" defTabSz="1822450" eaLnBrk="1" fontAlgn="auto" latinLnBrk="0" hangingPunct="1">
                <a:lnSpc>
                  <a:spcPct val="90000"/>
                </a:lnSpc>
                <a:spcBef>
                  <a:spcPct val="0"/>
                </a:spcBef>
                <a:spcAft>
                  <a:spcPct val="35000"/>
                </a:spcAft>
                <a:buClrTx/>
                <a:buSzTx/>
                <a:buFontTx/>
                <a:buNone/>
                <a:defRPr/>
              </a:pPr>
              <a:endParaRPr kumimoji="0" lang="en-US" sz="41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168" name="椭圆 167"/>
            <p:cNvSpPr/>
            <p:nvPr/>
          </p:nvSpPr>
          <p:spPr>
            <a:xfrm>
              <a:off x="5395053" y="2182762"/>
              <a:ext cx="1040244" cy="1040244"/>
            </a:xfrm>
            <a:prstGeom prst="ellipse">
              <a:avLst/>
            </a:prstGeom>
            <a:gradFill flip="none" rotWithShape="1">
              <a:gsLst>
                <a:gs pos="0">
                  <a:sysClr val="window" lastClr="FFFFFF">
                    <a:lumMod val="85000"/>
                  </a:sysClr>
                </a:gs>
                <a:gs pos="100000">
                  <a:sysClr val="window" lastClr="FFFFFF"/>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169" name="椭圆 168"/>
            <p:cNvSpPr/>
            <p:nvPr/>
          </p:nvSpPr>
          <p:spPr>
            <a:xfrm>
              <a:off x="5453213" y="2240923"/>
              <a:ext cx="923923" cy="923921"/>
            </a:xfrm>
            <a:prstGeom prst="ellipse">
              <a:avLst/>
            </a:prstGeom>
            <a:solidFill>
              <a:srgbClr val="256ED8"/>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170" name="椭圆 169"/>
            <p:cNvSpPr/>
            <p:nvPr/>
          </p:nvSpPr>
          <p:spPr>
            <a:xfrm>
              <a:off x="5543716" y="2331425"/>
              <a:ext cx="742916" cy="742916"/>
            </a:xfrm>
            <a:prstGeom prst="ellipse">
              <a:avLst/>
            </a:prstGeom>
            <a:solidFill>
              <a:sysClr val="window" lastClr="FFFFFF">
                <a:lumMod val="95000"/>
              </a:sys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Impact" panose="020B0806030902050204" pitchFamily="34" charset="0"/>
                <a:ea typeface="微软雅黑" panose="020B0503020204020204" pitchFamily="34" charset="-122"/>
              </a:endParaRPr>
            </a:p>
          </p:txBody>
        </p:sp>
      </p:grpSp>
      <p:sp>
        <p:nvSpPr>
          <p:cNvPr id="171" name="圆角矩形 6"/>
          <p:cNvSpPr/>
          <p:nvPr/>
        </p:nvSpPr>
        <p:spPr>
          <a:xfrm>
            <a:off x="4427092" y="2560617"/>
            <a:ext cx="950214" cy="396583"/>
          </a:xfrm>
          <a:custGeom>
            <a:avLst/>
            <a:gdLst>
              <a:gd name="connsiteX0" fmla="*/ 0 w 670708"/>
              <a:gd name="connsiteY0" fmla="*/ 112518 h 1095765"/>
              <a:gd name="connsiteX1" fmla="*/ 112518 w 670708"/>
              <a:gd name="connsiteY1" fmla="*/ 0 h 1095765"/>
              <a:gd name="connsiteX2" fmla="*/ 558190 w 670708"/>
              <a:gd name="connsiteY2" fmla="*/ 0 h 1095765"/>
              <a:gd name="connsiteX3" fmla="*/ 670708 w 670708"/>
              <a:gd name="connsiteY3" fmla="*/ 112518 h 1095765"/>
              <a:gd name="connsiteX4" fmla="*/ 670708 w 670708"/>
              <a:gd name="connsiteY4" fmla="*/ 983247 h 1095765"/>
              <a:gd name="connsiteX5" fmla="*/ 558190 w 670708"/>
              <a:gd name="connsiteY5" fmla="*/ 1095765 h 1095765"/>
              <a:gd name="connsiteX6" fmla="*/ 112518 w 670708"/>
              <a:gd name="connsiteY6" fmla="*/ 1095765 h 1095765"/>
              <a:gd name="connsiteX7" fmla="*/ 0 w 670708"/>
              <a:gd name="connsiteY7" fmla="*/ 983247 h 1095765"/>
              <a:gd name="connsiteX8" fmla="*/ 0 w 670708"/>
              <a:gd name="connsiteY8" fmla="*/ 112518 h 1095765"/>
              <a:gd name="connsiteX0-1" fmla="*/ 0 w 670708"/>
              <a:gd name="connsiteY0-2" fmla="*/ 983247 h 1095765"/>
              <a:gd name="connsiteX1-3" fmla="*/ 0 w 670708"/>
              <a:gd name="connsiteY1-4" fmla="*/ 112518 h 1095765"/>
              <a:gd name="connsiteX2-5" fmla="*/ 112518 w 670708"/>
              <a:gd name="connsiteY2-6" fmla="*/ 0 h 1095765"/>
              <a:gd name="connsiteX3-7" fmla="*/ 558190 w 670708"/>
              <a:gd name="connsiteY3-8" fmla="*/ 0 h 1095765"/>
              <a:gd name="connsiteX4-9" fmla="*/ 670708 w 670708"/>
              <a:gd name="connsiteY4-10" fmla="*/ 112518 h 1095765"/>
              <a:gd name="connsiteX5-11" fmla="*/ 670708 w 670708"/>
              <a:gd name="connsiteY5-12" fmla="*/ 983247 h 1095765"/>
              <a:gd name="connsiteX6-13" fmla="*/ 558190 w 670708"/>
              <a:gd name="connsiteY6-14" fmla="*/ 1095765 h 1095765"/>
              <a:gd name="connsiteX7-15" fmla="*/ 112518 w 670708"/>
              <a:gd name="connsiteY7-16" fmla="*/ 1095765 h 1095765"/>
              <a:gd name="connsiteX8-17" fmla="*/ 91440 w 670708"/>
              <a:gd name="connsiteY8-18" fmla="*/ 1074687 h 1095765"/>
              <a:gd name="connsiteX0-19" fmla="*/ 0 w 670708"/>
              <a:gd name="connsiteY0-20" fmla="*/ 983247 h 1095765"/>
              <a:gd name="connsiteX1-21" fmla="*/ 0 w 670708"/>
              <a:gd name="connsiteY1-22" fmla="*/ 112518 h 1095765"/>
              <a:gd name="connsiteX2-23" fmla="*/ 112518 w 670708"/>
              <a:gd name="connsiteY2-24" fmla="*/ 0 h 1095765"/>
              <a:gd name="connsiteX3-25" fmla="*/ 558190 w 670708"/>
              <a:gd name="connsiteY3-26" fmla="*/ 0 h 1095765"/>
              <a:gd name="connsiteX4-27" fmla="*/ 670708 w 670708"/>
              <a:gd name="connsiteY4-28" fmla="*/ 112518 h 1095765"/>
              <a:gd name="connsiteX5-29" fmla="*/ 670708 w 670708"/>
              <a:gd name="connsiteY5-30" fmla="*/ 983247 h 1095765"/>
              <a:gd name="connsiteX6-31" fmla="*/ 558190 w 670708"/>
              <a:gd name="connsiteY6-32" fmla="*/ 1095765 h 1095765"/>
              <a:gd name="connsiteX7-33" fmla="*/ 112518 w 670708"/>
              <a:gd name="connsiteY7-34" fmla="*/ 1095765 h 1095765"/>
              <a:gd name="connsiteX0-35" fmla="*/ 0 w 670708"/>
              <a:gd name="connsiteY0-36" fmla="*/ 983247 h 1095765"/>
              <a:gd name="connsiteX1-37" fmla="*/ 0 w 670708"/>
              <a:gd name="connsiteY1-38" fmla="*/ 112518 h 1095765"/>
              <a:gd name="connsiteX2-39" fmla="*/ 112518 w 670708"/>
              <a:gd name="connsiteY2-40" fmla="*/ 0 h 1095765"/>
              <a:gd name="connsiteX3-41" fmla="*/ 558190 w 670708"/>
              <a:gd name="connsiteY3-42" fmla="*/ 0 h 1095765"/>
              <a:gd name="connsiteX4-43" fmla="*/ 670708 w 670708"/>
              <a:gd name="connsiteY4-44" fmla="*/ 112518 h 1095765"/>
              <a:gd name="connsiteX5-45" fmla="*/ 670708 w 670708"/>
              <a:gd name="connsiteY5-46" fmla="*/ 983247 h 1095765"/>
              <a:gd name="connsiteX6-47" fmla="*/ 558190 w 670708"/>
              <a:gd name="connsiteY6-48" fmla="*/ 1095765 h 1095765"/>
              <a:gd name="connsiteX0-49" fmla="*/ 0 w 670708"/>
              <a:gd name="connsiteY0-50" fmla="*/ 983247 h 983247"/>
              <a:gd name="connsiteX1-51" fmla="*/ 0 w 670708"/>
              <a:gd name="connsiteY1-52" fmla="*/ 112518 h 983247"/>
              <a:gd name="connsiteX2-53" fmla="*/ 112518 w 670708"/>
              <a:gd name="connsiteY2-54" fmla="*/ 0 h 983247"/>
              <a:gd name="connsiteX3-55" fmla="*/ 558190 w 670708"/>
              <a:gd name="connsiteY3-56" fmla="*/ 0 h 983247"/>
              <a:gd name="connsiteX4-57" fmla="*/ 670708 w 670708"/>
              <a:gd name="connsiteY4-58" fmla="*/ 112518 h 983247"/>
              <a:gd name="connsiteX5-59" fmla="*/ 670708 w 670708"/>
              <a:gd name="connsiteY5-60" fmla="*/ 983247 h 983247"/>
              <a:gd name="connsiteX0-61" fmla="*/ 0 w 670708"/>
              <a:gd name="connsiteY0-62" fmla="*/ 112518 h 983247"/>
              <a:gd name="connsiteX1-63" fmla="*/ 112518 w 670708"/>
              <a:gd name="connsiteY1-64" fmla="*/ 0 h 983247"/>
              <a:gd name="connsiteX2-65" fmla="*/ 558190 w 670708"/>
              <a:gd name="connsiteY2-66" fmla="*/ 0 h 983247"/>
              <a:gd name="connsiteX3-67" fmla="*/ 670708 w 670708"/>
              <a:gd name="connsiteY3-68" fmla="*/ 112518 h 983247"/>
              <a:gd name="connsiteX4-69" fmla="*/ 670708 w 670708"/>
              <a:gd name="connsiteY4-70" fmla="*/ 983247 h 983247"/>
              <a:gd name="connsiteX0-71" fmla="*/ 0 w 558190"/>
              <a:gd name="connsiteY0-72" fmla="*/ 0 h 983247"/>
              <a:gd name="connsiteX1-73" fmla="*/ 445672 w 558190"/>
              <a:gd name="connsiteY1-74" fmla="*/ 0 h 983247"/>
              <a:gd name="connsiteX2-75" fmla="*/ 558190 w 558190"/>
              <a:gd name="connsiteY2-76" fmla="*/ 112518 h 983247"/>
              <a:gd name="connsiteX3-77" fmla="*/ 558190 w 558190"/>
              <a:gd name="connsiteY3-78" fmla="*/ 983247 h 983247"/>
              <a:gd name="connsiteX0-79" fmla="*/ 0 w 841896"/>
              <a:gd name="connsiteY0-80" fmla="*/ 0 h 720809"/>
              <a:gd name="connsiteX1-81" fmla="*/ 445672 w 841896"/>
              <a:gd name="connsiteY1-82" fmla="*/ 0 h 720809"/>
              <a:gd name="connsiteX2-83" fmla="*/ 558190 w 841896"/>
              <a:gd name="connsiteY2-84" fmla="*/ 112518 h 720809"/>
              <a:gd name="connsiteX3-85" fmla="*/ 841896 w 841896"/>
              <a:gd name="connsiteY3-86" fmla="*/ 720809 h 720809"/>
              <a:gd name="connsiteX0-87" fmla="*/ 0 w 841896"/>
              <a:gd name="connsiteY0-88" fmla="*/ 0 h 720809"/>
              <a:gd name="connsiteX1-89" fmla="*/ 445672 w 841896"/>
              <a:gd name="connsiteY1-90" fmla="*/ 0 h 720809"/>
              <a:gd name="connsiteX2-91" fmla="*/ 589714 w 841896"/>
              <a:gd name="connsiteY2-92" fmla="*/ 112518 h 720809"/>
              <a:gd name="connsiteX3-93" fmla="*/ 841896 w 841896"/>
              <a:gd name="connsiteY3-94" fmla="*/ 720809 h 720809"/>
              <a:gd name="connsiteX0-95" fmla="*/ 0 w 841896"/>
              <a:gd name="connsiteY0-96" fmla="*/ 0 h 720809"/>
              <a:gd name="connsiteX1-97" fmla="*/ 445672 w 841896"/>
              <a:gd name="connsiteY1-98" fmla="*/ 0 h 720809"/>
              <a:gd name="connsiteX2-99" fmla="*/ 589714 w 841896"/>
              <a:gd name="connsiteY2-100" fmla="*/ 112518 h 720809"/>
              <a:gd name="connsiteX3-101" fmla="*/ 841896 w 841896"/>
              <a:gd name="connsiteY3-102" fmla="*/ 720809 h 720809"/>
            </a:gdLst>
            <a:ahLst/>
            <a:cxnLst>
              <a:cxn ang="0">
                <a:pos x="connsiteX0-1" y="connsiteY0-2"/>
              </a:cxn>
              <a:cxn ang="0">
                <a:pos x="connsiteX1-3" y="connsiteY1-4"/>
              </a:cxn>
              <a:cxn ang="0">
                <a:pos x="connsiteX2-5" y="connsiteY2-6"/>
              </a:cxn>
              <a:cxn ang="0">
                <a:pos x="connsiteX3-7" y="connsiteY3-8"/>
              </a:cxn>
            </a:cxnLst>
            <a:rect l="l" t="t" r="r" b="b"/>
            <a:pathLst>
              <a:path w="841896" h="720809">
                <a:moveTo>
                  <a:pt x="0" y="0"/>
                </a:moveTo>
                <a:lnTo>
                  <a:pt x="445672" y="0"/>
                </a:lnTo>
                <a:cubicBezTo>
                  <a:pt x="507814" y="0"/>
                  <a:pt x="550309" y="33334"/>
                  <a:pt x="589714" y="112518"/>
                </a:cubicBezTo>
                <a:lnTo>
                  <a:pt x="841896" y="720809"/>
                </a:lnTo>
              </a:path>
            </a:pathLst>
          </a:custGeom>
          <a:noFill/>
          <a:ln w="12700" cap="flat" cmpd="sng" algn="ctr">
            <a:solidFill>
              <a:srgbClr val="E7E6E6">
                <a:lumMod val="25000"/>
                <a:alpha val="80000"/>
              </a:srgbClr>
            </a:solidFill>
            <a:prstDash val="solid"/>
            <a:miter lim="800000"/>
            <a:headEnd type="oval" w="med" len="med"/>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endParaRPr>
          </a:p>
        </p:txBody>
      </p:sp>
      <p:sp>
        <p:nvSpPr>
          <p:cNvPr id="174" name="圆角矩形 6"/>
          <p:cNvSpPr/>
          <p:nvPr/>
        </p:nvSpPr>
        <p:spPr>
          <a:xfrm>
            <a:off x="3523325" y="5381327"/>
            <a:ext cx="503012" cy="0"/>
          </a:xfrm>
          <a:custGeom>
            <a:avLst/>
            <a:gdLst>
              <a:gd name="connsiteX0" fmla="*/ 0 w 670708"/>
              <a:gd name="connsiteY0" fmla="*/ 112518 h 1095765"/>
              <a:gd name="connsiteX1" fmla="*/ 112518 w 670708"/>
              <a:gd name="connsiteY1" fmla="*/ 0 h 1095765"/>
              <a:gd name="connsiteX2" fmla="*/ 558190 w 670708"/>
              <a:gd name="connsiteY2" fmla="*/ 0 h 1095765"/>
              <a:gd name="connsiteX3" fmla="*/ 670708 w 670708"/>
              <a:gd name="connsiteY3" fmla="*/ 112518 h 1095765"/>
              <a:gd name="connsiteX4" fmla="*/ 670708 w 670708"/>
              <a:gd name="connsiteY4" fmla="*/ 983247 h 1095765"/>
              <a:gd name="connsiteX5" fmla="*/ 558190 w 670708"/>
              <a:gd name="connsiteY5" fmla="*/ 1095765 h 1095765"/>
              <a:gd name="connsiteX6" fmla="*/ 112518 w 670708"/>
              <a:gd name="connsiteY6" fmla="*/ 1095765 h 1095765"/>
              <a:gd name="connsiteX7" fmla="*/ 0 w 670708"/>
              <a:gd name="connsiteY7" fmla="*/ 983247 h 1095765"/>
              <a:gd name="connsiteX8" fmla="*/ 0 w 670708"/>
              <a:gd name="connsiteY8" fmla="*/ 112518 h 1095765"/>
              <a:gd name="connsiteX0-1" fmla="*/ 0 w 670708"/>
              <a:gd name="connsiteY0-2" fmla="*/ 983247 h 1095765"/>
              <a:gd name="connsiteX1-3" fmla="*/ 0 w 670708"/>
              <a:gd name="connsiteY1-4" fmla="*/ 112518 h 1095765"/>
              <a:gd name="connsiteX2-5" fmla="*/ 112518 w 670708"/>
              <a:gd name="connsiteY2-6" fmla="*/ 0 h 1095765"/>
              <a:gd name="connsiteX3-7" fmla="*/ 558190 w 670708"/>
              <a:gd name="connsiteY3-8" fmla="*/ 0 h 1095765"/>
              <a:gd name="connsiteX4-9" fmla="*/ 670708 w 670708"/>
              <a:gd name="connsiteY4-10" fmla="*/ 112518 h 1095765"/>
              <a:gd name="connsiteX5-11" fmla="*/ 670708 w 670708"/>
              <a:gd name="connsiteY5-12" fmla="*/ 983247 h 1095765"/>
              <a:gd name="connsiteX6-13" fmla="*/ 558190 w 670708"/>
              <a:gd name="connsiteY6-14" fmla="*/ 1095765 h 1095765"/>
              <a:gd name="connsiteX7-15" fmla="*/ 112518 w 670708"/>
              <a:gd name="connsiteY7-16" fmla="*/ 1095765 h 1095765"/>
              <a:gd name="connsiteX8-17" fmla="*/ 91440 w 670708"/>
              <a:gd name="connsiteY8-18" fmla="*/ 1074687 h 1095765"/>
              <a:gd name="connsiteX0-19" fmla="*/ 0 w 670708"/>
              <a:gd name="connsiteY0-20" fmla="*/ 983247 h 1095765"/>
              <a:gd name="connsiteX1-21" fmla="*/ 0 w 670708"/>
              <a:gd name="connsiteY1-22" fmla="*/ 112518 h 1095765"/>
              <a:gd name="connsiteX2-23" fmla="*/ 112518 w 670708"/>
              <a:gd name="connsiteY2-24" fmla="*/ 0 h 1095765"/>
              <a:gd name="connsiteX3-25" fmla="*/ 558190 w 670708"/>
              <a:gd name="connsiteY3-26" fmla="*/ 0 h 1095765"/>
              <a:gd name="connsiteX4-27" fmla="*/ 670708 w 670708"/>
              <a:gd name="connsiteY4-28" fmla="*/ 112518 h 1095765"/>
              <a:gd name="connsiteX5-29" fmla="*/ 670708 w 670708"/>
              <a:gd name="connsiteY5-30" fmla="*/ 983247 h 1095765"/>
              <a:gd name="connsiteX6-31" fmla="*/ 558190 w 670708"/>
              <a:gd name="connsiteY6-32" fmla="*/ 1095765 h 1095765"/>
              <a:gd name="connsiteX7-33" fmla="*/ 112518 w 670708"/>
              <a:gd name="connsiteY7-34" fmla="*/ 1095765 h 1095765"/>
              <a:gd name="connsiteX0-35" fmla="*/ 0 w 670708"/>
              <a:gd name="connsiteY0-36" fmla="*/ 983247 h 1095765"/>
              <a:gd name="connsiteX1-37" fmla="*/ 0 w 670708"/>
              <a:gd name="connsiteY1-38" fmla="*/ 112518 h 1095765"/>
              <a:gd name="connsiteX2-39" fmla="*/ 112518 w 670708"/>
              <a:gd name="connsiteY2-40" fmla="*/ 0 h 1095765"/>
              <a:gd name="connsiteX3-41" fmla="*/ 558190 w 670708"/>
              <a:gd name="connsiteY3-42" fmla="*/ 0 h 1095765"/>
              <a:gd name="connsiteX4-43" fmla="*/ 670708 w 670708"/>
              <a:gd name="connsiteY4-44" fmla="*/ 112518 h 1095765"/>
              <a:gd name="connsiteX5-45" fmla="*/ 670708 w 670708"/>
              <a:gd name="connsiteY5-46" fmla="*/ 983247 h 1095765"/>
              <a:gd name="connsiteX6-47" fmla="*/ 558190 w 670708"/>
              <a:gd name="connsiteY6-48" fmla="*/ 1095765 h 1095765"/>
              <a:gd name="connsiteX0-49" fmla="*/ 0 w 670708"/>
              <a:gd name="connsiteY0-50" fmla="*/ 983247 h 983247"/>
              <a:gd name="connsiteX1-51" fmla="*/ 0 w 670708"/>
              <a:gd name="connsiteY1-52" fmla="*/ 112518 h 983247"/>
              <a:gd name="connsiteX2-53" fmla="*/ 112518 w 670708"/>
              <a:gd name="connsiteY2-54" fmla="*/ 0 h 983247"/>
              <a:gd name="connsiteX3-55" fmla="*/ 558190 w 670708"/>
              <a:gd name="connsiteY3-56" fmla="*/ 0 h 983247"/>
              <a:gd name="connsiteX4-57" fmla="*/ 670708 w 670708"/>
              <a:gd name="connsiteY4-58" fmla="*/ 112518 h 983247"/>
              <a:gd name="connsiteX5-59" fmla="*/ 670708 w 670708"/>
              <a:gd name="connsiteY5-60" fmla="*/ 983247 h 983247"/>
              <a:gd name="connsiteX0-61" fmla="*/ 0 w 670708"/>
              <a:gd name="connsiteY0-62" fmla="*/ 112518 h 983247"/>
              <a:gd name="connsiteX1-63" fmla="*/ 112518 w 670708"/>
              <a:gd name="connsiteY1-64" fmla="*/ 0 h 983247"/>
              <a:gd name="connsiteX2-65" fmla="*/ 558190 w 670708"/>
              <a:gd name="connsiteY2-66" fmla="*/ 0 h 983247"/>
              <a:gd name="connsiteX3-67" fmla="*/ 670708 w 670708"/>
              <a:gd name="connsiteY3-68" fmla="*/ 112518 h 983247"/>
              <a:gd name="connsiteX4-69" fmla="*/ 670708 w 670708"/>
              <a:gd name="connsiteY4-70" fmla="*/ 983247 h 983247"/>
              <a:gd name="connsiteX0-71" fmla="*/ 0 w 558190"/>
              <a:gd name="connsiteY0-72" fmla="*/ 0 h 983247"/>
              <a:gd name="connsiteX1-73" fmla="*/ 445672 w 558190"/>
              <a:gd name="connsiteY1-74" fmla="*/ 0 h 983247"/>
              <a:gd name="connsiteX2-75" fmla="*/ 558190 w 558190"/>
              <a:gd name="connsiteY2-76" fmla="*/ 112518 h 983247"/>
              <a:gd name="connsiteX3-77" fmla="*/ 558190 w 558190"/>
              <a:gd name="connsiteY3-78" fmla="*/ 983247 h 983247"/>
              <a:gd name="connsiteX0-79" fmla="*/ 0 w 841896"/>
              <a:gd name="connsiteY0-80" fmla="*/ 0 h 720809"/>
              <a:gd name="connsiteX1-81" fmla="*/ 445672 w 841896"/>
              <a:gd name="connsiteY1-82" fmla="*/ 0 h 720809"/>
              <a:gd name="connsiteX2-83" fmla="*/ 558190 w 841896"/>
              <a:gd name="connsiteY2-84" fmla="*/ 112518 h 720809"/>
              <a:gd name="connsiteX3-85" fmla="*/ 841896 w 841896"/>
              <a:gd name="connsiteY3-86" fmla="*/ 720809 h 720809"/>
              <a:gd name="connsiteX0-87" fmla="*/ 0 w 841896"/>
              <a:gd name="connsiteY0-88" fmla="*/ 0 h 720809"/>
              <a:gd name="connsiteX1-89" fmla="*/ 445672 w 841896"/>
              <a:gd name="connsiteY1-90" fmla="*/ 0 h 720809"/>
              <a:gd name="connsiteX2-91" fmla="*/ 589714 w 841896"/>
              <a:gd name="connsiteY2-92" fmla="*/ 112518 h 720809"/>
              <a:gd name="connsiteX3-93" fmla="*/ 841896 w 841896"/>
              <a:gd name="connsiteY3-94" fmla="*/ 720809 h 720809"/>
              <a:gd name="connsiteX0-95" fmla="*/ 0 w 841896"/>
              <a:gd name="connsiteY0-96" fmla="*/ 0 h 720809"/>
              <a:gd name="connsiteX1-97" fmla="*/ 445672 w 841896"/>
              <a:gd name="connsiteY1-98" fmla="*/ 0 h 720809"/>
              <a:gd name="connsiteX2-99" fmla="*/ 589714 w 841896"/>
              <a:gd name="connsiteY2-100" fmla="*/ 112518 h 720809"/>
              <a:gd name="connsiteX3-101" fmla="*/ 841896 w 841896"/>
              <a:gd name="connsiteY3-102" fmla="*/ 720809 h 720809"/>
              <a:gd name="connsiteX0-103" fmla="*/ 0 w 589714"/>
              <a:gd name="connsiteY0-104" fmla="*/ 0 h 112517"/>
              <a:gd name="connsiteX1-105" fmla="*/ 445672 w 589714"/>
              <a:gd name="connsiteY1-106" fmla="*/ 0 h 112517"/>
              <a:gd name="connsiteX2-107" fmla="*/ 589714 w 589714"/>
              <a:gd name="connsiteY2-108" fmla="*/ 112518 h 112517"/>
              <a:gd name="connsiteX0-109" fmla="*/ 0 w 445672"/>
              <a:gd name="connsiteY0-110" fmla="*/ 0 h 0"/>
              <a:gd name="connsiteX1-111" fmla="*/ 445672 w 445672"/>
              <a:gd name="connsiteY1-112" fmla="*/ 0 h 0"/>
            </a:gdLst>
            <a:ahLst/>
            <a:cxnLst>
              <a:cxn ang="0">
                <a:pos x="connsiteX0-1" y="connsiteY0-2"/>
              </a:cxn>
              <a:cxn ang="0">
                <a:pos x="connsiteX1-3" y="connsiteY1-4"/>
              </a:cxn>
            </a:cxnLst>
            <a:rect l="l" t="t" r="r" b="b"/>
            <a:pathLst>
              <a:path w="445672">
                <a:moveTo>
                  <a:pt x="0" y="0"/>
                </a:moveTo>
                <a:lnTo>
                  <a:pt x="445672" y="0"/>
                </a:lnTo>
              </a:path>
            </a:pathLst>
          </a:custGeom>
          <a:noFill/>
          <a:ln w="12700" cap="flat" cmpd="sng" algn="ctr">
            <a:solidFill>
              <a:srgbClr val="E7E6E6">
                <a:lumMod val="25000"/>
                <a:alpha val="80000"/>
              </a:srgbClr>
            </a:solidFill>
            <a:prstDash val="solid"/>
            <a:miter lim="800000"/>
            <a:headEnd type="oval" w="med" len="med"/>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endParaRPr>
          </a:p>
        </p:txBody>
      </p:sp>
      <p:grpSp>
        <p:nvGrpSpPr>
          <p:cNvPr id="178" name="组合 177"/>
          <p:cNvGrpSpPr/>
          <p:nvPr/>
        </p:nvGrpSpPr>
        <p:grpSpPr>
          <a:xfrm>
            <a:off x="3948838" y="4348091"/>
            <a:ext cx="2403521" cy="2403521"/>
            <a:chOff x="3908424" y="3737834"/>
            <a:chExt cx="2403521" cy="2403521"/>
          </a:xfrm>
        </p:grpSpPr>
        <p:sp>
          <p:nvSpPr>
            <p:cNvPr id="180" name="任意多边形 88"/>
            <p:cNvSpPr/>
            <p:nvPr/>
          </p:nvSpPr>
          <p:spPr>
            <a:xfrm>
              <a:off x="3908424" y="3737834"/>
              <a:ext cx="2403521" cy="2403521"/>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gradFill flip="none" rotWithShape="1">
              <a:gsLst>
                <a:gs pos="0">
                  <a:srgbClr val="C4C4C4"/>
                </a:gs>
                <a:gs pos="68000">
                  <a:sysClr val="window" lastClr="FFFFFF">
                    <a:lumMod val="95000"/>
                    <a:shade val="100000"/>
                    <a:satMod val="115000"/>
                  </a:sysClr>
                </a:gs>
              </a:gsLst>
              <a:lin ang="16200000" scaled="1"/>
              <a:tileRect/>
            </a:gradFill>
            <a:ln w="19050" cap="flat" cmpd="sng" algn="ctr">
              <a:gradFill>
                <a:gsLst>
                  <a:gs pos="0">
                    <a:srgbClr val="2B7499">
                      <a:lumMod val="5000"/>
                      <a:lumOff val="95000"/>
                    </a:srgbClr>
                  </a:gs>
                  <a:gs pos="100000">
                    <a:srgbClr val="FFFFFF">
                      <a:lumMod val="85000"/>
                    </a:srgbClr>
                  </a:gs>
                </a:gsLst>
                <a:lin ang="5400000" scaled="1"/>
              </a:gradFill>
              <a:prstDash val="solid"/>
            </a:ln>
            <a:effectLst>
              <a:outerShdw blurRad="114300" dist="50800" dir="10800000" sx="101000" sy="101000" algn="r" rotWithShape="0">
                <a:prstClr val="black">
                  <a:alpha val="40000"/>
                </a:prstClr>
              </a:outerShdw>
            </a:effectLst>
            <a:scene3d>
              <a:camera prst="orthographicFront">
                <a:rot lat="0" lon="0" rev="0"/>
              </a:camera>
              <a:lightRig rig="glow" dir="t">
                <a:rot lat="0" lon="0" rev="4800000"/>
              </a:lightRig>
            </a:scene3d>
            <a:sp3d prstMaterial="matte"/>
          </p:spPr>
          <p:txBody>
            <a:bodyPr spcFirstLastPara="0" vert="horz" wrap="square" lIns="501445" tIns="575655" rIns="501445" bIns="614746" numCol="1" spcCol="1270" anchor="ctr" anchorCtr="0">
              <a:noAutofit/>
            </a:bodyPr>
            <a:lstStyle/>
            <a:p>
              <a:pPr marL="0" marR="0" lvl="0" indent="0" algn="ctr" defTabSz="1822450" eaLnBrk="1" fontAlgn="auto" latinLnBrk="0" hangingPunct="1">
                <a:lnSpc>
                  <a:spcPct val="90000"/>
                </a:lnSpc>
                <a:spcBef>
                  <a:spcPct val="0"/>
                </a:spcBef>
                <a:spcAft>
                  <a:spcPct val="35000"/>
                </a:spcAft>
                <a:buClrTx/>
                <a:buSzTx/>
                <a:buFontTx/>
                <a:buNone/>
                <a:defRPr/>
              </a:pPr>
              <a:endParaRPr kumimoji="0" lang="en-US" sz="41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181" name="椭圆 180"/>
            <p:cNvSpPr/>
            <p:nvPr/>
          </p:nvSpPr>
          <p:spPr>
            <a:xfrm>
              <a:off x="4314401" y="4143811"/>
              <a:ext cx="1591568" cy="1591568"/>
            </a:xfrm>
            <a:prstGeom prst="ellipse">
              <a:avLst/>
            </a:prstGeom>
            <a:gradFill flip="none" rotWithShape="1">
              <a:gsLst>
                <a:gs pos="0">
                  <a:sysClr val="window" lastClr="FFFFFF">
                    <a:lumMod val="85000"/>
                  </a:sysClr>
                </a:gs>
                <a:gs pos="100000">
                  <a:sysClr val="window" lastClr="FFFFFF"/>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182" name="椭圆 181"/>
            <p:cNvSpPr/>
            <p:nvPr/>
          </p:nvSpPr>
          <p:spPr>
            <a:xfrm>
              <a:off x="4403386" y="4232798"/>
              <a:ext cx="1413596" cy="1413593"/>
            </a:xfrm>
            <a:prstGeom prst="ellipse">
              <a:avLst/>
            </a:prstGeom>
            <a:solidFill>
              <a:srgbClr val="256ED8"/>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183" name="椭圆 182"/>
            <p:cNvSpPr/>
            <p:nvPr/>
          </p:nvSpPr>
          <p:spPr>
            <a:xfrm>
              <a:off x="4541856" y="4371266"/>
              <a:ext cx="1136657" cy="1136657"/>
            </a:xfrm>
            <a:prstGeom prst="ellipse">
              <a:avLst/>
            </a:prstGeom>
            <a:solidFill>
              <a:sysClr val="window" lastClr="FFFFFF">
                <a:lumMod val="95000"/>
              </a:sys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Impact" panose="020B0806030902050204" pitchFamily="34" charset="0"/>
                <a:ea typeface="微软雅黑" panose="020B0503020204020204" pitchFamily="34" charset="-122"/>
              </a:endParaRPr>
            </a:p>
          </p:txBody>
        </p:sp>
      </p:grpSp>
      <p:sp>
        <p:nvSpPr>
          <p:cNvPr id="186" name="TextBox 16"/>
          <p:cNvSpPr txBox="1"/>
          <p:nvPr/>
        </p:nvSpPr>
        <p:spPr bwMode="auto">
          <a:xfrm>
            <a:off x="1063943" y="2376822"/>
            <a:ext cx="3195259" cy="1185324"/>
          </a:xfrm>
          <a:prstGeom prst="rect">
            <a:avLst/>
          </a:prstGeom>
          <a:noFill/>
        </p:spPr>
        <p:txBody>
          <a:bodyPr wrap="square">
            <a:spAutoFit/>
          </a:bodyPr>
          <a:lstStyle/>
          <a:p>
            <a:pPr defTabSz="1219200">
              <a:lnSpc>
                <a:spcPct val="130000"/>
              </a:lnSpc>
            </a:pP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印发了</a:t>
            </a:r>
            <a:r>
              <a:rPr lang="en-US" altLang="zh-CN" sz="1400" dirty="0">
                <a:solidFill>
                  <a:prstClr val="black">
                    <a:lumMod val="95000"/>
                    <a:lumOff val="5000"/>
                  </a:prstClr>
                </a:solidFill>
                <a:latin typeface="微软雅黑" panose="020B0503020204020204" pitchFamily="34" charset="-122"/>
                <a:ea typeface="微软雅黑" panose="020B0503020204020204" pitchFamily="34" charset="-122"/>
              </a:rPr>
              <a:t>《</a:t>
            </a: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聊城市法治政府建设示范创建工作实施方案</a:t>
            </a:r>
            <a:r>
              <a:rPr lang="en-US" altLang="zh-CN" sz="1400" dirty="0">
                <a:solidFill>
                  <a:prstClr val="black">
                    <a:lumMod val="95000"/>
                    <a:lumOff val="5000"/>
                  </a:prstClr>
                </a:solidFill>
                <a:latin typeface="微软雅黑" panose="020B0503020204020204" pitchFamily="34" charset="-122"/>
                <a:ea typeface="微软雅黑" panose="020B0503020204020204" pitchFamily="34" charset="-122"/>
              </a:rPr>
              <a:t>》</a:t>
            </a: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并附带具体的指标体系，以示范创建带动法治政府建设水平提升。</a:t>
            </a:r>
          </a:p>
        </p:txBody>
      </p:sp>
      <p:sp>
        <p:nvSpPr>
          <p:cNvPr id="189" name="TextBox 16"/>
          <p:cNvSpPr txBox="1"/>
          <p:nvPr/>
        </p:nvSpPr>
        <p:spPr bwMode="auto">
          <a:xfrm>
            <a:off x="8724106" y="3666079"/>
            <a:ext cx="3065412" cy="625171"/>
          </a:xfrm>
          <a:prstGeom prst="rect">
            <a:avLst/>
          </a:prstGeom>
          <a:noFill/>
        </p:spPr>
        <p:txBody>
          <a:bodyPr wrap="square">
            <a:spAutoFit/>
          </a:bodyPr>
          <a:lstStyle/>
          <a:p>
            <a:pPr defTabSz="1219200">
              <a:lnSpc>
                <a:spcPct val="130000"/>
              </a:lnSpc>
            </a:pP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印发</a:t>
            </a:r>
            <a:r>
              <a:rPr lang="en-US" altLang="zh-CN" sz="1400" dirty="0">
                <a:solidFill>
                  <a:prstClr val="black">
                    <a:lumMod val="95000"/>
                    <a:lumOff val="5000"/>
                  </a:prstClr>
                </a:solidFill>
                <a:latin typeface="微软雅黑" panose="020B0503020204020204" pitchFamily="34" charset="-122"/>
                <a:ea typeface="微软雅黑" panose="020B0503020204020204" pitchFamily="34" charset="-122"/>
              </a:rPr>
              <a:t>《</a:t>
            </a: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聊城市法治督察工作暂行办法</a:t>
            </a:r>
            <a:r>
              <a:rPr lang="en-US" altLang="zh-CN" sz="1400" dirty="0">
                <a:solidFill>
                  <a:prstClr val="black">
                    <a:lumMod val="95000"/>
                    <a:lumOff val="5000"/>
                  </a:prstClr>
                </a:solidFill>
                <a:latin typeface="微软雅黑" panose="020B0503020204020204" pitchFamily="34" charset="-122"/>
                <a:ea typeface="微软雅黑" panose="020B0503020204020204" pitchFamily="34" charset="-122"/>
              </a:rPr>
              <a:t>》</a:t>
            </a: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，强化法治督察，推动工作落实。</a:t>
            </a:r>
          </a:p>
        </p:txBody>
      </p:sp>
      <p:sp>
        <p:nvSpPr>
          <p:cNvPr id="190" name="TextBox 16"/>
          <p:cNvSpPr txBox="1"/>
          <p:nvPr/>
        </p:nvSpPr>
        <p:spPr bwMode="auto">
          <a:xfrm>
            <a:off x="402677" y="4980154"/>
            <a:ext cx="3022030" cy="1185324"/>
          </a:xfrm>
          <a:prstGeom prst="rect">
            <a:avLst/>
          </a:prstGeom>
          <a:noFill/>
        </p:spPr>
        <p:txBody>
          <a:bodyPr wrap="square">
            <a:spAutoFit/>
          </a:bodyPr>
          <a:lstStyle/>
          <a:p>
            <a:pPr defTabSz="1219200">
              <a:lnSpc>
                <a:spcPct val="130000"/>
              </a:lnSpc>
            </a:pP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在全市行政执法系统推行国家工作人员精细化学法差异化考法，</a:t>
            </a:r>
            <a:r>
              <a:rPr lang="en-US" altLang="zh-CN" sz="1400" dirty="0">
                <a:solidFill>
                  <a:prstClr val="black">
                    <a:lumMod val="95000"/>
                    <a:lumOff val="5000"/>
                  </a:prstClr>
                </a:solidFill>
                <a:latin typeface="微软雅黑" panose="020B0503020204020204" pitchFamily="34" charset="-122"/>
                <a:ea typeface="微软雅黑" panose="020B0503020204020204" pitchFamily="34" charset="-122"/>
              </a:rPr>
              <a:t>300</a:t>
            </a: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余家单位的</a:t>
            </a:r>
            <a:r>
              <a:rPr lang="en-US" altLang="zh-CN" sz="1400" dirty="0">
                <a:solidFill>
                  <a:prstClr val="black">
                    <a:lumMod val="95000"/>
                    <a:lumOff val="5000"/>
                  </a:prstClr>
                </a:solidFill>
                <a:latin typeface="微软雅黑" panose="020B0503020204020204" pitchFamily="34" charset="-122"/>
                <a:ea typeface="微软雅黑" panose="020B0503020204020204" pitchFamily="34" charset="-122"/>
              </a:rPr>
              <a:t>2</a:t>
            </a:r>
            <a:r>
              <a:rPr lang="zh-CN" altLang="en-US" sz="1400" dirty="0">
                <a:solidFill>
                  <a:prstClr val="black">
                    <a:lumMod val="95000"/>
                    <a:lumOff val="5000"/>
                  </a:prstClr>
                </a:solidFill>
                <a:latin typeface="微软雅黑" panose="020B0503020204020204" pitchFamily="34" charset="-122"/>
                <a:ea typeface="微软雅黑" panose="020B0503020204020204" pitchFamily="34" charset="-122"/>
              </a:rPr>
              <a:t>万余名国家工作人员参加，取得较好效果。</a:t>
            </a:r>
          </a:p>
        </p:txBody>
      </p:sp>
      <p:sp>
        <p:nvSpPr>
          <p:cNvPr id="191" name="TextBox 16"/>
          <p:cNvSpPr txBox="1"/>
          <p:nvPr/>
        </p:nvSpPr>
        <p:spPr bwMode="auto">
          <a:xfrm>
            <a:off x="6758336" y="5647072"/>
            <a:ext cx="5341806" cy="1021433"/>
          </a:xfrm>
          <a:prstGeom prst="rect">
            <a:avLst/>
          </a:prstGeom>
          <a:noFill/>
        </p:spPr>
        <p:txBody>
          <a:bodyPr wrap="square">
            <a:spAutoFit/>
          </a:bodyPr>
          <a:lstStyle/>
          <a:p>
            <a:pPr defTabSz="1219200">
              <a:lnSpc>
                <a:spcPct val="130000"/>
              </a:lnSpc>
            </a:pPr>
            <a:r>
              <a:rPr lang="en-US" altLang="zh-CN" sz="1600" b="1" dirty="0">
                <a:solidFill>
                  <a:srgbClr val="090A7B"/>
                </a:solidFill>
                <a:latin typeface="微软雅黑" panose="020B0503020204020204" pitchFamily="34" charset="-122"/>
                <a:ea typeface="微软雅黑" panose="020B0503020204020204" pitchFamily="34" charset="-122"/>
              </a:rPr>
              <a:t>2019</a:t>
            </a:r>
            <a:r>
              <a:rPr lang="zh-CN" altLang="en-US" sz="1600" b="1" dirty="0">
                <a:solidFill>
                  <a:srgbClr val="090A7B"/>
                </a:solidFill>
                <a:latin typeface="微软雅黑" panose="020B0503020204020204" pitchFamily="34" charset="-122"/>
                <a:ea typeface="微软雅黑" panose="020B0503020204020204" pitchFamily="34" charset="-122"/>
              </a:rPr>
              <a:t>年以来，将法治建设相关内容纳入全市经济社会发展综合考核和市直单位绩效考核体系，倒逼全市各级行政机关和领导干部增强法治观念和依法行政能力。</a:t>
            </a:r>
          </a:p>
        </p:txBody>
      </p:sp>
      <p:sp>
        <p:nvSpPr>
          <p:cNvPr id="58" name="文本框 57"/>
          <p:cNvSpPr txBox="1"/>
          <p:nvPr/>
        </p:nvSpPr>
        <p:spPr>
          <a:xfrm>
            <a:off x="6315091" y="1113050"/>
            <a:ext cx="3294492"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三是健全了工作保障机制</a:t>
            </a:r>
          </a:p>
        </p:txBody>
      </p:sp>
      <p:sp>
        <p:nvSpPr>
          <p:cNvPr id="59" name="矩形: 圆角 58"/>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60" name="文本框 59"/>
          <p:cNvSpPr txBox="1"/>
          <p:nvPr/>
        </p:nvSpPr>
        <p:spPr>
          <a:xfrm>
            <a:off x="100117" y="1092936"/>
            <a:ext cx="6112471" cy="461665"/>
          </a:xfrm>
          <a:prstGeom prst="rect">
            <a:avLst/>
          </a:prstGeom>
          <a:noFill/>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（一）</a:t>
            </a:r>
            <a:r>
              <a:rPr lang="zh-CN" altLang="zh-CN" sz="2400" b="1" dirty="0">
                <a:solidFill>
                  <a:schemeClr val="bg1"/>
                </a:solidFill>
                <a:latin typeface="微软雅黑" panose="020B0503020204020204" pitchFamily="34" charset="-122"/>
                <a:ea typeface="微软雅黑" panose="020B0503020204020204" pitchFamily="34" charset="-122"/>
              </a:rPr>
              <a:t>聚焦党的领导，依法治市得到新加强</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5513590" y="2970710"/>
            <a:ext cx="883997" cy="859611"/>
          </a:xfrm>
          <a:prstGeom prst="rect">
            <a:avLst/>
          </a:prstGeom>
        </p:spPr>
      </p:pic>
      <p:pic>
        <p:nvPicPr>
          <p:cNvPr id="8" name="图片 7"/>
          <p:cNvPicPr>
            <a:picLocks noChangeAspect="1"/>
          </p:cNvPicPr>
          <p:nvPr/>
        </p:nvPicPr>
        <p:blipFill>
          <a:blip r:embed="rId4"/>
          <a:stretch>
            <a:fillRect/>
          </a:stretch>
        </p:blipFill>
        <p:spPr>
          <a:xfrm>
            <a:off x="6510851" y="4191620"/>
            <a:ext cx="1042506" cy="963251"/>
          </a:xfrm>
          <a:prstGeom prst="rect">
            <a:avLst/>
          </a:prstGeom>
        </p:spPr>
      </p:pic>
      <p:pic>
        <p:nvPicPr>
          <p:cNvPr id="14" name="图片 13"/>
          <p:cNvPicPr>
            <a:picLocks noChangeAspect="1"/>
          </p:cNvPicPr>
          <p:nvPr/>
        </p:nvPicPr>
        <p:blipFill>
          <a:blip r:embed="rId5"/>
          <a:stretch>
            <a:fillRect/>
          </a:stretch>
        </p:blipFill>
        <p:spPr>
          <a:xfrm>
            <a:off x="4507414" y="5086796"/>
            <a:ext cx="1286367" cy="1176630"/>
          </a:xfrm>
          <a:prstGeom prst="rect">
            <a:avLst/>
          </a:prstGeom>
        </p:spPr>
      </p:pic>
      <p:sp>
        <p:nvSpPr>
          <p:cNvPr id="68" name="文本框 67"/>
          <p:cNvSpPr txBox="1"/>
          <p:nvPr/>
        </p:nvSpPr>
        <p:spPr>
          <a:xfrm>
            <a:off x="2870548" y="1895639"/>
            <a:ext cx="6450904" cy="400110"/>
          </a:xfrm>
          <a:prstGeom prst="rect">
            <a:avLst/>
          </a:prstGeom>
          <a:noFill/>
        </p:spPr>
        <p:txBody>
          <a:bodyPr wrap="square">
            <a:spAutoFit/>
          </a:bodyPr>
          <a:lstStyle/>
          <a:p>
            <a:pPr algn="ctr"/>
            <a:r>
              <a:rPr lang="zh-CN" altLang="zh-CN" sz="2000" b="1" dirty="0">
                <a:solidFill>
                  <a:prstClr val="black">
                    <a:lumMod val="95000"/>
                    <a:lumOff val="5000"/>
                  </a:prstClr>
                </a:solidFill>
                <a:latin typeface="微软雅黑" panose="020B0503020204020204" pitchFamily="34" charset="-122"/>
                <a:ea typeface="微软雅黑" panose="020B0503020204020204" pitchFamily="34" charset="-122"/>
              </a:rPr>
              <a:t>不断建立健全工作推进和监督考核机制</a:t>
            </a:r>
            <a:endParaRPr lang="zh-CN" altLang="en-US" sz="20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grpSp>
        <p:nvGrpSpPr>
          <p:cNvPr id="69" name="组合 68"/>
          <p:cNvGrpSpPr/>
          <p:nvPr/>
        </p:nvGrpSpPr>
        <p:grpSpPr>
          <a:xfrm>
            <a:off x="6985451" y="0"/>
            <a:ext cx="1526872" cy="900884"/>
            <a:chOff x="7140434" y="684324"/>
            <a:chExt cx="1526872" cy="900884"/>
          </a:xfrm>
        </p:grpSpPr>
        <p:grpSp>
          <p:nvGrpSpPr>
            <p:cNvPr id="70" name="组合 69"/>
            <p:cNvGrpSpPr/>
            <p:nvPr/>
          </p:nvGrpSpPr>
          <p:grpSpPr>
            <a:xfrm rot="10800000">
              <a:off x="7140434" y="980677"/>
              <a:ext cx="1243864" cy="256375"/>
              <a:chOff x="1621436" y="3300812"/>
              <a:chExt cx="1243864" cy="256375"/>
            </a:xfrm>
            <a:effectLst/>
          </p:grpSpPr>
          <p:cxnSp>
            <p:nvCxnSpPr>
              <p:cNvPr id="72" name="直接连接符 71"/>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3"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71" name="图片 70" descr="黑暗中的灯光&#10;&#10;描述已自动生成"/>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74" name="图片 73"/>
          <p:cNvPicPr>
            <a:picLocks noChangeAspect="1"/>
          </p:cNvPicPr>
          <p:nvPr/>
        </p:nvPicPr>
        <p:blipFill>
          <a:blip r:embed="rId7"/>
          <a:stretch>
            <a:fillRect/>
          </a:stretch>
        </p:blipFill>
        <p:spPr>
          <a:xfrm>
            <a:off x="680030" y="52511"/>
            <a:ext cx="6255038" cy="816935"/>
          </a:xfrm>
          <a:prstGeom prst="rect">
            <a:avLst/>
          </a:prstGeom>
        </p:spPr>
      </p:pic>
      <p:pic>
        <p:nvPicPr>
          <p:cNvPr id="75" name="图片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38" name="文本框 37"/>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23</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圆角 42"/>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11" name="文本框 10"/>
          <p:cNvSpPr txBox="1"/>
          <p:nvPr/>
        </p:nvSpPr>
        <p:spPr>
          <a:xfrm>
            <a:off x="26935" y="10392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（二）聚焦法制保障，行政立法迈上新台阶</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grpSp>
        <p:nvGrpSpPr>
          <p:cNvPr id="24" name="组合 23"/>
          <p:cNvGrpSpPr/>
          <p:nvPr/>
        </p:nvGrpSpPr>
        <p:grpSpPr>
          <a:xfrm>
            <a:off x="1199314" y="2128037"/>
            <a:ext cx="9793372" cy="4003710"/>
            <a:chOff x="1199314" y="1196878"/>
            <a:chExt cx="9793372" cy="4429243"/>
          </a:xfrm>
        </p:grpSpPr>
        <p:sp>
          <p:nvSpPr>
            <p:cNvPr id="25" name="矩形 24"/>
            <p:cNvSpPr/>
            <p:nvPr/>
          </p:nvSpPr>
          <p:spPr>
            <a:xfrm>
              <a:off x="1199314" y="1231879"/>
              <a:ext cx="9793372" cy="4394242"/>
            </a:xfrm>
            <a:prstGeom prst="rect">
              <a:avLst/>
            </a:prstGeom>
            <a:gradFill flip="none" rotWithShape="1">
              <a:gsLst>
                <a:gs pos="31000">
                  <a:schemeClr val="bg1"/>
                </a:gs>
                <a:gs pos="100000">
                  <a:srgbClr val="D8E5F8"/>
                </a:gs>
              </a:gsLst>
              <a:lin ang="2700000" scaled="1"/>
              <a:tileRect/>
            </a:gradFill>
            <a:ln>
              <a:gradFill>
                <a:gsLst>
                  <a:gs pos="0">
                    <a:srgbClr val="256ED8">
                      <a:alpha val="0"/>
                    </a:srgbClr>
                  </a:gs>
                  <a:gs pos="100000">
                    <a:srgbClr val="256ED8"/>
                  </a:gs>
                </a:gsLst>
                <a:lin ang="5400000" scaled="1"/>
              </a:gradFill>
            </a:ln>
            <a:effectLst>
              <a:outerShdw blurRad="774700" dist="419100" dir="5400000" sx="72000" sy="72000" algn="t" rotWithShape="0">
                <a:srgbClr val="D8E5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8041" y="1447452"/>
              <a:ext cx="847853" cy="759993"/>
            </a:xfrm>
            <a:prstGeom prst="rect">
              <a:avLst/>
            </a:prstGeom>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5164" y="1196878"/>
              <a:ext cx="588819" cy="527802"/>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004" y="1651739"/>
              <a:ext cx="588819" cy="527802"/>
            </a:xfrm>
            <a:prstGeom prst="rect">
              <a:avLst/>
            </a:prstGeom>
          </p:spPr>
        </p:pic>
      </p:grpSp>
      <p:sp>
        <p:nvSpPr>
          <p:cNvPr id="23" name="文本框 22"/>
          <p:cNvSpPr txBox="1"/>
          <p:nvPr/>
        </p:nvSpPr>
        <p:spPr>
          <a:xfrm>
            <a:off x="1679177" y="2830030"/>
            <a:ext cx="8824586" cy="2372252"/>
          </a:xfrm>
          <a:prstGeom prst="rect">
            <a:avLst/>
          </a:prstGeom>
          <a:noFill/>
        </p:spPr>
        <p:txBody>
          <a:bodyPr wrap="square">
            <a:spAutoFit/>
          </a:bodyPr>
          <a:lstStyle/>
          <a:p>
            <a:pPr indent="406400" algn="l">
              <a:lnSpc>
                <a:spcPct val="200000"/>
              </a:lnSpc>
            </a:pPr>
            <a:r>
              <a:rPr lang="en-US" altLang="zh-CN" sz="2600" kern="0" dirty="0">
                <a:solidFill>
                  <a:prstClr val="black"/>
                </a:solidFill>
                <a:latin typeface="楷体_GB2312" panose="02010609030101010101" charset="-122"/>
                <a:ea typeface="微软雅黑" panose="020B0503020204020204" pitchFamily="34" charset="-122"/>
              </a:rPr>
              <a:t>  </a:t>
            </a:r>
            <a:r>
              <a:rPr lang="zh-CN" altLang="zh-CN" sz="2600" kern="0" dirty="0">
                <a:solidFill>
                  <a:prstClr val="black"/>
                </a:solidFill>
                <a:latin typeface="楷体_GB2312" panose="02010609030101010101" charset="-122"/>
                <a:ea typeface="微软雅黑" panose="020B0503020204020204" pitchFamily="34" charset="-122"/>
              </a:rPr>
              <a:t>全面依法治市，立法是基础。拥有立法权以来，一些基础性、综合性、统领性的法规规章相继出台，以良法促进发展、保障善治的立法工作取得新进展、新成效。</a:t>
            </a:r>
          </a:p>
        </p:txBody>
      </p:sp>
      <p:grpSp>
        <p:nvGrpSpPr>
          <p:cNvPr id="30" name="组合 29"/>
          <p:cNvGrpSpPr/>
          <p:nvPr/>
        </p:nvGrpSpPr>
        <p:grpSpPr>
          <a:xfrm>
            <a:off x="6985451" y="0"/>
            <a:ext cx="1526872" cy="900884"/>
            <a:chOff x="7140434" y="684324"/>
            <a:chExt cx="1526872" cy="900884"/>
          </a:xfrm>
        </p:grpSpPr>
        <p:grpSp>
          <p:nvGrpSpPr>
            <p:cNvPr id="31" name="组合 30"/>
            <p:cNvGrpSpPr/>
            <p:nvPr/>
          </p:nvGrpSpPr>
          <p:grpSpPr>
            <a:xfrm rot="10800000">
              <a:off x="7140434" y="980677"/>
              <a:ext cx="1243864" cy="256375"/>
              <a:chOff x="1621436" y="3300812"/>
              <a:chExt cx="1243864" cy="256375"/>
            </a:xfrm>
            <a:effectLst/>
          </p:grpSpPr>
          <p:cxnSp>
            <p:nvCxnSpPr>
              <p:cNvPr id="48" name="直接连接符 47"/>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9"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47" name="图片 46" descr="黑暗中的灯光&#10;&#10;描述已自动生成"/>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50" name="图片 49"/>
          <p:cNvPicPr>
            <a:picLocks noChangeAspect="1"/>
          </p:cNvPicPr>
          <p:nvPr/>
        </p:nvPicPr>
        <p:blipFill>
          <a:blip r:embed="rId6"/>
          <a:stretch>
            <a:fillRect/>
          </a:stretch>
        </p:blipFill>
        <p:spPr>
          <a:xfrm>
            <a:off x="680030" y="52511"/>
            <a:ext cx="6255038" cy="816935"/>
          </a:xfrm>
          <a:prstGeom prst="rect">
            <a:avLst/>
          </a:prstGeom>
        </p:spPr>
      </p:pic>
      <p:pic>
        <p:nvPicPr>
          <p:cNvPr id="51" name="图片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17" name="文本框 16"/>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24</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453829" y="1161525"/>
            <a:ext cx="3550972"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一是加强立法工作机制建设</a:t>
            </a:r>
            <a:endParaRPr kumimoji="0" lang="zh-CN" altLang="en-US" sz="2000" b="1" i="0" u="none" strike="noStrike" kern="1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3" name="箭头3"/>
          <p:cNvSpPr/>
          <p:nvPr/>
        </p:nvSpPr>
        <p:spPr bwMode="gray">
          <a:xfrm flipV="1">
            <a:off x="1859724" y="4087927"/>
            <a:ext cx="1093019" cy="152070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FFFF">
              <a:lumMod val="65000"/>
            </a:srgbClr>
          </a:solidFill>
          <a:ln>
            <a:noFill/>
          </a:ln>
          <a:effectLst/>
        </p:spPr>
        <p:txBody>
          <a:bodyPr wrap="none" lIns="82824" tIns="41411" rIns="82824" bIns="4141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4" name="箭头2"/>
          <p:cNvSpPr/>
          <p:nvPr/>
        </p:nvSpPr>
        <p:spPr bwMode="gray">
          <a:xfrm rot="16200000">
            <a:off x="2147739" y="3455054"/>
            <a:ext cx="324863" cy="1299204"/>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FFFF">
              <a:lumMod val="65000"/>
            </a:srgbClr>
          </a:solidFill>
          <a:ln>
            <a:noFill/>
          </a:ln>
          <a:effectLst/>
        </p:spPr>
        <p:txBody>
          <a:bodyPr wrap="none" lIns="82824" tIns="41411" rIns="82824" bIns="4141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5" name="箭头1"/>
          <p:cNvSpPr/>
          <p:nvPr/>
        </p:nvSpPr>
        <p:spPr bwMode="gray">
          <a:xfrm>
            <a:off x="1852696" y="2426716"/>
            <a:ext cx="1093019" cy="176158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FFFF">
              <a:lumMod val="65000"/>
            </a:srgbClr>
          </a:solidFill>
          <a:ln>
            <a:noFill/>
          </a:ln>
          <a:effectLst/>
        </p:spPr>
        <p:txBody>
          <a:bodyPr wrap="none" lIns="82824" tIns="41411" rIns="82824" bIns="4141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6" name="文本1"/>
          <p:cNvSpPr>
            <a:spLocks noChangeArrowheads="1"/>
          </p:cNvSpPr>
          <p:nvPr/>
        </p:nvSpPr>
        <p:spPr bwMode="gray">
          <a:xfrm>
            <a:off x="4513635" y="2037978"/>
            <a:ext cx="6104145" cy="1195991"/>
          </a:xfrm>
          <a:prstGeom prst="roundRect">
            <a:avLst>
              <a:gd name="adj" fmla="val 11505"/>
            </a:avLst>
          </a:prstGeom>
          <a:noFill/>
          <a:ln w="15875" cap="flat" cmpd="sng" algn="ctr">
            <a:solidFill>
              <a:srgbClr val="000000">
                <a:lumMod val="50000"/>
                <a:lumOff val="50000"/>
              </a:srgbClr>
            </a:solidFill>
            <a:prstDash val="solid"/>
          </a:ln>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defTabSz="1219200" fontAlgn="base">
              <a:lnSpc>
                <a:spcPct val="150000"/>
              </a:lnSpc>
              <a:spcBef>
                <a:spcPct val="0"/>
              </a:spcBef>
              <a:spcAft>
                <a:spcPct val="0"/>
              </a:spcAft>
              <a:defRPr/>
            </a:pP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规范政府规章制定行为，出台</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聊城市政府规章制定程序规定</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聊城市政府立法工作指导手册</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a:t>
            </a:r>
          </a:p>
        </p:txBody>
      </p:sp>
      <p:sp>
        <p:nvSpPr>
          <p:cNvPr id="37" name="标题1"/>
          <p:cNvSpPr>
            <a:spLocks noChangeArrowheads="1"/>
          </p:cNvSpPr>
          <p:nvPr/>
        </p:nvSpPr>
        <p:spPr bwMode="gray">
          <a:xfrm>
            <a:off x="3079008" y="2031857"/>
            <a:ext cx="1242605" cy="1202113"/>
          </a:xfrm>
          <a:prstGeom prst="roundRect">
            <a:avLst>
              <a:gd name="adj" fmla="val 11921"/>
            </a:avLst>
          </a:prstGeom>
          <a:gradFill flip="none" rotWithShape="1">
            <a:gsLst>
              <a:gs pos="31000">
                <a:srgbClr val="090A7B"/>
              </a:gs>
              <a:gs pos="100000">
                <a:srgbClr val="256ED8"/>
              </a:gs>
            </a:gsLst>
            <a:lin ang="2700000" scaled="1"/>
            <a:tileRect/>
          </a:gradFill>
          <a:ln w="63500" cap="flat" cmpd="sng" algn="ctr">
            <a:solidFill>
              <a:srgbClr val="FFFFFF"/>
            </a:solidFill>
            <a:prstDash val="solid"/>
          </a:ln>
          <a:effectLst>
            <a:outerShdw blurRad="127000" dist="38100" dir="5400000" algn="ctr" rotWithShape="0">
              <a:prstClr val="black">
                <a:alpha val="40000"/>
              </a:prstClr>
            </a:outerShdw>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base" latinLnBrk="0" hangingPunct="1">
              <a:lnSpc>
                <a:spcPct val="120000"/>
              </a:lnSpc>
              <a:spcBef>
                <a:spcPct val="0"/>
              </a:spcBef>
              <a:spcAft>
                <a:spcPct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文本2"/>
          <p:cNvSpPr>
            <a:spLocks noChangeArrowheads="1"/>
          </p:cNvSpPr>
          <p:nvPr/>
        </p:nvSpPr>
        <p:spPr bwMode="gray">
          <a:xfrm>
            <a:off x="4513635" y="3491355"/>
            <a:ext cx="6104145" cy="1192036"/>
          </a:xfrm>
          <a:prstGeom prst="roundRect">
            <a:avLst>
              <a:gd name="adj" fmla="val 11505"/>
            </a:avLst>
          </a:prstGeom>
          <a:noFill/>
          <a:ln w="15875" cap="flat" cmpd="sng" algn="ctr">
            <a:solidFill>
              <a:srgbClr val="000000">
                <a:lumMod val="50000"/>
                <a:lumOff val="50000"/>
              </a:srgbClr>
            </a:solidFill>
            <a:prstDash val="solid"/>
          </a:ln>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defTabSz="1219200" fontAlgn="base">
              <a:lnSpc>
                <a:spcPct val="150000"/>
              </a:lnSpc>
              <a:spcBef>
                <a:spcPct val="0"/>
              </a:spcBef>
              <a:spcAft>
                <a:spcPct val="0"/>
              </a:spcAft>
              <a:defRPr/>
            </a:pP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健全完善公众参与立法工作机制，设立</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20</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个基层立法联系点，设立</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5</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个政府立法研究服务基地，</a:t>
            </a:r>
          </a:p>
        </p:txBody>
      </p:sp>
      <p:sp>
        <p:nvSpPr>
          <p:cNvPr id="39" name="标题2"/>
          <p:cNvSpPr>
            <a:spLocks noChangeArrowheads="1"/>
          </p:cNvSpPr>
          <p:nvPr/>
        </p:nvSpPr>
        <p:spPr bwMode="gray">
          <a:xfrm>
            <a:off x="3079008" y="3491355"/>
            <a:ext cx="1242607" cy="1192036"/>
          </a:xfrm>
          <a:prstGeom prst="roundRect">
            <a:avLst>
              <a:gd name="adj" fmla="val 11921"/>
            </a:avLst>
          </a:prstGeom>
          <a:gradFill flip="none" rotWithShape="1">
            <a:gsLst>
              <a:gs pos="31000">
                <a:srgbClr val="090A7B"/>
              </a:gs>
              <a:gs pos="100000">
                <a:srgbClr val="256ED8"/>
              </a:gs>
            </a:gsLst>
            <a:lin ang="2700000" scaled="1"/>
            <a:tileRect/>
          </a:gradFill>
          <a:ln w="63500" cap="flat" cmpd="sng" algn="ctr">
            <a:solidFill>
              <a:srgbClr val="FFFFFF"/>
            </a:solidFill>
            <a:prstDash val="solid"/>
          </a:ln>
          <a:effectLst>
            <a:outerShdw blurRad="127000" dist="38100" dir="5400000" algn="ctr" rotWithShape="0">
              <a:prstClr val="black">
                <a:alpha val="40000"/>
              </a:prstClr>
            </a:outerShdw>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base" latinLnBrk="0" hangingPunct="1">
              <a:lnSpc>
                <a:spcPct val="120000"/>
              </a:lnSpc>
              <a:spcBef>
                <a:spcPct val="0"/>
              </a:spcBef>
              <a:spcAft>
                <a:spcPct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0" name="文本3"/>
          <p:cNvSpPr>
            <a:spLocks noChangeArrowheads="1"/>
          </p:cNvSpPr>
          <p:nvPr/>
        </p:nvSpPr>
        <p:spPr bwMode="ltGray">
          <a:xfrm>
            <a:off x="4513635" y="4932427"/>
            <a:ext cx="6104145" cy="1181401"/>
          </a:xfrm>
          <a:prstGeom prst="roundRect">
            <a:avLst>
              <a:gd name="adj" fmla="val 11505"/>
            </a:avLst>
          </a:prstGeom>
          <a:noFill/>
          <a:ln w="15875" cap="flat" cmpd="sng" algn="ctr">
            <a:solidFill>
              <a:srgbClr val="000000">
                <a:lumMod val="50000"/>
                <a:lumOff val="50000"/>
              </a:srgbClr>
            </a:solidFill>
            <a:prstDash val="solid"/>
          </a:ln>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defTabSz="1219200" fontAlgn="base">
              <a:lnSpc>
                <a:spcPct val="150000"/>
              </a:lnSpc>
              <a:spcBef>
                <a:spcPct val="0"/>
              </a:spcBef>
              <a:spcAft>
                <a:spcPct val="0"/>
              </a:spcAft>
              <a:defRPr/>
            </a:pP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聘任</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20</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名政府立法专家组建立法专家库，搭建线上立法征集意见平台，进一步拓宽群众参与立法的渠道。</a:t>
            </a:r>
          </a:p>
        </p:txBody>
      </p:sp>
      <p:sp>
        <p:nvSpPr>
          <p:cNvPr id="41" name="标题3"/>
          <p:cNvSpPr>
            <a:spLocks noChangeArrowheads="1"/>
          </p:cNvSpPr>
          <p:nvPr/>
        </p:nvSpPr>
        <p:spPr bwMode="gray">
          <a:xfrm>
            <a:off x="3079008" y="4932427"/>
            <a:ext cx="1242605" cy="1181401"/>
          </a:xfrm>
          <a:prstGeom prst="roundRect">
            <a:avLst>
              <a:gd name="adj" fmla="val 11921"/>
            </a:avLst>
          </a:prstGeom>
          <a:gradFill flip="none" rotWithShape="1">
            <a:gsLst>
              <a:gs pos="31000">
                <a:srgbClr val="090A7B"/>
              </a:gs>
              <a:gs pos="100000">
                <a:srgbClr val="256ED8"/>
              </a:gs>
            </a:gsLst>
            <a:lin ang="2700000" scaled="1"/>
            <a:tileRect/>
          </a:gradFill>
          <a:ln w="63500" cap="flat" cmpd="sng" algn="ctr">
            <a:solidFill>
              <a:srgbClr val="FFFFFF"/>
            </a:solidFill>
            <a:prstDash val="solid"/>
          </a:ln>
          <a:effectLst>
            <a:outerShdw blurRad="127000" dist="38100" dir="5400000" algn="ctr" rotWithShape="0">
              <a:prstClr val="black">
                <a:alpha val="40000"/>
              </a:prstClr>
            </a:outerShdw>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base" latinLnBrk="0" hangingPunct="1">
              <a:lnSpc>
                <a:spcPct val="120000"/>
              </a:lnSpc>
              <a:spcBef>
                <a:spcPct val="0"/>
              </a:spcBef>
              <a:spcAft>
                <a:spcPct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2" name="Oval 19"/>
          <p:cNvSpPr>
            <a:spLocks noChangeArrowheads="1"/>
          </p:cNvSpPr>
          <p:nvPr/>
        </p:nvSpPr>
        <p:spPr bwMode="auto">
          <a:xfrm>
            <a:off x="1104863" y="3395625"/>
            <a:ext cx="1382569" cy="1384297"/>
          </a:xfrm>
          <a:prstGeom prst="ellipse">
            <a:avLst/>
          </a:prstGeom>
          <a:gradFill>
            <a:gsLst>
              <a:gs pos="31000">
                <a:srgbClr val="090A7B"/>
              </a:gs>
              <a:gs pos="100000">
                <a:srgbClr val="256ED8"/>
              </a:gs>
            </a:gsLst>
            <a:lin ang="2700000" scaled="1"/>
          </a:gradFill>
          <a:ln w="63500">
            <a:solidFill>
              <a:srgbClr val="FFFFFF"/>
            </a:solidFill>
            <a:round/>
          </a:ln>
          <a:effectLst>
            <a:outerShdw blurRad="127000" dist="38100" dir="5400000" algn="ctr" rotWithShape="0">
              <a:prstClr val="black">
                <a:alpha val="40000"/>
              </a:prstClr>
            </a:outerShdw>
          </a:effectLst>
        </p:spPr>
        <p:txBody>
          <a:bodyPr lIns="82824" tIns="41411" rIns="82824" bIns="41411" anchor="ctr"/>
          <a:lstStyle/>
          <a:p>
            <a:pPr lvl="0" algn="ctr" defTabSz="1219200">
              <a:lnSpc>
                <a:spcPct val="120000"/>
              </a:lnSpc>
              <a:defRPr/>
            </a:pPr>
            <a:r>
              <a:rPr lang="zh-CN" altLang="en-US" sz="1400" b="1" kern="0" dirty="0">
                <a:solidFill>
                  <a:prstClr val="white"/>
                </a:solidFill>
                <a:latin typeface="微软雅黑" panose="020B0503020204020204" pitchFamily="34" charset="-122"/>
                <a:ea typeface="微软雅黑" panose="020B0503020204020204" pitchFamily="34" charset="-122"/>
              </a:rPr>
              <a:t>加强立法工作机制建设</a:t>
            </a:r>
            <a:endPar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3" name="矩形: 圆角 42"/>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11" name="文本框 10"/>
          <p:cNvSpPr txBox="1"/>
          <p:nvPr/>
        </p:nvSpPr>
        <p:spPr>
          <a:xfrm>
            <a:off x="26935" y="10392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（二）聚焦法制保障，行政立法迈上新台阶</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grpSp>
        <p:nvGrpSpPr>
          <p:cNvPr id="61" name="组合 60"/>
          <p:cNvGrpSpPr/>
          <p:nvPr/>
        </p:nvGrpSpPr>
        <p:grpSpPr>
          <a:xfrm>
            <a:off x="6985451" y="0"/>
            <a:ext cx="1526872" cy="900884"/>
            <a:chOff x="7140434" y="684324"/>
            <a:chExt cx="1526872" cy="900884"/>
          </a:xfrm>
        </p:grpSpPr>
        <p:grpSp>
          <p:nvGrpSpPr>
            <p:cNvPr id="62" name="组合 61"/>
            <p:cNvGrpSpPr/>
            <p:nvPr/>
          </p:nvGrpSpPr>
          <p:grpSpPr>
            <a:xfrm rot="10800000">
              <a:off x="7140434" y="980677"/>
              <a:ext cx="1243864" cy="256375"/>
              <a:chOff x="1621436" y="3300812"/>
              <a:chExt cx="1243864" cy="256375"/>
            </a:xfrm>
            <a:effectLst/>
          </p:grpSpPr>
          <p:cxnSp>
            <p:nvCxnSpPr>
              <p:cNvPr id="64" name="直接连接符 63"/>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5"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63" name="图片 62"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66" name="图片 65"/>
          <p:cNvPicPr>
            <a:picLocks noChangeAspect="1"/>
          </p:cNvPicPr>
          <p:nvPr/>
        </p:nvPicPr>
        <p:blipFill>
          <a:blip r:embed="rId4"/>
          <a:stretch>
            <a:fillRect/>
          </a:stretch>
        </p:blipFill>
        <p:spPr>
          <a:xfrm>
            <a:off x="680030" y="52511"/>
            <a:ext cx="6255038" cy="816935"/>
          </a:xfrm>
          <a:prstGeom prst="rect">
            <a:avLst/>
          </a:prstGeom>
        </p:spPr>
      </p:pic>
      <p:pic>
        <p:nvPicPr>
          <p:cNvPr id="67" name="图片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22" name="文本框 21"/>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25</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27814" y="1142531"/>
            <a:ext cx="3732034"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二是有序推进立法计划实施</a:t>
            </a:r>
          </a:p>
        </p:txBody>
      </p:sp>
      <p:grpSp>
        <p:nvGrpSpPr>
          <p:cNvPr id="7" name="组合 6"/>
          <p:cNvGrpSpPr/>
          <p:nvPr/>
        </p:nvGrpSpPr>
        <p:grpSpPr>
          <a:xfrm>
            <a:off x="1313160" y="2598350"/>
            <a:ext cx="2898984" cy="3407462"/>
            <a:chOff x="1472815" y="2598350"/>
            <a:chExt cx="2643187" cy="2929731"/>
          </a:xfrm>
        </p:grpSpPr>
        <p:sp>
          <p:nvSpPr>
            <p:cNvPr id="74" name="矩形 73"/>
            <p:cNvSpPr/>
            <p:nvPr/>
          </p:nvSpPr>
          <p:spPr>
            <a:xfrm>
              <a:off x="1472815" y="2598350"/>
              <a:ext cx="2643187" cy="2929731"/>
            </a:xfrm>
            <a:prstGeom prst="rect">
              <a:avLst/>
            </a:prstGeom>
            <a:solidFill>
              <a:sysClr val="window" lastClr="FFFFFF">
                <a:lumMod val="95000"/>
                <a:alpha val="51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OPPOSans R"/>
                <a:cs typeface="+mn-cs"/>
              </a:endParaRPr>
            </a:p>
          </p:txBody>
        </p:sp>
        <p:sp>
          <p:nvSpPr>
            <p:cNvPr id="75" name="矩形 74"/>
            <p:cNvSpPr/>
            <p:nvPr/>
          </p:nvSpPr>
          <p:spPr>
            <a:xfrm>
              <a:off x="1472815" y="2598350"/>
              <a:ext cx="2643187" cy="105576"/>
            </a:xfrm>
            <a:prstGeom prst="rect">
              <a:avLst/>
            </a:prstGeom>
            <a:solidFill>
              <a:srgbClr val="090A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OPPOSans R"/>
                <a:cs typeface="+mn-cs"/>
              </a:endParaRPr>
            </a:p>
          </p:txBody>
        </p:sp>
      </p:grpSp>
      <p:sp>
        <p:nvSpPr>
          <p:cNvPr id="77" name="椭圆 76"/>
          <p:cNvSpPr/>
          <p:nvPr/>
        </p:nvSpPr>
        <p:spPr>
          <a:xfrm>
            <a:off x="2356535" y="2191319"/>
            <a:ext cx="849631" cy="849631"/>
          </a:xfrm>
          <a:prstGeom prst="ellipse">
            <a:avLst/>
          </a:prstGeom>
          <a:solidFill>
            <a:sysClr val="window" lastClr="FFFFFF"/>
          </a:solidFill>
          <a:ln w="19050" cap="flat" cmpd="sng" algn="ctr">
            <a:solidFill>
              <a:srgbClr val="090A7B"/>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OPPOSans R"/>
              <a:cs typeface="+mn-cs"/>
            </a:endParaRPr>
          </a:p>
        </p:txBody>
      </p:sp>
      <p:pic>
        <p:nvPicPr>
          <p:cNvPr id="78" name="图形 7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25021" y="2384427"/>
            <a:ext cx="541687" cy="492443"/>
          </a:xfrm>
          <a:prstGeom prst="rect">
            <a:avLst/>
          </a:prstGeom>
        </p:spPr>
      </p:pic>
      <p:grpSp>
        <p:nvGrpSpPr>
          <p:cNvPr id="14" name="组合 13"/>
          <p:cNvGrpSpPr/>
          <p:nvPr/>
        </p:nvGrpSpPr>
        <p:grpSpPr>
          <a:xfrm>
            <a:off x="4692718" y="2598350"/>
            <a:ext cx="2898984" cy="3407462"/>
            <a:chOff x="4845844" y="2598350"/>
            <a:chExt cx="2643187" cy="2929731"/>
          </a:xfrm>
        </p:grpSpPr>
        <p:sp>
          <p:nvSpPr>
            <p:cNvPr id="79" name="矩形 78"/>
            <p:cNvSpPr/>
            <p:nvPr/>
          </p:nvSpPr>
          <p:spPr>
            <a:xfrm>
              <a:off x="4845844" y="2598350"/>
              <a:ext cx="2643187" cy="2929731"/>
            </a:xfrm>
            <a:prstGeom prst="rect">
              <a:avLst/>
            </a:prstGeom>
            <a:solidFill>
              <a:sysClr val="window" lastClr="FFFFFF">
                <a:lumMod val="95000"/>
                <a:alpha val="51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OPPOSans R"/>
                <a:cs typeface="+mn-cs"/>
              </a:endParaRPr>
            </a:p>
          </p:txBody>
        </p:sp>
        <p:sp>
          <p:nvSpPr>
            <p:cNvPr id="80" name="矩形 79"/>
            <p:cNvSpPr/>
            <p:nvPr/>
          </p:nvSpPr>
          <p:spPr>
            <a:xfrm>
              <a:off x="4845844" y="2598350"/>
              <a:ext cx="2643187" cy="105576"/>
            </a:xfrm>
            <a:prstGeom prst="rect">
              <a:avLst/>
            </a:prstGeom>
            <a:solidFill>
              <a:srgbClr val="090A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OPPOSans R"/>
                <a:cs typeface="+mn-cs"/>
              </a:endParaRPr>
            </a:p>
          </p:txBody>
        </p:sp>
      </p:grpSp>
      <p:sp>
        <p:nvSpPr>
          <p:cNvPr id="82" name="椭圆 81"/>
          <p:cNvSpPr/>
          <p:nvPr/>
        </p:nvSpPr>
        <p:spPr>
          <a:xfrm>
            <a:off x="5704083" y="2191319"/>
            <a:ext cx="849631" cy="849631"/>
          </a:xfrm>
          <a:prstGeom prst="ellipse">
            <a:avLst/>
          </a:prstGeom>
          <a:solidFill>
            <a:sysClr val="window" lastClr="FFFFFF"/>
          </a:solidFill>
          <a:ln w="19050" cap="flat" cmpd="sng" algn="ctr">
            <a:solidFill>
              <a:srgbClr val="090A7B"/>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OPPOSans R"/>
              <a:cs typeface="+mn-cs"/>
            </a:endParaRPr>
          </a:p>
        </p:txBody>
      </p:sp>
      <p:pic>
        <p:nvPicPr>
          <p:cNvPr id="83" name="图形 8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7191" y="2384427"/>
            <a:ext cx="492443" cy="492443"/>
          </a:xfrm>
          <a:prstGeom prst="rect">
            <a:avLst/>
          </a:prstGeom>
        </p:spPr>
      </p:pic>
      <p:grpSp>
        <p:nvGrpSpPr>
          <p:cNvPr id="15" name="组合 14"/>
          <p:cNvGrpSpPr/>
          <p:nvPr/>
        </p:nvGrpSpPr>
        <p:grpSpPr>
          <a:xfrm>
            <a:off x="8072276" y="2598350"/>
            <a:ext cx="2898984" cy="3407462"/>
            <a:chOff x="8231931" y="2598350"/>
            <a:chExt cx="2643187" cy="2929731"/>
          </a:xfrm>
        </p:grpSpPr>
        <p:sp>
          <p:nvSpPr>
            <p:cNvPr id="84" name="矩形 83"/>
            <p:cNvSpPr/>
            <p:nvPr/>
          </p:nvSpPr>
          <p:spPr>
            <a:xfrm>
              <a:off x="8231931" y="2598350"/>
              <a:ext cx="2643187" cy="2929731"/>
            </a:xfrm>
            <a:prstGeom prst="rect">
              <a:avLst/>
            </a:prstGeom>
            <a:solidFill>
              <a:sysClr val="window" lastClr="FFFFFF">
                <a:lumMod val="95000"/>
                <a:alpha val="51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a:ea typeface="OPPOSans R"/>
                <a:cs typeface="+mn-cs"/>
              </a:endParaRPr>
            </a:p>
          </p:txBody>
        </p:sp>
        <p:sp>
          <p:nvSpPr>
            <p:cNvPr id="85" name="矩形 84"/>
            <p:cNvSpPr/>
            <p:nvPr/>
          </p:nvSpPr>
          <p:spPr>
            <a:xfrm>
              <a:off x="8231931" y="2598350"/>
              <a:ext cx="2643187" cy="105576"/>
            </a:xfrm>
            <a:prstGeom prst="rect">
              <a:avLst/>
            </a:prstGeom>
            <a:solidFill>
              <a:srgbClr val="090A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OPPOSans R"/>
                <a:cs typeface="+mn-cs"/>
              </a:endParaRPr>
            </a:p>
          </p:txBody>
        </p:sp>
      </p:grpSp>
      <p:sp>
        <p:nvSpPr>
          <p:cNvPr id="87" name="椭圆 86"/>
          <p:cNvSpPr/>
          <p:nvPr/>
        </p:nvSpPr>
        <p:spPr>
          <a:xfrm>
            <a:off x="9128709" y="2191319"/>
            <a:ext cx="849631" cy="849631"/>
          </a:xfrm>
          <a:prstGeom prst="ellipse">
            <a:avLst/>
          </a:prstGeom>
          <a:solidFill>
            <a:sysClr val="window" lastClr="FFFFFF"/>
          </a:solidFill>
          <a:ln w="19050" cap="flat" cmpd="sng" algn="ctr">
            <a:solidFill>
              <a:srgbClr val="090A7B"/>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OPPOSans R"/>
              <a:cs typeface="+mn-cs"/>
            </a:endParaRPr>
          </a:p>
        </p:txBody>
      </p:sp>
      <p:pic>
        <p:nvPicPr>
          <p:cNvPr id="88" name="图形 8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21817" y="2384427"/>
            <a:ext cx="492443" cy="492443"/>
          </a:xfrm>
          <a:prstGeom prst="rect">
            <a:avLst/>
          </a:prstGeom>
        </p:spPr>
      </p:pic>
      <p:sp>
        <p:nvSpPr>
          <p:cNvPr id="89" name="矩形 88"/>
          <p:cNvSpPr/>
          <p:nvPr/>
        </p:nvSpPr>
        <p:spPr>
          <a:xfrm>
            <a:off x="1475243" y="3143788"/>
            <a:ext cx="2525232" cy="1249188"/>
          </a:xfrm>
          <a:prstGeom prst="rect">
            <a:avLst/>
          </a:prstGeom>
        </p:spPr>
        <p:txBody>
          <a:bodyPr wrap="square" lIns="0" tIns="0" rIns="0" bIns="0">
            <a:spAutoFit/>
          </a:bodyPr>
          <a:lstStyle/>
          <a:p>
            <a:pPr algn="just">
              <a:lnSpc>
                <a:spcPct val="130000"/>
              </a:lnSpc>
              <a:defRPr/>
            </a:pPr>
            <a:r>
              <a:rPr lang="zh-CN" altLang="en-US" sz="1600" dirty="0">
                <a:solidFill>
                  <a:prstClr val="black"/>
                </a:solidFill>
                <a:latin typeface="微软雅黑" panose="020B0503020204020204" pitchFamily="34" charset="-122"/>
                <a:ea typeface="微软雅黑" panose="020B0503020204020204" pitchFamily="34" charset="-122"/>
              </a:rPr>
              <a:t>每五年编制一次立法规划，每年编制年度立法工作计划，开展立法论证、立法座谈、立法调研</a:t>
            </a:r>
            <a:r>
              <a:rPr lang="en-US" altLang="zh-CN" sz="1600" dirty="0">
                <a:solidFill>
                  <a:prstClr val="black"/>
                </a:solidFill>
                <a:latin typeface="微软雅黑" panose="020B0503020204020204" pitchFamily="34" charset="-122"/>
                <a:ea typeface="微软雅黑" panose="020B0503020204020204" pitchFamily="34" charset="-122"/>
              </a:rPr>
              <a:t>300</a:t>
            </a:r>
            <a:r>
              <a:rPr lang="zh-CN" altLang="en-US" sz="1600" dirty="0">
                <a:solidFill>
                  <a:prstClr val="black"/>
                </a:solidFill>
                <a:latin typeface="微软雅黑" panose="020B0503020204020204" pitchFamily="34" charset="-122"/>
                <a:ea typeface="微软雅黑" panose="020B0503020204020204" pitchFamily="34" charset="-122"/>
              </a:rPr>
              <a:t>余次。</a:t>
            </a:r>
          </a:p>
        </p:txBody>
      </p:sp>
      <p:sp>
        <p:nvSpPr>
          <p:cNvPr id="90" name="矩形 89"/>
          <p:cNvSpPr/>
          <p:nvPr/>
        </p:nvSpPr>
        <p:spPr>
          <a:xfrm>
            <a:off x="4824536" y="3143788"/>
            <a:ext cx="2633547" cy="1919605"/>
          </a:xfrm>
          <a:prstGeom prst="rect">
            <a:avLst/>
          </a:prstGeom>
        </p:spPr>
        <p:txBody>
          <a:bodyPr wrap="square" lIns="0" tIns="0" rIns="0" bIns="0">
            <a:spAutoFit/>
          </a:bodyPr>
          <a:lstStyle/>
          <a:p>
            <a:pPr algn="just">
              <a:lnSpc>
                <a:spcPct val="130000"/>
              </a:lnSpc>
              <a:defRPr/>
            </a:pPr>
            <a:r>
              <a:rPr lang="zh-CN" altLang="en-US" sz="1600" dirty="0">
                <a:solidFill>
                  <a:prstClr val="black"/>
                </a:solidFill>
                <a:latin typeface="微软雅黑" panose="020B0503020204020204" pitchFamily="34" charset="-122"/>
                <a:ea typeface="微软雅黑" panose="020B0503020204020204" pitchFamily="34" charset="-122"/>
              </a:rPr>
              <a:t>截至目前共提交市人大审议地方性法规议案</a:t>
            </a:r>
            <a:r>
              <a:rPr lang="en-US" altLang="zh-CN" sz="1600" dirty="0">
                <a:solidFill>
                  <a:prstClr val="black"/>
                </a:solidFill>
                <a:latin typeface="微软雅黑" panose="020B0503020204020204" pitchFamily="34" charset="-122"/>
                <a:ea typeface="微软雅黑" panose="020B0503020204020204" pitchFamily="34" charset="-122"/>
              </a:rPr>
              <a:t>14</a:t>
            </a:r>
            <a:r>
              <a:rPr lang="zh-CN" altLang="en-US" sz="1600" dirty="0">
                <a:solidFill>
                  <a:prstClr val="black"/>
                </a:solidFill>
                <a:latin typeface="微软雅黑" panose="020B0503020204020204" pitchFamily="34" charset="-122"/>
                <a:ea typeface="微软雅黑" panose="020B0503020204020204" pitchFamily="34" charset="-122"/>
              </a:rPr>
              <a:t>件，出台政府规章</a:t>
            </a:r>
            <a:r>
              <a:rPr lang="en-US" altLang="zh-CN" sz="1600" dirty="0">
                <a:solidFill>
                  <a:prstClr val="black"/>
                </a:solidFill>
                <a:latin typeface="微软雅黑" panose="020B0503020204020204" pitchFamily="34" charset="-122"/>
                <a:ea typeface="微软雅黑" panose="020B0503020204020204" pitchFamily="34" charset="-122"/>
              </a:rPr>
              <a:t>13</a:t>
            </a:r>
            <a:r>
              <a:rPr lang="zh-CN" altLang="en-US" sz="1600" dirty="0">
                <a:solidFill>
                  <a:prstClr val="black"/>
                </a:solidFill>
                <a:latin typeface="微软雅黑" panose="020B0503020204020204" pitchFamily="34" charset="-122"/>
                <a:ea typeface="微软雅黑" panose="020B0503020204020204" pitchFamily="34" charset="-122"/>
              </a:rPr>
              <a:t>部，其中</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聊城市烈士纪念设施保护管理办法</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聊城市城市景观风貌管理办法</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等都是全省首创。</a:t>
            </a:r>
          </a:p>
        </p:txBody>
      </p:sp>
      <p:sp>
        <p:nvSpPr>
          <p:cNvPr id="91" name="矩形 90"/>
          <p:cNvSpPr/>
          <p:nvPr/>
        </p:nvSpPr>
        <p:spPr>
          <a:xfrm>
            <a:off x="8210623" y="3143788"/>
            <a:ext cx="2633547" cy="1889363"/>
          </a:xfrm>
          <a:prstGeom prst="rect">
            <a:avLst/>
          </a:prstGeom>
        </p:spPr>
        <p:txBody>
          <a:bodyPr wrap="square" lIns="0" tIns="0" rIns="0" bIns="0">
            <a:spAutoFit/>
          </a:bodyPr>
          <a:lstStyle/>
          <a:p>
            <a:pPr algn="just">
              <a:lnSpc>
                <a:spcPct val="130000"/>
              </a:lnSpc>
              <a:defRPr/>
            </a:pPr>
            <a:r>
              <a:rPr lang="zh-CN" altLang="en-US" sz="1600" dirty="0">
                <a:solidFill>
                  <a:prstClr val="black"/>
                </a:solidFill>
                <a:latin typeface="微软雅黑" panose="020B0503020204020204" pitchFamily="34" charset="-122"/>
                <a:ea typeface="微软雅黑" panose="020B0503020204020204" pitchFamily="34" charset="-122"/>
              </a:rPr>
              <a:t>禁止燃放烟花爆竹条例、户外广告设施和招牌设置管理条例等出台后，市区里爆竹声听不见了，林立高楼上的广告牌没了，城区环境大幅改善。</a:t>
            </a:r>
          </a:p>
        </p:txBody>
      </p:sp>
      <p:sp>
        <p:nvSpPr>
          <p:cNvPr id="92" name="文本框 91"/>
          <p:cNvSpPr txBox="1"/>
          <p:nvPr/>
        </p:nvSpPr>
        <p:spPr>
          <a:xfrm>
            <a:off x="3334051" y="4624152"/>
            <a:ext cx="1168910" cy="1862048"/>
          </a:xfrm>
          <a:prstGeom prst="rect">
            <a:avLst/>
          </a:prstGeom>
          <a:noFill/>
          <a:ln>
            <a:noFill/>
          </a:ln>
        </p:spPr>
        <p:txBody>
          <a:bodyPr wrap="none" rtlCol="0">
            <a:spAutoFit/>
          </a:bodyPr>
          <a:lstStyle/>
          <a:p>
            <a:pPr>
              <a:defRPr/>
            </a:pPr>
            <a:r>
              <a:rPr lang="en-US" altLang="zh-CN" sz="11500" dirty="0">
                <a:gradFill flip="none" rotWithShape="1">
                  <a:gsLst>
                    <a:gs pos="0">
                      <a:srgbClr val="090A7B">
                        <a:alpha val="24000"/>
                      </a:srgbClr>
                    </a:gs>
                    <a:gs pos="73000">
                      <a:srgbClr val="090A7B">
                        <a:alpha val="0"/>
                      </a:srgbClr>
                    </a:gs>
                  </a:gsLst>
                  <a:lin ang="2700000" scaled="1"/>
                  <a:tileRect/>
                </a:gradFill>
                <a:latin typeface="Arial Black" panose="020B0A04020102020204"/>
                <a:ea typeface="OPPOSans R"/>
              </a:rPr>
              <a:t>1</a:t>
            </a:r>
            <a:endParaRPr lang="zh-CN" altLang="en-US" sz="11500" dirty="0">
              <a:gradFill flip="none" rotWithShape="1">
                <a:gsLst>
                  <a:gs pos="0">
                    <a:srgbClr val="090A7B">
                      <a:alpha val="24000"/>
                    </a:srgbClr>
                  </a:gs>
                  <a:gs pos="73000">
                    <a:srgbClr val="090A7B">
                      <a:alpha val="0"/>
                    </a:srgbClr>
                  </a:gs>
                </a:gsLst>
                <a:lin ang="2700000" scaled="1"/>
                <a:tileRect/>
              </a:gradFill>
              <a:latin typeface="Arial Black" panose="020B0A04020102020204"/>
              <a:ea typeface="OPPOSans R"/>
            </a:endParaRPr>
          </a:p>
        </p:txBody>
      </p:sp>
      <p:sp>
        <p:nvSpPr>
          <p:cNvPr id="93" name="文本框 92"/>
          <p:cNvSpPr txBox="1"/>
          <p:nvPr/>
        </p:nvSpPr>
        <p:spPr>
          <a:xfrm>
            <a:off x="6525129" y="4624152"/>
            <a:ext cx="1168910" cy="1862048"/>
          </a:xfrm>
          <a:prstGeom prst="rect">
            <a:avLst/>
          </a:prstGeom>
          <a:noFill/>
          <a:ln>
            <a:noFill/>
          </a:ln>
        </p:spPr>
        <p:txBody>
          <a:bodyPr wrap="none" rtlCol="0">
            <a:spAutoFit/>
          </a:bodyPr>
          <a:lstStyle/>
          <a:p>
            <a:pPr>
              <a:defRPr/>
            </a:pPr>
            <a:r>
              <a:rPr lang="en-US" altLang="zh-CN" sz="11500" dirty="0">
                <a:gradFill flip="none" rotWithShape="1">
                  <a:gsLst>
                    <a:gs pos="0">
                      <a:srgbClr val="090A7B">
                        <a:alpha val="24000"/>
                      </a:srgbClr>
                    </a:gs>
                    <a:gs pos="73000">
                      <a:srgbClr val="090A7B">
                        <a:alpha val="0"/>
                      </a:srgbClr>
                    </a:gs>
                  </a:gsLst>
                  <a:lin ang="2700000" scaled="1"/>
                  <a:tileRect/>
                </a:gradFill>
                <a:latin typeface="Arial Black" panose="020B0A04020102020204"/>
                <a:ea typeface="OPPOSans R"/>
              </a:rPr>
              <a:t>2</a:t>
            </a:r>
            <a:endParaRPr lang="zh-CN" altLang="en-US" sz="11500" dirty="0">
              <a:gradFill flip="none" rotWithShape="1">
                <a:gsLst>
                  <a:gs pos="0">
                    <a:srgbClr val="090A7B">
                      <a:alpha val="24000"/>
                    </a:srgbClr>
                  </a:gs>
                  <a:gs pos="73000">
                    <a:srgbClr val="090A7B">
                      <a:alpha val="0"/>
                    </a:srgbClr>
                  </a:gs>
                </a:gsLst>
                <a:lin ang="2700000" scaled="1"/>
                <a:tileRect/>
              </a:gradFill>
              <a:latin typeface="Arial Black" panose="020B0A04020102020204"/>
              <a:ea typeface="OPPOSans R"/>
            </a:endParaRPr>
          </a:p>
        </p:txBody>
      </p:sp>
      <p:sp>
        <p:nvSpPr>
          <p:cNvPr id="94" name="文本框 93"/>
          <p:cNvSpPr txBox="1"/>
          <p:nvPr/>
        </p:nvSpPr>
        <p:spPr>
          <a:xfrm>
            <a:off x="9910849" y="4624152"/>
            <a:ext cx="1168910" cy="1862048"/>
          </a:xfrm>
          <a:prstGeom prst="rect">
            <a:avLst/>
          </a:prstGeom>
          <a:noFill/>
          <a:ln>
            <a:noFill/>
          </a:ln>
        </p:spPr>
        <p:txBody>
          <a:bodyPr wrap="none" rtlCol="0">
            <a:spAutoFit/>
          </a:bodyPr>
          <a:lstStyle/>
          <a:p>
            <a:pPr>
              <a:defRPr/>
            </a:pPr>
            <a:r>
              <a:rPr lang="en-US" altLang="zh-CN" sz="11500" dirty="0">
                <a:gradFill flip="none" rotWithShape="1">
                  <a:gsLst>
                    <a:gs pos="0">
                      <a:srgbClr val="090A7B">
                        <a:alpha val="24000"/>
                      </a:srgbClr>
                    </a:gs>
                    <a:gs pos="73000">
                      <a:srgbClr val="090A7B">
                        <a:alpha val="0"/>
                      </a:srgbClr>
                    </a:gs>
                  </a:gsLst>
                  <a:lin ang="2700000" scaled="1"/>
                  <a:tileRect/>
                </a:gradFill>
                <a:latin typeface="Arial Black" panose="020B0A04020102020204"/>
                <a:ea typeface="OPPOSans R"/>
              </a:rPr>
              <a:t>3</a:t>
            </a:r>
            <a:endParaRPr lang="zh-CN" altLang="en-US" sz="11500" dirty="0">
              <a:gradFill flip="none" rotWithShape="1">
                <a:gsLst>
                  <a:gs pos="0">
                    <a:srgbClr val="090A7B">
                      <a:alpha val="24000"/>
                    </a:srgbClr>
                  </a:gs>
                  <a:gs pos="73000">
                    <a:srgbClr val="090A7B">
                      <a:alpha val="0"/>
                    </a:srgbClr>
                  </a:gs>
                </a:gsLst>
                <a:lin ang="2700000" scaled="1"/>
                <a:tileRect/>
              </a:gradFill>
              <a:latin typeface="Arial Black" panose="020B0A04020102020204"/>
              <a:ea typeface="OPPOSans R"/>
            </a:endParaRPr>
          </a:p>
        </p:txBody>
      </p:sp>
      <p:sp>
        <p:nvSpPr>
          <p:cNvPr id="45" name="矩形: 圆角 44"/>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62" name="文本框 61"/>
          <p:cNvSpPr txBox="1"/>
          <p:nvPr/>
        </p:nvSpPr>
        <p:spPr>
          <a:xfrm>
            <a:off x="26935" y="10392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（二）聚焦法制保障，行政立法迈上新台阶</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grpSp>
        <p:nvGrpSpPr>
          <p:cNvPr id="63" name="组合 62"/>
          <p:cNvGrpSpPr/>
          <p:nvPr/>
        </p:nvGrpSpPr>
        <p:grpSpPr>
          <a:xfrm>
            <a:off x="6985451" y="0"/>
            <a:ext cx="1526872" cy="900884"/>
            <a:chOff x="7140434" y="684324"/>
            <a:chExt cx="1526872" cy="900884"/>
          </a:xfrm>
        </p:grpSpPr>
        <p:grpSp>
          <p:nvGrpSpPr>
            <p:cNvPr id="64" name="组合 63"/>
            <p:cNvGrpSpPr/>
            <p:nvPr/>
          </p:nvGrpSpPr>
          <p:grpSpPr>
            <a:xfrm rot="10800000">
              <a:off x="7140434" y="980677"/>
              <a:ext cx="1243864" cy="256375"/>
              <a:chOff x="1621436" y="3300812"/>
              <a:chExt cx="1243864" cy="256375"/>
            </a:xfrm>
            <a:effectLst/>
          </p:grpSpPr>
          <p:cxnSp>
            <p:nvCxnSpPr>
              <p:cNvPr id="66" name="直接连接符 65"/>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7"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65" name="图片 64" descr="黑暗中的灯光&#10;&#10;描述已自动生成"/>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68" name="图片 67"/>
          <p:cNvPicPr>
            <a:picLocks noChangeAspect="1"/>
          </p:cNvPicPr>
          <p:nvPr/>
        </p:nvPicPr>
        <p:blipFill>
          <a:blip r:embed="rId10"/>
          <a:stretch>
            <a:fillRect/>
          </a:stretch>
        </p:blipFill>
        <p:spPr>
          <a:xfrm>
            <a:off x="680030" y="52511"/>
            <a:ext cx="6255038" cy="816935"/>
          </a:xfrm>
          <a:prstGeom prst="rect">
            <a:avLst/>
          </a:prstGeom>
        </p:spPr>
      </p:pic>
      <p:pic>
        <p:nvPicPr>
          <p:cNvPr id="69" name="图片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33" name="文本框 32"/>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26</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376302" y="2067733"/>
            <a:ext cx="6544649" cy="1468120"/>
          </a:xfrm>
          <a:prstGeom prst="rect">
            <a:avLst/>
          </a:prstGeom>
          <a:noFill/>
          <a:ln>
            <a:solidFill>
              <a:srgbClr val="256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420111" y="1163390"/>
            <a:ext cx="3550972"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三是健全行政决策制度体系</a:t>
            </a:r>
          </a:p>
        </p:txBody>
      </p:sp>
      <p:cxnSp>
        <p:nvCxnSpPr>
          <p:cNvPr id="104" name="直接连接符 103"/>
          <p:cNvCxnSpPr/>
          <p:nvPr/>
        </p:nvCxnSpPr>
        <p:spPr>
          <a:xfrm>
            <a:off x="766955" y="4032778"/>
            <a:ext cx="10850563" cy="0"/>
          </a:xfrm>
          <a:prstGeom prst="line">
            <a:avLst/>
          </a:prstGeom>
          <a:noFill/>
          <a:ln w="3175" cap="rnd" cmpd="sng" algn="ctr">
            <a:solidFill>
              <a:srgbClr val="FFFFFF">
                <a:lumMod val="85000"/>
              </a:srgbClr>
            </a:solidFill>
            <a:prstDash val="solid"/>
            <a:round/>
            <a:headEnd type="none"/>
            <a:tailEnd type="none" w="med" len="med"/>
          </a:ln>
          <a:effectLst/>
        </p:spPr>
      </p:cxnSp>
      <p:sp>
        <p:nvSpPr>
          <p:cNvPr id="125" name="îŝḷíḓe"/>
          <p:cNvSpPr/>
          <p:nvPr/>
        </p:nvSpPr>
        <p:spPr bwMode="auto">
          <a:xfrm>
            <a:off x="838030" y="3760153"/>
            <a:ext cx="535350" cy="535350"/>
          </a:xfrm>
          <a:prstGeom prst="roundRect">
            <a:avLst/>
          </a:prstGeom>
          <a:gradFill>
            <a:gsLst>
              <a:gs pos="0">
                <a:srgbClr val="256ED8"/>
              </a:gs>
              <a:gs pos="100000">
                <a:srgbClr val="090A7B"/>
              </a:gs>
            </a:gsLst>
            <a:lin ang="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Open Sans" panose="020F0502020204030204"/>
              <a:ea typeface="微软雅黑" panose="020B0503020204020204" pitchFamily="34" charset="-122"/>
              <a:cs typeface="+mn-ea"/>
              <a:sym typeface="+mn-lt"/>
            </a:endParaRPr>
          </a:p>
        </p:txBody>
      </p:sp>
      <p:sp>
        <p:nvSpPr>
          <p:cNvPr id="126" name="íšļîḑé"/>
          <p:cNvSpPr/>
          <p:nvPr/>
        </p:nvSpPr>
        <p:spPr bwMode="auto">
          <a:xfrm>
            <a:off x="924730" y="3850382"/>
            <a:ext cx="361950" cy="354892"/>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Open Sans" panose="020F0502020204030204"/>
              <a:ea typeface="微软雅黑" panose="020B0503020204020204" pitchFamily="34" charset="-122"/>
              <a:cs typeface="+mn-ea"/>
              <a:sym typeface="+mn-lt"/>
            </a:endParaRPr>
          </a:p>
        </p:txBody>
      </p:sp>
      <p:sp>
        <p:nvSpPr>
          <p:cNvPr id="121" name="isļïḍe"/>
          <p:cNvSpPr/>
          <p:nvPr/>
        </p:nvSpPr>
        <p:spPr bwMode="auto">
          <a:xfrm>
            <a:off x="4698568" y="3760153"/>
            <a:ext cx="535350" cy="535350"/>
          </a:xfrm>
          <a:prstGeom prst="roundRect">
            <a:avLst/>
          </a:prstGeom>
          <a:gradFill>
            <a:gsLst>
              <a:gs pos="0">
                <a:srgbClr val="256ED8"/>
              </a:gs>
              <a:gs pos="100000">
                <a:srgbClr val="090A7B"/>
              </a:gs>
            </a:gsLst>
            <a:lin ang="0" scaled="1"/>
          </a:gradFill>
          <a:ln w="381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en Sans" panose="020F0502020204030204"/>
              <a:ea typeface="微软雅黑" panose="020B0503020204020204" pitchFamily="34" charset="-122"/>
              <a:cs typeface="+mn-ea"/>
              <a:sym typeface="+mn-lt"/>
            </a:endParaRPr>
          </a:p>
        </p:txBody>
      </p:sp>
      <p:sp>
        <p:nvSpPr>
          <p:cNvPr id="122" name="íṡlîḍê"/>
          <p:cNvSpPr/>
          <p:nvPr/>
        </p:nvSpPr>
        <p:spPr bwMode="auto">
          <a:xfrm>
            <a:off x="4785268" y="3900654"/>
            <a:ext cx="361950" cy="254344"/>
          </a:xfrm>
          <a:custGeom>
            <a:avLst/>
            <a:gdLst>
              <a:gd name="connsiteX0" fmla="*/ 450100 w 607639"/>
              <a:gd name="connsiteY0" fmla="*/ 313203 h 426991"/>
              <a:gd name="connsiteX1" fmla="*/ 450100 w 607639"/>
              <a:gd name="connsiteY1" fmla="*/ 403167 h 426991"/>
              <a:gd name="connsiteX2" fmla="*/ 585744 w 607639"/>
              <a:gd name="connsiteY2" fmla="*/ 403167 h 426991"/>
              <a:gd name="connsiteX3" fmla="*/ 586100 w 607639"/>
              <a:gd name="connsiteY3" fmla="*/ 313203 h 426991"/>
              <a:gd name="connsiteX4" fmla="*/ 530294 w 607639"/>
              <a:gd name="connsiteY4" fmla="*/ 313203 h 426991"/>
              <a:gd name="connsiteX5" fmla="*/ 530116 w 607639"/>
              <a:gd name="connsiteY5" fmla="*/ 313203 h 426991"/>
              <a:gd name="connsiteX6" fmla="*/ 529760 w 607639"/>
              <a:gd name="connsiteY6" fmla="*/ 313203 h 426991"/>
              <a:gd name="connsiteX7" fmla="*/ 450901 w 607639"/>
              <a:gd name="connsiteY7" fmla="*/ 313203 h 426991"/>
              <a:gd name="connsiteX8" fmla="*/ 236309 w 607639"/>
              <a:gd name="connsiteY8" fmla="*/ 313203 h 426991"/>
              <a:gd name="connsiteX9" fmla="*/ 236309 w 607639"/>
              <a:gd name="connsiteY9" fmla="*/ 403167 h 426991"/>
              <a:gd name="connsiteX10" fmla="*/ 371953 w 607639"/>
              <a:gd name="connsiteY10" fmla="*/ 403167 h 426991"/>
              <a:gd name="connsiteX11" fmla="*/ 372754 w 607639"/>
              <a:gd name="connsiteY11" fmla="*/ 313203 h 426991"/>
              <a:gd name="connsiteX12" fmla="*/ 237110 w 607639"/>
              <a:gd name="connsiteY12" fmla="*/ 313203 h 426991"/>
              <a:gd name="connsiteX13" fmla="*/ 22519 w 607639"/>
              <a:gd name="connsiteY13" fmla="*/ 313203 h 426991"/>
              <a:gd name="connsiteX14" fmla="*/ 22519 w 607639"/>
              <a:gd name="connsiteY14" fmla="*/ 403167 h 426991"/>
              <a:gd name="connsiteX15" fmla="*/ 158163 w 607639"/>
              <a:gd name="connsiteY15" fmla="*/ 403167 h 426991"/>
              <a:gd name="connsiteX16" fmla="*/ 158964 w 607639"/>
              <a:gd name="connsiteY16" fmla="*/ 313203 h 426991"/>
              <a:gd name="connsiteX17" fmla="*/ 91498 w 607639"/>
              <a:gd name="connsiteY17" fmla="*/ 313203 h 426991"/>
              <a:gd name="connsiteX18" fmla="*/ 91231 w 607639"/>
              <a:gd name="connsiteY18" fmla="*/ 313203 h 426991"/>
              <a:gd name="connsiteX19" fmla="*/ 90964 w 607639"/>
              <a:gd name="connsiteY19" fmla="*/ 313203 h 426991"/>
              <a:gd name="connsiteX20" fmla="*/ 23320 w 607639"/>
              <a:gd name="connsiteY20" fmla="*/ 313203 h 426991"/>
              <a:gd name="connsiteX21" fmla="*/ 91409 w 607639"/>
              <a:gd name="connsiteY21" fmla="*/ 224751 h 426991"/>
              <a:gd name="connsiteX22" fmla="*/ 530294 w 607639"/>
              <a:gd name="connsiteY22" fmla="*/ 224751 h 426991"/>
              <a:gd name="connsiteX23" fmla="*/ 540084 w 607639"/>
              <a:gd name="connsiteY23" fmla="*/ 234530 h 426991"/>
              <a:gd name="connsiteX24" fmla="*/ 540084 w 607639"/>
              <a:gd name="connsiteY24" fmla="*/ 292135 h 426991"/>
              <a:gd name="connsiteX25" fmla="*/ 586456 w 607639"/>
              <a:gd name="connsiteY25" fmla="*/ 292135 h 426991"/>
              <a:gd name="connsiteX26" fmla="*/ 607639 w 607639"/>
              <a:gd name="connsiteY26" fmla="*/ 313203 h 426991"/>
              <a:gd name="connsiteX27" fmla="*/ 607639 w 607639"/>
              <a:gd name="connsiteY27" fmla="*/ 403167 h 426991"/>
              <a:gd name="connsiteX28" fmla="*/ 586456 w 607639"/>
              <a:gd name="connsiteY28" fmla="*/ 426991 h 426991"/>
              <a:gd name="connsiteX29" fmla="*/ 451524 w 607639"/>
              <a:gd name="connsiteY29" fmla="*/ 426991 h 426991"/>
              <a:gd name="connsiteX30" fmla="*/ 427582 w 607639"/>
              <a:gd name="connsiteY30" fmla="*/ 403167 h 426991"/>
              <a:gd name="connsiteX31" fmla="*/ 427582 w 607639"/>
              <a:gd name="connsiteY31" fmla="*/ 313203 h 426991"/>
              <a:gd name="connsiteX32" fmla="*/ 451524 w 607639"/>
              <a:gd name="connsiteY32" fmla="*/ 292135 h 426991"/>
              <a:gd name="connsiteX33" fmla="*/ 517566 w 607639"/>
              <a:gd name="connsiteY33" fmla="*/ 292135 h 426991"/>
              <a:gd name="connsiteX34" fmla="*/ 517566 w 607639"/>
              <a:gd name="connsiteY34" fmla="*/ 247242 h 426991"/>
              <a:gd name="connsiteX35" fmla="*/ 315079 w 607639"/>
              <a:gd name="connsiteY35" fmla="*/ 247242 h 426991"/>
              <a:gd name="connsiteX36" fmla="*/ 315079 w 607639"/>
              <a:gd name="connsiteY36" fmla="*/ 292135 h 426991"/>
              <a:gd name="connsiteX37" fmla="*/ 372665 w 607639"/>
              <a:gd name="connsiteY37" fmla="*/ 292135 h 426991"/>
              <a:gd name="connsiteX38" fmla="*/ 393849 w 607639"/>
              <a:gd name="connsiteY38" fmla="*/ 313203 h 426991"/>
              <a:gd name="connsiteX39" fmla="*/ 393849 w 607639"/>
              <a:gd name="connsiteY39" fmla="*/ 403167 h 426991"/>
              <a:gd name="connsiteX40" fmla="*/ 372665 w 607639"/>
              <a:gd name="connsiteY40" fmla="*/ 426991 h 426991"/>
              <a:gd name="connsiteX41" fmla="*/ 237733 w 607639"/>
              <a:gd name="connsiteY41" fmla="*/ 426991 h 426991"/>
              <a:gd name="connsiteX42" fmla="*/ 213791 w 607639"/>
              <a:gd name="connsiteY42" fmla="*/ 403167 h 426991"/>
              <a:gd name="connsiteX43" fmla="*/ 213791 w 607639"/>
              <a:gd name="connsiteY43" fmla="*/ 313203 h 426991"/>
              <a:gd name="connsiteX44" fmla="*/ 237733 w 607639"/>
              <a:gd name="connsiteY44" fmla="*/ 292135 h 426991"/>
              <a:gd name="connsiteX45" fmla="*/ 292561 w 607639"/>
              <a:gd name="connsiteY45" fmla="*/ 292135 h 426991"/>
              <a:gd name="connsiteX46" fmla="*/ 292561 w 607639"/>
              <a:gd name="connsiteY46" fmla="*/ 247242 h 426991"/>
              <a:gd name="connsiteX47" fmla="*/ 101288 w 607639"/>
              <a:gd name="connsiteY47" fmla="*/ 247242 h 426991"/>
              <a:gd name="connsiteX48" fmla="*/ 101288 w 607639"/>
              <a:gd name="connsiteY48" fmla="*/ 292135 h 426991"/>
              <a:gd name="connsiteX49" fmla="*/ 158875 w 607639"/>
              <a:gd name="connsiteY49" fmla="*/ 292135 h 426991"/>
              <a:gd name="connsiteX50" fmla="*/ 180058 w 607639"/>
              <a:gd name="connsiteY50" fmla="*/ 313203 h 426991"/>
              <a:gd name="connsiteX51" fmla="*/ 180058 w 607639"/>
              <a:gd name="connsiteY51" fmla="*/ 403167 h 426991"/>
              <a:gd name="connsiteX52" fmla="*/ 158875 w 607639"/>
              <a:gd name="connsiteY52" fmla="*/ 426991 h 426991"/>
              <a:gd name="connsiteX53" fmla="*/ 24032 w 607639"/>
              <a:gd name="connsiteY53" fmla="*/ 426991 h 426991"/>
              <a:gd name="connsiteX54" fmla="*/ 0 w 607639"/>
              <a:gd name="connsiteY54" fmla="*/ 403167 h 426991"/>
              <a:gd name="connsiteX55" fmla="*/ 0 w 607639"/>
              <a:gd name="connsiteY55" fmla="*/ 313203 h 426991"/>
              <a:gd name="connsiteX56" fmla="*/ 24032 w 607639"/>
              <a:gd name="connsiteY56" fmla="*/ 292135 h 426991"/>
              <a:gd name="connsiteX57" fmla="*/ 78770 w 607639"/>
              <a:gd name="connsiteY57" fmla="*/ 292135 h 426991"/>
              <a:gd name="connsiteX58" fmla="*/ 78770 w 607639"/>
              <a:gd name="connsiteY58" fmla="*/ 234530 h 426991"/>
              <a:gd name="connsiteX59" fmla="*/ 91409 w 607639"/>
              <a:gd name="connsiteY59" fmla="*/ 224751 h 426991"/>
              <a:gd name="connsiteX60" fmla="*/ 236326 w 607639"/>
              <a:gd name="connsiteY60" fmla="*/ 21066 h 426991"/>
              <a:gd name="connsiteX61" fmla="*/ 236326 w 607639"/>
              <a:gd name="connsiteY61" fmla="*/ 111021 h 426991"/>
              <a:gd name="connsiteX62" fmla="*/ 371758 w 607639"/>
              <a:gd name="connsiteY62" fmla="*/ 111021 h 426991"/>
              <a:gd name="connsiteX63" fmla="*/ 372380 w 607639"/>
              <a:gd name="connsiteY63" fmla="*/ 21066 h 426991"/>
              <a:gd name="connsiteX64" fmla="*/ 237127 w 607639"/>
              <a:gd name="connsiteY64" fmla="*/ 21066 h 426991"/>
              <a:gd name="connsiteX65" fmla="*/ 237750 w 607639"/>
              <a:gd name="connsiteY65" fmla="*/ 0 h 426991"/>
              <a:gd name="connsiteX66" fmla="*/ 372647 w 607639"/>
              <a:gd name="connsiteY66" fmla="*/ 0 h 426991"/>
              <a:gd name="connsiteX67" fmla="*/ 393825 w 607639"/>
              <a:gd name="connsiteY67" fmla="*/ 21066 h 426991"/>
              <a:gd name="connsiteX68" fmla="*/ 393825 w 607639"/>
              <a:gd name="connsiteY68" fmla="*/ 111021 h 426991"/>
              <a:gd name="connsiteX69" fmla="*/ 372647 w 607639"/>
              <a:gd name="connsiteY69" fmla="*/ 134843 h 426991"/>
              <a:gd name="connsiteX70" fmla="*/ 315076 w 607639"/>
              <a:gd name="connsiteY70" fmla="*/ 134843 h 426991"/>
              <a:gd name="connsiteX71" fmla="*/ 315076 w 607639"/>
              <a:gd name="connsiteY71" fmla="*/ 191020 h 426991"/>
              <a:gd name="connsiteX72" fmla="*/ 292563 w 607639"/>
              <a:gd name="connsiteY72" fmla="*/ 191020 h 426991"/>
              <a:gd name="connsiteX73" fmla="*/ 292563 w 607639"/>
              <a:gd name="connsiteY73" fmla="*/ 134843 h 426991"/>
              <a:gd name="connsiteX74" fmla="*/ 237750 w 607639"/>
              <a:gd name="connsiteY74" fmla="*/ 134843 h 426991"/>
              <a:gd name="connsiteX75" fmla="*/ 213813 w 607639"/>
              <a:gd name="connsiteY75" fmla="*/ 111021 h 426991"/>
              <a:gd name="connsiteX76" fmla="*/ 213813 w 607639"/>
              <a:gd name="connsiteY76" fmla="*/ 21066 h 426991"/>
              <a:gd name="connsiteX77" fmla="*/ 237750 w 607639"/>
              <a:gd name="connsiteY77" fmla="*/ 0 h 4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639" h="426991">
                <a:moveTo>
                  <a:pt x="450100" y="313203"/>
                </a:moveTo>
                <a:lnTo>
                  <a:pt x="450100" y="403167"/>
                </a:lnTo>
                <a:lnTo>
                  <a:pt x="585744" y="403167"/>
                </a:lnTo>
                <a:lnTo>
                  <a:pt x="586100" y="313203"/>
                </a:lnTo>
                <a:lnTo>
                  <a:pt x="530294" y="313203"/>
                </a:lnTo>
                <a:cubicBezTo>
                  <a:pt x="530294" y="313203"/>
                  <a:pt x="530116" y="313203"/>
                  <a:pt x="530116" y="313203"/>
                </a:cubicBezTo>
                <a:cubicBezTo>
                  <a:pt x="530027" y="313203"/>
                  <a:pt x="529849" y="313203"/>
                  <a:pt x="529760" y="313203"/>
                </a:cubicBezTo>
                <a:lnTo>
                  <a:pt x="450901" y="313203"/>
                </a:lnTo>
                <a:close/>
                <a:moveTo>
                  <a:pt x="236309" y="313203"/>
                </a:moveTo>
                <a:lnTo>
                  <a:pt x="236309" y="403167"/>
                </a:lnTo>
                <a:lnTo>
                  <a:pt x="371953" y="403167"/>
                </a:lnTo>
                <a:lnTo>
                  <a:pt x="372754" y="313203"/>
                </a:lnTo>
                <a:lnTo>
                  <a:pt x="237110" y="313203"/>
                </a:lnTo>
                <a:close/>
                <a:moveTo>
                  <a:pt x="22519" y="313203"/>
                </a:moveTo>
                <a:lnTo>
                  <a:pt x="22519" y="403167"/>
                </a:lnTo>
                <a:lnTo>
                  <a:pt x="158163" y="403167"/>
                </a:lnTo>
                <a:lnTo>
                  <a:pt x="158964" y="313203"/>
                </a:lnTo>
                <a:lnTo>
                  <a:pt x="91498" y="313203"/>
                </a:lnTo>
                <a:cubicBezTo>
                  <a:pt x="91409" y="313203"/>
                  <a:pt x="91320" y="313203"/>
                  <a:pt x="91231" y="313203"/>
                </a:cubicBezTo>
                <a:cubicBezTo>
                  <a:pt x="91231" y="313203"/>
                  <a:pt x="90964" y="313203"/>
                  <a:pt x="90964" y="313203"/>
                </a:cubicBezTo>
                <a:lnTo>
                  <a:pt x="23320" y="313203"/>
                </a:lnTo>
                <a:close/>
                <a:moveTo>
                  <a:pt x="91409" y="224751"/>
                </a:moveTo>
                <a:lnTo>
                  <a:pt x="530294" y="224751"/>
                </a:lnTo>
                <a:cubicBezTo>
                  <a:pt x="536435" y="224751"/>
                  <a:pt x="540084" y="228396"/>
                  <a:pt x="540084" y="234530"/>
                </a:cubicBezTo>
                <a:lnTo>
                  <a:pt x="540084" y="292135"/>
                </a:lnTo>
                <a:lnTo>
                  <a:pt x="586456" y="292135"/>
                </a:lnTo>
                <a:cubicBezTo>
                  <a:pt x="598917" y="292135"/>
                  <a:pt x="607639" y="300847"/>
                  <a:pt x="607639" y="313203"/>
                </a:cubicBezTo>
                <a:lnTo>
                  <a:pt x="607639" y="403167"/>
                </a:lnTo>
                <a:cubicBezTo>
                  <a:pt x="607639" y="415524"/>
                  <a:pt x="598917" y="426991"/>
                  <a:pt x="586456" y="426991"/>
                </a:cubicBezTo>
                <a:lnTo>
                  <a:pt x="451524" y="426991"/>
                </a:lnTo>
                <a:cubicBezTo>
                  <a:pt x="439152" y="426991"/>
                  <a:pt x="427582" y="415524"/>
                  <a:pt x="427582" y="403167"/>
                </a:cubicBezTo>
                <a:lnTo>
                  <a:pt x="427582" y="313203"/>
                </a:lnTo>
                <a:cubicBezTo>
                  <a:pt x="427582" y="300847"/>
                  <a:pt x="439152" y="292135"/>
                  <a:pt x="451524" y="292135"/>
                </a:cubicBezTo>
                <a:lnTo>
                  <a:pt x="517566" y="292135"/>
                </a:lnTo>
                <a:lnTo>
                  <a:pt x="517566" y="247242"/>
                </a:lnTo>
                <a:lnTo>
                  <a:pt x="315079" y="247242"/>
                </a:lnTo>
                <a:lnTo>
                  <a:pt x="315079" y="292135"/>
                </a:lnTo>
                <a:lnTo>
                  <a:pt x="372665" y="292135"/>
                </a:lnTo>
                <a:cubicBezTo>
                  <a:pt x="385126" y="292135"/>
                  <a:pt x="393849" y="300847"/>
                  <a:pt x="393849" y="313203"/>
                </a:cubicBezTo>
                <a:lnTo>
                  <a:pt x="393849" y="403167"/>
                </a:lnTo>
                <a:cubicBezTo>
                  <a:pt x="393849" y="415524"/>
                  <a:pt x="385126" y="426991"/>
                  <a:pt x="372665" y="426991"/>
                </a:cubicBezTo>
                <a:lnTo>
                  <a:pt x="237733" y="426991"/>
                </a:lnTo>
                <a:cubicBezTo>
                  <a:pt x="225362" y="426991"/>
                  <a:pt x="213791" y="415524"/>
                  <a:pt x="213791" y="403167"/>
                </a:cubicBezTo>
                <a:lnTo>
                  <a:pt x="213791" y="313203"/>
                </a:lnTo>
                <a:cubicBezTo>
                  <a:pt x="213791" y="300847"/>
                  <a:pt x="225362" y="292135"/>
                  <a:pt x="237733" y="292135"/>
                </a:cubicBezTo>
                <a:lnTo>
                  <a:pt x="292561" y="292135"/>
                </a:lnTo>
                <a:lnTo>
                  <a:pt x="292561" y="247242"/>
                </a:lnTo>
                <a:lnTo>
                  <a:pt x="101288" y="247242"/>
                </a:lnTo>
                <a:lnTo>
                  <a:pt x="101288" y="292135"/>
                </a:lnTo>
                <a:lnTo>
                  <a:pt x="158875" y="292135"/>
                </a:lnTo>
                <a:cubicBezTo>
                  <a:pt x="171335" y="292135"/>
                  <a:pt x="180058" y="300847"/>
                  <a:pt x="180058" y="313203"/>
                </a:cubicBezTo>
                <a:lnTo>
                  <a:pt x="180058" y="403167"/>
                </a:lnTo>
                <a:cubicBezTo>
                  <a:pt x="180058" y="415524"/>
                  <a:pt x="171335" y="426991"/>
                  <a:pt x="158875" y="426991"/>
                </a:cubicBezTo>
                <a:lnTo>
                  <a:pt x="24032" y="426991"/>
                </a:lnTo>
                <a:cubicBezTo>
                  <a:pt x="11571" y="426991"/>
                  <a:pt x="0" y="415524"/>
                  <a:pt x="0" y="403167"/>
                </a:cubicBezTo>
                <a:lnTo>
                  <a:pt x="0" y="313203"/>
                </a:lnTo>
                <a:cubicBezTo>
                  <a:pt x="0" y="300847"/>
                  <a:pt x="11571" y="292135"/>
                  <a:pt x="24032" y="292135"/>
                </a:cubicBezTo>
                <a:lnTo>
                  <a:pt x="78770" y="292135"/>
                </a:lnTo>
                <a:lnTo>
                  <a:pt x="78770" y="234530"/>
                </a:lnTo>
                <a:cubicBezTo>
                  <a:pt x="78770" y="228396"/>
                  <a:pt x="85178" y="224751"/>
                  <a:pt x="91409" y="224751"/>
                </a:cubicBezTo>
                <a:close/>
                <a:moveTo>
                  <a:pt x="236326" y="21066"/>
                </a:moveTo>
                <a:lnTo>
                  <a:pt x="236326" y="111021"/>
                </a:lnTo>
                <a:lnTo>
                  <a:pt x="371758" y="111021"/>
                </a:lnTo>
                <a:lnTo>
                  <a:pt x="372380" y="21066"/>
                </a:lnTo>
                <a:lnTo>
                  <a:pt x="237127" y="21066"/>
                </a:lnTo>
                <a:close/>
                <a:moveTo>
                  <a:pt x="237750" y="0"/>
                </a:moveTo>
                <a:lnTo>
                  <a:pt x="372647" y="0"/>
                </a:lnTo>
                <a:cubicBezTo>
                  <a:pt x="385105" y="0"/>
                  <a:pt x="393825" y="8711"/>
                  <a:pt x="393825" y="21066"/>
                </a:cubicBezTo>
                <a:lnTo>
                  <a:pt x="393825" y="111021"/>
                </a:lnTo>
                <a:cubicBezTo>
                  <a:pt x="393825" y="123376"/>
                  <a:pt x="385105" y="134843"/>
                  <a:pt x="372647" y="134843"/>
                </a:cubicBezTo>
                <a:lnTo>
                  <a:pt x="315076" y="134843"/>
                </a:lnTo>
                <a:lnTo>
                  <a:pt x="315076" y="191020"/>
                </a:lnTo>
                <a:lnTo>
                  <a:pt x="292563" y="191020"/>
                </a:lnTo>
                <a:lnTo>
                  <a:pt x="292563" y="134843"/>
                </a:lnTo>
                <a:lnTo>
                  <a:pt x="237750" y="134843"/>
                </a:lnTo>
                <a:cubicBezTo>
                  <a:pt x="225381" y="134843"/>
                  <a:pt x="213813" y="123376"/>
                  <a:pt x="213813" y="111021"/>
                </a:cubicBezTo>
                <a:lnTo>
                  <a:pt x="213813" y="21066"/>
                </a:lnTo>
                <a:cubicBezTo>
                  <a:pt x="213813" y="8711"/>
                  <a:pt x="225381" y="0"/>
                  <a:pt x="237750" y="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Open Sans" panose="020F0502020204030204"/>
              <a:ea typeface="微软雅黑" panose="020B0503020204020204" pitchFamily="34" charset="-122"/>
              <a:cs typeface="+mn-ea"/>
              <a:sym typeface="+mn-lt"/>
            </a:endParaRPr>
          </a:p>
        </p:txBody>
      </p:sp>
      <p:sp>
        <p:nvSpPr>
          <p:cNvPr id="119" name="iṣlîdè"/>
          <p:cNvSpPr/>
          <p:nvPr/>
        </p:nvSpPr>
        <p:spPr bwMode="auto">
          <a:xfrm>
            <a:off x="8559107" y="3760153"/>
            <a:ext cx="535350" cy="535350"/>
          </a:xfrm>
          <a:prstGeom prst="roundRect">
            <a:avLst/>
          </a:prstGeom>
          <a:gradFill>
            <a:gsLst>
              <a:gs pos="0">
                <a:srgbClr val="256ED8"/>
              </a:gs>
              <a:gs pos="100000">
                <a:srgbClr val="090A7B"/>
              </a:gs>
            </a:gsLst>
            <a:lin ang="0" scaled="1"/>
          </a:gradFill>
          <a:ln w="381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Open Sans" panose="020F0502020204030204"/>
              <a:ea typeface="微软雅黑" panose="020B0503020204020204" pitchFamily="34" charset="-122"/>
              <a:cs typeface="+mn-ea"/>
              <a:sym typeface="+mn-lt"/>
            </a:endParaRPr>
          </a:p>
        </p:txBody>
      </p:sp>
      <p:sp>
        <p:nvSpPr>
          <p:cNvPr id="120" name="íšļîďê"/>
          <p:cNvSpPr/>
          <p:nvPr/>
        </p:nvSpPr>
        <p:spPr bwMode="auto">
          <a:xfrm>
            <a:off x="8648627" y="3846853"/>
            <a:ext cx="356308" cy="361950"/>
          </a:xfrm>
          <a:custGeom>
            <a:avLst/>
            <a:gdLst>
              <a:gd name="connsiteX0" fmla="*/ 149604 w 577154"/>
              <a:gd name="connsiteY0" fmla="*/ 536234 h 586292"/>
              <a:gd name="connsiteX1" fmla="*/ 214914 w 577154"/>
              <a:gd name="connsiteY1" fmla="*/ 562021 h 586292"/>
              <a:gd name="connsiteX2" fmla="*/ 211877 w 577154"/>
              <a:gd name="connsiteY2" fmla="*/ 559746 h 586292"/>
              <a:gd name="connsiteX3" fmla="*/ 202004 w 577154"/>
              <a:gd name="connsiteY3" fmla="*/ 554437 h 586292"/>
              <a:gd name="connsiteX4" fmla="*/ 196688 w 577154"/>
              <a:gd name="connsiteY4" fmla="*/ 551403 h 586292"/>
              <a:gd name="connsiteX5" fmla="*/ 184537 w 577154"/>
              <a:gd name="connsiteY5" fmla="*/ 543818 h 586292"/>
              <a:gd name="connsiteX6" fmla="*/ 177702 w 577154"/>
              <a:gd name="connsiteY6" fmla="*/ 538509 h 586292"/>
              <a:gd name="connsiteX7" fmla="*/ 173905 w 577154"/>
              <a:gd name="connsiteY7" fmla="*/ 536234 h 586292"/>
              <a:gd name="connsiteX8" fmla="*/ 299943 w 577154"/>
              <a:gd name="connsiteY8" fmla="*/ 499816 h 586292"/>
              <a:gd name="connsiteX9" fmla="*/ 318939 w 577154"/>
              <a:gd name="connsiteY9" fmla="*/ 500576 h 586292"/>
              <a:gd name="connsiteX10" fmla="*/ 329576 w 577154"/>
              <a:gd name="connsiteY10" fmla="*/ 511222 h 586292"/>
              <a:gd name="connsiteX11" fmla="*/ 319698 w 577154"/>
              <a:gd name="connsiteY11" fmla="*/ 521108 h 586292"/>
              <a:gd name="connsiteX12" fmla="*/ 318939 w 577154"/>
              <a:gd name="connsiteY12" fmla="*/ 521108 h 586292"/>
              <a:gd name="connsiteX13" fmla="*/ 297663 w 577154"/>
              <a:gd name="connsiteY13" fmla="*/ 519587 h 586292"/>
              <a:gd name="connsiteX14" fmla="*/ 288545 w 577154"/>
              <a:gd name="connsiteY14" fmla="*/ 508941 h 586292"/>
              <a:gd name="connsiteX15" fmla="*/ 299943 w 577154"/>
              <a:gd name="connsiteY15" fmla="*/ 499816 h 586292"/>
              <a:gd name="connsiteX16" fmla="*/ 88851 w 577154"/>
              <a:gd name="connsiteY16" fmla="*/ 485417 h 586292"/>
              <a:gd name="connsiteX17" fmla="*/ 119987 w 577154"/>
              <a:gd name="connsiteY17" fmla="*/ 515755 h 586292"/>
              <a:gd name="connsiteX18" fmla="*/ 150364 w 577154"/>
              <a:gd name="connsiteY18" fmla="*/ 515755 h 586292"/>
              <a:gd name="connsiteX19" fmla="*/ 148085 w 577154"/>
              <a:gd name="connsiteY19" fmla="*/ 513480 h 586292"/>
              <a:gd name="connsiteX20" fmla="*/ 142010 w 577154"/>
              <a:gd name="connsiteY20" fmla="*/ 507412 h 586292"/>
              <a:gd name="connsiteX21" fmla="*/ 136694 w 577154"/>
              <a:gd name="connsiteY21" fmla="*/ 501344 h 586292"/>
              <a:gd name="connsiteX22" fmla="*/ 127581 w 577154"/>
              <a:gd name="connsiteY22" fmla="*/ 489967 h 586292"/>
              <a:gd name="connsiteX23" fmla="*/ 123784 w 577154"/>
              <a:gd name="connsiteY23" fmla="*/ 485417 h 586292"/>
              <a:gd name="connsiteX24" fmla="*/ 399912 w 577154"/>
              <a:gd name="connsiteY24" fmla="*/ 482256 h 586292"/>
              <a:gd name="connsiteX25" fmla="*/ 405611 w 577154"/>
              <a:gd name="connsiteY25" fmla="*/ 486996 h 586292"/>
              <a:gd name="connsiteX26" fmla="*/ 401812 w 577154"/>
              <a:gd name="connsiteY26" fmla="*/ 500648 h 586292"/>
              <a:gd name="connsiteX27" fmla="*/ 382056 w 577154"/>
              <a:gd name="connsiteY27" fmla="*/ 509750 h 586292"/>
              <a:gd name="connsiteX28" fmla="*/ 378257 w 577154"/>
              <a:gd name="connsiteY28" fmla="*/ 510508 h 586292"/>
              <a:gd name="connsiteX29" fmla="*/ 369139 w 577154"/>
              <a:gd name="connsiteY29" fmla="*/ 503682 h 586292"/>
              <a:gd name="connsiteX30" fmla="*/ 375217 w 577154"/>
              <a:gd name="connsiteY30" fmla="*/ 490789 h 586292"/>
              <a:gd name="connsiteX31" fmla="*/ 391934 w 577154"/>
              <a:gd name="connsiteY31" fmla="*/ 483204 h 586292"/>
              <a:gd name="connsiteX32" fmla="*/ 399912 w 577154"/>
              <a:gd name="connsiteY32" fmla="*/ 482256 h 586292"/>
              <a:gd name="connsiteX33" fmla="*/ 229351 w 577154"/>
              <a:gd name="connsiteY33" fmla="*/ 474063 h 586292"/>
              <a:gd name="connsiteX34" fmla="*/ 246091 w 577154"/>
              <a:gd name="connsiteY34" fmla="*/ 483157 h 586292"/>
              <a:gd name="connsiteX35" fmla="*/ 250656 w 577154"/>
              <a:gd name="connsiteY35" fmla="*/ 496797 h 586292"/>
              <a:gd name="connsiteX36" fmla="*/ 241525 w 577154"/>
              <a:gd name="connsiteY36" fmla="*/ 502101 h 586292"/>
              <a:gd name="connsiteX37" fmla="*/ 236960 w 577154"/>
              <a:gd name="connsiteY37" fmla="*/ 501343 h 586292"/>
              <a:gd name="connsiteX38" fmla="*/ 218698 w 577154"/>
              <a:gd name="connsiteY38" fmla="*/ 490735 h 586292"/>
              <a:gd name="connsiteX39" fmla="*/ 215654 w 577154"/>
              <a:gd name="connsiteY39" fmla="*/ 477094 h 586292"/>
              <a:gd name="connsiteX40" fmla="*/ 229351 w 577154"/>
              <a:gd name="connsiteY40" fmla="*/ 474063 h 586292"/>
              <a:gd name="connsiteX41" fmla="*/ 464745 w 577154"/>
              <a:gd name="connsiteY41" fmla="*/ 433889 h 586292"/>
              <a:gd name="connsiteX42" fmla="*/ 466262 w 577154"/>
              <a:gd name="connsiteY42" fmla="*/ 447550 h 586292"/>
              <a:gd name="connsiteX43" fmla="*/ 451842 w 577154"/>
              <a:gd name="connsiteY43" fmla="*/ 463488 h 586292"/>
              <a:gd name="connsiteX44" fmla="*/ 445012 w 577154"/>
              <a:gd name="connsiteY44" fmla="*/ 466524 h 586292"/>
              <a:gd name="connsiteX45" fmla="*/ 438181 w 577154"/>
              <a:gd name="connsiteY45" fmla="*/ 463488 h 586292"/>
              <a:gd name="connsiteX46" fmla="*/ 438181 w 577154"/>
              <a:gd name="connsiteY46" fmla="*/ 449068 h 586292"/>
              <a:gd name="connsiteX47" fmla="*/ 450324 w 577154"/>
              <a:gd name="connsiteY47" fmla="*/ 435407 h 586292"/>
              <a:gd name="connsiteX48" fmla="*/ 464745 w 577154"/>
              <a:gd name="connsiteY48" fmla="*/ 433889 h 586292"/>
              <a:gd name="connsiteX49" fmla="*/ 49362 w 577154"/>
              <a:gd name="connsiteY49" fmla="*/ 424740 h 586292"/>
              <a:gd name="connsiteX50" fmla="*/ 73663 w 577154"/>
              <a:gd name="connsiteY50" fmla="*/ 464938 h 586292"/>
              <a:gd name="connsiteX51" fmla="*/ 109355 w 577154"/>
              <a:gd name="connsiteY51" fmla="*/ 464938 h 586292"/>
              <a:gd name="connsiteX52" fmla="*/ 104039 w 577154"/>
              <a:gd name="connsiteY52" fmla="*/ 456595 h 586292"/>
              <a:gd name="connsiteX53" fmla="*/ 101761 w 577154"/>
              <a:gd name="connsiteY53" fmla="*/ 452044 h 586292"/>
              <a:gd name="connsiteX54" fmla="*/ 94926 w 577154"/>
              <a:gd name="connsiteY54" fmla="*/ 439909 h 586292"/>
              <a:gd name="connsiteX55" fmla="*/ 92648 w 577154"/>
              <a:gd name="connsiteY55" fmla="*/ 435358 h 586292"/>
              <a:gd name="connsiteX56" fmla="*/ 88092 w 577154"/>
              <a:gd name="connsiteY56" fmla="*/ 424740 h 586292"/>
              <a:gd name="connsiteX57" fmla="*/ 161771 w 577154"/>
              <a:gd name="connsiteY57" fmla="*/ 417898 h 586292"/>
              <a:gd name="connsiteX58" fmla="*/ 176164 w 577154"/>
              <a:gd name="connsiteY58" fmla="*/ 420173 h 586292"/>
              <a:gd name="connsiteX59" fmla="*/ 187527 w 577154"/>
              <a:gd name="connsiteY59" fmla="*/ 435341 h 586292"/>
              <a:gd name="connsiteX60" fmla="*/ 186012 w 577154"/>
              <a:gd name="connsiteY60" fmla="*/ 449750 h 586292"/>
              <a:gd name="connsiteX61" fmla="*/ 179194 w 577154"/>
              <a:gd name="connsiteY61" fmla="*/ 452025 h 586292"/>
              <a:gd name="connsiteX62" fmla="*/ 171619 w 577154"/>
              <a:gd name="connsiteY62" fmla="*/ 448233 h 586292"/>
              <a:gd name="connsiteX63" fmla="*/ 159498 w 577154"/>
              <a:gd name="connsiteY63" fmla="*/ 431549 h 586292"/>
              <a:gd name="connsiteX64" fmla="*/ 161771 w 577154"/>
              <a:gd name="connsiteY64" fmla="*/ 417898 h 586292"/>
              <a:gd name="connsiteX65" fmla="*/ 31136 w 577154"/>
              <a:gd name="connsiteY65" fmla="*/ 373923 h 586292"/>
              <a:gd name="connsiteX66" fmla="*/ 41008 w 577154"/>
              <a:gd name="connsiteY66" fmla="*/ 404261 h 586292"/>
              <a:gd name="connsiteX67" fmla="*/ 79738 w 577154"/>
              <a:gd name="connsiteY67" fmla="*/ 404261 h 586292"/>
              <a:gd name="connsiteX68" fmla="*/ 78979 w 577154"/>
              <a:gd name="connsiteY68" fmla="*/ 401227 h 586292"/>
              <a:gd name="connsiteX69" fmla="*/ 77460 w 577154"/>
              <a:gd name="connsiteY69" fmla="*/ 397435 h 586292"/>
              <a:gd name="connsiteX70" fmla="*/ 72144 w 577154"/>
              <a:gd name="connsiteY70" fmla="*/ 379232 h 586292"/>
              <a:gd name="connsiteX71" fmla="*/ 71385 w 577154"/>
              <a:gd name="connsiteY71" fmla="*/ 377715 h 586292"/>
              <a:gd name="connsiteX72" fmla="*/ 70625 w 577154"/>
              <a:gd name="connsiteY72" fmla="*/ 373923 h 586292"/>
              <a:gd name="connsiteX73" fmla="*/ 499728 w 577154"/>
              <a:gd name="connsiteY73" fmla="*/ 361797 h 586292"/>
              <a:gd name="connsiteX74" fmla="*/ 506554 w 577154"/>
              <a:gd name="connsiteY74" fmla="*/ 374694 h 586292"/>
              <a:gd name="connsiteX75" fmla="*/ 498970 w 577154"/>
              <a:gd name="connsiteY75" fmla="*/ 394418 h 586292"/>
              <a:gd name="connsiteX76" fmla="*/ 489868 w 577154"/>
              <a:gd name="connsiteY76" fmla="*/ 400487 h 586292"/>
              <a:gd name="connsiteX77" fmla="*/ 485318 w 577154"/>
              <a:gd name="connsiteY77" fmla="*/ 399729 h 586292"/>
              <a:gd name="connsiteX78" fmla="*/ 480009 w 577154"/>
              <a:gd name="connsiteY78" fmla="*/ 386073 h 586292"/>
              <a:gd name="connsiteX79" fmla="*/ 486835 w 577154"/>
              <a:gd name="connsiteY79" fmla="*/ 367866 h 586292"/>
              <a:gd name="connsiteX80" fmla="*/ 499728 w 577154"/>
              <a:gd name="connsiteY80" fmla="*/ 361797 h 586292"/>
              <a:gd name="connsiteX81" fmla="*/ 132907 w 577154"/>
              <a:gd name="connsiteY81" fmla="*/ 343643 h 586292"/>
              <a:gd name="connsiteX82" fmla="*/ 145066 w 577154"/>
              <a:gd name="connsiteY82" fmla="*/ 350471 h 586292"/>
              <a:gd name="connsiteX83" fmla="*/ 150385 w 577154"/>
              <a:gd name="connsiteY83" fmla="*/ 368678 h 586292"/>
              <a:gd name="connsiteX84" fmla="*/ 144306 w 577154"/>
              <a:gd name="connsiteY84" fmla="*/ 381575 h 586292"/>
              <a:gd name="connsiteX85" fmla="*/ 141266 w 577154"/>
              <a:gd name="connsiteY85" fmla="*/ 382333 h 586292"/>
              <a:gd name="connsiteX86" fmla="*/ 131388 w 577154"/>
              <a:gd name="connsiteY86" fmla="*/ 375506 h 586292"/>
              <a:gd name="connsiteX87" fmla="*/ 125309 w 577154"/>
              <a:gd name="connsiteY87" fmla="*/ 355781 h 586292"/>
              <a:gd name="connsiteX88" fmla="*/ 132907 w 577154"/>
              <a:gd name="connsiteY88" fmla="*/ 343643 h 586292"/>
              <a:gd name="connsiteX89" fmla="*/ 21263 w 577154"/>
              <a:gd name="connsiteY89" fmla="*/ 323864 h 586292"/>
              <a:gd name="connsiteX90" fmla="*/ 25820 w 577154"/>
              <a:gd name="connsiteY90" fmla="*/ 354203 h 586292"/>
              <a:gd name="connsiteX91" fmla="*/ 66069 w 577154"/>
              <a:gd name="connsiteY91" fmla="*/ 354203 h 586292"/>
              <a:gd name="connsiteX92" fmla="*/ 63031 w 577154"/>
              <a:gd name="connsiteY92" fmla="*/ 337516 h 586292"/>
              <a:gd name="connsiteX93" fmla="*/ 63031 w 577154"/>
              <a:gd name="connsiteY93" fmla="*/ 335999 h 586292"/>
              <a:gd name="connsiteX94" fmla="*/ 61512 w 577154"/>
              <a:gd name="connsiteY94" fmla="*/ 323864 h 586292"/>
              <a:gd name="connsiteX95" fmla="*/ 509625 w 577154"/>
              <a:gd name="connsiteY95" fmla="*/ 282911 h 586292"/>
              <a:gd name="connsiteX96" fmla="*/ 519524 w 577154"/>
              <a:gd name="connsiteY96" fmla="*/ 292773 h 586292"/>
              <a:gd name="connsiteX97" fmla="*/ 519524 w 577154"/>
              <a:gd name="connsiteY97" fmla="*/ 293532 h 586292"/>
              <a:gd name="connsiteX98" fmla="*/ 518763 w 577154"/>
              <a:gd name="connsiteY98" fmla="*/ 313256 h 586292"/>
              <a:gd name="connsiteX99" fmla="*/ 508863 w 577154"/>
              <a:gd name="connsiteY99" fmla="*/ 323118 h 586292"/>
              <a:gd name="connsiteX100" fmla="*/ 508102 w 577154"/>
              <a:gd name="connsiteY100" fmla="*/ 322360 h 586292"/>
              <a:gd name="connsiteX101" fmla="*/ 498964 w 577154"/>
              <a:gd name="connsiteY101" fmla="*/ 311739 h 586292"/>
              <a:gd name="connsiteX102" fmla="*/ 498964 w 577154"/>
              <a:gd name="connsiteY102" fmla="*/ 293532 h 586292"/>
              <a:gd name="connsiteX103" fmla="*/ 509625 w 577154"/>
              <a:gd name="connsiteY103" fmla="*/ 282911 h 586292"/>
              <a:gd name="connsiteX104" fmla="*/ 20504 w 577154"/>
              <a:gd name="connsiteY104" fmla="*/ 273047 h 586292"/>
              <a:gd name="connsiteX105" fmla="*/ 19744 w 577154"/>
              <a:gd name="connsiteY105" fmla="*/ 293525 h 586292"/>
              <a:gd name="connsiteX106" fmla="*/ 20504 w 577154"/>
              <a:gd name="connsiteY106" fmla="*/ 303385 h 586292"/>
              <a:gd name="connsiteX107" fmla="*/ 60753 w 577154"/>
              <a:gd name="connsiteY107" fmla="*/ 303385 h 586292"/>
              <a:gd name="connsiteX108" fmla="*/ 60753 w 577154"/>
              <a:gd name="connsiteY108" fmla="*/ 293525 h 586292"/>
              <a:gd name="connsiteX109" fmla="*/ 61512 w 577154"/>
              <a:gd name="connsiteY109" fmla="*/ 273805 h 586292"/>
              <a:gd name="connsiteX110" fmla="*/ 61512 w 577154"/>
              <a:gd name="connsiteY110" fmla="*/ 273047 h 586292"/>
              <a:gd name="connsiteX111" fmla="*/ 129811 w 577154"/>
              <a:gd name="connsiteY111" fmla="*/ 263173 h 586292"/>
              <a:gd name="connsiteX112" fmla="*/ 138897 w 577154"/>
              <a:gd name="connsiteY112" fmla="*/ 274553 h 586292"/>
              <a:gd name="connsiteX113" fmla="*/ 138140 w 577154"/>
              <a:gd name="connsiteY113" fmla="*/ 292760 h 586292"/>
              <a:gd name="connsiteX114" fmla="*/ 138140 w 577154"/>
              <a:gd name="connsiteY114" fmla="*/ 293518 h 586292"/>
              <a:gd name="connsiteX115" fmla="*/ 128297 w 577154"/>
              <a:gd name="connsiteY115" fmla="*/ 303380 h 586292"/>
              <a:gd name="connsiteX116" fmla="*/ 117697 w 577154"/>
              <a:gd name="connsiteY116" fmla="*/ 294277 h 586292"/>
              <a:gd name="connsiteX117" fmla="*/ 117697 w 577154"/>
              <a:gd name="connsiteY117" fmla="*/ 293518 h 586292"/>
              <a:gd name="connsiteX118" fmla="*/ 118454 w 577154"/>
              <a:gd name="connsiteY118" fmla="*/ 273035 h 586292"/>
              <a:gd name="connsiteX119" fmla="*/ 129811 w 577154"/>
              <a:gd name="connsiteY119" fmla="*/ 263173 h 586292"/>
              <a:gd name="connsiteX120" fmla="*/ 28098 w 577154"/>
              <a:gd name="connsiteY120" fmla="*/ 222230 h 586292"/>
              <a:gd name="connsiteX121" fmla="*/ 22782 w 577154"/>
              <a:gd name="connsiteY121" fmla="*/ 252568 h 586292"/>
              <a:gd name="connsiteX122" fmla="*/ 63031 w 577154"/>
              <a:gd name="connsiteY122" fmla="*/ 252568 h 586292"/>
              <a:gd name="connsiteX123" fmla="*/ 63031 w 577154"/>
              <a:gd name="connsiteY123" fmla="*/ 250293 h 586292"/>
              <a:gd name="connsiteX124" fmla="*/ 63031 w 577154"/>
              <a:gd name="connsiteY124" fmla="*/ 249535 h 586292"/>
              <a:gd name="connsiteX125" fmla="*/ 66828 w 577154"/>
              <a:gd name="connsiteY125" fmla="*/ 229815 h 586292"/>
              <a:gd name="connsiteX126" fmla="*/ 67588 w 577154"/>
              <a:gd name="connsiteY126" fmla="*/ 226022 h 586292"/>
              <a:gd name="connsiteX127" fmla="*/ 68347 w 577154"/>
              <a:gd name="connsiteY127" fmla="*/ 222230 h 586292"/>
              <a:gd name="connsiteX128" fmla="*/ 492894 w 577154"/>
              <a:gd name="connsiteY128" fmla="*/ 204013 h 586292"/>
              <a:gd name="connsiteX129" fmla="*/ 505825 w 577154"/>
              <a:gd name="connsiteY129" fmla="*/ 210836 h 586292"/>
              <a:gd name="connsiteX130" fmla="*/ 511911 w 577154"/>
              <a:gd name="connsiteY130" fmla="*/ 230547 h 586292"/>
              <a:gd name="connsiteX131" fmla="*/ 504304 w 577154"/>
              <a:gd name="connsiteY131" fmla="*/ 242677 h 586292"/>
              <a:gd name="connsiteX132" fmla="*/ 502022 w 577154"/>
              <a:gd name="connsiteY132" fmla="*/ 243435 h 586292"/>
              <a:gd name="connsiteX133" fmla="*/ 492133 w 577154"/>
              <a:gd name="connsiteY133" fmla="*/ 235854 h 586292"/>
              <a:gd name="connsiteX134" fmla="*/ 486809 w 577154"/>
              <a:gd name="connsiteY134" fmla="*/ 216901 h 586292"/>
              <a:gd name="connsiteX135" fmla="*/ 492894 w 577154"/>
              <a:gd name="connsiteY135" fmla="*/ 204013 h 586292"/>
              <a:gd name="connsiteX136" fmla="*/ 151873 w 577154"/>
              <a:gd name="connsiteY136" fmla="*/ 186619 h 586292"/>
              <a:gd name="connsiteX137" fmla="*/ 157203 w 577154"/>
              <a:gd name="connsiteY137" fmla="*/ 200274 h 586292"/>
              <a:gd name="connsiteX138" fmla="*/ 150350 w 577154"/>
              <a:gd name="connsiteY138" fmla="*/ 217723 h 586292"/>
              <a:gd name="connsiteX139" fmla="*/ 140450 w 577154"/>
              <a:gd name="connsiteY139" fmla="*/ 224550 h 586292"/>
              <a:gd name="connsiteX140" fmla="*/ 137404 w 577154"/>
              <a:gd name="connsiteY140" fmla="*/ 224550 h 586292"/>
              <a:gd name="connsiteX141" fmla="*/ 131312 w 577154"/>
              <a:gd name="connsiteY141" fmla="*/ 211654 h 586292"/>
              <a:gd name="connsiteX142" fmla="*/ 138927 w 577154"/>
              <a:gd name="connsiteY142" fmla="*/ 191929 h 586292"/>
              <a:gd name="connsiteX143" fmla="*/ 151873 w 577154"/>
              <a:gd name="connsiteY143" fmla="*/ 186619 h 586292"/>
              <a:gd name="connsiteX144" fmla="*/ 218736 w 577154"/>
              <a:gd name="connsiteY144" fmla="*/ 186536 h 586292"/>
              <a:gd name="connsiteX145" fmla="*/ 281780 w 577154"/>
              <a:gd name="connsiteY145" fmla="*/ 186536 h 586292"/>
              <a:gd name="connsiteX146" fmla="*/ 292414 w 577154"/>
              <a:gd name="connsiteY146" fmla="*/ 196401 h 586292"/>
              <a:gd name="connsiteX147" fmla="*/ 281780 w 577154"/>
              <a:gd name="connsiteY147" fmla="*/ 207024 h 586292"/>
              <a:gd name="connsiteX148" fmla="*/ 264310 w 577154"/>
              <a:gd name="connsiteY148" fmla="*/ 207024 h 586292"/>
              <a:gd name="connsiteX149" fmla="*/ 322037 w 577154"/>
              <a:gd name="connsiteY149" fmla="*/ 294288 h 586292"/>
              <a:gd name="connsiteX150" fmla="*/ 379004 w 577154"/>
              <a:gd name="connsiteY150" fmla="*/ 207024 h 586292"/>
              <a:gd name="connsiteX151" fmla="*/ 361534 w 577154"/>
              <a:gd name="connsiteY151" fmla="*/ 207024 h 586292"/>
              <a:gd name="connsiteX152" fmla="*/ 351659 w 577154"/>
              <a:gd name="connsiteY152" fmla="*/ 196401 h 586292"/>
              <a:gd name="connsiteX153" fmla="*/ 361534 w 577154"/>
              <a:gd name="connsiteY153" fmla="*/ 186536 h 586292"/>
              <a:gd name="connsiteX154" fmla="*/ 425337 w 577154"/>
              <a:gd name="connsiteY154" fmla="*/ 186536 h 586292"/>
              <a:gd name="connsiteX155" fmla="*/ 435211 w 577154"/>
              <a:gd name="connsiteY155" fmla="*/ 196401 h 586292"/>
              <a:gd name="connsiteX156" fmla="*/ 425337 w 577154"/>
              <a:gd name="connsiteY156" fmla="*/ 207024 h 586292"/>
              <a:gd name="connsiteX157" fmla="*/ 405588 w 577154"/>
              <a:gd name="connsiteY157" fmla="*/ 207024 h 586292"/>
              <a:gd name="connsiteX158" fmla="*/ 401031 w 577154"/>
              <a:gd name="connsiteY158" fmla="*/ 209301 h 586292"/>
              <a:gd name="connsiteX159" fmla="*/ 337987 w 577154"/>
              <a:gd name="connsiteY159" fmla="*/ 307947 h 586292"/>
              <a:gd name="connsiteX160" fmla="*/ 373687 w 577154"/>
              <a:gd name="connsiteY160" fmla="*/ 307947 h 586292"/>
              <a:gd name="connsiteX161" fmla="*/ 384321 w 577154"/>
              <a:gd name="connsiteY161" fmla="*/ 317812 h 586292"/>
              <a:gd name="connsiteX162" fmla="*/ 373687 w 577154"/>
              <a:gd name="connsiteY162" fmla="*/ 328435 h 586292"/>
              <a:gd name="connsiteX163" fmla="*/ 331911 w 577154"/>
              <a:gd name="connsiteY163" fmla="*/ 328435 h 586292"/>
              <a:gd name="connsiteX164" fmla="*/ 331911 w 577154"/>
              <a:gd name="connsiteY164" fmla="*/ 338300 h 586292"/>
              <a:gd name="connsiteX165" fmla="*/ 373687 w 577154"/>
              <a:gd name="connsiteY165" fmla="*/ 338300 h 586292"/>
              <a:gd name="connsiteX166" fmla="*/ 384321 w 577154"/>
              <a:gd name="connsiteY166" fmla="*/ 348164 h 586292"/>
              <a:gd name="connsiteX167" fmla="*/ 373687 w 577154"/>
              <a:gd name="connsiteY167" fmla="*/ 358788 h 586292"/>
              <a:gd name="connsiteX168" fmla="*/ 331911 w 577154"/>
              <a:gd name="connsiteY168" fmla="*/ 358788 h 586292"/>
              <a:gd name="connsiteX169" fmla="*/ 331911 w 577154"/>
              <a:gd name="connsiteY169" fmla="*/ 399005 h 586292"/>
              <a:gd name="connsiteX170" fmla="*/ 355457 w 577154"/>
              <a:gd name="connsiteY170" fmla="*/ 399005 h 586292"/>
              <a:gd name="connsiteX171" fmla="*/ 365332 w 577154"/>
              <a:gd name="connsiteY171" fmla="*/ 408870 h 586292"/>
              <a:gd name="connsiteX172" fmla="*/ 355457 w 577154"/>
              <a:gd name="connsiteY172" fmla="*/ 419493 h 586292"/>
              <a:gd name="connsiteX173" fmla="*/ 288616 w 577154"/>
              <a:gd name="connsiteY173" fmla="*/ 419493 h 586292"/>
              <a:gd name="connsiteX174" fmla="*/ 278742 w 577154"/>
              <a:gd name="connsiteY174" fmla="*/ 408870 h 586292"/>
              <a:gd name="connsiteX175" fmla="*/ 288616 w 577154"/>
              <a:gd name="connsiteY175" fmla="*/ 399005 h 586292"/>
              <a:gd name="connsiteX176" fmla="*/ 312162 w 577154"/>
              <a:gd name="connsiteY176" fmla="*/ 399005 h 586292"/>
              <a:gd name="connsiteX177" fmla="*/ 312162 w 577154"/>
              <a:gd name="connsiteY177" fmla="*/ 358788 h 586292"/>
              <a:gd name="connsiteX178" fmla="*/ 270386 w 577154"/>
              <a:gd name="connsiteY178" fmla="*/ 358788 h 586292"/>
              <a:gd name="connsiteX179" fmla="*/ 259752 w 577154"/>
              <a:gd name="connsiteY179" fmla="*/ 348164 h 586292"/>
              <a:gd name="connsiteX180" fmla="*/ 270386 w 577154"/>
              <a:gd name="connsiteY180" fmla="*/ 338300 h 586292"/>
              <a:gd name="connsiteX181" fmla="*/ 312162 w 577154"/>
              <a:gd name="connsiteY181" fmla="*/ 338300 h 586292"/>
              <a:gd name="connsiteX182" fmla="*/ 312162 w 577154"/>
              <a:gd name="connsiteY182" fmla="*/ 328435 h 586292"/>
              <a:gd name="connsiteX183" fmla="*/ 270386 w 577154"/>
              <a:gd name="connsiteY183" fmla="*/ 328435 h 586292"/>
              <a:gd name="connsiteX184" fmla="*/ 259752 w 577154"/>
              <a:gd name="connsiteY184" fmla="*/ 317812 h 586292"/>
              <a:gd name="connsiteX185" fmla="*/ 270386 w 577154"/>
              <a:gd name="connsiteY185" fmla="*/ 307947 h 586292"/>
              <a:gd name="connsiteX186" fmla="*/ 305326 w 577154"/>
              <a:gd name="connsiteY186" fmla="*/ 307947 h 586292"/>
              <a:gd name="connsiteX187" fmla="*/ 242283 w 577154"/>
              <a:gd name="connsiteY187" fmla="*/ 209301 h 586292"/>
              <a:gd name="connsiteX188" fmla="*/ 238485 w 577154"/>
              <a:gd name="connsiteY188" fmla="*/ 207024 h 586292"/>
              <a:gd name="connsiteX189" fmla="*/ 218736 w 577154"/>
              <a:gd name="connsiteY189" fmla="*/ 207024 h 586292"/>
              <a:gd name="connsiteX190" fmla="*/ 208102 w 577154"/>
              <a:gd name="connsiteY190" fmla="*/ 196401 h 586292"/>
              <a:gd name="connsiteX191" fmla="*/ 218736 w 577154"/>
              <a:gd name="connsiteY191" fmla="*/ 186536 h 586292"/>
              <a:gd name="connsiteX192" fmla="*/ 44805 w 577154"/>
              <a:gd name="connsiteY192" fmla="*/ 172171 h 586292"/>
              <a:gd name="connsiteX193" fmla="*/ 33414 w 577154"/>
              <a:gd name="connsiteY193" fmla="*/ 202510 h 586292"/>
              <a:gd name="connsiteX194" fmla="*/ 73663 w 577154"/>
              <a:gd name="connsiteY194" fmla="*/ 202510 h 586292"/>
              <a:gd name="connsiteX195" fmla="*/ 77460 w 577154"/>
              <a:gd name="connsiteY195" fmla="*/ 188858 h 586292"/>
              <a:gd name="connsiteX196" fmla="*/ 78979 w 577154"/>
              <a:gd name="connsiteY196" fmla="*/ 185065 h 586292"/>
              <a:gd name="connsiteX197" fmla="*/ 83535 w 577154"/>
              <a:gd name="connsiteY197" fmla="*/ 172171 h 586292"/>
              <a:gd name="connsiteX198" fmla="*/ 451103 w 577154"/>
              <a:gd name="connsiteY198" fmla="*/ 136487 h 586292"/>
              <a:gd name="connsiteX199" fmla="*/ 465547 w 577154"/>
              <a:gd name="connsiteY199" fmla="*/ 138009 h 586292"/>
              <a:gd name="connsiteX200" fmla="*/ 477709 w 577154"/>
              <a:gd name="connsiteY200" fmla="*/ 154748 h 586292"/>
              <a:gd name="connsiteX201" fmla="*/ 475429 w 577154"/>
              <a:gd name="connsiteY201" fmla="*/ 168444 h 586292"/>
              <a:gd name="connsiteX202" fmla="*/ 469347 w 577154"/>
              <a:gd name="connsiteY202" fmla="*/ 169966 h 586292"/>
              <a:gd name="connsiteX203" fmla="*/ 460986 w 577154"/>
              <a:gd name="connsiteY203" fmla="*/ 166161 h 586292"/>
              <a:gd name="connsiteX204" fmla="*/ 449583 w 577154"/>
              <a:gd name="connsiteY204" fmla="*/ 150183 h 586292"/>
              <a:gd name="connsiteX205" fmla="*/ 451103 w 577154"/>
              <a:gd name="connsiteY205" fmla="*/ 136487 h 586292"/>
              <a:gd name="connsiteX206" fmla="*/ 185242 w 577154"/>
              <a:gd name="connsiteY206" fmla="*/ 122835 h 586292"/>
              <a:gd name="connsiteX207" fmla="*/ 199674 w 577154"/>
              <a:gd name="connsiteY207" fmla="*/ 122835 h 586292"/>
              <a:gd name="connsiteX208" fmla="*/ 199674 w 577154"/>
              <a:gd name="connsiteY208" fmla="*/ 137266 h 586292"/>
              <a:gd name="connsiteX209" fmla="*/ 186762 w 577154"/>
              <a:gd name="connsiteY209" fmla="*/ 150938 h 586292"/>
              <a:gd name="connsiteX210" fmla="*/ 179166 w 577154"/>
              <a:gd name="connsiteY210" fmla="*/ 154736 h 586292"/>
              <a:gd name="connsiteX211" fmla="*/ 173090 w 577154"/>
              <a:gd name="connsiteY211" fmla="*/ 152457 h 586292"/>
              <a:gd name="connsiteX212" fmla="*/ 171571 w 577154"/>
              <a:gd name="connsiteY212" fmla="*/ 138026 h 586292"/>
              <a:gd name="connsiteX213" fmla="*/ 185242 w 577154"/>
              <a:gd name="connsiteY213" fmla="*/ 122835 h 586292"/>
              <a:gd name="connsiteX214" fmla="*/ 81257 w 577154"/>
              <a:gd name="connsiteY214" fmla="*/ 111494 h 586292"/>
              <a:gd name="connsiteX215" fmla="*/ 54677 w 577154"/>
              <a:gd name="connsiteY215" fmla="*/ 151692 h 586292"/>
              <a:gd name="connsiteX216" fmla="*/ 92648 w 577154"/>
              <a:gd name="connsiteY216" fmla="*/ 151692 h 586292"/>
              <a:gd name="connsiteX217" fmla="*/ 92648 w 577154"/>
              <a:gd name="connsiteY217" fmla="*/ 150934 h 586292"/>
              <a:gd name="connsiteX218" fmla="*/ 94926 w 577154"/>
              <a:gd name="connsiteY218" fmla="*/ 146383 h 586292"/>
              <a:gd name="connsiteX219" fmla="*/ 101761 w 577154"/>
              <a:gd name="connsiteY219" fmla="*/ 135006 h 586292"/>
              <a:gd name="connsiteX220" fmla="*/ 104039 w 577154"/>
              <a:gd name="connsiteY220" fmla="*/ 130455 h 586292"/>
              <a:gd name="connsiteX221" fmla="*/ 113152 w 577154"/>
              <a:gd name="connsiteY221" fmla="*/ 116803 h 586292"/>
              <a:gd name="connsiteX222" fmla="*/ 116190 w 577154"/>
              <a:gd name="connsiteY222" fmla="*/ 111494 h 586292"/>
              <a:gd name="connsiteX223" fmla="*/ 400213 w 577154"/>
              <a:gd name="connsiteY223" fmla="*/ 85002 h 586292"/>
              <a:gd name="connsiteX224" fmla="*/ 418420 w 577154"/>
              <a:gd name="connsiteY224" fmla="*/ 95611 h 586292"/>
              <a:gd name="connsiteX225" fmla="*/ 421455 w 577154"/>
              <a:gd name="connsiteY225" fmla="*/ 109251 h 586292"/>
              <a:gd name="connsiteX226" fmla="*/ 413110 w 577154"/>
              <a:gd name="connsiteY226" fmla="*/ 113798 h 586292"/>
              <a:gd name="connsiteX227" fmla="*/ 407800 w 577154"/>
              <a:gd name="connsiteY227" fmla="*/ 112282 h 586292"/>
              <a:gd name="connsiteX228" fmla="*/ 391110 w 577154"/>
              <a:gd name="connsiteY228" fmla="*/ 103189 h 586292"/>
              <a:gd name="connsiteX229" fmla="*/ 386558 w 577154"/>
              <a:gd name="connsiteY229" fmla="*/ 89549 h 586292"/>
              <a:gd name="connsiteX230" fmla="*/ 400213 w 577154"/>
              <a:gd name="connsiteY230" fmla="*/ 85002 h 586292"/>
              <a:gd name="connsiteX231" fmla="*/ 255897 w 577154"/>
              <a:gd name="connsiteY231" fmla="*/ 76571 h 586292"/>
              <a:gd name="connsiteX232" fmla="*/ 268814 w 577154"/>
              <a:gd name="connsiteY232" fmla="*/ 82644 h 586292"/>
              <a:gd name="connsiteX233" fmla="*/ 262735 w 577154"/>
              <a:gd name="connsiteY233" fmla="*/ 95550 h 586292"/>
              <a:gd name="connsiteX234" fmla="*/ 245259 w 577154"/>
              <a:gd name="connsiteY234" fmla="*/ 103141 h 586292"/>
              <a:gd name="connsiteX235" fmla="*/ 240700 w 577154"/>
              <a:gd name="connsiteY235" fmla="*/ 104660 h 586292"/>
              <a:gd name="connsiteX236" fmla="*/ 231582 w 577154"/>
              <a:gd name="connsiteY236" fmla="*/ 99346 h 586292"/>
              <a:gd name="connsiteX237" fmla="*/ 236141 w 577154"/>
              <a:gd name="connsiteY237" fmla="*/ 85681 h 586292"/>
              <a:gd name="connsiteX238" fmla="*/ 255897 w 577154"/>
              <a:gd name="connsiteY238" fmla="*/ 76571 h 586292"/>
              <a:gd name="connsiteX239" fmla="*/ 318232 w 577154"/>
              <a:gd name="connsiteY239" fmla="*/ 65184 h 586292"/>
              <a:gd name="connsiteX240" fmla="*/ 318990 w 577154"/>
              <a:gd name="connsiteY240" fmla="*/ 65184 h 586292"/>
              <a:gd name="connsiteX241" fmla="*/ 339459 w 577154"/>
              <a:gd name="connsiteY241" fmla="*/ 66705 h 586292"/>
              <a:gd name="connsiteX242" fmla="*/ 348556 w 577154"/>
              <a:gd name="connsiteY242" fmla="*/ 78111 h 586292"/>
              <a:gd name="connsiteX243" fmla="*/ 337943 w 577154"/>
              <a:gd name="connsiteY243" fmla="*/ 87237 h 586292"/>
              <a:gd name="connsiteX244" fmla="*/ 337184 w 577154"/>
              <a:gd name="connsiteY244" fmla="*/ 86476 h 586292"/>
              <a:gd name="connsiteX245" fmla="*/ 318990 w 577154"/>
              <a:gd name="connsiteY245" fmla="*/ 85716 h 586292"/>
              <a:gd name="connsiteX246" fmla="*/ 308376 w 577154"/>
              <a:gd name="connsiteY246" fmla="*/ 75830 h 586292"/>
              <a:gd name="connsiteX247" fmla="*/ 318232 w 577154"/>
              <a:gd name="connsiteY247" fmla="*/ 65184 h 586292"/>
              <a:gd name="connsiteX248" fmla="*/ 133656 w 577154"/>
              <a:gd name="connsiteY248" fmla="*/ 60677 h 586292"/>
              <a:gd name="connsiteX249" fmla="*/ 98723 w 577154"/>
              <a:gd name="connsiteY249" fmla="*/ 91015 h 586292"/>
              <a:gd name="connsiteX250" fmla="*/ 132138 w 577154"/>
              <a:gd name="connsiteY250" fmla="*/ 91015 h 586292"/>
              <a:gd name="connsiteX251" fmla="*/ 136694 w 577154"/>
              <a:gd name="connsiteY251" fmla="*/ 85706 h 586292"/>
              <a:gd name="connsiteX252" fmla="*/ 142010 w 577154"/>
              <a:gd name="connsiteY252" fmla="*/ 79638 h 586292"/>
              <a:gd name="connsiteX253" fmla="*/ 148085 w 577154"/>
              <a:gd name="connsiteY253" fmla="*/ 73571 h 586292"/>
              <a:gd name="connsiteX254" fmla="*/ 154161 w 577154"/>
              <a:gd name="connsiteY254" fmla="*/ 67503 h 586292"/>
              <a:gd name="connsiteX255" fmla="*/ 161755 w 577154"/>
              <a:gd name="connsiteY255" fmla="*/ 60677 h 586292"/>
              <a:gd name="connsiteX256" fmla="*/ 214914 w 577154"/>
              <a:gd name="connsiteY256" fmla="*/ 25029 h 586292"/>
              <a:gd name="connsiteX257" fmla="*/ 168589 w 577154"/>
              <a:gd name="connsiteY257" fmla="*/ 40198 h 586292"/>
              <a:gd name="connsiteX258" fmla="*/ 188334 w 577154"/>
              <a:gd name="connsiteY258" fmla="*/ 40198 h 586292"/>
              <a:gd name="connsiteX259" fmla="*/ 196688 w 577154"/>
              <a:gd name="connsiteY259" fmla="*/ 34889 h 586292"/>
              <a:gd name="connsiteX260" fmla="*/ 202004 w 577154"/>
              <a:gd name="connsiteY260" fmla="*/ 31855 h 586292"/>
              <a:gd name="connsiteX261" fmla="*/ 211877 w 577154"/>
              <a:gd name="connsiteY261" fmla="*/ 26546 h 586292"/>
              <a:gd name="connsiteX262" fmla="*/ 214914 w 577154"/>
              <a:gd name="connsiteY262" fmla="*/ 25029 h 586292"/>
              <a:gd name="connsiteX263" fmla="*/ 318954 w 577154"/>
              <a:gd name="connsiteY263" fmla="*/ 20478 h 586292"/>
              <a:gd name="connsiteX264" fmla="*/ 294653 w 577154"/>
              <a:gd name="connsiteY264" fmla="*/ 21237 h 586292"/>
              <a:gd name="connsiteX265" fmla="*/ 290855 w 577154"/>
              <a:gd name="connsiteY265" fmla="*/ 21995 h 586292"/>
              <a:gd name="connsiteX266" fmla="*/ 289337 w 577154"/>
              <a:gd name="connsiteY266" fmla="*/ 22754 h 586292"/>
              <a:gd name="connsiteX267" fmla="*/ 278705 w 577154"/>
              <a:gd name="connsiteY267" fmla="*/ 24271 h 586292"/>
              <a:gd name="connsiteX268" fmla="*/ 277945 w 577154"/>
              <a:gd name="connsiteY268" fmla="*/ 24271 h 586292"/>
              <a:gd name="connsiteX269" fmla="*/ 268073 w 577154"/>
              <a:gd name="connsiteY269" fmla="*/ 26546 h 586292"/>
              <a:gd name="connsiteX270" fmla="*/ 266554 w 577154"/>
              <a:gd name="connsiteY270" fmla="*/ 26546 h 586292"/>
              <a:gd name="connsiteX271" fmla="*/ 257441 w 577154"/>
              <a:gd name="connsiteY271" fmla="*/ 29580 h 586292"/>
              <a:gd name="connsiteX272" fmla="*/ 254404 w 577154"/>
              <a:gd name="connsiteY272" fmla="*/ 30338 h 586292"/>
              <a:gd name="connsiteX273" fmla="*/ 246810 w 577154"/>
              <a:gd name="connsiteY273" fmla="*/ 32614 h 586292"/>
              <a:gd name="connsiteX274" fmla="*/ 240734 w 577154"/>
              <a:gd name="connsiteY274" fmla="*/ 35648 h 586292"/>
              <a:gd name="connsiteX275" fmla="*/ 236937 w 577154"/>
              <a:gd name="connsiteY275" fmla="*/ 37164 h 586292"/>
              <a:gd name="connsiteX276" fmla="*/ 109355 w 577154"/>
              <a:gd name="connsiteY276" fmla="*/ 163069 h 586292"/>
              <a:gd name="connsiteX277" fmla="*/ 109355 w 577154"/>
              <a:gd name="connsiteY277" fmla="*/ 164586 h 586292"/>
              <a:gd name="connsiteX278" fmla="*/ 104799 w 577154"/>
              <a:gd name="connsiteY278" fmla="*/ 174446 h 586292"/>
              <a:gd name="connsiteX279" fmla="*/ 103280 w 577154"/>
              <a:gd name="connsiteY279" fmla="*/ 178239 h 586292"/>
              <a:gd name="connsiteX280" fmla="*/ 100242 w 577154"/>
              <a:gd name="connsiteY280" fmla="*/ 185823 h 586292"/>
              <a:gd name="connsiteX281" fmla="*/ 97964 w 577154"/>
              <a:gd name="connsiteY281" fmla="*/ 190374 h 586292"/>
              <a:gd name="connsiteX282" fmla="*/ 95686 w 577154"/>
              <a:gd name="connsiteY282" fmla="*/ 197201 h 586292"/>
              <a:gd name="connsiteX283" fmla="*/ 94167 w 577154"/>
              <a:gd name="connsiteY283" fmla="*/ 203268 h 586292"/>
              <a:gd name="connsiteX284" fmla="*/ 92648 w 577154"/>
              <a:gd name="connsiteY284" fmla="*/ 209336 h 586292"/>
              <a:gd name="connsiteX285" fmla="*/ 90370 w 577154"/>
              <a:gd name="connsiteY285" fmla="*/ 215404 h 586292"/>
              <a:gd name="connsiteX286" fmla="*/ 88851 w 577154"/>
              <a:gd name="connsiteY286" fmla="*/ 221471 h 586292"/>
              <a:gd name="connsiteX287" fmla="*/ 87332 w 577154"/>
              <a:gd name="connsiteY287" fmla="*/ 227539 h 586292"/>
              <a:gd name="connsiteX288" fmla="*/ 86573 w 577154"/>
              <a:gd name="connsiteY288" fmla="*/ 234365 h 586292"/>
              <a:gd name="connsiteX289" fmla="*/ 85054 w 577154"/>
              <a:gd name="connsiteY289" fmla="*/ 240433 h 586292"/>
              <a:gd name="connsiteX290" fmla="*/ 84295 w 577154"/>
              <a:gd name="connsiteY290" fmla="*/ 247259 h 586292"/>
              <a:gd name="connsiteX291" fmla="*/ 83535 w 577154"/>
              <a:gd name="connsiteY291" fmla="*/ 253327 h 586292"/>
              <a:gd name="connsiteX292" fmla="*/ 82776 w 577154"/>
              <a:gd name="connsiteY292" fmla="*/ 260912 h 586292"/>
              <a:gd name="connsiteX293" fmla="*/ 82016 w 577154"/>
              <a:gd name="connsiteY293" fmla="*/ 266221 h 586292"/>
              <a:gd name="connsiteX294" fmla="*/ 81257 w 577154"/>
              <a:gd name="connsiteY294" fmla="*/ 275322 h 586292"/>
              <a:gd name="connsiteX295" fmla="*/ 81257 w 577154"/>
              <a:gd name="connsiteY295" fmla="*/ 279873 h 586292"/>
              <a:gd name="connsiteX296" fmla="*/ 80498 w 577154"/>
              <a:gd name="connsiteY296" fmla="*/ 293525 h 586292"/>
              <a:gd name="connsiteX297" fmla="*/ 81257 w 577154"/>
              <a:gd name="connsiteY297" fmla="*/ 306419 h 586292"/>
              <a:gd name="connsiteX298" fmla="*/ 81257 w 577154"/>
              <a:gd name="connsiteY298" fmla="*/ 311729 h 586292"/>
              <a:gd name="connsiteX299" fmla="*/ 82016 w 577154"/>
              <a:gd name="connsiteY299" fmla="*/ 320072 h 586292"/>
              <a:gd name="connsiteX300" fmla="*/ 82776 w 577154"/>
              <a:gd name="connsiteY300" fmla="*/ 325381 h 586292"/>
              <a:gd name="connsiteX301" fmla="*/ 83535 w 577154"/>
              <a:gd name="connsiteY301" fmla="*/ 332966 h 586292"/>
              <a:gd name="connsiteX302" fmla="*/ 84295 w 577154"/>
              <a:gd name="connsiteY302" fmla="*/ 339033 h 586292"/>
              <a:gd name="connsiteX303" fmla="*/ 85054 w 577154"/>
              <a:gd name="connsiteY303" fmla="*/ 345859 h 586292"/>
              <a:gd name="connsiteX304" fmla="*/ 86573 w 577154"/>
              <a:gd name="connsiteY304" fmla="*/ 351927 h 586292"/>
              <a:gd name="connsiteX305" fmla="*/ 87332 w 577154"/>
              <a:gd name="connsiteY305" fmla="*/ 358753 h 586292"/>
              <a:gd name="connsiteX306" fmla="*/ 88851 w 577154"/>
              <a:gd name="connsiteY306" fmla="*/ 364821 h 586292"/>
              <a:gd name="connsiteX307" fmla="*/ 90370 w 577154"/>
              <a:gd name="connsiteY307" fmla="*/ 370889 h 586292"/>
              <a:gd name="connsiteX308" fmla="*/ 91889 w 577154"/>
              <a:gd name="connsiteY308" fmla="*/ 376956 h 586292"/>
              <a:gd name="connsiteX309" fmla="*/ 94167 w 577154"/>
              <a:gd name="connsiteY309" fmla="*/ 383783 h 586292"/>
              <a:gd name="connsiteX310" fmla="*/ 95686 w 577154"/>
              <a:gd name="connsiteY310" fmla="*/ 389092 h 586292"/>
              <a:gd name="connsiteX311" fmla="*/ 97964 w 577154"/>
              <a:gd name="connsiteY311" fmla="*/ 395918 h 586292"/>
              <a:gd name="connsiteX312" fmla="*/ 100242 w 577154"/>
              <a:gd name="connsiteY312" fmla="*/ 401227 h 586292"/>
              <a:gd name="connsiteX313" fmla="*/ 103280 w 577154"/>
              <a:gd name="connsiteY313" fmla="*/ 408812 h 586292"/>
              <a:gd name="connsiteX314" fmla="*/ 104799 w 577154"/>
              <a:gd name="connsiteY314" fmla="*/ 412604 h 586292"/>
              <a:gd name="connsiteX315" fmla="*/ 108596 w 577154"/>
              <a:gd name="connsiteY315" fmla="*/ 422464 h 586292"/>
              <a:gd name="connsiteX316" fmla="*/ 109355 w 577154"/>
              <a:gd name="connsiteY316" fmla="*/ 423223 h 586292"/>
              <a:gd name="connsiteX317" fmla="*/ 236937 w 577154"/>
              <a:gd name="connsiteY317" fmla="*/ 549886 h 586292"/>
              <a:gd name="connsiteX318" fmla="*/ 240734 w 577154"/>
              <a:gd name="connsiteY318" fmla="*/ 551403 h 586292"/>
              <a:gd name="connsiteX319" fmla="*/ 246810 w 577154"/>
              <a:gd name="connsiteY319" fmla="*/ 553678 h 586292"/>
              <a:gd name="connsiteX320" fmla="*/ 254404 w 577154"/>
              <a:gd name="connsiteY320" fmla="*/ 555954 h 586292"/>
              <a:gd name="connsiteX321" fmla="*/ 257441 w 577154"/>
              <a:gd name="connsiteY321" fmla="*/ 557471 h 586292"/>
              <a:gd name="connsiteX322" fmla="*/ 266554 w 577154"/>
              <a:gd name="connsiteY322" fmla="*/ 559746 h 586292"/>
              <a:gd name="connsiteX323" fmla="*/ 268073 w 577154"/>
              <a:gd name="connsiteY323" fmla="*/ 559746 h 586292"/>
              <a:gd name="connsiteX324" fmla="*/ 277945 w 577154"/>
              <a:gd name="connsiteY324" fmla="*/ 562021 h 586292"/>
              <a:gd name="connsiteX325" fmla="*/ 278705 w 577154"/>
              <a:gd name="connsiteY325" fmla="*/ 562780 h 586292"/>
              <a:gd name="connsiteX326" fmla="*/ 289337 w 577154"/>
              <a:gd name="connsiteY326" fmla="*/ 564297 h 586292"/>
              <a:gd name="connsiteX327" fmla="*/ 290855 w 577154"/>
              <a:gd name="connsiteY327" fmla="*/ 564297 h 586292"/>
              <a:gd name="connsiteX328" fmla="*/ 294653 w 577154"/>
              <a:gd name="connsiteY328" fmla="*/ 565055 h 586292"/>
              <a:gd name="connsiteX329" fmla="*/ 318954 w 577154"/>
              <a:gd name="connsiteY329" fmla="*/ 566572 h 586292"/>
              <a:gd name="connsiteX330" fmla="*/ 556650 w 577154"/>
              <a:gd name="connsiteY330" fmla="*/ 293525 h 586292"/>
              <a:gd name="connsiteX331" fmla="*/ 318954 w 577154"/>
              <a:gd name="connsiteY331" fmla="*/ 20478 h 586292"/>
              <a:gd name="connsiteX332" fmla="*/ 258201 w 577154"/>
              <a:gd name="connsiteY332" fmla="*/ 0 h 586292"/>
              <a:gd name="connsiteX333" fmla="*/ 287818 w 577154"/>
              <a:gd name="connsiteY333" fmla="*/ 2275 h 586292"/>
              <a:gd name="connsiteX334" fmla="*/ 318954 w 577154"/>
              <a:gd name="connsiteY334" fmla="*/ 0 h 586292"/>
              <a:gd name="connsiteX335" fmla="*/ 577154 w 577154"/>
              <a:gd name="connsiteY335" fmla="*/ 293525 h 586292"/>
              <a:gd name="connsiteX336" fmla="*/ 318954 w 577154"/>
              <a:gd name="connsiteY336" fmla="*/ 586292 h 586292"/>
              <a:gd name="connsiteX337" fmla="*/ 287818 w 577154"/>
              <a:gd name="connsiteY337" fmla="*/ 584775 h 586292"/>
              <a:gd name="connsiteX338" fmla="*/ 258201 w 577154"/>
              <a:gd name="connsiteY338" fmla="*/ 586292 h 586292"/>
              <a:gd name="connsiteX339" fmla="*/ 110874 w 577154"/>
              <a:gd name="connsiteY339" fmla="*/ 533958 h 586292"/>
              <a:gd name="connsiteX340" fmla="*/ 108596 w 577154"/>
              <a:gd name="connsiteY340" fmla="*/ 532441 h 586292"/>
              <a:gd name="connsiteX341" fmla="*/ 60753 w 577154"/>
              <a:gd name="connsiteY341" fmla="*/ 482383 h 586292"/>
              <a:gd name="connsiteX342" fmla="*/ 59993 w 577154"/>
              <a:gd name="connsiteY342" fmla="*/ 480866 h 586292"/>
              <a:gd name="connsiteX343" fmla="*/ 25060 w 577154"/>
              <a:gd name="connsiteY343" fmla="*/ 419430 h 586292"/>
              <a:gd name="connsiteX344" fmla="*/ 24301 w 577154"/>
              <a:gd name="connsiteY344" fmla="*/ 417913 h 586292"/>
              <a:gd name="connsiteX345" fmla="*/ 0 w 577154"/>
              <a:gd name="connsiteY345" fmla="*/ 293525 h 586292"/>
              <a:gd name="connsiteX346" fmla="*/ 9872 w 577154"/>
              <a:gd name="connsiteY346" fmla="*/ 211611 h 586292"/>
              <a:gd name="connsiteX347" fmla="*/ 10632 w 577154"/>
              <a:gd name="connsiteY347" fmla="*/ 207819 h 586292"/>
              <a:gd name="connsiteX348" fmla="*/ 28857 w 577154"/>
              <a:gd name="connsiteY348" fmla="*/ 158519 h 586292"/>
              <a:gd name="connsiteX349" fmla="*/ 29617 w 577154"/>
              <a:gd name="connsiteY349" fmla="*/ 157002 h 586292"/>
              <a:gd name="connsiteX350" fmla="*/ 67588 w 577154"/>
              <a:gd name="connsiteY350" fmla="*/ 94808 h 586292"/>
              <a:gd name="connsiteX351" fmla="*/ 69106 w 577154"/>
              <a:gd name="connsiteY351" fmla="*/ 94049 h 586292"/>
              <a:gd name="connsiteX352" fmla="*/ 123025 w 577154"/>
              <a:gd name="connsiteY352" fmla="*/ 43232 h 586292"/>
              <a:gd name="connsiteX353" fmla="*/ 258201 w 577154"/>
              <a:gd name="connsiteY353" fmla="*/ 0 h 58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577154" h="586292">
                <a:moveTo>
                  <a:pt x="149604" y="536234"/>
                </a:moveTo>
                <a:cubicBezTo>
                  <a:pt x="170108" y="548369"/>
                  <a:pt x="191372" y="556712"/>
                  <a:pt x="214914" y="562021"/>
                </a:cubicBezTo>
                <a:cubicBezTo>
                  <a:pt x="214155" y="561263"/>
                  <a:pt x="212636" y="560504"/>
                  <a:pt x="211877" y="559746"/>
                </a:cubicBezTo>
                <a:cubicBezTo>
                  <a:pt x="208079" y="558229"/>
                  <a:pt x="205041" y="556712"/>
                  <a:pt x="202004" y="554437"/>
                </a:cubicBezTo>
                <a:cubicBezTo>
                  <a:pt x="199725" y="553678"/>
                  <a:pt x="198207" y="552920"/>
                  <a:pt x="196688" y="551403"/>
                </a:cubicBezTo>
                <a:cubicBezTo>
                  <a:pt x="192131" y="549128"/>
                  <a:pt x="188334" y="546094"/>
                  <a:pt x="184537" y="543818"/>
                </a:cubicBezTo>
                <a:cubicBezTo>
                  <a:pt x="182259" y="542301"/>
                  <a:pt x="179981" y="540784"/>
                  <a:pt x="177702" y="538509"/>
                </a:cubicBezTo>
                <a:cubicBezTo>
                  <a:pt x="176184" y="537751"/>
                  <a:pt x="175424" y="536992"/>
                  <a:pt x="173905" y="536234"/>
                </a:cubicBezTo>
                <a:close/>
                <a:moveTo>
                  <a:pt x="299943" y="499816"/>
                </a:moveTo>
                <a:cubicBezTo>
                  <a:pt x="306021" y="500576"/>
                  <a:pt x="312100" y="500576"/>
                  <a:pt x="318939" y="500576"/>
                </a:cubicBezTo>
                <a:cubicBezTo>
                  <a:pt x="324257" y="500576"/>
                  <a:pt x="329576" y="505139"/>
                  <a:pt x="329576" y="511222"/>
                </a:cubicBezTo>
                <a:cubicBezTo>
                  <a:pt x="329576" y="516546"/>
                  <a:pt x="325017" y="521108"/>
                  <a:pt x="319698" y="521108"/>
                </a:cubicBezTo>
                <a:lnTo>
                  <a:pt x="318939" y="521108"/>
                </a:lnTo>
                <a:cubicBezTo>
                  <a:pt x="311340" y="521108"/>
                  <a:pt x="304502" y="520348"/>
                  <a:pt x="297663" y="519587"/>
                </a:cubicBezTo>
                <a:cubicBezTo>
                  <a:pt x="291584" y="518827"/>
                  <a:pt x="287785" y="514264"/>
                  <a:pt x="288545" y="508941"/>
                </a:cubicBezTo>
                <a:cubicBezTo>
                  <a:pt x="289305" y="502857"/>
                  <a:pt x="293864" y="499055"/>
                  <a:pt x="299943" y="499816"/>
                </a:cubicBezTo>
                <a:close/>
                <a:moveTo>
                  <a:pt x="88851" y="485417"/>
                </a:moveTo>
                <a:cubicBezTo>
                  <a:pt x="98723" y="496794"/>
                  <a:pt x="109355" y="506654"/>
                  <a:pt x="119987" y="515755"/>
                </a:cubicBezTo>
                <a:lnTo>
                  <a:pt x="150364" y="515755"/>
                </a:lnTo>
                <a:cubicBezTo>
                  <a:pt x="149604" y="514997"/>
                  <a:pt x="148845" y="514238"/>
                  <a:pt x="148085" y="513480"/>
                </a:cubicBezTo>
                <a:cubicBezTo>
                  <a:pt x="146566" y="511204"/>
                  <a:pt x="144288" y="508929"/>
                  <a:pt x="142010" y="507412"/>
                </a:cubicBezTo>
                <a:cubicBezTo>
                  <a:pt x="140491" y="505137"/>
                  <a:pt x="138213" y="502861"/>
                  <a:pt x="136694" y="501344"/>
                </a:cubicBezTo>
                <a:cubicBezTo>
                  <a:pt x="133656" y="497552"/>
                  <a:pt x="130619" y="493760"/>
                  <a:pt x="127581" y="489967"/>
                </a:cubicBezTo>
                <a:cubicBezTo>
                  <a:pt x="126062" y="488450"/>
                  <a:pt x="125303" y="486934"/>
                  <a:pt x="123784" y="485417"/>
                </a:cubicBezTo>
                <a:close/>
                <a:moveTo>
                  <a:pt x="399912" y="482256"/>
                </a:moveTo>
                <a:cubicBezTo>
                  <a:pt x="402382" y="483014"/>
                  <a:pt x="404471" y="484721"/>
                  <a:pt x="405611" y="486996"/>
                </a:cubicBezTo>
                <a:cubicBezTo>
                  <a:pt x="408650" y="492305"/>
                  <a:pt x="406371" y="498373"/>
                  <a:pt x="401812" y="500648"/>
                </a:cubicBezTo>
                <a:cubicBezTo>
                  <a:pt x="394973" y="504441"/>
                  <a:pt x="388895" y="506716"/>
                  <a:pt x="382056" y="509750"/>
                </a:cubicBezTo>
                <a:cubicBezTo>
                  <a:pt x="380536" y="509750"/>
                  <a:pt x="379776" y="510508"/>
                  <a:pt x="378257" y="510508"/>
                </a:cubicBezTo>
                <a:cubicBezTo>
                  <a:pt x="374458" y="510508"/>
                  <a:pt x="370658" y="507474"/>
                  <a:pt x="369139" y="503682"/>
                </a:cubicBezTo>
                <a:cubicBezTo>
                  <a:pt x="366859" y="498373"/>
                  <a:pt x="369899" y="492305"/>
                  <a:pt x="375217" y="490789"/>
                </a:cubicBezTo>
                <a:cubicBezTo>
                  <a:pt x="380536" y="488513"/>
                  <a:pt x="386615" y="486238"/>
                  <a:pt x="391934" y="483204"/>
                </a:cubicBezTo>
                <a:cubicBezTo>
                  <a:pt x="394593" y="481687"/>
                  <a:pt x="397443" y="481498"/>
                  <a:pt x="399912" y="482256"/>
                </a:cubicBezTo>
                <a:close/>
                <a:moveTo>
                  <a:pt x="229351" y="474063"/>
                </a:moveTo>
                <a:cubicBezTo>
                  <a:pt x="234677" y="477094"/>
                  <a:pt x="240764" y="480126"/>
                  <a:pt x="246091" y="483157"/>
                </a:cubicBezTo>
                <a:cubicBezTo>
                  <a:pt x="250656" y="486188"/>
                  <a:pt x="252939" y="492250"/>
                  <a:pt x="250656" y="496797"/>
                </a:cubicBezTo>
                <a:cubicBezTo>
                  <a:pt x="248374" y="500586"/>
                  <a:pt x="245330" y="502101"/>
                  <a:pt x="241525" y="502101"/>
                </a:cubicBezTo>
                <a:cubicBezTo>
                  <a:pt x="240004" y="502101"/>
                  <a:pt x="238482" y="502101"/>
                  <a:pt x="236960" y="501343"/>
                </a:cubicBezTo>
                <a:cubicBezTo>
                  <a:pt x="230872" y="498312"/>
                  <a:pt x="224024" y="494523"/>
                  <a:pt x="218698" y="490735"/>
                </a:cubicBezTo>
                <a:cubicBezTo>
                  <a:pt x="214132" y="487703"/>
                  <a:pt x="212610" y="481641"/>
                  <a:pt x="215654" y="477094"/>
                </a:cubicBezTo>
                <a:cubicBezTo>
                  <a:pt x="218698" y="471790"/>
                  <a:pt x="224785" y="471032"/>
                  <a:pt x="229351" y="474063"/>
                </a:cubicBezTo>
                <a:close/>
                <a:moveTo>
                  <a:pt x="464745" y="433889"/>
                </a:moveTo>
                <a:cubicBezTo>
                  <a:pt x="469298" y="436925"/>
                  <a:pt x="470057" y="443755"/>
                  <a:pt x="466262" y="447550"/>
                </a:cubicBezTo>
                <a:cubicBezTo>
                  <a:pt x="461709" y="453622"/>
                  <a:pt x="457155" y="458935"/>
                  <a:pt x="451842" y="463488"/>
                </a:cubicBezTo>
                <a:cubicBezTo>
                  <a:pt x="450324" y="465765"/>
                  <a:pt x="447288" y="466524"/>
                  <a:pt x="445012" y="466524"/>
                </a:cubicBezTo>
                <a:cubicBezTo>
                  <a:pt x="442735" y="466524"/>
                  <a:pt x="439699" y="465765"/>
                  <a:pt x="438181" y="463488"/>
                </a:cubicBezTo>
                <a:cubicBezTo>
                  <a:pt x="433627" y="459694"/>
                  <a:pt x="433627" y="453622"/>
                  <a:pt x="438181" y="449068"/>
                </a:cubicBezTo>
                <a:cubicBezTo>
                  <a:pt x="441976" y="444514"/>
                  <a:pt x="446530" y="439961"/>
                  <a:pt x="450324" y="435407"/>
                </a:cubicBezTo>
                <a:cubicBezTo>
                  <a:pt x="454119" y="430853"/>
                  <a:pt x="460191" y="430094"/>
                  <a:pt x="464745" y="433889"/>
                </a:cubicBezTo>
                <a:close/>
                <a:moveTo>
                  <a:pt x="49362" y="424740"/>
                </a:moveTo>
                <a:cubicBezTo>
                  <a:pt x="56196" y="439150"/>
                  <a:pt x="64550" y="452803"/>
                  <a:pt x="73663" y="464938"/>
                </a:cubicBezTo>
                <a:lnTo>
                  <a:pt x="109355" y="464938"/>
                </a:lnTo>
                <a:cubicBezTo>
                  <a:pt x="107836" y="461904"/>
                  <a:pt x="106318" y="459629"/>
                  <a:pt x="104039" y="456595"/>
                </a:cubicBezTo>
                <a:cubicBezTo>
                  <a:pt x="103280" y="455078"/>
                  <a:pt x="102521" y="453561"/>
                  <a:pt x="101761" y="452044"/>
                </a:cubicBezTo>
                <a:cubicBezTo>
                  <a:pt x="99483" y="448252"/>
                  <a:pt x="97205" y="443701"/>
                  <a:pt x="94926" y="439909"/>
                </a:cubicBezTo>
                <a:cubicBezTo>
                  <a:pt x="94167" y="438392"/>
                  <a:pt x="93408" y="436875"/>
                  <a:pt x="92648" y="435358"/>
                </a:cubicBezTo>
                <a:cubicBezTo>
                  <a:pt x="91129" y="431566"/>
                  <a:pt x="89611" y="428532"/>
                  <a:pt x="88092" y="424740"/>
                </a:cubicBezTo>
                <a:close/>
                <a:moveTo>
                  <a:pt x="161771" y="417898"/>
                </a:moveTo>
                <a:cubicBezTo>
                  <a:pt x="166316" y="414864"/>
                  <a:pt x="173134" y="415623"/>
                  <a:pt x="176164" y="420173"/>
                </a:cubicBezTo>
                <a:cubicBezTo>
                  <a:pt x="179194" y="425482"/>
                  <a:pt x="183739" y="430790"/>
                  <a:pt x="187527" y="435341"/>
                </a:cubicBezTo>
                <a:cubicBezTo>
                  <a:pt x="190557" y="439891"/>
                  <a:pt x="190557" y="446717"/>
                  <a:pt x="186012" y="449750"/>
                </a:cubicBezTo>
                <a:cubicBezTo>
                  <a:pt x="183739" y="451267"/>
                  <a:pt x="181466" y="452025"/>
                  <a:pt x="179194" y="452025"/>
                </a:cubicBezTo>
                <a:cubicBezTo>
                  <a:pt x="176921" y="452025"/>
                  <a:pt x="173891" y="451267"/>
                  <a:pt x="171619" y="448233"/>
                </a:cubicBezTo>
                <a:cubicBezTo>
                  <a:pt x="167074" y="442925"/>
                  <a:pt x="163286" y="437616"/>
                  <a:pt x="159498" y="431549"/>
                </a:cubicBezTo>
                <a:cubicBezTo>
                  <a:pt x="155711" y="426998"/>
                  <a:pt x="157226" y="420931"/>
                  <a:pt x="161771" y="417898"/>
                </a:cubicBezTo>
                <a:close/>
                <a:moveTo>
                  <a:pt x="31136" y="373923"/>
                </a:moveTo>
                <a:cubicBezTo>
                  <a:pt x="33414" y="384541"/>
                  <a:pt x="37211" y="394401"/>
                  <a:pt x="41008" y="404261"/>
                </a:cubicBezTo>
                <a:lnTo>
                  <a:pt x="79738" y="404261"/>
                </a:lnTo>
                <a:cubicBezTo>
                  <a:pt x="79738" y="403503"/>
                  <a:pt x="78979" y="401986"/>
                  <a:pt x="78979" y="401227"/>
                </a:cubicBezTo>
                <a:cubicBezTo>
                  <a:pt x="78219" y="399710"/>
                  <a:pt x="77460" y="398952"/>
                  <a:pt x="77460" y="397435"/>
                </a:cubicBezTo>
                <a:cubicBezTo>
                  <a:pt x="75182" y="391367"/>
                  <a:pt x="73663" y="385300"/>
                  <a:pt x="72144" y="379232"/>
                </a:cubicBezTo>
                <a:cubicBezTo>
                  <a:pt x="71385" y="378473"/>
                  <a:pt x="71385" y="378473"/>
                  <a:pt x="71385" y="377715"/>
                </a:cubicBezTo>
                <a:cubicBezTo>
                  <a:pt x="71385" y="376956"/>
                  <a:pt x="70625" y="375439"/>
                  <a:pt x="70625" y="373923"/>
                </a:cubicBezTo>
                <a:close/>
                <a:moveTo>
                  <a:pt x="499728" y="361797"/>
                </a:moveTo>
                <a:cubicBezTo>
                  <a:pt x="505037" y="363315"/>
                  <a:pt x="508071" y="369384"/>
                  <a:pt x="506554" y="374694"/>
                </a:cubicBezTo>
                <a:cubicBezTo>
                  <a:pt x="504279" y="381522"/>
                  <a:pt x="501245" y="387591"/>
                  <a:pt x="498970" y="394418"/>
                </a:cubicBezTo>
                <a:cubicBezTo>
                  <a:pt x="497453" y="398211"/>
                  <a:pt x="493661" y="400487"/>
                  <a:pt x="489868" y="400487"/>
                </a:cubicBezTo>
                <a:cubicBezTo>
                  <a:pt x="488352" y="400487"/>
                  <a:pt x="486835" y="399729"/>
                  <a:pt x="485318" y="399729"/>
                </a:cubicBezTo>
                <a:cubicBezTo>
                  <a:pt x="480767" y="397453"/>
                  <a:pt x="477733" y="391384"/>
                  <a:pt x="480009" y="386073"/>
                </a:cubicBezTo>
                <a:cubicBezTo>
                  <a:pt x="483042" y="380004"/>
                  <a:pt x="485318" y="373935"/>
                  <a:pt x="486835" y="367866"/>
                </a:cubicBezTo>
                <a:cubicBezTo>
                  <a:pt x="489110" y="362556"/>
                  <a:pt x="494419" y="360280"/>
                  <a:pt x="499728" y="361797"/>
                </a:cubicBezTo>
                <a:close/>
                <a:moveTo>
                  <a:pt x="132907" y="343643"/>
                </a:moveTo>
                <a:cubicBezTo>
                  <a:pt x="138227" y="342126"/>
                  <a:pt x="143546" y="345161"/>
                  <a:pt x="145066" y="350471"/>
                </a:cubicBezTo>
                <a:cubicBezTo>
                  <a:pt x="146586" y="356540"/>
                  <a:pt x="148865" y="363368"/>
                  <a:pt x="150385" y="368678"/>
                </a:cubicBezTo>
                <a:cubicBezTo>
                  <a:pt x="152665" y="373988"/>
                  <a:pt x="149625" y="380057"/>
                  <a:pt x="144306" y="381575"/>
                </a:cubicBezTo>
                <a:cubicBezTo>
                  <a:pt x="142786" y="382333"/>
                  <a:pt x="142026" y="382333"/>
                  <a:pt x="141266" y="382333"/>
                </a:cubicBezTo>
                <a:cubicBezTo>
                  <a:pt x="136707" y="382333"/>
                  <a:pt x="132907" y="380057"/>
                  <a:pt x="131388" y="375506"/>
                </a:cubicBezTo>
                <a:cubicBezTo>
                  <a:pt x="129108" y="368678"/>
                  <a:pt x="126828" y="362609"/>
                  <a:pt x="125309" y="355781"/>
                </a:cubicBezTo>
                <a:cubicBezTo>
                  <a:pt x="123789" y="350471"/>
                  <a:pt x="127588" y="344402"/>
                  <a:pt x="132907" y="343643"/>
                </a:cubicBezTo>
                <a:close/>
                <a:moveTo>
                  <a:pt x="21263" y="323864"/>
                </a:moveTo>
                <a:cubicBezTo>
                  <a:pt x="22782" y="333724"/>
                  <a:pt x="24301" y="344342"/>
                  <a:pt x="25820" y="354203"/>
                </a:cubicBezTo>
                <a:lnTo>
                  <a:pt x="66069" y="354203"/>
                </a:lnTo>
                <a:cubicBezTo>
                  <a:pt x="65309" y="348135"/>
                  <a:pt x="63790" y="342826"/>
                  <a:pt x="63031" y="337516"/>
                </a:cubicBezTo>
                <a:cubicBezTo>
                  <a:pt x="63031" y="336758"/>
                  <a:pt x="63031" y="336758"/>
                  <a:pt x="63031" y="335999"/>
                </a:cubicBezTo>
                <a:cubicBezTo>
                  <a:pt x="63031" y="332207"/>
                  <a:pt x="62272" y="327656"/>
                  <a:pt x="61512" y="323864"/>
                </a:cubicBezTo>
                <a:close/>
                <a:moveTo>
                  <a:pt x="509625" y="282911"/>
                </a:moveTo>
                <a:cubicBezTo>
                  <a:pt x="514955" y="282911"/>
                  <a:pt x="519524" y="286704"/>
                  <a:pt x="519524" y="292773"/>
                </a:cubicBezTo>
                <a:lnTo>
                  <a:pt x="519524" y="293532"/>
                </a:lnTo>
                <a:cubicBezTo>
                  <a:pt x="519524" y="300360"/>
                  <a:pt x="519524" y="307187"/>
                  <a:pt x="518763" y="313256"/>
                </a:cubicBezTo>
                <a:cubicBezTo>
                  <a:pt x="518763" y="318567"/>
                  <a:pt x="514194" y="323118"/>
                  <a:pt x="508863" y="323118"/>
                </a:cubicBezTo>
                <a:cubicBezTo>
                  <a:pt x="508102" y="323118"/>
                  <a:pt x="508102" y="323118"/>
                  <a:pt x="508102" y="322360"/>
                </a:cubicBezTo>
                <a:cubicBezTo>
                  <a:pt x="502010" y="322360"/>
                  <a:pt x="498202" y="317808"/>
                  <a:pt x="498964" y="311739"/>
                </a:cubicBezTo>
                <a:cubicBezTo>
                  <a:pt x="498964" y="305670"/>
                  <a:pt x="498964" y="299601"/>
                  <a:pt x="498964" y="293532"/>
                </a:cubicBezTo>
                <a:cubicBezTo>
                  <a:pt x="498964" y="287463"/>
                  <a:pt x="503533" y="282911"/>
                  <a:pt x="509625" y="282911"/>
                </a:cubicBezTo>
                <a:close/>
                <a:moveTo>
                  <a:pt x="20504" y="273047"/>
                </a:moveTo>
                <a:cubicBezTo>
                  <a:pt x="20504" y="279873"/>
                  <a:pt x="19744" y="286699"/>
                  <a:pt x="19744" y="293525"/>
                </a:cubicBezTo>
                <a:cubicBezTo>
                  <a:pt x="19744" y="296559"/>
                  <a:pt x="20504" y="300352"/>
                  <a:pt x="20504" y="303385"/>
                </a:cubicBezTo>
                <a:lnTo>
                  <a:pt x="60753" y="303385"/>
                </a:lnTo>
                <a:cubicBezTo>
                  <a:pt x="60753" y="300352"/>
                  <a:pt x="60753" y="296559"/>
                  <a:pt x="60753" y="293525"/>
                </a:cubicBezTo>
                <a:cubicBezTo>
                  <a:pt x="60753" y="286699"/>
                  <a:pt x="60753" y="279873"/>
                  <a:pt x="61512" y="273805"/>
                </a:cubicBezTo>
                <a:cubicBezTo>
                  <a:pt x="61512" y="273047"/>
                  <a:pt x="61512" y="273047"/>
                  <a:pt x="61512" y="273047"/>
                </a:cubicBezTo>
                <a:close/>
                <a:moveTo>
                  <a:pt x="129811" y="263173"/>
                </a:moveTo>
                <a:cubicBezTo>
                  <a:pt x="135111" y="263932"/>
                  <a:pt x="138897" y="268484"/>
                  <a:pt x="138897" y="274553"/>
                </a:cubicBezTo>
                <a:cubicBezTo>
                  <a:pt x="138140" y="280622"/>
                  <a:pt x="138140" y="286691"/>
                  <a:pt x="138140" y="292760"/>
                </a:cubicBezTo>
                <a:lnTo>
                  <a:pt x="138140" y="293518"/>
                </a:lnTo>
                <a:cubicBezTo>
                  <a:pt x="138140" y="298829"/>
                  <a:pt x="133597" y="303380"/>
                  <a:pt x="128297" y="303380"/>
                </a:cubicBezTo>
                <a:cubicBezTo>
                  <a:pt x="122997" y="303380"/>
                  <a:pt x="118454" y="299587"/>
                  <a:pt x="117697" y="294277"/>
                </a:cubicBezTo>
                <a:lnTo>
                  <a:pt x="117697" y="293518"/>
                </a:lnTo>
                <a:cubicBezTo>
                  <a:pt x="117697" y="286691"/>
                  <a:pt x="118454" y="279863"/>
                  <a:pt x="118454" y="273035"/>
                </a:cubicBezTo>
                <a:cubicBezTo>
                  <a:pt x="119211" y="266966"/>
                  <a:pt x="123754" y="263173"/>
                  <a:pt x="129811" y="263173"/>
                </a:cubicBezTo>
                <a:close/>
                <a:moveTo>
                  <a:pt x="28098" y="222230"/>
                </a:moveTo>
                <a:cubicBezTo>
                  <a:pt x="25820" y="232090"/>
                  <a:pt x="24301" y="242708"/>
                  <a:pt x="22782" y="252568"/>
                </a:cubicBezTo>
                <a:lnTo>
                  <a:pt x="63031" y="252568"/>
                </a:lnTo>
                <a:cubicBezTo>
                  <a:pt x="63031" y="251810"/>
                  <a:pt x="63031" y="251052"/>
                  <a:pt x="63031" y="250293"/>
                </a:cubicBezTo>
                <a:cubicBezTo>
                  <a:pt x="63031" y="250293"/>
                  <a:pt x="63031" y="249535"/>
                  <a:pt x="63031" y="249535"/>
                </a:cubicBezTo>
                <a:cubicBezTo>
                  <a:pt x="64550" y="242708"/>
                  <a:pt x="65309" y="236641"/>
                  <a:pt x="66828" y="229815"/>
                </a:cubicBezTo>
                <a:cubicBezTo>
                  <a:pt x="66828" y="229056"/>
                  <a:pt x="66828" y="227539"/>
                  <a:pt x="67588" y="226022"/>
                </a:cubicBezTo>
                <a:cubicBezTo>
                  <a:pt x="67588" y="225264"/>
                  <a:pt x="67588" y="223747"/>
                  <a:pt x="68347" y="222230"/>
                </a:cubicBezTo>
                <a:close/>
                <a:moveTo>
                  <a:pt x="492894" y="204013"/>
                </a:moveTo>
                <a:cubicBezTo>
                  <a:pt x="498219" y="202497"/>
                  <a:pt x="504304" y="205530"/>
                  <a:pt x="505825" y="210836"/>
                </a:cubicBezTo>
                <a:cubicBezTo>
                  <a:pt x="508108" y="216901"/>
                  <a:pt x="510390" y="223724"/>
                  <a:pt x="511911" y="230547"/>
                </a:cubicBezTo>
                <a:cubicBezTo>
                  <a:pt x="513432" y="235854"/>
                  <a:pt x="509629" y="241161"/>
                  <a:pt x="504304" y="242677"/>
                </a:cubicBezTo>
                <a:cubicBezTo>
                  <a:pt x="503543" y="243435"/>
                  <a:pt x="502783" y="243435"/>
                  <a:pt x="502022" y="243435"/>
                </a:cubicBezTo>
                <a:cubicBezTo>
                  <a:pt x="497458" y="243435"/>
                  <a:pt x="493655" y="240403"/>
                  <a:pt x="492133" y="235854"/>
                </a:cubicBezTo>
                <a:cubicBezTo>
                  <a:pt x="490612" y="229031"/>
                  <a:pt x="489091" y="222966"/>
                  <a:pt x="486809" y="216901"/>
                </a:cubicBezTo>
                <a:cubicBezTo>
                  <a:pt x="485287" y="211595"/>
                  <a:pt x="487569" y="206288"/>
                  <a:pt x="492894" y="204013"/>
                </a:cubicBezTo>
                <a:close/>
                <a:moveTo>
                  <a:pt x="151873" y="186619"/>
                </a:moveTo>
                <a:cubicBezTo>
                  <a:pt x="157203" y="188895"/>
                  <a:pt x="159488" y="194964"/>
                  <a:pt x="157203" y="200274"/>
                </a:cubicBezTo>
                <a:cubicBezTo>
                  <a:pt x="154919" y="205585"/>
                  <a:pt x="152634" y="211654"/>
                  <a:pt x="150350" y="217723"/>
                </a:cubicBezTo>
                <a:cubicBezTo>
                  <a:pt x="148827" y="222274"/>
                  <a:pt x="145019" y="224550"/>
                  <a:pt x="140450" y="224550"/>
                </a:cubicBezTo>
                <a:cubicBezTo>
                  <a:pt x="139689" y="224550"/>
                  <a:pt x="138927" y="224550"/>
                  <a:pt x="137404" y="224550"/>
                </a:cubicBezTo>
                <a:cubicBezTo>
                  <a:pt x="132074" y="222274"/>
                  <a:pt x="129028" y="216964"/>
                  <a:pt x="131312" y="211654"/>
                </a:cubicBezTo>
                <a:cubicBezTo>
                  <a:pt x="133597" y="204826"/>
                  <a:pt x="135881" y="197998"/>
                  <a:pt x="138927" y="191929"/>
                </a:cubicBezTo>
                <a:cubicBezTo>
                  <a:pt x="141212" y="186619"/>
                  <a:pt x="147304" y="184343"/>
                  <a:pt x="151873" y="186619"/>
                </a:cubicBezTo>
                <a:close/>
                <a:moveTo>
                  <a:pt x="218736" y="186536"/>
                </a:moveTo>
                <a:lnTo>
                  <a:pt x="281780" y="186536"/>
                </a:lnTo>
                <a:cubicBezTo>
                  <a:pt x="288616" y="186536"/>
                  <a:pt x="292414" y="190330"/>
                  <a:pt x="292414" y="196401"/>
                </a:cubicBezTo>
                <a:cubicBezTo>
                  <a:pt x="292414" y="202471"/>
                  <a:pt x="288616" y="207024"/>
                  <a:pt x="281780" y="207024"/>
                </a:cubicBezTo>
                <a:lnTo>
                  <a:pt x="264310" y="207024"/>
                </a:lnTo>
                <a:lnTo>
                  <a:pt x="322037" y="294288"/>
                </a:lnTo>
                <a:lnTo>
                  <a:pt x="379004" y="207024"/>
                </a:lnTo>
                <a:lnTo>
                  <a:pt x="361534" y="207024"/>
                </a:lnTo>
                <a:cubicBezTo>
                  <a:pt x="355457" y="207024"/>
                  <a:pt x="351659" y="202471"/>
                  <a:pt x="351659" y="196401"/>
                </a:cubicBezTo>
                <a:cubicBezTo>
                  <a:pt x="351659" y="190330"/>
                  <a:pt x="355457" y="186536"/>
                  <a:pt x="361534" y="186536"/>
                </a:cubicBezTo>
                <a:lnTo>
                  <a:pt x="425337" y="186536"/>
                </a:lnTo>
                <a:cubicBezTo>
                  <a:pt x="431413" y="186536"/>
                  <a:pt x="435211" y="190330"/>
                  <a:pt x="435211" y="196401"/>
                </a:cubicBezTo>
                <a:cubicBezTo>
                  <a:pt x="435211" y="202471"/>
                  <a:pt x="431413" y="207024"/>
                  <a:pt x="425337" y="207024"/>
                </a:cubicBezTo>
                <a:lnTo>
                  <a:pt x="405588" y="207024"/>
                </a:lnTo>
                <a:cubicBezTo>
                  <a:pt x="404069" y="207024"/>
                  <a:pt x="402550" y="207024"/>
                  <a:pt x="401031" y="209301"/>
                </a:cubicBezTo>
                <a:lnTo>
                  <a:pt x="337987" y="307947"/>
                </a:lnTo>
                <a:lnTo>
                  <a:pt x="373687" y="307947"/>
                </a:lnTo>
                <a:cubicBezTo>
                  <a:pt x="380523" y="307947"/>
                  <a:pt x="384321" y="311741"/>
                  <a:pt x="384321" y="317812"/>
                </a:cubicBezTo>
                <a:cubicBezTo>
                  <a:pt x="384321" y="324641"/>
                  <a:pt x="380523" y="328435"/>
                  <a:pt x="373687" y="328435"/>
                </a:cubicBezTo>
                <a:lnTo>
                  <a:pt x="331911" y="328435"/>
                </a:lnTo>
                <a:lnTo>
                  <a:pt x="331911" y="338300"/>
                </a:lnTo>
                <a:lnTo>
                  <a:pt x="373687" y="338300"/>
                </a:lnTo>
                <a:cubicBezTo>
                  <a:pt x="380523" y="338300"/>
                  <a:pt x="384321" y="342094"/>
                  <a:pt x="384321" y="348164"/>
                </a:cubicBezTo>
                <a:cubicBezTo>
                  <a:pt x="384321" y="354994"/>
                  <a:pt x="380523" y="358788"/>
                  <a:pt x="373687" y="358788"/>
                </a:cubicBezTo>
                <a:lnTo>
                  <a:pt x="331911" y="358788"/>
                </a:lnTo>
                <a:lnTo>
                  <a:pt x="331911" y="399005"/>
                </a:lnTo>
                <a:lnTo>
                  <a:pt x="355457" y="399005"/>
                </a:lnTo>
                <a:cubicBezTo>
                  <a:pt x="361534" y="399005"/>
                  <a:pt x="365332" y="402799"/>
                  <a:pt x="365332" y="408870"/>
                </a:cubicBezTo>
                <a:cubicBezTo>
                  <a:pt x="365332" y="415699"/>
                  <a:pt x="361534" y="419493"/>
                  <a:pt x="355457" y="419493"/>
                </a:cubicBezTo>
                <a:lnTo>
                  <a:pt x="288616" y="419493"/>
                </a:lnTo>
                <a:cubicBezTo>
                  <a:pt x="282539" y="419493"/>
                  <a:pt x="278742" y="415699"/>
                  <a:pt x="278742" y="408870"/>
                </a:cubicBezTo>
                <a:cubicBezTo>
                  <a:pt x="278742" y="402799"/>
                  <a:pt x="282539" y="399005"/>
                  <a:pt x="288616" y="399005"/>
                </a:cubicBezTo>
                <a:lnTo>
                  <a:pt x="312162" y="399005"/>
                </a:lnTo>
                <a:lnTo>
                  <a:pt x="312162" y="358788"/>
                </a:lnTo>
                <a:lnTo>
                  <a:pt x="270386" y="358788"/>
                </a:lnTo>
                <a:cubicBezTo>
                  <a:pt x="264310" y="358788"/>
                  <a:pt x="259752" y="354994"/>
                  <a:pt x="259752" y="348164"/>
                </a:cubicBezTo>
                <a:cubicBezTo>
                  <a:pt x="259752" y="342094"/>
                  <a:pt x="264310" y="338300"/>
                  <a:pt x="270386" y="338300"/>
                </a:cubicBezTo>
                <a:lnTo>
                  <a:pt x="312162" y="338300"/>
                </a:lnTo>
                <a:lnTo>
                  <a:pt x="312162" y="328435"/>
                </a:lnTo>
                <a:lnTo>
                  <a:pt x="270386" y="328435"/>
                </a:lnTo>
                <a:cubicBezTo>
                  <a:pt x="264310" y="328435"/>
                  <a:pt x="259752" y="324641"/>
                  <a:pt x="259752" y="317812"/>
                </a:cubicBezTo>
                <a:cubicBezTo>
                  <a:pt x="259752" y="311741"/>
                  <a:pt x="264310" y="307947"/>
                  <a:pt x="270386" y="307947"/>
                </a:cubicBezTo>
                <a:lnTo>
                  <a:pt x="305326" y="307947"/>
                </a:lnTo>
                <a:lnTo>
                  <a:pt x="242283" y="209301"/>
                </a:lnTo>
                <a:cubicBezTo>
                  <a:pt x="241523" y="207024"/>
                  <a:pt x="240004" y="207024"/>
                  <a:pt x="238485" y="207024"/>
                </a:cubicBezTo>
                <a:lnTo>
                  <a:pt x="218736" y="207024"/>
                </a:lnTo>
                <a:cubicBezTo>
                  <a:pt x="211900" y="207024"/>
                  <a:pt x="208102" y="202471"/>
                  <a:pt x="208102" y="196401"/>
                </a:cubicBezTo>
                <a:cubicBezTo>
                  <a:pt x="208102" y="190330"/>
                  <a:pt x="211900" y="186536"/>
                  <a:pt x="218736" y="186536"/>
                </a:cubicBezTo>
                <a:close/>
                <a:moveTo>
                  <a:pt x="44805" y="172171"/>
                </a:moveTo>
                <a:cubicBezTo>
                  <a:pt x="41008" y="182031"/>
                  <a:pt x="37211" y="191891"/>
                  <a:pt x="33414" y="202510"/>
                </a:cubicBezTo>
                <a:lnTo>
                  <a:pt x="73663" y="202510"/>
                </a:lnTo>
                <a:cubicBezTo>
                  <a:pt x="74422" y="197959"/>
                  <a:pt x="75941" y="193408"/>
                  <a:pt x="77460" y="188858"/>
                </a:cubicBezTo>
                <a:cubicBezTo>
                  <a:pt x="77460" y="188099"/>
                  <a:pt x="78219" y="186582"/>
                  <a:pt x="78979" y="185065"/>
                </a:cubicBezTo>
                <a:cubicBezTo>
                  <a:pt x="80498" y="180514"/>
                  <a:pt x="82016" y="175963"/>
                  <a:pt x="83535" y="172171"/>
                </a:cubicBezTo>
                <a:close/>
                <a:moveTo>
                  <a:pt x="451103" y="136487"/>
                </a:moveTo>
                <a:cubicBezTo>
                  <a:pt x="455664" y="132683"/>
                  <a:pt x="461746" y="133444"/>
                  <a:pt x="465547" y="138009"/>
                </a:cubicBezTo>
                <a:cubicBezTo>
                  <a:pt x="470108" y="143335"/>
                  <a:pt x="473909" y="148661"/>
                  <a:pt x="477709" y="154748"/>
                </a:cubicBezTo>
                <a:cubicBezTo>
                  <a:pt x="481510" y="159313"/>
                  <a:pt x="479990" y="165400"/>
                  <a:pt x="475429" y="168444"/>
                </a:cubicBezTo>
                <a:cubicBezTo>
                  <a:pt x="473909" y="169966"/>
                  <a:pt x="471628" y="169966"/>
                  <a:pt x="469347" y="169966"/>
                </a:cubicBezTo>
                <a:cubicBezTo>
                  <a:pt x="466307" y="169966"/>
                  <a:pt x="463266" y="168444"/>
                  <a:pt x="460986" y="166161"/>
                </a:cubicBezTo>
                <a:cubicBezTo>
                  <a:pt x="457945" y="160835"/>
                  <a:pt x="454144" y="155509"/>
                  <a:pt x="449583" y="150183"/>
                </a:cubicBezTo>
                <a:cubicBezTo>
                  <a:pt x="446542" y="146379"/>
                  <a:pt x="446542" y="139531"/>
                  <a:pt x="451103" y="136487"/>
                </a:cubicBezTo>
                <a:close/>
                <a:moveTo>
                  <a:pt x="185242" y="122835"/>
                </a:moveTo>
                <a:cubicBezTo>
                  <a:pt x="189040" y="119037"/>
                  <a:pt x="195876" y="119037"/>
                  <a:pt x="199674" y="122835"/>
                </a:cubicBezTo>
                <a:cubicBezTo>
                  <a:pt x="203472" y="126632"/>
                  <a:pt x="203472" y="132709"/>
                  <a:pt x="199674" y="137266"/>
                </a:cubicBezTo>
                <a:cubicBezTo>
                  <a:pt x="195117" y="141823"/>
                  <a:pt x="191319" y="146381"/>
                  <a:pt x="186762" y="150938"/>
                </a:cubicBezTo>
                <a:cubicBezTo>
                  <a:pt x="185242" y="153976"/>
                  <a:pt x="182204" y="154736"/>
                  <a:pt x="179166" y="154736"/>
                </a:cubicBezTo>
                <a:cubicBezTo>
                  <a:pt x="176887" y="154736"/>
                  <a:pt x="174609" y="153976"/>
                  <a:pt x="173090" y="152457"/>
                </a:cubicBezTo>
                <a:cubicBezTo>
                  <a:pt x="168532" y="149419"/>
                  <a:pt x="167773" y="142583"/>
                  <a:pt x="171571" y="138026"/>
                </a:cubicBezTo>
                <a:cubicBezTo>
                  <a:pt x="176128" y="132709"/>
                  <a:pt x="180685" y="127392"/>
                  <a:pt x="185242" y="122835"/>
                </a:cubicBezTo>
                <a:close/>
                <a:moveTo>
                  <a:pt x="81257" y="111494"/>
                </a:moveTo>
                <a:cubicBezTo>
                  <a:pt x="71385" y="123629"/>
                  <a:pt x="62272" y="137282"/>
                  <a:pt x="54677" y="151692"/>
                </a:cubicBezTo>
                <a:lnTo>
                  <a:pt x="92648" y="151692"/>
                </a:lnTo>
                <a:lnTo>
                  <a:pt x="92648" y="150934"/>
                </a:lnTo>
                <a:cubicBezTo>
                  <a:pt x="93408" y="149417"/>
                  <a:pt x="94167" y="147900"/>
                  <a:pt x="94926" y="146383"/>
                </a:cubicBezTo>
                <a:cubicBezTo>
                  <a:pt x="97205" y="142591"/>
                  <a:pt x="99483" y="138799"/>
                  <a:pt x="101761" y="135006"/>
                </a:cubicBezTo>
                <a:cubicBezTo>
                  <a:pt x="102521" y="133489"/>
                  <a:pt x="103280" y="131972"/>
                  <a:pt x="104039" y="130455"/>
                </a:cubicBezTo>
                <a:cubicBezTo>
                  <a:pt x="107077" y="125905"/>
                  <a:pt x="110115" y="121354"/>
                  <a:pt x="113152" y="116803"/>
                </a:cubicBezTo>
                <a:cubicBezTo>
                  <a:pt x="113912" y="114528"/>
                  <a:pt x="115431" y="113011"/>
                  <a:pt x="116190" y="111494"/>
                </a:cubicBezTo>
                <a:close/>
                <a:moveTo>
                  <a:pt x="400213" y="85002"/>
                </a:moveTo>
                <a:cubicBezTo>
                  <a:pt x="406282" y="88033"/>
                  <a:pt x="412351" y="91822"/>
                  <a:pt x="418420" y="95611"/>
                </a:cubicBezTo>
                <a:cubicBezTo>
                  <a:pt x="422972" y="98642"/>
                  <a:pt x="424489" y="104704"/>
                  <a:pt x="421455" y="109251"/>
                </a:cubicBezTo>
                <a:cubicBezTo>
                  <a:pt x="419179" y="112282"/>
                  <a:pt x="416144" y="113798"/>
                  <a:pt x="413110" y="113798"/>
                </a:cubicBezTo>
                <a:cubicBezTo>
                  <a:pt x="410834" y="113798"/>
                  <a:pt x="409317" y="113798"/>
                  <a:pt x="407800" y="112282"/>
                </a:cubicBezTo>
                <a:cubicBezTo>
                  <a:pt x="402489" y="109251"/>
                  <a:pt x="396420" y="106220"/>
                  <a:pt x="391110" y="103189"/>
                </a:cubicBezTo>
                <a:cubicBezTo>
                  <a:pt x="385799" y="100915"/>
                  <a:pt x="384282" y="94853"/>
                  <a:pt x="386558" y="89549"/>
                </a:cubicBezTo>
                <a:cubicBezTo>
                  <a:pt x="388834" y="84244"/>
                  <a:pt x="394903" y="82729"/>
                  <a:pt x="400213" y="85002"/>
                </a:cubicBezTo>
                <a:close/>
                <a:moveTo>
                  <a:pt x="255897" y="76571"/>
                </a:moveTo>
                <a:cubicBezTo>
                  <a:pt x="261215" y="75053"/>
                  <a:pt x="266534" y="77330"/>
                  <a:pt x="268814" y="82644"/>
                </a:cubicBezTo>
                <a:cubicBezTo>
                  <a:pt x="271093" y="87958"/>
                  <a:pt x="268054" y="94032"/>
                  <a:pt x="262735" y="95550"/>
                </a:cubicBezTo>
                <a:cubicBezTo>
                  <a:pt x="257416" y="97827"/>
                  <a:pt x="251338" y="100864"/>
                  <a:pt x="245259" y="103141"/>
                </a:cubicBezTo>
                <a:cubicBezTo>
                  <a:pt x="243739" y="103901"/>
                  <a:pt x="242219" y="104660"/>
                  <a:pt x="240700" y="104660"/>
                </a:cubicBezTo>
                <a:cubicBezTo>
                  <a:pt x="237660" y="104660"/>
                  <a:pt x="233861" y="102382"/>
                  <a:pt x="231582" y="99346"/>
                </a:cubicBezTo>
                <a:cubicBezTo>
                  <a:pt x="229302" y="94032"/>
                  <a:pt x="231582" y="87958"/>
                  <a:pt x="236141" y="85681"/>
                </a:cubicBezTo>
                <a:cubicBezTo>
                  <a:pt x="242979" y="81885"/>
                  <a:pt x="249058" y="79608"/>
                  <a:pt x="255897" y="76571"/>
                </a:cubicBezTo>
                <a:close/>
                <a:moveTo>
                  <a:pt x="318232" y="65184"/>
                </a:moveTo>
                <a:lnTo>
                  <a:pt x="318990" y="65184"/>
                </a:lnTo>
                <a:cubicBezTo>
                  <a:pt x="325813" y="65184"/>
                  <a:pt x="332636" y="65944"/>
                  <a:pt x="339459" y="66705"/>
                </a:cubicBezTo>
                <a:cubicBezTo>
                  <a:pt x="344766" y="67465"/>
                  <a:pt x="349314" y="72028"/>
                  <a:pt x="348556" y="78111"/>
                </a:cubicBezTo>
                <a:cubicBezTo>
                  <a:pt x="347798" y="83435"/>
                  <a:pt x="343249" y="87237"/>
                  <a:pt x="337943" y="87237"/>
                </a:cubicBezTo>
                <a:cubicBezTo>
                  <a:pt x="337943" y="87237"/>
                  <a:pt x="337184" y="86476"/>
                  <a:pt x="337184" y="86476"/>
                </a:cubicBezTo>
                <a:cubicBezTo>
                  <a:pt x="331120" y="85716"/>
                  <a:pt x="325055" y="85716"/>
                  <a:pt x="318990" y="85716"/>
                </a:cubicBezTo>
                <a:cubicBezTo>
                  <a:pt x="312925" y="85716"/>
                  <a:pt x="308376" y="81153"/>
                  <a:pt x="308376" y="75830"/>
                </a:cubicBezTo>
                <a:cubicBezTo>
                  <a:pt x="308376" y="69746"/>
                  <a:pt x="312925" y="65184"/>
                  <a:pt x="318232" y="65184"/>
                </a:cubicBezTo>
                <a:close/>
                <a:moveTo>
                  <a:pt x="133656" y="60677"/>
                </a:moveTo>
                <a:cubicBezTo>
                  <a:pt x="121506" y="69778"/>
                  <a:pt x="109355" y="79638"/>
                  <a:pt x="98723" y="91015"/>
                </a:cubicBezTo>
                <a:lnTo>
                  <a:pt x="132138" y="91015"/>
                </a:lnTo>
                <a:cubicBezTo>
                  <a:pt x="133656" y="89498"/>
                  <a:pt x="135175" y="87223"/>
                  <a:pt x="136694" y="85706"/>
                </a:cubicBezTo>
                <a:cubicBezTo>
                  <a:pt x="138213" y="83431"/>
                  <a:pt x="140491" y="81155"/>
                  <a:pt x="142010" y="79638"/>
                </a:cubicBezTo>
                <a:cubicBezTo>
                  <a:pt x="144288" y="77363"/>
                  <a:pt x="146566" y="75088"/>
                  <a:pt x="148085" y="73571"/>
                </a:cubicBezTo>
                <a:cubicBezTo>
                  <a:pt x="150364" y="71295"/>
                  <a:pt x="151882" y="69020"/>
                  <a:pt x="154161" y="67503"/>
                </a:cubicBezTo>
                <a:cubicBezTo>
                  <a:pt x="156439" y="65228"/>
                  <a:pt x="159477" y="62952"/>
                  <a:pt x="161755" y="60677"/>
                </a:cubicBezTo>
                <a:close/>
                <a:moveTo>
                  <a:pt x="214914" y="25029"/>
                </a:moveTo>
                <a:cubicBezTo>
                  <a:pt x="198966" y="28063"/>
                  <a:pt x="183018" y="33372"/>
                  <a:pt x="168589" y="40198"/>
                </a:cubicBezTo>
                <a:lnTo>
                  <a:pt x="188334" y="40198"/>
                </a:lnTo>
                <a:cubicBezTo>
                  <a:pt x="190612" y="38681"/>
                  <a:pt x="193650" y="37164"/>
                  <a:pt x="196688" y="34889"/>
                </a:cubicBezTo>
                <a:cubicBezTo>
                  <a:pt x="198207" y="34131"/>
                  <a:pt x="199725" y="32614"/>
                  <a:pt x="202004" y="31855"/>
                </a:cubicBezTo>
                <a:cubicBezTo>
                  <a:pt x="205041" y="30338"/>
                  <a:pt x="208079" y="28063"/>
                  <a:pt x="211877" y="26546"/>
                </a:cubicBezTo>
                <a:cubicBezTo>
                  <a:pt x="212636" y="25787"/>
                  <a:pt x="214155" y="25029"/>
                  <a:pt x="214914" y="25029"/>
                </a:cubicBezTo>
                <a:close/>
                <a:moveTo>
                  <a:pt x="318954" y="20478"/>
                </a:moveTo>
                <a:cubicBezTo>
                  <a:pt x="310600" y="20478"/>
                  <a:pt x="303006" y="20478"/>
                  <a:pt x="294653" y="21237"/>
                </a:cubicBezTo>
                <a:lnTo>
                  <a:pt x="290855" y="21995"/>
                </a:lnTo>
                <a:cubicBezTo>
                  <a:pt x="290096" y="21995"/>
                  <a:pt x="290096" y="21995"/>
                  <a:pt x="289337" y="22754"/>
                </a:cubicBezTo>
                <a:cubicBezTo>
                  <a:pt x="285540" y="22754"/>
                  <a:pt x="282502" y="23512"/>
                  <a:pt x="278705" y="24271"/>
                </a:cubicBezTo>
                <a:cubicBezTo>
                  <a:pt x="278705" y="24271"/>
                  <a:pt x="278705" y="24271"/>
                  <a:pt x="277945" y="24271"/>
                </a:cubicBezTo>
                <a:cubicBezTo>
                  <a:pt x="274908" y="25029"/>
                  <a:pt x="271111" y="25787"/>
                  <a:pt x="268073" y="26546"/>
                </a:cubicBezTo>
                <a:cubicBezTo>
                  <a:pt x="267314" y="26546"/>
                  <a:pt x="267314" y="26546"/>
                  <a:pt x="266554" y="26546"/>
                </a:cubicBezTo>
                <a:cubicBezTo>
                  <a:pt x="263517" y="27304"/>
                  <a:pt x="260479" y="28821"/>
                  <a:pt x="257441" y="29580"/>
                </a:cubicBezTo>
                <a:cubicBezTo>
                  <a:pt x="256682" y="29580"/>
                  <a:pt x="255922" y="30338"/>
                  <a:pt x="254404" y="30338"/>
                </a:cubicBezTo>
                <a:cubicBezTo>
                  <a:pt x="252125" y="31097"/>
                  <a:pt x="249847" y="31855"/>
                  <a:pt x="246810" y="32614"/>
                </a:cubicBezTo>
                <a:cubicBezTo>
                  <a:pt x="245291" y="33372"/>
                  <a:pt x="243012" y="34131"/>
                  <a:pt x="240734" y="35648"/>
                </a:cubicBezTo>
                <a:cubicBezTo>
                  <a:pt x="239215" y="35648"/>
                  <a:pt x="238456" y="36406"/>
                  <a:pt x="236937" y="37164"/>
                </a:cubicBezTo>
                <a:cubicBezTo>
                  <a:pt x="182259" y="59918"/>
                  <a:pt x="136694" y="105426"/>
                  <a:pt x="109355" y="163069"/>
                </a:cubicBezTo>
                <a:cubicBezTo>
                  <a:pt x="109355" y="163828"/>
                  <a:pt x="109355" y="163828"/>
                  <a:pt x="109355" y="164586"/>
                </a:cubicBezTo>
                <a:cubicBezTo>
                  <a:pt x="107836" y="167620"/>
                  <a:pt x="106318" y="170654"/>
                  <a:pt x="104799" y="174446"/>
                </a:cubicBezTo>
                <a:cubicBezTo>
                  <a:pt x="104039" y="175205"/>
                  <a:pt x="103280" y="176722"/>
                  <a:pt x="103280" y="178239"/>
                </a:cubicBezTo>
                <a:cubicBezTo>
                  <a:pt x="101761" y="180514"/>
                  <a:pt x="101002" y="182789"/>
                  <a:pt x="100242" y="185823"/>
                </a:cubicBezTo>
                <a:cubicBezTo>
                  <a:pt x="99483" y="187341"/>
                  <a:pt x="98723" y="188858"/>
                  <a:pt x="97964" y="190374"/>
                </a:cubicBezTo>
                <a:cubicBezTo>
                  <a:pt x="97205" y="192650"/>
                  <a:pt x="96445" y="194925"/>
                  <a:pt x="95686" y="197201"/>
                </a:cubicBezTo>
                <a:cubicBezTo>
                  <a:pt x="95686" y="199476"/>
                  <a:pt x="94926" y="200993"/>
                  <a:pt x="94167" y="203268"/>
                </a:cubicBezTo>
                <a:cubicBezTo>
                  <a:pt x="93408" y="204785"/>
                  <a:pt x="92648" y="207061"/>
                  <a:pt x="92648" y="209336"/>
                </a:cubicBezTo>
                <a:cubicBezTo>
                  <a:pt x="91889" y="211611"/>
                  <a:pt x="91129" y="213128"/>
                  <a:pt x="90370" y="215404"/>
                </a:cubicBezTo>
                <a:cubicBezTo>
                  <a:pt x="90370" y="217679"/>
                  <a:pt x="89611" y="219955"/>
                  <a:pt x="88851" y="221471"/>
                </a:cubicBezTo>
                <a:cubicBezTo>
                  <a:pt x="88851" y="223747"/>
                  <a:pt x="88092" y="226022"/>
                  <a:pt x="87332" y="227539"/>
                </a:cubicBezTo>
                <a:cubicBezTo>
                  <a:pt x="87332" y="229815"/>
                  <a:pt x="86573" y="232090"/>
                  <a:pt x="86573" y="234365"/>
                </a:cubicBezTo>
                <a:cubicBezTo>
                  <a:pt x="85813" y="236641"/>
                  <a:pt x="85813" y="238158"/>
                  <a:pt x="85054" y="240433"/>
                </a:cubicBezTo>
                <a:cubicBezTo>
                  <a:pt x="85054" y="242708"/>
                  <a:pt x="84295" y="244984"/>
                  <a:pt x="84295" y="247259"/>
                </a:cubicBezTo>
                <a:cubicBezTo>
                  <a:pt x="83535" y="249535"/>
                  <a:pt x="83535" y="251810"/>
                  <a:pt x="83535" y="253327"/>
                </a:cubicBezTo>
                <a:cubicBezTo>
                  <a:pt x="82776" y="255602"/>
                  <a:pt x="82776" y="258636"/>
                  <a:pt x="82776" y="260912"/>
                </a:cubicBezTo>
                <a:cubicBezTo>
                  <a:pt x="82016" y="262428"/>
                  <a:pt x="82016" y="264704"/>
                  <a:pt x="82016" y="266221"/>
                </a:cubicBezTo>
                <a:cubicBezTo>
                  <a:pt x="82016" y="269255"/>
                  <a:pt x="81257" y="272288"/>
                  <a:pt x="81257" y="275322"/>
                </a:cubicBezTo>
                <a:cubicBezTo>
                  <a:pt x="81257" y="276839"/>
                  <a:pt x="81257" y="278356"/>
                  <a:pt x="81257" y="279873"/>
                </a:cubicBezTo>
                <a:cubicBezTo>
                  <a:pt x="80498" y="284424"/>
                  <a:pt x="80498" y="288975"/>
                  <a:pt x="80498" y="293525"/>
                </a:cubicBezTo>
                <a:cubicBezTo>
                  <a:pt x="80498" y="298076"/>
                  <a:pt x="80498" y="302627"/>
                  <a:pt x="81257" y="306419"/>
                </a:cubicBezTo>
                <a:cubicBezTo>
                  <a:pt x="81257" y="308695"/>
                  <a:pt x="81257" y="310212"/>
                  <a:pt x="81257" y="311729"/>
                </a:cubicBezTo>
                <a:cubicBezTo>
                  <a:pt x="81257" y="314004"/>
                  <a:pt x="81257" y="317038"/>
                  <a:pt x="82016" y="320072"/>
                </a:cubicBezTo>
                <a:cubicBezTo>
                  <a:pt x="82016" y="321589"/>
                  <a:pt x="82016" y="323864"/>
                  <a:pt x="82776" y="325381"/>
                </a:cubicBezTo>
                <a:cubicBezTo>
                  <a:pt x="82776" y="328415"/>
                  <a:pt x="82776" y="330690"/>
                  <a:pt x="83535" y="332966"/>
                </a:cubicBezTo>
                <a:cubicBezTo>
                  <a:pt x="83535" y="335241"/>
                  <a:pt x="83535" y="336758"/>
                  <a:pt x="84295" y="339033"/>
                </a:cubicBezTo>
                <a:cubicBezTo>
                  <a:pt x="84295" y="341309"/>
                  <a:pt x="85054" y="343584"/>
                  <a:pt x="85054" y="345859"/>
                </a:cubicBezTo>
                <a:cubicBezTo>
                  <a:pt x="85813" y="348135"/>
                  <a:pt x="85813" y="350410"/>
                  <a:pt x="86573" y="351927"/>
                </a:cubicBezTo>
                <a:cubicBezTo>
                  <a:pt x="86573" y="354203"/>
                  <a:pt x="87332" y="356478"/>
                  <a:pt x="87332" y="358753"/>
                </a:cubicBezTo>
                <a:cubicBezTo>
                  <a:pt x="88092" y="361029"/>
                  <a:pt x="88851" y="362546"/>
                  <a:pt x="88851" y="364821"/>
                </a:cubicBezTo>
                <a:cubicBezTo>
                  <a:pt x="89611" y="367096"/>
                  <a:pt x="90370" y="369372"/>
                  <a:pt x="90370" y="370889"/>
                </a:cubicBezTo>
                <a:cubicBezTo>
                  <a:pt x="91129" y="373164"/>
                  <a:pt x="91889" y="375439"/>
                  <a:pt x="91889" y="376956"/>
                </a:cubicBezTo>
                <a:cubicBezTo>
                  <a:pt x="92648" y="379232"/>
                  <a:pt x="93408" y="381507"/>
                  <a:pt x="94167" y="383783"/>
                </a:cubicBezTo>
                <a:cubicBezTo>
                  <a:pt x="94926" y="385300"/>
                  <a:pt x="95686" y="387575"/>
                  <a:pt x="95686" y="389092"/>
                </a:cubicBezTo>
                <a:cubicBezTo>
                  <a:pt x="96445" y="391367"/>
                  <a:pt x="97205" y="393643"/>
                  <a:pt x="97964" y="395918"/>
                </a:cubicBezTo>
                <a:cubicBezTo>
                  <a:pt x="98723" y="397435"/>
                  <a:pt x="99483" y="398952"/>
                  <a:pt x="100242" y="401227"/>
                </a:cubicBezTo>
                <a:cubicBezTo>
                  <a:pt x="101002" y="403503"/>
                  <a:pt x="101761" y="405778"/>
                  <a:pt x="103280" y="408812"/>
                </a:cubicBezTo>
                <a:cubicBezTo>
                  <a:pt x="103280" y="409570"/>
                  <a:pt x="104039" y="411087"/>
                  <a:pt x="104799" y="412604"/>
                </a:cubicBezTo>
                <a:cubicBezTo>
                  <a:pt x="106318" y="415638"/>
                  <a:pt x="107077" y="418672"/>
                  <a:pt x="108596" y="422464"/>
                </a:cubicBezTo>
                <a:cubicBezTo>
                  <a:pt x="109355" y="422464"/>
                  <a:pt x="109355" y="423223"/>
                  <a:pt x="109355" y="423223"/>
                </a:cubicBezTo>
                <a:cubicBezTo>
                  <a:pt x="136694" y="481624"/>
                  <a:pt x="182259" y="526374"/>
                  <a:pt x="236937" y="549886"/>
                </a:cubicBezTo>
                <a:cubicBezTo>
                  <a:pt x="237697" y="549886"/>
                  <a:pt x="239215" y="550644"/>
                  <a:pt x="240734" y="551403"/>
                </a:cubicBezTo>
                <a:cubicBezTo>
                  <a:pt x="243012" y="552161"/>
                  <a:pt x="245291" y="552920"/>
                  <a:pt x="246810" y="553678"/>
                </a:cubicBezTo>
                <a:cubicBezTo>
                  <a:pt x="249847" y="554437"/>
                  <a:pt x="252125" y="555195"/>
                  <a:pt x="254404" y="555954"/>
                </a:cubicBezTo>
                <a:cubicBezTo>
                  <a:pt x="255922" y="556712"/>
                  <a:pt x="256682" y="556712"/>
                  <a:pt x="257441" y="557471"/>
                </a:cubicBezTo>
                <a:cubicBezTo>
                  <a:pt x="260479" y="558229"/>
                  <a:pt x="263517" y="558988"/>
                  <a:pt x="266554" y="559746"/>
                </a:cubicBezTo>
                <a:cubicBezTo>
                  <a:pt x="267314" y="559746"/>
                  <a:pt x="267314" y="559746"/>
                  <a:pt x="268073" y="559746"/>
                </a:cubicBezTo>
                <a:cubicBezTo>
                  <a:pt x="271111" y="560504"/>
                  <a:pt x="274908" y="561263"/>
                  <a:pt x="277945" y="562021"/>
                </a:cubicBezTo>
                <a:cubicBezTo>
                  <a:pt x="278705" y="562021"/>
                  <a:pt x="278705" y="562021"/>
                  <a:pt x="278705" y="562780"/>
                </a:cubicBezTo>
                <a:cubicBezTo>
                  <a:pt x="282502" y="562780"/>
                  <a:pt x="285540" y="563538"/>
                  <a:pt x="289337" y="564297"/>
                </a:cubicBezTo>
                <a:cubicBezTo>
                  <a:pt x="290096" y="564297"/>
                  <a:pt x="290096" y="564297"/>
                  <a:pt x="290855" y="564297"/>
                </a:cubicBezTo>
                <a:lnTo>
                  <a:pt x="294653" y="565055"/>
                </a:lnTo>
                <a:cubicBezTo>
                  <a:pt x="303006" y="565814"/>
                  <a:pt x="310600" y="566572"/>
                  <a:pt x="318954" y="566572"/>
                </a:cubicBezTo>
                <a:cubicBezTo>
                  <a:pt x="449573" y="566572"/>
                  <a:pt x="556650" y="443701"/>
                  <a:pt x="556650" y="293525"/>
                </a:cubicBezTo>
                <a:cubicBezTo>
                  <a:pt x="556650" y="142591"/>
                  <a:pt x="449573" y="20478"/>
                  <a:pt x="318954" y="20478"/>
                </a:cubicBezTo>
                <a:close/>
                <a:moveTo>
                  <a:pt x="258201" y="0"/>
                </a:moveTo>
                <a:cubicBezTo>
                  <a:pt x="268073" y="0"/>
                  <a:pt x="277945" y="758"/>
                  <a:pt x="287818" y="2275"/>
                </a:cubicBezTo>
                <a:cubicBezTo>
                  <a:pt x="298450" y="758"/>
                  <a:pt x="308322" y="0"/>
                  <a:pt x="318954" y="0"/>
                </a:cubicBezTo>
                <a:cubicBezTo>
                  <a:pt x="460964" y="0"/>
                  <a:pt x="577154" y="131214"/>
                  <a:pt x="577154" y="293525"/>
                </a:cubicBezTo>
                <a:cubicBezTo>
                  <a:pt x="577154" y="455078"/>
                  <a:pt x="460964" y="586292"/>
                  <a:pt x="318954" y="586292"/>
                </a:cubicBezTo>
                <a:cubicBezTo>
                  <a:pt x="308322" y="586292"/>
                  <a:pt x="298450" y="585534"/>
                  <a:pt x="287818" y="584775"/>
                </a:cubicBezTo>
                <a:cubicBezTo>
                  <a:pt x="277945" y="585534"/>
                  <a:pt x="268073" y="586292"/>
                  <a:pt x="258201" y="586292"/>
                </a:cubicBezTo>
                <a:cubicBezTo>
                  <a:pt x="203522" y="586292"/>
                  <a:pt x="152642" y="567331"/>
                  <a:pt x="110874" y="533958"/>
                </a:cubicBezTo>
                <a:cubicBezTo>
                  <a:pt x="110115" y="533200"/>
                  <a:pt x="109355" y="533200"/>
                  <a:pt x="108596" y="532441"/>
                </a:cubicBezTo>
                <a:cubicBezTo>
                  <a:pt x="91129" y="518031"/>
                  <a:pt x="75182" y="501344"/>
                  <a:pt x="60753" y="482383"/>
                </a:cubicBezTo>
                <a:cubicBezTo>
                  <a:pt x="60753" y="482383"/>
                  <a:pt x="59993" y="481624"/>
                  <a:pt x="59993" y="480866"/>
                </a:cubicBezTo>
                <a:cubicBezTo>
                  <a:pt x="46324" y="461904"/>
                  <a:pt x="34173" y="441426"/>
                  <a:pt x="25060" y="419430"/>
                </a:cubicBezTo>
                <a:cubicBezTo>
                  <a:pt x="24301" y="418672"/>
                  <a:pt x="24301" y="417913"/>
                  <a:pt x="24301" y="417913"/>
                </a:cubicBezTo>
                <a:cubicBezTo>
                  <a:pt x="8353" y="379990"/>
                  <a:pt x="0" y="337516"/>
                  <a:pt x="0" y="293525"/>
                </a:cubicBezTo>
                <a:cubicBezTo>
                  <a:pt x="0" y="264704"/>
                  <a:pt x="3037" y="237399"/>
                  <a:pt x="9872" y="211611"/>
                </a:cubicBezTo>
                <a:cubicBezTo>
                  <a:pt x="9872" y="210095"/>
                  <a:pt x="10632" y="209336"/>
                  <a:pt x="10632" y="207819"/>
                </a:cubicBezTo>
                <a:cubicBezTo>
                  <a:pt x="15188" y="191133"/>
                  <a:pt x="21263" y="174446"/>
                  <a:pt x="28857" y="158519"/>
                </a:cubicBezTo>
                <a:cubicBezTo>
                  <a:pt x="28857" y="157760"/>
                  <a:pt x="28857" y="157760"/>
                  <a:pt x="29617" y="157002"/>
                </a:cubicBezTo>
                <a:cubicBezTo>
                  <a:pt x="39489" y="134248"/>
                  <a:pt x="52399" y="113769"/>
                  <a:pt x="67588" y="94808"/>
                </a:cubicBezTo>
                <a:cubicBezTo>
                  <a:pt x="68347" y="94808"/>
                  <a:pt x="68347" y="94049"/>
                  <a:pt x="69106" y="94049"/>
                </a:cubicBezTo>
                <a:cubicBezTo>
                  <a:pt x="85054" y="74329"/>
                  <a:pt x="103280" y="57643"/>
                  <a:pt x="123025" y="43232"/>
                </a:cubicBezTo>
                <a:cubicBezTo>
                  <a:pt x="162514" y="15927"/>
                  <a:pt x="208839" y="0"/>
                  <a:pt x="258201" y="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Open Sans" panose="020F0502020204030204"/>
              <a:ea typeface="微软雅黑" panose="020B0503020204020204" pitchFamily="34" charset="-122"/>
              <a:cs typeface="+mn-ea"/>
              <a:sym typeface="+mn-lt"/>
            </a:endParaRPr>
          </a:p>
        </p:txBody>
      </p:sp>
      <p:cxnSp>
        <p:nvCxnSpPr>
          <p:cNvPr id="109" name="直接连接符 108"/>
          <p:cNvCxnSpPr/>
          <p:nvPr/>
        </p:nvCxnSpPr>
        <p:spPr>
          <a:xfrm>
            <a:off x="4226830" y="4178568"/>
            <a:ext cx="0" cy="1544625"/>
          </a:xfrm>
          <a:prstGeom prst="line">
            <a:avLst/>
          </a:prstGeom>
          <a:noFill/>
          <a:ln w="3175" cap="rnd" cmpd="sng" algn="ctr">
            <a:solidFill>
              <a:srgbClr val="FFFFFF">
                <a:lumMod val="85000"/>
              </a:srgbClr>
            </a:solidFill>
            <a:prstDash val="solid"/>
            <a:round/>
            <a:headEnd type="none"/>
            <a:tailEnd type="none" w="med" len="med"/>
          </a:ln>
          <a:effectLst/>
        </p:spPr>
      </p:cxnSp>
      <p:cxnSp>
        <p:nvCxnSpPr>
          <p:cNvPr id="110" name="直接连接符 109"/>
          <p:cNvCxnSpPr/>
          <p:nvPr/>
        </p:nvCxnSpPr>
        <p:spPr>
          <a:xfrm>
            <a:off x="8093980" y="4178568"/>
            <a:ext cx="0" cy="1544625"/>
          </a:xfrm>
          <a:prstGeom prst="line">
            <a:avLst/>
          </a:prstGeom>
          <a:noFill/>
          <a:ln w="3175" cap="rnd" cmpd="sng" algn="ctr">
            <a:solidFill>
              <a:srgbClr val="FFFFFF">
                <a:lumMod val="85000"/>
              </a:srgbClr>
            </a:solidFill>
            <a:prstDash val="solid"/>
            <a:round/>
            <a:headEnd type="none"/>
            <a:tailEnd type="none" w="med" len="med"/>
          </a:ln>
          <a:effectLst/>
        </p:spPr>
      </p:cxnSp>
      <p:sp>
        <p:nvSpPr>
          <p:cNvPr id="129" name="矩形 128"/>
          <p:cNvSpPr/>
          <p:nvPr/>
        </p:nvSpPr>
        <p:spPr>
          <a:xfrm>
            <a:off x="828838" y="4381694"/>
            <a:ext cx="3104533" cy="1569276"/>
          </a:xfrm>
          <a:prstGeom prst="rect">
            <a:avLst/>
          </a:prstGeom>
        </p:spPr>
        <p:txBody>
          <a:bodyPr wrap="square" lIns="0" tIns="0" rIns="0" bIns="0">
            <a:spAutoFit/>
          </a:bodyPr>
          <a:lstStyle/>
          <a:p>
            <a:pPr marL="285750" indent="-285750" algn="just">
              <a:lnSpc>
                <a:spcPct val="130000"/>
              </a:lnSpc>
              <a:buFont typeface="Wingdings" panose="05000000000000000000" pitchFamily="2" charset="2"/>
              <a:buChar char="Ø"/>
              <a:defRPr/>
            </a:pPr>
            <a:r>
              <a:rPr lang="en-US" altLang="zh-CN" sz="1600" dirty="0">
                <a:solidFill>
                  <a:prstClr val="black"/>
                </a:solidFill>
                <a:latin typeface="微软雅黑" panose="020B0503020204020204" pitchFamily="34" charset="-122"/>
                <a:ea typeface="微软雅黑" panose="020B0503020204020204" pitchFamily="34" charset="-122"/>
              </a:rPr>
              <a:t>2021</a:t>
            </a:r>
            <a:r>
              <a:rPr lang="zh-CN" altLang="en-US" sz="1600" dirty="0">
                <a:solidFill>
                  <a:prstClr val="black"/>
                </a:solidFill>
                <a:latin typeface="微软雅黑" panose="020B0503020204020204" pitchFamily="34" charset="-122"/>
                <a:ea typeface="微软雅黑" panose="020B0503020204020204" pitchFamily="34" charset="-122"/>
              </a:rPr>
              <a:t>年的</a:t>
            </a:r>
            <a:r>
              <a:rPr lang="en-US" altLang="zh-CN" sz="1600" dirty="0">
                <a:solidFill>
                  <a:prstClr val="black"/>
                </a:solidFill>
                <a:latin typeface="微软雅黑" panose="020B0503020204020204" pitchFamily="34" charset="-122"/>
                <a:ea typeface="微软雅黑" panose="020B0503020204020204" pitchFamily="34" charset="-122"/>
              </a:rPr>
              <a:t>54</a:t>
            </a:r>
            <a:r>
              <a:rPr lang="zh-CN" altLang="en-US" sz="1600" dirty="0">
                <a:solidFill>
                  <a:prstClr val="black"/>
                </a:solidFill>
                <a:latin typeface="微软雅黑" panose="020B0503020204020204" pitchFamily="34" charset="-122"/>
                <a:ea typeface="微软雅黑" panose="020B0503020204020204" pitchFamily="34" charset="-122"/>
              </a:rPr>
              <a:t>件市政府重大行政决策全部进行了合法性审查，备案审查市政府部门规范性文件</a:t>
            </a:r>
            <a:r>
              <a:rPr lang="en-US" altLang="zh-CN" sz="1600" dirty="0">
                <a:solidFill>
                  <a:prstClr val="black"/>
                </a:solidFill>
                <a:latin typeface="微软雅黑" panose="020B0503020204020204" pitchFamily="34" charset="-122"/>
                <a:ea typeface="微软雅黑" panose="020B0503020204020204" pitchFamily="34" charset="-122"/>
              </a:rPr>
              <a:t>35</a:t>
            </a:r>
            <a:r>
              <a:rPr lang="zh-CN" altLang="en-US" sz="1600" dirty="0">
                <a:solidFill>
                  <a:prstClr val="black"/>
                </a:solidFill>
                <a:latin typeface="微软雅黑" panose="020B0503020204020204" pitchFamily="34" charset="-122"/>
                <a:ea typeface="微软雅黑" panose="020B0503020204020204" pitchFamily="34" charset="-122"/>
              </a:rPr>
              <a:t>件，县（市、区）政府规范性文件</a:t>
            </a:r>
            <a:r>
              <a:rPr lang="en-US" altLang="zh-CN" sz="1600" dirty="0">
                <a:solidFill>
                  <a:prstClr val="black"/>
                </a:solidFill>
                <a:latin typeface="微软雅黑" panose="020B0503020204020204" pitchFamily="34" charset="-122"/>
                <a:ea typeface="微软雅黑" panose="020B0503020204020204" pitchFamily="34" charset="-122"/>
              </a:rPr>
              <a:t>16</a:t>
            </a:r>
            <a:r>
              <a:rPr lang="zh-CN" altLang="en-US" sz="1600" dirty="0">
                <a:solidFill>
                  <a:prstClr val="black"/>
                </a:solidFill>
                <a:latin typeface="微软雅黑" panose="020B0503020204020204" pitchFamily="34" charset="-122"/>
                <a:ea typeface="微软雅黑" panose="020B0503020204020204" pitchFamily="34" charset="-122"/>
              </a:rPr>
              <a:t>件；</a:t>
            </a:r>
          </a:p>
        </p:txBody>
      </p:sp>
      <p:sp>
        <p:nvSpPr>
          <p:cNvPr id="130" name="矩形 129"/>
          <p:cNvSpPr/>
          <p:nvPr/>
        </p:nvSpPr>
        <p:spPr>
          <a:xfrm>
            <a:off x="4441141" y="4381694"/>
            <a:ext cx="3359378" cy="609013"/>
          </a:xfrm>
          <a:prstGeom prst="rect">
            <a:avLst/>
          </a:prstGeom>
        </p:spPr>
        <p:txBody>
          <a:bodyPr wrap="square" lIns="0" tIns="0" rIns="0" bIns="0">
            <a:spAutoFit/>
          </a:bodyPr>
          <a:lstStyle/>
          <a:p>
            <a:pPr marL="285750" indent="-285750" algn="just">
              <a:lnSpc>
                <a:spcPct val="130000"/>
              </a:lnSpc>
              <a:buFont typeface="Wingdings" panose="05000000000000000000" pitchFamily="2" charset="2"/>
              <a:buChar char="Ø"/>
              <a:defRPr/>
            </a:pPr>
            <a:r>
              <a:rPr lang="en-US" altLang="zh-CN" sz="1600" dirty="0">
                <a:solidFill>
                  <a:prstClr val="black"/>
                </a:solidFill>
                <a:latin typeface="微软雅黑" panose="020B0503020204020204" pitchFamily="34" charset="-122"/>
                <a:ea typeface="微软雅黑" panose="020B0503020204020204" pitchFamily="34" charset="-122"/>
              </a:rPr>
              <a:t>2022</a:t>
            </a:r>
            <a:r>
              <a:rPr lang="zh-CN" altLang="en-US" sz="1600" dirty="0">
                <a:solidFill>
                  <a:prstClr val="black"/>
                </a:solidFill>
                <a:latin typeface="微软雅黑" panose="020B0503020204020204" pitchFamily="34" charset="-122"/>
                <a:ea typeface="微软雅黑" panose="020B0503020204020204" pitchFamily="34" charset="-122"/>
              </a:rPr>
              <a:t>年已审查市政府重大行政决策中的</a:t>
            </a:r>
            <a:r>
              <a:rPr lang="en-US" altLang="zh-CN" sz="1600" dirty="0">
                <a:solidFill>
                  <a:prstClr val="black"/>
                </a:solidFill>
                <a:latin typeface="微软雅黑" panose="020B0503020204020204" pitchFamily="34" charset="-122"/>
                <a:ea typeface="微软雅黑" panose="020B0503020204020204" pitchFamily="34" charset="-122"/>
              </a:rPr>
              <a:t>15</a:t>
            </a:r>
            <a:r>
              <a:rPr lang="zh-CN" altLang="en-US" sz="1600" dirty="0">
                <a:solidFill>
                  <a:prstClr val="black"/>
                </a:solidFill>
                <a:latin typeface="微软雅黑" panose="020B0503020204020204" pitchFamily="34" charset="-122"/>
                <a:ea typeface="微软雅黑" panose="020B0503020204020204" pitchFamily="34" charset="-122"/>
              </a:rPr>
              <a:t>件，审查各类文件</a:t>
            </a:r>
            <a:r>
              <a:rPr lang="en-US" altLang="zh-CN" sz="1600" dirty="0">
                <a:solidFill>
                  <a:prstClr val="black"/>
                </a:solidFill>
                <a:latin typeface="微软雅黑" panose="020B0503020204020204" pitchFamily="34" charset="-122"/>
                <a:ea typeface="微软雅黑" panose="020B0503020204020204" pitchFamily="34" charset="-122"/>
              </a:rPr>
              <a:t>110</a:t>
            </a:r>
            <a:r>
              <a:rPr lang="zh-CN" altLang="en-US" sz="1600" dirty="0">
                <a:solidFill>
                  <a:prstClr val="black"/>
                </a:solidFill>
                <a:latin typeface="微软雅黑" panose="020B0503020204020204" pitchFamily="34" charset="-122"/>
                <a:ea typeface="微软雅黑" panose="020B0503020204020204" pitchFamily="34" charset="-122"/>
              </a:rPr>
              <a:t>件。</a:t>
            </a:r>
          </a:p>
        </p:txBody>
      </p:sp>
      <p:sp>
        <p:nvSpPr>
          <p:cNvPr id="131" name="矩形 130"/>
          <p:cNvSpPr/>
          <p:nvPr/>
        </p:nvSpPr>
        <p:spPr>
          <a:xfrm>
            <a:off x="8353303" y="4381694"/>
            <a:ext cx="3314363" cy="1279525"/>
          </a:xfrm>
          <a:prstGeom prst="rect">
            <a:avLst/>
          </a:prstGeom>
        </p:spPr>
        <p:txBody>
          <a:bodyPr wrap="square" lIns="0" tIns="0" rIns="0" bIns="0">
            <a:spAutoFit/>
          </a:bodyPr>
          <a:lstStyle/>
          <a:p>
            <a:pPr marL="285750" indent="-285750" algn="just">
              <a:lnSpc>
                <a:spcPct val="130000"/>
              </a:lnSpc>
              <a:buFont typeface="Wingdings" panose="05000000000000000000" pitchFamily="2" charset="2"/>
              <a:buChar char="Ø"/>
              <a:defRPr/>
            </a:pPr>
            <a:r>
              <a:rPr lang="zh-CN" altLang="en-US" sz="1600" dirty="0">
                <a:solidFill>
                  <a:prstClr val="black"/>
                </a:solidFill>
                <a:latin typeface="微软雅黑" panose="020B0503020204020204" pitchFamily="34" charset="-122"/>
                <a:ea typeface="微软雅黑" panose="020B0503020204020204" pitchFamily="34" charset="-122"/>
              </a:rPr>
              <a:t>开展了涉及行政处罚内容、歧视性和不公平市场待遇政策措施清理活动，经清理，废止文件</a:t>
            </a:r>
            <a:r>
              <a:rPr lang="en-US" altLang="zh-CN" sz="1600" dirty="0">
                <a:solidFill>
                  <a:prstClr val="black"/>
                </a:solidFill>
                <a:latin typeface="微软雅黑" panose="020B0503020204020204" pitchFamily="34" charset="-122"/>
                <a:ea typeface="微软雅黑" panose="020B0503020204020204" pitchFamily="34" charset="-122"/>
              </a:rPr>
              <a:t>1</a:t>
            </a:r>
            <a:r>
              <a:rPr lang="zh-CN" altLang="en-US" sz="1600" dirty="0">
                <a:solidFill>
                  <a:prstClr val="black"/>
                </a:solidFill>
                <a:latin typeface="微软雅黑" panose="020B0503020204020204" pitchFamily="34" charset="-122"/>
                <a:ea typeface="微软雅黑" panose="020B0503020204020204" pitchFamily="34" charset="-122"/>
              </a:rPr>
              <a:t>件，拟废止</a:t>
            </a:r>
            <a:r>
              <a:rPr lang="en-US" altLang="zh-CN" sz="1600" dirty="0">
                <a:solidFill>
                  <a:prstClr val="black"/>
                </a:solidFill>
                <a:latin typeface="微软雅黑" panose="020B0503020204020204" pitchFamily="34" charset="-122"/>
                <a:ea typeface="微软雅黑" panose="020B0503020204020204" pitchFamily="34" charset="-122"/>
              </a:rPr>
              <a:t>2</a:t>
            </a:r>
            <a:r>
              <a:rPr lang="zh-CN" altLang="en-US" sz="1600" dirty="0">
                <a:solidFill>
                  <a:prstClr val="black"/>
                </a:solidFill>
                <a:latin typeface="微软雅黑" panose="020B0503020204020204" pitchFamily="34" charset="-122"/>
                <a:ea typeface="微软雅黑" panose="020B0503020204020204" pitchFamily="34" charset="-122"/>
              </a:rPr>
              <a:t>件。</a:t>
            </a:r>
          </a:p>
        </p:txBody>
      </p:sp>
      <p:sp>
        <p:nvSpPr>
          <p:cNvPr id="42" name="矩形: 圆角 41"/>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59" name="文本框 58"/>
          <p:cNvSpPr txBox="1"/>
          <p:nvPr/>
        </p:nvSpPr>
        <p:spPr>
          <a:xfrm>
            <a:off x="26935" y="10392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（二）聚焦法制保障，行政立法迈上新台阶</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grpSp>
        <p:nvGrpSpPr>
          <p:cNvPr id="61" name="组合 60"/>
          <p:cNvGrpSpPr/>
          <p:nvPr/>
        </p:nvGrpSpPr>
        <p:grpSpPr>
          <a:xfrm>
            <a:off x="6985451" y="0"/>
            <a:ext cx="1526872" cy="900884"/>
            <a:chOff x="7140434" y="684324"/>
            <a:chExt cx="1526872" cy="900884"/>
          </a:xfrm>
        </p:grpSpPr>
        <p:grpSp>
          <p:nvGrpSpPr>
            <p:cNvPr id="62" name="组合 61"/>
            <p:cNvGrpSpPr/>
            <p:nvPr/>
          </p:nvGrpSpPr>
          <p:grpSpPr>
            <a:xfrm rot="10800000">
              <a:off x="7140434" y="980677"/>
              <a:ext cx="1243864" cy="256375"/>
              <a:chOff x="1621436" y="3300812"/>
              <a:chExt cx="1243864" cy="256375"/>
            </a:xfrm>
            <a:effectLst/>
          </p:grpSpPr>
          <p:cxnSp>
            <p:nvCxnSpPr>
              <p:cNvPr id="64" name="直接连接符 63"/>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5"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63" name="图片 62"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66" name="图片 65"/>
          <p:cNvPicPr>
            <a:picLocks noChangeAspect="1"/>
          </p:cNvPicPr>
          <p:nvPr/>
        </p:nvPicPr>
        <p:blipFill>
          <a:blip r:embed="rId4"/>
          <a:stretch>
            <a:fillRect/>
          </a:stretch>
        </p:blipFill>
        <p:spPr>
          <a:xfrm>
            <a:off x="680030" y="52511"/>
            <a:ext cx="6255038" cy="816935"/>
          </a:xfrm>
          <a:prstGeom prst="rect">
            <a:avLst/>
          </a:prstGeom>
        </p:spPr>
      </p:pic>
      <p:pic>
        <p:nvPicPr>
          <p:cNvPr id="67" name="图片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3122" t="5135" r="2742"/>
          <a:stretch>
            <a:fillRect/>
          </a:stretch>
        </p:blipFill>
        <p:spPr>
          <a:xfrm>
            <a:off x="838030" y="1839412"/>
            <a:ext cx="4809320" cy="1843298"/>
          </a:xfrm>
          <a:prstGeom prst="roundRect">
            <a:avLst>
              <a:gd name="adj" fmla="val 12645"/>
            </a:avLst>
          </a:prstGeom>
        </p:spPr>
      </p:pic>
      <p:sp>
        <p:nvSpPr>
          <p:cNvPr id="30" name="矩形: 圆角 29"/>
          <p:cNvSpPr/>
          <p:nvPr/>
        </p:nvSpPr>
        <p:spPr>
          <a:xfrm>
            <a:off x="670719" y="5963237"/>
            <a:ext cx="10850562" cy="902612"/>
          </a:xfrm>
          <a:prstGeom prst="roundRect">
            <a:avLst>
              <a:gd name="adj" fmla="val 8950"/>
            </a:avLst>
          </a:prstGeom>
          <a:gradFill flip="none" rotWithShape="1">
            <a:gsLst>
              <a:gs pos="0">
                <a:srgbClr val="256ED8"/>
              </a:gs>
              <a:gs pos="100000">
                <a:srgbClr val="090A7B"/>
              </a:gs>
            </a:gsLst>
            <a:lin ang="5400000" scaled="1"/>
            <a:tileRect/>
          </a:gradFill>
          <a:ln>
            <a:noFill/>
          </a:ln>
          <a:effectLst>
            <a:outerShdw blurRad="317500" dist="114300" dir="5400000" sx="97000" sy="97000" algn="t" rotWithShape="0">
              <a:srgbClr val="01BFD9">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accent2">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2" name="TextBox 16"/>
          <p:cNvSpPr txBox="1"/>
          <p:nvPr/>
        </p:nvSpPr>
        <p:spPr bwMode="auto">
          <a:xfrm>
            <a:off x="1084698" y="5976006"/>
            <a:ext cx="10022605" cy="891540"/>
          </a:xfrm>
          <a:prstGeom prst="rect">
            <a:avLst/>
          </a:prstGeom>
          <a:noFill/>
        </p:spPr>
        <p:txBody>
          <a:bodyPr wrap="square">
            <a:spAutoFit/>
          </a:bodyPr>
          <a:lstStyle/>
          <a:p>
            <a:pPr algn="ctr" defTabSz="1219200">
              <a:lnSpc>
                <a:spcPct val="130000"/>
              </a:lnSpc>
            </a:pPr>
            <a:r>
              <a:rPr lang="zh-CN" altLang="en-US" sz="2000" b="1" dirty="0">
                <a:solidFill>
                  <a:schemeClr val="bg1"/>
                </a:solidFill>
                <a:latin typeface="微软雅黑" panose="020B0503020204020204" pitchFamily="34" charset="-122"/>
                <a:ea typeface="微软雅黑" panose="020B0503020204020204" pitchFamily="34" charset="-122"/>
              </a:rPr>
              <a:t>充分发挥法律顾问作用，我市党政机关法律顾问配备率达到</a:t>
            </a:r>
            <a:r>
              <a:rPr lang="en-US" altLang="zh-CN" sz="2000" b="1" dirty="0">
                <a:solidFill>
                  <a:schemeClr val="bg1"/>
                </a:solidFill>
                <a:latin typeface="微软雅黑" panose="020B0503020204020204" pitchFamily="34" charset="-122"/>
                <a:ea typeface="微软雅黑" panose="020B0503020204020204" pitchFamily="34" charset="-122"/>
              </a:rPr>
              <a:t>100%</a:t>
            </a:r>
            <a:r>
              <a:rPr lang="zh-CN" altLang="en-US" sz="2000" b="1" dirty="0">
                <a:solidFill>
                  <a:schemeClr val="bg1"/>
                </a:solidFill>
                <a:latin typeface="微软雅黑" panose="020B0503020204020204" pitchFamily="34" charset="-122"/>
                <a:ea typeface="微软雅黑" panose="020B0503020204020204" pitchFamily="34" charset="-122"/>
              </a:rPr>
              <a:t>，今年以来，法律顾问参与市委、市政府涉法事务审查共计</a:t>
            </a:r>
            <a:r>
              <a:rPr lang="en-US" altLang="zh-CN" sz="2000" b="1" dirty="0">
                <a:solidFill>
                  <a:schemeClr val="bg1"/>
                </a:solidFill>
                <a:latin typeface="微软雅黑" panose="020B0503020204020204" pitchFamily="34" charset="-122"/>
                <a:ea typeface="微软雅黑" panose="020B0503020204020204" pitchFamily="34" charset="-122"/>
              </a:rPr>
              <a:t>131</a:t>
            </a:r>
            <a:r>
              <a:rPr lang="zh-CN" altLang="en-US" sz="2000" b="1" dirty="0">
                <a:solidFill>
                  <a:schemeClr val="bg1"/>
                </a:solidFill>
                <a:latin typeface="微软雅黑" panose="020B0503020204020204" pitchFamily="34" charset="-122"/>
                <a:ea typeface="微软雅黑" panose="020B0503020204020204" pitchFamily="34" charset="-122"/>
              </a:rPr>
              <a:t>件。</a:t>
            </a:r>
          </a:p>
        </p:txBody>
      </p:sp>
      <p:sp>
        <p:nvSpPr>
          <p:cNvPr id="3" name="矩形 2"/>
          <p:cNvSpPr/>
          <p:nvPr/>
        </p:nvSpPr>
        <p:spPr>
          <a:xfrm>
            <a:off x="5856789" y="2193325"/>
            <a:ext cx="5900405" cy="1197572"/>
          </a:xfrm>
          <a:prstGeom prst="rect">
            <a:avLst/>
          </a:prstGeom>
        </p:spPr>
        <p:txBody>
          <a:bodyPr wrap="square" lIns="0" tIns="0" rIns="0" bIns="0">
            <a:spAutoFit/>
          </a:bodyPr>
          <a:lstStyle/>
          <a:p>
            <a:pPr algn="just">
              <a:lnSpc>
                <a:spcPct val="150000"/>
              </a:lnSpc>
              <a:defRPr/>
            </a:pPr>
            <a:r>
              <a:rPr lang="zh-CN" altLang="en-US" dirty="0">
                <a:solidFill>
                  <a:prstClr val="black"/>
                </a:solidFill>
                <a:latin typeface="微软雅黑" panose="020B0503020204020204" pitchFamily="34" charset="-122"/>
                <a:ea typeface="微软雅黑" panose="020B0503020204020204" pitchFamily="34" charset="-122"/>
              </a:rPr>
              <a:t>严格落实</a:t>
            </a:r>
            <a:r>
              <a:rPr lang="en-US" altLang="zh-CN" dirty="0">
                <a:solidFill>
                  <a:prstClr val="black"/>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重大行政决策程序暂行条例</a:t>
            </a:r>
            <a:r>
              <a:rPr lang="en-US" altLang="zh-CN" dirty="0">
                <a:solidFill>
                  <a:prstClr val="black"/>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山东省重大行政决策程序规定</a:t>
            </a:r>
            <a:r>
              <a:rPr lang="en-US" altLang="zh-CN" dirty="0">
                <a:solidFill>
                  <a:prstClr val="black"/>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，编制了</a:t>
            </a:r>
            <a:r>
              <a:rPr lang="en-US" altLang="zh-CN" dirty="0">
                <a:solidFill>
                  <a:prstClr val="black"/>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重大行政决策合法性审查实务操作指南</a:t>
            </a:r>
            <a:r>
              <a:rPr lang="en-US" altLang="zh-CN" dirty="0">
                <a:solidFill>
                  <a:prstClr val="black"/>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，公布年度重大行政决策事项目录。</a:t>
            </a:r>
          </a:p>
        </p:txBody>
      </p:sp>
      <p:sp>
        <p:nvSpPr>
          <p:cNvPr id="29" name="文本框 28"/>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27</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1130915" y="-3175"/>
            <a:ext cx="1844040" cy="768350"/>
          </a:xfrm>
          <a:prstGeom prst="rect">
            <a:avLst/>
          </a:prstGeom>
          <a:noFill/>
        </p:spPr>
        <p:txBody>
          <a:bodyPr wrap="square" rtlCol="0">
            <a:spAutoFit/>
          </a:bodyPr>
          <a:lstStyle/>
          <a:p>
            <a:pPr algn="dist"/>
            <a:r>
              <a:rPr lang="zh-CN" altLang="en-US" sz="4400" b="1" dirty="0">
                <a:solidFill>
                  <a:schemeClr val="bg1">
                    <a:alpha val="20000"/>
                  </a:schemeClr>
                </a:solidFill>
                <a:latin typeface="文悦古典明朝体 (非商业使用) W5" charset="-122"/>
                <a:ea typeface="文悦古典明朝体 (非商业使用) W5" charset="-122"/>
              </a:rPr>
              <a:t>法</a:t>
            </a:r>
          </a:p>
        </p:txBody>
      </p:sp>
      <p:grpSp>
        <p:nvGrpSpPr>
          <p:cNvPr id="57" name="组合 56"/>
          <p:cNvGrpSpPr/>
          <p:nvPr/>
        </p:nvGrpSpPr>
        <p:grpSpPr>
          <a:xfrm>
            <a:off x="6985451" y="0"/>
            <a:ext cx="1526872" cy="900884"/>
            <a:chOff x="7140434" y="684324"/>
            <a:chExt cx="1526872" cy="900884"/>
          </a:xfrm>
        </p:grpSpPr>
        <p:grpSp>
          <p:nvGrpSpPr>
            <p:cNvPr id="58" name="组合 57"/>
            <p:cNvGrpSpPr/>
            <p:nvPr/>
          </p:nvGrpSpPr>
          <p:grpSpPr>
            <a:xfrm rot="10800000">
              <a:off x="7140434" y="980677"/>
              <a:ext cx="1243864" cy="256375"/>
              <a:chOff x="1621436" y="3300812"/>
              <a:chExt cx="1243864" cy="256375"/>
            </a:xfrm>
            <a:effectLst/>
          </p:grpSpPr>
          <p:cxnSp>
            <p:nvCxnSpPr>
              <p:cNvPr id="60" name="直接连接符 59"/>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1"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59" name="图片 58"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sp>
        <p:nvSpPr>
          <p:cNvPr id="63" name="矩形: 圆角 62"/>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64" name="文本框 63"/>
          <p:cNvSpPr txBox="1"/>
          <p:nvPr/>
        </p:nvSpPr>
        <p:spPr>
          <a:xfrm>
            <a:off x="26935" y="10392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（三）聚焦公平正义，行政执法干出新成绩</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grpSp>
        <p:nvGrpSpPr>
          <p:cNvPr id="65" name="组合 64"/>
          <p:cNvGrpSpPr/>
          <p:nvPr/>
        </p:nvGrpSpPr>
        <p:grpSpPr>
          <a:xfrm>
            <a:off x="1199314" y="2128037"/>
            <a:ext cx="9793372" cy="4003710"/>
            <a:chOff x="1199314" y="1196878"/>
            <a:chExt cx="9793372" cy="4429243"/>
          </a:xfrm>
        </p:grpSpPr>
        <p:sp>
          <p:nvSpPr>
            <p:cNvPr id="66" name="矩形 65"/>
            <p:cNvSpPr/>
            <p:nvPr/>
          </p:nvSpPr>
          <p:spPr>
            <a:xfrm>
              <a:off x="1199314" y="1231879"/>
              <a:ext cx="9793372" cy="4394242"/>
            </a:xfrm>
            <a:prstGeom prst="rect">
              <a:avLst/>
            </a:prstGeom>
            <a:gradFill flip="none" rotWithShape="1">
              <a:gsLst>
                <a:gs pos="31000">
                  <a:schemeClr val="bg1"/>
                </a:gs>
                <a:gs pos="100000">
                  <a:srgbClr val="D8E5F8"/>
                </a:gs>
              </a:gsLst>
              <a:lin ang="2700000" scaled="1"/>
              <a:tileRect/>
            </a:gradFill>
            <a:ln>
              <a:gradFill>
                <a:gsLst>
                  <a:gs pos="0">
                    <a:srgbClr val="256ED8">
                      <a:alpha val="0"/>
                    </a:srgbClr>
                  </a:gs>
                  <a:gs pos="100000">
                    <a:srgbClr val="256ED8"/>
                  </a:gs>
                </a:gsLst>
                <a:lin ang="5400000" scaled="1"/>
              </a:gradFill>
            </a:ln>
            <a:effectLst>
              <a:outerShdw blurRad="774700" dist="419100" dir="5400000" sx="72000" sy="72000" algn="t" rotWithShape="0">
                <a:srgbClr val="D8E5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7" name="图片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8041" y="1447452"/>
              <a:ext cx="847853" cy="759993"/>
            </a:xfrm>
            <a:prstGeom prst="rect">
              <a:avLst/>
            </a:prstGeom>
          </p:spPr>
        </p:pic>
        <p:pic>
          <p:nvPicPr>
            <p:cNvPr id="68" name="图片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5164" y="1196878"/>
              <a:ext cx="588819" cy="527802"/>
            </a:xfrm>
            <a:prstGeom prst="rect">
              <a:avLst/>
            </a:prstGeom>
          </p:spPr>
        </p:pic>
        <p:pic>
          <p:nvPicPr>
            <p:cNvPr id="69" name="图片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4004" y="1651739"/>
              <a:ext cx="588819" cy="527802"/>
            </a:xfrm>
            <a:prstGeom prst="rect">
              <a:avLst/>
            </a:prstGeom>
          </p:spPr>
        </p:pic>
      </p:grpSp>
      <p:sp>
        <p:nvSpPr>
          <p:cNvPr id="70" name="文本框 69"/>
          <p:cNvSpPr txBox="1"/>
          <p:nvPr/>
        </p:nvSpPr>
        <p:spPr>
          <a:xfrm>
            <a:off x="1718787" y="2799993"/>
            <a:ext cx="8824586" cy="2372252"/>
          </a:xfrm>
          <a:prstGeom prst="rect">
            <a:avLst/>
          </a:prstGeom>
          <a:noFill/>
        </p:spPr>
        <p:txBody>
          <a:bodyPr wrap="square">
            <a:spAutoFit/>
          </a:bodyPr>
          <a:lstStyle/>
          <a:p>
            <a:pPr indent="406400" algn="l">
              <a:lnSpc>
                <a:spcPct val="200000"/>
              </a:lnSpc>
            </a:pPr>
            <a:r>
              <a:rPr lang="zh-CN" altLang="zh-CN" sz="2600" kern="0" dirty="0">
                <a:solidFill>
                  <a:srgbClr val="000000"/>
                </a:solidFill>
                <a:effectLst/>
                <a:latin typeface="+mj-ea"/>
                <a:ea typeface="+mj-ea"/>
                <a:cs typeface="仿宋_GB2312" panose="02010609030101010101" charset="-122"/>
              </a:rPr>
              <a:t>行政执法是法律实施的关键环节，是法治建设的重中之重。近年来，我市在依法行政方面持续发力，行政执法质量和效能大幅提升。</a:t>
            </a:r>
            <a:endParaRPr lang="zh-CN" altLang="zh-CN" sz="2600" kern="100" dirty="0">
              <a:effectLst/>
              <a:latin typeface="+mj-ea"/>
              <a:ea typeface="+mj-ea"/>
              <a:cs typeface="Times New Roman" panose="02020603050405020304" pitchFamily="18" charset="0"/>
            </a:endParaRPr>
          </a:p>
        </p:txBody>
      </p:sp>
      <p:grpSp>
        <p:nvGrpSpPr>
          <p:cNvPr id="72" name="组合 71"/>
          <p:cNvGrpSpPr/>
          <p:nvPr/>
        </p:nvGrpSpPr>
        <p:grpSpPr>
          <a:xfrm>
            <a:off x="6985451" y="0"/>
            <a:ext cx="1526872" cy="900884"/>
            <a:chOff x="7140434" y="684324"/>
            <a:chExt cx="1526872" cy="900884"/>
          </a:xfrm>
        </p:grpSpPr>
        <p:grpSp>
          <p:nvGrpSpPr>
            <p:cNvPr id="73" name="组合 72"/>
            <p:cNvGrpSpPr/>
            <p:nvPr/>
          </p:nvGrpSpPr>
          <p:grpSpPr>
            <a:xfrm rot="10800000">
              <a:off x="7140434" y="980677"/>
              <a:ext cx="1243864" cy="256375"/>
              <a:chOff x="1621436" y="3300812"/>
              <a:chExt cx="1243864" cy="256375"/>
            </a:xfrm>
            <a:effectLst/>
          </p:grpSpPr>
          <p:cxnSp>
            <p:nvCxnSpPr>
              <p:cNvPr id="75" name="直接连接符 74"/>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6"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74" name="图片 73"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77" name="图片 76"/>
          <p:cNvPicPr>
            <a:picLocks noChangeAspect="1"/>
          </p:cNvPicPr>
          <p:nvPr/>
        </p:nvPicPr>
        <p:blipFill>
          <a:blip r:embed="rId6"/>
          <a:stretch>
            <a:fillRect/>
          </a:stretch>
        </p:blipFill>
        <p:spPr>
          <a:xfrm>
            <a:off x="680030" y="52511"/>
            <a:ext cx="6255038" cy="816935"/>
          </a:xfrm>
          <a:prstGeom prst="rect">
            <a:avLst/>
          </a:prstGeom>
        </p:spPr>
      </p:pic>
      <p:pic>
        <p:nvPicPr>
          <p:cNvPr id="78" name="图片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23" name="文本框 22"/>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28</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6" name="直接连接符 16"/>
          <p:cNvCxnSpPr>
            <a:cxnSpLocks noChangeShapeType="1"/>
            <a:endCxn id="112" idx="2"/>
          </p:cNvCxnSpPr>
          <p:nvPr/>
        </p:nvCxnSpPr>
        <p:spPr bwMode="auto">
          <a:xfrm>
            <a:off x="3743186" y="3412761"/>
            <a:ext cx="2240526" cy="0"/>
          </a:xfrm>
          <a:prstGeom prst="line">
            <a:avLst/>
          </a:prstGeom>
          <a:noFill/>
          <a:ln w="9525" cmpd="sng">
            <a:solidFill>
              <a:srgbClr val="BFBFBF"/>
            </a:solidFill>
            <a:round/>
          </a:ln>
          <a:extLst>
            <a:ext uri="{909E8E84-426E-40DD-AFC4-6F175D3DCCD1}">
              <a14:hiddenFill xmlns:a14="http://schemas.microsoft.com/office/drawing/2010/main">
                <a:noFill/>
              </a14:hiddenFill>
            </a:ext>
          </a:extLst>
        </p:spPr>
      </p:cxnSp>
      <p:cxnSp>
        <p:nvCxnSpPr>
          <p:cNvPr id="117" name="直接连接符 18"/>
          <p:cNvCxnSpPr>
            <a:cxnSpLocks noChangeShapeType="1"/>
            <a:endCxn id="113" idx="2"/>
          </p:cNvCxnSpPr>
          <p:nvPr/>
        </p:nvCxnSpPr>
        <p:spPr bwMode="auto">
          <a:xfrm flipV="1">
            <a:off x="3743186" y="4434238"/>
            <a:ext cx="2240526" cy="1"/>
          </a:xfrm>
          <a:prstGeom prst="line">
            <a:avLst/>
          </a:prstGeom>
          <a:noFill/>
          <a:ln w="9525" cmpd="sng">
            <a:solidFill>
              <a:srgbClr val="BFBFBF"/>
            </a:solidFill>
            <a:round/>
          </a:ln>
          <a:extLst>
            <a:ext uri="{909E8E84-426E-40DD-AFC4-6F175D3DCCD1}">
              <a14:hiddenFill xmlns:a14="http://schemas.microsoft.com/office/drawing/2010/main">
                <a:noFill/>
              </a14:hiddenFill>
            </a:ext>
          </a:extLst>
        </p:spPr>
      </p:cxnSp>
      <p:sp>
        <p:nvSpPr>
          <p:cNvPr id="2" name="文本框 1"/>
          <p:cNvSpPr txBox="1"/>
          <p:nvPr/>
        </p:nvSpPr>
        <p:spPr>
          <a:xfrm>
            <a:off x="6480356" y="1149442"/>
            <a:ext cx="4063933"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一是持续深化综合行政执法改革</a:t>
            </a:r>
          </a:p>
        </p:txBody>
      </p:sp>
      <p:sp>
        <p:nvSpPr>
          <p:cNvPr id="105" name="椭圆 1"/>
          <p:cNvSpPr>
            <a:spLocks noChangeAspect="1" noChangeArrowheads="1"/>
          </p:cNvSpPr>
          <p:nvPr/>
        </p:nvSpPr>
        <p:spPr bwMode="auto">
          <a:xfrm>
            <a:off x="568748" y="2663492"/>
            <a:ext cx="2519321" cy="2519320"/>
          </a:xfrm>
          <a:prstGeom prst="ellipse">
            <a:avLst/>
          </a:prstGeom>
          <a:gradFill>
            <a:gsLst>
              <a:gs pos="0">
                <a:srgbClr val="090A7B"/>
              </a:gs>
              <a:gs pos="100000">
                <a:srgbClr val="256ED8"/>
              </a:gs>
            </a:gsLst>
            <a:lin ang="2700000" scaled="1"/>
          </a:gradFill>
          <a:ln>
            <a:noFill/>
          </a:ln>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微软雅黑" panose="020B0503020204020204" pitchFamily="34" charset="-122"/>
              <a:cs typeface="+mn-ea"/>
              <a:sym typeface="+mn-lt"/>
            </a:endParaRPr>
          </a:p>
        </p:txBody>
      </p:sp>
      <p:sp>
        <p:nvSpPr>
          <p:cNvPr id="106" name="空心弧 2"/>
          <p:cNvSpPr>
            <a:spLocks noChangeAspect="1"/>
          </p:cNvSpPr>
          <p:nvPr/>
        </p:nvSpPr>
        <p:spPr bwMode="auto">
          <a:xfrm>
            <a:off x="-61777" y="2034357"/>
            <a:ext cx="3780370" cy="3778980"/>
          </a:xfrm>
          <a:custGeom>
            <a:avLst/>
            <a:gdLst>
              <a:gd name="T0" fmla="*/ 2160000 w 4320000"/>
              <a:gd name="T1" fmla="*/ 0 h 4320000"/>
              <a:gd name="T2" fmla="*/ 4320000 w 4320000"/>
              <a:gd name="T3" fmla="*/ 2160000 h 4320000"/>
              <a:gd name="T4" fmla="*/ 2160000 w 4320000"/>
              <a:gd name="T5" fmla="*/ 4320000 h 4320000"/>
              <a:gd name="T6" fmla="*/ 2160000 w 4320000"/>
              <a:gd name="T7" fmla="*/ 4190400 h 4320000"/>
              <a:gd name="T8" fmla="*/ 4190400 w 4320000"/>
              <a:gd name="T9" fmla="*/ 2160000 h 4320000"/>
              <a:gd name="T10" fmla="*/ 2160000 w 4320000"/>
              <a:gd name="T11" fmla="*/ 129600 h 4320000"/>
              <a:gd name="T12" fmla="*/ 2160000 w 4320000"/>
              <a:gd name="T13" fmla="*/ 0 h 4320000"/>
            </a:gdLst>
            <a:ahLst/>
            <a:cxnLst>
              <a:cxn ang="0">
                <a:pos x="T0" y="T1"/>
              </a:cxn>
              <a:cxn ang="0">
                <a:pos x="T2" y="T3"/>
              </a:cxn>
              <a:cxn ang="0">
                <a:pos x="T4" y="T5"/>
              </a:cxn>
              <a:cxn ang="0">
                <a:pos x="T6" y="T7"/>
              </a:cxn>
              <a:cxn ang="0">
                <a:pos x="T8" y="T9"/>
              </a:cxn>
              <a:cxn ang="0">
                <a:pos x="T10" y="T11"/>
              </a:cxn>
              <a:cxn ang="0">
                <a:pos x="T12" y="T13"/>
              </a:cxn>
            </a:cxnLst>
            <a:rect l="0" t="0" r="r" b="b"/>
            <a:pathLst>
              <a:path w="4320000" h="4320000">
                <a:moveTo>
                  <a:pt x="2160000" y="0"/>
                </a:moveTo>
                <a:cubicBezTo>
                  <a:pt x="3352935" y="0"/>
                  <a:pt x="4320000" y="967065"/>
                  <a:pt x="4320000" y="2160000"/>
                </a:cubicBezTo>
                <a:cubicBezTo>
                  <a:pt x="4320000" y="3352935"/>
                  <a:pt x="3352935" y="4320000"/>
                  <a:pt x="2160000" y="4320000"/>
                </a:cubicBezTo>
                <a:lnTo>
                  <a:pt x="2160000" y="4190400"/>
                </a:lnTo>
                <a:cubicBezTo>
                  <a:pt x="3281359" y="4190400"/>
                  <a:pt x="4190400" y="3281359"/>
                  <a:pt x="4190400" y="2160000"/>
                </a:cubicBezTo>
                <a:cubicBezTo>
                  <a:pt x="4190400" y="1038641"/>
                  <a:pt x="3281359" y="129600"/>
                  <a:pt x="2160000" y="129600"/>
                </a:cubicBezTo>
                <a:lnTo>
                  <a:pt x="2160000" y="0"/>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mn-ea"/>
              <a:sym typeface="+mn-lt"/>
            </a:endParaRPr>
          </a:p>
        </p:txBody>
      </p:sp>
      <p:sp>
        <p:nvSpPr>
          <p:cNvPr id="107" name="椭圆 5"/>
          <p:cNvSpPr>
            <a:spLocks noChangeAspect="1" noChangeArrowheads="1"/>
          </p:cNvSpPr>
          <p:nvPr/>
        </p:nvSpPr>
        <p:spPr bwMode="auto">
          <a:xfrm>
            <a:off x="2610314" y="2194071"/>
            <a:ext cx="393036" cy="393037"/>
          </a:xfrm>
          <a:prstGeom prst="ellipse">
            <a:avLst/>
          </a:prstGeom>
          <a:solidFill>
            <a:srgbClr val="91919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微软雅黑" panose="020B0503020204020204" pitchFamily="34" charset="-122"/>
              <a:cs typeface="+mn-ea"/>
              <a:sym typeface="+mn-lt"/>
            </a:endParaRPr>
          </a:p>
        </p:txBody>
      </p:sp>
      <p:sp>
        <p:nvSpPr>
          <p:cNvPr id="108" name="椭圆 6"/>
          <p:cNvSpPr>
            <a:spLocks noChangeAspect="1" noChangeArrowheads="1"/>
          </p:cNvSpPr>
          <p:nvPr/>
        </p:nvSpPr>
        <p:spPr bwMode="auto">
          <a:xfrm>
            <a:off x="3396386" y="3216242"/>
            <a:ext cx="394425" cy="393037"/>
          </a:xfrm>
          <a:prstGeom prst="ellipse">
            <a:avLst/>
          </a:prstGeom>
          <a:gradFill>
            <a:gsLst>
              <a:gs pos="0">
                <a:srgbClr val="090A7B"/>
              </a:gs>
              <a:gs pos="100000">
                <a:srgbClr val="256ED8"/>
              </a:gs>
            </a:gsLst>
            <a:lin ang="2700000" scaled="1"/>
          </a:gradFill>
          <a:ln>
            <a:noFill/>
          </a:ln>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微软雅黑" panose="020B0503020204020204" pitchFamily="34" charset="-122"/>
              <a:cs typeface="+mn-ea"/>
              <a:sym typeface="+mn-lt"/>
            </a:endParaRPr>
          </a:p>
        </p:txBody>
      </p:sp>
      <p:sp>
        <p:nvSpPr>
          <p:cNvPr id="109" name="椭圆 7"/>
          <p:cNvSpPr>
            <a:spLocks noChangeAspect="1" noChangeArrowheads="1"/>
          </p:cNvSpPr>
          <p:nvPr/>
        </p:nvSpPr>
        <p:spPr bwMode="auto">
          <a:xfrm>
            <a:off x="3396386" y="4237026"/>
            <a:ext cx="394425" cy="394425"/>
          </a:xfrm>
          <a:prstGeom prst="ellipse">
            <a:avLst/>
          </a:prstGeom>
          <a:solidFill>
            <a:srgbClr val="91919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微软雅黑" panose="020B0503020204020204" pitchFamily="34" charset="-122"/>
              <a:cs typeface="+mn-ea"/>
              <a:sym typeface="+mn-lt"/>
            </a:endParaRPr>
          </a:p>
        </p:txBody>
      </p:sp>
      <p:sp>
        <p:nvSpPr>
          <p:cNvPr id="110" name="椭圆 10"/>
          <p:cNvSpPr>
            <a:spLocks noChangeAspect="1" noChangeArrowheads="1"/>
          </p:cNvSpPr>
          <p:nvPr/>
        </p:nvSpPr>
        <p:spPr bwMode="auto">
          <a:xfrm>
            <a:off x="2610314" y="5259198"/>
            <a:ext cx="393036" cy="393036"/>
          </a:xfrm>
          <a:prstGeom prst="ellipse">
            <a:avLst/>
          </a:prstGeom>
          <a:gradFill>
            <a:gsLst>
              <a:gs pos="0">
                <a:srgbClr val="090A7B"/>
              </a:gs>
              <a:gs pos="100000">
                <a:srgbClr val="256ED8"/>
              </a:gs>
            </a:gsLst>
            <a:lin ang="2700000" scaled="1"/>
          </a:gradFill>
          <a:ln>
            <a:noFill/>
          </a:ln>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微软雅黑" panose="020B0503020204020204" pitchFamily="34" charset="-122"/>
              <a:cs typeface="+mn-ea"/>
              <a:sym typeface="+mn-lt"/>
            </a:endParaRPr>
          </a:p>
        </p:txBody>
      </p:sp>
      <p:sp>
        <p:nvSpPr>
          <p:cNvPr id="111" name="椭圆 11"/>
          <p:cNvSpPr>
            <a:spLocks noChangeAspect="1" noChangeArrowheads="1"/>
          </p:cNvSpPr>
          <p:nvPr/>
        </p:nvSpPr>
        <p:spPr bwMode="auto">
          <a:xfrm>
            <a:off x="4492119" y="1996858"/>
            <a:ext cx="787462" cy="787462"/>
          </a:xfrm>
          <a:prstGeom prst="ellipse">
            <a:avLst/>
          </a:prstGeom>
          <a:solidFill>
            <a:srgbClr val="91919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微软雅黑" panose="020B0503020204020204" pitchFamily="34" charset="-122"/>
              <a:cs typeface="+mn-ea"/>
              <a:sym typeface="+mn-lt"/>
            </a:endParaRPr>
          </a:p>
        </p:txBody>
      </p:sp>
      <p:sp>
        <p:nvSpPr>
          <p:cNvPr id="112" name="椭圆 12"/>
          <p:cNvSpPr>
            <a:spLocks noChangeAspect="1" noChangeArrowheads="1"/>
          </p:cNvSpPr>
          <p:nvPr/>
        </p:nvSpPr>
        <p:spPr bwMode="auto">
          <a:xfrm>
            <a:off x="5983712" y="3019030"/>
            <a:ext cx="787462" cy="787462"/>
          </a:xfrm>
          <a:prstGeom prst="ellipse">
            <a:avLst/>
          </a:prstGeom>
          <a:gradFill>
            <a:gsLst>
              <a:gs pos="0">
                <a:srgbClr val="090A7B"/>
              </a:gs>
              <a:gs pos="100000">
                <a:srgbClr val="256ED8"/>
              </a:gs>
            </a:gsLst>
            <a:lin ang="2700000" scaled="1"/>
          </a:gradFill>
          <a:ln>
            <a:noFill/>
          </a:ln>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微软雅黑" panose="020B0503020204020204" pitchFamily="34" charset="-122"/>
              <a:cs typeface="+mn-ea"/>
              <a:sym typeface="+mn-lt"/>
            </a:endParaRPr>
          </a:p>
        </p:txBody>
      </p:sp>
      <p:sp>
        <p:nvSpPr>
          <p:cNvPr id="113" name="椭圆 13"/>
          <p:cNvSpPr>
            <a:spLocks noChangeAspect="1" noChangeArrowheads="1"/>
          </p:cNvSpPr>
          <p:nvPr/>
        </p:nvSpPr>
        <p:spPr bwMode="auto">
          <a:xfrm>
            <a:off x="5983712" y="4041202"/>
            <a:ext cx="787462" cy="786072"/>
          </a:xfrm>
          <a:prstGeom prst="ellipse">
            <a:avLst/>
          </a:prstGeom>
          <a:solidFill>
            <a:srgbClr val="91919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微软雅黑" panose="020B0503020204020204" pitchFamily="34" charset="-122"/>
              <a:cs typeface="+mn-ea"/>
              <a:sym typeface="+mn-lt"/>
            </a:endParaRPr>
          </a:p>
        </p:txBody>
      </p:sp>
      <p:sp>
        <p:nvSpPr>
          <p:cNvPr id="114" name="椭圆 14"/>
          <p:cNvSpPr>
            <a:spLocks noChangeAspect="1" noChangeArrowheads="1"/>
          </p:cNvSpPr>
          <p:nvPr/>
        </p:nvSpPr>
        <p:spPr bwMode="auto">
          <a:xfrm>
            <a:off x="4492119" y="5061985"/>
            <a:ext cx="787462" cy="787461"/>
          </a:xfrm>
          <a:prstGeom prst="ellipse">
            <a:avLst/>
          </a:prstGeom>
          <a:gradFill>
            <a:gsLst>
              <a:gs pos="0">
                <a:srgbClr val="090A7B"/>
              </a:gs>
              <a:gs pos="100000">
                <a:srgbClr val="256ED8"/>
              </a:gs>
            </a:gsLst>
            <a:lin ang="2700000" scaled="1"/>
          </a:gradFill>
          <a:ln>
            <a:noFill/>
          </a:ln>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ctr"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微软雅黑" panose="020B0503020204020204" pitchFamily="34" charset="-122"/>
              <a:cs typeface="+mn-ea"/>
              <a:sym typeface="+mn-lt"/>
            </a:endParaRPr>
          </a:p>
        </p:txBody>
      </p:sp>
      <p:cxnSp>
        <p:nvCxnSpPr>
          <p:cNvPr id="115" name="直接连接符 4"/>
          <p:cNvCxnSpPr>
            <a:cxnSpLocks noChangeShapeType="1"/>
            <a:stCxn id="107" idx="6"/>
            <a:endCxn id="111" idx="2"/>
          </p:cNvCxnSpPr>
          <p:nvPr/>
        </p:nvCxnSpPr>
        <p:spPr bwMode="auto">
          <a:xfrm flipV="1">
            <a:off x="3003350" y="2390589"/>
            <a:ext cx="1488769" cy="1"/>
          </a:xfrm>
          <a:prstGeom prst="line">
            <a:avLst/>
          </a:prstGeom>
          <a:noFill/>
          <a:ln w="9525" cmpd="sng">
            <a:solidFill>
              <a:srgbClr val="BFBFBF"/>
            </a:solidFill>
            <a:round/>
          </a:ln>
          <a:extLst>
            <a:ext uri="{909E8E84-426E-40DD-AFC4-6F175D3DCCD1}">
              <a14:hiddenFill xmlns:a14="http://schemas.microsoft.com/office/drawing/2010/main">
                <a:noFill/>
              </a14:hiddenFill>
            </a:ext>
          </a:extLst>
        </p:spPr>
      </p:cxnSp>
      <p:cxnSp>
        <p:nvCxnSpPr>
          <p:cNvPr id="118" name="直接连接符 20"/>
          <p:cNvCxnSpPr>
            <a:cxnSpLocks noChangeShapeType="1"/>
            <a:stCxn id="110" idx="6"/>
            <a:endCxn id="114" idx="2"/>
          </p:cNvCxnSpPr>
          <p:nvPr/>
        </p:nvCxnSpPr>
        <p:spPr bwMode="auto">
          <a:xfrm>
            <a:off x="3003350" y="5455716"/>
            <a:ext cx="1488769" cy="0"/>
          </a:xfrm>
          <a:prstGeom prst="line">
            <a:avLst/>
          </a:prstGeom>
          <a:noFill/>
          <a:ln w="9525" cmpd="sng">
            <a:solidFill>
              <a:srgbClr val="BFBFBF"/>
            </a:solidFill>
            <a:round/>
          </a:ln>
          <a:extLst>
            <a:ext uri="{909E8E84-426E-40DD-AFC4-6F175D3DCCD1}">
              <a14:hiddenFill xmlns:a14="http://schemas.microsoft.com/office/drawing/2010/main">
                <a:noFill/>
              </a14:hiddenFill>
            </a:ext>
          </a:extLst>
        </p:spPr>
      </p:cxnSp>
      <p:sp>
        <p:nvSpPr>
          <p:cNvPr id="119" name="KSO_Shape"/>
          <p:cNvSpPr>
            <a:spLocks noChangeAspect="1"/>
          </p:cNvSpPr>
          <p:nvPr/>
        </p:nvSpPr>
        <p:spPr bwMode="auto">
          <a:xfrm>
            <a:off x="4639334" y="2173239"/>
            <a:ext cx="472199" cy="468032"/>
          </a:xfrm>
          <a:custGeom>
            <a:avLst/>
            <a:gdLst>
              <a:gd name="T0" fmla="*/ 1420802 w 2262188"/>
              <a:gd name="T1" fmla="*/ 2155372 h 2241550"/>
              <a:gd name="T2" fmla="*/ 0 w 2262188"/>
              <a:gd name="T3" fmla="*/ 1901959 h 2241550"/>
              <a:gd name="T4" fmla="*/ 966787 w 2262188"/>
              <a:gd name="T5" fmla="*/ 2002745 h 2241550"/>
              <a:gd name="T6" fmla="*/ 463550 w 2262188"/>
              <a:gd name="T7" fmla="*/ 1799189 h 2241550"/>
              <a:gd name="T8" fmla="*/ 1920875 w 2262188"/>
              <a:gd name="T9" fmla="*/ 1721932 h 2241550"/>
              <a:gd name="T10" fmla="*/ 1920875 w 2262188"/>
              <a:gd name="T11" fmla="*/ 1643063 h 2241550"/>
              <a:gd name="T12" fmla="*/ 1920875 w 2262188"/>
              <a:gd name="T13" fmla="*/ 1520825 h 2241550"/>
              <a:gd name="T14" fmla="*/ 1437365 w 2262188"/>
              <a:gd name="T15" fmla="*/ 1781511 h 2241550"/>
              <a:gd name="T16" fmla="*/ 0 w 2262188"/>
              <a:gd name="T17" fmla="*/ 1470217 h 2241550"/>
              <a:gd name="T18" fmla="*/ 1304860 w 2262188"/>
              <a:gd name="T19" fmla="*/ 1658938 h 2241550"/>
              <a:gd name="T20" fmla="*/ 1333924 w 2262188"/>
              <a:gd name="T21" fmla="*/ 1648052 h 2241550"/>
              <a:gd name="T22" fmla="*/ 1395684 w 2262188"/>
              <a:gd name="T23" fmla="*/ 1641022 h 2241550"/>
              <a:gd name="T24" fmla="*/ 1448362 w 2262188"/>
              <a:gd name="T25" fmla="*/ 1646011 h 2241550"/>
              <a:gd name="T26" fmla="*/ 1677920 w 2262188"/>
              <a:gd name="T27" fmla="*/ 1506991 h 2241550"/>
              <a:gd name="T28" fmla="*/ 1657031 w 2262188"/>
              <a:gd name="T29" fmla="*/ 1492023 h 2241550"/>
              <a:gd name="T30" fmla="*/ 1654306 w 2262188"/>
              <a:gd name="T31" fmla="*/ 1479097 h 2241550"/>
              <a:gd name="T32" fmla="*/ 1663843 w 2262188"/>
              <a:gd name="T33" fmla="*/ 1466170 h 2241550"/>
              <a:gd name="T34" fmla="*/ 995838 w 2262188"/>
              <a:gd name="T35" fmla="*/ 1258888 h 2241550"/>
              <a:gd name="T36" fmla="*/ 489738 w 2262188"/>
              <a:gd name="T37" fmla="*/ 1130300 h 2241550"/>
              <a:gd name="T38" fmla="*/ 594035 w 2262188"/>
              <a:gd name="T39" fmla="*/ 1213404 h 2241550"/>
              <a:gd name="T40" fmla="*/ 555491 w 2262188"/>
              <a:gd name="T41" fmla="*/ 1222487 h 2241550"/>
              <a:gd name="T42" fmla="*/ 486564 w 2262188"/>
              <a:gd name="T43" fmla="*/ 1223168 h 2241550"/>
              <a:gd name="T44" fmla="*/ 211086 w 2262188"/>
              <a:gd name="T45" fmla="*/ 1351684 h 2241550"/>
              <a:gd name="T46" fmla="*/ 251218 w 2262188"/>
              <a:gd name="T47" fmla="*/ 1368941 h 2241550"/>
              <a:gd name="T48" fmla="*/ 259153 w 2262188"/>
              <a:gd name="T49" fmla="*/ 1381429 h 2241550"/>
              <a:gd name="T50" fmla="*/ 255072 w 2262188"/>
              <a:gd name="T51" fmla="*/ 1394599 h 2241550"/>
              <a:gd name="T52" fmla="*/ 240561 w 2262188"/>
              <a:gd name="T53" fmla="*/ 1405498 h 2241550"/>
              <a:gd name="T54" fmla="*/ 810075 w 2262188"/>
              <a:gd name="T55" fmla="*/ 1021049 h 2241550"/>
              <a:gd name="T56" fmla="*/ 341312 w 2262188"/>
              <a:gd name="T57" fmla="*/ 771297 h 2241550"/>
              <a:gd name="T58" fmla="*/ 2262188 w 2262188"/>
              <a:gd name="T59" fmla="*/ 687389 h 2241550"/>
              <a:gd name="T60" fmla="*/ 830949 w 2262188"/>
              <a:gd name="T61" fmla="*/ 982664 h 2241550"/>
              <a:gd name="T62" fmla="*/ 1797050 w 2262188"/>
              <a:gd name="T63" fmla="*/ 752476 h 2241550"/>
              <a:gd name="T64" fmla="*/ 1295400 w 2262188"/>
              <a:gd name="T65" fmla="*/ 660174 h 2241550"/>
              <a:gd name="T66" fmla="*/ 2262188 w 2262188"/>
              <a:gd name="T67" fmla="*/ 462607 h 2241550"/>
              <a:gd name="T68" fmla="*/ 824823 w 2262188"/>
              <a:gd name="T69" fmla="*/ 651157 h 2241550"/>
              <a:gd name="T70" fmla="*/ 341312 w 2262188"/>
              <a:gd name="T71" fmla="*/ 390526 h 2241550"/>
              <a:gd name="T72" fmla="*/ 786730 w 2262188"/>
              <a:gd name="T73" fmla="*/ 233363 h 2241550"/>
              <a:gd name="T74" fmla="*/ 600403 w 2262188"/>
              <a:gd name="T75" fmla="*/ 336703 h 2241550"/>
              <a:gd name="T76" fmla="*/ 608110 w 2262188"/>
              <a:gd name="T77" fmla="*/ 349677 h 2241550"/>
              <a:gd name="T78" fmla="*/ 603350 w 2262188"/>
              <a:gd name="T79" fmla="*/ 362651 h 2241550"/>
              <a:gd name="T80" fmla="*/ 576602 w 2262188"/>
              <a:gd name="T81" fmla="*/ 378585 h 2241550"/>
              <a:gd name="T82" fmla="*/ 820278 w 2262188"/>
              <a:gd name="T83" fmla="*/ 514246 h 2241550"/>
              <a:gd name="T84" fmla="*/ 878761 w 2262188"/>
              <a:gd name="T85" fmla="*/ 510831 h 2241550"/>
              <a:gd name="T86" fmla="*/ 932710 w 2262188"/>
              <a:gd name="T87" fmla="*/ 519026 h 2241550"/>
              <a:gd name="T88" fmla="*/ 1216508 w 2262188"/>
              <a:gd name="T89" fmla="*/ 466218 h 2241550"/>
              <a:gd name="T90" fmla="*/ 1749425 w 2262188"/>
              <a:gd name="T91" fmla="*/ 883986 h 2241550"/>
              <a:gd name="T92" fmla="*/ 1798297 w 2262188"/>
              <a:gd name="T93" fmla="*/ 374650 h 2241550"/>
              <a:gd name="T94" fmla="*/ 2012784 w 2262188"/>
              <a:gd name="T95" fmla="*/ 269585 h 2241550"/>
              <a:gd name="T96" fmla="*/ 2003262 w 2262188"/>
              <a:gd name="T97" fmla="*/ 256650 h 2241550"/>
              <a:gd name="T98" fmla="*/ 2006209 w 2262188"/>
              <a:gd name="T99" fmla="*/ 243943 h 2241550"/>
              <a:gd name="T100" fmla="*/ 2027068 w 2262188"/>
              <a:gd name="T101" fmla="*/ 228966 h 2241550"/>
              <a:gd name="T102" fmla="*/ 1797843 w 2262188"/>
              <a:gd name="T103" fmla="*/ 89635 h 2241550"/>
              <a:gd name="T104" fmla="*/ 1745015 w 2262188"/>
              <a:gd name="T105" fmla="*/ 94400 h 2241550"/>
              <a:gd name="T106" fmla="*/ 1683571 w 2262188"/>
              <a:gd name="T107" fmla="*/ 87820 h 2241550"/>
              <a:gd name="T108" fmla="*/ 1651602 w 2262188"/>
              <a:gd name="T109" fmla="*/ 75112 h 224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2188" h="2241550">
                <a:moveTo>
                  <a:pt x="1920875" y="1898650"/>
                </a:moveTo>
                <a:lnTo>
                  <a:pt x="1920875" y="1901598"/>
                </a:lnTo>
                <a:lnTo>
                  <a:pt x="1920875" y="1977571"/>
                </a:lnTo>
                <a:lnTo>
                  <a:pt x="1431239" y="2241550"/>
                </a:lnTo>
                <a:lnTo>
                  <a:pt x="966787" y="2131332"/>
                </a:lnTo>
                <a:lnTo>
                  <a:pt x="966787" y="2047648"/>
                </a:lnTo>
                <a:lnTo>
                  <a:pt x="1420802" y="2155372"/>
                </a:lnTo>
                <a:lnTo>
                  <a:pt x="1437365" y="2159227"/>
                </a:lnTo>
                <a:lnTo>
                  <a:pt x="1452113" y="2151289"/>
                </a:lnTo>
                <a:lnTo>
                  <a:pt x="1920875" y="1898650"/>
                </a:lnTo>
                <a:close/>
                <a:moveTo>
                  <a:pt x="0" y="1817688"/>
                </a:moveTo>
                <a:lnTo>
                  <a:pt x="463550" y="1928451"/>
                </a:lnTo>
                <a:lnTo>
                  <a:pt x="463550" y="2012951"/>
                </a:lnTo>
                <a:lnTo>
                  <a:pt x="0" y="1901959"/>
                </a:lnTo>
                <a:lnTo>
                  <a:pt x="0" y="1848519"/>
                </a:lnTo>
                <a:lnTo>
                  <a:pt x="0" y="1817688"/>
                </a:lnTo>
                <a:close/>
                <a:moveTo>
                  <a:pt x="1920875" y="1770063"/>
                </a:moveTo>
                <a:lnTo>
                  <a:pt x="1920875" y="1772784"/>
                </a:lnTo>
                <a:lnTo>
                  <a:pt x="1920875" y="1848984"/>
                </a:lnTo>
                <a:lnTo>
                  <a:pt x="1431239" y="2112963"/>
                </a:lnTo>
                <a:lnTo>
                  <a:pt x="966787" y="2002745"/>
                </a:lnTo>
                <a:lnTo>
                  <a:pt x="966787" y="1919061"/>
                </a:lnTo>
                <a:lnTo>
                  <a:pt x="1420802" y="2026784"/>
                </a:lnTo>
                <a:lnTo>
                  <a:pt x="1437365" y="2030867"/>
                </a:lnTo>
                <a:lnTo>
                  <a:pt x="1452113" y="2022702"/>
                </a:lnTo>
                <a:lnTo>
                  <a:pt x="1920875" y="1770063"/>
                </a:lnTo>
                <a:close/>
                <a:moveTo>
                  <a:pt x="0" y="1689100"/>
                </a:moveTo>
                <a:lnTo>
                  <a:pt x="463550" y="1799189"/>
                </a:lnTo>
                <a:lnTo>
                  <a:pt x="463550" y="1882775"/>
                </a:lnTo>
                <a:lnTo>
                  <a:pt x="0" y="1772460"/>
                </a:lnTo>
                <a:lnTo>
                  <a:pt x="0" y="1719680"/>
                </a:lnTo>
                <a:lnTo>
                  <a:pt x="0" y="1689100"/>
                </a:lnTo>
                <a:close/>
                <a:moveTo>
                  <a:pt x="1920875" y="1643063"/>
                </a:moveTo>
                <a:lnTo>
                  <a:pt x="1920875" y="1646009"/>
                </a:lnTo>
                <a:lnTo>
                  <a:pt x="1920875" y="1721932"/>
                </a:lnTo>
                <a:lnTo>
                  <a:pt x="1431239" y="1985963"/>
                </a:lnTo>
                <a:lnTo>
                  <a:pt x="966787" y="1875591"/>
                </a:lnTo>
                <a:lnTo>
                  <a:pt x="966787" y="1791963"/>
                </a:lnTo>
                <a:lnTo>
                  <a:pt x="1420802" y="1899841"/>
                </a:lnTo>
                <a:lnTo>
                  <a:pt x="1437365" y="1903694"/>
                </a:lnTo>
                <a:lnTo>
                  <a:pt x="1452113" y="1895762"/>
                </a:lnTo>
                <a:lnTo>
                  <a:pt x="1920875" y="1643063"/>
                </a:lnTo>
                <a:close/>
                <a:moveTo>
                  <a:pt x="0" y="1562100"/>
                </a:moveTo>
                <a:lnTo>
                  <a:pt x="463550" y="1672189"/>
                </a:lnTo>
                <a:lnTo>
                  <a:pt x="463550" y="1755775"/>
                </a:lnTo>
                <a:lnTo>
                  <a:pt x="0" y="1645686"/>
                </a:lnTo>
                <a:lnTo>
                  <a:pt x="0" y="1592907"/>
                </a:lnTo>
                <a:lnTo>
                  <a:pt x="0" y="1562100"/>
                </a:lnTo>
                <a:close/>
                <a:moveTo>
                  <a:pt x="1920875" y="1520825"/>
                </a:moveTo>
                <a:lnTo>
                  <a:pt x="1920875" y="1523996"/>
                </a:lnTo>
                <a:lnTo>
                  <a:pt x="1920875" y="1599869"/>
                </a:lnTo>
                <a:lnTo>
                  <a:pt x="1431239" y="1863725"/>
                </a:lnTo>
                <a:lnTo>
                  <a:pt x="966787" y="1753426"/>
                </a:lnTo>
                <a:lnTo>
                  <a:pt x="966787" y="1669853"/>
                </a:lnTo>
                <a:lnTo>
                  <a:pt x="1420802" y="1777660"/>
                </a:lnTo>
                <a:lnTo>
                  <a:pt x="1437365" y="1781511"/>
                </a:lnTo>
                <a:lnTo>
                  <a:pt x="1452113" y="1773584"/>
                </a:lnTo>
                <a:lnTo>
                  <a:pt x="1920875" y="1520825"/>
                </a:lnTo>
                <a:close/>
                <a:moveTo>
                  <a:pt x="0" y="1439863"/>
                </a:moveTo>
                <a:lnTo>
                  <a:pt x="463550" y="1549725"/>
                </a:lnTo>
                <a:lnTo>
                  <a:pt x="463550" y="1633538"/>
                </a:lnTo>
                <a:lnTo>
                  <a:pt x="0" y="1523223"/>
                </a:lnTo>
                <a:lnTo>
                  <a:pt x="0" y="1470217"/>
                </a:lnTo>
                <a:lnTo>
                  <a:pt x="0" y="1439863"/>
                </a:lnTo>
                <a:close/>
                <a:moveTo>
                  <a:pt x="1474701" y="1365250"/>
                </a:moveTo>
                <a:lnTo>
                  <a:pt x="1920875" y="1470932"/>
                </a:lnTo>
                <a:lnTo>
                  <a:pt x="1430878" y="1735138"/>
                </a:lnTo>
                <a:lnTo>
                  <a:pt x="984250" y="1629229"/>
                </a:lnTo>
                <a:lnTo>
                  <a:pt x="1044194" y="1597025"/>
                </a:lnTo>
                <a:lnTo>
                  <a:pt x="1304860" y="1658938"/>
                </a:lnTo>
                <a:lnTo>
                  <a:pt x="1305314" y="1658258"/>
                </a:lnTo>
                <a:lnTo>
                  <a:pt x="1309401" y="1656217"/>
                </a:lnTo>
                <a:lnTo>
                  <a:pt x="1313942" y="1654402"/>
                </a:lnTo>
                <a:lnTo>
                  <a:pt x="1318483" y="1652588"/>
                </a:lnTo>
                <a:lnTo>
                  <a:pt x="1323479" y="1651227"/>
                </a:lnTo>
                <a:lnTo>
                  <a:pt x="1328474" y="1649640"/>
                </a:lnTo>
                <a:lnTo>
                  <a:pt x="1333924" y="1648052"/>
                </a:lnTo>
                <a:lnTo>
                  <a:pt x="1339373" y="1646692"/>
                </a:lnTo>
                <a:lnTo>
                  <a:pt x="1345050" y="1645784"/>
                </a:lnTo>
                <a:lnTo>
                  <a:pt x="1350953" y="1644650"/>
                </a:lnTo>
                <a:lnTo>
                  <a:pt x="1357311" y="1643743"/>
                </a:lnTo>
                <a:lnTo>
                  <a:pt x="1369572" y="1642383"/>
                </a:lnTo>
                <a:lnTo>
                  <a:pt x="1382515" y="1641249"/>
                </a:lnTo>
                <a:lnTo>
                  <a:pt x="1395684" y="1641022"/>
                </a:lnTo>
                <a:lnTo>
                  <a:pt x="1403177" y="1641249"/>
                </a:lnTo>
                <a:lnTo>
                  <a:pt x="1410897" y="1641475"/>
                </a:lnTo>
                <a:lnTo>
                  <a:pt x="1418617" y="1642156"/>
                </a:lnTo>
                <a:lnTo>
                  <a:pt x="1426110" y="1642836"/>
                </a:lnTo>
                <a:lnTo>
                  <a:pt x="1433603" y="1643743"/>
                </a:lnTo>
                <a:lnTo>
                  <a:pt x="1441096" y="1644650"/>
                </a:lnTo>
                <a:lnTo>
                  <a:pt x="1448362" y="1646011"/>
                </a:lnTo>
                <a:lnTo>
                  <a:pt x="1455401" y="1647599"/>
                </a:lnTo>
                <a:lnTo>
                  <a:pt x="1460623" y="1648959"/>
                </a:lnTo>
                <a:lnTo>
                  <a:pt x="1707665" y="1516063"/>
                </a:lnTo>
                <a:lnTo>
                  <a:pt x="1701989" y="1514702"/>
                </a:lnTo>
                <a:lnTo>
                  <a:pt x="1693133" y="1512434"/>
                </a:lnTo>
                <a:lnTo>
                  <a:pt x="1685186" y="1509713"/>
                </a:lnTo>
                <a:lnTo>
                  <a:pt x="1677920" y="1506991"/>
                </a:lnTo>
                <a:lnTo>
                  <a:pt x="1671790" y="1503816"/>
                </a:lnTo>
                <a:lnTo>
                  <a:pt x="1666340" y="1500641"/>
                </a:lnTo>
                <a:lnTo>
                  <a:pt x="1664070" y="1499054"/>
                </a:lnTo>
                <a:lnTo>
                  <a:pt x="1662026" y="1497240"/>
                </a:lnTo>
                <a:lnTo>
                  <a:pt x="1659983" y="1495652"/>
                </a:lnTo>
                <a:lnTo>
                  <a:pt x="1658393" y="1493838"/>
                </a:lnTo>
                <a:lnTo>
                  <a:pt x="1657031" y="1492023"/>
                </a:lnTo>
                <a:lnTo>
                  <a:pt x="1655668" y="1490209"/>
                </a:lnTo>
                <a:lnTo>
                  <a:pt x="1654987" y="1488395"/>
                </a:lnTo>
                <a:lnTo>
                  <a:pt x="1654306" y="1486581"/>
                </a:lnTo>
                <a:lnTo>
                  <a:pt x="1653852" y="1484540"/>
                </a:lnTo>
                <a:lnTo>
                  <a:pt x="1653625" y="1482725"/>
                </a:lnTo>
                <a:lnTo>
                  <a:pt x="1653625" y="1480911"/>
                </a:lnTo>
                <a:lnTo>
                  <a:pt x="1654306" y="1479097"/>
                </a:lnTo>
                <a:lnTo>
                  <a:pt x="1654760" y="1477282"/>
                </a:lnTo>
                <a:lnTo>
                  <a:pt x="1655441" y="1475241"/>
                </a:lnTo>
                <a:lnTo>
                  <a:pt x="1656577" y="1473427"/>
                </a:lnTo>
                <a:lnTo>
                  <a:pt x="1658166" y="1471613"/>
                </a:lnTo>
                <a:lnTo>
                  <a:pt x="1659528" y="1469798"/>
                </a:lnTo>
                <a:lnTo>
                  <a:pt x="1661345" y="1467984"/>
                </a:lnTo>
                <a:lnTo>
                  <a:pt x="1663843" y="1466170"/>
                </a:lnTo>
                <a:lnTo>
                  <a:pt x="1666113" y="1464356"/>
                </a:lnTo>
                <a:lnTo>
                  <a:pt x="1668611" y="1462768"/>
                </a:lnTo>
                <a:lnTo>
                  <a:pt x="1671790" y="1461181"/>
                </a:lnTo>
                <a:lnTo>
                  <a:pt x="1675650" y="1459366"/>
                </a:lnTo>
                <a:lnTo>
                  <a:pt x="1414984" y="1397454"/>
                </a:lnTo>
                <a:lnTo>
                  <a:pt x="1474701" y="1365250"/>
                </a:lnTo>
                <a:close/>
                <a:moveTo>
                  <a:pt x="995838" y="1258888"/>
                </a:moveTo>
                <a:lnTo>
                  <a:pt x="1393825" y="1352349"/>
                </a:lnTo>
                <a:lnTo>
                  <a:pt x="918237" y="1608912"/>
                </a:lnTo>
                <a:lnTo>
                  <a:pt x="918237" y="2111376"/>
                </a:lnTo>
                <a:lnTo>
                  <a:pt x="512762" y="2014286"/>
                </a:lnTo>
                <a:lnTo>
                  <a:pt x="512762" y="1518854"/>
                </a:lnTo>
                <a:lnTo>
                  <a:pt x="995838" y="1258888"/>
                </a:lnTo>
                <a:close/>
                <a:moveTo>
                  <a:pt x="489738" y="1130300"/>
                </a:moveTo>
                <a:lnTo>
                  <a:pt x="935038" y="1236110"/>
                </a:lnTo>
                <a:lnTo>
                  <a:pt x="875408" y="1268353"/>
                </a:lnTo>
                <a:lnTo>
                  <a:pt x="610586" y="1205457"/>
                </a:lnTo>
                <a:lnTo>
                  <a:pt x="606959" y="1207501"/>
                </a:lnTo>
                <a:lnTo>
                  <a:pt x="603104" y="1209544"/>
                </a:lnTo>
                <a:lnTo>
                  <a:pt x="598796" y="1211588"/>
                </a:lnTo>
                <a:lnTo>
                  <a:pt x="594035" y="1213404"/>
                </a:lnTo>
                <a:lnTo>
                  <a:pt x="589274" y="1214994"/>
                </a:lnTo>
                <a:lnTo>
                  <a:pt x="584059" y="1216583"/>
                </a:lnTo>
                <a:lnTo>
                  <a:pt x="578617" y="1218172"/>
                </a:lnTo>
                <a:lnTo>
                  <a:pt x="573176" y="1219308"/>
                </a:lnTo>
                <a:lnTo>
                  <a:pt x="567281" y="1220443"/>
                </a:lnTo>
                <a:lnTo>
                  <a:pt x="561386" y="1221351"/>
                </a:lnTo>
                <a:lnTo>
                  <a:pt x="555491" y="1222487"/>
                </a:lnTo>
                <a:lnTo>
                  <a:pt x="543021" y="1223849"/>
                </a:lnTo>
                <a:lnTo>
                  <a:pt x="530097" y="1224530"/>
                </a:lnTo>
                <a:lnTo>
                  <a:pt x="516947" y="1224757"/>
                </a:lnTo>
                <a:lnTo>
                  <a:pt x="509464" y="1224757"/>
                </a:lnTo>
                <a:lnTo>
                  <a:pt x="501755" y="1224530"/>
                </a:lnTo>
                <a:lnTo>
                  <a:pt x="494046" y="1224076"/>
                </a:lnTo>
                <a:lnTo>
                  <a:pt x="486564" y="1223168"/>
                </a:lnTo>
                <a:lnTo>
                  <a:pt x="479082" y="1222487"/>
                </a:lnTo>
                <a:lnTo>
                  <a:pt x="471600" y="1221124"/>
                </a:lnTo>
                <a:lnTo>
                  <a:pt x="464345" y="1219989"/>
                </a:lnTo>
                <a:lnTo>
                  <a:pt x="457543" y="1218399"/>
                </a:lnTo>
                <a:lnTo>
                  <a:pt x="456409" y="1218172"/>
                </a:lnTo>
                <a:lnTo>
                  <a:pt x="209953" y="1351230"/>
                </a:lnTo>
                <a:lnTo>
                  <a:pt x="211086" y="1351684"/>
                </a:lnTo>
                <a:lnTo>
                  <a:pt x="219929" y="1353955"/>
                </a:lnTo>
                <a:lnTo>
                  <a:pt x="227864" y="1356452"/>
                </a:lnTo>
                <a:lnTo>
                  <a:pt x="235120" y="1359404"/>
                </a:lnTo>
                <a:lnTo>
                  <a:pt x="241241" y="1362356"/>
                </a:lnTo>
                <a:lnTo>
                  <a:pt x="246683" y="1365535"/>
                </a:lnTo>
                <a:lnTo>
                  <a:pt x="249177" y="1367351"/>
                </a:lnTo>
                <a:lnTo>
                  <a:pt x="251218" y="1368941"/>
                </a:lnTo>
                <a:lnTo>
                  <a:pt x="253031" y="1370757"/>
                </a:lnTo>
                <a:lnTo>
                  <a:pt x="254845" y="1372574"/>
                </a:lnTo>
                <a:lnTo>
                  <a:pt x="255979" y="1374390"/>
                </a:lnTo>
                <a:lnTo>
                  <a:pt x="257113" y="1376207"/>
                </a:lnTo>
                <a:lnTo>
                  <a:pt x="258019" y="1378023"/>
                </a:lnTo>
                <a:lnTo>
                  <a:pt x="258926" y="1379613"/>
                </a:lnTo>
                <a:lnTo>
                  <a:pt x="259153" y="1381429"/>
                </a:lnTo>
                <a:lnTo>
                  <a:pt x="259380" y="1383246"/>
                </a:lnTo>
                <a:lnTo>
                  <a:pt x="259153" y="1385289"/>
                </a:lnTo>
                <a:lnTo>
                  <a:pt x="258926" y="1387106"/>
                </a:lnTo>
                <a:lnTo>
                  <a:pt x="258473" y="1388922"/>
                </a:lnTo>
                <a:lnTo>
                  <a:pt x="257566" y="1390739"/>
                </a:lnTo>
                <a:lnTo>
                  <a:pt x="256206" y="1392555"/>
                </a:lnTo>
                <a:lnTo>
                  <a:pt x="255072" y="1394599"/>
                </a:lnTo>
                <a:lnTo>
                  <a:pt x="253485" y="1396415"/>
                </a:lnTo>
                <a:lnTo>
                  <a:pt x="251444" y="1398232"/>
                </a:lnTo>
                <a:lnTo>
                  <a:pt x="249404" y="1399821"/>
                </a:lnTo>
                <a:lnTo>
                  <a:pt x="246910" y="1401638"/>
                </a:lnTo>
                <a:lnTo>
                  <a:pt x="244189" y="1403454"/>
                </a:lnTo>
                <a:lnTo>
                  <a:pt x="241241" y="1405043"/>
                </a:lnTo>
                <a:lnTo>
                  <a:pt x="240561" y="1405498"/>
                </a:lnTo>
                <a:lnTo>
                  <a:pt x="504929" y="1468393"/>
                </a:lnTo>
                <a:lnTo>
                  <a:pt x="463891" y="1490418"/>
                </a:lnTo>
                <a:lnTo>
                  <a:pt x="463891" y="1504950"/>
                </a:lnTo>
                <a:lnTo>
                  <a:pt x="0" y="1394599"/>
                </a:lnTo>
                <a:lnTo>
                  <a:pt x="489738" y="1130300"/>
                </a:lnTo>
                <a:close/>
                <a:moveTo>
                  <a:pt x="341312" y="768350"/>
                </a:moveTo>
                <a:lnTo>
                  <a:pt x="810075" y="1021049"/>
                </a:lnTo>
                <a:lnTo>
                  <a:pt x="824823" y="1028755"/>
                </a:lnTo>
                <a:lnTo>
                  <a:pt x="841386" y="1024902"/>
                </a:lnTo>
                <a:lnTo>
                  <a:pt x="1295400" y="917250"/>
                </a:lnTo>
                <a:lnTo>
                  <a:pt x="1295400" y="1000879"/>
                </a:lnTo>
                <a:lnTo>
                  <a:pt x="830949" y="1111250"/>
                </a:lnTo>
                <a:lnTo>
                  <a:pt x="341312" y="847220"/>
                </a:lnTo>
                <a:lnTo>
                  <a:pt x="341312" y="771297"/>
                </a:lnTo>
                <a:lnTo>
                  <a:pt x="341312" y="768350"/>
                </a:lnTo>
                <a:close/>
                <a:moveTo>
                  <a:pt x="2262188" y="687389"/>
                </a:moveTo>
                <a:lnTo>
                  <a:pt x="2262188" y="717969"/>
                </a:lnTo>
                <a:lnTo>
                  <a:pt x="2262188" y="770974"/>
                </a:lnTo>
                <a:lnTo>
                  <a:pt x="1797050" y="881063"/>
                </a:lnTo>
                <a:lnTo>
                  <a:pt x="1797050" y="797477"/>
                </a:lnTo>
                <a:lnTo>
                  <a:pt x="2262188" y="687389"/>
                </a:lnTo>
                <a:close/>
                <a:moveTo>
                  <a:pt x="341312" y="639763"/>
                </a:moveTo>
                <a:lnTo>
                  <a:pt x="810075" y="892403"/>
                </a:lnTo>
                <a:lnTo>
                  <a:pt x="824823" y="900340"/>
                </a:lnTo>
                <a:lnTo>
                  <a:pt x="841386" y="896485"/>
                </a:lnTo>
                <a:lnTo>
                  <a:pt x="1295400" y="788762"/>
                </a:lnTo>
                <a:lnTo>
                  <a:pt x="1295400" y="872672"/>
                </a:lnTo>
                <a:lnTo>
                  <a:pt x="830949" y="982664"/>
                </a:lnTo>
                <a:lnTo>
                  <a:pt x="341312" y="718685"/>
                </a:lnTo>
                <a:lnTo>
                  <a:pt x="341312" y="642938"/>
                </a:lnTo>
                <a:lnTo>
                  <a:pt x="341312" y="639763"/>
                </a:lnTo>
                <a:close/>
                <a:moveTo>
                  <a:pt x="2262188" y="558801"/>
                </a:moveTo>
                <a:lnTo>
                  <a:pt x="2262188" y="589381"/>
                </a:lnTo>
                <a:lnTo>
                  <a:pt x="2262188" y="642613"/>
                </a:lnTo>
                <a:lnTo>
                  <a:pt x="1797050" y="752476"/>
                </a:lnTo>
                <a:lnTo>
                  <a:pt x="1797050" y="668663"/>
                </a:lnTo>
                <a:lnTo>
                  <a:pt x="2262188" y="558801"/>
                </a:lnTo>
                <a:close/>
                <a:moveTo>
                  <a:pt x="341312" y="511175"/>
                </a:moveTo>
                <a:lnTo>
                  <a:pt x="810075" y="763815"/>
                </a:lnTo>
                <a:lnTo>
                  <a:pt x="824823" y="771979"/>
                </a:lnTo>
                <a:lnTo>
                  <a:pt x="841386" y="768124"/>
                </a:lnTo>
                <a:lnTo>
                  <a:pt x="1295400" y="660174"/>
                </a:lnTo>
                <a:lnTo>
                  <a:pt x="1295400" y="744084"/>
                </a:lnTo>
                <a:lnTo>
                  <a:pt x="830949" y="854075"/>
                </a:lnTo>
                <a:lnTo>
                  <a:pt x="341312" y="590097"/>
                </a:lnTo>
                <a:lnTo>
                  <a:pt x="341312" y="514350"/>
                </a:lnTo>
                <a:lnTo>
                  <a:pt x="341312" y="511175"/>
                </a:lnTo>
                <a:close/>
                <a:moveTo>
                  <a:pt x="2262188" y="431801"/>
                </a:moveTo>
                <a:lnTo>
                  <a:pt x="2262188" y="462607"/>
                </a:lnTo>
                <a:lnTo>
                  <a:pt x="2262188" y="515613"/>
                </a:lnTo>
                <a:lnTo>
                  <a:pt x="1797050" y="625476"/>
                </a:lnTo>
                <a:lnTo>
                  <a:pt x="1797050" y="541889"/>
                </a:lnTo>
                <a:lnTo>
                  <a:pt x="2262188" y="431801"/>
                </a:lnTo>
                <a:close/>
                <a:moveTo>
                  <a:pt x="341312" y="390526"/>
                </a:moveTo>
                <a:lnTo>
                  <a:pt x="810075" y="643225"/>
                </a:lnTo>
                <a:lnTo>
                  <a:pt x="824823" y="651157"/>
                </a:lnTo>
                <a:lnTo>
                  <a:pt x="841386" y="647304"/>
                </a:lnTo>
                <a:lnTo>
                  <a:pt x="1295400" y="539652"/>
                </a:lnTo>
                <a:lnTo>
                  <a:pt x="1295400" y="623054"/>
                </a:lnTo>
                <a:lnTo>
                  <a:pt x="830949" y="733425"/>
                </a:lnTo>
                <a:lnTo>
                  <a:pt x="341312" y="469395"/>
                </a:lnTo>
                <a:lnTo>
                  <a:pt x="341312" y="393472"/>
                </a:lnTo>
                <a:lnTo>
                  <a:pt x="341312" y="390526"/>
                </a:lnTo>
                <a:close/>
                <a:moveTo>
                  <a:pt x="2262188" y="309564"/>
                </a:moveTo>
                <a:lnTo>
                  <a:pt x="2262188" y="340144"/>
                </a:lnTo>
                <a:lnTo>
                  <a:pt x="2262188" y="392923"/>
                </a:lnTo>
                <a:lnTo>
                  <a:pt x="1797050" y="503239"/>
                </a:lnTo>
                <a:lnTo>
                  <a:pt x="1797050" y="419426"/>
                </a:lnTo>
                <a:lnTo>
                  <a:pt x="2262188" y="309564"/>
                </a:lnTo>
                <a:close/>
                <a:moveTo>
                  <a:pt x="786730" y="233363"/>
                </a:moveTo>
                <a:lnTo>
                  <a:pt x="846346" y="265913"/>
                </a:lnTo>
                <a:lnTo>
                  <a:pt x="585896" y="328053"/>
                </a:lnTo>
                <a:lnTo>
                  <a:pt x="589976" y="329646"/>
                </a:lnTo>
                <a:lnTo>
                  <a:pt x="593149" y="331467"/>
                </a:lnTo>
                <a:lnTo>
                  <a:pt x="595643" y="333288"/>
                </a:lnTo>
                <a:lnTo>
                  <a:pt x="597909" y="334882"/>
                </a:lnTo>
                <a:lnTo>
                  <a:pt x="600403" y="336703"/>
                </a:lnTo>
                <a:lnTo>
                  <a:pt x="602216" y="338524"/>
                </a:lnTo>
                <a:lnTo>
                  <a:pt x="603576" y="340344"/>
                </a:lnTo>
                <a:lnTo>
                  <a:pt x="605163" y="342165"/>
                </a:lnTo>
                <a:lnTo>
                  <a:pt x="606296" y="344214"/>
                </a:lnTo>
                <a:lnTo>
                  <a:pt x="606976" y="346035"/>
                </a:lnTo>
                <a:lnTo>
                  <a:pt x="607430" y="347856"/>
                </a:lnTo>
                <a:lnTo>
                  <a:pt x="608110" y="349677"/>
                </a:lnTo>
                <a:lnTo>
                  <a:pt x="608110" y="351498"/>
                </a:lnTo>
                <a:lnTo>
                  <a:pt x="607883" y="353546"/>
                </a:lnTo>
                <a:lnTo>
                  <a:pt x="607430" y="355367"/>
                </a:lnTo>
                <a:lnTo>
                  <a:pt x="606750" y="357188"/>
                </a:lnTo>
                <a:lnTo>
                  <a:pt x="606070" y="359009"/>
                </a:lnTo>
                <a:lnTo>
                  <a:pt x="604710" y="360830"/>
                </a:lnTo>
                <a:lnTo>
                  <a:pt x="603350" y="362651"/>
                </a:lnTo>
                <a:lnTo>
                  <a:pt x="601536" y="364472"/>
                </a:lnTo>
                <a:lnTo>
                  <a:pt x="599723" y="366293"/>
                </a:lnTo>
                <a:lnTo>
                  <a:pt x="597683" y="367886"/>
                </a:lnTo>
                <a:lnTo>
                  <a:pt x="595416" y="369707"/>
                </a:lnTo>
                <a:lnTo>
                  <a:pt x="589976" y="372666"/>
                </a:lnTo>
                <a:lnTo>
                  <a:pt x="583855" y="375853"/>
                </a:lnTo>
                <a:lnTo>
                  <a:pt x="576602" y="378585"/>
                </a:lnTo>
                <a:lnTo>
                  <a:pt x="568668" y="381316"/>
                </a:lnTo>
                <a:lnTo>
                  <a:pt x="559828" y="383592"/>
                </a:lnTo>
                <a:lnTo>
                  <a:pt x="554161" y="384958"/>
                </a:lnTo>
                <a:lnTo>
                  <a:pt x="800558" y="518343"/>
                </a:lnTo>
                <a:lnTo>
                  <a:pt x="805998" y="517205"/>
                </a:lnTo>
                <a:lnTo>
                  <a:pt x="813025" y="515611"/>
                </a:lnTo>
                <a:lnTo>
                  <a:pt x="820278" y="514246"/>
                </a:lnTo>
                <a:lnTo>
                  <a:pt x="827759" y="513108"/>
                </a:lnTo>
                <a:lnTo>
                  <a:pt x="835239" y="512197"/>
                </a:lnTo>
                <a:lnTo>
                  <a:pt x="842719" y="511514"/>
                </a:lnTo>
                <a:lnTo>
                  <a:pt x="850426" y="510831"/>
                </a:lnTo>
                <a:lnTo>
                  <a:pt x="858133" y="510604"/>
                </a:lnTo>
                <a:lnTo>
                  <a:pt x="865614" y="510604"/>
                </a:lnTo>
                <a:lnTo>
                  <a:pt x="878761" y="510831"/>
                </a:lnTo>
                <a:lnTo>
                  <a:pt x="891681" y="511742"/>
                </a:lnTo>
                <a:lnTo>
                  <a:pt x="903922" y="513108"/>
                </a:lnTo>
                <a:lnTo>
                  <a:pt x="910269" y="514018"/>
                </a:lnTo>
                <a:lnTo>
                  <a:pt x="916162" y="515156"/>
                </a:lnTo>
                <a:lnTo>
                  <a:pt x="921829" y="516067"/>
                </a:lnTo>
                <a:lnTo>
                  <a:pt x="927269" y="517432"/>
                </a:lnTo>
                <a:lnTo>
                  <a:pt x="932710" y="519026"/>
                </a:lnTo>
                <a:lnTo>
                  <a:pt x="937696" y="520619"/>
                </a:lnTo>
                <a:lnTo>
                  <a:pt x="942683" y="521985"/>
                </a:lnTo>
                <a:lnTo>
                  <a:pt x="947217" y="523806"/>
                </a:lnTo>
                <a:lnTo>
                  <a:pt x="951750" y="525854"/>
                </a:lnTo>
                <a:lnTo>
                  <a:pt x="955604" y="528131"/>
                </a:lnTo>
                <a:lnTo>
                  <a:pt x="956284" y="528358"/>
                </a:lnTo>
                <a:lnTo>
                  <a:pt x="1216508" y="466218"/>
                </a:lnTo>
                <a:lnTo>
                  <a:pt x="1276350" y="498540"/>
                </a:lnTo>
                <a:lnTo>
                  <a:pt x="830479" y="604838"/>
                </a:lnTo>
                <a:lnTo>
                  <a:pt x="341312" y="339889"/>
                </a:lnTo>
                <a:lnTo>
                  <a:pt x="786730" y="233363"/>
                </a:lnTo>
                <a:close/>
                <a:moveTo>
                  <a:pt x="1266452" y="128588"/>
                </a:moveTo>
                <a:lnTo>
                  <a:pt x="1749425" y="388781"/>
                </a:lnTo>
                <a:lnTo>
                  <a:pt x="1749425" y="883986"/>
                </a:lnTo>
                <a:lnTo>
                  <a:pt x="1344073" y="981076"/>
                </a:lnTo>
                <a:lnTo>
                  <a:pt x="1343846" y="478612"/>
                </a:lnTo>
                <a:lnTo>
                  <a:pt x="868362" y="222276"/>
                </a:lnTo>
                <a:lnTo>
                  <a:pt x="1266452" y="128588"/>
                </a:lnTo>
                <a:close/>
                <a:moveTo>
                  <a:pt x="1772450" y="0"/>
                </a:moveTo>
                <a:lnTo>
                  <a:pt x="2262188" y="264139"/>
                </a:lnTo>
                <a:lnTo>
                  <a:pt x="1798297" y="374650"/>
                </a:lnTo>
                <a:lnTo>
                  <a:pt x="1798297" y="359900"/>
                </a:lnTo>
                <a:lnTo>
                  <a:pt x="1757259" y="338116"/>
                </a:lnTo>
                <a:lnTo>
                  <a:pt x="2021627" y="275031"/>
                </a:lnTo>
                <a:lnTo>
                  <a:pt x="2020947" y="274804"/>
                </a:lnTo>
                <a:lnTo>
                  <a:pt x="2017772" y="272989"/>
                </a:lnTo>
                <a:lnTo>
                  <a:pt x="2015278" y="271173"/>
                </a:lnTo>
                <a:lnTo>
                  <a:pt x="2012784" y="269585"/>
                </a:lnTo>
                <a:lnTo>
                  <a:pt x="2010517" y="267770"/>
                </a:lnTo>
                <a:lnTo>
                  <a:pt x="2008703" y="265954"/>
                </a:lnTo>
                <a:lnTo>
                  <a:pt x="2007116" y="264139"/>
                </a:lnTo>
                <a:lnTo>
                  <a:pt x="2005982" y="262323"/>
                </a:lnTo>
                <a:lnTo>
                  <a:pt x="2004622" y="260508"/>
                </a:lnTo>
                <a:lnTo>
                  <a:pt x="2003942" y="258466"/>
                </a:lnTo>
                <a:lnTo>
                  <a:pt x="2003262" y="256650"/>
                </a:lnTo>
                <a:lnTo>
                  <a:pt x="2002808" y="254835"/>
                </a:lnTo>
                <a:lnTo>
                  <a:pt x="2002808" y="253020"/>
                </a:lnTo>
                <a:lnTo>
                  <a:pt x="2003035" y="251431"/>
                </a:lnTo>
                <a:lnTo>
                  <a:pt x="2003262" y="249162"/>
                </a:lnTo>
                <a:lnTo>
                  <a:pt x="2004169" y="247346"/>
                </a:lnTo>
                <a:lnTo>
                  <a:pt x="2004849" y="245758"/>
                </a:lnTo>
                <a:lnTo>
                  <a:pt x="2006209" y="243943"/>
                </a:lnTo>
                <a:lnTo>
                  <a:pt x="2007343" y="242127"/>
                </a:lnTo>
                <a:lnTo>
                  <a:pt x="2009157" y="240312"/>
                </a:lnTo>
                <a:lnTo>
                  <a:pt x="2010970" y="238723"/>
                </a:lnTo>
                <a:lnTo>
                  <a:pt x="2013011" y="236908"/>
                </a:lnTo>
                <a:lnTo>
                  <a:pt x="2015505" y="235320"/>
                </a:lnTo>
                <a:lnTo>
                  <a:pt x="2020947" y="231916"/>
                </a:lnTo>
                <a:lnTo>
                  <a:pt x="2027068" y="228966"/>
                </a:lnTo>
                <a:lnTo>
                  <a:pt x="2034324" y="226016"/>
                </a:lnTo>
                <a:lnTo>
                  <a:pt x="2042259" y="223520"/>
                </a:lnTo>
                <a:lnTo>
                  <a:pt x="2051102" y="221023"/>
                </a:lnTo>
                <a:lnTo>
                  <a:pt x="2052009" y="220797"/>
                </a:lnTo>
                <a:lnTo>
                  <a:pt x="1805779" y="87820"/>
                </a:lnTo>
                <a:lnTo>
                  <a:pt x="1804872" y="88046"/>
                </a:lnTo>
                <a:lnTo>
                  <a:pt x="1797843" y="89635"/>
                </a:lnTo>
                <a:lnTo>
                  <a:pt x="1790588" y="90996"/>
                </a:lnTo>
                <a:lnTo>
                  <a:pt x="1783106" y="92131"/>
                </a:lnTo>
                <a:lnTo>
                  <a:pt x="1775624" y="92812"/>
                </a:lnTo>
                <a:lnTo>
                  <a:pt x="1768142" y="93720"/>
                </a:lnTo>
                <a:lnTo>
                  <a:pt x="1760433" y="94173"/>
                </a:lnTo>
                <a:lnTo>
                  <a:pt x="1752724" y="94400"/>
                </a:lnTo>
                <a:lnTo>
                  <a:pt x="1745015" y="94400"/>
                </a:lnTo>
                <a:lnTo>
                  <a:pt x="1732092" y="94173"/>
                </a:lnTo>
                <a:lnTo>
                  <a:pt x="1719168" y="93493"/>
                </a:lnTo>
                <a:lnTo>
                  <a:pt x="1706698" y="92131"/>
                </a:lnTo>
                <a:lnTo>
                  <a:pt x="1700576" y="90996"/>
                </a:lnTo>
                <a:lnTo>
                  <a:pt x="1694681" y="90089"/>
                </a:lnTo>
                <a:lnTo>
                  <a:pt x="1689013" y="88954"/>
                </a:lnTo>
                <a:lnTo>
                  <a:pt x="1683571" y="87820"/>
                </a:lnTo>
                <a:lnTo>
                  <a:pt x="1678130" y="86231"/>
                </a:lnTo>
                <a:lnTo>
                  <a:pt x="1672915" y="84643"/>
                </a:lnTo>
                <a:lnTo>
                  <a:pt x="1668153" y="83054"/>
                </a:lnTo>
                <a:lnTo>
                  <a:pt x="1663392" y="81239"/>
                </a:lnTo>
                <a:lnTo>
                  <a:pt x="1659084" y="79196"/>
                </a:lnTo>
                <a:lnTo>
                  <a:pt x="1655230" y="77154"/>
                </a:lnTo>
                <a:lnTo>
                  <a:pt x="1651602" y="75112"/>
                </a:lnTo>
                <a:lnTo>
                  <a:pt x="1386780" y="137970"/>
                </a:lnTo>
                <a:lnTo>
                  <a:pt x="1327150" y="105973"/>
                </a:lnTo>
                <a:lnTo>
                  <a:pt x="1772450"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mn-ea"/>
              <a:sym typeface="+mn-lt"/>
            </a:endParaRPr>
          </a:p>
        </p:txBody>
      </p:sp>
      <p:sp>
        <p:nvSpPr>
          <p:cNvPr id="120" name="KSO_Shape"/>
          <p:cNvSpPr>
            <a:spLocks noChangeAspect="1"/>
          </p:cNvSpPr>
          <p:nvPr/>
        </p:nvSpPr>
        <p:spPr bwMode="auto">
          <a:xfrm>
            <a:off x="6221201" y="4198139"/>
            <a:ext cx="347205" cy="472199"/>
          </a:xfrm>
          <a:custGeom>
            <a:avLst/>
            <a:gdLst>
              <a:gd name="T0" fmla="*/ 659720 w 1122363"/>
              <a:gd name="T1" fmla="*/ 1061049 h 1531938"/>
              <a:gd name="T2" fmla="*/ 657679 w 1122363"/>
              <a:gd name="T3" fmla="*/ 1105186 h 1531938"/>
              <a:gd name="T4" fmla="*/ 613002 w 1122363"/>
              <a:gd name="T5" fmla="*/ 1132121 h 1531938"/>
              <a:gd name="T6" fmla="*/ 496276 w 1122363"/>
              <a:gd name="T7" fmla="*/ 860262 h 1531938"/>
              <a:gd name="T8" fmla="*/ 478065 w 1122363"/>
              <a:gd name="T9" fmla="*/ 820434 h 1531938"/>
              <a:gd name="T10" fmla="*/ 495593 w 1122363"/>
              <a:gd name="T11" fmla="*/ 792738 h 1531938"/>
              <a:gd name="T12" fmla="*/ 513236 w 1122363"/>
              <a:gd name="T13" fmla="*/ 692440 h 1531938"/>
              <a:gd name="T14" fmla="*/ 428226 w 1122363"/>
              <a:gd name="T15" fmla="*/ 723969 h 1531938"/>
              <a:gd name="T16" fmla="*/ 379486 w 1122363"/>
              <a:gd name="T17" fmla="*/ 771377 h 1531938"/>
              <a:gd name="T18" fmla="*/ 359537 w 1122363"/>
              <a:gd name="T19" fmla="*/ 859614 h 1531938"/>
              <a:gd name="T20" fmla="*/ 388554 w 1122363"/>
              <a:gd name="T21" fmla="*/ 929250 h 1531938"/>
              <a:gd name="T22" fmla="*/ 452482 w 1122363"/>
              <a:gd name="T23" fmla="*/ 975751 h 1531938"/>
              <a:gd name="T24" fmla="*/ 515503 w 1122363"/>
              <a:gd name="T25" fmla="*/ 1131583 h 1531938"/>
              <a:gd name="T26" fmla="*/ 419611 w 1122363"/>
              <a:gd name="T27" fmla="*/ 1093929 h 1531938"/>
              <a:gd name="T28" fmla="*/ 452255 w 1122363"/>
              <a:gd name="T29" fmla="*/ 1208705 h 1531938"/>
              <a:gd name="T30" fmla="*/ 616608 w 1122363"/>
              <a:gd name="T31" fmla="*/ 1227305 h 1531938"/>
              <a:gd name="T32" fmla="*/ 701392 w 1122363"/>
              <a:gd name="T33" fmla="*/ 1200993 h 1531938"/>
              <a:gd name="T34" fmla="*/ 755799 w 1122363"/>
              <a:gd name="T35" fmla="*/ 1155627 h 1531938"/>
              <a:gd name="T36" fmla="*/ 783682 w 1122363"/>
              <a:gd name="T37" fmla="*/ 1087805 h 1531938"/>
              <a:gd name="T38" fmla="*/ 769174 w 1122363"/>
              <a:gd name="T39" fmla="*/ 1001156 h 1531938"/>
              <a:gd name="T40" fmla="*/ 693004 w 1122363"/>
              <a:gd name="T41" fmla="*/ 932199 h 1531938"/>
              <a:gd name="T42" fmla="*/ 624543 w 1122363"/>
              <a:gd name="T43" fmla="*/ 792018 h 1531938"/>
              <a:gd name="T44" fmla="*/ 756025 w 1122363"/>
              <a:gd name="T45" fmla="*/ 858933 h 1531938"/>
              <a:gd name="T46" fmla="*/ 653106 w 1122363"/>
              <a:gd name="T47" fmla="*/ 698791 h 1531938"/>
              <a:gd name="T48" fmla="*/ 617515 w 1122363"/>
              <a:gd name="T49" fmla="*/ 373743 h 1531938"/>
              <a:gd name="T50" fmla="*/ 768267 w 1122363"/>
              <a:gd name="T51" fmla="*/ 414573 h 1531938"/>
              <a:gd name="T52" fmla="*/ 889095 w 1122363"/>
              <a:gd name="T53" fmla="*/ 508707 h 1531938"/>
              <a:gd name="T54" fmla="*/ 986347 w 1122363"/>
              <a:gd name="T55" fmla="*/ 659549 h 1531938"/>
              <a:gd name="T56" fmla="*/ 1066143 w 1122363"/>
              <a:gd name="T57" fmla="*/ 870048 h 1531938"/>
              <a:gd name="T58" fmla="*/ 1122136 w 1122363"/>
              <a:gd name="T59" fmla="*/ 1120922 h 1531938"/>
              <a:gd name="T60" fmla="*/ 1088812 w 1122363"/>
              <a:gd name="T61" fmla="*/ 1284920 h 1531938"/>
              <a:gd name="T62" fmla="*/ 987253 w 1122363"/>
              <a:gd name="T63" fmla="*/ 1407408 h 1531938"/>
              <a:gd name="T64" fmla="*/ 836275 w 1122363"/>
              <a:gd name="T65" fmla="*/ 1488160 h 1531938"/>
              <a:gd name="T66" fmla="*/ 653786 w 1122363"/>
              <a:gd name="T67" fmla="*/ 1527401 h 1531938"/>
              <a:gd name="T68" fmla="*/ 459056 w 1122363"/>
              <a:gd name="T69" fmla="*/ 1525133 h 1531938"/>
              <a:gd name="T70" fmla="*/ 274754 w 1122363"/>
              <a:gd name="T71" fmla="*/ 1477952 h 1531938"/>
              <a:gd name="T72" fmla="*/ 122868 w 1122363"/>
              <a:gd name="T73" fmla="*/ 1387674 h 1531938"/>
              <a:gd name="T74" fmla="*/ 25163 w 1122363"/>
              <a:gd name="T75" fmla="*/ 1257020 h 1531938"/>
              <a:gd name="T76" fmla="*/ 2947 w 1122363"/>
              <a:gd name="T77" fmla="*/ 1087805 h 1531938"/>
              <a:gd name="T78" fmla="*/ 101785 w 1122363"/>
              <a:gd name="T79" fmla="*/ 770469 h 1531938"/>
              <a:gd name="T80" fmla="*/ 185436 w 1122363"/>
              <a:gd name="T81" fmla="*/ 597625 h 1531938"/>
              <a:gd name="T82" fmla="*/ 291076 w 1122363"/>
              <a:gd name="T83" fmla="*/ 468105 h 1531938"/>
              <a:gd name="T84" fmla="*/ 429359 w 1122363"/>
              <a:gd name="T85" fmla="*/ 390529 h 1531938"/>
              <a:gd name="T86" fmla="*/ 479174 w 1122363"/>
              <a:gd name="T87" fmla="*/ 1591 h 1531938"/>
              <a:gd name="T88" fmla="*/ 551894 w 1122363"/>
              <a:gd name="T89" fmla="*/ 29995 h 1531938"/>
              <a:gd name="T90" fmla="*/ 625293 w 1122363"/>
              <a:gd name="T91" fmla="*/ 25905 h 1531938"/>
              <a:gd name="T92" fmla="*/ 709340 w 1122363"/>
              <a:gd name="T93" fmla="*/ 227 h 1531938"/>
              <a:gd name="T94" fmla="*/ 758726 w 1122363"/>
              <a:gd name="T95" fmla="*/ 27496 h 1531938"/>
              <a:gd name="T96" fmla="*/ 796785 w 1122363"/>
              <a:gd name="T97" fmla="*/ 126571 h 1531938"/>
              <a:gd name="T98" fmla="*/ 842547 w 1122363"/>
              <a:gd name="T99" fmla="*/ 132706 h 1531938"/>
              <a:gd name="T100" fmla="*/ 877887 w 1122363"/>
              <a:gd name="T101" fmla="*/ 128389 h 1531938"/>
              <a:gd name="T102" fmla="*/ 854327 w 1122363"/>
              <a:gd name="T103" fmla="*/ 210421 h 1531938"/>
              <a:gd name="T104" fmla="*/ 786364 w 1122363"/>
              <a:gd name="T105" fmla="*/ 279955 h 1531938"/>
              <a:gd name="T106" fmla="*/ 671961 w 1122363"/>
              <a:gd name="T107" fmla="*/ 339492 h 1531938"/>
              <a:gd name="T108" fmla="*/ 528333 w 1122363"/>
              <a:gd name="T109" fmla="*/ 325403 h 1531938"/>
              <a:gd name="T110" fmla="*/ 445646 w 1122363"/>
              <a:gd name="T111" fmla="*/ 337219 h 1531938"/>
              <a:gd name="T112" fmla="*/ 251726 w 1122363"/>
              <a:gd name="T113" fmla="*/ 176563 h 1531938"/>
              <a:gd name="T114" fmla="*/ 329656 w 1122363"/>
              <a:gd name="T115" fmla="*/ 137024 h 1531938"/>
              <a:gd name="T116" fmla="*/ 389916 w 1122363"/>
              <a:gd name="T117" fmla="*/ 127934 h 1531938"/>
              <a:gd name="T118" fmla="*/ 417101 w 1122363"/>
              <a:gd name="T119" fmla="*/ 43857 h 1531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2363" h="1531938">
                <a:moveTo>
                  <a:pt x="600075" y="1019175"/>
                </a:moveTo>
                <a:lnTo>
                  <a:pt x="608240" y="1022344"/>
                </a:lnTo>
                <a:lnTo>
                  <a:pt x="615950" y="1025965"/>
                </a:lnTo>
                <a:lnTo>
                  <a:pt x="622981" y="1029134"/>
                </a:lnTo>
                <a:lnTo>
                  <a:pt x="629331" y="1032303"/>
                </a:lnTo>
                <a:lnTo>
                  <a:pt x="635227" y="1035925"/>
                </a:lnTo>
                <a:lnTo>
                  <a:pt x="640443" y="1039093"/>
                </a:lnTo>
                <a:lnTo>
                  <a:pt x="644979" y="1042488"/>
                </a:lnTo>
                <a:lnTo>
                  <a:pt x="649061" y="1045884"/>
                </a:lnTo>
                <a:lnTo>
                  <a:pt x="652236" y="1049505"/>
                </a:lnTo>
                <a:lnTo>
                  <a:pt x="655411" y="1053127"/>
                </a:lnTo>
                <a:lnTo>
                  <a:pt x="657906" y="1056974"/>
                </a:lnTo>
                <a:lnTo>
                  <a:pt x="659720" y="1061049"/>
                </a:lnTo>
                <a:lnTo>
                  <a:pt x="661534" y="1065576"/>
                </a:lnTo>
                <a:lnTo>
                  <a:pt x="662668" y="1070329"/>
                </a:lnTo>
                <a:lnTo>
                  <a:pt x="663348" y="1074856"/>
                </a:lnTo>
                <a:lnTo>
                  <a:pt x="663575" y="1080062"/>
                </a:lnTo>
                <a:lnTo>
                  <a:pt x="663575" y="1083230"/>
                </a:lnTo>
                <a:lnTo>
                  <a:pt x="663348" y="1086626"/>
                </a:lnTo>
                <a:lnTo>
                  <a:pt x="662895" y="1089568"/>
                </a:lnTo>
                <a:lnTo>
                  <a:pt x="662441" y="1092510"/>
                </a:lnTo>
                <a:lnTo>
                  <a:pt x="661761" y="1095227"/>
                </a:lnTo>
                <a:lnTo>
                  <a:pt x="660854" y="1097716"/>
                </a:lnTo>
                <a:lnTo>
                  <a:pt x="659947" y="1100432"/>
                </a:lnTo>
                <a:lnTo>
                  <a:pt x="659040" y="1102922"/>
                </a:lnTo>
                <a:lnTo>
                  <a:pt x="657679" y="1105186"/>
                </a:lnTo>
                <a:lnTo>
                  <a:pt x="656545" y="1107449"/>
                </a:lnTo>
                <a:lnTo>
                  <a:pt x="654957" y="1109486"/>
                </a:lnTo>
                <a:lnTo>
                  <a:pt x="653143" y="1111523"/>
                </a:lnTo>
                <a:lnTo>
                  <a:pt x="651556" y="1113334"/>
                </a:lnTo>
                <a:lnTo>
                  <a:pt x="649515" y="1115145"/>
                </a:lnTo>
                <a:lnTo>
                  <a:pt x="647473" y="1116729"/>
                </a:lnTo>
                <a:lnTo>
                  <a:pt x="645206" y="1118087"/>
                </a:lnTo>
                <a:lnTo>
                  <a:pt x="640670" y="1120803"/>
                </a:lnTo>
                <a:lnTo>
                  <a:pt x="635681" y="1123520"/>
                </a:lnTo>
                <a:lnTo>
                  <a:pt x="630238" y="1126009"/>
                </a:lnTo>
                <a:lnTo>
                  <a:pt x="625022" y="1128046"/>
                </a:lnTo>
                <a:lnTo>
                  <a:pt x="619125" y="1130310"/>
                </a:lnTo>
                <a:lnTo>
                  <a:pt x="613002" y="1132121"/>
                </a:lnTo>
                <a:lnTo>
                  <a:pt x="606652" y="1133705"/>
                </a:lnTo>
                <a:lnTo>
                  <a:pt x="600075" y="1135063"/>
                </a:lnTo>
                <a:lnTo>
                  <a:pt x="600075" y="1019175"/>
                </a:lnTo>
                <a:close/>
                <a:moveTo>
                  <a:pt x="538162" y="779462"/>
                </a:moveTo>
                <a:lnTo>
                  <a:pt x="538162" y="877887"/>
                </a:lnTo>
                <a:lnTo>
                  <a:pt x="529967" y="875827"/>
                </a:lnTo>
                <a:lnTo>
                  <a:pt x="522227" y="873538"/>
                </a:lnTo>
                <a:lnTo>
                  <a:pt x="515398" y="870791"/>
                </a:lnTo>
                <a:lnTo>
                  <a:pt x="509024" y="868273"/>
                </a:lnTo>
                <a:lnTo>
                  <a:pt x="503333" y="865298"/>
                </a:lnTo>
                <a:lnTo>
                  <a:pt x="500829" y="863467"/>
                </a:lnTo>
                <a:lnTo>
                  <a:pt x="498553" y="861864"/>
                </a:lnTo>
                <a:lnTo>
                  <a:pt x="496276" y="860262"/>
                </a:lnTo>
                <a:lnTo>
                  <a:pt x="494227" y="858431"/>
                </a:lnTo>
                <a:lnTo>
                  <a:pt x="492406" y="856600"/>
                </a:lnTo>
                <a:lnTo>
                  <a:pt x="490813" y="854540"/>
                </a:lnTo>
                <a:lnTo>
                  <a:pt x="487626" y="850877"/>
                </a:lnTo>
                <a:lnTo>
                  <a:pt x="485122" y="846986"/>
                </a:lnTo>
                <a:lnTo>
                  <a:pt x="482618" y="843324"/>
                </a:lnTo>
                <a:lnTo>
                  <a:pt x="481024" y="839662"/>
                </a:lnTo>
                <a:lnTo>
                  <a:pt x="479658" y="835999"/>
                </a:lnTo>
                <a:lnTo>
                  <a:pt x="478520" y="832337"/>
                </a:lnTo>
                <a:lnTo>
                  <a:pt x="478065" y="828903"/>
                </a:lnTo>
                <a:lnTo>
                  <a:pt x="477837" y="825241"/>
                </a:lnTo>
                <a:lnTo>
                  <a:pt x="477837" y="822952"/>
                </a:lnTo>
                <a:lnTo>
                  <a:pt x="478065" y="820434"/>
                </a:lnTo>
                <a:lnTo>
                  <a:pt x="478520" y="817916"/>
                </a:lnTo>
                <a:lnTo>
                  <a:pt x="478975" y="815627"/>
                </a:lnTo>
                <a:lnTo>
                  <a:pt x="479431" y="813339"/>
                </a:lnTo>
                <a:lnTo>
                  <a:pt x="480341" y="810821"/>
                </a:lnTo>
                <a:lnTo>
                  <a:pt x="481252" y="808761"/>
                </a:lnTo>
                <a:lnTo>
                  <a:pt x="482162" y="806701"/>
                </a:lnTo>
                <a:lnTo>
                  <a:pt x="483528" y="804869"/>
                </a:lnTo>
                <a:lnTo>
                  <a:pt x="484894" y="802809"/>
                </a:lnTo>
                <a:lnTo>
                  <a:pt x="486260" y="800978"/>
                </a:lnTo>
                <a:lnTo>
                  <a:pt x="487853" y="799147"/>
                </a:lnTo>
                <a:lnTo>
                  <a:pt x="489447" y="797545"/>
                </a:lnTo>
                <a:lnTo>
                  <a:pt x="491496" y="795714"/>
                </a:lnTo>
                <a:lnTo>
                  <a:pt x="495593" y="792738"/>
                </a:lnTo>
                <a:lnTo>
                  <a:pt x="500146" y="789991"/>
                </a:lnTo>
                <a:lnTo>
                  <a:pt x="504699" y="787244"/>
                </a:lnTo>
                <a:lnTo>
                  <a:pt x="509935" y="785184"/>
                </a:lnTo>
                <a:lnTo>
                  <a:pt x="515170" y="783582"/>
                </a:lnTo>
                <a:lnTo>
                  <a:pt x="520634" y="781980"/>
                </a:lnTo>
                <a:lnTo>
                  <a:pt x="526097" y="780835"/>
                </a:lnTo>
                <a:lnTo>
                  <a:pt x="532016" y="779920"/>
                </a:lnTo>
                <a:lnTo>
                  <a:pt x="538162" y="779462"/>
                </a:lnTo>
                <a:close/>
                <a:moveTo>
                  <a:pt x="538626" y="654332"/>
                </a:moveTo>
                <a:lnTo>
                  <a:pt x="538626" y="688810"/>
                </a:lnTo>
                <a:lnTo>
                  <a:pt x="530011" y="689945"/>
                </a:lnTo>
                <a:lnTo>
                  <a:pt x="521624" y="691079"/>
                </a:lnTo>
                <a:lnTo>
                  <a:pt x="513236" y="692440"/>
                </a:lnTo>
                <a:lnTo>
                  <a:pt x="505302" y="694028"/>
                </a:lnTo>
                <a:lnTo>
                  <a:pt x="497594" y="695842"/>
                </a:lnTo>
                <a:lnTo>
                  <a:pt x="490113" y="697657"/>
                </a:lnTo>
                <a:lnTo>
                  <a:pt x="482859" y="699471"/>
                </a:lnTo>
                <a:lnTo>
                  <a:pt x="475831" y="701740"/>
                </a:lnTo>
                <a:lnTo>
                  <a:pt x="469257" y="704008"/>
                </a:lnTo>
                <a:lnTo>
                  <a:pt x="462683" y="706276"/>
                </a:lnTo>
                <a:lnTo>
                  <a:pt x="456336" y="708998"/>
                </a:lnTo>
                <a:lnTo>
                  <a:pt x="450215" y="711720"/>
                </a:lnTo>
                <a:lnTo>
                  <a:pt x="444321" y="714442"/>
                </a:lnTo>
                <a:lnTo>
                  <a:pt x="438654" y="717618"/>
                </a:lnTo>
                <a:lnTo>
                  <a:pt x="433440" y="720567"/>
                </a:lnTo>
                <a:lnTo>
                  <a:pt x="428226" y="723969"/>
                </a:lnTo>
                <a:lnTo>
                  <a:pt x="423238" y="727372"/>
                </a:lnTo>
                <a:lnTo>
                  <a:pt x="418478" y="731001"/>
                </a:lnTo>
                <a:lnTo>
                  <a:pt x="413944" y="734403"/>
                </a:lnTo>
                <a:lnTo>
                  <a:pt x="409410" y="738033"/>
                </a:lnTo>
                <a:lnTo>
                  <a:pt x="405556" y="741435"/>
                </a:lnTo>
                <a:lnTo>
                  <a:pt x="401476" y="744837"/>
                </a:lnTo>
                <a:lnTo>
                  <a:pt x="397849" y="748694"/>
                </a:lnTo>
                <a:lnTo>
                  <a:pt x="394221" y="752323"/>
                </a:lnTo>
                <a:lnTo>
                  <a:pt x="391048" y="755952"/>
                </a:lnTo>
                <a:lnTo>
                  <a:pt x="387874" y="760035"/>
                </a:lnTo>
                <a:lnTo>
                  <a:pt x="384927" y="763664"/>
                </a:lnTo>
                <a:lnTo>
                  <a:pt x="382207" y="767520"/>
                </a:lnTo>
                <a:lnTo>
                  <a:pt x="379486" y="771377"/>
                </a:lnTo>
                <a:lnTo>
                  <a:pt x="377219" y="775460"/>
                </a:lnTo>
                <a:lnTo>
                  <a:pt x="375179" y="779316"/>
                </a:lnTo>
                <a:lnTo>
                  <a:pt x="373366" y="783399"/>
                </a:lnTo>
                <a:lnTo>
                  <a:pt x="369738" y="791338"/>
                </a:lnTo>
                <a:lnTo>
                  <a:pt x="367018" y="799277"/>
                </a:lnTo>
                <a:lnTo>
                  <a:pt x="364298" y="806989"/>
                </a:lnTo>
                <a:lnTo>
                  <a:pt x="362258" y="814701"/>
                </a:lnTo>
                <a:lnTo>
                  <a:pt x="360671" y="822187"/>
                </a:lnTo>
                <a:lnTo>
                  <a:pt x="359537" y="829672"/>
                </a:lnTo>
                <a:lnTo>
                  <a:pt x="358857" y="836931"/>
                </a:lnTo>
                <a:lnTo>
                  <a:pt x="358630" y="844189"/>
                </a:lnTo>
                <a:lnTo>
                  <a:pt x="358857" y="851901"/>
                </a:lnTo>
                <a:lnTo>
                  <a:pt x="359537" y="859614"/>
                </a:lnTo>
                <a:lnTo>
                  <a:pt x="360444" y="867326"/>
                </a:lnTo>
                <a:lnTo>
                  <a:pt x="362031" y="874811"/>
                </a:lnTo>
                <a:lnTo>
                  <a:pt x="363844" y="882297"/>
                </a:lnTo>
                <a:lnTo>
                  <a:pt x="366111" y="889782"/>
                </a:lnTo>
                <a:lnTo>
                  <a:pt x="368832" y="897267"/>
                </a:lnTo>
                <a:lnTo>
                  <a:pt x="371779" y="904526"/>
                </a:lnTo>
                <a:lnTo>
                  <a:pt x="373592" y="907928"/>
                </a:lnTo>
                <a:lnTo>
                  <a:pt x="375633" y="911558"/>
                </a:lnTo>
                <a:lnTo>
                  <a:pt x="377673" y="915187"/>
                </a:lnTo>
                <a:lnTo>
                  <a:pt x="379940" y="918816"/>
                </a:lnTo>
                <a:lnTo>
                  <a:pt x="382660" y="922219"/>
                </a:lnTo>
                <a:lnTo>
                  <a:pt x="385380" y="925848"/>
                </a:lnTo>
                <a:lnTo>
                  <a:pt x="388554" y="929250"/>
                </a:lnTo>
                <a:lnTo>
                  <a:pt x="391501" y="932880"/>
                </a:lnTo>
                <a:lnTo>
                  <a:pt x="395128" y="936282"/>
                </a:lnTo>
                <a:lnTo>
                  <a:pt x="398529" y="939685"/>
                </a:lnTo>
                <a:lnTo>
                  <a:pt x="402609" y="943087"/>
                </a:lnTo>
                <a:lnTo>
                  <a:pt x="406463" y="946489"/>
                </a:lnTo>
                <a:lnTo>
                  <a:pt x="410770" y="949892"/>
                </a:lnTo>
                <a:lnTo>
                  <a:pt x="415077" y="953294"/>
                </a:lnTo>
                <a:lnTo>
                  <a:pt x="424372" y="959646"/>
                </a:lnTo>
                <a:lnTo>
                  <a:pt x="429586" y="963048"/>
                </a:lnTo>
                <a:lnTo>
                  <a:pt x="434800" y="966224"/>
                </a:lnTo>
                <a:lnTo>
                  <a:pt x="440467" y="969626"/>
                </a:lnTo>
                <a:lnTo>
                  <a:pt x="446361" y="972575"/>
                </a:lnTo>
                <a:lnTo>
                  <a:pt x="452482" y="975751"/>
                </a:lnTo>
                <a:lnTo>
                  <a:pt x="459056" y="978473"/>
                </a:lnTo>
                <a:lnTo>
                  <a:pt x="465630" y="981421"/>
                </a:lnTo>
                <a:lnTo>
                  <a:pt x="472658" y="984370"/>
                </a:lnTo>
                <a:lnTo>
                  <a:pt x="479912" y="987092"/>
                </a:lnTo>
                <a:lnTo>
                  <a:pt x="487619" y="989814"/>
                </a:lnTo>
                <a:lnTo>
                  <a:pt x="495327" y="992309"/>
                </a:lnTo>
                <a:lnTo>
                  <a:pt x="503488" y="994804"/>
                </a:lnTo>
                <a:lnTo>
                  <a:pt x="520490" y="1000021"/>
                </a:lnTo>
                <a:lnTo>
                  <a:pt x="538626" y="1004785"/>
                </a:lnTo>
                <a:lnTo>
                  <a:pt x="538626" y="1135439"/>
                </a:lnTo>
                <a:lnTo>
                  <a:pt x="530918" y="1134305"/>
                </a:lnTo>
                <a:lnTo>
                  <a:pt x="523210" y="1133171"/>
                </a:lnTo>
                <a:lnTo>
                  <a:pt x="515503" y="1131583"/>
                </a:lnTo>
                <a:lnTo>
                  <a:pt x="507795" y="1129768"/>
                </a:lnTo>
                <a:lnTo>
                  <a:pt x="500088" y="1127727"/>
                </a:lnTo>
                <a:lnTo>
                  <a:pt x="492607" y="1125685"/>
                </a:lnTo>
                <a:lnTo>
                  <a:pt x="485126" y="1123417"/>
                </a:lnTo>
                <a:lnTo>
                  <a:pt x="477645" y="1120695"/>
                </a:lnTo>
                <a:lnTo>
                  <a:pt x="470164" y="1117973"/>
                </a:lnTo>
                <a:lnTo>
                  <a:pt x="462683" y="1115024"/>
                </a:lnTo>
                <a:lnTo>
                  <a:pt x="455429" y="1111849"/>
                </a:lnTo>
                <a:lnTo>
                  <a:pt x="448175" y="1108673"/>
                </a:lnTo>
                <a:lnTo>
                  <a:pt x="440920" y="1105044"/>
                </a:lnTo>
                <a:lnTo>
                  <a:pt x="433893" y="1101641"/>
                </a:lnTo>
                <a:lnTo>
                  <a:pt x="426639" y="1097785"/>
                </a:lnTo>
                <a:lnTo>
                  <a:pt x="419611" y="1093929"/>
                </a:lnTo>
                <a:lnTo>
                  <a:pt x="405783" y="1085310"/>
                </a:lnTo>
                <a:lnTo>
                  <a:pt x="392181" y="1076690"/>
                </a:lnTo>
                <a:lnTo>
                  <a:pt x="379033" y="1067617"/>
                </a:lnTo>
                <a:lnTo>
                  <a:pt x="366338" y="1058317"/>
                </a:lnTo>
                <a:lnTo>
                  <a:pt x="366338" y="1169917"/>
                </a:lnTo>
                <a:lnTo>
                  <a:pt x="376313" y="1175588"/>
                </a:lnTo>
                <a:lnTo>
                  <a:pt x="386287" y="1181032"/>
                </a:lnTo>
                <a:lnTo>
                  <a:pt x="396715" y="1186249"/>
                </a:lnTo>
                <a:lnTo>
                  <a:pt x="407370" y="1191466"/>
                </a:lnTo>
                <a:lnTo>
                  <a:pt x="418251" y="1196003"/>
                </a:lnTo>
                <a:lnTo>
                  <a:pt x="429359" y="1200539"/>
                </a:lnTo>
                <a:lnTo>
                  <a:pt x="440694" y="1204849"/>
                </a:lnTo>
                <a:lnTo>
                  <a:pt x="452255" y="1208705"/>
                </a:lnTo>
                <a:lnTo>
                  <a:pt x="464043" y="1212561"/>
                </a:lnTo>
                <a:lnTo>
                  <a:pt x="475151" y="1215964"/>
                </a:lnTo>
                <a:lnTo>
                  <a:pt x="486486" y="1218686"/>
                </a:lnTo>
                <a:lnTo>
                  <a:pt x="497367" y="1221634"/>
                </a:lnTo>
                <a:lnTo>
                  <a:pt x="508022" y="1223903"/>
                </a:lnTo>
                <a:lnTo>
                  <a:pt x="518450" y="1225944"/>
                </a:lnTo>
                <a:lnTo>
                  <a:pt x="528878" y="1227759"/>
                </a:lnTo>
                <a:lnTo>
                  <a:pt x="538626" y="1229120"/>
                </a:lnTo>
                <a:lnTo>
                  <a:pt x="538626" y="1297396"/>
                </a:lnTo>
                <a:lnTo>
                  <a:pt x="600740" y="1297396"/>
                </a:lnTo>
                <a:lnTo>
                  <a:pt x="600740" y="1229120"/>
                </a:lnTo>
                <a:lnTo>
                  <a:pt x="608674" y="1228213"/>
                </a:lnTo>
                <a:lnTo>
                  <a:pt x="616608" y="1227305"/>
                </a:lnTo>
                <a:lnTo>
                  <a:pt x="624089" y="1225944"/>
                </a:lnTo>
                <a:lnTo>
                  <a:pt x="631570" y="1224810"/>
                </a:lnTo>
                <a:lnTo>
                  <a:pt x="638824" y="1223449"/>
                </a:lnTo>
                <a:lnTo>
                  <a:pt x="645852" y="1221861"/>
                </a:lnTo>
                <a:lnTo>
                  <a:pt x="652880" y="1220273"/>
                </a:lnTo>
                <a:lnTo>
                  <a:pt x="659454" y="1218232"/>
                </a:lnTo>
                <a:lnTo>
                  <a:pt x="666028" y="1216191"/>
                </a:lnTo>
                <a:lnTo>
                  <a:pt x="672375" y="1214149"/>
                </a:lnTo>
                <a:lnTo>
                  <a:pt x="678723" y="1211881"/>
                </a:lnTo>
                <a:lnTo>
                  <a:pt x="684617" y="1209386"/>
                </a:lnTo>
                <a:lnTo>
                  <a:pt x="690284" y="1206890"/>
                </a:lnTo>
                <a:lnTo>
                  <a:pt x="695951" y="1203942"/>
                </a:lnTo>
                <a:lnTo>
                  <a:pt x="701392" y="1200993"/>
                </a:lnTo>
                <a:lnTo>
                  <a:pt x="706833" y="1198044"/>
                </a:lnTo>
                <a:lnTo>
                  <a:pt x="711593" y="1194868"/>
                </a:lnTo>
                <a:lnTo>
                  <a:pt x="716581" y="1191693"/>
                </a:lnTo>
                <a:lnTo>
                  <a:pt x="721341" y="1188290"/>
                </a:lnTo>
                <a:lnTo>
                  <a:pt x="725875" y="1184888"/>
                </a:lnTo>
                <a:lnTo>
                  <a:pt x="730182" y="1181486"/>
                </a:lnTo>
                <a:lnTo>
                  <a:pt x="734263" y="1178083"/>
                </a:lnTo>
                <a:lnTo>
                  <a:pt x="738343" y="1174227"/>
                </a:lnTo>
                <a:lnTo>
                  <a:pt x="742197" y="1170825"/>
                </a:lnTo>
                <a:lnTo>
                  <a:pt x="745824" y="1166968"/>
                </a:lnTo>
                <a:lnTo>
                  <a:pt x="749225" y="1163339"/>
                </a:lnTo>
                <a:lnTo>
                  <a:pt x="752625" y="1159256"/>
                </a:lnTo>
                <a:lnTo>
                  <a:pt x="755799" y="1155627"/>
                </a:lnTo>
                <a:lnTo>
                  <a:pt x="758746" y="1151544"/>
                </a:lnTo>
                <a:lnTo>
                  <a:pt x="761466" y="1147461"/>
                </a:lnTo>
                <a:lnTo>
                  <a:pt x="763960" y="1143378"/>
                </a:lnTo>
                <a:lnTo>
                  <a:pt x="766453" y="1139295"/>
                </a:lnTo>
                <a:lnTo>
                  <a:pt x="770760" y="1130676"/>
                </a:lnTo>
                <a:lnTo>
                  <a:pt x="774614" y="1122056"/>
                </a:lnTo>
                <a:lnTo>
                  <a:pt x="777561" y="1113436"/>
                </a:lnTo>
                <a:lnTo>
                  <a:pt x="778921" y="1109354"/>
                </a:lnTo>
                <a:lnTo>
                  <a:pt x="780055" y="1105044"/>
                </a:lnTo>
                <a:lnTo>
                  <a:pt x="781415" y="1100507"/>
                </a:lnTo>
                <a:lnTo>
                  <a:pt x="782322" y="1096424"/>
                </a:lnTo>
                <a:lnTo>
                  <a:pt x="783002" y="1092114"/>
                </a:lnTo>
                <a:lnTo>
                  <a:pt x="783682" y="1087805"/>
                </a:lnTo>
                <a:lnTo>
                  <a:pt x="784135" y="1083495"/>
                </a:lnTo>
                <a:lnTo>
                  <a:pt x="784589" y="1079185"/>
                </a:lnTo>
                <a:lnTo>
                  <a:pt x="784816" y="1074875"/>
                </a:lnTo>
                <a:lnTo>
                  <a:pt x="784816" y="1070339"/>
                </a:lnTo>
                <a:lnTo>
                  <a:pt x="784589" y="1061719"/>
                </a:lnTo>
                <a:lnTo>
                  <a:pt x="784135" y="1053326"/>
                </a:lnTo>
                <a:lnTo>
                  <a:pt x="783229" y="1045161"/>
                </a:lnTo>
                <a:lnTo>
                  <a:pt x="781869" y="1037222"/>
                </a:lnTo>
                <a:lnTo>
                  <a:pt x="779828" y="1029509"/>
                </a:lnTo>
                <a:lnTo>
                  <a:pt x="777788" y="1022251"/>
                </a:lnTo>
                <a:lnTo>
                  <a:pt x="775294" y="1014992"/>
                </a:lnTo>
                <a:lnTo>
                  <a:pt x="772347" y="1007960"/>
                </a:lnTo>
                <a:lnTo>
                  <a:pt x="769174" y="1001156"/>
                </a:lnTo>
                <a:lnTo>
                  <a:pt x="765320" y="994577"/>
                </a:lnTo>
                <a:lnTo>
                  <a:pt x="761466" y="988226"/>
                </a:lnTo>
                <a:lnTo>
                  <a:pt x="756705" y="982329"/>
                </a:lnTo>
                <a:lnTo>
                  <a:pt x="752172" y="976431"/>
                </a:lnTo>
                <a:lnTo>
                  <a:pt x="746731" y="970987"/>
                </a:lnTo>
                <a:lnTo>
                  <a:pt x="741064" y="965543"/>
                </a:lnTo>
                <a:lnTo>
                  <a:pt x="734943" y="960553"/>
                </a:lnTo>
                <a:lnTo>
                  <a:pt x="728822" y="955563"/>
                </a:lnTo>
                <a:lnTo>
                  <a:pt x="722248" y="950572"/>
                </a:lnTo>
                <a:lnTo>
                  <a:pt x="715220" y="946036"/>
                </a:lnTo>
                <a:lnTo>
                  <a:pt x="708193" y="941272"/>
                </a:lnTo>
                <a:lnTo>
                  <a:pt x="700712" y="936509"/>
                </a:lnTo>
                <a:lnTo>
                  <a:pt x="693004" y="932199"/>
                </a:lnTo>
                <a:lnTo>
                  <a:pt x="685070" y="927889"/>
                </a:lnTo>
                <a:lnTo>
                  <a:pt x="676456" y="923806"/>
                </a:lnTo>
                <a:lnTo>
                  <a:pt x="668068" y="919497"/>
                </a:lnTo>
                <a:lnTo>
                  <a:pt x="659227" y="915641"/>
                </a:lnTo>
                <a:lnTo>
                  <a:pt x="650159" y="911558"/>
                </a:lnTo>
                <a:lnTo>
                  <a:pt x="641091" y="907475"/>
                </a:lnTo>
                <a:lnTo>
                  <a:pt x="631117" y="903845"/>
                </a:lnTo>
                <a:lnTo>
                  <a:pt x="621369" y="899989"/>
                </a:lnTo>
                <a:lnTo>
                  <a:pt x="611394" y="896587"/>
                </a:lnTo>
                <a:lnTo>
                  <a:pt x="600740" y="892958"/>
                </a:lnTo>
                <a:lnTo>
                  <a:pt x="600740" y="785894"/>
                </a:lnTo>
                <a:lnTo>
                  <a:pt x="612755" y="788616"/>
                </a:lnTo>
                <a:lnTo>
                  <a:pt x="624543" y="792018"/>
                </a:lnTo>
                <a:lnTo>
                  <a:pt x="636331" y="795421"/>
                </a:lnTo>
                <a:lnTo>
                  <a:pt x="647892" y="799504"/>
                </a:lnTo>
                <a:lnTo>
                  <a:pt x="659227" y="803813"/>
                </a:lnTo>
                <a:lnTo>
                  <a:pt x="670562" y="808577"/>
                </a:lnTo>
                <a:lnTo>
                  <a:pt x="681443" y="813794"/>
                </a:lnTo>
                <a:lnTo>
                  <a:pt x="692324" y="819465"/>
                </a:lnTo>
                <a:lnTo>
                  <a:pt x="702752" y="824909"/>
                </a:lnTo>
                <a:lnTo>
                  <a:pt x="712727" y="830806"/>
                </a:lnTo>
                <a:lnTo>
                  <a:pt x="722475" y="836477"/>
                </a:lnTo>
                <a:lnTo>
                  <a:pt x="731542" y="842148"/>
                </a:lnTo>
                <a:lnTo>
                  <a:pt x="740157" y="847592"/>
                </a:lnTo>
                <a:lnTo>
                  <a:pt x="748318" y="853262"/>
                </a:lnTo>
                <a:lnTo>
                  <a:pt x="756025" y="858933"/>
                </a:lnTo>
                <a:lnTo>
                  <a:pt x="763280" y="864604"/>
                </a:lnTo>
                <a:lnTo>
                  <a:pt x="763280" y="748240"/>
                </a:lnTo>
                <a:lnTo>
                  <a:pt x="752625" y="741889"/>
                </a:lnTo>
                <a:lnTo>
                  <a:pt x="741744" y="735764"/>
                </a:lnTo>
                <a:lnTo>
                  <a:pt x="731316" y="730547"/>
                </a:lnTo>
                <a:lnTo>
                  <a:pt x="720888" y="725103"/>
                </a:lnTo>
                <a:lnTo>
                  <a:pt x="710913" y="720340"/>
                </a:lnTo>
                <a:lnTo>
                  <a:pt x="701165" y="716030"/>
                </a:lnTo>
                <a:lnTo>
                  <a:pt x="691644" y="711720"/>
                </a:lnTo>
                <a:lnTo>
                  <a:pt x="682123" y="708318"/>
                </a:lnTo>
                <a:lnTo>
                  <a:pt x="672602" y="704689"/>
                </a:lnTo>
                <a:lnTo>
                  <a:pt x="663081" y="701740"/>
                </a:lnTo>
                <a:lnTo>
                  <a:pt x="653106" y="698791"/>
                </a:lnTo>
                <a:lnTo>
                  <a:pt x="643132" y="696296"/>
                </a:lnTo>
                <a:lnTo>
                  <a:pt x="632930" y="694254"/>
                </a:lnTo>
                <a:lnTo>
                  <a:pt x="622276" y="691986"/>
                </a:lnTo>
                <a:lnTo>
                  <a:pt x="611848" y="690171"/>
                </a:lnTo>
                <a:lnTo>
                  <a:pt x="600740" y="688810"/>
                </a:lnTo>
                <a:lnTo>
                  <a:pt x="600740" y="654332"/>
                </a:lnTo>
                <a:lnTo>
                  <a:pt x="538626" y="654332"/>
                </a:lnTo>
                <a:close/>
                <a:moveTo>
                  <a:pt x="549280" y="371475"/>
                </a:moveTo>
                <a:lnTo>
                  <a:pt x="564015" y="371475"/>
                </a:lnTo>
                <a:lnTo>
                  <a:pt x="577844" y="371475"/>
                </a:lnTo>
                <a:lnTo>
                  <a:pt x="591219" y="371929"/>
                </a:lnTo>
                <a:lnTo>
                  <a:pt x="604594" y="372609"/>
                </a:lnTo>
                <a:lnTo>
                  <a:pt x="617515" y="373743"/>
                </a:lnTo>
                <a:lnTo>
                  <a:pt x="630210" y="375104"/>
                </a:lnTo>
                <a:lnTo>
                  <a:pt x="642905" y="376692"/>
                </a:lnTo>
                <a:lnTo>
                  <a:pt x="655373" y="378507"/>
                </a:lnTo>
                <a:lnTo>
                  <a:pt x="667388" y="380775"/>
                </a:lnTo>
                <a:lnTo>
                  <a:pt x="679403" y="383497"/>
                </a:lnTo>
                <a:lnTo>
                  <a:pt x="691191" y="386219"/>
                </a:lnTo>
                <a:lnTo>
                  <a:pt x="702752" y="389168"/>
                </a:lnTo>
                <a:lnTo>
                  <a:pt x="714314" y="392797"/>
                </a:lnTo>
                <a:lnTo>
                  <a:pt x="725422" y="396426"/>
                </a:lnTo>
                <a:lnTo>
                  <a:pt x="736530" y="400509"/>
                </a:lnTo>
                <a:lnTo>
                  <a:pt x="747184" y="405046"/>
                </a:lnTo>
                <a:lnTo>
                  <a:pt x="757839" y="409582"/>
                </a:lnTo>
                <a:lnTo>
                  <a:pt x="768267" y="414573"/>
                </a:lnTo>
                <a:lnTo>
                  <a:pt x="778468" y="420017"/>
                </a:lnTo>
                <a:lnTo>
                  <a:pt x="788669" y="425461"/>
                </a:lnTo>
                <a:lnTo>
                  <a:pt x="798644" y="431358"/>
                </a:lnTo>
                <a:lnTo>
                  <a:pt x="808392" y="437709"/>
                </a:lnTo>
                <a:lnTo>
                  <a:pt x="818140" y="444288"/>
                </a:lnTo>
                <a:lnTo>
                  <a:pt x="827434" y="451092"/>
                </a:lnTo>
                <a:lnTo>
                  <a:pt x="836729" y="458351"/>
                </a:lnTo>
                <a:lnTo>
                  <a:pt x="845796" y="466063"/>
                </a:lnTo>
                <a:lnTo>
                  <a:pt x="854864" y="473775"/>
                </a:lnTo>
                <a:lnTo>
                  <a:pt x="863705" y="481941"/>
                </a:lnTo>
                <a:lnTo>
                  <a:pt x="872319" y="490561"/>
                </a:lnTo>
                <a:lnTo>
                  <a:pt x="880934" y="499407"/>
                </a:lnTo>
                <a:lnTo>
                  <a:pt x="889095" y="508707"/>
                </a:lnTo>
                <a:lnTo>
                  <a:pt x="897483" y="518234"/>
                </a:lnTo>
                <a:lnTo>
                  <a:pt x="905417" y="527988"/>
                </a:lnTo>
                <a:lnTo>
                  <a:pt x="913351" y="538422"/>
                </a:lnTo>
                <a:lnTo>
                  <a:pt x="921512" y="548856"/>
                </a:lnTo>
                <a:lnTo>
                  <a:pt x="929220" y="559744"/>
                </a:lnTo>
                <a:lnTo>
                  <a:pt x="936701" y="571086"/>
                </a:lnTo>
                <a:lnTo>
                  <a:pt x="944182" y="582654"/>
                </a:lnTo>
                <a:lnTo>
                  <a:pt x="951436" y="594449"/>
                </a:lnTo>
                <a:lnTo>
                  <a:pt x="958690" y="606925"/>
                </a:lnTo>
                <a:lnTo>
                  <a:pt x="965944" y="619627"/>
                </a:lnTo>
                <a:lnTo>
                  <a:pt x="972745" y="632330"/>
                </a:lnTo>
                <a:lnTo>
                  <a:pt x="979546" y="645713"/>
                </a:lnTo>
                <a:lnTo>
                  <a:pt x="986347" y="659549"/>
                </a:lnTo>
                <a:lnTo>
                  <a:pt x="993148" y="673613"/>
                </a:lnTo>
                <a:lnTo>
                  <a:pt x="999722" y="687903"/>
                </a:lnTo>
                <a:lnTo>
                  <a:pt x="1006069" y="702647"/>
                </a:lnTo>
                <a:lnTo>
                  <a:pt x="1012643" y="717845"/>
                </a:lnTo>
                <a:lnTo>
                  <a:pt x="1018991" y="733269"/>
                </a:lnTo>
                <a:lnTo>
                  <a:pt x="1025111" y="748920"/>
                </a:lnTo>
                <a:lnTo>
                  <a:pt x="1031005" y="765252"/>
                </a:lnTo>
                <a:lnTo>
                  <a:pt x="1037126" y="781584"/>
                </a:lnTo>
                <a:lnTo>
                  <a:pt x="1043247" y="798823"/>
                </a:lnTo>
                <a:lnTo>
                  <a:pt x="1049141" y="816062"/>
                </a:lnTo>
                <a:lnTo>
                  <a:pt x="1054808" y="833528"/>
                </a:lnTo>
                <a:lnTo>
                  <a:pt x="1060476" y="851674"/>
                </a:lnTo>
                <a:lnTo>
                  <a:pt x="1066143" y="870048"/>
                </a:lnTo>
                <a:lnTo>
                  <a:pt x="1071810" y="888875"/>
                </a:lnTo>
                <a:lnTo>
                  <a:pt x="1077478" y="907928"/>
                </a:lnTo>
                <a:lnTo>
                  <a:pt x="1082692" y="927436"/>
                </a:lnTo>
                <a:lnTo>
                  <a:pt x="1088132" y="947624"/>
                </a:lnTo>
                <a:lnTo>
                  <a:pt x="1093573" y="967812"/>
                </a:lnTo>
                <a:lnTo>
                  <a:pt x="1098787" y="988453"/>
                </a:lnTo>
                <a:lnTo>
                  <a:pt x="1109215" y="1030870"/>
                </a:lnTo>
                <a:lnTo>
                  <a:pt x="1112615" y="1046522"/>
                </a:lnTo>
                <a:lnTo>
                  <a:pt x="1115789" y="1061946"/>
                </a:lnTo>
                <a:lnTo>
                  <a:pt x="1118056" y="1076917"/>
                </a:lnTo>
                <a:lnTo>
                  <a:pt x="1119870" y="1091888"/>
                </a:lnTo>
                <a:lnTo>
                  <a:pt x="1121456" y="1106405"/>
                </a:lnTo>
                <a:lnTo>
                  <a:pt x="1122136" y="1120922"/>
                </a:lnTo>
                <a:lnTo>
                  <a:pt x="1122363" y="1134985"/>
                </a:lnTo>
                <a:lnTo>
                  <a:pt x="1122136" y="1148822"/>
                </a:lnTo>
                <a:lnTo>
                  <a:pt x="1121456" y="1162659"/>
                </a:lnTo>
                <a:lnTo>
                  <a:pt x="1120096" y="1176042"/>
                </a:lnTo>
                <a:lnTo>
                  <a:pt x="1118509" y="1188971"/>
                </a:lnTo>
                <a:lnTo>
                  <a:pt x="1116469" y="1201900"/>
                </a:lnTo>
                <a:lnTo>
                  <a:pt x="1113749" y="1214603"/>
                </a:lnTo>
                <a:lnTo>
                  <a:pt x="1110575" y="1227078"/>
                </a:lnTo>
                <a:lnTo>
                  <a:pt x="1107175" y="1239100"/>
                </a:lnTo>
                <a:lnTo>
                  <a:pt x="1103321" y="1250896"/>
                </a:lnTo>
                <a:lnTo>
                  <a:pt x="1098787" y="1262464"/>
                </a:lnTo>
                <a:lnTo>
                  <a:pt x="1094026" y="1274032"/>
                </a:lnTo>
                <a:lnTo>
                  <a:pt x="1088812" y="1284920"/>
                </a:lnTo>
                <a:lnTo>
                  <a:pt x="1083145" y="1296035"/>
                </a:lnTo>
                <a:lnTo>
                  <a:pt x="1077251" y="1306469"/>
                </a:lnTo>
                <a:lnTo>
                  <a:pt x="1070904" y="1317130"/>
                </a:lnTo>
                <a:lnTo>
                  <a:pt x="1064103" y="1327110"/>
                </a:lnTo>
                <a:lnTo>
                  <a:pt x="1056849" y="1336864"/>
                </a:lnTo>
                <a:lnTo>
                  <a:pt x="1049368" y="1346845"/>
                </a:lnTo>
                <a:lnTo>
                  <a:pt x="1041660" y="1356145"/>
                </a:lnTo>
                <a:lnTo>
                  <a:pt x="1033499" y="1365218"/>
                </a:lnTo>
                <a:lnTo>
                  <a:pt x="1024658" y="1374064"/>
                </a:lnTo>
                <a:lnTo>
                  <a:pt x="1015817" y="1382911"/>
                </a:lnTo>
                <a:lnTo>
                  <a:pt x="1006749" y="1391303"/>
                </a:lnTo>
                <a:lnTo>
                  <a:pt x="997228" y="1399469"/>
                </a:lnTo>
                <a:lnTo>
                  <a:pt x="987253" y="1407408"/>
                </a:lnTo>
                <a:lnTo>
                  <a:pt x="977279" y="1415121"/>
                </a:lnTo>
                <a:lnTo>
                  <a:pt x="967078" y="1422606"/>
                </a:lnTo>
                <a:lnTo>
                  <a:pt x="956196" y="1429638"/>
                </a:lnTo>
                <a:lnTo>
                  <a:pt x="945315" y="1436669"/>
                </a:lnTo>
                <a:lnTo>
                  <a:pt x="934207" y="1443474"/>
                </a:lnTo>
                <a:lnTo>
                  <a:pt x="922872" y="1449826"/>
                </a:lnTo>
                <a:lnTo>
                  <a:pt x="911084" y="1455950"/>
                </a:lnTo>
                <a:lnTo>
                  <a:pt x="899296" y="1461848"/>
                </a:lnTo>
                <a:lnTo>
                  <a:pt x="887055" y="1467745"/>
                </a:lnTo>
                <a:lnTo>
                  <a:pt x="874586" y="1473189"/>
                </a:lnTo>
                <a:lnTo>
                  <a:pt x="862118" y="1478179"/>
                </a:lnTo>
                <a:lnTo>
                  <a:pt x="849197" y="1483396"/>
                </a:lnTo>
                <a:lnTo>
                  <a:pt x="836275" y="1488160"/>
                </a:lnTo>
                <a:lnTo>
                  <a:pt x="823127" y="1492470"/>
                </a:lnTo>
                <a:lnTo>
                  <a:pt x="809752" y="1496779"/>
                </a:lnTo>
                <a:lnTo>
                  <a:pt x="796377" y="1500862"/>
                </a:lnTo>
                <a:lnTo>
                  <a:pt x="782549" y="1504492"/>
                </a:lnTo>
                <a:lnTo>
                  <a:pt x="768720" y="1508348"/>
                </a:lnTo>
                <a:lnTo>
                  <a:pt x="754892" y="1511523"/>
                </a:lnTo>
                <a:lnTo>
                  <a:pt x="740610" y="1514472"/>
                </a:lnTo>
                <a:lnTo>
                  <a:pt x="726555" y="1517194"/>
                </a:lnTo>
                <a:lnTo>
                  <a:pt x="712047" y="1519689"/>
                </a:lnTo>
                <a:lnTo>
                  <a:pt x="697538" y="1521958"/>
                </a:lnTo>
                <a:lnTo>
                  <a:pt x="683030" y="1524226"/>
                </a:lnTo>
                <a:lnTo>
                  <a:pt x="668521" y="1526040"/>
                </a:lnTo>
                <a:lnTo>
                  <a:pt x="653786" y="1527401"/>
                </a:lnTo>
                <a:lnTo>
                  <a:pt x="638824" y="1528762"/>
                </a:lnTo>
                <a:lnTo>
                  <a:pt x="624089" y="1529897"/>
                </a:lnTo>
                <a:lnTo>
                  <a:pt x="609128" y="1530804"/>
                </a:lnTo>
                <a:lnTo>
                  <a:pt x="594166" y="1531484"/>
                </a:lnTo>
                <a:lnTo>
                  <a:pt x="579204" y="1531938"/>
                </a:lnTo>
                <a:lnTo>
                  <a:pt x="564015" y="1531938"/>
                </a:lnTo>
                <a:lnTo>
                  <a:pt x="549054" y="1531938"/>
                </a:lnTo>
                <a:lnTo>
                  <a:pt x="533865" y="1531484"/>
                </a:lnTo>
                <a:lnTo>
                  <a:pt x="518903" y="1530804"/>
                </a:lnTo>
                <a:lnTo>
                  <a:pt x="503941" y="1529670"/>
                </a:lnTo>
                <a:lnTo>
                  <a:pt x="488980" y="1528309"/>
                </a:lnTo>
                <a:lnTo>
                  <a:pt x="474018" y="1526948"/>
                </a:lnTo>
                <a:lnTo>
                  <a:pt x="459056" y="1525133"/>
                </a:lnTo>
                <a:lnTo>
                  <a:pt x="444321" y="1523319"/>
                </a:lnTo>
                <a:lnTo>
                  <a:pt x="429359" y="1520823"/>
                </a:lnTo>
                <a:lnTo>
                  <a:pt x="414851" y="1518328"/>
                </a:lnTo>
                <a:lnTo>
                  <a:pt x="400115" y="1515606"/>
                </a:lnTo>
                <a:lnTo>
                  <a:pt x="385607" y="1512204"/>
                </a:lnTo>
                <a:lnTo>
                  <a:pt x="371325" y="1509028"/>
                </a:lnTo>
                <a:lnTo>
                  <a:pt x="357044" y="1505172"/>
                </a:lnTo>
                <a:lnTo>
                  <a:pt x="342989" y="1501543"/>
                </a:lnTo>
                <a:lnTo>
                  <a:pt x="329160" y="1497233"/>
                </a:lnTo>
                <a:lnTo>
                  <a:pt x="315332" y="1492696"/>
                </a:lnTo>
                <a:lnTo>
                  <a:pt x="301730" y="1488160"/>
                </a:lnTo>
                <a:lnTo>
                  <a:pt x="288129" y="1483170"/>
                </a:lnTo>
                <a:lnTo>
                  <a:pt x="274754" y="1477952"/>
                </a:lnTo>
                <a:lnTo>
                  <a:pt x="261832" y="1472735"/>
                </a:lnTo>
                <a:lnTo>
                  <a:pt x="248910" y="1466838"/>
                </a:lnTo>
                <a:lnTo>
                  <a:pt x="235988" y="1460940"/>
                </a:lnTo>
                <a:lnTo>
                  <a:pt x="223520" y="1454816"/>
                </a:lnTo>
                <a:lnTo>
                  <a:pt x="211505" y="1448238"/>
                </a:lnTo>
                <a:lnTo>
                  <a:pt x="199264" y="1441660"/>
                </a:lnTo>
                <a:lnTo>
                  <a:pt x="187703" y="1434855"/>
                </a:lnTo>
                <a:lnTo>
                  <a:pt x="176141" y="1427596"/>
                </a:lnTo>
                <a:lnTo>
                  <a:pt x="164806" y="1420111"/>
                </a:lnTo>
                <a:lnTo>
                  <a:pt x="153925" y="1412399"/>
                </a:lnTo>
                <a:lnTo>
                  <a:pt x="143497" y="1404233"/>
                </a:lnTo>
                <a:lnTo>
                  <a:pt x="132843" y="1396067"/>
                </a:lnTo>
                <a:lnTo>
                  <a:pt x="122868" y="1387674"/>
                </a:lnTo>
                <a:lnTo>
                  <a:pt x="113120" y="1379055"/>
                </a:lnTo>
                <a:lnTo>
                  <a:pt x="103826" y="1370208"/>
                </a:lnTo>
                <a:lnTo>
                  <a:pt x="94758" y="1361135"/>
                </a:lnTo>
                <a:lnTo>
                  <a:pt x="86144" y="1351608"/>
                </a:lnTo>
                <a:lnTo>
                  <a:pt x="77756" y="1342081"/>
                </a:lnTo>
                <a:lnTo>
                  <a:pt x="69822" y="1332328"/>
                </a:lnTo>
                <a:lnTo>
                  <a:pt x="62341" y="1322120"/>
                </a:lnTo>
                <a:lnTo>
                  <a:pt x="55086" y="1311913"/>
                </a:lnTo>
                <a:lnTo>
                  <a:pt x="48286" y="1301479"/>
                </a:lnTo>
                <a:lnTo>
                  <a:pt x="41711" y="1290591"/>
                </a:lnTo>
                <a:lnTo>
                  <a:pt x="35817" y="1279703"/>
                </a:lnTo>
                <a:lnTo>
                  <a:pt x="30150" y="1268361"/>
                </a:lnTo>
                <a:lnTo>
                  <a:pt x="25163" y="1257020"/>
                </a:lnTo>
                <a:lnTo>
                  <a:pt x="20402" y="1245225"/>
                </a:lnTo>
                <a:lnTo>
                  <a:pt x="16095" y="1233203"/>
                </a:lnTo>
                <a:lnTo>
                  <a:pt x="12468" y="1221181"/>
                </a:lnTo>
                <a:lnTo>
                  <a:pt x="9068" y="1208932"/>
                </a:lnTo>
                <a:lnTo>
                  <a:pt x="6347" y="1196229"/>
                </a:lnTo>
                <a:lnTo>
                  <a:pt x="4080" y="1183527"/>
                </a:lnTo>
                <a:lnTo>
                  <a:pt x="2493" y="1170371"/>
                </a:lnTo>
                <a:lnTo>
                  <a:pt x="907" y="1157215"/>
                </a:lnTo>
                <a:lnTo>
                  <a:pt x="226" y="1143605"/>
                </a:lnTo>
                <a:lnTo>
                  <a:pt x="0" y="1129995"/>
                </a:lnTo>
                <a:lnTo>
                  <a:pt x="453" y="1116158"/>
                </a:lnTo>
                <a:lnTo>
                  <a:pt x="1133" y="1102095"/>
                </a:lnTo>
                <a:lnTo>
                  <a:pt x="2947" y="1087805"/>
                </a:lnTo>
                <a:lnTo>
                  <a:pt x="4760" y="1073288"/>
                </a:lnTo>
                <a:lnTo>
                  <a:pt x="7481" y="1058544"/>
                </a:lnTo>
                <a:lnTo>
                  <a:pt x="10654" y="1043573"/>
                </a:lnTo>
                <a:lnTo>
                  <a:pt x="14508" y="1028375"/>
                </a:lnTo>
                <a:lnTo>
                  <a:pt x="19042" y="1012951"/>
                </a:lnTo>
                <a:lnTo>
                  <a:pt x="29697" y="978473"/>
                </a:lnTo>
                <a:lnTo>
                  <a:pt x="40578" y="944448"/>
                </a:lnTo>
                <a:lnTo>
                  <a:pt x="51233" y="911104"/>
                </a:lnTo>
                <a:lnTo>
                  <a:pt x="62114" y="878667"/>
                </a:lnTo>
                <a:lnTo>
                  <a:pt x="73222" y="846684"/>
                </a:lnTo>
                <a:lnTo>
                  <a:pt x="84557" y="815608"/>
                </a:lnTo>
                <a:lnTo>
                  <a:pt x="95891" y="785213"/>
                </a:lnTo>
                <a:lnTo>
                  <a:pt x="101785" y="770469"/>
                </a:lnTo>
                <a:lnTo>
                  <a:pt x="107679" y="755725"/>
                </a:lnTo>
                <a:lnTo>
                  <a:pt x="113574" y="741435"/>
                </a:lnTo>
                <a:lnTo>
                  <a:pt x="119468" y="727145"/>
                </a:lnTo>
                <a:lnTo>
                  <a:pt x="125588" y="713081"/>
                </a:lnTo>
                <a:lnTo>
                  <a:pt x="131936" y="699245"/>
                </a:lnTo>
                <a:lnTo>
                  <a:pt x="138283" y="685635"/>
                </a:lnTo>
                <a:lnTo>
                  <a:pt x="144631" y="672479"/>
                </a:lnTo>
                <a:lnTo>
                  <a:pt x="151205" y="659322"/>
                </a:lnTo>
                <a:lnTo>
                  <a:pt x="157552" y="646393"/>
                </a:lnTo>
                <a:lnTo>
                  <a:pt x="164353" y="633691"/>
                </a:lnTo>
                <a:lnTo>
                  <a:pt x="171381" y="621669"/>
                </a:lnTo>
                <a:lnTo>
                  <a:pt x="178181" y="609420"/>
                </a:lnTo>
                <a:lnTo>
                  <a:pt x="185436" y="597625"/>
                </a:lnTo>
                <a:lnTo>
                  <a:pt x="192463" y="585830"/>
                </a:lnTo>
                <a:lnTo>
                  <a:pt x="199944" y="574488"/>
                </a:lnTo>
                <a:lnTo>
                  <a:pt x="207425" y="563600"/>
                </a:lnTo>
                <a:lnTo>
                  <a:pt x="215133" y="552712"/>
                </a:lnTo>
                <a:lnTo>
                  <a:pt x="222840" y="542051"/>
                </a:lnTo>
                <a:lnTo>
                  <a:pt x="230774" y="531844"/>
                </a:lnTo>
                <a:lnTo>
                  <a:pt x="238935" y="521863"/>
                </a:lnTo>
                <a:lnTo>
                  <a:pt x="247324" y="512110"/>
                </a:lnTo>
                <a:lnTo>
                  <a:pt x="255711" y="502810"/>
                </a:lnTo>
                <a:lnTo>
                  <a:pt x="264326" y="493736"/>
                </a:lnTo>
                <a:lnTo>
                  <a:pt x="272940" y="484663"/>
                </a:lnTo>
                <a:lnTo>
                  <a:pt x="282008" y="476271"/>
                </a:lnTo>
                <a:lnTo>
                  <a:pt x="291076" y="468105"/>
                </a:lnTo>
                <a:lnTo>
                  <a:pt x="300597" y="460166"/>
                </a:lnTo>
                <a:lnTo>
                  <a:pt x="310118" y="452453"/>
                </a:lnTo>
                <a:lnTo>
                  <a:pt x="319639" y="445195"/>
                </a:lnTo>
                <a:lnTo>
                  <a:pt x="329840" y="438163"/>
                </a:lnTo>
                <a:lnTo>
                  <a:pt x="339815" y="431585"/>
                </a:lnTo>
                <a:lnTo>
                  <a:pt x="350243" y="425234"/>
                </a:lnTo>
                <a:lnTo>
                  <a:pt x="360897" y="419336"/>
                </a:lnTo>
                <a:lnTo>
                  <a:pt x="371552" y="413665"/>
                </a:lnTo>
                <a:lnTo>
                  <a:pt x="382660" y="408222"/>
                </a:lnTo>
                <a:lnTo>
                  <a:pt x="393995" y="403231"/>
                </a:lnTo>
                <a:lnTo>
                  <a:pt x="405556" y="398695"/>
                </a:lnTo>
                <a:lnTo>
                  <a:pt x="417344" y="394385"/>
                </a:lnTo>
                <a:lnTo>
                  <a:pt x="429359" y="390529"/>
                </a:lnTo>
                <a:lnTo>
                  <a:pt x="441601" y="386899"/>
                </a:lnTo>
                <a:lnTo>
                  <a:pt x="454069" y="383724"/>
                </a:lnTo>
                <a:lnTo>
                  <a:pt x="466764" y="380775"/>
                </a:lnTo>
                <a:lnTo>
                  <a:pt x="479912" y="378280"/>
                </a:lnTo>
                <a:lnTo>
                  <a:pt x="493287" y="376238"/>
                </a:lnTo>
                <a:lnTo>
                  <a:pt x="506888" y="374424"/>
                </a:lnTo>
                <a:lnTo>
                  <a:pt x="520717" y="373063"/>
                </a:lnTo>
                <a:lnTo>
                  <a:pt x="534772" y="372156"/>
                </a:lnTo>
                <a:lnTo>
                  <a:pt x="549280" y="371475"/>
                </a:lnTo>
                <a:close/>
                <a:moveTo>
                  <a:pt x="455387" y="0"/>
                </a:moveTo>
                <a:lnTo>
                  <a:pt x="463542" y="227"/>
                </a:lnTo>
                <a:lnTo>
                  <a:pt x="471471" y="682"/>
                </a:lnTo>
                <a:lnTo>
                  <a:pt x="479174" y="1591"/>
                </a:lnTo>
                <a:lnTo>
                  <a:pt x="486423" y="2500"/>
                </a:lnTo>
                <a:lnTo>
                  <a:pt x="493446" y="3863"/>
                </a:lnTo>
                <a:lnTo>
                  <a:pt x="500242" y="5681"/>
                </a:lnTo>
                <a:lnTo>
                  <a:pt x="506812" y="7499"/>
                </a:lnTo>
                <a:lnTo>
                  <a:pt x="512702" y="9317"/>
                </a:lnTo>
                <a:lnTo>
                  <a:pt x="518592" y="11362"/>
                </a:lnTo>
                <a:lnTo>
                  <a:pt x="524256" y="13861"/>
                </a:lnTo>
                <a:lnTo>
                  <a:pt x="529466" y="16361"/>
                </a:lnTo>
                <a:lnTo>
                  <a:pt x="534450" y="18861"/>
                </a:lnTo>
                <a:lnTo>
                  <a:pt x="539207" y="21587"/>
                </a:lnTo>
                <a:lnTo>
                  <a:pt x="543738" y="24314"/>
                </a:lnTo>
                <a:lnTo>
                  <a:pt x="547816" y="27268"/>
                </a:lnTo>
                <a:lnTo>
                  <a:pt x="551894" y="29995"/>
                </a:lnTo>
                <a:lnTo>
                  <a:pt x="555292" y="32722"/>
                </a:lnTo>
                <a:lnTo>
                  <a:pt x="558916" y="35676"/>
                </a:lnTo>
                <a:lnTo>
                  <a:pt x="564807" y="40903"/>
                </a:lnTo>
                <a:lnTo>
                  <a:pt x="569790" y="45902"/>
                </a:lnTo>
                <a:lnTo>
                  <a:pt x="574095" y="50674"/>
                </a:lnTo>
                <a:lnTo>
                  <a:pt x="577040" y="54310"/>
                </a:lnTo>
                <a:lnTo>
                  <a:pt x="579079" y="57491"/>
                </a:lnTo>
                <a:lnTo>
                  <a:pt x="581118" y="59990"/>
                </a:lnTo>
                <a:lnTo>
                  <a:pt x="590406" y="51810"/>
                </a:lnTo>
                <a:lnTo>
                  <a:pt x="599467" y="44311"/>
                </a:lnTo>
                <a:lnTo>
                  <a:pt x="608076" y="37494"/>
                </a:lnTo>
                <a:lnTo>
                  <a:pt x="616685" y="31359"/>
                </a:lnTo>
                <a:lnTo>
                  <a:pt x="625293" y="25905"/>
                </a:lnTo>
                <a:lnTo>
                  <a:pt x="633449" y="21360"/>
                </a:lnTo>
                <a:lnTo>
                  <a:pt x="641151" y="17043"/>
                </a:lnTo>
                <a:lnTo>
                  <a:pt x="648854" y="13407"/>
                </a:lnTo>
                <a:lnTo>
                  <a:pt x="656103" y="10226"/>
                </a:lnTo>
                <a:lnTo>
                  <a:pt x="663126" y="7499"/>
                </a:lnTo>
                <a:lnTo>
                  <a:pt x="669922" y="5454"/>
                </a:lnTo>
                <a:lnTo>
                  <a:pt x="676492" y="3409"/>
                </a:lnTo>
                <a:lnTo>
                  <a:pt x="682608" y="2272"/>
                </a:lnTo>
                <a:lnTo>
                  <a:pt x="688498" y="1136"/>
                </a:lnTo>
                <a:lnTo>
                  <a:pt x="694162" y="454"/>
                </a:lnTo>
                <a:lnTo>
                  <a:pt x="699599" y="227"/>
                </a:lnTo>
                <a:lnTo>
                  <a:pt x="704583" y="0"/>
                </a:lnTo>
                <a:lnTo>
                  <a:pt x="709340" y="227"/>
                </a:lnTo>
                <a:lnTo>
                  <a:pt x="713871" y="454"/>
                </a:lnTo>
                <a:lnTo>
                  <a:pt x="717949" y="909"/>
                </a:lnTo>
                <a:lnTo>
                  <a:pt x="721800" y="1591"/>
                </a:lnTo>
                <a:lnTo>
                  <a:pt x="725198" y="2272"/>
                </a:lnTo>
                <a:lnTo>
                  <a:pt x="728596" y="3181"/>
                </a:lnTo>
                <a:lnTo>
                  <a:pt x="731315" y="3863"/>
                </a:lnTo>
                <a:lnTo>
                  <a:pt x="736299" y="5908"/>
                </a:lnTo>
                <a:lnTo>
                  <a:pt x="739697" y="7499"/>
                </a:lnTo>
                <a:lnTo>
                  <a:pt x="742415" y="8862"/>
                </a:lnTo>
                <a:lnTo>
                  <a:pt x="746720" y="13180"/>
                </a:lnTo>
                <a:lnTo>
                  <a:pt x="751024" y="17497"/>
                </a:lnTo>
                <a:lnTo>
                  <a:pt x="754875" y="22269"/>
                </a:lnTo>
                <a:lnTo>
                  <a:pt x="758726" y="27496"/>
                </a:lnTo>
                <a:lnTo>
                  <a:pt x="762124" y="32495"/>
                </a:lnTo>
                <a:lnTo>
                  <a:pt x="765523" y="37949"/>
                </a:lnTo>
                <a:lnTo>
                  <a:pt x="768694" y="43629"/>
                </a:lnTo>
                <a:lnTo>
                  <a:pt x="771639" y="49310"/>
                </a:lnTo>
                <a:lnTo>
                  <a:pt x="774584" y="54764"/>
                </a:lnTo>
                <a:lnTo>
                  <a:pt x="777076" y="60672"/>
                </a:lnTo>
                <a:lnTo>
                  <a:pt x="779342" y="66808"/>
                </a:lnTo>
                <a:lnTo>
                  <a:pt x="781834" y="72716"/>
                </a:lnTo>
                <a:lnTo>
                  <a:pt x="785911" y="84305"/>
                </a:lnTo>
                <a:lnTo>
                  <a:pt x="789536" y="95894"/>
                </a:lnTo>
                <a:lnTo>
                  <a:pt x="792481" y="106801"/>
                </a:lnTo>
                <a:lnTo>
                  <a:pt x="794973" y="117254"/>
                </a:lnTo>
                <a:lnTo>
                  <a:pt x="796785" y="126571"/>
                </a:lnTo>
                <a:lnTo>
                  <a:pt x="798371" y="134524"/>
                </a:lnTo>
                <a:lnTo>
                  <a:pt x="800183" y="146568"/>
                </a:lnTo>
                <a:lnTo>
                  <a:pt x="800636" y="150658"/>
                </a:lnTo>
                <a:lnTo>
                  <a:pt x="805847" y="149294"/>
                </a:lnTo>
                <a:lnTo>
                  <a:pt x="810831" y="147931"/>
                </a:lnTo>
                <a:lnTo>
                  <a:pt x="815362" y="146340"/>
                </a:lnTo>
                <a:lnTo>
                  <a:pt x="820119" y="144522"/>
                </a:lnTo>
                <a:lnTo>
                  <a:pt x="824197" y="142705"/>
                </a:lnTo>
                <a:lnTo>
                  <a:pt x="828275" y="140887"/>
                </a:lnTo>
                <a:lnTo>
                  <a:pt x="832352" y="139069"/>
                </a:lnTo>
                <a:lnTo>
                  <a:pt x="835750" y="136796"/>
                </a:lnTo>
                <a:lnTo>
                  <a:pt x="839375" y="134751"/>
                </a:lnTo>
                <a:lnTo>
                  <a:pt x="842547" y="132706"/>
                </a:lnTo>
                <a:lnTo>
                  <a:pt x="848663" y="128389"/>
                </a:lnTo>
                <a:lnTo>
                  <a:pt x="853647" y="124071"/>
                </a:lnTo>
                <a:lnTo>
                  <a:pt x="858405" y="119754"/>
                </a:lnTo>
                <a:lnTo>
                  <a:pt x="862482" y="115663"/>
                </a:lnTo>
                <a:lnTo>
                  <a:pt x="865654" y="111800"/>
                </a:lnTo>
                <a:lnTo>
                  <a:pt x="868372" y="108392"/>
                </a:lnTo>
                <a:lnTo>
                  <a:pt x="870638" y="105211"/>
                </a:lnTo>
                <a:lnTo>
                  <a:pt x="873130" y="100439"/>
                </a:lnTo>
                <a:lnTo>
                  <a:pt x="874036" y="98848"/>
                </a:lnTo>
                <a:lnTo>
                  <a:pt x="875395" y="106347"/>
                </a:lnTo>
                <a:lnTo>
                  <a:pt x="876755" y="113846"/>
                </a:lnTo>
                <a:lnTo>
                  <a:pt x="877434" y="121117"/>
                </a:lnTo>
                <a:lnTo>
                  <a:pt x="877887" y="128389"/>
                </a:lnTo>
                <a:lnTo>
                  <a:pt x="877887" y="135433"/>
                </a:lnTo>
                <a:lnTo>
                  <a:pt x="877434" y="142250"/>
                </a:lnTo>
                <a:lnTo>
                  <a:pt x="876755" y="149067"/>
                </a:lnTo>
                <a:lnTo>
                  <a:pt x="875622" y="155884"/>
                </a:lnTo>
                <a:lnTo>
                  <a:pt x="874263" y="162474"/>
                </a:lnTo>
                <a:lnTo>
                  <a:pt x="872903" y="168837"/>
                </a:lnTo>
                <a:lnTo>
                  <a:pt x="870864" y="175199"/>
                </a:lnTo>
                <a:lnTo>
                  <a:pt x="868599" y="181335"/>
                </a:lnTo>
                <a:lnTo>
                  <a:pt x="866334" y="187243"/>
                </a:lnTo>
                <a:lnTo>
                  <a:pt x="863615" y="193378"/>
                </a:lnTo>
                <a:lnTo>
                  <a:pt x="860670" y="199287"/>
                </a:lnTo>
                <a:lnTo>
                  <a:pt x="857725" y="204967"/>
                </a:lnTo>
                <a:lnTo>
                  <a:pt x="854327" y="210421"/>
                </a:lnTo>
                <a:lnTo>
                  <a:pt x="850702" y="215875"/>
                </a:lnTo>
                <a:lnTo>
                  <a:pt x="847078" y="221328"/>
                </a:lnTo>
                <a:lnTo>
                  <a:pt x="843000" y="226328"/>
                </a:lnTo>
                <a:lnTo>
                  <a:pt x="838922" y="231554"/>
                </a:lnTo>
                <a:lnTo>
                  <a:pt x="834844" y="236553"/>
                </a:lnTo>
                <a:lnTo>
                  <a:pt x="830313" y="241325"/>
                </a:lnTo>
                <a:lnTo>
                  <a:pt x="826009" y="246097"/>
                </a:lnTo>
                <a:lnTo>
                  <a:pt x="821252" y="250869"/>
                </a:lnTo>
                <a:lnTo>
                  <a:pt x="816494" y="255187"/>
                </a:lnTo>
                <a:lnTo>
                  <a:pt x="811737" y="259731"/>
                </a:lnTo>
                <a:lnTo>
                  <a:pt x="806753" y="264049"/>
                </a:lnTo>
                <a:lnTo>
                  <a:pt x="796785" y="272229"/>
                </a:lnTo>
                <a:lnTo>
                  <a:pt x="786364" y="279955"/>
                </a:lnTo>
                <a:lnTo>
                  <a:pt x="776170" y="287227"/>
                </a:lnTo>
                <a:lnTo>
                  <a:pt x="765749" y="294044"/>
                </a:lnTo>
                <a:lnTo>
                  <a:pt x="755328" y="300180"/>
                </a:lnTo>
                <a:lnTo>
                  <a:pt x="745360" y="305860"/>
                </a:lnTo>
                <a:lnTo>
                  <a:pt x="735619" y="311314"/>
                </a:lnTo>
                <a:lnTo>
                  <a:pt x="725878" y="316313"/>
                </a:lnTo>
                <a:lnTo>
                  <a:pt x="717043" y="320631"/>
                </a:lnTo>
                <a:lnTo>
                  <a:pt x="708661" y="324721"/>
                </a:lnTo>
                <a:lnTo>
                  <a:pt x="700732" y="327902"/>
                </a:lnTo>
                <a:lnTo>
                  <a:pt x="693709" y="331084"/>
                </a:lnTo>
                <a:lnTo>
                  <a:pt x="681929" y="335628"/>
                </a:lnTo>
                <a:lnTo>
                  <a:pt x="674453" y="338583"/>
                </a:lnTo>
                <a:lnTo>
                  <a:pt x="671961" y="339492"/>
                </a:lnTo>
                <a:lnTo>
                  <a:pt x="658142" y="336083"/>
                </a:lnTo>
                <a:lnTo>
                  <a:pt x="644776" y="333583"/>
                </a:lnTo>
                <a:lnTo>
                  <a:pt x="632089" y="331311"/>
                </a:lnTo>
                <a:lnTo>
                  <a:pt x="619630" y="329266"/>
                </a:lnTo>
                <a:lnTo>
                  <a:pt x="607623" y="327675"/>
                </a:lnTo>
                <a:lnTo>
                  <a:pt x="596069" y="326539"/>
                </a:lnTo>
                <a:lnTo>
                  <a:pt x="584969" y="325630"/>
                </a:lnTo>
                <a:lnTo>
                  <a:pt x="574548" y="324948"/>
                </a:lnTo>
                <a:lnTo>
                  <a:pt x="564127" y="324494"/>
                </a:lnTo>
                <a:lnTo>
                  <a:pt x="554612" y="324494"/>
                </a:lnTo>
                <a:lnTo>
                  <a:pt x="545324" y="324494"/>
                </a:lnTo>
                <a:lnTo>
                  <a:pt x="536715" y="324948"/>
                </a:lnTo>
                <a:lnTo>
                  <a:pt x="528333" y="325403"/>
                </a:lnTo>
                <a:lnTo>
                  <a:pt x="520178" y="326085"/>
                </a:lnTo>
                <a:lnTo>
                  <a:pt x="512702" y="326766"/>
                </a:lnTo>
                <a:lnTo>
                  <a:pt x="505679" y="327675"/>
                </a:lnTo>
                <a:lnTo>
                  <a:pt x="499109" y="328811"/>
                </a:lnTo>
                <a:lnTo>
                  <a:pt x="492993" y="329948"/>
                </a:lnTo>
                <a:lnTo>
                  <a:pt x="487329" y="331311"/>
                </a:lnTo>
                <a:lnTo>
                  <a:pt x="481892" y="332447"/>
                </a:lnTo>
                <a:lnTo>
                  <a:pt x="472604" y="334947"/>
                </a:lnTo>
                <a:lnTo>
                  <a:pt x="465128" y="337219"/>
                </a:lnTo>
                <a:lnTo>
                  <a:pt x="459012" y="339719"/>
                </a:lnTo>
                <a:lnTo>
                  <a:pt x="454934" y="341309"/>
                </a:lnTo>
                <a:lnTo>
                  <a:pt x="451536" y="342900"/>
                </a:lnTo>
                <a:lnTo>
                  <a:pt x="445646" y="337219"/>
                </a:lnTo>
                <a:lnTo>
                  <a:pt x="439529" y="331311"/>
                </a:lnTo>
                <a:lnTo>
                  <a:pt x="425710" y="318813"/>
                </a:lnTo>
                <a:lnTo>
                  <a:pt x="410532" y="305860"/>
                </a:lnTo>
                <a:lnTo>
                  <a:pt x="394221" y="292454"/>
                </a:lnTo>
                <a:lnTo>
                  <a:pt x="377456" y="279274"/>
                </a:lnTo>
                <a:lnTo>
                  <a:pt x="360239" y="266094"/>
                </a:lnTo>
                <a:lnTo>
                  <a:pt x="343249" y="252914"/>
                </a:lnTo>
                <a:lnTo>
                  <a:pt x="326258" y="240416"/>
                </a:lnTo>
                <a:lnTo>
                  <a:pt x="295222" y="217693"/>
                </a:lnTo>
                <a:lnTo>
                  <a:pt x="269849" y="199514"/>
                </a:lnTo>
                <a:lnTo>
                  <a:pt x="252405" y="187243"/>
                </a:lnTo>
                <a:lnTo>
                  <a:pt x="246062" y="183153"/>
                </a:lnTo>
                <a:lnTo>
                  <a:pt x="251726" y="176563"/>
                </a:lnTo>
                <a:lnTo>
                  <a:pt x="257616" y="170655"/>
                </a:lnTo>
                <a:lnTo>
                  <a:pt x="263506" y="165428"/>
                </a:lnTo>
                <a:lnTo>
                  <a:pt x="269623" y="160656"/>
                </a:lnTo>
                <a:lnTo>
                  <a:pt x="275286" y="156339"/>
                </a:lnTo>
                <a:lnTo>
                  <a:pt x="281629" y="152476"/>
                </a:lnTo>
                <a:lnTo>
                  <a:pt x="287746" y="149294"/>
                </a:lnTo>
                <a:lnTo>
                  <a:pt x="293863" y="146568"/>
                </a:lnTo>
                <a:lnTo>
                  <a:pt x="299979" y="144068"/>
                </a:lnTo>
                <a:lnTo>
                  <a:pt x="306096" y="142023"/>
                </a:lnTo>
                <a:lnTo>
                  <a:pt x="311986" y="140432"/>
                </a:lnTo>
                <a:lnTo>
                  <a:pt x="317876" y="139069"/>
                </a:lnTo>
                <a:lnTo>
                  <a:pt x="323766" y="138160"/>
                </a:lnTo>
                <a:lnTo>
                  <a:pt x="329656" y="137024"/>
                </a:lnTo>
                <a:lnTo>
                  <a:pt x="335093" y="136569"/>
                </a:lnTo>
                <a:lnTo>
                  <a:pt x="340530" y="136342"/>
                </a:lnTo>
                <a:lnTo>
                  <a:pt x="345967" y="136342"/>
                </a:lnTo>
                <a:lnTo>
                  <a:pt x="350951" y="136569"/>
                </a:lnTo>
                <a:lnTo>
                  <a:pt x="355708" y="136796"/>
                </a:lnTo>
                <a:lnTo>
                  <a:pt x="360466" y="137251"/>
                </a:lnTo>
                <a:lnTo>
                  <a:pt x="368848" y="138614"/>
                </a:lnTo>
                <a:lnTo>
                  <a:pt x="376097" y="139978"/>
                </a:lnTo>
                <a:lnTo>
                  <a:pt x="382214" y="141341"/>
                </a:lnTo>
                <a:lnTo>
                  <a:pt x="386518" y="142705"/>
                </a:lnTo>
                <a:lnTo>
                  <a:pt x="390369" y="143841"/>
                </a:lnTo>
                <a:lnTo>
                  <a:pt x="389916" y="135888"/>
                </a:lnTo>
                <a:lnTo>
                  <a:pt x="389916" y="127934"/>
                </a:lnTo>
                <a:lnTo>
                  <a:pt x="390369" y="120208"/>
                </a:lnTo>
                <a:lnTo>
                  <a:pt x="391049" y="112482"/>
                </a:lnTo>
                <a:lnTo>
                  <a:pt x="392182" y="105211"/>
                </a:lnTo>
                <a:lnTo>
                  <a:pt x="393767" y="98166"/>
                </a:lnTo>
                <a:lnTo>
                  <a:pt x="395580" y="91122"/>
                </a:lnTo>
                <a:lnTo>
                  <a:pt x="397619" y="84305"/>
                </a:lnTo>
                <a:lnTo>
                  <a:pt x="399884" y="77942"/>
                </a:lnTo>
                <a:lnTo>
                  <a:pt x="402376" y="71807"/>
                </a:lnTo>
                <a:lnTo>
                  <a:pt x="405095" y="65671"/>
                </a:lnTo>
                <a:lnTo>
                  <a:pt x="407813" y="59763"/>
                </a:lnTo>
                <a:lnTo>
                  <a:pt x="410985" y="54310"/>
                </a:lnTo>
                <a:lnTo>
                  <a:pt x="413930" y="49083"/>
                </a:lnTo>
                <a:lnTo>
                  <a:pt x="417101" y="43857"/>
                </a:lnTo>
                <a:lnTo>
                  <a:pt x="420273" y="39085"/>
                </a:lnTo>
                <a:lnTo>
                  <a:pt x="423444" y="34540"/>
                </a:lnTo>
                <a:lnTo>
                  <a:pt x="426616" y="30222"/>
                </a:lnTo>
                <a:lnTo>
                  <a:pt x="432959" y="22496"/>
                </a:lnTo>
                <a:lnTo>
                  <a:pt x="438849" y="15679"/>
                </a:lnTo>
                <a:lnTo>
                  <a:pt x="444060" y="10226"/>
                </a:lnTo>
                <a:lnTo>
                  <a:pt x="448817" y="5908"/>
                </a:lnTo>
                <a:lnTo>
                  <a:pt x="452215" y="2500"/>
                </a:lnTo>
                <a:lnTo>
                  <a:pt x="455387"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mn-ea"/>
              <a:sym typeface="+mn-lt"/>
            </a:endParaRPr>
          </a:p>
        </p:txBody>
      </p:sp>
      <p:sp>
        <p:nvSpPr>
          <p:cNvPr id="121" name="KSO_Shape"/>
          <p:cNvSpPr>
            <a:spLocks noChangeAspect="1"/>
          </p:cNvSpPr>
          <p:nvPr/>
        </p:nvSpPr>
        <p:spPr bwMode="auto">
          <a:xfrm>
            <a:off x="6201758" y="3162079"/>
            <a:ext cx="349983" cy="472199"/>
          </a:xfrm>
          <a:custGeom>
            <a:avLst/>
            <a:gdLst>
              <a:gd name="T0" fmla="*/ 1114659 w 1125538"/>
              <a:gd name="T1" fmla="*/ 1446451 h 1516063"/>
              <a:gd name="T2" fmla="*/ 1124632 w 1125538"/>
              <a:gd name="T3" fmla="*/ 1455581 h 1516063"/>
              <a:gd name="T4" fmla="*/ 1123952 w 1125538"/>
              <a:gd name="T5" fmla="*/ 1506706 h 1516063"/>
              <a:gd name="T6" fmla="*/ 1112619 w 1125538"/>
              <a:gd name="T7" fmla="*/ 1514922 h 1516063"/>
              <a:gd name="T8" fmla="*/ 14959 w 1125538"/>
              <a:gd name="T9" fmla="*/ 1515379 h 1516063"/>
              <a:gd name="T10" fmla="*/ 2720 w 1125538"/>
              <a:gd name="T11" fmla="*/ 1508075 h 1516063"/>
              <a:gd name="T12" fmla="*/ 453 w 1125538"/>
              <a:gd name="T13" fmla="*/ 1456950 h 1516063"/>
              <a:gd name="T14" fmla="*/ 9292 w 1125538"/>
              <a:gd name="T15" fmla="*/ 1447136 h 1516063"/>
              <a:gd name="T16" fmla="*/ 202628 w 1125538"/>
              <a:gd name="T17" fmla="*/ 1074964 h 1516063"/>
              <a:gd name="T18" fmla="*/ 218423 w 1125538"/>
              <a:gd name="T19" fmla="*/ 1080869 h 1516063"/>
              <a:gd name="T20" fmla="*/ 223838 w 1125538"/>
              <a:gd name="T21" fmla="*/ 1377473 h 1516063"/>
              <a:gd name="T22" fmla="*/ 216843 w 1125538"/>
              <a:gd name="T23" fmla="*/ 1389056 h 1516063"/>
              <a:gd name="T24" fmla="*/ 200146 w 1125538"/>
              <a:gd name="T25" fmla="*/ 1393825 h 1516063"/>
              <a:gd name="T26" fmla="*/ 8574 w 1125538"/>
              <a:gd name="T27" fmla="*/ 1390191 h 1516063"/>
              <a:gd name="T28" fmla="*/ 225 w 1125538"/>
              <a:gd name="T29" fmla="*/ 1379063 h 1516063"/>
              <a:gd name="T30" fmla="*/ 4287 w 1125538"/>
              <a:gd name="T31" fmla="*/ 1082005 h 1516063"/>
              <a:gd name="T32" fmla="*/ 18954 w 1125538"/>
              <a:gd name="T33" fmla="*/ 1075191 h 1516063"/>
              <a:gd name="T34" fmla="*/ 494553 w 1125538"/>
              <a:gd name="T35" fmla="*/ 906007 h 1516063"/>
              <a:gd name="T36" fmla="*/ 508443 w 1125538"/>
              <a:gd name="T37" fmla="*/ 918225 h 1516063"/>
              <a:gd name="T38" fmla="*/ 510720 w 1125538"/>
              <a:gd name="T39" fmla="*/ 1373688 h 1516063"/>
              <a:gd name="T40" fmla="*/ 500929 w 1125538"/>
              <a:gd name="T41" fmla="*/ 1389526 h 1516063"/>
              <a:gd name="T42" fmla="*/ 307154 w 1125538"/>
              <a:gd name="T43" fmla="*/ 1393599 h 1516063"/>
              <a:gd name="T44" fmla="*/ 291215 w 1125538"/>
              <a:gd name="T45" fmla="*/ 1384549 h 1516063"/>
              <a:gd name="T46" fmla="*/ 285750 w 1125538"/>
              <a:gd name="T47" fmla="*/ 930216 h 1516063"/>
              <a:gd name="T48" fmla="*/ 292581 w 1125538"/>
              <a:gd name="T49" fmla="*/ 912342 h 1516063"/>
              <a:gd name="T50" fmla="*/ 614065 w 1125538"/>
              <a:gd name="T51" fmla="*/ 754062 h 1516063"/>
              <a:gd name="T52" fmla="*/ 807605 w 1125538"/>
              <a:gd name="T53" fmla="*/ 758598 h 1516063"/>
              <a:gd name="T54" fmla="*/ 814388 w 1125538"/>
              <a:gd name="T55" fmla="*/ 776968 h 1516063"/>
              <a:gd name="T56" fmla="*/ 808962 w 1125538"/>
              <a:gd name="T57" fmla="*/ 1387929 h 1516063"/>
              <a:gd name="T58" fmla="*/ 790874 w 1125538"/>
              <a:gd name="T59" fmla="*/ 1393825 h 1516063"/>
              <a:gd name="T60" fmla="*/ 597559 w 1125538"/>
              <a:gd name="T61" fmla="*/ 1389290 h 1516063"/>
              <a:gd name="T62" fmla="*/ 590550 w 1125538"/>
              <a:gd name="T63" fmla="*/ 1370920 h 1516063"/>
              <a:gd name="T64" fmla="*/ 595977 w 1125538"/>
              <a:gd name="T65" fmla="*/ 759959 h 1516063"/>
              <a:gd name="T66" fmla="*/ 614065 w 1125538"/>
              <a:gd name="T67" fmla="*/ 754062 h 1516063"/>
              <a:gd name="T68" fmla="*/ 1117173 w 1125538"/>
              <a:gd name="T69" fmla="*/ 374198 h 1516063"/>
              <a:gd name="T70" fmla="*/ 1125538 w 1125538"/>
              <a:gd name="T71" fmla="*/ 395525 h 1516063"/>
              <a:gd name="T72" fmla="*/ 1121695 w 1125538"/>
              <a:gd name="T73" fmla="*/ 1383617 h 1516063"/>
              <a:gd name="T74" fmla="*/ 1106998 w 1125538"/>
              <a:gd name="T75" fmla="*/ 1390650 h 1516063"/>
              <a:gd name="T76" fmla="*/ 910292 w 1125538"/>
              <a:gd name="T77" fmla="*/ 1388381 h 1516063"/>
              <a:gd name="T78" fmla="*/ 901926 w 1125538"/>
              <a:gd name="T79" fmla="*/ 1366827 h 1516063"/>
              <a:gd name="T80" fmla="*/ 905544 w 1125538"/>
              <a:gd name="T81" fmla="*/ 378509 h 1516063"/>
              <a:gd name="T82" fmla="*/ 920466 w 1125538"/>
              <a:gd name="T83" fmla="*/ 371702 h 1516063"/>
              <a:gd name="T84" fmla="*/ 871862 w 1125538"/>
              <a:gd name="T85" fmla="*/ 250077 h 1516063"/>
              <a:gd name="T86" fmla="*/ 834181 w 1125538"/>
              <a:gd name="T87" fmla="*/ 369107 h 1516063"/>
              <a:gd name="T88" fmla="*/ 785151 w 1125538"/>
              <a:gd name="T89" fmla="*/ 471133 h 1516063"/>
              <a:gd name="T90" fmla="*/ 726588 w 1125538"/>
              <a:gd name="T91" fmla="*/ 557062 h 1516063"/>
              <a:gd name="T92" fmla="*/ 660533 w 1125538"/>
              <a:gd name="T93" fmla="*/ 628934 h 1516063"/>
              <a:gd name="T94" fmla="*/ 589258 w 1125538"/>
              <a:gd name="T95" fmla="*/ 687429 h 1516063"/>
              <a:gd name="T96" fmla="*/ 514351 w 1125538"/>
              <a:gd name="T97" fmla="*/ 733907 h 1516063"/>
              <a:gd name="T98" fmla="*/ 419015 w 1125538"/>
              <a:gd name="T99" fmla="*/ 777438 h 1516063"/>
              <a:gd name="T100" fmla="*/ 271244 w 1125538"/>
              <a:gd name="T101" fmla="*/ 819382 h 1516063"/>
              <a:gd name="T102" fmla="*/ 143448 w 1125538"/>
              <a:gd name="T103" fmla="*/ 835933 h 1516063"/>
              <a:gd name="T104" fmla="*/ 29499 w 1125538"/>
              <a:gd name="T105" fmla="*/ 836840 h 1516063"/>
              <a:gd name="T106" fmla="*/ 97823 w 1125538"/>
              <a:gd name="T107" fmla="*/ 823690 h 1516063"/>
              <a:gd name="T108" fmla="*/ 204055 w 1125538"/>
              <a:gd name="T109" fmla="*/ 801017 h 1516063"/>
              <a:gd name="T110" fmla="*/ 299618 w 1125538"/>
              <a:gd name="T111" fmla="*/ 770863 h 1516063"/>
              <a:gd name="T112" fmla="*/ 404715 w 1125538"/>
              <a:gd name="T113" fmla="*/ 724838 h 1516063"/>
              <a:gd name="T114" fmla="*/ 542725 w 1125538"/>
              <a:gd name="T115" fmla="*/ 635962 h 1516063"/>
              <a:gd name="T116" fmla="*/ 647822 w 1125538"/>
              <a:gd name="T117" fmla="*/ 535296 h 1516063"/>
              <a:gd name="T118" fmla="*/ 724091 w 1125538"/>
              <a:gd name="T119" fmla="*/ 431683 h 1516063"/>
              <a:gd name="T120" fmla="*/ 776299 w 1125538"/>
              <a:gd name="T121" fmla="*/ 333285 h 1516063"/>
              <a:gd name="T122" fmla="*/ 814206 w 1125538"/>
              <a:gd name="T123" fmla="*/ 229445 h 1516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5538" h="1516063">
                <a:moveTo>
                  <a:pt x="19039" y="1444625"/>
                </a:moveTo>
                <a:lnTo>
                  <a:pt x="21305" y="1444625"/>
                </a:lnTo>
                <a:lnTo>
                  <a:pt x="1104460" y="1444625"/>
                </a:lnTo>
                <a:lnTo>
                  <a:pt x="1106726" y="1444625"/>
                </a:lnTo>
                <a:lnTo>
                  <a:pt x="1108766" y="1444853"/>
                </a:lnTo>
                <a:lnTo>
                  <a:pt x="1110806" y="1445310"/>
                </a:lnTo>
                <a:lnTo>
                  <a:pt x="1112619" y="1445766"/>
                </a:lnTo>
                <a:lnTo>
                  <a:pt x="1114659" y="1446451"/>
                </a:lnTo>
                <a:lnTo>
                  <a:pt x="1116472" y="1447136"/>
                </a:lnTo>
                <a:lnTo>
                  <a:pt x="1118059" y="1448277"/>
                </a:lnTo>
                <a:lnTo>
                  <a:pt x="1119419" y="1449190"/>
                </a:lnTo>
                <a:lnTo>
                  <a:pt x="1120779" y="1450331"/>
                </a:lnTo>
                <a:lnTo>
                  <a:pt x="1122138" y="1451472"/>
                </a:lnTo>
                <a:lnTo>
                  <a:pt x="1123272" y="1452614"/>
                </a:lnTo>
                <a:lnTo>
                  <a:pt x="1123952" y="1453983"/>
                </a:lnTo>
                <a:lnTo>
                  <a:pt x="1124632" y="1455581"/>
                </a:lnTo>
                <a:lnTo>
                  <a:pt x="1125312" y="1456950"/>
                </a:lnTo>
                <a:lnTo>
                  <a:pt x="1125538" y="1458319"/>
                </a:lnTo>
                <a:lnTo>
                  <a:pt x="1125538" y="1459917"/>
                </a:lnTo>
                <a:lnTo>
                  <a:pt x="1125538" y="1500771"/>
                </a:lnTo>
                <a:lnTo>
                  <a:pt x="1125538" y="1502369"/>
                </a:lnTo>
                <a:lnTo>
                  <a:pt x="1125312" y="1503967"/>
                </a:lnTo>
                <a:lnTo>
                  <a:pt x="1124632" y="1505336"/>
                </a:lnTo>
                <a:lnTo>
                  <a:pt x="1123952" y="1506706"/>
                </a:lnTo>
                <a:lnTo>
                  <a:pt x="1123272" y="1508075"/>
                </a:lnTo>
                <a:lnTo>
                  <a:pt x="1122138" y="1509444"/>
                </a:lnTo>
                <a:lnTo>
                  <a:pt x="1120779" y="1510586"/>
                </a:lnTo>
                <a:lnTo>
                  <a:pt x="1119419" y="1511499"/>
                </a:lnTo>
                <a:lnTo>
                  <a:pt x="1118059" y="1512640"/>
                </a:lnTo>
                <a:lnTo>
                  <a:pt x="1116472" y="1513324"/>
                </a:lnTo>
                <a:lnTo>
                  <a:pt x="1114659" y="1514237"/>
                </a:lnTo>
                <a:lnTo>
                  <a:pt x="1112619" y="1514922"/>
                </a:lnTo>
                <a:lnTo>
                  <a:pt x="1110806" y="1515379"/>
                </a:lnTo>
                <a:lnTo>
                  <a:pt x="1108766" y="1515835"/>
                </a:lnTo>
                <a:lnTo>
                  <a:pt x="1106726" y="1516063"/>
                </a:lnTo>
                <a:lnTo>
                  <a:pt x="1104460" y="1516063"/>
                </a:lnTo>
                <a:lnTo>
                  <a:pt x="21305" y="1516063"/>
                </a:lnTo>
                <a:lnTo>
                  <a:pt x="19039" y="1516063"/>
                </a:lnTo>
                <a:lnTo>
                  <a:pt x="16772" y="1515835"/>
                </a:lnTo>
                <a:lnTo>
                  <a:pt x="14959" y="1515379"/>
                </a:lnTo>
                <a:lnTo>
                  <a:pt x="12919" y="1514922"/>
                </a:lnTo>
                <a:lnTo>
                  <a:pt x="11333" y="1514237"/>
                </a:lnTo>
                <a:lnTo>
                  <a:pt x="9292" y="1513324"/>
                </a:lnTo>
                <a:lnTo>
                  <a:pt x="7706" y="1512640"/>
                </a:lnTo>
                <a:lnTo>
                  <a:pt x="6346" y="1511499"/>
                </a:lnTo>
                <a:lnTo>
                  <a:pt x="4986" y="1510586"/>
                </a:lnTo>
                <a:lnTo>
                  <a:pt x="3853" y="1509444"/>
                </a:lnTo>
                <a:lnTo>
                  <a:pt x="2720" y="1508075"/>
                </a:lnTo>
                <a:lnTo>
                  <a:pt x="1586" y="1506706"/>
                </a:lnTo>
                <a:lnTo>
                  <a:pt x="906" y="1505336"/>
                </a:lnTo>
                <a:lnTo>
                  <a:pt x="453" y="1503967"/>
                </a:lnTo>
                <a:lnTo>
                  <a:pt x="226" y="1502369"/>
                </a:lnTo>
                <a:lnTo>
                  <a:pt x="0" y="1500771"/>
                </a:lnTo>
                <a:lnTo>
                  <a:pt x="0" y="1459917"/>
                </a:lnTo>
                <a:lnTo>
                  <a:pt x="226" y="1458319"/>
                </a:lnTo>
                <a:lnTo>
                  <a:pt x="453" y="1456950"/>
                </a:lnTo>
                <a:lnTo>
                  <a:pt x="906" y="1455581"/>
                </a:lnTo>
                <a:lnTo>
                  <a:pt x="1586" y="1453983"/>
                </a:lnTo>
                <a:lnTo>
                  <a:pt x="2720" y="1452614"/>
                </a:lnTo>
                <a:lnTo>
                  <a:pt x="3853" y="1451472"/>
                </a:lnTo>
                <a:lnTo>
                  <a:pt x="4986" y="1450331"/>
                </a:lnTo>
                <a:lnTo>
                  <a:pt x="6346" y="1449190"/>
                </a:lnTo>
                <a:lnTo>
                  <a:pt x="7706" y="1448277"/>
                </a:lnTo>
                <a:lnTo>
                  <a:pt x="9292" y="1447136"/>
                </a:lnTo>
                <a:lnTo>
                  <a:pt x="11333" y="1446451"/>
                </a:lnTo>
                <a:lnTo>
                  <a:pt x="12919" y="1445766"/>
                </a:lnTo>
                <a:lnTo>
                  <a:pt x="14959" y="1445310"/>
                </a:lnTo>
                <a:lnTo>
                  <a:pt x="16772" y="1444853"/>
                </a:lnTo>
                <a:lnTo>
                  <a:pt x="19039" y="1444625"/>
                </a:lnTo>
                <a:close/>
                <a:moveTo>
                  <a:pt x="23693" y="1074737"/>
                </a:moveTo>
                <a:lnTo>
                  <a:pt x="200146" y="1074737"/>
                </a:lnTo>
                <a:lnTo>
                  <a:pt x="202628" y="1074964"/>
                </a:lnTo>
                <a:lnTo>
                  <a:pt x="204884" y="1075191"/>
                </a:lnTo>
                <a:lnTo>
                  <a:pt x="207141" y="1075419"/>
                </a:lnTo>
                <a:lnTo>
                  <a:pt x="209397" y="1076100"/>
                </a:lnTo>
                <a:lnTo>
                  <a:pt x="211428" y="1076781"/>
                </a:lnTo>
                <a:lnTo>
                  <a:pt x="213233" y="1077690"/>
                </a:lnTo>
                <a:lnTo>
                  <a:pt x="215038" y="1078598"/>
                </a:lnTo>
                <a:lnTo>
                  <a:pt x="216843" y="1079734"/>
                </a:lnTo>
                <a:lnTo>
                  <a:pt x="218423" y="1080869"/>
                </a:lnTo>
                <a:lnTo>
                  <a:pt x="219551" y="1082005"/>
                </a:lnTo>
                <a:lnTo>
                  <a:pt x="220905" y="1083367"/>
                </a:lnTo>
                <a:lnTo>
                  <a:pt x="221807" y="1084957"/>
                </a:lnTo>
                <a:lnTo>
                  <a:pt x="222484" y="1086547"/>
                </a:lnTo>
                <a:lnTo>
                  <a:pt x="223161" y="1087910"/>
                </a:lnTo>
                <a:lnTo>
                  <a:pt x="223387" y="1089499"/>
                </a:lnTo>
                <a:lnTo>
                  <a:pt x="223838" y="1091316"/>
                </a:lnTo>
                <a:lnTo>
                  <a:pt x="223838" y="1377473"/>
                </a:lnTo>
                <a:lnTo>
                  <a:pt x="223387" y="1379063"/>
                </a:lnTo>
                <a:lnTo>
                  <a:pt x="223161" y="1380653"/>
                </a:lnTo>
                <a:lnTo>
                  <a:pt x="222484" y="1382470"/>
                </a:lnTo>
                <a:lnTo>
                  <a:pt x="221807" y="1383832"/>
                </a:lnTo>
                <a:lnTo>
                  <a:pt x="220905" y="1385195"/>
                </a:lnTo>
                <a:lnTo>
                  <a:pt x="219551" y="1386558"/>
                </a:lnTo>
                <a:lnTo>
                  <a:pt x="218423" y="1387693"/>
                </a:lnTo>
                <a:lnTo>
                  <a:pt x="216843" y="1389056"/>
                </a:lnTo>
                <a:lnTo>
                  <a:pt x="215038" y="1390191"/>
                </a:lnTo>
                <a:lnTo>
                  <a:pt x="213233" y="1391100"/>
                </a:lnTo>
                <a:lnTo>
                  <a:pt x="211428" y="1392008"/>
                </a:lnTo>
                <a:lnTo>
                  <a:pt x="209397" y="1392690"/>
                </a:lnTo>
                <a:lnTo>
                  <a:pt x="207141" y="1393144"/>
                </a:lnTo>
                <a:lnTo>
                  <a:pt x="204884" y="1393598"/>
                </a:lnTo>
                <a:lnTo>
                  <a:pt x="202628" y="1393825"/>
                </a:lnTo>
                <a:lnTo>
                  <a:pt x="200146" y="1393825"/>
                </a:lnTo>
                <a:lnTo>
                  <a:pt x="23693" y="1393825"/>
                </a:lnTo>
                <a:lnTo>
                  <a:pt x="21211" y="1393825"/>
                </a:lnTo>
                <a:lnTo>
                  <a:pt x="18954" y="1393598"/>
                </a:lnTo>
                <a:lnTo>
                  <a:pt x="16472" y="1393144"/>
                </a:lnTo>
                <a:lnTo>
                  <a:pt x="14441" y="1392690"/>
                </a:lnTo>
                <a:lnTo>
                  <a:pt x="12411" y="1392008"/>
                </a:lnTo>
                <a:lnTo>
                  <a:pt x="10605" y="1391100"/>
                </a:lnTo>
                <a:lnTo>
                  <a:pt x="8574" y="1390191"/>
                </a:lnTo>
                <a:lnTo>
                  <a:pt x="6995" y="1389056"/>
                </a:lnTo>
                <a:lnTo>
                  <a:pt x="5415" y="1387693"/>
                </a:lnTo>
                <a:lnTo>
                  <a:pt x="4287" y="1386558"/>
                </a:lnTo>
                <a:lnTo>
                  <a:pt x="3159" y="1385195"/>
                </a:lnTo>
                <a:lnTo>
                  <a:pt x="1805" y="1383832"/>
                </a:lnTo>
                <a:lnTo>
                  <a:pt x="1128" y="1382470"/>
                </a:lnTo>
                <a:lnTo>
                  <a:pt x="451" y="1380653"/>
                </a:lnTo>
                <a:lnTo>
                  <a:pt x="225" y="1379063"/>
                </a:lnTo>
                <a:lnTo>
                  <a:pt x="0" y="1377473"/>
                </a:lnTo>
                <a:lnTo>
                  <a:pt x="0" y="1091316"/>
                </a:lnTo>
                <a:lnTo>
                  <a:pt x="225" y="1089499"/>
                </a:lnTo>
                <a:lnTo>
                  <a:pt x="451" y="1087910"/>
                </a:lnTo>
                <a:lnTo>
                  <a:pt x="1128" y="1086547"/>
                </a:lnTo>
                <a:lnTo>
                  <a:pt x="1805" y="1084957"/>
                </a:lnTo>
                <a:lnTo>
                  <a:pt x="3159" y="1083367"/>
                </a:lnTo>
                <a:lnTo>
                  <a:pt x="4287" y="1082005"/>
                </a:lnTo>
                <a:lnTo>
                  <a:pt x="5415" y="1080869"/>
                </a:lnTo>
                <a:lnTo>
                  <a:pt x="6995" y="1079734"/>
                </a:lnTo>
                <a:lnTo>
                  <a:pt x="8574" y="1078598"/>
                </a:lnTo>
                <a:lnTo>
                  <a:pt x="10605" y="1077690"/>
                </a:lnTo>
                <a:lnTo>
                  <a:pt x="12411" y="1076781"/>
                </a:lnTo>
                <a:lnTo>
                  <a:pt x="14441" y="1076100"/>
                </a:lnTo>
                <a:lnTo>
                  <a:pt x="16472" y="1075419"/>
                </a:lnTo>
                <a:lnTo>
                  <a:pt x="18954" y="1075191"/>
                </a:lnTo>
                <a:lnTo>
                  <a:pt x="21211" y="1074964"/>
                </a:lnTo>
                <a:lnTo>
                  <a:pt x="23693" y="1074737"/>
                </a:lnTo>
                <a:close/>
                <a:moveTo>
                  <a:pt x="307154" y="904875"/>
                </a:moveTo>
                <a:lnTo>
                  <a:pt x="309431" y="904875"/>
                </a:lnTo>
                <a:lnTo>
                  <a:pt x="487494" y="904875"/>
                </a:lnTo>
                <a:lnTo>
                  <a:pt x="489771" y="904875"/>
                </a:lnTo>
                <a:lnTo>
                  <a:pt x="492276" y="905328"/>
                </a:lnTo>
                <a:lnTo>
                  <a:pt x="494553" y="906007"/>
                </a:lnTo>
                <a:lnTo>
                  <a:pt x="496602" y="906685"/>
                </a:lnTo>
                <a:lnTo>
                  <a:pt x="498652" y="908043"/>
                </a:lnTo>
                <a:lnTo>
                  <a:pt x="500929" y="909174"/>
                </a:lnTo>
                <a:lnTo>
                  <a:pt x="502523" y="910758"/>
                </a:lnTo>
                <a:lnTo>
                  <a:pt x="504344" y="912342"/>
                </a:lnTo>
                <a:lnTo>
                  <a:pt x="505710" y="913926"/>
                </a:lnTo>
                <a:lnTo>
                  <a:pt x="507304" y="916188"/>
                </a:lnTo>
                <a:lnTo>
                  <a:pt x="508443" y="918225"/>
                </a:lnTo>
                <a:lnTo>
                  <a:pt x="509354" y="920261"/>
                </a:lnTo>
                <a:lnTo>
                  <a:pt x="510264" y="922750"/>
                </a:lnTo>
                <a:lnTo>
                  <a:pt x="510720" y="925012"/>
                </a:lnTo>
                <a:lnTo>
                  <a:pt x="511175" y="927501"/>
                </a:lnTo>
                <a:lnTo>
                  <a:pt x="511175" y="930216"/>
                </a:lnTo>
                <a:lnTo>
                  <a:pt x="511175" y="1368484"/>
                </a:lnTo>
                <a:lnTo>
                  <a:pt x="511175" y="1370973"/>
                </a:lnTo>
                <a:lnTo>
                  <a:pt x="510720" y="1373688"/>
                </a:lnTo>
                <a:lnTo>
                  <a:pt x="510264" y="1376177"/>
                </a:lnTo>
                <a:lnTo>
                  <a:pt x="509354" y="1378439"/>
                </a:lnTo>
                <a:lnTo>
                  <a:pt x="508443" y="1380702"/>
                </a:lnTo>
                <a:lnTo>
                  <a:pt x="507304" y="1382738"/>
                </a:lnTo>
                <a:lnTo>
                  <a:pt x="505710" y="1384549"/>
                </a:lnTo>
                <a:lnTo>
                  <a:pt x="504344" y="1386359"/>
                </a:lnTo>
                <a:lnTo>
                  <a:pt x="502523" y="1388169"/>
                </a:lnTo>
                <a:lnTo>
                  <a:pt x="500929" y="1389526"/>
                </a:lnTo>
                <a:lnTo>
                  <a:pt x="498652" y="1390884"/>
                </a:lnTo>
                <a:lnTo>
                  <a:pt x="496602" y="1391789"/>
                </a:lnTo>
                <a:lnTo>
                  <a:pt x="494553" y="1392694"/>
                </a:lnTo>
                <a:lnTo>
                  <a:pt x="492276" y="1393373"/>
                </a:lnTo>
                <a:lnTo>
                  <a:pt x="489771" y="1393599"/>
                </a:lnTo>
                <a:lnTo>
                  <a:pt x="487494" y="1393825"/>
                </a:lnTo>
                <a:lnTo>
                  <a:pt x="309431" y="1393825"/>
                </a:lnTo>
                <a:lnTo>
                  <a:pt x="307154" y="1393599"/>
                </a:lnTo>
                <a:lnTo>
                  <a:pt x="304422" y="1393373"/>
                </a:lnTo>
                <a:lnTo>
                  <a:pt x="302372" y="1392694"/>
                </a:lnTo>
                <a:lnTo>
                  <a:pt x="300323" y="1391789"/>
                </a:lnTo>
                <a:lnTo>
                  <a:pt x="298274" y="1390884"/>
                </a:lnTo>
                <a:lnTo>
                  <a:pt x="295997" y="1389526"/>
                </a:lnTo>
                <a:lnTo>
                  <a:pt x="294403" y="1388169"/>
                </a:lnTo>
                <a:lnTo>
                  <a:pt x="292581" y="1386359"/>
                </a:lnTo>
                <a:lnTo>
                  <a:pt x="291215" y="1384549"/>
                </a:lnTo>
                <a:lnTo>
                  <a:pt x="289621" y="1382738"/>
                </a:lnTo>
                <a:lnTo>
                  <a:pt x="288483" y="1380702"/>
                </a:lnTo>
                <a:lnTo>
                  <a:pt x="287572" y="1378439"/>
                </a:lnTo>
                <a:lnTo>
                  <a:pt x="286661" y="1376177"/>
                </a:lnTo>
                <a:lnTo>
                  <a:pt x="286206" y="1373688"/>
                </a:lnTo>
                <a:lnTo>
                  <a:pt x="285750" y="1370973"/>
                </a:lnTo>
                <a:lnTo>
                  <a:pt x="285750" y="1368484"/>
                </a:lnTo>
                <a:lnTo>
                  <a:pt x="285750" y="930216"/>
                </a:lnTo>
                <a:lnTo>
                  <a:pt x="285750" y="927501"/>
                </a:lnTo>
                <a:lnTo>
                  <a:pt x="286206" y="925012"/>
                </a:lnTo>
                <a:lnTo>
                  <a:pt x="286661" y="922750"/>
                </a:lnTo>
                <a:lnTo>
                  <a:pt x="287572" y="920261"/>
                </a:lnTo>
                <a:lnTo>
                  <a:pt x="288483" y="918225"/>
                </a:lnTo>
                <a:lnTo>
                  <a:pt x="289621" y="916188"/>
                </a:lnTo>
                <a:lnTo>
                  <a:pt x="291215" y="913926"/>
                </a:lnTo>
                <a:lnTo>
                  <a:pt x="292581" y="912342"/>
                </a:lnTo>
                <a:lnTo>
                  <a:pt x="294403" y="910758"/>
                </a:lnTo>
                <a:lnTo>
                  <a:pt x="295997" y="909174"/>
                </a:lnTo>
                <a:lnTo>
                  <a:pt x="298274" y="908043"/>
                </a:lnTo>
                <a:lnTo>
                  <a:pt x="300323" y="906685"/>
                </a:lnTo>
                <a:lnTo>
                  <a:pt x="302372" y="906007"/>
                </a:lnTo>
                <a:lnTo>
                  <a:pt x="304422" y="905328"/>
                </a:lnTo>
                <a:lnTo>
                  <a:pt x="307154" y="904875"/>
                </a:lnTo>
                <a:close/>
                <a:moveTo>
                  <a:pt x="614065" y="754062"/>
                </a:moveTo>
                <a:lnTo>
                  <a:pt x="790874" y="754062"/>
                </a:lnTo>
                <a:lnTo>
                  <a:pt x="795848" y="754289"/>
                </a:lnTo>
                <a:lnTo>
                  <a:pt x="797883" y="754516"/>
                </a:lnTo>
                <a:lnTo>
                  <a:pt x="800144" y="754969"/>
                </a:lnTo>
                <a:lnTo>
                  <a:pt x="802179" y="755650"/>
                </a:lnTo>
                <a:lnTo>
                  <a:pt x="804214" y="756330"/>
                </a:lnTo>
                <a:lnTo>
                  <a:pt x="806023" y="757237"/>
                </a:lnTo>
                <a:lnTo>
                  <a:pt x="807605" y="758598"/>
                </a:lnTo>
                <a:lnTo>
                  <a:pt x="808962" y="759959"/>
                </a:lnTo>
                <a:lnTo>
                  <a:pt x="810545" y="761546"/>
                </a:lnTo>
                <a:lnTo>
                  <a:pt x="811675" y="763360"/>
                </a:lnTo>
                <a:lnTo>
                  <a:pt x="812579" y="765855"/>
                </a:lnTo>
                <a:lnTo>
                  <a:pt x="813484" y="768123"/>
                </a:lnTo>
                <a:lnTo>
                  <a:pt x="813936" y="770618"/>
                </a:lnTo>
                <a:lnTo>
                  <a:pt x="814388" y="773793"/>
                </a:lnTo>
                <a:lnTo>
                  <a:pt x="814388" y="776968"/>
                </a:lnTo>
                <a:lnTo>
                  <a:pt x="814388" y="1370920"/>
                </a:lnTo>
                <a:lnTo>
                  <a:pt x="814388" y="1374322"/>
                </a:lnTo>
                <a:lnTo>
                  <a:pt x="813936" y="1377043"/>
                </a:lnTo>
                <a:lnTo>
                  <a:pt x="813484" y="1379764"/>
                </a:lnTo>
                <a:lnTo>
                  <a:pt x="812579" y="1382259"/>
                </a:lnTo>
                <a:lnTo>
                  <a:pt x="811675" y="1384300"/>
                </a:lnTo>
                <a:lnTo>
                  <a:pt x="810545" y="1386114"/>
                </a:lnTo>
                <a:lnTo>
                  <a:pt x="808962" y="1387929"/>
                </a:lnTo>
                <a:lnTo>
                  <a:pt x="807605" y="1389290"/>
                </a:lnTo>
                <a:lnTo>
                  <a:pt x="806023" y="1390423"/>
                </a:lnTo>
                <a:lnTo>
                  <a:pt x="804214" y="1391331"/>
                </a:lnTo>
                <a:lnTo>
                  <a:pt x="802179" y="1392238"/>
                </a:lnTo>
                <a:lnTo>
                  <a:pt x="800144" y="1392691"/>
                </a:lnTo>
                <a:lnTo>
                  <a:pt x="797883" y="1393145"/>
                </a:lnTo>
                <a:lnTo>
                  <a:pt x="795848" y="1393598"/>
                </a:lnTo>
                <a:lnTo>
                  <a:pt x="790874" y="1393825"/>
                </a:lnTo>
                <a:lnTo>
                  <a:pt x="614065" y="1393825"/>
                </a:lnTo>
                <a:lnTo>
                  <a:pt x="609316" y="1393598"/>
                </a:lnTo>
                <a:lnTo>
                  <a:pt x="607055" y="1393145"/>
                </a:lnTo>
                <a:lnTo>
                  <a:pt x="605021" y="1392691"/>
                </a:lnTo>
                <a:lnTo>
                  <a:pt x="602760" y="1392238"/>
                </a:lnTo>
                <a:lnTo>
                  <a:pt x="600951" y="1391331"/>
                </a:lnTo>
                <a:lnTo>
                  <a:pt x="599142" y="1390423"/>
                </a:lnTo>
                <a:lnTo>
                  <a:pt x="597559" y="1389290"/>
                </a:lnTo>
                <a:lnTo>
                  <a:pt x="595977" y="1387929"/>
                </a:lnTo>
                <a:lnTo>
                  <a:pt x="594394" y="1386114"/>
                </a:lnTo>
                <a:lnTo>
                  <a:pt x="593263" y="1384300"/>
                </a:lnTo>
                <a:lnTo>
                  <a:pt x="592359" y="1382259"/>
                </a:lnTo>
                <a:lnTo>
                  <a:pt x="591681" y="1379764"/>
                </a:lnTo>
                <a:lnTo>
                  <a:pt x="591002" y="1377043"/>
                </a:lnTo>
                <a:lnTo>
                  <a:pt x="590776" y="1374322"/>
                </a:lnTo>
                <a:lnTo>
                  <a:pt x="590550" y="1370920"/>
                </a:lnTo>
                <a:lnTo>
                  <a:pt x="590550" y="776968"/>
                </a:lnTo>
                <a:lnTo>
                  <a:pt x="590776" y="773793"/>
                </a:lnTo>
                <a:lnTo>
                  <a:pt x="591002" y="770618"/>
                </a:lnTo>
                <a:lnTo>
                  <a:pt x="591681" y="768123"/>
                </a:lnTo>
                <a:lnTo>
                  <a:pt x="592359" y="765855"/>
                </a:lnTo>
                <a:lnTo>
                  <a:pt x="593263" y="763360"/>
                </a:lnTo>
                <a:lnTo>
                  <a:pt x="594394" y="761546"/>
                </a:lnTo>
                <a:lnTo>
                  <a:pt x="595977" y="759959"/>
                </a:lnTo>
                <a:lnTo>
                  <a:pt x="597559" y="758598"/>
                </a:lnTo>
                <a:lnTo>
                  <a:pt x="599142" y="757237"/>
                </a:lnTo>
                <a:lnTo>
                  <a:pt x="600951" y="756330"/>
                </a:lnTo>
                <a:lnTo>
                  <a:pt x="602760" y="755650"/>
                </a:lnTo>
                <a:lnTo>
                  <a:pt x="605021" y="754969"/>
                </a:lnTo>
                <a:lnTo>
                  <a:pt x="607055" y="754516"/>
                </a:lnTo>
                <a:lnTo>
                  <a:pt x="609316" y="754289"/>
                </a:lnTo>
                <a:lnTo>
                  <a:pt x="614065" y="754062"/>
                </a:lnTo>
                <a:close/>
                <a:moveTo>
                  <a:pt x="925215" y="371475"/>
                </a:moveTo>
                <a:lnTo>
                  <a:pt x="1102024" y="371475"/>
                </a:lnTo>
                <a:lnTo>
                  <a:pt x="1106998" y="371702"/>
                </a:lnTo>
                <a:lnTo>
                  <a:pt x="1109033" y="371702"/>
                </a:lnTo>
                <a:lnTo>
                  <a:pt x="1111294" y="371929"/>
                </a:lnTo>
                <a:lnTo>
                  <a:pt x="1113329" y="372383"/>
                </a:lnTo>
                <a:lnTo>
                  <a:pt x="1115364" y="373290"/>
                </a:lnTo>
                <a:lnTo>
                  <a:pt x="1117173" y="374198"/>
                </a:lnTo>
                <a:lnTo>
                  <a:pt x="1118755" y="375332"/>
                </a:lnTo>
                <a:lnTo>
                  <a:pt x="1120112" y="376694"/>
                </a:lnTo>
                <a:lnTo>
                  <a:pt x="1121695" y="378509"/>
                </a:lnTo>
                <a:lnTo>
                  <a:pt x="1122825" y="381004"/>
                </a:lnTo>
                <a:lnTo>
                  <a:pt x="1123729" y="383727"/>
                </a:lnTo>
                <a:lnTo>
                  <a:pt x="1124634" y="387130"/>
                </a:lnTo>
                <a:lnTo>
                  <a:pt x="1125086" y="390987"/>
                </a:lnTo>
                <a:lnTo>
                  <a:pt x="1125538" y="395525"/>
                </a:lnTo>
                <a:lnTo>
                  <a:pt x="1125538" y="400517"/>
                </a:lnTo>
                <a:lnTo>
                  <a:pt x="1125538" y="1361609"/>
                </a:lnTo>
                <a:lnTo>
                  <a:pt x="1125538" y="1366827"/>
                </a:lnTo>
                <a:lnTo>
                  <a:pt x="1125086" y="1371138"/>
                </a:lnTo>
                <a:lnTo>
                  <a:pt x="1124634" y="1375222"/>
                </a:lnTo>
                <a:lnTo>
                  <a:pt x="1123729" y="1378398"/>
                </a:lnTo>
                <a:lnTo>
                  <a:pt x="1122825" y="1381348"/>
                </a:lnTo>
                <a:lnTo>
                  <a:pt x="1121695" y="1383617"/>
                </a:lnTo>
                <a:lnTo>
                  <a:pt x="1120112" y="1385432"/>
                </a:lnTo>
                <a:lnTo>
                  <a:pt x="1118755" y="1387020"/>
                </a:lnTo>
                <a:lnTo>
                  <a:pt x="1117173" y="1388381"/>
                </a:lnTo>
                <a:lnTo>
                  <a:pt x="1115364" y="1389289"/>
                </a:lnTo>
                <a:lnTo>
                  <a:pt x="1113329" y="1389743"/>
                </a:lnTo>
                <a:lnTo>
                  <a:pt x="1111294" y="1390196"/>
                </a:lnTo>
                <a:lnTo>
                  <a:pt x="1109033" y="1390423"/>
                </a:lnTo>
                <a:lnTo>
                  <a:pt x="1106998" y="1390650"/>
                </a:lnTo>
                <a:lnTo>
                  <a:pt x="1102024" y="1390650"/>
                </a:lnTo>
                <a:lnTo>
                  <a:pt x="925215" y="1390650"/>
                </a:lnTo>
                <a:lnTo>
                  <a:pt x="920466" y="1390650"/>
                </a:lnTo>
                <a:lnTo>
                  <a:pt x="918205" y="1390423"/>
                </a:lnTo>
                <a:lnTo>
                  <a:pt x="916171" y="1390196"/>
                </a:lnTo>
                <a:lnTo>
                  <a:pt x="913910" y="1389743"/>
                </a:lnTo>
                <a:lnTo>
                  <a:pt x="912101" y="1389289"/>
                </a:lnTo>
                <a:lnTo>
                  <a:pt x="910292" y="1388381"/>
                </a:lnTo>
                <a:lnTo>
                  <a:pt x="908709" y="1387020"/>
                </a:lnTo>
                <a:lnTo>
                  <a:pt x="907127" y="1385432"/>
                </a:lnTo>
                <a:lnTo>
                  <a:pt x="905544" y="1383617"/>
                </a:lnTo>
                <a:lnTo>
                  <a:pt x="904413" y="1381348"/>
                </a:lnTo>
                <a:lnTo>
                  <a:pt x="903509" y="1378398"/>
                </a:lnTo>
                <a:lnTo>
                  <a:pt x="902831" y="1375222"/>
                </a:lnTo>
                <a:lnTo>
                  <a:pt x="902152" y="1371138"/>
                </a:lnTo>
                <a:lnTo>
                  <a:pt x="901926" y="1366827"/>
                </a:lnTo>
                <a:lnTo>
                  <a:pt x="901700" y="1361609"/>
                </a:lnTo>
                <a:lnTo>
                  <a:pt x="901700" y="400517"/>
                </a:lnTo>
                <a:lnTo>
                  <a:pt x="901926" y="395525"/>
                </a:lnTo>
                <a:lnTo>
                  <a:pt x="902152" y="390987"/>
                </a:lnTo>
                <a:lnTo>
                  <a:pt x="902831" y="387130"/>
                </a:lnTo>
                <a:lnTo>
                  <a:pt x="903509" y="383727"/>
                </a:lnTo>
                <a:lnTo>
                  <a:pt x="904413" y="381004"/>
                </a:lnTo>
                <a:lnTo>
                  <a:pt x="905544" y="378509"/>
                </a:lnTo>
                <a:lnTo>
                  <a:pt x="907127" y="376694"/>
                </a:lnTo>
                <a:lnTo>
                  <a:pt x="908709" y="375332"/>
                </a:lnTo>
                <a:lnTo>
                  <a:pt x="910292" y="374198"/>
                </a:lnTo>
                <a:lnTo>
                  <a:pt x="912101" y="373290"/>
                </a:lnTo>
                <a:lnTo>
                  <a:pt x="913910" y="372383"/>
                </a:lnTo>
                <a:lnTo>
                  <a:pt x="916171" y="371929"/>
                </a:lnTo>
                <a:lnTo>
                  <a:pt x="918205" y="371702"/>
                </a:lnTo>
                <a:lnTo>
                  <a:pt x="920466" y="371702"/>
                </a:lnTo>
                <a:lnTo>
                  <a:pt x="925215" y="371475"/>
                </a:lnTo>
                <a:close/>
                <a:moveTo>
                  <a:pt x="866187" y="0"/>
                </a:moveTo>
                <a:lnTo>
                  <a:pt x="1014412" y="183647"/>
                </a:lnTo>
                <a:lnTo>
                  <a:pt x="885708" y="183647"/>
                </a:lnTo>
                <a:lnTo>
                  <a:pt x="882530" y="200651"/>
                </a:lnTo>
                <a:lnTo>
                  <a:pt x="879126" y="217202"/>
                </a:lnTo>
                <a:lnTo>
                  <a:pt x="875494" y="233980"/>
                </a:lnTo>
                <a:lnTo>
                  <a:pt x="871862" y="250077"/>
                </a:lnTo>
                <a:lnTo>
                  <a:pt x="867776" y="265948"/>
                </a:lnTo>
                <a:lnTo>
                  <a:pt x="863690" y="281365"/>
                </a:lnTo>
                <a:lnTo>
                  <a:pt x="859150" y="296782"/>
                </a:lnTo>
                <a:lnTo>
                  <a:pt x="854384" y="311746"/>
                </a:lnTo>
                <a:lnTo>
                  <a:pt x="849844" y="326483"/>
                </a:lnTo>
                <a:lnTo>
                  <a:pt x="844623" y="340994"/>
                </a:lnTo>
                <a:lnTo>
                  <a:pt x="839402" y="355051"/>
                </a:lnTo>
                <a:lnTo>
                  <a:pt x="834181" y="369107"/>
                </a:lnTo>
                <a:lnTo>
                  <a:pt x="828734" y="382711"/>
                </a:lnTo>
                <a:lnTo>
                  <a:pt x="822832" y="396088"/>
                </a:lnTo>
                <a:lnTo>
                  <a:pt x="816930" y="409238"/>
                </a:lnTo>
                <a:lnTo>
                  <a:pt x="811028" y="422161"/>
                </a:lnTo>
                <a:lnTo>
                  <a:pt x="804900" y="434857"/>
                </a:lnTo>
                <a:lnTo>
                  <a:pt x="798317" y="446874"/>
                </a:lnTo>
                <a:lnTo>
                  <a:pt x="791734" y="459117"/>
                </a:lnTo>
                <a:lnTo>
                  <a:pt x="785151" y="471133"/>
                </a:lnTo>
                <a:lnTo>
                  <a:pt x="778342" y="482470"/>
                </a:lnTo>
                <a:lnTo>
                  <a:pt x="771305" y="494033"/>
                </a:lnTo>
                <a:lnTo>
                  <a:pt x="764041" y="505142"/>
                </a:lnTo>
                <a:lnTo>
                  <a:pt x="756777" y="516025"/>
                </a:lnTo>
                <a:lnTo>
                  <a:pt x="749514" y="526681"/>
                </a:lnTo>
                <a:lnTo>
                  <a:pt x="742023" y="537110"/>
                </a:lnTo>
                <a:lnTo>
                  <a:pt x="734305" y="547313"/>
                </a:lnTo>
                <a:lnTo>
                  <a:pt x="726588" y="557062"/>
                </a:lnTo>
                <a:lnTo>
                  <a:pt x="718643" y="567038"/>
                </a:lnTo>
                <a:lnTo>
                  <a:pt x="710698" y="576334"/>
                </a:lnTo>
                <a:lnTo>
                  <a:pt x="702754" y="585629"/>
                </a:lnTo>
                <a:lnTo>
                  <a:pt x="694582" y="594698"/>
                </a:lnTo>
                <a:lnTo>
                  <a:pt x="686183" y="603767"/>
                </a:lnTo>
                <a:lnTo>
                  <a:pt x="677785" y="612156"/>
                </a:lnTo>
                <a:lnTo>
                  <a:pt x="669159" y="620545"/>
                </a:lnTo>
                <a:lnTo>
                  <a:pt x="660533" y="628934"/>
                </a:lnTo>
                <a:lnTo>
                  <a:pt x="651908" y="636869"/>
                </a:lnTo>
                <a:lnTo>
                  <a:pt x="643282" y="644578"/>
                </a:lnTo>
                <a:lnTo>
                  <a:pt x="634429" y="652286"/>
                </a:lnTo>
                <a:lnTo>
                  <a:pt x="625577" y="659541"/>
                </a:lnTo>
                <a:lnTo>
                  <a:pt x="616497" y="666797"/>
                </a:lnTo>
                <a:lnTo>
                  <a:pt x="607417" y="673825"/>
                </a:lnTo>
                <a:lnTo>
                  <a:pt x="598338" y="680627"/>
                </a:lnTo>
                <a:lnTo>
                  <a:pt x="589258" y="687429"/>
                </a:lnTo>
                <a:lnTo>
                  <a:pt x="579952" y="693777"/>
                </a:lnTo>
                <a:lnTo>
                  <a:pt x="570645" y="700125"/>
                </a:lnTo>
                <a:lnTo>
                  <a:pt x="561565" y="706020"/>
                </a:lnTo>
                <a:lnTo>
                  <a:pt x="552259" y="711915"/>
                </a:lnTo>
                <a:lnTo>
                  <a:pt x="542725" y="717810"/>
                </a:lnTo>
                <a:lnTo>
                  <a:pt x="533191" y="723478"/>
                </a:lnTo>
                <a:lnTo>
                  <a:pt x="523885" y="728919"/>
                </a:lnTo>
                <a:lnTo>
                  <a:pt x="514351" y="733907"/>
                </a:lnTo>
                <a:lnTo>
                  <a:pt x="504818" y="739122"/>
                </a:lnTo>
                <a:lnTo>
                  <a:pt x="495284" y="743883"/>
                </a:lnTo>
                <a:lnTo>
                  <a:pt x="485750" y="748644"/>
                </a:lnTo>
                <a:lnTo>
                  <a:pt x="476217" y="753179"/>
                </a:lnTo>
                <a:lnTo>
                  <a:pt x="466683" y="757486"/>
                </a:lnTo>
                <a:lnTo>
                  <a:pt x="457149" y="761794"/>
                </a:lnTo>
                <a:lnTo>
                  <a:pt x="437855" y="769956"/>
                </a:lnTo>
                <a:lnTo>
                  <a:pt x="419015" y="777438"/>
                </a:lnTo>
                <a:lnTo>
                  <a:pt x="399948" y="784467"/>
                </a:lnTo>
                <a:lnTo>
                  <a:pt x="381107" y="790815"/>
                </a:lnTo>
                <a:lnTo>
                  <a:pt x="362040" y="796936"/>
                </a:lnTo>
                <a:lnTo>
                  <a:pt x="343654" y="802151"/>
                </a:lnTo>
                <a:lnTo>
                  <a:pt x="325041" y="807139"/>
                </a:lnTo>
                <a:lnTo>
                  <a:pt x="306881" y="811673"/>
                </a:lnTo>
                <a:lnTo>
                  <a:pt x="288722" y="815528"/>
                </a:lnTo>
                <a:lnTo>
                  <a:pt x="271244" y="819382"/>
                </a:lnTo>
                <a:lnTo>
                  <a:pt x="253539" y="822556"/>
                </a:lnTo>
                <a:lnTo>
                  <a:pt x="236514" y="825504"/>
                </a:lnTo>
                <a:lnTo>
                  <a:pt x="219944" y="827998"/>
                </a:lnTo>
                <a:lnTo>
                  <a:pt x="203828" y="830038"/>
                </a:lnTo>
                <a:lnTo>
                  <a:pt x="187938" y="831852"/>
                </a:lnTo>
                <a:lnTo>
                  <a:pt x="172503" y="833666"/>
                </a:lnTo>
                <a:lnTo>
                  <a:pt x="157748" y="835026"/>
                </a:lnTo>
                <a:lnTo>
                  <a:pt x="143448" y="835933"/>
                </a:lnTo>
                <a:lnTo>
                  <a:pt x="129602" y="836840"/>
                </a:lnTo>
                <a:lnTo>
                  <a:pt x="116436" y="837293"/>
                </a:lnTo>
                <a:lnTo>
                  <a:pt x="103725" y="837747"/>
                </a:lnTo>
                <a:lnTo>
                  <a:pt x="91921" y="837973"/>
                </a:lnTo>
                <a:lnTo>
                  <a:pt x="80571" y="838200"/>
                </a:lnTo>
                <a:lnTo>
                  <a:pt x="60369" y="837973"/>
                </a:lnTo>
                <a:lnTo>
                  <a:pt x="43345" y="837520"/>
                </a:lnTo>
                <a:lnTo>
                  <a:pt x="29499" y="836840"/>
                </a:lnTo>
                <a:lnTo>
                  <a:pt x="19511" y="836386"/>
                </a:lnTo>
                <a:lnTo>
                  <a:pt x="11112" y="835480"/>
                </a:lnTo>
                <a:lnTo>
                  <a:pt x="26094" y="834119"/>
                </a:lnTo>
                <a:lnTo>
                  <a:pt x="40848" y="832079"/>
                </a:lnTo>
                <a:lnTo>
                  <a:pt x="55375" y="830265"/>
                </a:lnTo>
                <a:lnTo>
                  <a:pt x="69676" y="828224"/>
                </a:lnTo>
                <a:lnTo>
                  <a:pt x="83976" y="826184"/>
                </a:lnTo>
                <a:lnTo>
                  <a:pt x="97823" y="823690"/>
                </a:lnTo>
                <a:lnTo>
                  <a:pt x="111669" y="821423"/>
                </a:lnTo>
                <a:lnTo>
                  <a:pt x="125516" y="818929"/>
                </a:lnTo>
                <a:lnTo>
                  <a:pt x="138908" y="815981"/>
                </a:lnTo>
                <a:lnTo>
                  <a:pt x="152301" y="813261"/>
                </a:lnTo>
                <a:lnTo>
                  <a:pt x="165693" y="810540"/>
                </a:lnTo>
                <a:lnTo>
                  <a:pt x="178405" y="807366"/>
                </a:lnTo>
                <a:lnTo>
                  <a:pt x="191343" y="804418"/>
                </a:lnTo>
                <a:lnTo>
                  <a:pt x="204055" y="801017"/>
                </a:lnTo>
                <a:lnTo>
                  <a:pt x="216312" y="797617"/>
                </a:lnTo>
                <a:lnTo>
                  <a:pt x="228797" y="793989"/>
                </a:lnTo>
                <a:lnTo>
                  <a:pt x="241054" y="790588"/>
                </a:lnTo>
                <a:lnTo>
                  <a:pt x="252858" y="786734"/>
                </a:lnTo>
                <a:lnTo>
                  <a:pt x="264888" y="783106"/>
                </a:lnTo>
                <a:lnTo>
                  <a:pt x="276692" y="779025"/>
                </a:lnTo>
                <a:lnTo>
                  <a:pt x="288041" y="775171"/>
                </a:lnTo>
                <a:lnTo>
                  <a:pt x="299618" y="770863"/>
                </a:lnTo>
                <a:lnTo>
                  <a:pt x="310513" y="766782"/>
                </a:lnTo>
                <a:lnTo>
                  <a:pt x="321863" y="762474"/>
                </a:lnTo>
                <a:lnTo>
                  <a:pt x="332531" y="757940"/>
                </a:lnTo>
                <a:lnTo>
                  <a:pt x="343427" y="753632"/>
                </a:lnTo>
                <a:lnTo>
                  <a:pt x="353869" y="748871"/>
                </a:lnTo>
                <a:lnTo>
                  <a:pt x="364310" y="744336"/>
                </a:lnTo>
                <a:lnTo>
                  <a:pt x="384739" y="734587"/>
                </a:lnTo>
                <a:lnTo>
                  <a:pt x="404715" y="724838"/>
                </a:lnTo>
                <a:lnTo>
                  <a:pt x="423782" y="714635"/>
                </a:lnTo>
                <a:lnTo>
                  <a:pt x="442622" y="703979"/>
                </a:lnTo>
                <a:lnTo>
                  <a:pt x="460554" y="693323"/>
                </a:lnTo>
                <a:lnTo>
                  <a:pt x="478260" y="682214"/>
                </a:lnTo>
                <a:lnTo>
                  <a:pt x="495057" y="671104"/>
                </a:lnTo>
                <a:lnTo>
                  <a:pt x="511400" y="659541"/>
                </a:lnTo>
                <a:lnTo>
                  <a:pt x="527290" y="647752"/>
                </a:lnTo>
                <a:lnTo>
                  <a:pt x="542725" y="635962"/>
                </a:lnTo>
                <a:lnTo>
                  <a:pt x="557479" y="623719"/>
                </a:lnTo>
                <a:lnTo>
                  <a:pt x="571780" y="611476"/>
                </a:lnTo>
                <a:lnTo>
                  <a:pt x="585853" y="599006"/>
                </a:lnTo>
                <a:lnTo>
                  <a:pt x="599246" y="586536"/>
                </a:lnTo>
                <a:lnTo>
                  <a:pt x="612184" y="574066"/>
                </a:lnTo>
                <a:lnTo>
                  <a:pt x="624215" y="561143"/>
                </a:lnTo>
                <a:lnTo>
                  <a:pt x="636245" y="548446"/>
                </a:lnTo>
                <a:lnTo>
                  <a:pt x="647822" y="535296"/>
                </a:lnTo>
                <a:lnTo>
                  <a:pt x="658717" y="522600"/>
                </a:lnTo>
                <a:lnTo>
                  <a:pt x="669613" y="509677"/>
                </a:lnTo>
                <a:lnTo>
                  <a:pt x="679601" y="496527"/>
                </a:lnTo>
                <a:lnTo>
                  <a:pt x="689361" y="483376"/>
                </a:lnTo>
                <a:lnTo>
                  <a:pt x="698441" y="470680"/>
                </a:lnTo>
                <a:lnTo>
                  <a:pt x="707520" y="457757"/>
                </a:lnTo>
                <a:lnTo>
                  <a:pt x="716146" y="444607"/>
                </a:lnTo>
                <a:lnTo>
                  <a:pt x="724091" y="431683"/>
                </a:lnTo>
                <a:lnTo>
                  <a:pt x="732035" y="419214"/>
                </a:lnTo>
                <a:lnTo>
                  <a:pt x="739299" y="406517"/>
                </a:lnTo>
                <a:lnTo>
                  <a:pt x="746336" y="393820"/>
                </a:lnTo>
                <a:lnTo>
                  <a:pt x="753146" y="381577"/>
                </a:lnTo>
                <a:lnTo>
                  <a:pt x="759501" y="369107"/>
                </a:lnTo>
                <a:lnTo>
                  <a:pt x="765176" y="356864"/>
                </a:lnTo>
                <a:lnTo>
                  <a:pt x="770851" y="345075"/>
                </a:lnTo>
                <a:lnTo>
                  <a:pt x="776299" y="333285"/>
                </a:lnTo>
                <a:lnTo>
                  <a:pt x="781520" y="321722"/>
                </a:lnTo>
                <a:lnTo>
                  <a:pt x="786059" y="310386"/>
                </a:lnTo>
                <a:lnTo>
                  <a:pt x="790599" y="299050"/>
                </a:lnTo>
                <a:lnTo>
                  <a:pt x="794685" y="288394"/>
                </a:lnTo>
                <a:lnTo>
                  <a:pt x="798544" y="277737"/>
                </a:lnTo>
                <a:lnTo>
                  <a:pt x="802176" y="267308"/>
                </a:lnTo>
                <a:lnTo>
                  <a:pt x="808531" y="247810"/>
                </a:lnTo>
                <a:lnTo>
                  <a:pt x="814206" y="229445"/>
                </a:lnTo>
                <a:lnTo>
                  <a:pt x="818973" y="212441"/>
                </a:lnTo>
                <a:lnTo>
                  <a:pt x="822605" y="197250"/>
                </a:lnTo>
                <a:lnTo>
                  <a:pt x="825783" y="183647"/>
                </a:lnTo>
                <a:lnTo>
                  <a:pt x="695944" y="183647"/>
                </a:lnTo>
                <a:lnTo>
                  <a:pt x="866187"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mn-ea"/>
              <a:sym typeface="+mn-lt"/>
            </a:endParaRPr>
          </a:p>
        </p:txBody>
      </p:sp>
      <p:sp>
        <p:nvSpPr>
          <p:cNvPr id="122" name="KSO_Shape"/>
          <p:cNvSpPr>
            <a:spLocks noChangeAspect="1"/>
          </p:cNvSpPr>
          <p:nvPr/>
        </p:nvSpPr>
        <p:spPr bwMode="auto">
          <a:xfrm>
            <a:off x="4665722" y="5239754"/>
            <a:ext cx="469421" cy="472199"/>
          </a:xfrm>
          <a:custGeom>
            <a:avLst/>
            <a:gdLst>
              <a:gd name="T0" fmla="*/ 1295082 w 2109787"/>
              <a:gd name="T1" fmla="*/ 1930537 h 2125662"/>
              <a:gd name="T2" fmla="*/ 1378267 w 2109787"/>
              <a:gd name="T3" fmla="*/ 1684248 h 2125662"/>
              <a:gd name="T4" fmla="*/ 1361122 w 2109787"/>
              <a:gd name="T5" fmla="*/ 1545055 h 2125662"/>
              <a:gd name="T6" fmla="*/ 1566862 w 2109787"/>
              <a:gd name="T7" fmla="*/ 1567300 h 2125662"/>
              <a:gd name="T8" fmla="*/ 1528445 w 2109787"/>
              <a:gd name="T9" fmla="*/ 2041129 h 2125662"/>
              <a:gd name="T10" fmla="*/ 1651000 w 2109787"/>
              <a:gd name="T11" fmla="*/ 1844733 h 2125662"/>
              <a:gd name="T12" fmla="*/ 1901190 w 2109787"/>
              <a:gd name="T13" fmla="*/ 1450988 h 2125662"/>
              <a:gd name="T14" fmla="*/ 2088197 w 2109787"/>
              <a:gd name="T15" fmla="*/ 1575563 h 2125662"/>
              <a:gd name="T16" fmla="*/ 2077720 w 2109787"/>
              <a:gd name="T17" fmla="*/ 2010939 h 2125662"/>
              <a:gd name="T18" fmla="*/ 1755457 w 2109787"/>
              <a:gd name="T19" fmla="*/ 2109455 h 2125662"/>
              <a:gd name="T20" fmla="*/ 1116012 w 2109787"/>
              <a:gd name="T21" fmla="*/ 2102146 h 2125662"/>
              <a:gd name="T22" fmla="*/ 824229 w 2109787"/>
              <a:gd name="T23" fmla="*/ 1996956 h 2125662"/>
              <a:gd name="T24" fmla="*/ 842327 w 2109787"/>
              <a:gd name="T25" fmla="*/ 1547597 h 2125662"/>
              <a:gd name="T26" fmla="*/ 1079500 w 2109787"/>
              <a:gd name="T27" fmla="*/ 1446221 h 2125662"/>
              <a:gd name="T28" fmla="*/ 1156856 w 2109787"/>
              <a:gd name="T29" fmla="*/ 894212 h 2125662"/>
              <a:gd name="T30" fmla="*/ 1181274 w 2109787"/>
              <a:gd name="T31" fmla="*/ 1123523 h 2125662"/>
              <a:gd name="T32" fmla="*/ 1403890 w 2109787"/>
              <a:gd name="T33" fmla="*/ 1350929 h 2125662"/>
              <a:gd name="T34" fmla="*/ 1555473 w 2109787"/>
              <a:gd name="T35" fmla="*/ 1330602 h 2125662"/>
              <a:gd name="T36" fmla="*/ 1746695 w 2109787"/>
              <a:gd name="T37" fmla="*/ 1088269 h 2125662"/>
              <a:gd name="T38" fmla="*/ 1634435 w 2109787"/>
              <a:gd name="T39" fmla="*/ 939629 h 2125662"/>
              <a:gd name="T40" fmla="*/ 1329051 w 2109787"/>
              <a:gd name="T41" fmla="*/ 834184 h 2125662"/>
              <a:gd name="T42" fmla="*/ 1487609 w 2109787"/>
              <a:gd name="T43" fmla="*/ 501650 h 2125662"/>
              <a:gd name="T44" fmla="*/ 1685808 w 2109787"/>
              <a:gd name="T45" fmla="*/ 588039 h 2125662"/>
              <a:gd name="T46" fmla="*/ 1817729 w 2109787"/>
              <a:gd name="T47" fmla="*/ 779556 h 2125662"/>
              <a:gd name="T48" fmla="*/ 1848490 w 2109787"/>
              <a:gd name="T49" fmla="*/ 1036817 h 2125662"/>
              <a:gd name="T50" fmla="*/ 1748915 w 2109787"/>
              <a:gd name="T51" fmla="*/ 1271528 h 2125662"/>
              <a:gd name="T52" fmla="*/ 1576403 w 2109787"/>
              <a:gd name="T53" fmla="*/ 1417309 h 2125662"/>
              <a:gd name="T54" fmla="*/ 1403573 w 2109787"/>
              <a:gd name="T55" fmla="*/ 1442082 h 2125662"/>
              <a:gd name="T56" fmla="*/ 1224085 w 2109787"/>
              <a:gd name="T57" fmla="*/ 1336319 h 2125662"/>
              <a:gd name="T58" fmla="*/ 1088992 w 2109787"/>
              <a:gd name="T59" fmla="*/ 1130193 h 2125662"/>
              <a:gd name="T60" fmla="*/ 1072185 w 2109787"/>
              <a:gd name="T61" fmla="*/ 867850 h 2125662"/>
              <a:gd name="T62" fmla="*/ 1171443 w 2109787"/>
              <a:gd name="T63" fmla="*/ 647432 h 2125662"/>
              <a:gd name="T64" fmla="*/ 1349029 w 2109787"/>
              <a:gd name="T65" fmla="*/ 518483 h 2125662"/>
              <a:gd name="T66" fmla="*/ 894842 w 2109787"/>
              <a:gd name="T67" fmla="*/ 389721 h 2125662"/>
              <a:gd name="T68" fmla="*/ 783863 w 2109787"/>
              <a:gd name="T69" fmla="*/ 461707 h 2125662"/>
              <a:gd name="T70" fmla="*/ 646249 w 2109787"/>
              <a:gd name="T71" fmla="*/ 519107 h 2125662"/>
              <a:gd name="T72" fmla="*/ 649737 w 2109787"/>
              <a:gd name="T73" fmla="*/ 631367 h 2125662"/>
              <a:gd name="T74" fmla="*/ 859963 w 2109787"/>
              <a:gd name="T75" fmla="*/ 751873 h 2125662"/>
              <a:gd name="T76" fmla="*/ 989016 w 2109787"/>
              <a:gd name="T77" fmla="*/ 914873 h 2125662"/>
              <a:gd name="T78" fmla="*/ 926551 w 2109787"/>
              <a:gd name="T79" fmla="*/ 1110219 h 2125662"/>
              <a:gd name="T80" fmla="*/ 637054 w 2109787"/>
              <a:gd name="T81" fmla="*/ 1172057 h 2125662"/>
              <a:gd name="T82" fmla="*/ 648152 w 2109787"/>
              <a:gd name="T83" fmla="*/ 1081995 h 2125662"/>
              <a:gd name="T84" fmla="*/ 837450 w 2109787"/>
              <a:gd name="T85" fmla="*/ 1055674 h 2125662"/>
              <a:gd name="T86" fmla="*/ 874549 w 2109787"/>
              <a:gd name="T87" fmla="*/ 927557 h 2125662"/>
              <a:gd name="T88" fmla="*/ 734081 w 2109787"/>
              <a:gd name="T89" fmla="*/ 811174 h 2125662"/>
              <a:gd name="T90" fmla="*/ 535588 w 2109787"/>
              <a:gd name="T91" fmla="*/ 662762 h 2125662"/>
              <a:gd name="T92" fmla="*/ 561905 w 2109787"/>
              <a:gd name="T93" fmla="*/ 464879 h 2125662"/>
              <a:gd name="T94" fmla="*/ 832750 w 2109787"/>
              <a:gd name="T95" fmla="*/ 1588 h 2125662"/>
              <a:gd name="T96" fmla="*/ 1300854 w 2109787"/>
              <a:gd name="T97" fmla="*/ 193714 h 2125662"/>
              <a:gd name="T98" fmla="*/ 1132654 w 2109787"/>
              <a:gd name="T99" fmla="*/ 241031 h 2125662"/>
              <a:gd name="T100" fmla="*/ 735320 w 2109787"/>
              <a:gd name="T101" fmla="*/ 141316 h 2125662"/>
              <a:gd name="T102" fmla="*/ 411297 w 2109787"/>
              <a:gd name="T103" fmla="*/ 258815 h 2125662"/>
              <a:gd name="T104" fmla="*/ 196445 w 2109787"/>
              <a:gd name="T105" fmla="*/ 520171 h 2125662"/>
              <a:gd name="T106" fmla="*/ 143129 w 2109787"/>
              <a:gd name="T107" fmla="*/ 858378 h 2125662"/>
              <a:gd name="T108" fmla="*/ 247857 w 2109787"/>
              <a:gd name="T109" fmla="*/ 1145456 h 2125662"/>
              <a:gd name="T110" fmla="*/ 469056 w 2109787"/>
              <a:gd name="T111" fmla="*/ 1349968 h 2125662"/>
              <a:gd name="T112" fmla="*/ 542684 w 2109787"/>
              <a:gd name="T113" fmla="*/ 1533202 h 2125662"/>
              <a:gd name="T114" fmla="*/ 227229 w 2109787"/>
              <a:gd name="T115" fmla="*/ 1339170 h 2125662"/>
              <a:gd name="T116" fmla="*/ 37131 w 2109787"/>
              <a:gd name="T117" fmla="*/ 1025417 h 2125662"/>
              <a:gd name="T118" fmla="*/ 15868 w 2109787"/>
              <a:gd name="T119" fmla="*/ 627508 h 2125662"/>
              <a:gd name="T120" fmla="*/ 204062 w 2109787"/>
              <a:gd name="T121" fmla="*/ 257545 h 2125662"/>
              <a:gd name="T122" fmla="*/ 551570 w 2109787"/>
              <a:gd name="T123" fmla="*/ 35567 h 2125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09787" h="2125662">
                <a:moveTo>
                  <a:pt x="1216342" y="1436687"/>
                </a:moveTo>
                <a:lnTo>
                  <a:pt x="1216977" y="1467831"/>
                </a:lnTo>
                <a:lnTo>
                  <a:pt x="1218247" y="1498021"/>
                </a:lnTo>
                <a:lnTo>
                  <a:pt x="1219517" y="1527894"/>
                </a:lnTo>
                <a:lnTo>
                  <a:pt x="1221105" y="1556813"/>
                </a:lnTo>
                <a:lnTo>
                  <a:pt x="1223010" y="1585097"/>
                </a:lnTo>
                <a:lnTo>
                  <a:pt x="1225550" y="1612427"/>
                </a:lnTo>
                <a:lnTo>
                  <a:pt x="1227772" y="1639121"/>
                </a:lnTo>
                <a:lnTo>
                  <a:pt x="1230630" y="1665180"/>
                </a:lnTo>
                <a:lnTo>
                  <a:pt x="1233487" y="1690286"/>
                </a:lnTo>
                <a:lnTo>
                  <a:pt x="1237297" y="1714756"/>
                </a:lnTo>
                <a:lnTo>
                  <a:pt x="1240790" y="1738273"/>
                </a:lnTo>
                <a:lnTo>
                  <a:pt x="1244917" y="1761154"/>
                </a:lnTo>
                <a:lnTo>
                  <a:pt x="1249362" y="1783399"/>
                </a:lnTo>
                <a:lnTo>
                  <a:pt x="1253807" y="1804691"/>
                </a:lnTo>
                <a:lnTo>
                  <a:pt x="1258570" y="1825030"/>
                </a:lnTo>
                <a:lnTo>
                  <a:pt x="1263967" y="1844733"/>
                </a:lnTo>
                <a:lnTo>
                  <a:pt x="1269365" y="1863801"/>
                </a:lnTo>
                <a:lnTo>
                  <a:pt x="1275397" y="1881597"/>
                </a:lnTo>
                <a:lnTo>
                  <a:pt x="1281430" y="1899076"/>
                </a:lnTo>
                <a:lnTo>
                  <a:pt x="1288097" y="1915283"/>
                </a:lnTo>
                <a:lnTo>
                  <a:pt x="1295082" y="1930537"/>
                </a:lnTo>
                <a:lnTo>
                  <a:pt x="1302067" y="1945474"/>
                </a:lnTo>
                <a:lnTo>
                  <a:pt x="1309687" y="1959457"/>
                </a:lnTo>
                <a:lnTo>
                  <a:pt x="1317625" y="1972168"/>
                </a:lnTo>
                <a:lnTo>
                  <a:pt x="1325562" y="1984244"/>
                </a:lnTo>
                <a:lnTo>
                  <a:pt x="1330007" y="1990282"/>
                </a:lnTo>
                <a:lnTo>
                  <a:pt x="1334135" y="1995685"/>
                </a:lnTo>
                <a:lnTo>
                  <a:pt x="1338262" y="2001087"/>
                </a:lnTo>
                <a:lnTo>
                  <a:pt x="1343025" y="2005854"/>
                </a:lnTo>
                <a:lnTo>
                  <a:pt x="1347470" y="2010621"/>
                </a:lnTo>
                <a:lnTo>
                  <a:pt x="1352232" y="2015388"/>
                </a:lnTo>
                <a:lnTo>
                  <a:pt x="1356677" y="2019519"/>
                </a:lnTo>
                <a:lnTo>
                  <a:pt x="1361440" y="2023968"/>
                </a:lnTo>
                <a:lnTo>
                  <a:pt x="1366520" y="2027782"/>
                </a:lnTo>
                <a:lnTo>
                  <a:pt x="1371282" y="2031278"/>
                </a:lnTo>
                <a:lnTo>
                  <a:pt x="1376362" y="2034773"/>
                </a:lnTo>
                <a:lnTo>
                  <a:pt x="1381442" y="2038269"/>
                </a:lnTo>
                <a:lnTo>
                  <a:pt x="1386840" y="2041129"/>
                </a:lnTo>
                <a:lnTo>
                  <a:pt x="1391920" y="2043989"/>
                </a:lnTo>
                <a:lnTo>
                  <a:pt x="1391920" y="1688379"/>
                </a:lnTo>
                <a:lnTo>
                  <a:pt x="1387475" y="1687108"/>
                </a:lnTo>
                <a:lnTo>
                  <a:pt x="1382395" y="1685837"/>
                </a:lnTo>
                <a:lnTo>
                  <a:pt x="1378267" y="1684248"/>
                </a:lnTo>
                <a:lnTo>
                  <a:pt x="1373505" y="1682341"/>
                </a:lnTo>
                <a:lnTo>
                  <a:pt x="1369695" y="1680117"/>
                </a:lnTo>
                <a:lnTo>
                  <a:pt x="1365885" y="1677256"/>
                </a:lnTo>
                <a:lnTo>
                  <a:pt x="1362075" y="1674079"/>
                </a:lnTo>
                <a:lnTo>
                  <a:pt x="1358900" y="1670901"/>
                </a:lnTo>
                <a:lnTo>
                  <a:pt x="1356042" y="1667405"/>
                </a:lnTo>
                <a:lnTo>
                  <a:pt x="1353502" y="1663274"/>
                </a:lnTo>
                <a:lnTo>
                  <a:pt x="1350962" y="1659460"/>
                </a:lnTo>
                <a:lnTo>
                  <a:pt x="1349057" y="1655329"/>
                </a:lnTo>
                <a:lnTo>
                  <a:pt x="1347470" y="1650562"/>
                </a:lnTo>
                <a:lnTo>
                  <a:pt x="1346517" y="1645795"/>
                </a:lnTo>
                <a:lnTo>
                  <a:pt x="1345882" y="1641346"/>
                </a:lnTo>
                <a:lnTo>
                  <a:pt x="1345565" y="1635943"/>
                </a:lnTo>
                <a:lnTo>
                  <a:pt x="1345565" y="1582872"/>
                </a:lnTo>
                <a:lnTo>
                  <a:pt x="1345882" y="1577469"/>
                </a:lnTo>
                <a:lnTo>
                  <a:pt x="1346517" y="1572385"/>
                </a:lnTo>
                <a:lnTo>
                  <a:pt x="1347787" y="1567300"/>
                </a:lnTo>
                <a:lnTo>
                  <a:pt x="1349692" y="1562215"/>
                </a:lnTo>
                <a:lnTo>
                  <a:pt x="1352232" y="1557449"/>
                </a:lnTo>
                <a:lnTo>
                  <a:pt x="1354772" y="1553317"/>
                </a:lnTo>
                <a:lnTo>
                  <a:pt x="1357630" y="1549186"/>
                </a:lnTo>
                <a:lnTo>
                  <a:pt x="1361122" y="1545055"/>
                </a:lnTo>
                <a:lnTo>
                  <a:pt x="1365250" y="1541877"/>
                </a:lnTo>
                <a:lnTo>
                  <a:pt x="1369060" y="1538699"/>
                </a:lnTo>
                <a:lnTo>
                  <a:pt x="1373505" y="1535839"/>
                </a:lnTo>
                <a:lnTo>
                  <a:pt x="1378267" y="1533614"/>
                </a:lnTo>
                <a:lnTo>
                  <a:pt x="1383030" y="1532025"/>
                </a:lnTo>
                <a:lnTo>
                  <a:pt x="1388427" y="1530754"/>
                </a:lnTo>
                <a:lnTo>
                  <a:pt x="1393507" y="1529801"/>
                </a:lnTo>
                <a:lnTo>
                  <a:pt x="1399222" y="1529483"/>
                </a:lnTo>
                <a:lnTo>
                  <a:pt x="1516062" y="1529483"/>
                </a:lnTo>
                <a:lnTo>
                  <a:pt x="1521460" y="1529801"/>
                </a:lnTo>
                <a:lnTo>
                  <a:pt x="1526857" y="1530754"/>
                </a:lnTo>
                <a:lnTo>
                  <a:pt x="1531937" y="1532025"/>
                </a:lnTo>
                <a:lnTo>
                  <a:pt x="1537017" y="1533614"/>
                </a:lnTo>
                <a:lnTo>
                  <a:pt x="1541462" y="1535839"/>
                </a:lnTo>
                <a:lnTo>
                  <a:pt x="1545907" y="1538699"/>
                </a:lnTo>
                <a:lnTo>
                  <a:pt x="1550035" y="1541877"/>
                </a:lnTo>
                <a:lnTo>
                  <a:pt x="1553845" y="1545055"/>
                </a:lnTo>
                <a:lnTo>
                  <a:pt x="1557020" y="1549186"/>
                </a:lnTo>
                <a:lnTo>
                  <a:pt x="1560512" y="1553317"/>
                </a:lnTo>
                <a:lnTo>
                  <a:pt x="1563052" y="1557449"/>
                </a:lnTo>
                <a:lnTo>
                  <a:pt x="1565275" y="1562215"/>
                </a:lnTo>
                <a:lnTo>
                  <a:pt x="1566862" y="1567300"/>
                </a:lnTo>
                <a:lnTo>
                  <a:pt x="1568132" y="1572385"/>
                </a:lnTo>
                <a:lnTo>
                  <a:pt x="1569085" y="1577469"/>
                </a:lnTo>
                <a:lnTo>
                  <a:pt x="1569402" y="1582872"/>
                </a:lnTo>
                <a:lnTo>
                  <a:pt x="1569402" y="1635943"/>
                </a:lnTo>
                <a:lnTo>
                  <a:pt x="1569085" y="1641346"/>
                </a:lnTo>
                <a:lnTo>
                  <a:pt x="1568450" y="1645795"/>
                </a:lnTo>
                <a:lnTo>
                  <a:pt x="1567180" y="1650562"/>
                </a:lnTo>
                <a:lnTo>
                  <a:pt x="1565910" y="1655329"/>
                </a:lnTo>
                <a:lnTo>
                  <a:pt x="1564005" y="1659460"/>
                </a:lnTo>
                <a:lnTo>
                  <a:pt x="1561782" y="1663274"/>
                </a:lnTo>
                <a:lnTo>
                  <a:pt x="1558607" y="1667405"/>
                </a:lnTo>
                <a:lnTo>
                  <a:pt x="1555750" y="1670901"/>
                </a:lnTo>
                <a:lnTo>
                  <a:pt x="1552575" y="1674079"/>
                </a:lnTo>
                <a:lnTo>
                  <a:pt x="1549082" y="1677256"/>
                </a:lnTo>
                <a:lnTo>
                  <a:pt x="1545272" y="1680117"/>
                </a:lnTo>
                <a:lnTo>
                  <a:pt x="1541145" y="1682341"/>
                </a:lnTo>
                <a:lnTo>
                  <a:pt x="1537017" y="1684248"/>
                </a:lnTo>
                <a:lnTo>
                  <a:pt x="1532255" y="1685837"/>
                </a:lnTo>
                <a:lnTo>
                  <a:pt x="1527810" y="1687108"/>
                </a:lnTo>
                <a:lnTo>
                  <a:pt x="1523047" y="1688379"/>
                </a:lnTo>
                <a:lnTo>
                  <a:pt x="1523047" y="2043989"/>
                </a:lnTo>
                <a:lnTo>
                  <a:pt x="1528445" y="2041129"/>
                </a:lnTo>
                <a:lnTo>
                  <a:pt x="1533525" y="2038269"/>
                </a:lnTo>
                <a:lnTo>
                  <a:pt x="1538605" y="2034773"/>
                </a:lnTo>
                <a:lnTo>
                  <a:pt x="1543685" y="2031278"/>
                </a:lnTo>
                <a:lnTo>
                  <a:pt x="1548765" y="2027782"/>
                </a:lnTo>
                <a:lnTo>
                  <a:pt x="1553527" y="2023968"/>
                </a:lnTo>
                <a:lnTo>
                  <a:pt x="1558290" y="2019519"/>
                </a:lnTo>
                <a:lnTo>
                  <a:pt x="1563052" y="2015388"/>
                </a:lnTo>
                <a:lnTo>
                  <a:pt x="1567497" y="2010621"/>
                </a:lnTo>
                <a:lnTo>
                  <a:pt x="1572260" y="2005854"/>
                </a:lnTo>
                <a:lnTo>
                  <a:pt x="1576705" y="2001087"/>
                </a:lnTo>
                <a:lnTo>
                  <a:pt x="1580832" y="1995685"/>
                </a:lnTo>
                <a:lnTo>
                  <a:pt x="1585277" y="1990282"/>
                </a:lnTo>
                <a:lnTo>
                  <a:pt x="1589405" y="1984244"/>
                </a:lnTo>
                <a:lnTo>
                  <a:pt x="1597660" y="1972168"/>
                </a:lnTo>
                <a:lnTo>
                  <a:pt x="1605280" y="1959457"/>
                </a:lnTo>
                <a:lnTo>
                  <a:pt x="1612900" y="1945474"/>
                </a:lnTo>
                <a:lnTo>
                  <a:pt x="1620202" y="1930537"/>
                </a:lnTo>
                <a:lnTo>
                  <a:pt x="1626870" y="1915283"/>
                </a:lnTo>
                <a:lnTo>
                  <a:pt x="1633537" y="1899076"/>
                </a:lnTo>
                <a:lnTo>
                  <a:pt x="1639570" y="1881597"/>
                </a:lnTo>
                <a:lnTo>
                  <a:pt x="1645602" y="1863801"/>
                </a:lnTo>
                <a:lnTo>
                  <a:pt x="1651000" y="1844733"/>
                </a:lnTo>
                <a:lnTo>
                  <a:pt x="1656397" y="1825030"/>
                </a:lnTo>
                <a:lnTo>
                  <a:pt x="1661160" y="1804691"/>
                </a:lnTo>
                <a:lnTo>
                  <a:pt x="1665922" y="1783399"/>
                </a:lnTo>
                <a:lnTo>
                  <a:pt x="1670050" y="1761154"/>
                </a:lnTo>
                <a:lnTo>
                  <a:pt x="1673860" y="1738273"/>
                </a:lnTo>
                <a:lnTo>
                  <a:pt x="1677987" y="1714756"/>
                </a:lnTo>
                <a:lnTo>
                  <a:pt x="1681162" y="1690286"/>
                </a:lnTo>
                <a:lnTo>
                  <a:pt x="1684337" y="1665180"/>
                </a:lnTo>
                <a:lnTo>
                  <a:pt x="1687195" y="1639121"/>
                </a:lnTo>
                <a:lnTo>
                  <a:pt x="1689735" y="1612427"/>
                </a:lnTo>
                <a:lnTo>
                  <a:pt x="1691957" y="1585097"/>
                </a:lnTo>
                <a:lnTo>
                  <a:pt x="1693862" y="1556813"/>
                </a:lnTo>
                <a:lnTo>
                  <a:pt x="1695450" y="1527894"/>
                </a:lnTo>
                <a:lnTo>
                  <a:pt x="1696720" y="1498021"/>
                </a:lnTo>
                <a:lnTo>
                  <a:pt x="1697672" y="1467831"/>
                </a:lnTo>
                <a:lnTo>
                  <a:pt x="1698942" y="1436687"/>
                </a:lnTo>
                <a:lnTo>
                  <a:pt x="1738312" y="1438912"/>
                </a:lnTo>
                <a:lnTo>
                  <a:pt x="1774825" y="1441454"/>
                </a:lnTo>
                <a:lnTo>
                  <a:pt x="1835150" y="1446221"/>
                </a:lnTo>
                <a:lnTo>
                  <a:pt x="1875472" y="1449399"/>
                </a:lnTo>
                <a:lnTo>
                  <a:pt x="1890077" y="1450670"/>
                </a:lnTo>
                <a:lnTo>
                  <a:pt x="1901190" y="1450988"/>
                </a:lnTo>
                <a:lnTo>
                  <a:pt x="1912620" y="1451941"/>
                </a:lnTo>
                <a:lnTo>
                  <a:pt x="1923415" y="1453212"/>
                </a:lnTo>
                <a:lnTo>
                  <a:pt x="1934210" y="1455119"/>
                </a:lnTo>
                <a:lnTo>
                  <a:pt x="1945005" y="1457662"/>
                </a:lnTo>
                <a:lnTo>
                  <a:pt x="1955482" y="1460522"/>
                </a:lnTo>
                <a:lnTo>
                  <a:pt x="1965642" y="1464017"/>
                </a:lnTo>
                <a:lnTo>
                  <a:pt x="1975485" y="1468149"/>
                </a:lnTo>
                <a:lnTo>
                  <a:pt x="1985327" y="1472598"/>
                </a:lnTo>
                <a:lnTo>
                  <a:pt x="1994852" y="1477047"/>
                </a:lnTo>
                <a:lnTo>
                  <a:pt x="2004060" y="1482767"/>
                </a:lnTo>
                <a:lnTo>
                  <a:pt x="2012950" y="1488170"/>
                </a:lnTo>
                <a:lnTo>
                  <a:pt x="2021522" y="1494526"/>
                </a:lnTo>
                <a:lnTo>
                  <a:pt x="2029777" y="1500881"/>
                </a:lnTo>
                <a:lnTo>
                  <a:pt x="2038032" y="1507873"/>
                </a:lnTo>
                <a:lnTo>
                  <a:pt x="2045652" y="1515182"/>
                </a:lnTo>
                <a:lnTo>
                  <a:pt x="2052637" y="1522809"/>
                </a:lnTo>
                <a:lnTo>
                  <a:pt x="2059622" y="1530754"/>
                </a:lnTo>
                <a:lnTo>
                  <a:pt x="2065972" y="1539334"/>
                </a:lnTo>
                <a:lnTo>
                  <a:pt x="2072322" y="1547597"/>
                </a:lnTo>
                <a:lnTo>
                  <a:pt x="2078037" y="1556495"/>
                </a:lnTo>
                <a:lnTo>
                  <a:pt x="2083435" y="1566029"/>
                </a:lnTo>
                <a:lnTo>
                  <a:pt x="2088197" y="1575563"/>
                </a:lnTo>
                <a:lnTo>
                  <a:pt x="2092642" y="1585414"/>
                </a:lnTo>
                <a:lnTo>
                  <a:pt x="2096452" y="1595266"/>
                </a:lnTo>
                <a:lnTo>
                  <a:pt x="2099945" y="1605117"/>
                </a:lnTo>
                <a:lnTo>
                  <a:pt x="2103120" y="1615605"/>
                </a:lnTo>
                <a:lnTo>
                  <a:pt x="2105660" y="1626410"/>
                </a:lnTo>
                <a:lnTo>
                  <a:pt x="2107247" y="1637215"/>
                </a:lnTo>
                <a:lnTo>
                  <a:pt x="2108835" y="1648337"/>
                </a:lnTo>
                <a:lnTo>
                  <a:pt x="2109470" y="1659460"/>
                </a:lnTo>
                <a:lnTo>
                  <a:pt x="2109787" y="1670901"/>
                </a:lnTo>
                <a:lnTo>
                  <a:pt x="2109787" y="1949605"/>
                </a:lnTo>
                <a:lnTo>
                  <a:pt x="2109787" y="1955325"/>
                </a:lnTo>
                <a:lnTo>
                  <a:pt x="2108835" y="1960728"/>
                </a:lnTo>
                <a:lnTo>
                  <a:pt x="2107882" y="1966448"/>
                </a:lnTo>
                <a:lnTo>
                  <a:pt x="2106295" y="1971850"/>
                </a:lnTo>
                <a:lnTo>
                  <a:pt x="2104072" y="1976935"/>
                </a:lnTo>
                <a:lnTo>
                  <a:pt x="2101532" y="1982020"/>
                </a:lnTo>
                <a:lnTo>
                  <a:pt x="2098675" y="1987105"/>
                </a:lnTo>
                <a:lnTo>
                  <a:pt x="2095182" y="1992189"/>
                </a:lnTo>
                <a:lnTo>
                  <a:pt x="2091690" y="1996956"/>
                </a:lnTo>
                <a:lnTo>
                  <a:pt x="2087245" y="2002041"/>
                </a:lnTo>
                <a:lnTo>
                  <a:pt x="2082800" y="2006490"/>
                </a:lnTo>
                <a:lnTo>
                  <a:pt x="2077720" y="2010939"/>
                </a:lnTo>
                <a:lnTo>
                  <a:pt x="2072322" y="2015706"/>
                </a:lnTo>
                <a:lnTo>
                  <a:pt x="2066607" y="2019837"/>
                </a:lnTo>
                <a:lnTo>
                  <a:pt x="2060575" y="2024286"/>
                </a:lnTo>
                <a:lnTo>
                  <a:pt x="2053907" y="2028418"/>
                </a:lnTo>
                <a:lnTo>
                  <a:pt x="2047240" y="2032549"/>
                </a:lnTo>
                <a:lnTo>
                  <a:pt x="2039937" y="2036680"/>
                </a:lnTo>
                <a:lnTo>
                  <a:pt x="2032317" y="2040494"/>
                </a:lnTo>
                <a:lnTo>
                  <a:pt x="2024697" y="2044307"/>
                </a:lnTo>
                <a:lnTo>
                  <a:pt x="2016442" y="2048121"/>
                </a:lnTo>
                <a:lnTo>
                  <a:pt x="2007870" y="2051934"/>
                </a:lnTo>
                <a:lnTo>
                  <a:pt x="1999297" y="2055430"/>
                </a:lnTo>
                <a:lnTo>
                  <a:pt x="1990090" y="2058926"/>
                </a:lnTo>
                <a:lnTo>
                  <a:pt x="1970722" y="2065599"/>
                </a:lnTo>
                <a:lnTo>
                  <a:pt x="1950402" y="2071955"/>
                </a:lnTo>
                <a:lnTo>
                  <a:pt x="1929130" y="2077675"/>
                </a:lnTo>
                <a:lnTo>
                  <a:pt x="1907222" y="2083396"/>
                </a:lnTo>
                <a:lnTo>
                  <a:pt x="1883727" y="2088480"/>
                </a:lnTo>
                <a:lnTo>
                  <a:pt x="1859597" y="2093565"/>
                </a:lnTo>
                <a:lnTo>
                  <a:pt x="1834515" y="2098014"/>
                </a:lnTo>
                <a:lnTo>
                  <a:pt x="1809115" y="2102146"/>
                </a:lnTo>
                <a:lnTo>
                  <a:pt x="1782762" y="2105959"/>
                </a:lnTo>
                <a:lnTo>
                  <a:pt x="1755457" y="2109455"/>
                </a:lnTo>
                <a:lnTo>
                  <a:pt x="1728152" y="2112633"/>
                </a:lnTo>
                <a:lnTo>
                  <a:pt x="1700212" y="2115175"/>
                </a:lnTo>
                <a:lnTo>
                  <a:pt x="1671637" y="2118035"/>
                </a:lnTo>
                <a:lnTo>
                  <a:pt x="1642745" y="2119942"/>
                </a:lnTo>
                <a:lnTo>
                  <a:pt x="1613535" y="2121849"/>
                </a:lnTo>
                <a:lnTo>
                  <a:pt x="1584325" y="2123120"/>
                </a:lnTo>
                <a:lnTo>
                  <a:pt x="1554480" y="2124391"/>
                </a:lnTo>
                <a:lnTo>
                  <a:pt x="1524635" y="2125027"/>
                </a:lnTo>
                <a:lnTo>
                  <a:pt x="1494790" y="2125344"/>
                </a:lnTo>
                <a:lnTo>
                  <a:pt x="1464945" y="2125662"/>
                </a:lnTo>
                <a:lnTo>
                  <a:pt x="1435100" y="2125344"/>
                </a:lnTo>
                <a:lnTo>
                  <a:pt x="1404937" y="2125027"/>
                </a:lnTo>
                <a:lnTo>
                  <a:pt x="1375092" y="2124391"/>
                </a:lnTo>
                <a:lnTo>
                  <a:pt x="1344930" y="2123120"/>
                </a:lnTo>
                <a:lnTo>
                  <a:pt x="1315085" y="2121849"/>
                </a:lnTo>
                <a:lnTo>
                  <a:pt x="1285557" y="2119942"/>
                </a:lnTo>
                <a:lnTo>
                  <a:pt x="1256030" y="2118035"/>
                </a:lnTo>
                <a:lnTo>
                  <a:pt x="1227455" y="2115175"/>
                </a:lnTo>
                <a:lnTo>
                  <a:pt x="1198562" y="2112633"/>
                </a:lnTo>
                <a:lnTo>
                  <a:pt x="1170622" y="2109455"/>
                </a:lnTo>
                <a:lnTo>
                  <a:pt x="1142682" y="2105959"/>
                </a:lnTo>
                <a:lnTo>
                  <a:pt x="1116012" y="2102146"/>
                </a:lnTo>
                <a:lnTo>
                  <a:pt x="1089660" y="2098014"/>
                </a:lnTo>
                <a:lnTo>
                  <a:pt x="1064260" y="2093565"/>
                </a:lnTo>
                <a:lnTo>
                  <a:pt x="1039177" y="2088480"/>
                </a:lnTo>
                <a:lnTo>
                  <a:pt x="1015364" y="2083396"/>
                </a:lnTo>
                <a:lnTo>
                  <a:pt x="992187" y="2077675"/>
                </a:lnTo>
                <a:lnTo>
                  <a:pt x="970597" y="2071955"/>
                </a:lnTo>
                <a:lnTo>
                  <a:pt x="949642" y="2065599"/>
                </a:lnTo>
                <a:lnTo>
                  <a:pt x="929639" y="2058926"/>
                </a:lnTo>
                <a:lnTo>
                  <a:pt x="910907" y="2051934"/>
                </a:lnTo>
                <a:lnTo>
                  <a:pt x="902334" y="2048121"/>
                </a:lnTo>
                <a:lnTo>
                  <a:pt x="893762" y="2044307"/>
                </a:lnTo>
                <a:lnTo>
                  <a:pt x="885507" y="2040494"/>
                </a:lnTo>
                <a:lnTo>
                  <a:pt x="877569" y="2036680"/>
                </a:lnTo>
                <a:lnTo>
                  <a:pt x="870584" y="2032549"/>
                </a:lnTo>
                <a:lnTo>
                  <a:pt x="863282" y="2028418"/>
                </a:lnTo>
                <a:lnTo>
                  <a:pt x="856614" y="2024286"/>
                </a:lnTo>
                <a:lnTo>
                  <a:pt x="850264" y="2019837"/>
                </a:lnTo>
                <a:lnTo>
                  <a:pt x="844232" y="2015706"/>
                </a:lnTo>
                <a:lnTo>
                  <a:pt x="838517" y="2010939"/>
                </a:lnTo>
                <a:lnTo>
                  <a:pt x="833437" y="2006490"/>
                </a:lnTo>
                <a:lnTo>
                  <a:pt x="828674" y="2002041"/>
                </a:lnTo>
                <a:lnTo>
                  <a:pt x="824229" y="1996956"/>
                </a:lnTo>
                <a:lnTo>
                  <a:pt x="820419" y="1992189"/>
                </a:lnTo>
                <a:lnTo>
                  <a:pt x="816609" y="1987105"/>
                </a:lnTo>
                <a:lnTo>
                  <a:pt x="813752" y="1982020"/>
                </a:lnTo>
                <a:lnTo>
                  <a:pt x="811212" y="1976935"/>
                </a:lnTo>
                <a:lnTo>
                  <a:pt x="808989" y="1971850"/>
                </a:lnTo>
                <a:lnTo>
                  <a:pt x="807084" y="1966448"/>
                </a:lnTo>
                <a:lnTo>
                  <a:pt x="805814" y="1960728"/>
                </a:lnTo>
                <a:lnTo>
                  <a:pt x="805179" y="1955325"/>
                </a:lnTo>
                <a:lnTo>
                  <a:pt x="804862" y="1949605"/>
                </a:lnTo>
                <a:lnTo>
                  <a:pt x="804862" y="1670901"/>
                </a:lnTo>
                <a:lnTo>
                  <a:pt x="805179" y="1659460"/>
                </a:lnTo>
                <a:lnTo>
                  <a:pt x="806132" y="1648337"/>
                </a:lnTo>
                <a:lnTo>
                  <a:pt x="807402" y="1637215"/>
                </a:lnTo>
                <a:lnTo>
                  <a:pt x="809624" y="1626410"/>
                </a:lnTo>
                <a:lnTo>
                  <a:pt x="812164" y="1615605"/>
                </a:lnTo>
                <a:lnTo>
                  <a:pt x="815022" y="1605117"/>
                </a:lnTo>
                <a:lnTo>
                  <a:pt x="818197" y="1595266"/>
                </a:lnTo>
                <a:lnTo>
                  <a:pt x="822324" y="1585414"/>
                </a:lnTo>
                <a:lnTo>
                  <a:pt x="826769" y="1575563"/>
                </a:lnTo>
                <a:lnTo>
                  <a:pt x="831849" y="1566029"/>
                </a:lnTo>
                <a:lnTo>
                  <a:pt x="836929" y="1556495"/>
                </a:lnTo>
                <a:lnTo>
                  <a:pt x="842327" y="1547597"/>
                </a:lnTo>
                <a:lnTo>
                  <a:pt x="848677" y="1539334"/>
                </a:lnTo>
                <a:lnTo>
                  <a:pt x="855344" y="1530754"/>
                </a:lnTo>
                <a:lnTo>
                  <a:pt x="862012" y="1522809"/>
                </a:lnTo>
                <a:lnTo>
                  <a:pt x="869632" y="1515182"/>
                </a:lnTo>
                <a:lnTo>
                  <a:pt x="876934" y="1507873"/>
                </a:lnTo>
                <a:lnTo>
                  <a:pt x="884872" y="1500881"/>
                </a:lnTo>
                <a:lnTo>
                  <a:pt x="893444" y="1494526"/>
                </a:lnTo>
                <a:lnTo>
                  <a:pt x="902017" y="1488170"/>
                </a:lnTo>
                <a:lnTo>
                  <a:pt x="910907" y="1482767"/>
                </a:lnTo>
                <a:lnTo>
                  <a:pt x="920114" y="1477047"/>
                </a:lnTo>
                <a:lnTo>
                  <a:pt x="929639" y="1472598"/>
                </a:lnTo>
                <a:lnTo>
                  <a:pt x="939482" y="1468149"/>
                </a:lnTo>
                <a:lnTo>
                  <a:pt x="949324" y="1464017"/>
                </a:lnTo>
                <a:lnTo>
                  <a:pt x="959802" y="1460522"/>
                </a:lnTo>
                <a:lnTo>
                  <a:pt x="969962" y="1457662"/>
                </a:lnTo>
                <a:lnTo>
                  <a:pt x="980439" y="1455119"/>
                </a:lnTo>
                <a:lnTo>
                  <a:pt x="991234" y="1453212"/>
                </a:lnTo>
                <a:lnTo>
                  <a:pt x="1002347" y="1451941"/>
                </a:lnTo>
                <a:lnTo>
                  <a:pt x="1013459" y="1450988"/>
                </a:lnTo>
                <a:lnTo>
                  <a:pt x="1024889" y="1450670"/>
                </a:lnTo>
                <a:lnTo>
                  <a:pt x="1039177" y="1449399"/>
                </a:lnTo>
                <a:lnTo>
                  <a:pt x="1079500" y="1446221"/>
                </a:lnTo>
                <a:lnTo>
                  <a:pt x="1140142" y="1441454"/>
                </a:lnTo>
                <a:lnTo>
                  <a:pt x="1176655" y="1438912"/>
                </a:lnTo>
                <a:lnTo>
                  <a:pt x="1216342" y="1436687"/>
                </a:lnTo>
                <a:close/>
                <a:moveTo>
                  <a:pt x="1249771" y="769392"/>
                </a:moveTo>
                <a:lnTo>
                  <a:pt x="1245966" y="770028"/>
                </a:lnTo>
                <a:lnTo>
                  <a:pt x="1242477" y="770663"/>
                </a:lnTo>
                <a:lnTo>
                  <a:pt x="1239306" y="771933"/>
                </a:lnTo>
                <a:lnTo>
                  <a:pt x="1235818" y="773839"/>
                </a:lnTo>
                <a:lnTo>
                  <a:pt x="1232647" y="775427"/>
                </a:lnTo>
                <a:lnTo>
                  <a:pt x="1229476" y="777650"/>
                </a:lnTo>
                <a:lnTo>
                  <a:pt x="1226621" y="780191"/>
                </a:lnTo>
                <a:lnTo>
                  <a:pt x="1223450" y="782732"/>
                </a:lnTo>
                <a:lnTo>
                  <a:pt x="1217425" y="789084"/>
                </a:lnTo>
                <a:lnTo>
                  <a:pt x="1211717" y="796071"/>
                </a:lnTo>
                <a:lnTo>
                  <a:pt x="1206009" y="803376"/>
                </a:lnTo>
                <a:lnTo>
                  <a:pt x="1194275" y="819574"/>
                </a:lnTo>
                <a:lnTo>
                  <a:pt x="1186030" y="831008"/>
                </a:lnTo>
                <a:lnTo>
                  <a:pt x="1177785" y="843395"/>
                </a:lnTo>
                <a:lnTo>
                  <a:pt x="1169857" y="855781"/>
                </a:lnTo>
                <a:lnTo>
                  <a:pt x="1161929" y="868803"/>
                </a:lnTo>
                <a:lnTo>
                  <a:pt x="1159075" y="881507"/>
                </a:lnTo>
                <a:lnTo>
                  <a:pt x="1156856" y="894212"/>
                </a:lnTo>
                <a:lnTo>
                  <a:pt x="1154636" y="907233"/>
                </a:lnTo>
                <a:lnTo>
                  <a:pt x="1152733" y="920573"/>
                </a:lnTo>
                <a:lnTo>
                  <a:pt x="1151465" y="933595"/>
                </a:lnTo>
                <a:lnTo>
                  <a:pt x="1150513" y="947569"/>
                </a:lnTo>
                <a:lnTo>
                  <a:pt x="1149879" y="960909"/>
                </a:lnTo>
                <a:lnTo>
                  <a:pt x="1149879" y="974566"/>
                </a:lnTo>
                <a:lnTo>
                  <a:pt x="1149879" y="984412"/>
                </a:lnTo>
                <a:lnTo>
                  <a:pt x="1150196" y="994258"/>
                </a:lnTo>
                <a:lnTo>
                  <a:pt x="1151147" y="1003786"/>
                </a:lnTo>
                <a:lnTo>
                  <a:pt x="1151782" y="1013314"/>
                </a:lnTo>
                <a:lnTo>
                  <a:pt x="1153050" y="1023160"/>
                </a:lnTo>
                <a:lnTo>
                  <a:pt x="1154319" y="1032688"/>
                </a:lnTo>
                <a:lnTo>
                  <a:pt x="1156538" y="1042216"/>
                </a:lnTo>
                <a:lnTo>
                  <a:pt x="1158124" y="1051427"/>
                </a:lnTo>
                <a:lnTo>
                  <a:pt x="1160344" y="1060637"/>
                </a:lnTo>
                <a:lnTo>
                  <a:pt x="1162564" y="1069848"/>
                </a:lnTo>
                <a:lnTo>
                  <a:pt x="1165101" y="1079058"/>
                </a:lnTo>
                <a:lnTo>
                  <a:pt x="1168272" y="1088269"/>
                </a:lnTo>
                <a:lnTo>
                  <a:pt x="1171126" y="1096844"/>
                </a:lnTo>
                <a:lnTo>
                  <a:pt x="1174297" y="1106055"/>
                </a:lnTo>
                <a:lnTo>
                  <a:pt x="1177468" y="1114948"/>
                </a:lnTo>
                <a:lnTo>
                  <a:pt x="1181274" y="1123523"/>
                </a:lnTo>
                <a:lnTo>
                  <a:pt x="1184762" y="1132099"/>
                </a:lnTo>
                <a:lnTo>
                  <a:pt x="1188884" y="1140356"/>
                </a:lnTo>
                <a:lnTo>
                  <a:pt x="1193007" y="1148932"/>
                </a:lnTo>
                <a:lnTo>
                  <a:pt x="1197129" y="1157189"/>
                </a:lnTo>
                <a:lnTo>
                  <a:pt x="1206326" y="1173387"/>
                </a:lnTo>
                <a:lnTo>
                  <a:pt x="1215839" y="1188950"/>
                </a:lnTo>
                <a:lnTo>
                  <a:pt x="1225987" y="1204513"/>
                </a:lnTo>
                <a:lnTo>
                  <a:pt x="1236769" y="1219123"/>
                </a:lnTo>
                <a:lnTo>
                  <a:pt x="1247551" y="1233097"/>
                </a:lnTo>
                <a:lnTo>
                  <a:pt x="1258967" y="1246437"/>
                </a:lnTo>
                <a:lnTo>
                  <a:pt x="1271018" y="1259776"/>
                </a:lnTo>
                <a:lnTo>
                  <a:pt x="1283068" y="1271845"/>
                </a:lnTo>
                <a:lnTo>
                  <a:pt x="1295436" y="1283597"/>
                </a:lnTo>
                <a:lnTo>
                  <a:pt x="1308121" y="1294395"/>
                </a:lnTo>
                <a:lnTo>
                  <a:pt x="1320805" y="1304241"/>
                </a:lnTo>
                <a:lnTo>
                  <a:pt x="1333490" y="1313769"/>
                </a:lnTo>
                <a:lnTo>
                  <a:pt x="1346175" y="1322662"/>
                </a:lnTo>
                <a:lnTo>
                  <a:pt x="1359177" y="1330602"/>
                </a:lnTo>
                <a:lnTo>
                  <a:pt x="1371861" y="1337272"/>
                </a:lnTo>
                <a:lnTo>
                  <a:pt x="1384863" y="1343624"/>
                </a:lnTo>
                <a:lnTo>
                  <a:pt x="1397548" y="1348706"/>
                </a:lnTo>
                <a:lnTo>
                  <a:pt x="1403890" y="1350929"/>
                </a:lnTo>
                <a:lnTo>
                  <a:pt x="1410233" y="1353470"/>
                </a:lnTo>
                <a:lnTo>
                  <a:pt x="1416258" y="1355058"/>
                </a:lnTo>
                <a:lnTo>
                  <a:pt x="1422600" y="1356646"/>
                </a:lnTo>
                <a:lnTo>
                  <a:pt x="1428308" y="1358234"/>
                </a:lnTo>
                <a:lnTo>
                  <a:pt x="1434334" y="1359187"/>
                </a:lnTo>
                <a:lnTo>
                  <a:pt x="1440042" y="1360140"/>
                </a:lnTo>
                <a:lnTo>
                  <a:pt x="1446067" y="1360775"/>
                </a:lnTo>
                <a:lnTo>
                  <a:pt x="1451775" y="1361093"/>
                </a:lnTo>
                <a:lnTo>
                  <a:pt x="1457483" y="1361093"/>
                </a:lnTo>
                <a:lnTo>
                  <a:pt x="1462874" y="1361093"/>
                </a:lnTo>
                <a:lnTo>
                  <a:pt x="1468900" y="1360775"/>
                </a:lnTo>
                <a:lnTo>
                  <a:pt x="1474291" y="1360140"/>
                </a:lnTo>
                <a:lnTo>
                  <a:pt x="1480316" y="1359187"/>
                </a:lnTo>
                <a:lnTo>
                  <a:pt x="1486341" y="1358234"/>
                </a:lnTo>
                <a:lnTo>
                  <a:pt x="1492366" y="1356646"/>
                </a:lnTo>
                <a:lnTo>
                  <a:pt x="1498392" y="1355058"/>
                </a:lnTo>
                <a:lnTo>
                  <a:pt x="1504734" y="1353470"/>
                </a:lnTo>
                <a:lnTo>
                  <a:pt x="1510759" y="1350929"/>
                </a:lnTo>
                <a:lnTo>
                  <a:pt x="1517101" y="1348706"/>
                </a:lnTo>
                <a:lnTo>
                  <a:pt x="1529786" y="1343624"/>
                </a:lnTo>
                <a:lnTo>
                  <a:pt x="1542471" y="1337272"/>
                </a:lnTo>
                <a:lnTo>
                  <a:pt x="1555473" y="1330602"/>
                </a:lnTo>
                <a:lnTo>
                  <a:pt x="1568157" y="1322662"/>
                </a:lnTo>
                <a:lnTo>
                  <a:pt x="1581159" y="1313769"/>
                </a:lnTo>
                <a:lnTo>
                  <a:pt x="1593844" y="1304241"/>
                </a:lnTo>
                <a:lnTo>
                  <a:pt x="1606846" y="1294395"/>
                </a:lnTo>
                <a:lnTo>
                  <a:pt x="1619531" y="1283597"/>
                </a:lnTo>
                <a:lnTo>
                  <a:pt x="1631581" y="1271845"/>
                </a:lnTo>
                <a:lnTo>
                  <a:pt x="1643949" y="1259776"/>
                </a:lnTo>
                <a:lnTo>
                  <a:pt x="1655682" y="1246437"/>
                </a:lnTo>
                <a:lnTo>
                  <a:pt x="1667098" y="1233097"/>
                </a:lnTo>
                <a:lnTo>
                  <a:pt x="1678197" y="1219123"/>
                </a:lnTo>
                <a:lnTo>
                  <a:pt x="1688662" y="1204513"/>
                </a:lnTo>
                <a:lnTo>
                  <a:pt x="1698810" y="1188950"/>
                </a:lnTo>
                <a:lnTo>
                  <a:pt x="1708324" y="1173387"/>
                </a:lnTo>
                <a:lnTo>
                  <a:pt x="1717203" y="1157189"/>
                </a:lnTo>
                <a:lnTo>
                  <a:pt x="1721643" y="1148932"/>
                </a:lnTo>
                <a:lnTo>
                  <a:pt x="1725765" y="1140356"/>
                </a:lnTo>
                <a:lnTo>
                  <a:pt x="1729570" y="1132099"/>
                </a:lnTo>
                <a:lnTo>
                  <a:pt x="1733693" y="1123523"/>
                </a:lnTo>
                <a:lnTo>
                  <a:pt x="1737181" y="1114948"/>
                </a:lnTo>
                <a:lnTo>
                  <a:pt x="1740352" y="1106055"/>
                </a:lnTo>
                <a:lnTo>
                  <a:pt x="1743524" y="1096844"/>
                </a:lnTo>
                <a:lnTo>
                  <a:pt x="1746695" y="1088269"/>
                </a:lnTo>
                <a:lnTo>
                  <a:pt x="1749232" y="1079058"/>
                </a:lnTo>
                <a:lnTo>
                  <a:pt x="1751769" y="1069848"/>
                </a:lnTo>
                <a:lnTo>
                  <a:pt x="1754306" y="1060637"/>
                </a:lnTo>
                <a:lnTo>
                  <a:pt x="1756525" y="1051427"/>
                </a:lnTo>
                <a:lnTo>
                  <a:pt x="1758428" y="1042216"/>
                </a:lnTo>
                <a:lnTo>
                  <a:pt x="1760014" y="1032688"/>
                </a:lnTo>
                <a:lnTo>
                  <a:pt x="1761599" y="1023160"/>
                </a:lnTo>
                <a:lnTo>
                  <a:pt x="1762551" y="1013314"/>
                </a:lnTo>
                <a:lnTo>
                  <a:pt x="1763502" y="1003786"/>
                </a:lnTo>
                <a:lnTo>
                  <a:pt x="1764136" y="994258"/>
                </a:lnTo>
                <a:lnTo>
                  <a:pt x="1764453" y="984412"/>
                </a:lnTo>
                <a:lnTo>
                  <a:pt x="1764771" y="974566"/>
                </a:lnTo>
                <a:lnTo>
                  <a:pt x="1764453" y="962815"/>
                </a:lnTo>
                <a:lnTo>
                  <a:pt x="1763819" y="951063"/>
                </a:lnTo>
                <a:lnTo>
                  <a:pt x="1748598" y="950745"/>
                </a:lnTo>
                <a:lnTo>
                  <a:pt x="1733059" y="949793"/>
                </a:lnTo>
                <a:lnTo>
                  <a:pt x="1716886" y="948840"/>
                </a:lnTo>
                <a:lnTo>
                  <a:pt x="1701030" y="947569"/>
                </a:lnTo>
                <a:lnTo>
                  <a:pt x="1684223" y="945664"/>
                </a:lnTo>
                <a:lnTo>
                  <a:pt x="1667732" y="943758"/>
                </a:lnTo>
                <a:lnTo>
                  <a:pt x="1650925" y="941852"/>
                </a:lnTo>
                <a:lnTo>
                  <a:pt x="1634435" y="939629"/>
                </a:lnTo>
                <a:lnTo>
                  <a:pt x="1617628" y="937406"/>
                </a:lnTo>
                <a:lnTo>
                  <a:pt x="1600503" y="934548"/>
                </a:lnTo>
                <a:lnTo>
                  <a:pt x="1584013" y="931689"/>
                </a:lnTo>
                <a:lnTo>
                  <a:pt x="1567206" y="928513"/>
                </a:lnTo>
                <a:lnTo>
                  <a:pt x="1550716" y="925337"/>
                </a:lnTo>
                <a:lnTo>
                  <a:pt x="1533909" y="921526"/>
                </a:lnTo>
                <a:lnTo>
                  <a:pt x="1517736" y="917714"/>
                </a:lnTo>
                <a:lnTo>
                  <a:pt x="1502197" y="913903"/>
                </a:lnTo>
                <a:lnTo>
                  <a:pt x="1486024" y="909457"/>
                </a:lnTo>
                <a:lnTo>
                  <a:pt x="1470802" y="905010"/>
                </a:lnTo>
                <a:lnTo>
                  <a:pt x="1456215" y="900564"/>
                </a:lnTo>
                <a:lnTo>
                  <a:pt x="1441310" y="895164"/>
                </a:lnTo>
                <a:lnTo>
                  <a:pt x="1427357" y="890400"/>
                </a:lnTo>
                <a:lnTo>
                  <a:pt x="1413721" y="884683"/>
                </a:lnTo>
                <a:lnTo>
                  <a:pt x="1400719" y="879284"/>
                </a:lnTo>
                <a:lnTo>
                  <a:pt x="1388352" y="873250"/>
                </a:lnTo>
                <a:lnTo>
                  <a:pt x="1376618" y="867533"/>
                </a:lnTo>
                <a:lnTo>
                  <a:pt x="1365519" y="861181"/>
                </a:lnTo>
                <a:lnTo>
                  <a:pt x="1355054" y="854828"/>
                </a:lnTo>
                <a:lnTo>
                  <a:pt x="1345541" y="848159"/>
                </a:lnTo>
                <a:lnTo>
                  <a:pt x="1336661" y="841171"/>
                </a:lnTo>
                <a:lnTo>
                  <a:pt x="1329051" y="834184"/>
                </a:lnTo>
                <a:lnTo>
                  <a:pt x="1324928" y="830690"/>
                </a:lnTo>
                <a:lnTo>
                  <a:pt x="1321757" y="826879"/>
                </a:lnTo>
                <a:lnTo>
                  <a:pt x="1318586" y="823068"/>
                </a:lnTo>
                <a:lnTo>
                  <a:pt x="1315414" y="819574"/>
                </a:lnTo>
                <a:lnTo>
                  <a:pt x="1309706" y="811634"/>
                </a:lnTo>
                <a:lnTo>
                  <a:pt x="1303681" y="804647"/>
                </a:lnTo>
                <a:lnTo>
                  <a:pt x="1298607" y="798612"/>
                </a:lnTo>
                <a:lnTo>
                  <a:pt x="1293216" y="792578"/>
                </a:lnTo>
                <a:lnTo>
                  <a:pt x="1288142" y="787813"/>
                </a:lnTo>
                <a:lnTo>
                  <a:pt x="1283386" y="783367"/>
                </a:lnTo>
                <a:lnTo>
                  <a:pt x="1278312" y="779873"/>
                </a:lnTo>
                <a:lnTo>
                  <a:pt x="1273872" y="777015"/>
                </a:lnTo>
                <a:lnTo>
                  <a:pt x="1269432" y="774474"/>
                </a:lnTo>
                <a:lnTo>
                  <a:pt x="1265310" y="772251"/>
                </a:lnTo>
                <a:lnTo>
                  <a:pt x="1261187" y="770980"/>
                </a:lnTo>
                <a:lnTo>
                  <a:pt x="1257065" y="770028"/>
                </a:lnTo>
                <a:lnTo>
                  <a:pt x="1253576" y="769392"/>
                </a:lnTo>
                <a:lnTo>
                  <a:pt x="1249771" y="769392"/>
                </a:lnTo>
                <a:close/>
                <a:moveTo>
                  <a:pt x="1457483" y="500062"/>
                </a:moveTo>
                <a:lnTo>
                  <a:pt x="1467631" y="500380"/>
                </a:lnTo>
                <a:lnTo>
                  <a:pt x="1477462" y="500697"/>
                </a:lnTo>
                <a:lnTo>
                  <a:pt x="1487609" y="501650"/>
                </a:lnTo>
                <a:lnTo>
                  <a:pt x="1497757" y="502603"/>
                </a:lnTo>
                <a:lnTo>
                  <a:pt x="1507588" y="503874"/>
                </a:lnTo>
                <a:lnTo>
                  <a:pt x="1517419" y="505462"/>
                </a:lnTo>
                <a:lnTo>
                  <a:pt x="1527249" y="507685"/>
                </a:lnTo>
                <a:lnTo>
                  <a:pt x="1537080" y="509908"/>
                </a:lnTo>
                <a:lnTo>
                  <a:pt x="1546276" y="512449"/>
                </a:lnTo>
                <a:lnTo>
                  <a:pt x="1556107" y="514990"/>
                </a:lnTo>
                <a:lnTo>
                  <a:pt x="1565303" y="518483"/>
                </a:lnTo>
                <a:lnTo>
                  <a:pt x="1574817" y="521659"/>
                </a:lnTo>
                <a:lnTo>
                  <a:pt x="1584013" y="525153"/>
                </a:lnTo>
                <a:lnTo>
                  <a:pt x="1592893" y="528964"/>
                </a:lnTo>
                <a:lnTo>
                  <a:pt x="1602089" y="533093"/>
                </a:lnTo>
                <a:lnTo>
                  <a:pt x="1610968" y="537540"/>
                </a:lnTo>
                <a:lnTo>
                  <a:pt x="1619848" y="542304"/>
                </a:lnTo>
                <a:lnTo>
                  <a:pt x="1628410" y="547068"/>
                </a:lnTo>
                <a:lnTo>
                  <a:pt x="1636972" y="552150"/>
                </a:lnTo>
                <a:lnTo>
                  <a:pt x="1645534" y="557549"/>
                </a:lnTo>
                <a:lnTo>
                  <a:pt x="1654096" y="562948"/>
                </a:lnTo>
                <a:lnTo>
                  <a:pt x="1662024" y="568983"/>
                </a:lnTo>
                <a:lnTo>
                  <a:pt x="1670269" y="575017"/>
                </a:lnTo>
                <a:lnTo>
                  <a:pt x="1678197" y="581369"/>
                </a:lnTo>
                <a:lnTo>
                  <a:pt x="1685808" y="588039"/>
                </a:lnTo>
                <a:lnTo>
                  <a:pt x="1693736" y="594391"/>
                </a:lnTo>
                <a:lnTo>
                  <a:pt x="1701347" y="601696"/>
                </a:lnTo>
                <a:lnTo>
                  <a:pt x="1708641" y="608684"/>
                </a:lnTo>
                <a:lnTo>
                  <a:pt x="1715934" y="615989"/>
                </a:lnTo>
                <a:lnTo>
                  <a:pt x="1723228" y="623611"/>
                </a:lnTo>
                <a:lnTo>
                  <a:pt x="1729888" y="631234"/>
                </a:lnTo>
                <a:lnTo>
                  <a:pt x="1736864" y="639174"/>
                </a:lnTo>
                <a:lnTo>
                  <a:pt x="1743207" y="647432"/>
                </a:lnTo>
                <a:lnTo>
                  <a:pt x="1749866" y="655689"/>
                </a:lnTo>
                <a:lnTo>
                  <a:pt x="1756208" y="664265"/>
                </a:lnTo>
                <a:lnTo>
                  <a:pt x="1762234" y="673158"/>
                </a:lnTo>
                <a:lnTo>
                  <a:pt x="1768259" y="682051"/>
                </a:lnTo>
                <a:lnTo>
                  <a:pt x="1773967" y="690944"/>
                </a:lnTo>
                <a:lnTo>
                  <a:pt x="1779675" y="700154"/>
                </a:lnTo>
                <a:lnTo>
                  <a:pt x="1785066" y="709682"/>
                </a:lnTo>
                <a:lnTo>
                  <a:pt x="1790140" y="719211"/>
                </a:lnTo>
                <a:lnTo>
                  <a:pt x="1795531" y="728739"/>
                </a:lnTo>
                <a:lnTo>
                  <a:pt x="1800288" y="738902"/>
                </a:lnTo>
                <a:lnTo>
                  <a:pt x="1805045" y="748430"/>
                </a:lnTo>
                <a:lnTo>
                  <a:pt x="1809484" y="758594"/>
                </a:lnTo>
                <a:lnTo>
                  <a:pt x="1813924" y="769075"/>
                </a:lnTo>
                <a:lnTo>
                  <a:pt x="1817729" y="779556"/>
                </a:lnTo>
                <a:lnTo>
                  <a:pt x="1821535" y="790037"/>
                </a:lnTo>
                <a:lnTo>
                  <a:pt x="1825340" y="800835"/>
                </a:lnTo>
                <a:lnTo>
                  <a:pt x="1828828" y="811634"/>
                </a:lnTo>
                <a:lnTo>
                  <a:pt x="1832000" y="822750"/>
                </a:lnTo>
                <a:lnTo>
                  <a:pt x="1834854" y="833866"/>
                </a:lnTo>
                <a:lnTo>
                  <a:pt x="1837708" y="844983"/>
                </a:lnTo>
                <a:lnTo>
                  <a:pt x="1840245" y="856416"/>
                </a:lnTo>
                <a:lnTo>
                  <a:pt x="1842464" y="867850"/>
                </a:lnTo>
                <a:lnTo>
                  <a:pt x="1844684" y="879284"/>
                </a:lnTo>
                <a:lnTo>
                  <a:pt x="1846270" y="890718"/>
                </a:lnTo>
                <a:lnTo>
                  <a:pt x="1847855" y="902469"/>
                </a:lnTo>
                <a:lnTo>
                  <a:pt x="1849758" y="914221"/>
                </a:lnTo>
                <a:lnTo>
                  <a:pt x="1850710" y="926290"/>
                </a:lnTo>
                <a:lnTo>
                  <a:pt x="1851661" y="938359"/>
                </a:lnTo>
                <a:lnTo>
                  <a:pt x="1852295" y="950428"/>
                </a:lnTo>
                <a:lnTo>
                  <a:pt x="1852612" y="962497"/>
                </a:lnTo>
                <a:lnTo>
                  <a:pt x="1852612" y="974566"/>
                </a:lnTo>
                <a:lnTo>
                  <a:pt x="1852612" y="987270"/>
                </a:lnTo>
                <a:lnTo>
                  <a:pt x="1851978" y="999657"/>
                </a:lnTo>
                <a:lnTo>
                  <a:pt x="1851344" y="1012361"/>
                </a:lnTo>
                <a:lnTo>
                  <a:pt x="1850075" y="1024430"/>
                </a:lnTo>
                <a:lnTo>
                  <a:pt x="1848490" y="1036817"/>
                </a:lnTo>
                <a:lnTo>
                  <a:pt x="1846587" y="1048886"/>
                </a:lnTo>
                <a:lnTo>
                  <a:pt x="1844367" y="1060955"/>
                </a:lnTo>
                <a:lnTo>
                  <a:pt x="1842147" y="1072706"/>
                </a:lnTo>
                <a:lnTo>
                  <a:pt x="1839293" y="1084458"/>
                </a:lnTo>
                <a:lnTo>
                  <a:pt x="1836122" y="1095891"/>
                </a:lnTo>
                <a:lnTo>
                  <a:pt x="1832951" y="1107643"/>
                </a:lnTo>
                <a:lnTo>
                  <a:pt x="1829463" y="1118759"/>
                </a:lnTo>
                <a:lnTo>
                  <a:pt x="1825974" y="1130193"/>
                </a:lnTo>
                <a:lnTo>
                  <a:pt x="1821535" y="1141309"/>
                </a:lnTo>
                <a:lnTo>
                  <a:pt x="1817412" y="1152108"/>
                </a:lnTo>
                <a:lnTo>
                  <a:pt x="1812655" y="1162906"/>
                </a:lnTo>
                <a:lnTo>
                  <a:pt x="1807899" y="1173705"/>
                </a:lnTo>
                <a:lnTo>
                  <a:pt x="1803142" y="1184186"/>
                </a:lnTo>
                <a:lnTo>
                  <a:pt x="1797751" y="1194667"/>
                </a:lnTo>
                <a:lnTo>
                  <a:pt x="1792360" y="1204830"/>
                </a:lnTo>
                <a:lnTo>
                  <a:pt x="1786652" y="1214994"/>
                </a:lnTo>
                <a:lnTo>
                  <a:pt x="1780944" y="1224840"/>
                </a:lnTo>
                <a:lnTo>
                  <a:pt x="1774601" y="1234050"/>
                </a:lnTo>
                <a:lnTo>
                  <a:pt x="1768576" y="1243896"/>
                </a:lnTo>
                <a:lnTo>
                  <a:pt x="1762234" y="1253107"/>
                </a:lnTo>
                <a:lnTo>
                  <a:pt x="1755891" y="1262317"/>
                </a:lnTo>
                <a:lnTo>
                  <a:pt x="1748915" y="1271528"/>
                </a:lnTo>
                <a:lnTo>
                  <a:pt x="1741938" y="1280103"/>
                </a:lnTo>
                <a:lnTo>
                  <a:pt x="1735279" y="1288678"/>
                </a:lnTo>
                <a:lnTo>
                  <a:pt x="1727985" y="1297254"/>
                </a:lnTo>
                <a:lnTo>
                  <a:pt x="1720691" y="1305194"/>
                </a:lnTo>
                <a:lnTo>
                  <a:pt x="1713397" y="1313452"/>
                </a:lnTo>
                <a:lnTo>
                  <a:pt x="1705787" y="1321392"/>
                </a:lnTo>
                <a:lnTo>
                  <a:pt x="1698493" y="1329014"/>
                </a:lnTo>
                <a:lnTo>
                  <a:pt x="1690565" y="1336319"/>
                </a:lnTo>
                <a:lnTo>
                  <a:pt x="1682637" y="1343624"/>
                </a:lnTo>
                <a:lnTo>
                  <a:pt x="1674709" y="1350612"/>
                </a:lnTo>
                <a:lnTo>
                  <a:pt x="1666781" y="1357599"/>
                </a:lnTo>
                <a:lnTo>
                  <a:pt x="1658853" y="1364269"/>
                </a:lnTo>
                <a:lnTo>
                  <a:pt x="1650608" y="1370303"/>
                </a:lnTo>
                <a:lnTo>
                  <a:pt x="1642680" y="1376655"/>
                </a:lnTo>
                <a:lnTo>
                  <a:pt x="1634435" y="1382372"/>
                </a:lnTo>
                <a:lnTo>
                  <a:pt x="1626190" y="1388407"/>
                </a:lnTo>
                <a:lnTo>
                  <a:pt x="1617945" y="1393806"/>
                </a:lnTo>
                <a:lnTo>
                  <a:pt x="1609700" y="1399205"/>
                </a:lnTo>
                <a:lnTo>
                  <a:pt x="1601455" y="1403970"/>
                </a:lnTo>
                <a:lnTo>
                  <a:pt x="1592893" y="1408416"/>
                </a:lnTo>
                <a:lnTo>
                  <a:pt x="1584648" y="1413180"/>
                </a:lnTo>
                <a:lnTo>
                  <a:pt x="1576403" y="1417309"/>
                </a:lnTo>
                <a:lnTo>
                  <a:pt x="1568157" y="1421120"/>
                </a:lnTo>
                <a:lnTo>
                  <a:pt x="1559912" y="1425249"/>
                </a:lnTo>
                <a:lnTo>
                  <a:pt x="1551667" y="1428743"/>
                </a:lnTo>
                <a:lnTo>
                  <a:pt x="1543422" y="1431601"/>
                </a:lnTo>
                <a:lnTo>
                  <a:pt x="1535177" y="1434777"/>
                </a:lnTo>
                <a:lnTo>
                  <a:pt x="1527249" y="1437636"/>
                </a:lnTo>
                <a:lnTo>
                  <a:pt x="1519004" y="1439859"/>
                </a:lnTo>
                <a:lnTo>
                  <a:pt x="1510759" y="1442082"/>
                </a:lnTo>
                <a:lnTo>
                  <a:pt x="1503148" y="1443670"/>
                </a:lnTo>
                <a:lnTo>
                  <a:pt x="1495220" y="1445576"/>
                </a:lnTo>
                <a:lnTo>
                  <a:pt x="1487292" y="1446846"/>
                </a:lnTo>
                <a:lnTo>
                  <a:pt x="1479999" y="1448117"/>
                </a:lnTo>
                <a:lnTo>
                  <a:pt x="1472071" y="1448752"/>
                </a:lnTo>
                <a:lnTo>
                  <a:pt x="1464460" y="1449070"/>
                </a:lnTo>
                <a:lnTo>
                  <a:pt x="1457483" y="1449387"/>
                </a:lnTo>
                <a:lnTo>
                  <a:pt x="1449872" y="1449070"/>
                </a:lnTo>
                <a:lnTo>
                  <a:pt x="1442579" y="1448752"/>
                </a:lnTo>
                <a:lnTo>
                  <a:pt x="1434968" y="1448117"/>
                </a:lnTo>
                <a:lnTo>
                  <a:pt x="1427357" y="1446846"/>
                </a:lnTo>
                <a:lnTo>
                  <a:pt x="1419429" y="1445576"/>
                </a:lnTo>
                <a:lnTo>
                  <a:pt x="1411818" y="1443670"/>
                </a:lnTo>
                <a:lnTo>
                  <a:pt x="1403573" y="1442082"/>
                </a:lnTo>
                <a:lnTo>
                  <a:pt x="1395645" y="1439859"/>
                </a:lnTo>
                <a:lnTo>
                  <a:pt x="1387717" y="1437636"/>
                </a:lnTo>
                <a:lnTo>
                  <a:pt x="1379472" y="1434777"/>
                </a:lnTo>
                <a:lnTo>
                  <a:pt x="1371227" y="1431601"/>
                </a:lnTo>
                <a:lnTo>
                  <a:pt x="1362982" y="1428743"/>
                </a:lnTo>
                <a:lnTo>
                  <a:pt x="1355054" y="1425249"/>
                </a:lnTo>
                <a:lnTo>
                  <a:pt x="1346492" y="1421120"/>
                </a:lnTo>
                <a:lnTo>
                  <a:pt x="1338247" y="1417309"/>
                </a:lnTo>
                <a:lnTo>
                  <a:pt x="1330002" y="1413180"/>
                </a:lnTo>
                <a:lnTo>
                  <a:pt x="1321757" y="1408416"/>
                </a:lnTo>
                <a:lnTo>
                  <a:pt x="1313195" y="1403970"/>
                </a:lnTo>
                <a:lnTo>
                  <a:pt x="1304950" y="1399205"/>
                </a:lnTo>
                <a:lnTo>
                  <a:pt x="1296705" y="1393806"/>
                </a:lnTo>
                <a:lnTo>
                  <a:pt x="1288459" y="1388407"/>
                </a:lnTo>
                <a:lnTo>
                  <a:pt x="1280214" y="1382372"/>
                </a:lnTo>
                <a:lnTo>
                  <a:pt x="1272286" y="1376655"/>
                </a:lnTo>
                <a:lnTo>
                  <a:pt x="1264041" y="1370303"/>
                </a:lnTo>
                <a:lnTo>
                  <a:pt x="1255796" y="1364269"/>
                </a:lnTo>
                <a:lnTo>
                  <a:pt x="1247551" y="1357599"/>
                </a:lnTo>
                <a:lnTo>
                  <a:pt x="1239940" y="1350612"/>
                </a:lnTo>
                <a:lnTo>
                  <a:pt x="1232012" y="1343624"/>
                </a:lnTo>
                <a:lnTo>
                  <a:pt x="1224085" y="1336319"/>
                </a:lnTo>
                <a:lnTo>
                  <a:pt x="1216474" y="1329014"/>
                </a:lnTo>
                <a:lnTo>
                  <a:pt x="1208863" y="1321392"/>
                </a:lnTo>
                <a:lnTo>
                  <a:pt x="1201252" y="1313452"/>
                </a:lnTo>
                <a:lnTo>
                  <a:pt x="1193958" y="1305194"/>
                </a:lnTo>
                <a:lnTo>
                  <a:pt x="1186665" y="1297254"/>
                </a:lnTo>
                <a:lnTo>
                  <a:pt x="1179688" y="1288678"/>
                </a:lnTo>
                <a:lnTo>
                  <a:pt x="1172711" y="1280103"/>
                </a:lnTo>
                <a:lnTo>
                  <a:pt x="1165735" y="1271528"/>
                </a:lnTo>
                <a:lnTo>
                  <a:pt x="1159075" y="1262317"/>
                </a:lnTo>
                <a:lnTo>
                  <a:pt x="1152416" y="1253107"/>
                </a:lnTo>
                <a:lnTo>
                  <a:pt x="1146073" y="1243896"/>
                </a:lnTo>
                <a:lnTo>
                  <a:pt x="1139731" y="1234050"/>
                </a:lnTo>
                <a:lnTo>
                  <a:pt x="1134023" y="1224840"/>
                </a:lnTo>
                <a:lnTo>
                  <a:pt x="1127998" y="1214994"/>
                </a:lnTo>
                <a:lnTo>
                  <a:pt x="1122607" y="1204830"/>
                </a:lnTo>
                <a:lnTo>
                  <a:pt x="1116899" y="1194667"/>
                </a:lnTo>
                <a:lnTo>
                  <a:pt x="1111825" y="1184186"/>
                </a:lnTo>
                <a:lnTo>
                  <a:pt x="1106751" y="1173705"/>
                </a:lnTo>
                <a:lnTo>
                  <a:pt x="1101994" y="1162906"/>
                </a:lnTo>
                <a:lnTo>
                  <a:pt x="1097237" y="1152108"/>
                </a:lnTo>
                <a:lnTo>
                  <a:pt x="1093115" y="1141309"/>
                </a:lnTo>
                <a:lnTo>
                  <a:pt x="1088992" y="1130193"/>
                </a:lnTo>
                <a:lnTo>
                  <a:pt x="1085187" y="1118759"/>
                </a:lnTo>
                <a:lnTo>
                  <a:pt x="1081699" y="1107643"/>
                </a:lnTo>
                <a:lnTo>
                  <a:pt x="1078527" y="1095891"/>
                </a:lnTo>
                <a:lnTo>
                  <a:pt x="1075356" y="1084458"/>
                </a:lnTo>
                <a:lnTo>
                  <a:pt x="1072502" y="1072706"/>
                </a:lnTo>
                <a:lnTo>
                  <a:pt x="1070282" y="1060955"/>
                </a:lnTo>
                <a:lnTo>
                  <a:pt x="1068062" y="1048886"/>
                </a:lnTo>
                <a:lnTo>
                  <a:pt x="1066477" y="1036817"/>
                </a:lnTo>
                <a:lnTo>
                  <a:pt x="1064891" y="1024430"/>
                </a:lnTo>
                <a:lnTo>
                  <a:pt x="1063623" y="1012361"/>
                </a:lnTo>
                <a:lnTo>
                  <a:pt x="1062671" y="999657"/>
                </a:lnTo>
                <a:lnTo>
                  <a:pt x="1062037" y="987270"/>
                </a:lnTo>
                <a:lnTo>
                  <a:pt x="1062037" y="974566"/>
                </a:lnTo>
                <a:lnTo>
                  <a:pt x="1062037" y="962497"/>
                </a:lnTo>
                <a:lnTo>
                  <a:pt x="1062354" y="950428"/>
                </a:lnTo>
                <a:lnTo>
                  <a:pt x="1063306" y="938359"/>
                </a:lnTo>
                <a:lnTo>
                  <a:pt x="1064257" y="926290"/>
                </a:lnTo>
                <a:lnTo>
                  <a:pt x="1065208" y="914221"/>
                </a:lnTo>
                <a:lnTo>
                  <a:pt x="1066794" y="902469"/>
                </a:lnTo>
                <a:lnTo>
                  <a:pt x="1068380" y="890718"/>
                </a:lnTo>
                <a:lnTo>
                  <a:pt x="1069965" y="879284"/>
                </a:lnTo>
                <a:lnTo>
                  <a:pt x="1072185" y="867850"/>
                </a:lnTo>
                <a:lnTo>
                  <a:pt x="1074405" y="856416"/>
                </a:lnTo>
                <a:lnTo>
                  <a:pt x="1077259" y="844983"/>
                </a:lnTo>
                <a:lnTo>
                  <a:pt x="1079796" y="833866"/>
                </a:lnTo>
                <a:lnTo>
                  <a:pt x="1082650" y="822750"/>
                </a:lnTo>
                <a:lnTo>
                  <a:pt x="1085821" y="811634"/>
                </a:lnTo>
                <a:lnTo>
                  <a:pt x="1089627" y="800835"/>
                </a:lnTo>
                <a:lnTo>
                  <a:pt x="1093115" y="790037"/>
                </a:lnTo>
                <a:lnTo>
                  <a:pt x="1096920" y="779556"/>
                </a:lnTo>
                <a:lnTo>
                  <a:pt x="1101043" y="769075"/>
                </a:lnTo>
                <a:lnTo>
                  <a:pt x="1105165" y="758594"/>
                </a:lnTo>
                <a:lnTo>
                  <a:pt x="1109922" y="748430"/>
                </a:lnTo>
                <a:lnTo>
                  <a:pt x="1114362" y="738902"/>
                </a:lnTo>
                <a:lnTo>
                  <a:pt x="1119118" y="728739"/>
                </a:lnTo>
                <a:lnTo>
                  <a:pt x="1124509" y="719211"/>
                </a:lnTo>
                <a:lnTo>
                  <a:pt x="1129583" y="709682"/>
                </a:lnTo>
                <a:lnTo>
                  <a:pt x="1135291" y="700154"/>
                </a:lnTo>
                <a:lnTo>
                  <a:pt x="1140682" y="690944"/>
                </a:lnTo>
                <a:lnTo>
                  <a:pt x="1146391" y="682051"/>
                </a:lnTo>
                <a:lnTo>
                  <a:pt x="1152416" y="673158"/>
                </a:lnTo>
                <a:lnTo>
                  <a:pt x="1158758" y="664265"/>
                </a:lnTo>
                <a:lnTo>
                  <a:pt x="1164783" y="655689"/>
                </a:lnTo>
                <a:lnTo>
                  <a:pt x="1171443" y="647432"/>
                </a:lnTo>
                <a:lnTo>
                  <a:pt x="1177785" y="639174"/>
                </a:lnTo>
                <a:lnTo>
                  <a:pt x="1184762" y="631234"/>
                </a:lnTo>
                <a:lnTo>
                  <a:pt x="1191738" y="623611"/>
                </a:lnTo>
                <a:lnTo>
                  <a:pt x="1198715" y="615989"/>
                </a:lnTo>
                <a:lnTo>
                  <a:pt x="1206009" y="608684"/>
                </a:lnTo>
                <a:lnTo>
                  <a:pt x="1213620" y="601696"/>
                </a:lnTo>
                <a:lnTo>
                  <a:pt x="1220913" y="594391"/>
                </a:lnTo>
                <a:lnTo>
                  <a:pt x="1228841" y="588039"/>
                </a:lnTo>
                <a:lnTo>
                  <a:pt x="1236769" y="581369"/>
                </a:lnTo>
                <a:lnTo>
                  <a:pt x="1244380" y="575017"/>
                </a:lnTo>
                <a:lnTo>
                  <a:pt x="1252625" y="568983"/>
                </a:lnTo>
                <a:lnTo>
                  <a:pt x="1260870" y="562948"/>
                </a:lnTo>
                <a:lnTo>
                  <a:pt x="1269115" y="557549"/>
                </a:lnTo>
                <a:lnTo>
                  <a:pt x="1277360" y="552150"/>
                </a:lnTo>
                <a:lnTo>
                  <a:pt x="1286240" y="547068"/>
                </a:lnTo>
                <a:lnTo>
                  <a:pt x="1294802" y="542304"/>
                </a:lnTo>
                <a:lnTo>
                  <a:pt x="1303364" y="537540"/>
                </a:lnTo>
                <a:lnTo>
                  <a:pt x="1312560" y="533093"/>
                </a:lnTo>
                <a:lnTo>
                  <a:pt x="1321757" y="528964"/>
                </a:lnTo>
                <a:lnTo>
                  <a:pt x="1330953" y="525153"/>
                </a:lnTo>
                <a:lnTo>
                  <a:pt x="1339833" y="521659"/>
                </a:lnTo>
                <a:lnTo>
                  <a:pt x="1349029" y="518483"/>
                </a:lnTo>
                <a:lnTo>
                  <a:pt x="1358542" y="514990"/>
                </a:lnTo>
                <a:lnTo>
                  <a:pt x="1368056" y="512449"/>
                </a:lnTo>
                <a:lnTo>
                  <a:pt x="1377887" y="509908"/>
                </a:lnTo>
                <a:lnTo>
                  <a:pt x="1387717" y="507685"/>
                </a:lnTo>
                <a:lnTo>
                  <a:pt x="1397231" y="505462"/>
                </a:lnTo>
                <a:lnTo>
                  <a:pt x="1407062" y="503874"/>
                </a:lnTo>
                <a:lnTo>
                  <a:pt x="1416892" y="502603"/>
                </a:lnTo>
                <a:lnTo>
                  <a:pt x="1427040" y="501650"/>
                </a:lnTo>
                <a:lnTo>
                  <a:pt x="1437188" y="500697"/>
                </a:lnTo>
                <a:lnTo>
                  <a:pt x="1447336" y="500380"/>
                </a:lnTo>
                <a:lnTo>
                  <a:pt x="1457483" y="500062"/>
                </a:lnTo>
                <a:close/>
                <a:moveTo>
                  <a:pt x="716008" y="249237"/>
                </a:moveTo>
                <a:lnTo>
                  <a:pt x="795913" y="249237"/>
                </a:lnTo>
                <a:lnTo>
                  <a:pt x="795913" y="374499"/>
                </a:lnTo>
                <a:lnTo>
                  <a:pt x="810181" y="375133"/>
                </a:lnTo>
                <a:lnTo>
                  <a:pt x="823816" y="376402"/>
                </a:lnTo>
                <a:lnTo>
                  <a:pt x="837133" y="377670"/>
                </a:lnTo>
                <a:lnTo>
                  <a:pt x="849500" y="379890"/>
                </a:lnTo>
                <a:lnTo>
                  <a:pt x="861549" y="381793"/>
                </a:lnTo>
                <a:lnTo>
                  <a:pt x="873281" y="384330"/>
                </a:lnTo>
                <a:lnTo>
                  <a:pt x="884379" y="386867"/>
                </a:lnTo>
                <a:lnTo>
                  <a:pt x="894842" y="389721"/>
                </a:lnTo>
                <a:lnTo>
                  <a:pt x="904989" y="393209"/>
                </a:lnTo>
                <a:lnTo>
                  <a:pt x="914819" y="396698"/>
                </a:lnTo>
                <a:lnTo>
                  <a:pt x="924014" y="400186"/>
                </a:lnTo>
                <a:lnTo>
                  <a:pt x="932575" y="403991"/>
                </a:lnTo>
                <a:lnTo>
                  <a:pt x="941136" y="407797"/>
                </a:lnTo>
                <a:lnTo>
                  <a:pt x="949381" y="411602"/>
                </a:lnTo>
                <a:lnTo>
                  <a:pt x="956673" y="415725"/>
                </a:lnTo>
                <a:lnTo>
                  <a:pt x="963966" y="419847"/>
                </a:lnTo>
                <a:lnTo>
                  <a:pt x="931624" y="504836"/>
                </a:lnTo>
                <a:lnTo>
                  <a:pt x="920209" y="498810"/>
                </a:lnTo>
                <a:lnTo>
                  <a:pt x="906257" y="491517"/>
                </a:lnTo>
                <a:lnTo>
                  <a:pt x="898330" y="488028"/>
                </a:lnTo>
                <a:lnTo>
                  <a:pt x="890086" y="484540"/>
                </a:lnTo>
                <a:lnTo>
                  <a:pt x="880891" y="480735"/>
                </a:lnTo>
                <a:lnTo>
                  <a:pt x="871061" y="477246"/>
                </a:lnTo>
                <a:lnTo>
                  <a:pt x="860597" y="474075"/>
                </a:lnTo>
                <a:lnTo>
                  <a:pt x="849500" y="470904"/>
                </a:lnTo>
                <a:lnTo>
                  <a:pt x="837767" y="468367"/>
                </a:lnTo>
                <a:lnTo>
                  <a:pt x="825401" y="465830"/>
                </a:lnTo>
                <a:lnTo>
                  <a:pt x="812401" y="463927"/>
                </a:lnTo>
                <a:lnTo>
                  <a:pt x="798449" y="462659"/>
                </a:lnTo>
                <a:lnTo>
                  <a:pt x="783863" y="461707"/>
                </a:lnTo>
                <a:lnTo>
                  <a:pt x="768960" y="461390"/>
                </a:lnTo>
                <a:lnTo>
                  <a:pt x="759765" y="461390"/>
                </a:lnTo>
                <a:lnTo>
                  <a:pt x="751204" y="462024"/>
                </a:lnTo>
                <a:lnTo>
                  <a:pt x="742643" y="462659"/>
                </a:lnTo>
                <a:lnTo>
                  <a:pt x="734398" y="463927"/>
                </a:lnTo>
                <a:lnTo>
                  <a:pt x="726471" y="465196"/>
                </a:lnTo>
                <a:lnTo>
                  <a:pt x="719496" y="467098"/>
                </a:lnTo>
                <a:lnTo>
                  <a:pt x="712203" y="469001"/>
                </a:lnTo>
                <a:lnTo>
                  <a:pt x="705544" y="471538"/>
                </a:lnTo>
                <a:lnTo>
                  <a:pt x="699202" y="473758"/>
                </a:lnTo>
                <a:lnTo>
                  <a:pt x="693178" y="476612"/>
                </a:lnTo>
                <a:lnTo>
                  <a:pt x="687153" y="479466"/>
                </a:lnTo>
                <a:lnTo>
                  <a:pt x="682080" y="482637"/>
                </a:lnTo>
                <a:lnTo>
                  <a:pt x="676689" y="486126"/>
                </a:lnTo>
                <a:lnTo>
                  <a:pt x="671933" y="489614"/>
                </a:lnTo>
                <a:lnTo>
                  <a:pt x="667177" y="493419"/>
                </a:lnTo>
                <a:lnTo>
                  <a:pt x="663055" y="497542"/>
                </a:lnTo>
                <a:lnTo>
                  <a:pt x="659250" y="501348"/>
                </a:lnTo>
                <a:lnTo>
                  <a:pt x="655445" y="505470"/>
                </a:lnTo>
                <a:lnTo>
                  <a:pt x="652274" y="509910"/>
                </a:lnTo>
                <a:lnTo>
                  <a:pt x="649103" y="514350"/>
                </a:lnTo>
                <a:lnTo>
                  <a:pt x="646249" y="519107"/>
                </a:lnTo>
                <a:lnTo>
                  <a:pt x="643713" y="523546"/>
                </a:lnTo>
                <a:lnTo>
                  <a:pt x="641493" y="528303"/>
                </a:lnTo>
                <a:lnTo>
                  <a:pt x="639591" y="533060"/>
                </a:lnTo>
                <a:lnTo>
                  <a:pt x="637688" y="537817"/>
                </a:lnTo>
                <a:lnTo>
                  <a:pt x="636420" y="542891"/>
                </a:lnTo>
                <a:lnTo>
                  <a:pt x="635152" y="547647"/>
                </a:lnTo>
                <a:lnTo>
                  <a:pt x="633566" y="552721"/>
                </a:lnTo>
                <a:lnTo>
                  <a:pt x="632932" y="557478"/>
                </a:lnTo>
                <a:lnTo>
                  <a:pt x="632298" y="562235"/>
                </a:lnTo>
                <a:lnTo>
                  <a:pt x="631981" y="567309"/>
                </a:lnTo>
                <a:lnTo>
                  <a:pt x="631981" y="572066"/>
                </a:lnTo>
                <a:lnTo>
                  <a:pt x="631981" y="578408"/>
                </a:lnTo>
                <a:lnTo>
                  <a:pt x="632615" y="584433"/>
                </a:lnTo>
                <a:lnTo>
                  <a:pt x="633249" y="590459"/>
                </a:lnTo>
                <a:lnTo>
                  <a:pt x="634200" y="595850"/>
                </a:lnTo>
                <a:lnTo>
                  <a:pt x="635786" y="601558"/>
                </a:lnTo>
                <a:lnTo>
                  <a:pt x="637371" y="606632"/>
                </a:lnTo>
                <a:lnTo>
                  <a:pt x="639274" y="612023"/>
                </a:lnTo>
                <a:lnTo>
                  <a:pt x="641176" y="617097"/>
                </a:lnTo>
                <a:lnTo>
                  <a:pt x="643713" y="622171"/>
                </a:lnTo>
                <a:lnTo>
                  <a:pt x="646249" y="626927"/>
                </a:lnTo>
                <a:lnTo>
                  <a:pt x="649737" y="631367"/>
                </a:lnTo>
                <a:lnTo>
                  <a:pt x="652908" y="636124"/>
                </a:lnTo>
                <a:lnTo>
                  <a:pt x="656713" y="640564"/>
                </a:lnTo>
                <a:lnTo>
                  <a:pt x="660835" y="645320"/>
                </a:lnTo>
                <a:lnTo>
                  <a:pt x="665274" y="649443"/>
                </a:lnTo>
                <a:lnTo>
                  <a:pt x="670031" y="653566"/>
                </a:lnTo>
                <a:lnTo>
                  <a:pt x="675104" y="658005"/>
                </a:lnTo>
                <a:lnTo>
                  <a:pt x="680177" y="662128"/>
                </a:lnTo>
                <a:lnTo>
                  <a:pt x="686202" y="665933"/>
                </a:lnTo>
                <a:lnTo>
                  <a:pt x="691909" y="670373"/>
                </a:lnTo>
                <a:lnTo>
                  <a:pt x="698568" y="674178"/>
                </a:lnTo>
                <a:lnTo>
                  <a:pt x="705227" y="678301"/>
                </a:lnTo>
                <a:lnTo>
                  <a:pt x="719813" y="686229"/>
                </a:lnTo>
                <a:lnTo>
                  <a:pt x="735667" y="694474"/>
                </a:lnTo>
                <a:lnTo>
                  <a:pt x="753106" y="702402"/>
                </a:lnTo>
                <a:lnTo>
                  <a:pt x="771814" y="710964"/>
                </a:lnTo>
                <a:lnTo>
                  <a:pt x="792108" y="719527"/>
                </a:lnTo>
                <a:lnTo>
                  <a:pt x="804474" y="724600"/>
                </a:lnTo>
                <a:lnTo>
                  <a:pt x="816206" y="729991"/>
                </a:lnTo>
                <a:lnTo>
                  <a:pt x="827621" y="735065"/>
                </a:lnTo>
                <a:lnTo>
                  <a:pt x="838719" y="740774"/>
                </a:lnTo>
                <a:lnTo>
                  <a:pt x="849500" y="745847"/>
                </a:lnTo>
                <a:lnTo>
                  <a:pt x="859963" y="751873"/>
                </a:lnTo>
                <a:lnTo>
                  <a:pt x="870110" y="757264"/>
                </a:lnTo>
                <a:lnTo>
                  <a:pt x="879622" y="763289"/>
                </a:lnTo>
                <a:lnTo>
                  <a:pt x="888501" y="768997"/>
                </a:lnTo>
                <a:lnTo>
                  <a:pt x="897379" y="775340"/>
                </a:lnTo>
                <a:lnTo>
                  <a:pt x="905940" y="781365"/>
                </a:lnTo>
                <a:lnTo>
                  <a:pt x="914184" y="788024"/>
                </a:lnTo>
                <a:lnTo>
                  <a:pt x="921477" y="794367"/>
                </a:lnTo>
                <a:lnTo>
                  <a:pt x="928770" y="801026"/>
                </a:lnTo>
                <a:lnTo>
                  <a:pt x="935746" y="808003"/>
                </a:lnTo>
                <a:lnTo>
                  <a:pt x="942088" y="814980"/>
                </a:lnTo>
                <a:lnTo>
                  <a:pt x="948429" y="822273"/>
                </a:lnTo>
                <a:lnTo>
                  <a:pt x="953820" y="829250"/>
                </a:lnTo>
                <a:lnTo>
                  <a:pt x="959210" y="837178"/>
                </a:lnTo>
                <a:lnTo>
                  <a:pt x="963966" y="844789"/>
                </a:lnTo>
                <a:lnTo>
                  <a:pt x="968406" y="852717"/>
                </a:lnTo>
                <a:lnTo>
                  <a:pt x="972845" y="860962"/>
                </a:lnTo>
                <a:lnTo>
                  <a:pt x="976333" y="869524"/>
                </a:lnTo>
                <a:lnTo>
                  <a:pt x="979503" y="878087"/>
                </a:lnTo>
                <a:lnTo>
                  <a:pt x="982674" y="886966"/>
                </a:lnTo>
                <a:lnTo>
                  <a:pt x="985211" y="895845"/>
                </a:lnTo>
                <a:lnTo>
                  <a:pt x="987431" y="905359"/>
                </a:lnTo>
                <a:lnTo>
                  <a:pt x="989016" y="914873"/>
                </a:lnTo>
                <a:lnTo>
                  <a:pt x="990284" y="925020"/>
                </a:lnTo>
                <a:lnTo>
                  <a:pt x="991236" y="935168"/>
                </a:lnTo>
                <a:lnTo>
                  <a:pt x="991870" y="944999"/>
                </a:lnTo>
                <a:lnTo>
                  <a:pt x="992187" y="955781"/>
                </a:lnTo>
                <a:lnTo>
                  <a:pt x="991870" y="965295"/>
                </a:lnTo>
                <a:lnTo>
                  <a:pt x="991236" y="974808"/>
                </a:lnTo>
                <a:lnTo>
                  <a:pt x="990284" y="984322"/>
                </a:lnTo>
                <a:lnTo>
                  <a:pt x="989016" y="993835"/>
                </a:lnTo>
                <a:lnTo>
                  <a:pt x="987113" y="1002715"/>
                </a:lnTo>
                <a:lnTo>
                  <a:pt x="984894" y="1012228"/>
                </a:lnTo>
                <a:lnTo>
                  <a:pt x="982357" y="1021108"/>
                </a:lnTo>
                <a:lnTo>
                  <a:pt x="978869" y="1030304"/>
                </a:lnTo>
                <a:lnTo>
                  <a:pt x="975698" y="1039184"/>
                </a:lnTo>
                <a:lnTo>
                  <a:pt x="971893" y="1047429"/>
                </a:lnTo>
                <a:lnTo>
                  <a:pt x="967454" y="1055991"/>
                </a:lnTo>
                <a:lnTo>
                  <a:pt x="962698" y="1064553"/>
                </a:lnTo>
                <a:lnTo>
                  <a:pt x="957625" y="1072481"/>
                </a:lnTo>
                <a:lnTo>
                  <a:pt x="952234" y="1080409"/>
                </a:lnTo>
                <a:lnTo>
                  <a:pt x="946210" y="1088337"/>
                </a:lnTo>
                <a:lnTo>
                  <a:pt x="940185" y="1095631"/>
                </a:lnTo>
                <a:lnTo>
                  <a:pt x="933526" y="1102925"/>
                </a:lnTo>
                <a:lnTo>
                  <a:pt x="926551" y="1110219"/>
                </a:lnTo>
                <a:lnTo>
                  <a:pt x="918941" y="1116561"/>
                </a:lnTo>
                <a:lnTo>
                  <a:pt x="911014" y="1123221"/>
                </a:lnTo>
                <a:lnTo>
                  <a:pt x="903087" y="1129246"/>
                </a:lnTo>
                <a:lnTo>
                  <a:pt x="894525" y="1135271"/>
                </a:lnTo>
                <a:lnTo>
                  <a:pt x="885647" y="1140979"/>
                </a:lnTo>
                <a:lnTo>
                  <a:pt x="876134" y="1146370"/>
                </a:lnTo>
                <a:lnTo>
                  <a:pt x="866622" y="1151127"/>
                </a:lnTo>
                <a:lnTo>
                  <a:pt x="856475" y="1155884"/>
                </a:lnTo>
                <a:lnTo>
                  <a:pt x="846012" y="1160006"/>
                </a:lnTo>
                <a:lnTo>
                  <a:pt x="835231" y="1163812"/>
                </a:lnTo>
                <a:lnTo>
                  <a:pt x="824133" y="1167617"/>
                </a:lnTo>
                <a:lnTo>
                  <a:pt x="812401" y="1170471"/>
                </a:lnTo>
                <a:lnTo>
                  <a:pt x="800669" y="1173008"/>
                </a:lnTo>
                <a:lnTo>
                  <a:pt x="788303" y="1175228"/>
                </a:lnTo>
                <a:lnTo>
                  <a:pt x="788303" y="1309687"/>
                </a:lnTo>
                <a:lnTo>
                  <a:pt x="707129" y="1309687"/>
                </a:lnTo>
                <a:lnTo>
                  <a:pt x="707129" y="1179351"/>
                </a:lnTo>
                <a:lnTo>
                  <a:pt x="692861" y="1179034"/>
                </a:lnTo>
                <a:lnTo>
                  <a:pt x="678592" y="1178082"/>
                </a:lnTo>
                <a:lnTo>
                  <a:pt x="664640" y="1176180"/>
                </a:lnTo>
                <a:lnTo>
                  <a:pt x="650689" y="1174277"/>
                </a:lnTo>
                <a:lnTo>
                  <a:pt x="637054" y="1172057"/>
                </a:lnTo>
                <a:lnTo>
                  <a:pt x="623102" y="1169520"/>
                </a:lnTo>
                <a:lnTo>
                  <a:pt x="609785" y="1166349"/>
                </a:lnTo>
                <a:lnTo>
                  <a:pt x="596785" y="1162543"/>
                </a:lnTo>
                <a:lnTo>
                  <a:pt x="584101" y="1158738"/>
                </a:lnTo>
                <a:lnTo>
                  <a:pt x="572052" y="1154615"/>
                </a:lnTo>
                <a:lnTo>
                  <a:pt x="560003" y="1149859"/>
                </a:lnTo>
                <a:lnTo>
                  <a:pt x="548588" y="1144785"/>
                </a:lnTo>
                <a:lnTo>
                  <a:pt x="537807" y="1139394"/>
                </a:lnTo>
                <a:lnTo>
                  <a:pt x="527660" y="1134320"/>
                </a:lnTo>
                <a:lnTo>
                  <a:pt x="518148" y="1128294"/>
                </a:lnTo>
                <a:lnTo>
                  <a:pt x="509587" y="1122586"/>
                </a:lnTo>
                <a:lnTo>
                  <a:pt x="540027" y="1036012"/>
                </a:lnTo>
                <a:lnTo>
                  <a:pt x="549222" y="1041721"/>
                </a:lnTo>
                <a:lnTo>
                  <a:pt x="558735" y="1047112"/>
                </a:lnTo>
                <a:lnTo>
                  <a:pt x="568564" y="1052820"/>
                </a:lnTo>
                <a:lnTo>
                  <a:pt x="579028" y="1057577"/>
                </a:lnTo>
                <a:lnTo>
                  <a:pt x="589492" y="1062651"/>
                </a:lnTo>
                <a:lnTo>
                  <a:pt x="600590" y="1067090"/>
                </a:lnTo>
                <a:lnTo>
                  <a:pt x="612004" y="1071213"/>
                </a:lnTo>
                <a:lnTo>
                  <a:pt x="623737" y="1075335"/>
                </a:lnTo>
                <a:lnTo>
                  <a:pt x="635786" y="1078824"/>
                </a:lnTo>
                <a:lnTo>
                  <a:pt x="648152" y="1081995"/>
                </a:lnTo>
                <a:lnTo>
                  <a:pt x="660518" y="1084849"/>
                </a:lnTo>
                <a:lnTo>
                  <a:pt x="673201" y="1087069"/>
                </a:lnTo>
                <a:lnTo>
                  <a:pt x="686202" y="1088972"/>
                </a:lnTo>
                <a:lnTo>
                  <a:pt x="699519" y="1090240"/>
                </a:lnTo>
                <a:lnTo>
                  <a:pt x="712520" y="1091191"/>
                </a:lnTo>
                <a:lnTo>
                  <a:pt x="726154" y="1091509"/>
                </a:lnTo>
                <a:lnTo>
                  <a:pt x="734716" y="1091191"/>
                </a:lnTo>
                <a:lnTo>
                  <a:pt x="743277" y="1090874"/>
                </a:lnTo>
                <a:lnTo>
                  <a:pt x="751521" y="1090240"/>
                </a:lnTo>
                <a:lnTo>
                  <a:pt x="759131" y="1088972"/>
                </a:lnTo>
                <a:lnTo>
                  <a:pt x="767058" y="1087703"/>
                </a:lnTo>
                <a:lnTo>
                  <a:pt x="774668" y="1086117"/>
                </a:lnTo>
                <a:lnTo>
                  <a:pt x="781644" y="1083898"/>
                </a:lnTo>
                <a:lnTo>
                  <a:pt x="788937" y="1081995"/>
                </a:lnTo>
                <a:lnTo>
                  <a:pt x="795595" y="1079458"/>
                </a:lnTo>
                <a:lnTo>
                  <a:pt x="802571" y="1076921"/>
                </a:lnTo>
                <a:lnTo>
                  <a:pt x="809230" y="1074067"/>
                </a:lnTo>
                <a:lnTo>
                  <a:pt x="815255" y="1070579"/>
                </a:lnTo>
                <a:lnTo>
                  <a:pt x="821279" y="1067407"/>
                </a:lnTo>
                <a:lnTo>
                  <a:pt x="826987" y="1063919"/>
                </a:lnTo>
                <a:lnTo>
                  <a:pt x="832377" y="1059796"/>
                </a:lnTo>
                <a:lnTo>
                  <a:pt x="837450" y="1055674"/>
                </a:lnTo>
                <a:lnTo>
                  <a:pt x="842207" y="1051551"/>
                </a:lnTo>
                <a:lnTo>
                  <a:pt x="847280" y="1046795"/>
                </a:lnTo>
                <a:lnTo>
                  <a:pt x="851402" y="1042355"/>
                </a:lnTo>
                <a:lnTo>
                  <a:pt x="855524" y="1037281"/>
                </a:lnTo>
                <a:lnTo>
                  <a:pt x="859329" y="1032207"/>
                </a:lnTo>
                <a:lnTo>
                  <a:pt x="862817" y="1027133"/>
                </a:lnTo>
                <a:lnTo>
                  <a:pt x="866305" y="1021425"/>
                </a:lnTo>
                <a:lnTo>
                  <a:pt x="868842" y="1016034"/>
                </a:lnTo>
                <a:lnTo>
                  <a:pt x="871378" y="1010009"/>
                </a:lnTo>
                <a:lnTo>
                  <a:pt x="873598" y="1003983"/>
                </a:lnTo>
                <a:lnTo>
                  <a:pt x="875500" y="997641"/>
                </a:lnTo>
                <a:lnTo>
                  <a:pt x="877086" y="991299"/>
                </a:lnTo>
                <a:lnTo>
                  <a:pt x="878354" y="984956"/>
                </a:lnTo>
                <a:lnTo>
                  <a:pt x="879305" y="978297"/>
                </a:lnTo>
                <a:lnTo>
                  <a:pt x="879939" y="971954"/>
                </a:lnTo>
                <a:lnTo>
                  <a:pt x="879939" y="964978"/>
                </a:lnTo>
                <a:lnTo>
                  <a:pt x="879939" y="958318"/>
                </a:lnTo>
                <a:lnTo>
                  <a:pt x="879622" y="951976"/>
                </a:lnTo>
                <a:lnTo>
                  <a:pt x="878671" y="945950"/>
                </a:lnTo>
                <a:lnTo>
                  <a:pt x="877720" y="939608"/>
                </a:lnTo>
                <a:lnTo>
                  <a:pt x="876134" y="933266"/>
                </a:lnTo>
                <a:lnTo>
                  <a:pt x="874549" y="927557"/>
                </a:lnTo>
                <a:lnTo>
                  <a:pt x="872647" y="921849"/>
                </a:lnTo>
                <a:lnTo>
                  <a:pt x="870744" y="916458"/>
                </a:lnTo>
                <a:lnTo>
                  <a:pt x="868207" y="910750"/>
                </a:lnTo>
                <a:lnTo>
                  <a:pt x="865354" y="905676"/>
                </a:lnTo>
                <a:lnTo>
                  <a:pt x="862183" y="900602"/>
                </a:lnTo>
                <a:lnTo>
                  <a:pt x="859012" y="895211"/>
                </a:lnTo>
                <a:lnTo>
                  <a:pt x="855524" y="890454"/>
                </a:lnTo>
                <a:lnTo>
                  <a:pt x="851402" y="885380"/>
                </a:lnTo>
                <a:lnTo>
                  <a:pt x="847280" y="880624"/>
                </a:lnTo>
                <a:lnTo>
                  <a:pt x="842524" y="875867"/>
                </a:lnTo>
                <a:lnTo>
                  <a:pt x="838085" y="871427"/>
                </a:lnTo>
                <a:lnTo>
                  <a:pt x="833011" y="866987"/>
                </a:lnTo>
                <a:lnTo>
                  <a:pt x="827621" y="862231"/>
                </a:lnTo>
                <a:lnTo>
                  <a:pt x="822230" y="858108"/>
                </a:lnTo>
                <a:lnTo>
                  <a:pt x="816206" y="853985"/>
                </a:lnTo>
                <a:lnTo>
                  <a:pt x="810181" y="849546"/>
                </a:lnTo>
                <a:lnTo>
                  <a:pt x="803840" y="845740"/>
                </a:lnTo>
                <a:lnTo>
                  <a:pt x="797181" y="841301"/>
                </a:lnTo>
                <a:lnTo>
                  <a:pt x="782912" y="833690"/>
                </a:lnTo>
                <a:lnTo>
                  <a:pt x="767692" y="826079"/>
                </a:lnTo>
                <a:lnTo>
                  <a:pt x="751521" y="818785"/>
                </a:lnTo>
                <a:lnTo>
                  <a:pt x="734081" y="811174"/>
                </a:lnTo>
                <a:lnTo>
                  <a:pt x="709983" y="801344"/>
                </a:lnTo>
                <a:lnTo>
                  <a:pt x="687153" y="791196"/>
                </a:lnTo>
                <a:lnTo>
                  <a:pt x="676055" y="786439"/>
                </a:lnTo>
                <a:lnTo>
                  <a:pt x="665274" y="781048"/>
                </a:lnTo>
                <a:lnTo>
                  <a:pt x="655128" y="775657"/>
                </a:lnTo>
                <a:lnTo>
                  <a:pt x="644981" y="770266"/>
                </a:lnTo>
                <a:lnTo>
                  <a:pt x="635786" y="764875"/>
                </a:lnTo>
                <a:lnTo>
                  <a:pt x="626273" y="759167"/>
                </a:lnTo>
                <a:lnTo>
                  <a:pt x="617395" y="753458"/>
                </a:lnTo>
                <a:lnTo>
                  <a:pt x="608517" y="747433"/>
                </a:lnTo>
                <a:lnTo>
                  <a:pt x="600590" y="741408"/>
                </a:lnTo>
                <a:lnTo>
                  <a:pt x="592662" y="735065"/>
                </a:lnTo>
                <a:lnTo>
                  <a:pt x="585052" y="729040"/>
                </a:lnTo>
                <a:lnTo>
                  <a:pt x="578077" y="722381"/>
                </a:lnTo>
                <a:lnTo>
                  <a:pt x="571418" y="715721"/>
                </a:lnTo>
                <a:lnTo>
                  <a:pt x="565076" y="708744"/>
                </a:lnTo>
                <a:lnTo>
                  <a:pt x="559052" y="701451"/>
                </a:lnTo>
                <a:lnTo>
                  <a:pt x="553344" y="694474"/>
                </a:lnTo>
                <a:lnTo>
                  <a:pt x="548588" y="686546"/>
                </a:lnTo>
                <a:lnTo>
                  <a:pt x="543832" y="678935"/>
                </a:lnTo>
                <a:lnTo>
                  <a:pt x="539393" y="671007"/>
                </a:lnTo>
                <a:lnTo>
                  <a:pt x="535588" y="662762"/>
                </a:lnTo>
                <a:lnTo>
                  <a:pt x="532417" y="654200"/>
                </a:lnTo>
                <a:lnTo>
                  <a:pt x="529246" y="645955"/>
                </a:lnTo>
                <a:lnTo>
                  <a:pt x="526709" y="636758"/>
                </a:lnTo>
                <a:lnTo>
                  <a:pt x="524807" y="627562"/>
                </a:lnTo>
                <a:lnTo>
                  <a:pt x="523221" y="618048"/>
                </a:lnTo>
                <a:lnTo>
                  <a:pt x="521953" y="608217"/>
                </a:lnTo>
                <a:lnTo>
                  <a:pt x="521319" y="598069"/>
                </a:lnTo>
                <a:lnTo>
                  <a:pt x="521002" y="587922"/>
                </a:lnTo>
                <a:lnTo>
                  <a:pt x="521319" y="577774"/>
                </a:lnTo>
                <a:lnTo>
                  <a:pt x="521953" y="567943"/>
                </a:lnTo>
                <a:lnTo>
                  <a:pt x="522904" y="558429"/>
                </a:lnTo>
                <a:lnTo>
                  <a:pt x="524490" y="548916"/>
                </a:lnTo>
                <a:lnTo>
                  <a:pt x="526392" y="539402"/>
                </a:lnTo>
                <a:lnTo>
                  <a:pt x="528612" y="530523"/>
                </a:lnTo>
                <a:lnTo>
                  <a:pt x="531783" y="521643"/>
                </a:lnTo>
                <a:lnTo>
                  <a:pt x="534636" y="512764"/>
                </a:lnTo>
                <a:lnTo>
                  <a:pt x="538124" y="504202"/>
                </a:lnTo>
                <a:lnTo>
                  <a:pt x="541929" y="495956"/>
                </a:lnTo>
                <a:lnTo>
                  <a:pt x="546685" y="487711"/>
                </a:lnTo>
                <a:lnTo>
                  <a:pt x="551125" y="479783"/>
                </a:lnTo>
                <a:lnTo>
                  <a:pt x="556515" y="472489"/>
                </a:lnTo>
                <a:lnTo>
                  <a:pt x="561905" y="464879"/>
                </a:lnTo>
                <a:lnTo>
                  <a:pt x="567930" y="457585"/>
                </a:lnTo>
                <a:lnTo>
                  <a:pt x="573955" y="450925"/>
                </a:lnTo>
                <a:lnTo>
                  <a:pt x="580613" y="444266"/>
                </a:lnTo>
                <a:lnTo>
                  <a:pt x="587272" y="437923"/>
                </a:lnTo>
                <a:lnTo>
                  <a:pt x="594565" y="431581"/>
                </a:lnTo>
                <a:lnTo>
                  <a:pt x="602175" y="425873"/>
                </a:lnTo>
                <a:lnTo>
                  <a:pt x="609785" y="420165"/>
                </a:lnTo>
                <a:lnTo>
                  <a:pt x="618029" y="415091"/>
                </a:lnTo>
                <a:lnTo>
                  <a:pt x="626590" y="410017"/>
                </a:lnTo>
                <a:lnTo>
                  <a:pt x="635469" y="405577"/>
                </a:lnTo>
                <a:lnTo>
                  <a:pt x="644347" y="400820"/>
                </a:lnTo>
                <a:lnTo>
                  <a:pt x="653859" y="397015"/>
                </a:lnTo>
                <a:lnTo>
                  <a:pt x="663372" y="393526"/>
                </a:lnTo>
                <a:lnTo>
                  <a:pt x="673519" y="389721"/>
                </a:lnTo>
                <a:lnTo>
                  <a:pt x="683665" y="386867"/>
                </a:lnTo>
                <a:lnTo>
                  <a:pt x="694129" y="384330"/>
                </a:lnTo>
                <a:lnTo>
                  <a:pt x="704910" y="381793"/>
                </a:lnTo>
                <a:lnTo>
                  <a:pt x="716008" y="379890"/>
                </a:lnTo>
                <a:lnTo>
                  <a:pt x="716008" y="249237"/>
                </a:lnTo>
                <a:close/>
                <a:moveTo>
                  <a:pt x="784828" y="0"/>
                </a:moveTo>
                <a:lnTo>
                  <a:pt x="808948" y="317"/>
                </a:lnTo>
                <a:lnTo>
                  <a:pt x="832750" y="1588"/>
                </a:lnTo>
                <a:lnTo>
                  <a:pt x="856551" y="3175"/>
                </a:lnTo>
                <a:lnTo>
                  <a:pt x="880036" y="5716"/>
                </a:lnTo>
                <a:lnTo>
                  <a:pt x="903203" y="9209"/>
                </a:lnTo>
                <a:lnTo>
                  <a:pt x="926370" y="13020"/>
                </a:lnTo>
                <a:lnTo>
                  <a:pt x="949538" y="17466"/>
                </a:lnTo>
                <a:lnTo>
                  <a:pt x="972387" y="22864"/>
                </a:lnTo>
                <a:lnTo>
                  <a:pt x="994920" y="28581"/>
                </a:lnTo>
                <a:lnTo>
                  <a:pt x="1017452" y="35249"/>
                </a:lnTo>
                <a:lnTo>
                  <a:pt x="1039668" y="42871"/>
                </a:lnTo>
                <a:lnTo>
                  <a:pt x="1061565" y="50493"/>
                </a:lnTo>
                <a:lnTo>
                  <a:pt x="1083146" y="59067"/>
                </a:lnTo>
                <a:lnTo>
                  <a:pt x="1104727" y="68276"/>
                </a:lnTo>
                <a:lnTo>
                  <a:pt x="1125990" y="78121"/>
                </a:lnTo>
                <a:lnTo>
                  <a:pt x="1146618" y="88283"/>
                </a:lnTo>
                <a:lnTo>
                  <a:pt x="1167246" y="99397"/>
                </a:lnTo>
                <a:lnTo>
                  <a:pt x="1187240" y="111147"/>
                </a:lnTo>
                <a:lnTo>
                  <a:pt x="1207233" y="123215"/>
                </a:lnTo>
                <a:lnTo>
                  <a:pt x="1226910" y="136553"/>
                </a:lnTo>
                <a:lnTo>
                  <a:pt x="1245634" y="149890"/>
                </a:lnTo>
                <a:lnTo>
                  <a:pt x="1264675" y="163863"/>
                </a:lnTo>
                <a:lnTo>
                  <a:pt x="1283082" y="178154"/>
                </a:lnTo>
                <a:lnTo>
                  <a:pt x="1300854" y="193714"/>
                </a:lnTo>
                <a:lnTo>
                  <a:pt x="1318309" y="209275"/>
                </a:lnTo>
                <a:lnTo>
                  <a:pt x="1335129" y="225153"/>
                </a:lnTo>
                <a:lnTo>
                  <a:pt x="1351949" y="242302"/>
                </a:lnTo>
                <a:lnTo>
                  <a:pt x="1368134" y="259450"/>
                </a:lnTo>
                <a:lnTo>
                  <a:pt x="1383368" y="277234"/>
                </a:lnTo>
                <a:lnTo>
                  <a:pt x="1398918" y="295335"/>
                </a:lnTo>
                <a:lnTo>
                  <a:pt x="1413199" y="314389"/>
                </a:lnTo>
                <a:lnTo>
                  <a:pt x="1427163" y="333760"/>
                </a:lnTo>
                <a:lnTo>
                  <a:pt x="1313549" y="414104"/>
                </a:lnTo>
                <a:lnTo>
                  <a:pt x="1301806" y="397908"/>
                </a:lnTo>
                <a:lnTo>
                  <a:pt x="1289747" y="382665"/>
                </a:lnTo>
                <a:lnTo>
                  <a:pt x="1277370" y="367740"/>
                </a:lnTo>
                <a:lnTo>
                  <a:pt x="1264675" y="352814"/>
                </a:lnTo>
                <a:lnTo>
                  <a:pt x="1251346" y="338524"/>
                </a:lnTo>
                <a:lnTo>
                  <a:pt x="1238017" y="324868"/>
                </a:lnTo>
                <a:lnTo>
                  <a:pt x="1223736" y="311531"/>
                </a:lnTo>
                <a:lnTo>
                  <a:pt x="1209455" y="298828"/>
                </a:lnTo>
                <a:lnTo>
                  <a:pt x="1194539" y="286126"/>
                </a:lnTo>
                <a:lnTo>
                  <a:pt x="1179623" y="274058"/>
                </a:lnTo>
                <a:lnTo>
                  <a:pt x="1164073" y="262308"/>
                </a:lnTo>
                <a:lnTo>
                  <a:pt x="1148522" y="251829"/>
                </a:lnTo>
                <a:lnTo>
                  <a:pt x="1132654" y="241031"/>
                </a:lnTo>
                <a:lnTo>
                  <a:pt x="1116151" y="230869"/>
                </a:lnTo>
                <a:lnTo>
                  <a:pt x="1099649" y="221342"/>
                </a:lnTo>
                <a:lnTo>
                  <a:pt x="1082511" y="212133"/>
                </a:lnTo>
                <a:lnTo>
                  <a:pt x="1065374" y="203559"/>
                </a:lnTo>
                <a:lnTo>
                  <a:pt x="1047919" y="195620"/>
                </a:lnTo>
                <a:lnTo>
                  <a:pt x="1030464" y="187998"/>
                </a:lnTo>
                <a:lnTo>
                  <a:pt x="1012375" y="180694"/>
                </a:lnTo>
                <a:lnTo>
                  <a:pt x="994603" y="174343"/>
                </a:lnTo>
                <a:lnTo>
                  <a:pt x="976196" y="168309"/>
                </a:lnTo>
                <a:lnTo>
                  <a:pt x="957472" y="162910"/>
                </a:lnTo>
                <a:lnTo>
                  <a:pt x="939065" y="157829"/>
                </a:lnTo>
                <a:lnTo>
                  <a:pt x="920341" y="153701"/>
                </a:lnTo>
                <a:lnTo>
                  <a:pt x="901616" y="150208"/>
                </a:lnTo>
                <a:lnTo>
                  <a:pt x="882258" y="146715"/>
                </a:lnTo>
                <a:lnTo>
                  <a:pt x="862899" y="144174"/>
                </a:lnTo>
                <a:lnTo>
                  <a:pt x="843857" y="141951"/>
                </a:lnTo>
                <a:lnTo>
                  <a:pt x="824181" y="140681"/>
                </a:lnTo>
                <a:lnTo>
                  <a:pt x="804505" y="139728"/>
                </a:lnTo>
                <a:lnTo>
                  <a:pt x="784828" y="139411"/>
                </a:lnTo>
                <a:lnTo>
                  <a:pt x="768326" y="139728"/>
                </a:lnTo>
                <a:lnTo>
                  <a:pt x="751823" y="140363"/>
                </a:lnTo>
                <a:lnTo>
                  <a:pt x="735320" y="141316"/>
                </a:lnTo>
                <a:lnTo>
                  <a:pt x="719135" y="142586"/>
                </a:lnTo>
                <a:lnTo>
                  <a:pt x="702632" y="144492"/>
                </a:lnTo>
                <a:lnTo>
                  <a:pt x="686764" y="146715"/>
                </a:lnTo>
                <a:lnTo>
                  <a:pt x="670897" y="149573"/>
                </a:lnTo>
                <a:lnTo>
                  <a:pt x="655029" y="152431"/>
                </a:lnTo>
                <a:lnTo>
                  <a:pt x="639478" y="155924"/>
                </a:lnTo>
                <a:lnTo>
                  <a:pt x="623927" y="160052"/>
                </a:lnTo>
                <a:lnTo>
                  <a:pt x="608377" y="163863"/>
                </a:lnTo>
                <a:lnTo>
                  <a:pt x="593144" y="168309"/>
                </a:lnTo>
                <a:lnTo>
                  <a:pt x="578228" y="173390"/>
                </a:lnTo>
                <a:lnTo>
                  <a:pt x="562994" y="178471"/>
                </a:lnTo>
                <a:lnTo>
                  <a:pt x="548396" y="184505"/>
                </a:lnTo>
                <a:lnTo>
                  <a:pt x="533797" y="190221"/>
                </a:lnTo>
                <a:lnTo>
                  <a:pt x="519516" y="196572"/>
                </a:lnTo>
                <a:lnTo>
                  <a:pt x="505235" y="203241"/>
                </a:lnTo>
                <a:lnTo>
                  <a:pt x="491271" y="210228"/>
                </a:lnTo>
                <a:lnTo>
                  <a:pt x="477308" y="217532"/>
                </a:lnTo>
                <a:lnTo>
                  <a:pt x="463978" y="225153"/>
                </a:lnTo>
                <a:lnTo>
                  <a:pt x="450332" y="233092"/>
                </a:lnTo>
                <a:lnTo>
                  <a:pt x="437003" y="241349"/>
                </a:lnTo>
                <a:lnTo>
                  <a:pt x="423991" y="249923"/>
                </a:lnTo>
                <a:lnTo>
                  <a:pt x="411297" y="258815"/>
                </a:lnTo>
                <a:lnTo>
                  <a:pt x="398603" y="268024"/>
                </a:lnTo>
                <a:lnTo>
                  <a:pt x="386543" y="277551"/>
                </a:lnTo>
                <a:lnTo>
                  <a:pt x="374483" y="287396"/>
                </a:lnTo>
                <a:lnTo>
                  <a:pt x="362424" y="296923"/>
                </a:lnTo>
                <a:lnTo>
                  <a:pt x="350999" y="307402"/>
                </a:lnTo>
                <a:lnTo>
                  <a:pt x="339574" y="317882"/>
                </a:lnTo>
                <a:lnTo>
                  <a:pt x="328466" y="328997"/>
                </a:lnTo>
                <a:lnTo>
                  <a:pt x="317676" y="340112"/>
                </a:lnTo>
                <a:lnTo>
                  <a:pt x="306886" y="351226"/>
                </a:lnTo>
                <a:lnTo>
                  <a:pt x="296730" y="362976"/>
                </a:lnTo>
                <a:lnTo>
                  <a:pt x="286575" y="374726"/>
                </a:lnTo>
                <a:lnTo>
                  <a:pt x="277054" y="386794"/>
                </a:lnTo>
                <a:lnTo>
                  <a:pt x="267533" y="399179"/>
                </a:lnTo>
                <a:lnTo>
                  <a:pt x="258330" y="411564"/>
                </a:lnTo>
                <a:lnTo>
                  <a:pt x="249444" y="424584"/>
                </a:lnTo>
                <a:lnTo>
                  <a:pt x="240875" y="437604"/>
                </a:lnTo>
                <a:lnTo>
                  <a:pt x="232624" y="450942"/>
                </a:lnTo>
                <a:lnTo>
                  <a:pt x="224690" y="464279"/>
                </a:lnTo>
                <a:lnTo>
                  <a:pt x="217073" y="477935"/>
                </a:lnTo>
                <a:lnTo>
                  <a:pt x="209774" y="491590"/>
                </a:lnTo>
                <a:lnTo>
                  <a:pt x="202792" y="505563"/>
                </a:lnTo>
                <a:lnTo>
                  <a:pt x="196445" y="520171"/>
                </a:lnTo>
                <a:lnTo>
                  <a:pt x="189780" y="534462"/>
                </a:lnTo>
                <a:lnTo>
                  <a:pt x="183751" y="548752"/>
                </a:lnTo>
                <a:lnTo>
                  <a:pt x="178355" y="563678"/>
                </a:lnTo>
                <a:lnTo>
                  <a:pt x="173278" y="578603"/>
                </a:lnTo>
                <a:lnTo>
                  <a:pt x="168200" y="593846"/>
                </a:lnTo>
                <a:lnTo>
                  <a:pt x="163757" y="608772"/>
                </a:lnTo>
                <a:lnTo>
                  <a:pt x="159314" y="624332"/>
                </a:lnTo>
                <a:lnTo>
                  <a:pt x="155506" y="639893"/>
                </a:lnTo>
                <a:lnTo>
                  <a:pt x="152332" y="655454"/>
                </a:lnTo>
                <a:lnTo>
                  <a:pt x="148841" y="671650"/>
                </a:lnTo>
                <a:lnTo>
                  <a:pt x="146302" y="687210"/>
                </a:lnTo>
                <a:lnTo>
                  <a:pt x="144081" y="703724"/>
                </a:lnTo>
                <a:lnTo>
                  <a:pt x="142494" y="719602"/>
                </a:lnTo>
                <a:lnTo>
                  <a:pt x="140907" y="735798"/>
                </a:lnTo>
                <a:lnTo>
                  <a:pt x="139955" y="752629"/>
                </a:lnTo>
                <a:lnTo>
                  <a:pt x="139320" y="769142"/>
                </a:lnTo>
                <a:lnTo>
                  <a:pt x="139003" y="785973"/>
                </a:lnTo>
                <a:lnTo>
                  <a:pt x="139320" y="800263"/>
                </a:lnTo>
                <a:lnTo>
                  <a:pt x="139638" y="814871"/>
                </a:lnTo>
                <a:lnTo>
                  <a:pt x="140590" y="829162"/>
                </a:lnTo>
                <a:lnTo>
                  <a:pt x="141542" y="844087"/>
                </a:lnTo>
                <a:lnTo>
                  <a:pt x="143129" y="858378"/>
                </a:lnTo>
                <a:lnTo>
                  <a:pt x="144715" y="872350"/>
                </a:lnTo>
                <a:lnTo>
                  <a:pt x="146620" y="886641"/>
                </a:lnTo>
                <a:lnTo>
                  <a:pt x="149158" y="900931"/>
                </a:lnTo>
                <a:lnTo>
                  <a:pt x="152015" y="914586"/>
                </a:lnTo>
                <a:lnTo>
                  <a:pt x="154871" y="928559"/>
                </a:lnTo>
                <a:lnTo>
                  <a:pt x="158044" y="942215"/>
                </a:lnTo>
                <a:lnTo>
                  <a:pt x="161853" y="955870"/>
                </a:lnTo>
                <a:lnTo>
                  <a:pt x="165661" y="969208"/>
                </a:lnTo>
                <a:lnTo>
                  <a:pt x="169469" y="983180"/>
                </a:lnTo>
                <a:lnTo>
                  <a:pt x="174230" y="996201"/>
                </a:lnTo>
                <a:lnTo>
                  <a:pt x="178673" y="1009538"/>
                </a:lnTo>
                <a:lnTo>
                  <a:pt x="183433" y="1022558"/>
                </a:lnTo>
                <a:lnTo>
                  <a:pt x="188828" y="1035261"/>
                </a:lnTo>
                <a:lnTo>
                  <a:pt x="194223" y="1047964"/>
                </a:lnTo>
                <a:lnTo>
                  <a:pt x="200253" y="1060666"/>
                </a:lnTo>
                <a:lnTo>
                  <a:pt x="205966" y="1073369"/>
                </a:lnTo>
                <a:lnTo>
                  <a:pt x="212630" y="1085754"/>
                </a:lnTo>
                <a:lnTo>
                  <a:pt x="219295" y="1098139"/>
                </a:lnTo>
                <a:lnTo>
                  <a:pt x="225642" y="1110206"/>
                </a:lnTo>
                <a:lnTo>
                  <a:pt x="232941" y="1121956"/>
                </a:lnTo>
                <a:lnTo>
                  <a:pt x="239923" y="1133706"/>
                </a:lnTo>
                <a:lnTo>
                  <a:pt x="247857" y="1145456"/>
                </a:lnTo>
                <a:lnTo>
                  <a:pt x="255474" y="1156571"/>
                </a:lnTo>
                <a:lnTo>
                  <a:pt x="263408" y="1168003"/>
                </a:lnTo>
                <a:lnTo>
                  <a:pt x="271659" y="1179118"/>
                </a:lnTo>
                <a:lnTo>
                  <a:pt x="280228" y="1189915"/>
                </a:lnTo>
                <a:lnTo>
                  <a:pt x="289114" y="1200395"/>
                </a:lnTo>
                <a:lnTo>
                  <a:pt x="297682" y="1210874"/>
                </a:lnTo>
                <a:lnTo>
                  <a:pt x="307203" y="1221036"/>
                </a:lnTo>
                <a:lnTo>
                  <a:pt x="316407" y="1231198"/>
                </a:lnTo>
                <a:lnTo>
                  <a:pt x="326245" y="1241361"/>
                </a:lnTo>
                <a:lnTo>
                  <a:pt x="336083" y="1250887"/>
                </a:lnTo>
                <a:lnTo>
                  <a:pt x="345604" y="1260414"/>
                </a:lnTo>
                <a:lnTo>
                  <a:pt x="356076" y="1269624"/>
                </a:lnTo>
                <a:lnTo>
                  <a:pt x="366549" y="1278833"/>
                </a:lnTo>
                <a:lnTo>
                  <a:pt x="377022" y="1287725"/>
                </a:lnTo>
                <a:lnTo>
                  <a:pt x="388130" y="1296299"/>
                </a:lnTo>
                <a:lnTo>
                  <a:pt x="398920" y="1304556"/>
                </a:lnTo>
                <a:lnTo>
                  <a:pt x="410345" y="1312813"/>
                </a:lnTo>
                <a:lnTo>
                  <a:pt x="421770" y="1320752"/>
                </a:lnTo>
                <a:lnTo>
                  <a:pt x="433195" y="1328373"/>
                </a:lnTo>
                <a:lnTo>
                  <a:pt x="444937" y="1335995"/>
                </a:lnTo>
                <a:lnTo>
                  <a:pt x="456997" y="1343299"/>
                </a:lnTo>
                <a:lnTo>
                  <a:pt x="469056" y="1349968"/>
                </a:lnTo>
                <a:lnTo>
                  <a:pt x="481116" y="1356636"/>
                </a:lnTo>
                <a:lnTo>
                  <a:pt x="493810" y="1362988"/>
                </a:lnTo>
                <a:lnTo>
                  <a:pt x="506187" y="1369339"/>
                </a:lnTo>
                <a:lnTo>
                  <a:pt x="518882" y="1375373"/>
                </a:lnTo>
                <a:lnTo>
                  <a:pt x="532211" y="1380771"/>
                </a:lnTo>
                <a:lnTo>
                  <a:pt x="545222" y="1386170"/>
                </a:lnTo>
                <a:lnTo>
                  <a:pt x="558551" y="1391569"/>
                </a:lnTo>
                <a:lnTo>
                  <a:pt x="571881" y="1396015"/>
                </a:lnTo>
                <a:lnTo>
                  <a:pt x="585210" y="1400778"/>
                </a:lnTo>
                <a:lnTo>
                  <a:pt x="598856" y="1404906"/>
                </a:lnTo>
                <a:lnTo>
                  <a:pt x="613137" y="1408717"/>
                </a:lnTo>
                <a:lnTo>
                  <a:pt x="626784" y="1412845"/>
                </a:lnTo>
                <a:lnTo>
                  <a:pt x="641065" y="1416021"/>
                </a:lnTo>
                <a:lnTo>
                  <a:pt x="655029" y="1418879"/>
                </a:lnTo>
                <a:lnTo>
                  <a:pt x="669627" y="1422055"/>
                </a:lnTo>
                <a:lnTo>
                  <a:pt x="644873" y="1558925"/>
                </a:lnTo>
                <a:lnTo>
                  <a:pt x="627418" y="1555432"/>
                </a:lnTo>
                <a:lnTo>
                  <a:pt x="609964" y="1551939"/>
                </a:lnTo>
                <a:lnTo>
                  <a:pt x="593144" y="1547493"/>
                </a:lnTo>
                <a:lnTo>
                  <a:pt x="576006" y="1543365"/>
                </a:lnTo>
                <a:lnTo>
                  <a:pt x="559186" y="1538601"/>
                </a:lnTo>
                <a:lnTo>
                  <a:pt x="542684" y="1533202"/>
                </a:lnTo>
                <a:lnTo>
                  <a:pt x="526181" y="1527804"/>
                </a:lnTo>
                <a:lnTo>
                  <a:pt x="509996" y="1521770"/>
                </a:lnTo>
                <a:lnTo>
                  <a:pt x="493493" y="1515736"/>
                </a:lnTo>
                <a:lnTo>
                  <a:pt x="477942" y="1509068"/>
                </a:lnTo>
                <a:lnTo>
                  <a:pt x="462074" y="1502081"/>
                </a:lnTo>
                <a:lnTo>
                  <a:pt x="446524" y="1495095"/>
                </a:lnTo>
                <a:lnTo>
                  <a:pt x="431291" y="1487473"/>
                </a:lnTo>
                <a:lnTo>
                  <a:pt x="416057" y="1479852"/>
                </a:lnTo>
                <a:lnTo>
                  <a:pt x="401141" y="1471595"/>
                </a:lnTo>
                <a:lnTo>
                  <a:pt x="386226" y="1463338"/>
                </a:lnTo>
                <a:lnTo>
                  <a:pt x="371944" y="1454446"/>
                </a:lnTo>
                <a:lnTo>
                  <a:pt x="357346" y="1445555"/>
                </a:lnTo>
                <a:lnTo>
                  <a:pt x="343382" y="1436028"/>
                </a:lnTo>
                <a:lnTo>
                  <a:pt x="329736" y="1426501"/>
                </a:lnTo>
                <a:lnTo>
                  <a:pt x="316089" y="1416339"/>
                </a:lnTo>
                <a:lnTo>
                  <a:pt x="302760" y="1406177"/>
                </a:lnTo>
                <a:lnTo>
                  <a:pt x="289431" y="1395697"/>
                </a:lnTo>
                <a:lnTo>
                  <a:pt x="276419" y="1384900"/>
                </a:lnTo>
                <a:lnTo>
                  <a:pt x="263725" y="1373785"/>
                </a:lnTo>
                <a:lnTo>
                  <a:pt x="251348" y="1362670"/>
                </a:lnTo>
                <a:lnTo>
                  <a:pt x="238971" y="1350920"/>
                </a:lnTo>
                <a:lnTo>
                  <a:pt x="227229" y="1339170"/>
                </a:lnTo>
                <a:lnTo>
                  <a:pt x="215486" y="1327103"/>
                </a:lnTo>
                <a:lnTo>
                  <a:pt x="204062" y="1315036"/>
                </a:lnTo>
                <a:lnTo>
                  <a:pt x="192954" y="1302333"/>
                </a:lnTo>
                <a:lnTo>
                  <a:pt x="182164" y="1289630"/>
                </a:lnTo>
                <a:lnTo>
                  <a:pt x="171374" y="1276928"/>
                </a:lnTo>
                <a:lnTo>
                  <a:pt x="161535" y="1263590"/>
                </a:lnTo>
                <a:lnTo>
                  <a:pt x="151380" y="1250252"/>
                </a:lnTo>
                <a:lnTo>
                  <a:pt x="141542" y="1236597"/>
                </a:lnTo>
                <a:lnTo>
                  <a:pt x="132021" y="1222624"/>
                </a:lnTo>
                <a:lnTo>
                  <a:pt x="122818" y="1208651"/>
                </a:lnTo>
                <a:lnTo>
                  <a:pt x="113932" y="1194361"/>
                </a:lnTo>
                <a:lnTo>
                  <a:pt x="105363" y="1180071"/>
                </a:lnTo>
                <a:lnTo>
                  <a:pt x="97112" y="1165145"/>
                </a:lnTo>
                <a:lnTo>
                  <a:pt x="89178" y="1150219"/>
                </a:lnTo>
                <a:lnTo>
                  <a:pt x="81561" y="1135294"/>
                </a:lnTo>
                <a:lnTo>
                  <a:pt x="74262" y="1120368"/>
                </a:lnTo>
                <a:lnTo>
                  <a:pt x="66962" y="1104808"/>
                </a:lnTo>
                <a:lnTo>
                  <a:pt x="60615" y="1089247"/>
                </a:lnTo>
                <a:lnTo>
                  <a:pt x="53951" y="1073369"/>
                </a:lnTo>
                <a:lnTo>
                  <a:pt x="48238" y="1057491"/>
                </a:lnTo>
                <a:lnTo>
                  <a:pt x="42208" y="1041612"/>
                </a:lnTo>
                <a:lnTo>
                  <a:pt x="37131" y="1025417"/>
                </a:lnTo>
                <a:lnTo>
                  <a:pt x="32053" y="1009221"/>
                </a:lnTo>
                <a:lnTo>
                  <a:pt x="27293" y="992390"/>
                </a:lnTo>
                <a:lnTo>
                  <a:pt x="23167" y="975876"/>
                </a:lnTo>
                <a:lnTo>
                  <a:pt x="19041" y="959363"/>
                </a:lnTo>
                <a:lnTo>
                  <a:pt x="15550" y="942532"/>
                </a:lnTo>
                <a:lnTo>
                  <a:pt x="12377" y="925701"/>
                </a:lnTo>
                <a:lnTo>
                  <a:pt x="9203" y="908235"/>
                </a:lnTo>
                <a:lnTo>
                  <a:pt x="6982" y="891087"/>
                </a:lnTo>
                <a:lnTo>
                  <a:pt x="4760" y="873621"/>
                </a:lnTo>
                <a:lnTo>
                  <a:pt x="3173" y="856472"/>
                </a:lnTo>
                <a:lnTo>
                  <a:pt x="1904" y="838689"/>
                </a:lnTo>
                <a:lnTo>
                  <a:pt x="952" y="821222"/>
                </a:lnTo>
                <a:lnTo>
                  <a:pt x="317" y="803439"/>
                </a:lnTo>
                <a:lnTo>
                  <a:pt x="0" y="785973"/>
                </a:lnTo>
                <a:lnTo>
                  <a:pt x="317" y="765649"/>
                </a:lnTo>
                <a:lnTo>
                  <a:pt x="952" y="745325"/>
                </a:lnTo>
                <a:lnTo>
                  <a:pt x="2221" y="725318"/>
                </a:lnTo>
                <a:lnTo>
                  <a:pt x="4125" y="705629"/>
                </a:lnTo>
                <a:lnTo>
                  <a:pt x="6030" y="685622"/>
                </a:lnTo>
                <a:lnTo>
                  <a:pt x="8886" y="666251"/>
                </a:lnTo>
                <a:lnTo>
                  <a:pt x="12377" y="646879"/>
                </a:lnTo>
                <a:lnTo>
                  <a:pt x="15868" y="627508"/>
                </a:lnTo>
                <a:lnTo>
                  <a:pt x="19993" y="608454"/>
                </a:lnTo>
                <a:lnTo>
                  <a:pt x="24754" y="589718"/>
                </a:lnTo>
                <a:lnTo>
                  <a:pt x="29831" y="570982"/>
                </a:lnTo>
                <a:lnTo>
                  <a:pt x="35227" y="552245"/>
                </a:lnTo>
                <a:lnTo>
                  <a:pt x="41256" y="534144"/>
                </a:lnTo>
                <a:lnTo>
                  <a:pt x="47604" y="515725"/>
                </a:lnTo>
                <a:lnTo>
                  <a:pt x="54268" y="497941"/>
                </a:lnTo>
                <a:lnTo>
                  <a:pt x="61567" y="480158"/>
                </a:lnTo>
                <a:lnTo>
                  <a:pt x="69501" y="462692"/>
                </a:lnTo>
                <a:lnTo>
                  <a:pt x="77435" y="445225"/>
                </a:lnTo>
                <a:lnTo>
                  <a:pt x="86004" y="428395"/>
                </a:lnTo>
                <a:lnTo>
                  <a:pt x="94890" y="411246"/>
                </a:lnTo>
                <a:lnTo>
                  <a:pt x="104093" y="395050"/>
                </a:lnTo>
                <a:lnTo>
                  <a:pt x="113614" y="378854"/>
                </a:lnTo>
                <a:lnTo>
                  <a:pt x="123770" y="362341"/>
                </a:lnTo>
                <a:lnTo>
                  <a:pt x="133925" y="346780"/>
                </a:lnTo>
                <a:lnTo>
                  <a:pt x="145033" y="330902"/>
                </a:lnTo>
                <a:lnTo>
                  <a:pt x="156140" y="315977"/>
                </a:lnTo>
                <a:lnTo>
                  <a:pt x="167565" y="301051"/>
                </a:lnTo>
                <a:lnTo>
                  <a:pt x="179308" y="286443"/>
                </a:lnTo>
                <a:lnTo>
                  <a:pt x="191367" y="271835"/>
                </a:lnTo>
                <a:lnTo>
                  <a:pt x="204062" y="257545"/>
                </a:lnTo>
                <a:lnTo>
                  <a:pt x="216756" y="243889"/>
                </a:lnTo>
                <a:lnTo>
                  <a:pt x="229768" y="230552"/>
                </a:lnTo>
                <a:lnTo>
                  <a:pt x="243731" y="217214"/>
                </a:lnTo>
                <a:lnTo>
                  <a:pt x="257378" y="204194"/>
                </a:lnTo>
                <a:lnTo>
                  <a:pt x="271342" y="191809"/>
                </a:lnTo>
                <a:lnTo>
                  <a:pt x="285623" y="179424"/>
                </a:lnTo>
                <a:lnTo>
                  <a:pt x="300539" y="167674"/>
                </a:lnTo>
                <a:lnTo>
                  <a:pt x="315455" y="156242"/>
                </a:lnTo>
                <a:lnTo>
                  <a:pt x="330688" y="145127"/>
                </a:lnTo>
                <a:lnTo>
                  <a:pt x="346556" y="134330"/>
                </a:lnTo>
                <a:lnTo>
                  <a:pt x="362106" y="124168"/>
                </a:lnTo>
                <a:lnTo>
                  <a:pt x="377974" y="114005"/>
                </a:lnTo>
                <a:lnTo>
                  <a:pt x="394477" y="104479"/>
                </a:lnTo>
                <a:lnTo>
                  <a:pt x="410980" y="94952"/>
                </a:lnTo>
                <a:lnTo>
                  <a:pt x="428117" y="86060"/>
                </a:lnTo>
                <a:lnTo>
                  <a:pt x="444937" y="77803"/>
                </a:lnTo>
                <a:lnTo>
                  <a:pt x="462392" y="69546"/>
                </a:lnTo>
                <a:lnTo>
                  <a:pt x="479529" y="61925"/>
                </a:lnTo>
                <a:lnTo>
                  <a:pt x="497619" y="54621"/>
                </a:lnTo>
                <a:lnTo>
                  <a:pt x="515391" y="47634"/>
                </a:lnTo>
                <a:lnTo>
                  <a:pt x="533480" y="41283"/>
                </a:lnTo>
                <a:lnTo>
                  <a:pt x="551570" y="35567"/>
                </a:lnTo>
                <a:lnTo>
                  <a:pt x="570294" y="29851"/>
                </a:lnTo>
                <a:lnTo>
                  <a:pt x="589018" y="24770"/>
                </a:lnTo>
                <a:lnTo>
                  <a:pt x="607742" y="20324"/>
                </a:lnTo>
                <a:lnTo>
                  <a:pt x="627101" y="15878"/>
                </a:lnTo>
                <a:lnTo>
                  <a:pt x="646143" y="12385"/>
                </a:lnTo>
                <a:lnTo>
                  <a:pt x="665501" y="9209"/>
                </a:lnTo>
                <a:lnTo>
                  <a:pt x="685178" y="6351"/>
                </a:lnTo>
                <a:lnTo>
                  <a:pt x="704854" y="4128"/>
                </a:lnTo>
                <a:lnTo>
                  <a:pt x="724530" y="2223"/>
                </a:lnTo>
                <a:lnTo>
                  <a:pt x="744524" y="952"/>
                </a:lnTo>
                <a:lnTo>
                  <a:pt x="764835" y="317"/>
                </a:lnTo>
                <a:lnTo>
                  <a:pt x="784828"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mn-ea"/>
              <a:sym typeface="+mn-lt"/>
            </a:endParaRPr>
          </a:p>
        </p:txBody>
      </p:sp>
      <p:sp>
        <p:nvSpPr>
          <p:cNvPr id="141" name="KSO_Shape"/>
          <p:cNvSpPr>
            <a:spLocks noChangeAspect="1"/>
          </p:cNvSpPr>
          <p:nvPr/>
        </p:nvSpPr>
        <p:spPr bwMode="auto">
          <a:xfrm>
            <a:off x="1543425" y="3244468"/>
            <a:ext cx="628714" cy="746355"/>
          </a:xfrm>
          <a:custGeom>
            <a:avLst/>
            <a:gdLst>
              <a:gd name="connsiteX0" fmla="*/ 218510 w 491355"/>
              <a:gd name="connsiteY0" fmla="*/ 191021 h 583294"/>
              <a:gd name="connsiteX1" fmla="*/ 291225 w 491355"/>
              <a:gd name="connsiteY1" fmla="*/ 263631 h 583294"/>
              <a:gd name="connsiteX2" fmla="*/ 263723 w 491355"/>
              <a:gd name="connsiteY2" fmla="*/ 320332 h 583294"/>
              <a:gd name="connsiteX3" fmla="*/ 259985 w 491355"/>
              <a:gd name="connsiteY3" fmla="*/ 327975 h 583294"/>
              <a:gd name="connsiteX4" fmla="*/ 259985 w 491355"/>
              <a:gd name="connsiteY4" fmla="*/ 346994 h 583294"/>
              <a:gd name="connsiteX5" fmla="*/ 237111 w 491355"/>
              <a:gd name="connsiteY5" fmla="*/ 369834 h 583294"/>
              <a:gd name="connsiteX6" fmla="*/ 199997 w 491355"/>
              <a:gd name="connsiteY6" fmla="*/ 369834 h 583294"/>
              <a:gd name="connsiteX7" fmla="*/ 177123 w 491355"/>
              <a:gd name="connsiteY7" fmla="*/ 346994 h 583294"/>
              <a:gd name="connsiteX8" fmla="*/ 177123 w 491355"/>
              <a:gd name="connsiteY8" fmla="*/ 327975 h 583294"/>
              <a:gd name="connsiteX9" fmla="*/ 173474 w 491355"/>
              <a:gd name="connsiteY9" fmla="*/ 320332 h 583294"/>
              <a:gd name="connsiteX10" fmla="*/ 146506 w 491355"/>
              <a:gd name="connsiteY10" fmla="*/ 254565 h 583294"/>
              <a:gd name="connsiteX11" fmla="*/ 210144 w 491355"/>
              <a:gd name="connsiteY11" fmla="*/ 191554 h 583294"/>
              <a:gd name="connsiteX12" fmla="*/ 218510 w 491355"/>
              <a:gd name="connsiteY12" fmla="*/ 191021 h 583294"/>
              <a:gd name="connsiteX13" fmla="*/ 208005 w 491355"/>
              <a:gd name="connsiteY13" fmla="*/ 172064 h 583294"/>
              <a:gd name="connsiteX14" fmla="*/ 127011 w 491355"/>
              <a:gd name="connsiteY14" fmla="*/ 252142 h 583294"/>
              <a:gd name="connsiteX15" fmla="*/ 157539 w 491355"/>
              <a:gd name="connsiteY15" fmla="*/ 332575 h 583294"/>
              <a:gd name="connsiteX16" fmla="*/ 157539 w 491355"/>
              <a:gd name="connsiteY16" fmla="*/ 346972 h 583294"/>
              <a:gd name="connsiteX17" fmla="*/ 186644 w 491355"/>
              <a:gd name="connsiteY17" fmla="*/ 387056 h 583294"/>
              <a:gd name="connsiteX18" fmla="*/ 186644 w 491355"/>
              <a:gd name="connsiteY18" fmla="*/ 403231 h 583294"/>
              <a:gd name="connsiteX19" fmla="*/ 203020 w 491355"/>
              <a:gd name="connsiteY19" fmla="*/ 419673 h 583294"/>
              <a:gd name="connsiteX20" fmla="*/ 234083 w 491355"/>
              <a:gd name="connsiteY20" fmla="*/ 419673 h 583294"/>
              <a:gd name="connsiteX21" fmla="*/ 250549 w 491355"/>
              <a:gd name="connsiteY21" fmla="*/ 403231 h 583294"/>
              <a:gd name="connsiteX22" fmla="*/ 250549 w 491355"/>
              <a:gd name="connsiteY22" fmla="*/ 387056 h 583294"/>
              <a:gd name="connsiteX23" fmla="*/ 279564 w 491355"/>
              <a:gd name="connsiteY23" fmla="*/ 346972 h 583294"/>
              <a:gd name="connsiteX24" fmla="*/ 279564 w 491355"/>
              <a:gd name="connsiteY24" fmla="*/ 332575 h 583294"/>
              <a:gd name="connsiteX25" fmla="*/ 310805 w 491355"/>
              <a:gd name="connsiteY25" fmla="*/ 263607 h 583294"/>
              <a:gd name="connsiteX26" fmla="*/ 208005 w 491355"/>
              <a:gd name="connsiteY26" fmla="*/ 172064 h 583294"/>
              <a:gd name="connsiteX27" fmla="*/ 121581 w 491355"/>
              <a:gd name="connsiteY27" fmla="*/ 119627 h 583294"/>
              <a:gd name="connsiteX28" fmla="*/ 117487 w 491355"/>
              <a:gd name="connsiteY28" fmla="*/ 121316 h 583294"/>
              <a:gd name="connsiteX29" fmla="*/ 111880 w 491355"/>
              <a:gd name="connsiteY29" fmla="*/ 126915 h 583294"/>
              <a:gd name="connsiteX30" fmla="*/ 111880 w 491355"/>
              <a:gd name="connsiteY30" fmla="*/ 135181 h 583294"/>
              <a:gd name="connsiteX31" fmla="*/ 129058 w 491355"/>
              <a:gd name="connsiteY31" fmla="*/ 152334 h 583294"/>
              <a:gd name="connsiteX32" fmla="*/ 133152 w 491355"/>
              <a:gd name="connsiteY32" fmla="*/ 154022 h 583294"/>
              <a:gd name="connsiteX33" fmla="*/ 137335 w 491355"/>
              <a:gd name="connsiteY33" fmla="*/ 152334 h 583294"/>
              <a:gd name="connsiteX34" fmla="*/ 142942 w 491355"/>
              <a:gd name="connsiteY34" fmla="*/ 146735 h 583294"/>
              <a:gd name="connsiteX35" fmla="*/ 142942 w 491355"/>
              <a:gd name="connsiteY35" fmla="*/ 138469 h 583294"/>
              <a:gd name="connsiteX36" fmla="*/ 125765 w 491355"/>
              <a:gd name="connsiteY36" fmla="*/ 121316 h 583294"/>
              <a:gd name="connsiteX37" fmla="*/ 121581 w 491355"/>
              <a:gd name="connsiteY37" fmla="*/ 119627 h 583294"/>
              <a:gd name="connsiteX38" fmla="*/ 315522 w 491355"/>
              <a:gd name="connsiteY38" fmla="*/ 117672 h 583294"/>
              <a:gd name="connsiteX39" fmla="*/ 311339 w 491355"/>
              <a:gd name="connsiteY39" fmla="*/ 119361 h 583294"/>
              <a:gd name="connsiteX40" fmla="*/ 294250 w 491355"/>
              <a:gd name="connsiteY40" fmla="*/ 136514 h 583294"/>
              <a:gd name="connsiteX41" fmla="*/ 294250 w 491355"/>
              <a:gd name="connsiteY41" fmla="*/ 144779 h 583294"/>
              <a:gd name="connsiteX42" fmla="*/ 299768 w 491355"/>
              <a:gd name="connsiteY42" fmla="*/ 150378 h 583294"/>
              <a:gd name="connsiteX43" fmla="*/ 303951 w 491355"/>
              <a:gd name="connsiteY43" fmla="*/ 152067 h 583294"/>
              <a:gd name="connsiteX44" fmla="*/ 308045 w 491355"/>
              <a:gd name="connsiteY44" fmla="*/ 150378 h 583294"/>
              <a:gd name="connsiteX45" fmla="*/ 325223 w 491355"/>
              <a:gd name="connsiteY45" fmla="*/ 133225 h 583294"/>
              <a:gd name="connsiteX46" fmla="*/ 325223 w 491355"/>
              <a:gd name="connsiteY46" fmla="*/ 124960 h 583294"/>
              <a:gd name="connsiteX47" fmla="*/ 319616 w 491355"/>
              <a:gd name="connsiteY47" fmla="*/ 119361 h 583294"/>
              <a:gd name="connsiteX48" fmla="*/ 315522 w 491355"/>
              <a:gd name="connsiteY48" fmla="*/ 117672 h 583294"/>
              <a:gd name="connsiteX49" fmla="*/ 214591 w 491355"/>
              <a:gd name="connsiteY49" fmla="*/ 82921 h 583294"/>
              <a:gd name="connsiteX50" fmla="*/ 208717 w 491355"/>
              <a:gd name="connsiteY50" fmla="*/ 88787 h 583294"/>
              <a:gd name="connsiteX51" fmla="*/ 208717 w 491355"/>
              <a:gd name="connsiteY51" fmla="*/ 121138 h 583294"/>
              <a:gd name="connsiteX52" fmla="*/ 214591 w 491355"/>
              <a:gd name="connsiteY52" fmla="*/ 127004 h 583294"/>
              <a:gd name="connsiteX53" fmla="*/ 222512 w 491355"/>
              <a:gd name="connsiteY53" fmla="*/ 127004 h 583294"/>
              <a:gd name="connsiteX54" fmla="*/ 228387 w 491355"/>
              <a:gd name="connsiteY54" fmla="*/ 121138 h 583294"/>
              <a:gd name="connsiteX55" fmla="*/ 228387 w 491355"/>
              <a:gd name="connsiteY55" fmla="*/ 88787 h 583294"/>
              <a:gd name="connsiteX56" fmla="*/ 222512 w 491355"/>
              <a:gd name="connsiteY56" fmla="*/ 82921 h 583294"/>
              <a:gd name="connsiteX57" fmla="*/ 249125 w 491355"/>
              <a:gd name="connsiteY57" fmla="*/ 0 h 583294"/>
              <a:gd name="connsiteX58" fmla="*/ 430337 w 491355"/>
              <a:gd name="connsiteY58" fmla="*/ 92342 h 583294"/>
              <a:gd name="connsiteX59" fmla="*/ 490504 w 491355"/>
              <a:gd name="connsiteY59" fmla="*/ 347239 h 583294"/>
              <a:gd name="connsiteX60" fmla="*/ 488368 w 491355"/>
              <a:gd name="connsiteY60" fmla="*/ 366436 h 583294"/>
              <a:gd name="connsiteX61" fmla="*/ 471279 w 491355"/>
              <a:gd name="connsiteY61" fmla="*/ 375502 h 583294"/>
              <a:gd name="connsiteX62" fmla="*/ 443421 w 491355"/>
              <a:gd name="connsiteY62" fmla="*/ 375502 h 583294"/>
              <a:gd name="connsiteX63" fmla="*/ 395448 w 491355"/>
              <a:gd name="connsiteY63" fmla="*/ 517081 h 583294"/>
              <a:gd name="connsiteX64" fmla="*/ 335548 w 491355"/>
              <a:gd name="connsiteY64" fmla="*/ 517259 h 583294"/>
              <a:gd name="connsiteX65" fmla="*/ 310894 w 491355"/>
              <a:gd name="connsiteY65" fmla="*/ 527391 h 583294"/>
              <a:gd name="connsiteX66" fmla="*/ 300569 w 491355"/>
              <a:gd name="connsiteY66" fmla="*/ 552010 h 583294"/>
              <a:gd name="connsiteX67" fmla="*/ 300569 w 491355"/>
              <a:gd name="connsiteY67" fmla="*/ 568452 h 583294"/>
              <a:gd name="connsiteX68" fmla="*/ 285705 w 491355"/>
              <a:gd name="connsiteY68" fmla="*/ 583294 h 583294"/>
              <a:gd name="connsiteX69" fmla="*/ 104315 w 491355"/>
              <a:gd name="connsiteY69" fmla="*/ 583294 h 583294"/>
              <a:gd name="connsiteX70" fmla="*/ 89362 w 491355"/>
              <a:gd name="connsiteY70" fmla="*/ 568452 h 583294"/>
              <a:gd name="connsiteX71" fmla="*/ 89362 w 491355"/>
              <a:gd name="connsiteY71" fmla="*/ 458601 h 583294"/>
              <a:gd name="connsiteX72" fmla="*/ 69603 w 491355"/>
              <a:gd name="connsiteY72" fmla="*/ 413096 h 583294"/>
              <a:gd name="connsiteX73" fmla="*/ 1159 w 491355"/>
              <a:gd name="connsiteY73" fmla="*/ 186196 h 583294"/>
              <a:gd name="connsiteX74" fmla="*/ 249125 w 491355"/>
              <a:gd name="connsiteY74" fmla="*/ 0 h 58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91355" h="583294">
                <a:moveTo>
                  <a:pt x="218510" y="191021"/>
                </a:moveTo>
                <a:cubicBezTo>
                  <a:pt x="258561" y="191021"/>
                  <a:pt x="291225" y="223638"/>
                  <a:pt x="291225" y="263631"/>
                </a:cubicBezTo>
                <a:cubicBezTo>
                  <a:pt x="291225" y="285760"/>
                  <a:pt x="281168" y="306467"/>
                  <a:pt x="263723" y="320332"/>
                </a:cubicBezTo>
                <a:cubicBezTo>
                  <a:pt x="261320" y="322198"/>
                  <a:pt x="259985" y="325042"/>
                  <a:pt x="259985" y="327975"/>
                </a:cubicBezTo>
                <a:lnTo>
                  <a:pt x="259985" y="346994"/>
                </a:lnTo>
                <a:cubicBezTo>
                  <a:pt x="259985" y="359614"/>
                  <a:pt x="249750" y="369834"/>
                  <a:pt x="237111" y="369834"/>
                </a:cubicBezTo>
                <a:lnTo>
                  <a:pt x="199997" y="369834"/>
                </a:lnTo>
                <a:cubicBezTo>
                  <a:pt x="187359" y="369834"/>
                  <a:pt x="177123" y="359614"/>
                  <a:pt x="177123" y="346994"/>
                </a:cubicBezTo>
                <a:lnTo>
                  <a:pt x="177123" y="327975"/>
                </a:lnTo>
                <a:cubicBezTo>
                  <a:pt x="177123" y="325042"/>
                  <a:pt x="175788" y="322198"/>
                  <a:pt x="173474" y="320332"/>
                </a:cubicBezTo>
                <a:cubicBezTo>
                  <a:pt x="153449" y="304512"/>
                  <a:pt x="143391" y="279894"/>
                  <a:pt x="146506" y="254565"/>
                </a:cubicBezTo>
                <a:cubicBezTo>
                  <a:pt x="150422" y="221682"/>
                  <a:pt x="177212" y="195198"/>
                  <a:pt x="210144" y="191554"/>
                </a:cubicBezTo>
                <a:cubicBezTo>
                  <a:pt x="212992" y="191199"/>
                  <a:pt x="215751" y="191021"/>
                  <a:pt x="218510" y="191021"/>
                </a:cubicBezTo>
                <a:close/>
                <a:moveTo>
                  <a:pt x="208005" y="172064"/>
                </a:moveTo>
                <a:cubicBezTo>
                  <a:pt x="166084" y="176686"/>
                  <a:pt x="132084" y="210370"/>
                  <a:pt x="127011" y="252142"/>
                </a:cubicBezTo>
                <a:cubicBezTo>
                  <a:pt x="123273" y="282715"/>
                  <a:pt x="134665" y="312400"/>
                  <a:pt x="157539" y="332575"/>
                </a:cubicBezTo>
                <a:lnTo>
                  <a:pt x="157539" y="346972"/>
                </a:lnTo>
                <a:cubicBezTo>
                  <a:pt x="157539" y="365636"/>
                  <a:pt x="169733" y="381368"/>
                  <a:pt x="186644" y="387056"/>
                </a:cubicBezTo>
                <a:lnTo>
                  <a:pt x="186644" y="403231"/>
                </a:lnTo>
                <a:cubicBezTo>
                  <a:pt x="186644" y="412296"/>
                  <a:pt x="193942" y="419673"/>
                  <a:pt x="203020" y="419673"/>
                </a:cubicBezTo>
                <a:lnTo>
                  <a:pt x="234083" y="419673"/>
                </a:lnTo>
                <a:cubicBezTo>
                  <a:pt x="243161" y="419673"/>
                  <a:pt x="250549" y="412296"/>
                  <a:pt x="250549" y="403231"/>
                </a:cubicBezTo>
                <a:lnTo>
                  <a:pt x="250549" y="387056"/>
                </a:lnTo>
                <a:cubicBezTo>
                  <a:pt x="267370" y="381368"/>
                  <a:pt x="279564" y="365636"/>
                  <a:pt x="279564" y="346972"/>
                </a:cubicBezTo>
                <a:lnTo>
                  <a:pt x="279564" y="332575"/>
                </a:lnTo>
                <a:cubicBezTo>
                  <a:pt x="299501" y="315066"/>
                  <a:pt x="310805" y="290181"/>
                  <a:pt x="310805" y="263607"/>
                </a:cubicBezTo>
                <a:cubicBezTo>
                  <a:pt x="310805" y="209303"/>
                  <a:pt x="263721" y="165843"/>
                  <a:pt x="208005" y="172064"/>
                </a:cubicBezTo>
                <a:close/>
                <a:moveTo>
                  <a:pt x="121581" y="119627"/>
                </a:moveTo>
                <a:cubicBezTo>
                  <a:pt x="120068" y="119627"/>
                  <a:pt x="118555" y="120249"/>
                  <a:pt x="117487" y="121316"/>
                </a:cubicBezTo>
                <a:lnTo>
                  <a:pt x="111880" y="126915"/>
                </a:lnTo>
                <a:cubicBezTo>
                  <a:pt x="109566" y="129137"/>
                  <a:pt x="109566" y="132870"/>
                  <a:pt x="111880" y="135181"/>
                </a:cubicBezTo>
                <a:lnTo>
                  <a:pt x="129058" y="152334"/>
                </a:lnTo>
                <a:cubicBezTo>
                  <a:pt x="130126" y="153400"/>
                  <a:pt x="131639" y="154022"/>
                  <a:pt x="133152" y="154022"/>
                </a:cubicBezTo>
                <a:cubicBezTo>
                  <a:pt x="134754" y="154022"/>
                  <a:pt x="136267" y="153400"/>
                  <a:pt x="137335" y="152334"/>
                </a:cubicBezTo>
                <a:lnTo>
                  <a:pt x="142942" y="146735"/>
                </a:lnTo>
                <a:cubicBezTo>
                  <a:pt x="145168" y="144424"/>
                  <a:pt x="145168" y="140691"/>
                  <a:pt x="142942" y="138469"/>
                </a:cubicBezTo>
                <a:lnTo>
                  <a:pt x="125765" y="121316"/>
                </a:lnTo>
                <a:cubicBezTo>
                  <a:pt x="124697" y="120249"/>
                  <a:pt x="123184" y="119627"/>
                  <a:pt x="121581" y="119627"/>
                </a:cubicBezTo>
                <a:close/>
                <a:moveTo>
                  <a:pt x="315522" y="117672"/>
                </a:moveTo>
                <a:cubicBezTo>
                  <a:pt x="313920" y="117672"/>
                  <a:pt x="312496" y="118294"/>
                  <a:pt x="311339" y="119361"/>
                </a:cubicBezTo>
                <a:lnTo>
                  <a:pt x="294250" y="136514"/>
                </a:lnTo>
                <a:cubicBezTo>
                  <a:pt x="291936" y="138825"/>
                  <a:pt x="291936" y="142468"/>
                  <a:pt x="294250" y="144779"/>
                </a:cubicBezTo>
                <a:lnTo>
                  <a:pt x="299768" y="150378"/>
                </a:lnTo>
                <a:cubicBezTo>
                  <a:pt x="300925" y="151445"/>
                  <a:pt x="302349" y="152067"/>
                  <a:pt x="303951" y="152067"/>
                </a:cubicBezTo>
                <a:cubicBezTo>
                  <a:pt x="305464" y="152067"/>
                  <a:pt x="306977" y="151445"/>
                  <a:pt x="308045" y="150378"/>
                </a:cubicBezTo>
                <a:lnTo>
                  <a:pt x="325223" y="133225"/>
                </a:lnTo>
                <a:cubicBezTo>
                  <a:pt x="327537" y="130915"/>
                  <a:pt x="327537" y="127271"/>
                  <a:pt x="325223" y="124960"/>
                </a:cubicBezTo>
                <a:lnTo>
                  <a:pt x="319616" y="119361"/>
                </a:lnTo>
                <a:cubicBezTo>
                  <a:pt x="318548" y="118294"/>
                  <a:pt x="317035" y="117672"/>
                  <a:pt x="315522" y="117672"/>
                </a:cubicBezTo>
                <a:close/>
                <a:moveTo>
                  <a:pt x="214591" y="82921"/>
                </a:moveTo>
                <a:cubicBezTo>
                  <a:pt x="211387" y="82921"/>
                  <a:pt x="208717" y="85588"/>
                  <a:pt x="208717" y="88787"/>
                </a:cubicBezTo>
                <a:lnTo>
                  <a:pt x="208717" y="121138"/>
                </a:lnTo>
                <a:cubicBezTo>
                  <a:pt x="208717" y="124427"/>
                  <a:pt x="211387" y="127004"/>
                  <a:pt x="214591" y="127004"/>
                </a:cubicBezTo>
                <a:lnTo>
                  <a:pt x="222512" y="127004"/>
                </a:lnTo>
                <a:cubicBezTo>
                  <a:pt x="225716" y="127004"/>
                  <a:pt x="228387" y="124427"/>
                  <a:pt x="228387" y="121138"/>
                </a:cubicBezTo>
                <a:lnTo>
                  <a:pt x="228387" y="88787"/>
                </a:lnTo>
                <a:cubicBezTo>
                  <a:pt x="228387" y="85588"/>
                  <a:pt x="225716" y="82921"/>
                  <a:pt x="222512" y="82921"/>
                </a:cubicBezTo>
                <a:close/>
                <a:moveTo>
                  <a:pt x="249125" y="0"/>
                </a:moveTo>
                <a:cubicBezTo>
                  <a:pt x="328071" y="0"/>
                  <a:pt x="396427" y="37506"/>
                  <a:pt x="430337" y="92342"/>
                </a:cubicBezTo>
                <a:cubicBezTo>
                  <a:pt x="449384" y="116961"/>
                  <a:pt x="478489" y="280404"/>
                  <a:pt x="490504" y="347239"/>
                </a:cubicBezTo>
                <a:cubicBezTo>
                  <a:pt x="491661" y="353905"/>
                  <a:pt x="492195" y="360748"/>
                  <a:pt x="488368" y="366436"/>
                </a:cubicBezTo>
                <a:cubicBezTo>
                  <a:pt x="484452" y="372124"/>
                  <a:pt x="478044" y="375502"/>
                  <a:pt x="471279" y="375502"/>
                </a:cubicBezTo>
                <a:lnTo>
                  <a:pt x="443421" y="375502"/>
                </a:lnTo>
                <a:cubicBezTo>
                  <a:pt x="431761" y="455046"/>
                  <a:pt x="445735" y="510593"/>
                  <a:pt x="395448" y="517081"/>
                </a:cubicBezTo>
                <a:cubicBezTo>
                  <a:pt x="392243" y="517437"/>
                  <a:pt x="361270" y="517437"/>
                  <a:pt x="335548" y="517259"/>
                </a:cubicBezTo>
                <a:cubicBezTo>
                  <a:pt x="326291" y="517259"/>
                  <a:pt x="317391" y="520903"/>
                  <a:pt x="310894" y="527391"/>
                </a:cubicBezTo>
                <a:cubicBezTo>
                  <a:pt x="304307" y="533879"/>
                  <a:pt x="300569" y="542767"/>
                  <a:pt x="300569" y="552010"/>
                </a:cubicBezTo>
                <a:lnTo>
                  <a:pt x="300569" y="568452"/>
                </a:lnTo>
                <a:cubicBezTo>
                  <a:pt x="300569" y="576628"/>
                  <a:pt x="293983" y="583294"/>
                  <a:pt x="285705" y="583294"/>
                </a:cubicBezTo>
                <a:lnTo>
                  <a:pt x="104315" y="583294"/>
                </a:lnTo>
                <a:cubicBezTo>
                  <a:pt x="96037" y="583294"/>
                  <a:pt x="89362" y="576628"/>
                  <a:pt x="89362" y="568452"/>
                </a:cubicBezTo>
                <a:lnTo>
                  <a:pt x="89362" y="458601"/>
                </a:lnTo>
                <a:cubicBezTo>
                  <a:pt x="89362" y="441359"/>
                  <a:pt x="82242" y="424917"/>
                  <a:pt x="69603" y="413096"/>
                </a:cubicBezTo>
                <a:cubicBezTo>
                  <a:pt x="37472" y="383056"/>
                  <a:pt x="-7831" y="348306"/>
                  <a:pt x="1159" y="186196"/>
                </a:cubicBezTo>
                <a:cubicBezTo>
                  <a:pt x="10326" y="20619"/>
                  <a:pt x="136534" y="0"/>
                  <a:pt x="249125" y="0"/>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mn-ea"/>
              <a:sym typeface="+mn-lt"/>
            </a:endParaRPr>
          </a:p>
        </p:txBody>
      </p:sp>
      <p:sp>
        <p:nvSpPr>
          <p:cNvPr id="124" name="文本框 34"/>
          <p:cNvSpPr txBox="1">
            <a:spLocks noChangeArrowheads="1"/>
          </p:cNvSpPr>
          <p:nvPr/>
        </p:nvSpPr>
        <p:spPr bwMode="auto">
          <a:xfrm>
            <a:off x="1223715" y="4036064"/>
            <a:ext cx="1107997" cy="5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Calibri" panose="020F0502020204030204"/>
                <a:ea typeface="微软雅黑" panose="020B0503020204020204" pitchFamily="34" charset="-122"/>
                <a:cs typeface="+mn-ea"/>
                <a:sym typeface="+mn-lt"/>
              </a:rPr>
              <a:t>改革后</a:t>
            </a:r>
          </a:p>
        </p:txBody>
      </p:sp>
      <p:sp>
        <p:nvSpPr>
          <p:cNvPr id="3" name="矩形 2"/>
          <p:cNvSpPr/>
          <p:nvPr/>
        </p:nvSpPr>
        <p:spPr>
          <a:xfrm>
            <a:off x="5408741" y="2041981"/>
            <a:ext cx="5929756" cy="532838"/>
          </a:xfrm>
          <a:prstGeom prst="rect">
            <a:avLst/>
          </a:prstGeom>
        </p:spPr>
        <p:txBody>
          <a:bodyPr wrap="square" lIns="0" tIns="0" rIns="0" bIns="0">
            <a:spAutoFit/>
          </a:bodyPr>
          <a:lstStyle/>
          <a:p>
            <a:pPr algn="just">
              <a:lnSpc>
                <a:spcPct val="130000"/>
              </a:lnSpc>
              <a:defRPr/>
            </a:pPr>
            <a:r>
              <a:rPr lang="zh-CN" altLang="en-US" sz="1400" dirty="0">
                <a:solidFill>
                  <a:prstClr val="black"/>
                </a:solidFill>
                <a:latin typeface="微软雅黑" panose="020B0503020204020204" pitchFamily="34" charset="-122"/>
                <a:ea typeface="微软雅黑" panose="020B0503020204020204" pitchFamily="34" charset="-122"/>
              </a:rPr>
              <a:t>市级执法队伍由</a:t>
            </a:r>
            <a:r>
              <a:rPr lang="en-US" altLang="zh-CN" sz="1400" dirty="0">
                <a:solidFill>
                  <a:prstClr val="black"/>
                </a:solidFill>
                <a:latin typeface="微软雅黑" panose="020B0503020204020204" pitchFamily="34" charset="-122"/>
                <a:ea typeface="微软雅黑" panose="020B0503020204020204" pitchFamily="34" charset="-122"/>
              </a:rPr>
              <a:t>30</a:t>
            </a:r>
            <a:r>
              <a:rPr lang="zh-CN" altLang="en-US" sz="1400" dirty="0">
                <a:solidFill>
                  <a:prstClr val="black"/>
                </a:solidFill>
                <a:latin typeface="微软雅黑" panose="020B0503020204020204" pitchFamily="34" charset="-122"/>
                <a:ea typeface="微软雅黑" panose="020B0503020204020204" pitchFamily="34" charset="-122"/>
              </a:rPr>
              <a:t>支整合为</a:t>
            </a:r>
            <a:r>
              <a:rPr lang="en-US" altLang="zh-CN" sz="1400" dirty="0">
                <a:solidFill>
                  <a:prstClr val="black"/>
                </a:solidFill>
                <a:latin typeface="微软雅黑" panose="020B0503020204020204" pitchFamily="34" charset="-122"/>
                <a:ea typeface="微软雅黑" panose="020B0503020204020204" pitchFamily="34" charset="-122"/>
              </a:rPr>
              <a:t>13</a:t>
            </a:r>
            <a:r>
              <a:rPr lang="zh-CN" altLang="en-US" sz="1400" dirty="0">
                <a:solidFill>
                  <a:prstClr val="black"/>
                </a:solidFill>
                <a:latin typeface="微软雅黑" panose="020B0503020204020204" pitchFamily="34" charset="-122"/>
                <a:ea typeface="微软雅黑" panose="020B0503020204020204" pitchFamily="34" charset="-122"/>
              </a:rPr>
              <a:t>支，县（市、区）级执法队伍由</a:t>
            </a:r>
            <a:r>
              <a:rPr lang="en-US" altLang="zh-CN" sz="1400" dirty="0">
                <a:solidFill>
                  <a:prstClr val="black"/>
                </a:solidFill>
                <a:latin typeface="微软雅黑" panose="020B0503020204020204" pitchFamily="34" charset="-122"/>
                <a:ea typeface="微软雅黑" panose="020B0503020204020204" pitchFamily="34" charset="-122"/>
              </a:rPr>
              <a:t>120</a:t>
            </a:r>
            <a:r>
              <a:rPr lang="zh-CN" altLang="en-US" sz="1400" dirty="0">
                <a:solidFill>
                  <a:prstClr val="black"/>
                </a:solidFill>
                <a:latin typeface="微软雅黑" panose="020B0503020204020204" pitchFamily="34" charset="-122"/>
                <a:ea typeface="微软雅黑" panose="020B0503020204020204" pitchFamily="34" charset="-122"/>
              </a:rPr>
              <a:t>支精简至</a:t>
            </a:r>
            <a:r>
              <a:rPr lang="en-US" altLang="zh-CN" sz="1400" dirty="0">
                <a:solidFill>
                  <a:prstClr val="black"/>
                </a:solidFill>
                <a:latin typeface="微软雅黑" panose="020B0503020204020204" pitchFamily="34" charset="-122"/>
                <a:ea typeface="微软雅黑" panose="020B0503020204020204" pitchFamily="34" charset="-122"/>
              </a:rPr>
              <a:t>51</a:t>
            </a:r>
            <a:r>
              <a:rPr lang="zh-CN" altLang="en-US" sz="1400" dirty="0">
                <a:solidFill>
                  <a:prstClr val="black"/>
                </a:solidFill>
                <a:latin typeface="微软雅黑" panose="020B0503020204020204" pitchFamily="34" charset="-122"/>
                <a:ea typeface="微软雅黑" panose="020B0503020204020204" pitchFamily="34" charset="-122"/>
              </a:rPr>
              <a:t>支，实现了“分散执法”向“集中执法”转变。</a:t>
            </a:r>
          </a:p>
        </p:txBody>
      </p:sp>
      <p:sp>
        <p:nvSpPr>
          <p:cNvPr id="138" name="矩形 137"/>
          <p:cNvSpPr/>
          <p:nvPr/>
        </p:nvSpPr>
        <p:spPr>
          <a:xfrm>
            <a:off x="6908313" y="2943153"/>
            <a:ext cx="4789359" cy="812915"/>
          </a:xfrm>
          <a:prstGeom prst="rect">
            <a:avLst/>
          </a:prstGeom>
        </p:spPr>
        <p:txBody>
          <a:bodyPr wrap="square" lIns="0" tIns="0" rIns="0" bIns="0">
            <a:spAutoFit/>
          </a:bodyPr>
          <a:lstStyle/>
          <a:p>
            <a:pPr algn="just">
              <a:lnSpc>
                <a:spcPct val="130000"/>
              </a:lnSpc>
              <a:defRPr/>
            </a:pPr>
            <a:r>
              <a:rPr lang="zh-CN" altLang="en-US" sz="1400" dirty="0">
                <a:solidFill>
                  <a:prstClr val="black"/>
                </a:solidFill>
                <a:latin typeface="微软雅黑" panose="020B0503020204020204" pitchFamily="34" charset="-122"/>
                <a:ea typeface="微软雅黑" panose="020B0503020204020204" pitchFamily="34" charset="-122"/>
              </a:rPr>
              <a:t>重新确定公布行政执法主体</a:t>
            </a:r>
            <a:r>
              <a:rPr lang="en-US" altLang="zh-CN" sz="1400" dirty="0">
                <a:solidFill>
                  <a:prstClr val="black"/>
                </a:solidFill>
                <a:latin typeface="微软雅黑" panose="020B0503020204020204" pitchFamily="34" charset="-122"/>
                <a:ea typeface="微软雅黑" panose="020B0503020204020204" pitchFamily="34" charset="-122"/>
              </a:rPr>
              <a:t>39</a:t>
            </a:r>
            <a:r>
              <a:rPr lang="zh-CN" altLang="en-US" sz="1400" dirty="0">
                <a:solidFill>
                  <a:prstClr val="black"/>
                </a:solidFill>
                <a:latin typeface="微软雅黑" panose="020B0503020204020204" pitchFamily="34" charset="-122"/>
                <a:ea typeface="微软雅黑" panose="020B0503020204020204" pitchFamily="34" charset="-122"/>
              </a:rPr>
              <a:t>个、行政执法人员</a:t>
            </a:r>
            <a:r>
              <a:rPr lang="en-US" altLang="zh-CN" sz="1400" dirty="0">
                <a:solidFill>
                  <a:prstClr val="black"/>
                </a:solidFill>
                <a:latin typeface="微软雅黑" panose="020B0503020204020204" pitchFamily="34" charset="-122"/>
                <a:ea typeface="微软雅黑" panose="020B0503020204020204" pitchFamily="34" charset="-122"/>
              </a:rPr>
              <a:t>10123</a:t>
            </a:r>
            <a:r>
              <a:rPr lang="zh-CN" altLang="en-US" sz="1400" dirty="0">
                <a:solidFill>
                  <a:prstClr val="black"/>
                </a:solidFill>
                <a:latin typeface="微软雅黑" panose="020B0503020204020204" pitchFamily="34" charset="-122"/>
                <a:ea typeface="微软雅黑" panose="020B0503020204020204" pitchFamily="34" charset="-122"/>
              </a:rPr>
              <a:t>名，全市行政执法部门均设立法制审核机构，配备法制审核人员</a:t>
            </a:r>
            <a:r>
              <a:rPr lang="en-US" altLang="zh-CN" sz="1400" dirty="0">
                <a:solidFill>
                  <a:prstClr val="black"/>
                </a:solidFill>
                <a:latin typeface="微软雅黑" panose="020B0503020204020204" pitchFamily="34" charset="-122"/>
                <a:ea typeface="微软雅黑" panose="020B0503020204020204" pitchFamily="34" charset="-122"/>
              </a:rPr>
              <a:t>256</a:t>
            </a:r>
            <a:r>
              <a:rPr lang="zh-CN" altLang="en-US" sz="1400" dirty="0">
                <a:solidFill>
                  <a:prstClr val="black"/>
                </a:solidFill>
                <a:latin typeface="微软雅黑" panose="020B0503020204020204" pitchFamily="34" charset="-122"/>
                <a:ea typeface="微软雅黑" panose="020B0503020204020204" pitchFamily="34" charset="-122"/>
              </a:rPr>
              <a:t>人。</a:t>
            </a:r>
          </a:p>
        </p:txBody>
      </p:sp>
      <p:sp>
        <p:nvSpPr>
          <p:cNvPr id="139" name="矩形 138"/>
          <p:cNvSpPr/>
          <p:nvPr/>
        </p:nvSpPr>
        <p:spPr>
          <a:xfrm>
            <a:off x="6908313" y="4036064"/>
            <a:ext cx="4789359" cy="812915"/>
          </a:xfrm>
          <a:prstGeom prst="rect">
            <a:avLst/>
          </a:prstGeom>
        </p:spPr>
        <p:txBody>
          <a:bodyPr wrap="square" lIns="0" tIns="0" rIns="0" bIns="0">
            <a:spAutoFit/>
          </a:bodyPr>
          <a:lstStyle/>
          <a:p>
            <a:pPr algn="just">
              <a:lnSpc>
                <a:spcPct val="130000"/>
              </a:lnSpc>
              <a:defRPr/>
            </a:pPr>
            <a:r>
              <a:rPr lang="zh-CN" altLang="en-US" sz="1400" dirty="0">
                <a:solidFill>
                  <a:prstClr val="black"/>
                </a:solidFill>
                <a:latin typeface="微软雅黑" panose="020B0503020204020204" pitchFamily="34" charset="-122"/>
                <a:ea typeface="微软雅黑" panose="020B0503020204020204" pitchFamily="34" charset="-122"/>
              </a:rPr>
              <a:t>推动执法重心下移，促进人员、经费、资源、装备等向基层倾斜，全市</a:t>
            </a:r>
            <a:r>
              <a:rPr lang="en-US" altLang="zh-CN" sz="1400" dirty="0">
                <a:solidFill>
                  <a:prstClr val="black"/>
                </a:solidFill>
                <a:latin typeface="微软雅黑" panose="020B0503020204020204" pitchFamily="34" charset="-122"/>
                <a:ea typeface="微软雅黑" panose="020B0503020204020204" pitchFamily="34" charset="-122"/>
              </a:rPr>
              <a:t>135</a:t>
            </a:r>
            <a:r>
              <a:rPr lang="zh-CN" altLang="en-US" sz="1400" dirty="0">
                <a:solidFill>
                  <a:prstClr val="black"/>
                </a:solidFill>
                <a:latin typeface="微软雅黑" panose="020B0503020204020204" pitchFamily="34" charset="-122"/>
                <a:ea typeface="微软雅黑" panose="020B0503020204020204" pitchFamily="34" charset="-122"/>
              </a:rPr>
              <a:t>个乡镇（街道）均整合派驻执法和基层执法力量。</a:t>
            </a:r>
          </a:p>
        </p:txBody>
      </p:sp>
      <p:sp>
        <p:nvSpPr>
          <p:cNvPr id="140" name="矩形 139"/>
          <p:cNvSpPr/>
          <p:nvPr/>
        </p:nvSpPr>
        <p:spPr>
          <a:xfrm>
            <a:off x="5384925" y="5205372"/>
            <a:ext cx="6210175" cy="532838"/>
          </a:xfrm>
          <a:prstGeom prst="rect">
            <a:avLst/>
          </a:prstGeom>
        </p:spPr>
        <p:txBody>
          <a:bodyPr wrap="square" lIns="0" tIns="0" rIns="0" bIns="0">
            <a:spAutoFit/>
          </a:bodyPr>
          <a:lstStyle/>
          <a:p>
            <a:pPr algn="just">
              <a:lnSpc>
                <a:spcPct val="130000"/>
              </a:lnSpc>
              <a:defRPr/>
            </a:pPr>
            <a:r>
              <a:rPr lang="zh-CN" altLang="en-US" sz="1400" dirty="0">
                <a:solidFill>
                  <a:prstClr val="black"/>
                </a:solidFill>
                <a:latin typeface="微软雅黑" panose="020B0503020204020204" pitchFamily="34" charset="-122"/>
                <a:ea typeface="微软雅黑" panose="020B0503020204020204" pitchFamily="34" charset="-122"/>
              </a:rPr>
              <a:t>组建了综合执法办公室，与派驻执法机构建立协调配合机制，统筹辖区内执法力量联动执法，形成“</a:t>
            </a:r>
            <a:r>
              <a:rPr lang="en-US" altLang="zh-CN" sz="1400" dirty="0">
                <a:solidFill>
                  <a:prstClr val="black"/>
                </a:solidFill>
                <a:latin typeface="微软雅黑" panose="020B0503020204020204" pitchFamily="34" charset="-122"/>
                <a:ea typeface="微软雅黑" panose="020B0503020204020204" pitchFamily="34" charset="-122"/>
              </a:rPr>
              <a:t>1</a:t>
            </a:r>
            <a:r>
              <a:rPr lang="zh-CN" altLang="en-US" sz="1400" dirty="0">
                <a:solidFill>
                  <a:prstClr val="black"/>
                </a:solidFill>
                <a:latin typeface="微软雅黑" panose="020B0503020204020204" pitchFamily="34" charset="-122"/>
                <a:ea typeface="微软雅黑" panose="020B0503020204020204" pitchFamily="34" charset="-122"/>
              </a:rPr>
              <a:t>室</a:t>
            </a:r>
            <a:r>
              <a:rPr lang="en-US" altLang="zh-CN" sz="1400" dirty="0">
                <a:solidFill>
                  <a:prstClr val="black"/>
                </a:solidFill>
                <a:latin typeface="微软雅黑" panose="020B0503020204020204" pitchFamily="34" charset="-122"/>
                <a:ea typeface="微软雅黑" panose="020B0503020204020204" pitchFamily="34" charset="-122"/>
              </a:rPr>
              <a:t>+N</a:t>
            </a:r>
            <a:r>
              <a:rPr lang="zh-CN" altLang="en-US" sz="1400" dirty="0">
                <a:solidFill>
                  <a:prstClr val="black"/>
                </a:solidFill>
                <a:latin typeface="微软雅黑" panose="020B0503020204020204" pitchFamily="34" charset="-122"/>
                <a:ea typeface="微软雅黑" panose="020B0503020204020204" pitchFamily="34" charset="-122"/>
              </a:rPr>
              <a:t>队</a:t>
            </a:r>
            <a:r>
              <a:rPr lang="en-US" altLang="zh-CN" sz="1400" dirty="0">
                <a:solidFill>
                  <a:prstClr val="black"/>
                </a:solidFill>
                <a:latin typeface="微软雅黑" panose="020B0503020204020204" pitchFamily="34" charset="-122"/>
                <a:ea typeface="微软雅黑" panose="020B0503020204020204" pitchFamily="34" charset="-122"/>
              </a:rPr>
              <a:t>+N</a:t>
            </a:r>
            <a:r>
              <a:rPr lang="zh-CN" altLang="en-US" sz="1400" dirty="0">
                <a:solidFill>
                  <a:prstClr val="black"/>
                </a:solidFill>
                <a:latin typeface="微软雅黑" panose="020B0503020204020204" pitchFamily="34" charset="-122"/>
                <a:ea typeface="微软雅黑" panose="020B0503020204020204" pitchFamily="34" charset="-122"/>
              </a:rPr>
              <a:t>所”执法模式。</a:t>
            </a:r>
          </a:p>
        </p:txBody>
      </p:sp>
      <p:sp>
        <p:nvSpPr>
          <p:cNvPr id="63" name="矩形: 圆角 62"/>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64" name="文本框 63"/>
          <p:cNvSpPr txBox="1"/>
          <p:nvPr/>
        </p:nvSpPr>
        <p:spPr>
          <a:xfrm>
            <a:off x="26935" y="10392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（三）聚焦公平正义，行政执法干出新成绩</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grpSp>
        <p:nvGrpSpPr>
          <p:cNvPr id="37" name="组合 36"/>
          <p:cNvGrpSpPr/>
          <p:nvPr/>
        </p:nvGrpSpPr>
        <p:grpSpPr>
          <a:xfrm>
            <a:off x="6985451" y="0"/>
            <a:ext cx="1526872" cy="900884"/>
            <a:chOff x="7140434" y="684324"/>
            <a:chExt cx="1526872" cy="900884"/>
          </a:xfrm>
        </p:grpSpPr>
        <p:grpSp>
          <p:nvGrpSpPr>
            <p:cNvPr id="38" name="组合 37"/>
            <p:cNvGrpSpPr/>
            <p:nvPr/>
          </p:nvGrpSpPr>
          <p:grpSpPr>
            <a:xfrm rot="10800000">
              <a:off x="7140434" y="980677"/>
              <a:ext cx="1243864" cy="256375"/>
              <a:chOff x="1621436" y="3300812"/>
              <a:chExt cx="1243864" cy="256375"/>
            </a:xfrm>
            <a:effectLst/>
          </p:grpSpPr>
          <p:cxnSp>
            <p:nvCxnSpPr>
              <p:cNvPr id="40" name="直接连接符 39"/>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1"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9" name="图片 38"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42" name="图片 41"/>
          <p:cNvPicPr>
            <a:picLocks noChangeAspect="1"/>
          </p:cNvPicPr>
          <p:nvPr/>
        </p:nvPicPr>
        <p:blipFill>
          <a:blip r:embed="rId4"/>
          <a:stretch>
            <a:fillRect/>
          </a:stretch>
        </p:blipFill>
        <p:spPr>
          <a:xfrm>
            <a:off x="680030" y="52511"/>
            <a:ext cx="6255038" cy="816935"/>
          </a:xfrm>
          <a:prstGeom prst="rect">
            <a:avLst/>
          </a:prstGeom>
        </p:spPr>
      </p:pic>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36" name="文本框 35"/>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29</a:t>
            </a:r>
            <a:endParaRPr lang="zh-CN" altLang="en-US" dirty="0">
              <a:latin typeface="微软雅黑" panose="020B0503020204020204" pitchFamily="34" charset="-122"/>
              <a:ea typeface="微软雅黑" panose="020B0503020204020204" pitchFamily="34" charset="-122"/>
            </a:endParaRPr>
          </a:p>
        </p:txBody>
      </p:sp>
      <p:sp>
        <p:nvSpPr>
          <p:cNvPr id="5" name="文本框 4"/>
          <p:cNvSpPr txBox="1"/>
          <p:nvPr/>
        </p:nvSpPr>
        <p:spPr>
          <a:xfrm>
            <a:off x="11322685" y="6333490"/>
            <a:ext cx="309880" cy="368300"/>
          </a:xfrm>
          <a:prstGeom prst="rect">
            <a:avLst/>
          </a:prstGeom>
          <a:noFill/>
        </p:spPr>
        <p:txBody>
          <a:bodyPr wrap="none" rtlCol="0">
            <a:spAutoFit/>
          </a:bodyPr>
          <a:lstStyle/>
          <a:p>
            <a:endParaRPr lang="zh-CN" altLang="en-US"/>
          </a:p>
        </p:txBody>
      </p:sp>
    </p:spTree>
    <p:custDataLst>
      <p:tags r:id="rId1"/>
    </p:custData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0" y="730989"/>
            <a:ext cx="12193057" cy="6127011"/>
          </a:xfrm>
          <a:prstGeom prst="rect">
            <a:avLst/>
          </a:prstGeom>
        </p:spPr>
      </p:pic>
      <p:sp>
        <p:nvSpPr>
          <p:cNvPr id="12" name="矩形 11"/>
          <p:cNvSpPr/>
          <p:nvPr/>
        </p:nvSpPr>
        <p:spPr>
          <a:xfrm>
            <a:off x="0" y="0"/>
            <a:ext cx="12192000" cy="6858000"/>
          </a:xfrm>
          <a:prstGeom prst="rect">
            <a:avLst/>
          </a:prstGeom>
          <a:gradFill flip="none" rotWithShape="1">
            <a:gsLst>
              <a:gs pos="1000">
                <a:srgbClr val="548BFA">
                  <a:alpha val="12000"/>
                </a:srgbClr>
              </a:gs>
              <a:gs pos="100000">
                <a:srgbClr val="2059F8">
                  <a:alpha val="0"/>
                </a:srgbClr>
              </a:gs>
            </a:gsLst>
            <a:lin ang="5400000" scaled="1"/>
            <a:tileRect/>
          </a:gradFill>
          <a:ln>
            <a:noFill/>
          </a:ln>
          <a:effectLst/>
          <a:scene3d>
            <a:camera prst="orthographicFront"/>
            <a:lightRig rig="contrasting" dir="t">
              <a:rot lat="0" lon="0" rev="5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9" name="组合 38"/>
          <p:cNvGrpSpPr/>
          <p:nvPr/>
        </p:nvGrpSpPr>
        <p:grpSpPr>
          <a:xfrm>
            <a:off x="889608" y="1340615"/>
            <a:ext cx="10412784" cy="4612177"/>
            <a:chOff x="1451892" y="2377658"/>
            <a:chExt cx="7141813" cy="1876122"/>
          </a:xfrm>
        </p:grpSpPr>
        <p:sp>
          <p:nvSpPr>
            <p:cNvPr id="43" name="矩形: 圆角 42"/>
            <p:cNvSpPr/>
            <p:nvPr/>
          </p:nvSpPr>
          <p:spPr>
            <a:xfrm>
              <a:off x="1451892" y="2377658"/>
              <a:ext cx="7141813" cy="1876122"/>
            </a:xfrm>
            <a:prstGeom prst="roundRect">
              <a:avLst>
                <a:gd name="adj" fmla="val 0"/>
              </a:avLst>
            </a:prstGeom>
            <a:gradFill flip="none" rotWithShape="1">
              <a:gsLst>
                <a:gs pos="47000">
                  <a:sysClr val="window" lastClr="FFFFFF"/>
                </a:gs>
                <a:gs pos="100000">
                  <a:sysClr val="window" lastClr="FFFFFF">
                    <a:alpha val="63000"/>
                  </a:sys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Roboto Regular"/>
                <a:ea typeface="思源黑体 CN Regular"/>
                <a:cs typeface="+mn-cs"/>
              </a:endParaRPr>
            </a:p>
          </p:txBody>
        </p:sp>
        <p:sp>
          <p:nvSpPr>
            <p:cNvPr id="44" name="任意多边形: 形状 43"/>
            <p:cNvSpPr/>
            <p:nvPr/>
          </p:nvSpPr>
          <p:spPr>
            <a:xfrm>
              <a:off x="1463033" y="2377661"/>
              <a:ext cx="51450" cy="1876119"/>
            </a:xfrm>
            <a:custGeom>
              <a:avLst/>
              <a:gdLst>
                <a:gd name="connsiteX0" fmla="*/ 22225 w 22225"/>
                <a:gd name="connsiteY0" fmla="*/ 0 h 1583513"/>
                <a:gd name="connsiteX1" fmla="*/ 22225 w 22225"/>
                <a:gd name="connsiteY1" fmla="*/ 1583513 h 1583513"/>
                <a:gd name="connsiteX2" fmla="*/ 0 w 22225"/>
                <a:gd name="connsiteY2" fmla="*/ 1583513 h 1583513"/>
                <a:gd name="connsiteX3" fmla="*/ 0 w 22225"/>
                <a:gd name="connsiteY3" fmla="*/ 0 h 1583513"/>
                <a:gd name="connsiteX4" fmla="*/ 22225 w 22225"/>
                <a:gd name="connsiteY4" fmla="*/ 0 h 158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 h="1583513">
                  <a:moveTo>
                    <a:pt x="22225" y="0"/>
                  </a:moveTo>
                  <a:lnTo>
                    <a:pt x="22225" y="1583513"/>
                  </a:lnTo>
                  <a:lnTo>
                    <a:pt x="0" y="1583513"/>
                  </a:lnTo>
                  <a:lnTo>
                    <a:pt x="0" y="0"/>
                  </a:lnTo>
                  <a:lnTo>
                    <a:pt x="22225" y="0"/>
                  </a:lnTo>
                </a:path>
              </a:pathLst>
            </a:custGeom>
            <a:gradFill>
              <a:gsLst>
                <a:gs pos="16000">
                  <a:srgbClr val="1616EE"/>
                </a:gs>
                <a:gs pos="100000">
                  <a:srgbClr val="090A7B"/>
                </a:gs>
              </a:gsLst>
              <a:lin ang="5400000" scaled="1"/>
            </a:gradFill>
            <a:ln w="127"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Roboto Regular"/>
                <a:ea typeface="思源黑体 CN Regular"/>
                <a:cs typeface="+mn-cs"/>
              </a:endParaRPr>
            </a:p>
          </p:txBody>
        </p:sp>
      </p:grpSp>
      <p:sp>
        <p:nvSpPr>
          <p:cNvPr id="5" name="文本框 4"/>
          <p:cNvSpPr txBox="1"/>
          <p:nvPr/>
        </p:nvSpPr>
        <p:spPr>
          <a:xfrm>
            <a:off x="1097569" y="2486428"/>
            <a:ext cx="10050793" cy="3691890"/>
          </a:xfrm>
          <a:prstGeom prst="rect">
            <a:avLst/>
          </a:prstGeom>
          <a:noFill/>
        </p:spPr>
        <p:txBody>
          <a:bodyPr wrap="square">
            <a:spAutoFit/>
          </a:bodyPr>
          <a:lstStyle/>
          <a:p>
            <a:pPr>
              <a:lnSpc>
                <a:spcPct val="170000"/>
              </a:lnSpc>
            </a:pPr>
            <a:r>
              <a:rPr lang="en-US" altLang="zh-CN" sz="2400" kern="0" dirty="0">
                <a:effectLst/>
                <a:latin typeface="+mj-ea"/>
                <a:ea typeface="+mj-ea"/>
                <a:cs typeface="仿宋_GB2312" panose="02010609030101010101" charset="-122"/>
                <a:sym typeface="Times New Roman" panose="02020603050405020304" pitchFamily="18" charset="0"/>
              </a:rPr>
              <a:t>       </a:t>
            </a:r>
            <a:r>
              <a:rPr lang="zh-CN" altLang="zh-CN" sz="2400" kern="0" dirty="0">
                <a:effectLst/>
                <a:latin typeface="+mj-ea"/>
                <a:ea typeface="+mj-ea"/>
                <a:cs typeface="仿宋_GB2312" panose="02010609030101010101" charset="-122"/>
                <a:sym typeface="Times New Roman" panose="02020603050405020304" pitchFamily="18" charset="0"/>
              </a:rPr>
              <a:t>市司法局作为法治建设重要部门，</a:t>
            </a:r>
            <a:r>
              <a:rPr lang="en-US" altLang="zh-CN" sz="2400" kern="0" dirty="0">
                <a:effectLst/>
                <a:latin typeface="+mj-ea"/>
                <a:ea typeface="+mj-ea"/>
                <a:cs typeface="仿宋_GB2312" panose="02010609030101010101" charset="-122"/>
                <a:sym typeface="Times New Roman" panose="02020603050405020304" pitchFamily="18" charset="0"/>
              </a:rPr>
              <a:t>2019</a:t>
            </a:r>
            <a:r>
              <a:rPr lang="zh-CN" altLang="zh-CN" sz="2400" kern="0" dirty="0">
                <a:effectLst/>
                <a:latin typeface="+mj-ea"/>
                <a:ea typeface="+mj-ea"/>
                <a:cs typeface="仿宋_GB2312" panose="02010609030101010101" charset="-122"/>
                <a:sym typeface="Times New Roman" panose="02020603050405020304" pitchFamily="18" charset="0"/>
              </a:rPr>
              <a:t>年机构改革实现</a:t>
            </a:r>
            <a:r>
              <a:rPr lang="zh-CN" altLang="zh-CN" sz="2400" b="1" kern="0" dirty="0">
                <a:gradFill flip="none" rotWithShape="1">
                  <a:gsLst>
                    <a:gs pos="0">
                      <a:srgbClr val="256ED8"/>
                    </a:gs>
                    <a:gs pos="69000">
                      <a:srgbClr val="090A7B"/>
                    </a:gs>
                  </a:gsLst>
                  <a:lin ang="5400000" scaled="1"/>
                  <a:tileRect/>
                </a:gradFill>
                <a:latin typeface="+mj-ea"/>
                <a:ea typeface="+mj-ea"/>
                <a:sym typeface="Times New Roman" panose="02020603050405020304" pitchFamily="18" charset="0"/>
              </a:rPr>
              <a:t>“</a:t>
            </a:r>
            <a:r>
              <a:rPr lang="en-US" altLang="zh-CN" sz="2400" b="1" kern="0" dirty="0">
                <a:gradFill flip="none" rotWithShape="1">
                  <a:gsLst>
                    <a:gs pos="0">
                      <a:srgbClr val="256ED8"/>
                    </a:gs>
                    <a:gs pos="69000">
                      <a:srgbClr val="090A7B"/>
                    </a:gs>
                  </a:gsLst>
                  <a:lin ang="5400000" scaled="1"/>
                  <a:tileRect/>
                </a:gradFill>
                <a:latin typeface="+mj-ea"/>
                <a:ea typeface="+mj-ea"/>
                <a:sym typeface="Times New Roman" panose="02020603050405020304" pitchFamily="18" charset="0"/>
              </a:rPr>
              <a:t>1+2+N</a:t>
            </a:r>
            <a:r>
              <a:rPr lang="zh-CN" altLang="zh-CN" sz="2400" b="1" kern="0" dirty="0">
                <a:gradFill flip="none" rotWithShape="1">
                  <a:gsLst>
                    <a:gs pos="0">
                      <a:srgbClr val="256ED8"/>
                    </a:gs>
                    <a:gs pos="69000">
                      <a:srgbClr val="090A7B"/>
                    </a:gs>
                  </a:gsLst>
                  <a:lin ang="5400000" scaled="1"/>
                  <a:tileRect/>
                </a:gradFill>
                <a:latin typeface="+mj-ea"/>
                <a:ea typeface="+mj-ea"/>
                <a:sym typeface="Times New Roman" panose="02020603050405020304" pitchFamily="18" charset="0"/>
              </a:rPr>
              <a:t>”</a:t>
            </a:r>
            <a:r>
              <a:rPr lang="zh-CN" altLang="zh-CN" sz="2400" kern="0" dirty="0">
                <a:effectLst/>
                <a:latin typeface="+mj-ea"/>
                <a:ea typeface="+mj-ea"/>
                <a:cs typeface="仿宋_GB2312" panose="02010609030101010101" charset="-122"/>
                <a:sym typeface="Times New Roman" panose="02020603050405020304" pitchFamily="18" charset="0"/>
              </a:rPr>
              <a:t>职能转变，在融合大家熟悉的原司法局</a:t>
            </a:r>
            <a:r>
              <a:rPr lang="zh-CN" altLang="en-US" sz="2400" b="1" kern="0" dirty="0">
                <a:gradFill flip="none" rotWithShape="1">
                  <a:gsLst>
                    <a:gs pos="0">
                      <a:srgbClr val="256ED8"/>
                    </a:gs>
                    <a:gs pos="69000">
                      <a:srgbClr val="090A7B"/>
                    </a:gs>
                  </a:gsLst>
                  <a:lin ang="5400000" scaled="1"/>
                  <a:tileRect/>
                </a:gradFill>
                <a:latin typeface="+mj-ea"/>
                <a:ea typeface="+mj-ea"/>
                <a:sym typeface="Times New Roman" panose="02020603050405020304" pitchFamily="18" charset="0"/>
              </a:rPr>
              <a:t>普法</a:t>
            </a:r>
            <a:r>
              <a:rPr lang="zh-CN" altLang="en-US" sz="2400" kern="0" dirty="0">
                <a:effectLst/>
                <a:latin typeface="+mj-ea"/>
                <a:ea typeface="+mj-ea"/>
                <a:cs typeface="仿宋_GB2312" panose="02010609030101010101" charset="-122"/>
                <a:sym typeface="Times New Roman" panose="02020603050405020304" pitchFamily="18" charset="0"/>
              </a:rPr>
              <a:t>、</a:t>
            </a:r>
            <a:r>
              <a:rPr lang="zh-CN" altLang="en-US" sz="2400" b="1" kern="0" dirty="0">
                <a:gradFill flip="none" rotWithShape="1">
                  <a:gsLst>
                    <a:gs pos="0">
                      <a:srgbClr val="256ED8"/>
                    </a:gs>
                    <a:gs pos="69000">
                      <a:srgbClr val="090A7B"/>
                    </a:gs>
                  </a:gsLst>
                  <a:lin ang="5400000" scaled="1"/>
                  <a:tileRect/>
                </a:gradFill>
                <a:latin typeface="+mj-ea"/>
                <a:ea typeface="+mj-ea"/>
                <a:sym typeface="Times New Roman" panose="02020603050405020304" pitchFamily="18" charset="0"/>
              </a:rPr>
              <a:t>社区</a:t>
            </a:r>
            <a:r>
              <a:rPr lang="zh-CN" altLang="zh-CN" sz="2400" b="1" kern="0" dirty="0">
                <a:gradFill flip="none" rotWithShape="1">
                  <a:gsLst>
                    <a:gs pos="0">
                      <a:srgbClr val="256ED8"/>
                    </a:gs>
                    <a:gs pos="69000">
                      <a:srgbClr val="090A7B"/>
                    </a:gs>
                  </a:gsLst>
                  <a:lin ang="5400000" scaled="1"/>
                  <a:tileRect/>
                </a:gradFill>
                <a:latin typeface="+mj-ea"/>
                <a:ea typeface="+mj-ea"/>
                <a:sym typeface="Times New Roman" panose="02020603050405020304" pitchFamily="18" charset="0"/>
              </a:rPr>
              <a:t>矫正、律师、公证、司法鉴定、人民调解</a:t>
            </a:r>
            <a:r>
              <a:rPr lang="zh-CN" altLang="en-US" sz="2400" b="1" kern="0" dirty="0">
                <a:gradFill flip="none" rotWithShape="1">
                  <a:gsLst>
                    <a:gs pos="0">
                      <a:srgbClr val="256ED8"/>
                    </a:gs>
                    <a:gs pos="69000">
                      <a:srgbClr val="090A7B"/>
                    </a:gs>
                  </a:gsLst>
                  <a:lin ang="5400000" scaled="1"/>
                  <a:tileRect/>
                </a:gradFill>
                <a:latin typeface="+mj-ea"/>
                <a:ea typeface="+mj-ea"/>
                <a:sym typeface="Times New Roman" panose="02020603050405020304" pitchFamily="18" charset="0"/>
              </a:rPr>
              <a:t>、法律援助</a:t>
            </a:r>
            <a:r>
              <a:rPr lang="zh-CN" altLang="zh-CN" sz="2400" kern="0" dirty="0">
                <a:effectLst/>
                <a:latin typeface="+mj-ea"/>
                <a:ea typeface="+mj-ea"/>
                <a:cs typeface="仿宋_GB2312" panose="02010609030101010101" charset="-122"/>
                <a:sym typeface="Times New Roman" panose="02020603050405020304" pitchFamily="18" charset="0"/>
              </a:rPr>
              <a:t>等职能和</a:t>
            </a:r>
            <a:r>
              <a:rPr lang="zh-CN" altLang="zh-CN" sz="2400" b="1" kern="0" dirty="0">
                <a:gradFill flip="none" rotWithShape="1">
                  <a:gsLst>
                    <a:gs pos="0">
                      <a:srgbClr val="256ED8"/>
                    </a:gs>
                    <a:gs pos="69000">
                      <a:srgbClr val="090A7B"/>
                    </a:gs>
                  </a:gsLst>
                  <a:lin ang="5400000" scaled="1"/>
                  <a:tileRect/>
                </a:gradFill>
                <a:latin typeface="+mj-ea"/>
                <a:ea typeface="+mj-ea"/>
                <a:sym typeface="Times New Roman" panose="02020603050405020304" pitchFamily="18" charset="0"/>
              </a:rPr>
              <a:t>原法制办行政立法、行政执法监督、规范性文件审核、重大决策审查、行政复议应诉、仲裁</a:t>
            </a:r>
            <a:r>
              <a:rPr lang="zh-CN" altLang="zh-CN" sz="2400" kern="0" dirty="0">
                <a:effectLst/>
                <a:latin typeface="+mj-ea"/>
                <a:ea typeface="+mj-ea"/>
                <a:cs typeface="仿宋_GB2312" panose="02010609030101010101" charset="-122"/>
                <a:sym typeface="Times New Roman" panose="02020603050405020304" pitchFamily="18" charset="0"/>
              </a:rPr>
              <a:t>等职能的基础上，被赋予了</a:t>
            </a:r>
            <a:r>
              <a:rPr lang="zh-CN" altLang="zh-CN" sz="2400" b="1" kern="0" dirty="0">
                <a:gradFill flip="none" rotWithShape="1">
                  <a:gsLst>
                    <a:gs pos="0">
                      <a:srgbClr val="256ED8"/>
                    </a:gs>
                    <a:gs pos="69000">
                      <a:srgbClr val="090A7B"/>
                    </a:gs>
                  </a:gsLst>
                  <a:lin ang="5400000" scaled="1"/>
                  <a:tileRect/>
                </a:gradFill>
                <a:latin typeface="+mj-ea"/>
                <a:ea typeface="+mj-ea"/>
                <a:sym typeface="Times New Roman" panose="02020603050405020304" pitchFamily="18" charset="0"/>
              </a:rPr>
              <a:t>依法治市</a:t>
            </a:r>
            <a:r>
              <a:rPr lang="zh-CN" altLang="zh-CN" sz="2400" kern="0" dirty="0">
                <a:effectLst/>
                <a:latin typeface="+mj-ea"/>
                <a:ea typeface="+mj-ea"/>
                <a:cs typeface="仿宋_GB2312" panose="02010609030101010101" charset="-122"/>
                <a:sym typeface="Times New Roman" panose="02020603050405020304" pitchFamily="18" charset="0"/>
              </a:rPr>
              <a:t>的时代新使命</a:t>
            </a:r>
            <a:r>
              <a:rPr lang="zh-CN" altLang="en-US" sz="2400" kern="0" dirty="0">
                <a:latin typeface="+mj-ea"/>
                <a:ea typeface="+mj-ea"/>
                <a:cs typeface="仿宋_GB2312" panose="02010609030101010101" charset="-122"/>
                <a:sym typeface="Times New Roman" panose="02020603050405020304" pitchFamily="18" charset="0"/>
              </a:rPr>
              <a:t>。</a:t>
            </a:r>
            <a:endParaRPr lang="en-US" altLang="zh-CN" sz="2400" kern="0" dirty="0">
              <a:effectLst/>
              <a:latin typeface="+mj-ea"/>
              <a:ea typeface="+mj-ea"/>
              <a:cs typeface="仿宋_GB2312" panose="02010609030101010101" charset="-122"/>
              <a:sym typeface="Times New Roman" panose="02020603050405020304" pitchFamily="18" charset="0"/>
            </a:endParaRPr>
          </a:p>
          <a:p>
            <a:pPr>
              <a:lnSpc>
                <a:spcPct val="150000"/>
              </a:lnSpc>
            </a:pPr>
            <a:endParaRPr lang="en-US" altLang="zh-CN" sz="2000" kern="0" dirty="0">
              <a:effectLst/>
              <a:latin typeface="+mj-ea"/>
              <a:ea typeface="+mj-ea"/>
              <a:cs typeface="仿宋_GB2312" panose="02010609030101010101" charset="-122"/>
              <a:sym typeface="Times New Roman" panose="02020603050405020304" pitchFamily="18" charset="0"/>
            </a:endParaRPr>
          </a:p>
        </p:txBody>
      </p:sp>
      <p:pic>
        <p:nvPicPr>
          <p:cNvPr id="45" name="图片 44"/>
          <p:cNvPicPr>
            <a:picLocks noChangeAspect="1"/>
          </p:cNvPicPr>
          <p:nvPr/>
        </p:nvPicPr>
        <p:blipFill>
          <a:blip r:embed="rId3"/>
          <a:stretch>
            <a:fillRect/>
          </a:stretch>
        </p:blipFill>
        <p:spPr>
          <a:xfrm>
            <a:off x="846222" y="192493"/>
            <a:ext cx="778265" cy="782256"/>
          </a:xfrm>
          <a:prstGeom prst="rect">
            <a:avLst/>
          </a:prstGeom>
        </p:spPr>
      </p:pic>
      <p:sp>
        <p:nvSpPr>
          <p:cNvPr id="9" name="文本框 8"/>
          <p:cNvSpPr txBox="1"/>
          <p:nvPr/>
        </p:nvSpPr>
        <p:spPr>
          <a:xfrm>
            <a:off x="846222" y="340454"/>
            <a:ext cx="2702490" cy="461665"/>
          </a:xfrm>
          <a:prstGeom prst="rect">
            <a:avLst/>
          </a:prstGeom>
          <a:noFill/>
        </p:spPr>
        <p:txBody>
          <a:bodyPr wrap="square">
            <a:spAutoFit/>
          </a:bodyPr>
          <a:lstStyle/>
          <a:p>
            <a:pPr algn="ctr"/>
            <a:r>
              <a:rPr lang="zh-CN" altLang="zh-CN" sz="2400" b="1" kern="0" dirty="0">
                <a:effectLst/>
                <a:latin typeface="Times New Roman" panose="02020603050405020304" pitchFamily="18" charset="0"/>
                <a:ea typeface="微软雅黑" panose="020B0503020204020204" pitchFamily="34" charset="-122"/>
                <a:cs typeface="仿宋_GB2312" panose="02010609030101010101" charset="-122"/>
                <a:sym typeface="Times New Roman" panose="02020603050405020304" pitchFamily="18" charset="0"/>
              </a:rPr>
              <a:t>党的十八大以来</a:t>
            </a:r>
            <a:endParaRPr lang="zh-CN" altLang="en-US" sz="2400" b="1" dirty="0"/>
          </a:p>
        </p:txBody>
      </p:sp>
      <p:sp>
        <p:nvSpPr>
          <p:cNvPr id="33" name="文本框 32"/>
          <p:cNvSpPr txBox="1"/>
          <p:nvPr/>
        </p:nvSpPr>
        <p:spPr>
          <a:xfrm>
            <a:off x="2284957" y="1590172"/>
            <a:ext cx="7622086" cy="461665"/>
          </a:xfrm>
          <a:prstGeom prst="rect">
            <a:avLst/>
          </a:prstGeom>
          <a:noFill/>
        </p:spPr>
        <p:txBody>
          <a:bodyPr wrap="square">
            <a:spAutoFit/>
          </a:bodyPr>
          <a:lstStyle/>
          <a:p>
            <a:pPr algn="ctr"/>
            <a:r>
              <a:rPr lang="en-US" altLang="zh-CN" kern="0" dirty="0">
                <a:latin typeface="Times New Roman" panose="02020603050405020304" pitchFamily="18" charset="0"/>
                <a:ea typeface="微软雅黑" panose="020B0503020204020204" pitchFamily="34" charset="-122"/>
                <a:cs typeface="仿宋_GB2312" panose="02010609030101010101" charset="-122"/>
                <a:sym typeface="Times New Roman" panose="02020603050405020304" pitchFamily="18" charset="0"/>
              </a:rPr>
              <a:t> </a:t>
            </a:r>
            <a:r>
              <a:rPr lang="zh-CN" altLang="zh-CN" sz="2400" b="1" kern="0" dirty="0">
                <a:solidFill>
                  <a:srgbClr val="090A7B"/>
                </a:solidFill>
                <a:effectLst/>
                <a:latin typeface="+mj-ea"/>
                <a:ea typeface="+mj-ea"/>
                <a:cs typeface="仿宋_GB2312" panose="02010609030101010101" charset="-122"/>
                <a:sym typeface="Times New Roman" panose="02020603050405020304" pitchFamily="18" charset="0"/>
              </a:rPr>
              <a:t>以习近平</a:t>
            </a:r>
            <a:r>
              <a:rPr lang="zh-CN" altLang="en-US" sz="2400" b="1" kern="0" dirty="0">
                <a:solidFill>
                  <a:srgbClr val="090A7B"/>
                </a:solidFill>
                <a:effectLst/>
                <a:latin typeface="+mj-ea"/>
                <a:ea typeface="+mj-ea"/>
                <a:cs typeface="仿宋_GB2312" panose="02010609030101010101" charset="-122"/>
                <a:sym typeface="Times New Roman" panose="02020603050405020304" pitchFamily="18" charset="0"/>
              </a:rPr>
              <a:t>同志</a:t>
            </a:r>
            <a:r>
              <a:rPr lang="zh-CN" altLang="zh-CN" sz="2400" b="1" kern="0" dirty="0">
                <a:solidFill>
                  <a:srgbClr val="090A7B"/>
                </a:solidFill>
                <a:effectLst/>
                <a:latin typeface="+mj-ea"/>
                <a:ea typeface="+mj-ea"/>
                <a:cs typeface="仿宋_GB2312" panose="02010609030101010101" charset="-122"/>
                <a:sym typeface="Times New Roman" panose="02020603050405020304" pitchFamily="18" charset="0"/>
              </a:rPr>
              <a:t>为核心的党中央高度重视法治建设</a:t>
            </a:r>
            <a:endParaRPr lang="zh-CN" altLang="en-US" b="1" dirty="0">
              <a:solidFill>
                <a:srgbClr val="090A7B"/>
              </a:solidFill>
            </a:endParaRPr>
          </a:p>
        </p:txBody>
      </p:sp>
      <p:grpSp>
        <p:nvGrpSpPr>
          <p:cNvPr id="27" name="组合 26"/>
          <p:cNvGrpSpPr/>
          <p:nvPr/>
        </p:nvGrpSpPr>
        <p:grpSpPr>
          <a:xfrm>
            <a:off x="1235355" y="2255068"/>
            <a:ext cx="9721291" cy="164979"/>
            <a:chOff x="1192891" y="3428425"/>
            <a:chExt cx="9721291" cy="164979"/>
          </a:xfrm>
        </p:grpSpPr>
        <p:cxnSp>
          <p:nvCxnSpPr>
            <p:cNvPr id="28" name="直接连接符 27"/>
            <p:cNvCxnSpPr/>
            <p:nvPr/>
          </p:nvCxnSpPr>
          <p:spPr>
            <a:xfrm>
              <a:off x="1192891" y="3429000"/>
              <a:ext cx="9721291" cy="0"/>
            </a:xfrm>
            <a:prstGeom prst="line">
              <a:avLst/>
            </a:prstGeom>
            <a:ln>
              <a:solidFill>
                <a:srgbClr val="090A7B"/>
              </a:solidFill>
            </a:ln>
          </p:spPr>
          <p:style>
            <a:lnRef idx="1">
              <a:schemeClr val="accent1"/>
            </a:lnRef>
            <a:fillRef idx="0">
              <a:schemeClr val="accent1"/>
            </a:fillRef>
            <a:effectRef idx="0">
              <a:schemeClr val="accent1"/>
            </a:effectRef>
            <a:fontRef idx="minor">
              <a:schemeClr val="tx1"/>
            </a:fontRef>
          </p:style>
        </p:cxnSp>
        <p:sp>
          <p:nvSpPr>
            <p:cNvPr id="29" name="等腰三角形 28"/>
            <p:cNvSpPr/>
            <p:nvPr/>
          </p:nvSpPr>
          <p:spPr>
            <a:xfrm rot="10800000">
              <a:off x="5957848" y="3428425"/>
              <a:ext cx="191376" cy="164979"/>
            </a:xfrm>
            <a:prstGeom prst="triangle">
              <a:avLst/>
            </a:prstGeom>
            <a:solidFill>
              <a:srgbClr val="090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p:cNvGrpSpPr/>
          <p:nvPr/>
        </p:nvGrpSpPr>
        <p:grpSpPr>
          <a:xfrm>
            <a:off x="10261205" y="5148312"/>
            <a:ext cx="833226" cy="688042"/>
            <a:chOff x="11123781" y="5913561"/>
            <a:chExt cx="833226" cy="688042"/>
          </a:xfrm>
        </p:grpSpPr>
        <p:sp>
          <p:nvSpPr>
            <p:cNvPr id="52" name="chat_346609"/>
            <p:cNvSpPr/>
            <p:nvPr/>
          </p:nvSpPr>
          <p:spPr>
            <a:xfrm>
              <a:off x="11123781" y="5913561"/>
              <a:ext cx="833226" cy="688042"/>
            </a:xfrm>
            <a:custGeom>
              <a:avLst/>
              <a:gdLst>
                <a:gd name="T0" fmla="*/ 325000 h 606722"/>
                <a:gd name="T1" fmla="*/ 325000 h 606722"/>
                <a:gd name="T2" fmla="*/ 325000 h 606722"/>
                <a:gd name="T3" fmla="*/ 325000 h 606722"/>
                <a:gd name="T4" fmla="*/ 325000 h 606722"/>
                <a:gd name="T5" fmla="*/ 325000 h 606722"/>
                <a:gd name="T6" fmla="*/ 325000 h 606722"/>
                <a:gd name="T7" fmla="*/ 325000 h 606722"/>
                <a:gd name="T8" fmla="*/ 325000 h 606722"/>
                <a:gd name="T9" fmla="*/ 325000 h 606722"/>
                <a:gd name="T10" fmla="*/ 325000 h 606722"/>
                <a:gd name="T11" fmla="*/ 325000 h 606722"/>
                <a:gd name="T12" fmla="*/ 325000 h 606722"/>
                <a:gd name="T13" fmla="*/ 325000 h 606722"/>
                <a:gd name="T14" fmla="*/ 325000 h 606722"/>
                <a:gd name="T15" fmla="*/ 325000 h 6067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02" h="5215">
                  <a:moveTo>
                    <a:pt x="3151" y="0"/>
                  </a:moveTo>
                  <a:cubicBezTo>
                    <a:pt x="1411" y="0"/>
                    <a:pt x="0" y="1025"/>
                    <a:pt x="0" y="2288"/>
                  </a:cubicBezTo>
                  <a:cubicBezTo>
                    <a:pt x="0" y="3007"/>
                    <a:pt x="456" y="3648"/>
                    <a:pt x="1169" y="4067"/>
                  </a:cubicBezTo>
                  <a:lnTo>
                    <a:pt x="846" y="5215"/>
                  </a:lnTo>
                  <a:lnTo>
                    <a:pt x="2369" y="4505"/>
                  </a:lnTo>
                  <a:cubicBezTo>
                    <a:pt x="2619" y="4551"/>
                    <a:pt x="2881" y="4576"/>
                    <a:pt x="3151" y="4576"/>
                  </a:cubicBezTo>
                  <a:cubicBezTo>
                    <a:pt x="4891" y="4576"/>
                    <a:pt x="6302" y="3552"/>
                    <a:pt x="6302" y="2288"/>
                  </a:cubicBezTo>
                  <a:cubicBezTo>
                    <a:pt x="6302" y="1025"/>
                    <a:pt x="4891" y="0"/>
                    <a:pt x="3151" y="0"/>
                  </a:cubicBezTo>
                  <a:close/>
                </a:path>
              </a:pathLst>
            </a:custGeom>
            <a:gradFill>
              <a:gsLst>
                <a:gs pos="0">
                  <a:srgbClr val="090A7B"/>
                </a:gs>
                <a:gs pos="100000">
                  <a:srgbClr val="2185FF">
                    <a:lumMod val="100000"/>
                    <a:alpha val="67000"/>
                  </a:srgbClr>
                </a:gs>
              </a:gsLst>
              <a:lin ang="2700000" scaled="1"/>
            </a:gradFill>
            <a:ln>
              <a:noFill/>
            </a:ln>
            <a:effectLst>
              <a:outerShdw dist="63500" dir="2700000" algn="tl" rotWithShape="0">
                <a:srgbClr val="1784F1">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3" name="组合 52"/>
            <p:cNvGrpSpPr/>
            <p:nvPr/>
          </p:nvGrpSpPr>
          <p:grpSpPr>
            <a:xfrm>
              <a:off x="11375609" y="6049796"/>
              <a:ext cx="341794" cy="337193"/>
              <a:chOff x="13896976" y="8021638"/>
              <a:chExt cx="1651000" cy="1628775"/>
            </a:xfrm>
            <a:solidFill>
              <a:schemeClr val="bg1"/>
            </a:solidFill>
          </p:grpSpPr>
          <p:sp>
            <p:nvSpPr>
              <p:cNvPr id="54" name="Freeform 8"/>
              <p:cNvSpPr>
                <a:spLocks noEditPoints="1"/>
              </p:cNvSpPr>
              <p:nvPr/>
            </p:nvSpPr>
            <p:spPr bwMode="auto">
              <a:xfrm>
                <a:off x="14143038" y="8675688"/>
                <a:ext cx="1158875" cy="687388"/>
              </a:xfrm>
              <a:custGeom>
                <a:avLst/>
                <a:gdLst>
                  <a:gd name="T0" fmla="*/ 212 w 1938"/>
                  <a:gd name="T1" fmla="*/ 106 h 1149"/>
                  <a:gd name="T2" fmla="*/ 106 w 1938"/>
                  <a:gd name="T3" fmla="*/ 212 h 1149"/>
                  <a:gd name="T4" fmla="*/ 0 w 1938"/>
                  <a:gd name="T5" fmla="*/ 106 h 1149"/>
                  <a:gd name="T6" fmla="*/ 106 w 1938"/>
                  <a:gd name="T7" fmla="*/ 0 h 1149"/>
                  <a:gd name="T8" fmla="*/ 212 w 1938"/>
                  <a:gd name="T9" fmla="*/ 106 h 1149"/>
                  <a:gd name="T10" fmla="*/ 787 w 1938"/>
                  <a:gd name="T11" fmla="*/ 106 h 1149"/>
                  <a:gd name="T12" fmla="*/ 681 w 1938"/>
                  <a:gd name="T13" fmla="*/ 212 h 1149"/>
                  <a:gd name="T14" fmla="*/ 575 w 1938"/>
                  <a:gd name="T15" fmla="*/ 106 h 1149"/>
                  <a:gd name="T16" fmla="*/ 681 w 1938"/>
                  <a:gd name="T17" fmla="*/ 0 h 1149"/>
                  <a:gd name="T18" fmla="*/ 787 w 1938"/>
                  <a:gd name="T19" fmla="*/ 106 h 1149"/>
                  <a:gd name="T20" fmla="*/ 1362 w 1938"/>
                  <a:gd name="T21" fmla="*/ 106 h 1149"/>
                  <a:gd name="T22" fmla="*/ 1256 w 1938"/>
                  <a:gd name="T23" fmla="*/ 212 h 1149"/>
                  <a:gd name="T24" fmla="*/ 1150 w 1938"/>
                  <a:gd name="T25" fmla="*/ 106 h 1149"/>
                  <a:gd name="T26" fmla="*/ 1256 w 1938"/>
                  <a:gd name="T27" fmla="*/ 0 h 1149"/>
                  <a:gd name="T28" fmla="*/ 1362 w 1938"/>
                  <a:gd name="T29" fmla="*/ 106 h 1149"/>
                  <a:gd name="T30" fmla="*/ 1938 w 1938"/>
                  <a:gd name="T31" fmla="*/ 111 h 1149"/>
                  <a:gd name="T32" fmla="*/ 1832 w 1938"/>
                  <a:gd name="T33" fmla="*/ 217 h 1149"/>
                  <a:gd name="T34" fmla="*/ 1726 w 1938"/>
                  <a:gd name="T35" fmla="*/ 111 h 1149"/>
                  <a:gd name="T36" fmla="*/ 1832 w 1938"/>
                  <a:gd name="T37" fmla="*/ 5 h 1149"/>
                  <a:gd name="T38" fmla="*/ 1938 w 1938"/>
                  <a:gd name="T39" fmla="*/ 111 h 1149"/>
                  <a:gd name="T40" fmla="*/ 212 w 1938"/>
                  <a:gd name="T41" fmla="*/ 580 h 1149"/>
                  <a:gd name="T42" fmla="*/ 106 w 1938"/>
                  <a:gd name="T43" fmla="*/ 686 h 1149"/>
                  <a:gd name="T44" fmla="*/ 0 w 1938"/>
                  <a:gd name="T45" fmla="*/ 580 h 1149"/>
                  <a:gd name="T46" fmla="*/ 106 w 1938"/>
                  <a:gd name="T47" fmla="*/ 474 h 1149"/>
                  <a:gd name="T48" fmla="*/ 212 w 1938"/>
                  <a:gd name="T49" fmla="*/ 580 h 1149"/>
                  <a:gd name="T50" fmla="*/ 787 w 1938"/>
                  <a:gd name="T51" fmla="*/ 580 h 1149"/>
                  <a:gd name="T52" fmla="*/ 681 w 1938"/>
                  <a:gd name="T53" fmla="*/ 686 h 1149"/>
                  <a:gd name="T54" fmla="*/ 575 w 1938"/>
                  <a:gd name="T55" fmla="*/ 580 h 1149"/>
                  <a:gd name="T56" fmla="*/ 681 w 1938"/>
                  <a:gd name="T57" fmla="*/ 474 h 1149"/>
                  <a:gd name="T58" fmla="*/ 787 w 1938"/>
                  <a:gd name="T59" fmla="*/ 580 h 1149"/>
                  <a:gd name="T60" fmla="*/ 1362 w 1938"/>
                  <a:gd name="T61" fmla="*/ 580 h 1149"/>
                  <a:gd name="T62" fmla="*/ 1256 w 1938"/>
                  <a:gd name="T63" fmla="*/ 686 h 1149"/>
                  <a:gd name="T64" fmla="*/ 1150 w 1938"/>
                  <a:gd name="T65" fmla="*/ 580 h 1149"/>
                  <a:gd name="T66" fmla="*/ 1256 w 1938"/>
                  <a:gd name="T67" fmla="*/ 474 h 1149"/>
                  <a:gd name="T68" fmla="*/ 1362 w 1938"/>
                  <a:gd name="T69" fmla="*/ 580 h 1149"/>
                  <a:gd name="T70" fmla="*/ 1938 w 1938"/>
                  <a:gd name="T71" fmla="*/ 585 h 1149"/>
                  <a:gd name="T72" fmla="*/ 1832 w 1938"/>
                  <a:gd name="T73" fmla="*/ 691 h 1149"/>
                  <a:gd name="T74" fmla="*/ 1726 w 1938"/>
                  <a:gd name="T75" fmla="*/ 585 h 1149"/>
                  <a:gd name="T76" fmla="*/ 1832 w 1938"/>
                  <a:gd name="T77" fmla="*/ 479 h 1149"/>
                  <a:gd name="T78" fmla="*/ 1938 w 1938"/>
                  <a:gd name="T79" fmla="*/ 585 h 1149"/>
                  <a:gd name="T80" fmla="*/ 212 w 1938"/>
                  <a:gd name="T81" fmla="*/ 1038 h 1149"/>
                  <a:gd name="T82" fmla="*/ 106 w 1938"/>
                  <a:gd name="T83" fmla="*/ 1144 h 1149"/>
                  <a:gd name="T84" fmla="*/ 0 w 1938"/>
                  <a:gd name="T85" fmla="*/ 1038 h 1149"/>
                  <a:gd name="T86" fmla="*/ 106 w 1938"/>
                  <a:gd name="T87" fmla="*/ 932 h 1149"/>
                  <a:gd name="T88" fmla="*/ 212 w 1938"/>
                  <a:gd name="T89" fmla="*/ 1038 h 1149"/>
                  <a:gd name="T90" fmla="*/ 787 w 1938"/>
                  <a:gd name="T91" fmla="*/ 1038 h 1149"/>
                  <a:gd name="T92" fmla="*/ 681 w 1938"/>
                  <a:gd name="T93" fmla="*/ 1144 h 1149"/>
                  <a:gd name="T94" fmla="*/ 575 w 1938"/>
                  <a:gd name="T95" fmla="*/ 1038 h 1149"/>
                  <a:gd name="T96" fmla="*/ 681 w 1938"/>
                  <a:gd name="T97" fmla="*/ 932 h 1149"/>
                  <a:gd name="T98" fmla="*/ 787 w 1938"/>
                  <a:gd name="T99" fmla="*/ 1038 h 1149"/>
                  <a:gd name="T100" fmla="*/ 1362 w 1938"/>
                  <a:gd name="T101" fmla="*/ 1038 h 1149"/>
                  <a:gd name="T102" fmla="*/ 1256 w 1938"/>
                  <a:gd name="T103" fmla="*/ 1144 h 1149"/>
                  <a:gd name="T104" fmla="*/ 1150 w 1938"/>
                  <a:gd name="T105" fmla="*/ 1038 h 1149"/>
                  <a:gd name="T106" fmla="*/ 1256 w 1938"/>
                  <a:gd name="T107" fmla="*/ 932 h 1149"/>
                  <a:gd name="T108" fmla="*/ 1362 w 1938"/>
                  <a:gd name="T109" fmla="*/ 1038 h 1149"/>
                  <a:gd name="T110" fmla="*/ 1938 w 1938"/>
                  <a:gd name="T111" fmla="*/ 1043 h 1149"/>
                  <a:gd name="T112" fmla="*/ 1832 w 1938"/>
                  <a:gd name="T113" fmla="*/ 1149 h 1149"/>
                  <a:gd name="T114" fmla="*/ 1726 w 1938"/>
                  <a:gd name="T115" fmla="*/ 1043 h 1149"/>
                  <a:gd name="T116" fmla="*/ 1832 w 1938"/>
                  <a:gd name="T117" fmla="*/ 937 h 1149"/>
                  <a:gd name="T118" fmla="*/ 1938 w 1938"/>
                  <a:gd name="T119" fmla="*/ 1043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38" h="1149">
                    <a:moveTo>
                      <a:pt x="212" y="106"/>
                    </a:moveTo>
                    <a:cubicBezTo>
                      <a:pt x="212" y="165"/>
                      <a:pt x="164" y="212"/>
                      <a:pt x="106" y="212"/>
                    </a:cubicBezTo>
                    <a:cubicBezTo>
                      <a:pt x="47" y="212"/>
                      <a:pt x="0" y="165"/>
                      <a:pt x="0" y="106"/>
                    </a:cubicBezTo>
                    <a:cubicBezTo>
                      <a:pt x="0" y="48"/>
                      <a:pt x="47" y="0"/>
                      <a:pt x="106" y="0"/>
                    </a:cubicBezTo>
                    <a:cubicBezTo>
                      <a:pt x="164" y="0"/>
                      <a:pt x="212" y="48"/>
                      <a:pt x="212" y="106"/>
                    </a:cubicBezTo>
                    <a:moveTo>
                      <a:pt x="787" y="106"/>
                    </a:moveTo>
                    <a:cubicBezTo>
                      <a:pt x="787" y="165"/>
                      <a:pt x="739" y="212"/>
                      <a:pt x="681" y="212"/>
                    </a:cubicBezTo>
                    <a:cubicBezTo>
                      <a:pt x="622" y="212"/>
                      <a:pt x="575" y="165"/>
                      <a:pt x="575" y="106"/>
                    </a:cubicBezTo>
                    <a:cubicBezTo>
                      <a:pt x="575" y="48"/>
                      <a:pt x="622" y="0"/>
                      <a:pt x="681" y="0"/>
                    </a:cubicBezTo>
                    <a:cubicBezTo>
                      <a:pt x="739" y="0"/>
                      <a:pt x="787" y="48"/>
                      <a:pt x="787" y="106"/>
                    </a:cubicBezTo>
                    <a:moveTo>
                      <a:pt x="1362" y="106"/>
                    </a:moveTo>
                    <a:cubicBezTo>
                      <a:pt x="1362" y="165"/>
                      <a:pt x="1315" y="212"/>
                      <a:pt x="1256" y="212"/>
                    </a:cubicBezTo>
                    <a:cubicBezTo>
                      <a:pt x="1198" y="212"/>
                      <a:pt x="1150" y="165"/>
                      <a:pt x="1150" y="106"/>
                    </a:cubicBezTo>
                    <a:cubicBezTo>
                      <a:pt x="1150" y="48"/>
                      <a:pt x="1198" y="0"/>
                      <a:pt x="1256" y="0"/>
                    </a:cubicBezTo>
                    <a:cubicBezTo>
                      <a:pt x="1315" y="0"/>
                      <a:pt x="1362" y="48"/>
                      <a:pt x="1362" y="106"/>
                    </a:cubicBezTo>
                    <a:moveTo>
                      <a:pt x="1938" y="111"/>
                    </a:moveTo>
                    <a:cubicBezTo>
                      <a:pt x="1938" y="170"/>
                      <a:pt x="1890" y="217"/>
                      <a:pt x="1832" y="217"/>
                    </a:cubicBezTo>
                    <a:cubicBezTo>
                      <a:pt x="1773" y="217"/>
                      <a:pt x="1726" y="170"/>
                      <a:pt x="1726" y="111"/>
                    </a:cubicBezTo>
                    <a:cubicBezTo>
                      <a:pt x="1726" y="53"/>
                      <a:pt x="1773" y="5"/>
                      <a:pt x="1832" y="5"/>
                    </a:cubicBezTo>
                    <a:cubicBezTo>
                      <a:pt x="1890" y="5"/>
                      <a:pt x="1938" y="53"/>
                      <a:pt x="1938" y="111"/>
                    </a:cubicBezTo>
                    <a:moveTo>
                      <a:pt x="212" y="580"/>
                    </a:moveTo>
                    <a:cubicBezTo>
                      <a:pt x="212" y="638"/>
                      <a:pt x="164" y="686"/>
                      <a:pt x="106" y="686"/>
                    </a:cubicBezTo>
                    <a:cubicBezTo>
                      <a:pt x="47" y="686"/>
                      <a:pt x="0" y="638"/>
                      <a:pt x="0" y="580"/>
                    </a:cubicBezTo>
                    <a:cubicBezTo>
                      <a:pt x="0" y="521"/>
                      <a:pt x="47" y="474"/>
                      <a:pt x="106" y="474"/>
                    </a:cubicBezTo>
                    <a:cubicBezTo>
                      <a:pt x="164" y="474"/>
                      <a:pt x="212" y="521"/>
                      <a:pt x="212" y="580"/>
                    </a:cubicBezTo>
                    <a:moveTo>
                      <a:pt x="787" y="580"/>
                    </a:moveTo>
                    <a:cubicBezTo>
                      <a:pt x="787" y="638"/>
                      <a:pt x="739" y="686"/>
                      <a:pt x="681" y="686"/>
                    </a:cubicBezTo>
                    <a:cubicBezTo>
                      <a:pt x="622" y="686"/>
                      <a:pt x="575" y="638"/>
                      <a:pt x="575" y="580"/>
                    </a:cubicBezTo>
                    <a:cubicBezTo>
                      <a:pt x="575" y="521"/>
                      <a:pt x="622" y="474"/>
                      <a:pt x="681" y="474"/>
                    </a:cubicBezTo>
                    <a:cubicBezTo>
                      <a:pt x="739" y="474"/>
                      <a:pt x="787" y="521"/>
                      <a:pt x="787" y="580"/>
                    </a:cubicBezTo>
                    <a:moveTo>
                      <a:pt x="1362" y="580"/>
                    </a:moveTo>
                    <a:cubicBezTo>
                      <a:pt x="1362" y="638"/>
                      <a:pt x="1315" y="686"/>
                      <a:pt x="1256" y="686"/>
                    </a:cubicBezTo>
                    <a:cubicBezTo>
                      <a:pt x="1198" y="686"/>
                      <a:pt x="1150" y="638"/>
                      <a:pt x="1150" y="580"/>
                    </a:cubicBezTo>
                    <a:cubicBezTo>
                      <a:pt x="1150" y="521"/>
                      <a:pt x="1198" y="474"/>
                      <a:pt x="1256" y="474"/>
                    </a:cubicBezTo>
                    <a:cubicBezTo>
                      <a:pt x="1315" y="474"/>
                      <a:pt x="1362" y="521"/>
                      <a:pt x="1362" y="580"/>
                    </a:cubicBezTo>
                    <a:moveTo>
                      <a:pt x="1938" y="585"/>
                    </a:moveTo>
                    <a:cubicBezTo>
                      <a:pt x="1938" y="643"/>
                      <a:pt x="1890" y="691"/>
                      <a:pt x="1832" y="691"/>
                    </a:cubicBezTo>
                    <a:cubicBezTo>
                      <a:pt x="1773" y="691"/>
                      <a:pt x="1726" y="643"/>
                      <a:pt x="1726" y="585"/>
                    </a:cubicBezTo>
                    <a:cubicBezTo>
                      <a:pt x="1726" y="526"/>
                      <a:pt x="1773" y="479"/>
                      <a:pt x="1832" y="479"/>
                    </a:cubicBezTo>
                    <a:cubicBezTo>
                      <a:pt x="1890" y="479"/>
                      <a:pt x="1938" y="526"/>
                      <a:pt x="1938" y="585"/>
                    </a:cubicBezTo>
                    <a:moveTo>
                      <a:pt x="212" y="1038"/>
                    </a:moveTo>
                    <a:cubicBezTo>
                      <a:pt x="212" y="1096"/>
                      <a:pt x="164" y="1144"/>
                      <a:pt x="106" y="1144"/>
                    </a:cubicBezTo>
                    <a:cubicBezTo>
                      <a:pt x="47" y="1144"/>
                      <a:pt x="0" y="1096"/>
                      <a:pt x="0" y="1038"/>
                    </a:cubicBezTo>
                    <a:cubicBezTo>
                      <a:pt x="0" y="979"/>
                      <a:pt x="47" y="932"/>
                      <a:pt x="106" y="932"/>
                    </a:cubicBezTo>
                    <a:cubicBezTo>
                      <a:pt x="164" y="932"/>
                      <a:pt x="212" y="979"/>
                      <a:pt x="212" y="1038"/>
                    </a:cubicBezTo>
                    <a:moveTo>
                      <a:pt x="787" y="1038"/>
                    </a:moveTo>
                    <a:cubicBezTo>
                      <a:pt x="787" y="1096"/>
                      <a:pt x="739" y="1144"/>
                      <a:pt x="681" y="1144"/>
                    </a:cubicBezTo>
                    <a:cubicBezTo>
                      <a:pt x="622" y="1144"/>
                      <a:pt x="575" y="1096"/>
                      <a:pt x="575" y="1038"/>
                    </a:cubicBezTo>
                    <a:cubicBezTo>
                      <a:pt x="575" y="979"/>
                      <a:pt x="622" y="932"/>
                      <a:pt x="681" y="932"/>
                    </a:cubicBezTo>
                    <a:cubicBezTo>
                      <a:pt x="739" y="932"/>
                      <a:pt x="787" y="979"/>
                      <a:pt x="787" y="1038"/>
                    </a:cubicBezTo>
                    <a:moveTo>
                      <a:pt x="1362" y="1038"/>
                    </a:moveTo>
                    <a:cubicBezTo>
                      <a:pt x="1362" y="1096"/>
                      <a:pt x="1315" y="1144"/>
                      <a:pt x="1256" y="1144"/>
                    </a:cubicBezTo>
                    <a:cubicBezTo>
                      <a:pt x="1198" y="1144"/>
                      <a:pt x="1150" y="1096"/>
                      <a:pt x="1150" y="1038"/>
                    </a:cubicBezTo>
                    <a:cubicBezTo>
                      <a:pt x="1150" y="979"/>
                      <a:pt x="1198" y="932"/>
                      <a:pt x="1256" y="932"/>
                    </a:cubicBezTo>
                    <a:cubicBezTo>
                      <a:pt x="1315" y="932"/>
                      <a:pt x="1362" y="979"/>
                      <a:pt x="1362" y="1038"/>
                    </a:cubicBezTo>
                    <a:moveTo>
                      <a:pt x="1938" y="1043"/>
                    </a:moveTo>
                    <a:cubicBezTo>
                      <a:pt x="1938" y="1101"/>
                      <a:pt x="1890" y="1149"/>
                      <a:pt x="1832" y="1149"/>
                    </a:cubicBezTo>
                    <a:cubicBezTo>
                      <a:pt x="1773" y="1149"/>
                      <a:pt x="1726" y="1101"/>
                      <a:pt x="1726" y="1043"/>
                    </a:cubicBezTo>
                    <a:cubicBezTo>
                      <a:pt x="1726" y="984"/>
                      <a:pt x="1773" y="937"/>
                      <a:pt x="1832" y="937"/>
                    </a:cubicBezTo>
                    <a:cubicBezTo>
                      <a:pt x="1890" y="937"/>
                      <a:pt x="1938" y="984"/>
                      <a:pt x="1938" y="1043"/>
                    </a:cubicBezTo>
                  </a:path>
                </a:pathLst>
              </a:custGeom>
              <a:grpFill/>
              <a:ln w="0">
                <a:noFill/>
                <a:prstDash val="solid"/>
                <a:round/>
              </a:ln>
            </p:spPr>
            <p:txBody>
              <a:bodyPr vert="horz" wrap="square" lIns="48388" tIns="24194" rIns="48388" bIns="24194" numCol="1" anchor="t" anchorCtr="0" compatLnSpc="1"/>
              <a:lstStyle/>
              <a:p>
                <a:endParaRPr lang="zh-CN" altLang="en-US" sz="955">
                  <a:solidFill>
                    <a:schemeClr val="bg1"/>
                  </a:solidFill>
                </a:endParaRPr>
              </a:p>
            </p:txBody>
          </p:sp>
          <p:sp>
            <p:nvSpPr>
              <p:cNvPr id="55" name="Freeform 9"/>
              <p:cNvSpPr/>
              <p:nvPr/>
            </p:nvSpPr>
            <p:spPr bwMode="auto">
              <a:xfrm>
                <a:off x="13896976" y="8081963"/>
                <a:ext cx="1651000" cy="1568450"/>
              </a:xfrm>
              <a:custGeom>
                <a:avLst/>
                <a:gdLst>
                  <a:gd name="T0" fmla="*/ 2398 w 2759"/>
                  <a:gd name="T1" fmla="*/ 2621 h 2621"/>
                  <a:gd name="T2" fmla="*/ 361 w 2759"/>
                  <a:gd name="T3" fmla="*/ 2621 h 2621"/>
                  <a:gd name="T4" fmla="*/ 0 w 2759"/>
                  <a:gd name="T5" fmla="*/ 2260 h 2621"/>
                  <a:gd name="T6" fmla="*/ 0 w 2759"/>
                  <a:gd name="T7" fmla="*/ 362 h 2621"/>
                  <a:gd name="T8" fmla="*/ 361 w 2759"/>
                  <a:gd name="T9" fmla="*/ 0 h 2621"/>
                  <a:gd name="T10" fmla="*/ 487 w 2759"/>
                  <a:gd name="T11" fmla="*/ 0 h 2621"/>
                  <a:gd name="T12" fmla="*/ 577 w 2759"/>
                  <a:gd name="T13" fmla="*/ 90 h 2621"/>
                  <a:gd name="T14" fmla="*/ 487 w 2759"/>
                  <a:gd name="T15" fmla="*/ 180 h 2621"/>
                  <a:gd name="T16" fmla="*/ 361 w 2759"/>
                  <a:gd name="T17" fmla="*/ 180 h 2621"/>
                  <a:gd name="T18" fmla="*/ 179 w 2759"/>
                  <a:gd name="T19" fmla="*/ 362 h 2621"/>
                  <a:gd name="T20" fmla="*/ 179 w 2759"/>
                  <a:gd name="T21" fmla="*/ 2260 h 2621"/>
                  <a:gd name="T22" fmla="*/ 361 w 2759"/>
                  <a:gd name="T23" fmla="*/ 2442 h 2621"/>
                  <a:gd name="T24" fmla="*/ 2398 w 2759"/>
                  <a:gd name="T25" fmla="*/ 2442 h 2621"/>
                  <a:gd name="T26" fmla="*/ 2580 w 2759"/>
                  <a:gd name="T27" fmla="*/ 2260 h 2621"/>
                  <a:gd name="T28" fmla="*/ 2580 w 2759"/>
                  <a:gd name="T29" fmla="*/ 362 h 2621"/>
                  <a:gd name="T30" fmla="*/ 2398 w 2759"/>
                  <a:gd name="T31" fmla="*/ 180 h 2621"/>
                  <a:gd name="T32" fmla="*/ 2253 w 2759"/>
                  <a:gd name="T33" fmla="*/ 180 h 2621"/>
                  <a:gd name="T34" fmla="*/ 2164 w 2759"/>
                  <a:gd name="T35" fmla="*/ 90 h 2621"/>
                  <a:gd name="T36" fmla="*/ 2253 w 2759"/>
                  <a:gd name="T37" fmla="*/ 0 h 2621"/>
                  <a:gd name="T38" fmla="*/ 2398 w 2759"/>
                  <a:gd name="T39" fmla="*/ 0 h 2621"/>
                  <a:gd name="T40" fmla="*/ 2759 w 2759"/>
                  <a:gd name="T41" fmla="*/ 362 h 2621"/>
                  <a:gd name="T42" fmla="*/ 2759 w 2759"/>
                  <a:gd name="T43" fmla="*/ 2260 h 2621"/>
                  <a:gd name="T44" fmla="*/ 2398 w 2759"/>
                  <a:gd name="T45" fmla="*/ 2621 h 2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59" h="2621">
                    <a:moveTo>
                      <a:pt x="2398" y="2621"/>
                    </a:moveTo>
                    <a:lnTo>
                      <a:pt x="361" y="2621"/>
                    </a:lnTo>
                    <a:cubicBezTo>
                      <a:pt x="162" y="2621"/>
                      <a:pt x="0" y="2459"/>
                      <a:pt x="0" y="2260"/>
                    </a:cubicBezTo>
                    <a:lnTo>
                      <a:pt x="0" y="362"/>
                    </a:lnTo>
                    <a:cubicBezTo>
                      <a:pt x="0" y="162"/>
                      <a:pt x="162" y="0"/>
                      <a:pt x="361" y="0"/>
                    </a:cubicBezTo>
                    <a:lnTo>
                      <a:pt x="487" y="0"/>
                    </a:lnTo>
                    <a:cubicBezTo>
                      <a:pt x="537" y="0"/>
                      <a:pt x="577" y="40"/>
                      <a:pt x="577" y="90"/>
                    </a:cubicBezTo>
                    <a:cubicBezTo>
                      <a:pt x="577" y="140"/>
                      <a:pt x="537" y="180"/>
                      <a:pt x="487" y="180"/>
                    </a:cubicBezTo>
                    <a:lnTo>
                      <a:pt x="361" y="180"/>
                    </a:lnTo>
                    <a:cubicBezTo>
                      <a:pt x="261" y="180"/>
                      <a:pt x="179" y="261"/>
                      <a:pt x="179" y="362"/>
                    </a:cubicBezTo>
                    <a:lnTo>
                      <a:pt x="179" y="2260"/>
                    </a:lnTo>
                    <a:cubicBezTo>
                      <a:pt x="179" y="2360"/>
                      <a:pt x="261" y="2442"/>
                      <a:pt x="361" y="2442"/>
                    </a:cubicBezTo>
                    <a:lnTo>
                      <a:pt x="2398" y="2442"/>
                    </a:lnTo>
                    <a:cubicBezTo>
                      <a:pt x="2498" y="2442"/>
                      <a:pt x="2580" y="2360"/>
                      <a:pt x="2580" y="2260"/>
                    </a:cubicBezTo>
                    <a:lnTo>
                      <a:pt x="2580" y="362"/>
                    </a:lnTo>
                    <a:cubicBezTo>
                      <a:pt x="2580" y="261"/>
                      <a:pt x="2498" y="180"/>
                      <a:pt x="2398" y="180"/>
                    </a:cubicBezTo>
                    <a:lnTo>
                      <a:pt x="2253" y="180"/>
                    </a:lnTo>
                    <a:cubicBezTo>
                      <a:pt x="2204" y="180"/>
                      <a:pt x="2164" y="140"/>
                      <a:pt x="2164" y="90"/>
                    </a:cubicBezTo>
                    <a:cubicBezTo>
                      <a:pt x="2164" y="40"/>
                      <a:pt x="2204" y="0"/>
                      <a:pt x="2253" y="0"/>
                    </a:cubicBezTo>
                    <a:lnTo>
                      <a:pt x="2398" y="0"/>
                    </a:lnTo>
                    <a:cubicBezTo>
                      <a:pt x="2597" y="0"/>
                      <a:pt x="2759" y="162"/>
                      <a:pt x="2759" y="362"/>
                    </a:cubicBezTo>
                    <a:lnTo>
                      <a:pt x="2759" y="2260"/>
                    </a:lnTo>
                    <a:cubicBezTo>
                      <a:pt x="2759" y="2459"/>
                      <a:pt x="2597" y="2621"/>
                      <a:pt x="2398" y="2621"/>
                    </a:cubicBezTo>
                  </a:path>
                </a:pathLst>
              </a:custGeom>
              <a:grpFill/>
              <a:ln w="0">
                <a:noFill/>
                <a:prstDash val="solid"/>
                <a:round/>
              </a:ln>
            </p:spPr>
            <p:txBody>
              <a:bodyPr vert="horz" wrap="square" lIns="48388" tIns="24194" rIns="48388" bIns="24194" numCol="1" anchor="t" anchorCtr="0" compatLnSpc="1"/>
              <a:lstStyle/>
              <a:p>
                <a:endParaRPr lang="zh-CN" altLang="en-US" sz="955">
                  <a:solidFill>
                    <a:schemeClr val="bg1"/>
                  </a:solidFill>
                </a:endParaRPr>
              </a:p>
            </p:txBody>
          </p:sp>
          <p:sp>
            <p:nvSpPr>
              <p:cNvPr id="56" name="Freeform 10"/>
              <p:cNvSpPr>
                <a:spLocks noEditPoints="1"/>
              </p:cNvSpPr>
              <p:nvPr/>
            </p:nvSpPr>
            <p:spPr bwMode="auto">
              <a:xfrm>
                <a:off x="14074776" y="8021638"/>
                <a:ext cx="1295400" cy="488950"/>
              </a:xfrm>
              <a:custGeom>
                <a:avLst/>
                <a:gdLst>
                  <a:gd name="T0" fmla="*/ 1270 w 2167"/>
                  <a:gd name="T1" fmla="*/ 282 h 816"/>
                  <a:gd name="T2" fmla="*/ 897 w 2167"/>
                  <a:gd name="T3" fmla="*/ 282 h 816"/>
                  <a:gd name="T4" fmla="*/ 808 w 2167"/>
                  <a:gd name="T5" fmla="*/ 192 h 816"/>
                  <a:gd name="T6" fmla="*/ 897 w 2167"/>
                  <a:gd name="T7" fmla="*/ 102 h 816"/>
                  <a:gd name="T8" fmla="*/ 1270 w 2167"/>
                  <a:gd name="T9" fmla="*/ 102 h 816"/>
                  <a:gd name="T10" fmla="*/ 1360 w 2167"/>
                  <a:gd name="T11" fmla="*/ 192 h 816"/>
                  <a:gd name="T12" fmla="*/ 1270 w 2167"/>
                  <a:gd name="T13" fmla="*/ 282 h 816"/>
                  <a:gd name="T14" fmla="*/ 2098 w 2167"/>
                  <a:gd name="T15" fmla="*/ 816 h 816"/>
                  <a:gd name="T16" fmla="*/ 69 w 2167"/>
                  <a:gd name="T17" fmla="*/ 816 h 816"/>
                  <a:gd name="T18" fmla="*/ 0 w 2167"/>
                  <a:gd name="T19" fmla="*/ 747 h 816"/>
                  <a:gd name="T20" fmla="*/ 69 w 2167"/>
                  <a:gd name="T21" fmla="*/ 678 h 816"/>
                  <a:gd name="T22" fmla="*/ 2098 w 2167"/>
                  <a:gd name="T23" fmla="*/ 678 h 816"/>
                  <a:gd name="T24" fmla="*/ 2167 w 2167"/>
                  <a:gd name="T25" fmla="*/ 747 h 816"/>
                  <a:gd name="T26" fmla="*/ 2098 w 2167"/>
                  <a:gd name="T27" fmla="*/ 816 h 816"/>
                  <a:gd name="T28" fmla="*/ 558 w 2167"/>
                  <a:gd name="T29" fmla="*/ 384 h 816"/>
                  <a:gd name="T30" fmla="*/ 468 w 2167"/>
                  <a:gd name="T31" fmla="*/ 295 h 816"/>
                  <a:gd name="T32" fmla="*/ 468 w 2167"/>
                  <a:gd name="T33" fmla="*/ 89 h 816"/>
                  <a:gd name="T34" fmla="*/ 558 w 2167"/>
                  <a:gd name="T35" fmla="*/ 0 h 816"/>
                  <a:gd name="T36" fmla="*/ 647 w 2167"/>
                  <a:gd name="T37" fmla="*/ 89 h 816"/>
                  <a:gd name="T38" fmla="*/ 647 w 2167"/>
                  <a:gd name="T39" fmla="*/ 295 h 816"/>
                  <a:gd name="T40" fmla="*/ 558 w 2167"/>
                  <a:gd name="T41" fmla="*/ 384 h 816"/>
                  <a:gd name="T42" fmla="*/ 1609 w 2167"/>
                  <a:gd name="T43" fmla="*/ 384 h 816"/>
                  <a:gd name="T44" fmla="*/ 1520 w 2167"/>
                  <a:gd name="T45" fmla="*/ 295 h 816"/>
                  <a:gd name="T46" fmla="*/ 1520 w 2167"/>
                  <a:gd name="T47" fmla="*/ 89 h 816"/>
                  <a:gd name="T48" fmla="*/ 1609 w 2167"/>
                  <a:gd name="T49" fmla="*/ 0 h 816"/>
                  <a:gd name="T50" fmla="*/ 1699 w 2167"/>
                  <a:gd name="T51" fmla="*/ 89 h 816"/>
                  <a:gd name="T52" fmla="*/ 1699 w 2167"/>
                  <a:gd name="T53" fmla="*/ 295 h 816"/>
                  <a:gd name="T54" fmla="*/ 1609 w 2167"/>
                  <a:gd name="T55" fmla="*/ 38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7" h="816">
                    <a:moveTo>
                      <a:pt x="1270" y="282"/>
                    </a:moveTo>
                    <a:lnTo>
                      <a:pt x="897" y="282"/>
                    </a:lnTo>
                    <a:cubicBezTo>
                      <a:pt x="848" y="282"/>
                      <a:pt x="808" y="242"/>
                      <a:pt x="808" y="192"/>
                    </a:cubicBezTo>
                    <a:cubicBezTo>
                      <a:pt x="808" y="142"/>
                      <a:pt x="848" y="102"/>
                      <a:pt x="897" y="102"/>
                    </a:cubicBezTo>
                    <a:lnTo>
                      <a:pt x="1270" y="102"/>
                    </a:lnTo>
                    <a:cubicBezTo>
                      <a:pt x="1319" y="102"/>
                      <a:pt x="1360" y="142"/>
                      <a:pt x="1360" y="192"/>
                    </a:cubicBezTo>
                    <a:cubicBezTo>
                      <a:pt x="1360" y="242"/>
                      <a:pt x="1319" y="282"/>
                      <a:pt x="1270" y="282"/>
                    </a:cubicBezTo>
                    <a:moveTo>
                      <a:pt x="2098" y="816"/>
                    </a:moveTo>
                    <a:lnTo>
                      <a:pt x="69" y="816"/>
                    </a:lnTo>
                    <a:cubicBezTo>
                      <a:pt x="31" y="816"/>
                      <a:pt x="0" y="785"/>
                      <a:pt x="0" y="747"/>
                    </a:cubicBezTo>
                    <a:cubicBezTo>
                      <a:pt x="0" y="709"/>
                      <a:pt x="31" y="678"/>
                      <a:pt x="69" y="678"/>
                    </a:cubicBezTo>
                    <a:lnTo>
                      <a:pt x="2098" y="678"/>
                    </a:lnTo>
                    <a:cubicBezTo>
                      <a:pt x="2136" y="678"/>
                      <a:pt x="2167" y="709"/>
                      <a:pt x="2167" y="747"/>
                    </a:cubicBezTo>
                    <a:cubicBezTo>
                      <a:pt x="2167" y="785"/>
                      <a:pt x="2136" y="816"/>
                      <a:pt x="2098" y="816"/>
                    </a:cubicBezTo>
                    <a:moveTo>
                      <a:pt x="558" y="384"/>
                    </a:moveTo>
                    <a:cubicBezTo>
                      <a:pt x="508" y="384"/>
                      <a:pt x="468" y="344"/>
                      <a:pt x="468" y="295"/>
                    </a:cubicBezTo>
                    <a:lnTo>
                      <a:pt x="468" y="89"/>
                    </a:lnTo>
                    <a:cubicBezTo>
                      <a:pt x="468" y="40"/>
                      <a:pt x="508" y="0"/>
                      <a:pt x="558" y="0"/>
                    </a:cubicBezTo>
                    <a:cubicBezTo>
                      <a:pt x="607" y="0"/>
                      <a:pt x="647" y="40"/>
                      <a:pt x="647" y="89"/>
                    </a:cubicBezTo>
                    <a:lnTo>
                      <a:pt x="647" y="295"/>
                    </a:lnTo>
                    <a:cubicBezTo>
                      <a:pt x="647" y="344"/>
                      <a:pt x="607" y="384"/>
                      <a:pt x="558" y="384"/>
                    </a:cubicBezTo>
                    <a:moveTo>
                      <a:pt x="1609" y="384"/>
                    </a:moveTo>
                    <a:cubicBezTo>
                      <a:pt x="1560" y="384"/>
                      <a:pt x="1520" y="344"/>
                      <a:pt x="1520" y="295"/>
                    </a:cubicBezTo>
                    <a:lnTo>
                      <a:pt x="1520" y="89"/>
                    </a:lnTo>
                    <a:cubicBezTo>
                      <a:pt x="1520" y="40"/>
                      <a:pt x="1560" y="0"/>
                      <a:pt x="1609" y="0"/>
                    </a:cubicBezTo>
                    <a:cubicBezTo>
                      <a:pt x="1659" y="0"/>
                      <a:pt x="1699" y="40"/>
                      <a:pt x="1699" y="89"/>
                    </a:cubicBezTo>
                    <a:lnTo>
                      <a:pt x="1699" y="295"/>
                    </a:lnTo>
                    <a:cubicBezTo>
                      <a:pt x="1699" y="344"/>
                      <a:pt x="1659" y="384"/>
                      <a:pt x="1609" y="384"/>
                    </a:cubicBezTo>
                  </a:path>
                </a:pathLst>
              </a:custGeom>
              <a:grpFill/>
              <a:ln w="0">
                <a:noFill/>
                <a:prstDash val="solid"/>
                <a:round/>
              </a:ln>
            </p:spPr>
            <p:txBody>
              <a:bodyPr vert="horz" wrap="square" lIns="48388" tIns="24194" rIns="48388" bIns="24194" numCol="1" anchor="t" anchorCtr="0" compatLnSpc="1"/>
              <a:lstStyle/>
              <a:p>
                <a:endParaRPr lang="zh-CN" altLang="en-US" sz="955">
                  <a:solidFill>
                    <a:schemeClr val="bg1"/>
                  </a:solidFill>
                </a:endParaRPr>
              </a:p>
            </p:txBody>
          </p:sp>
        </p:grpSp>
      </p:grpSp>
      <p:sp>
        <p:nvSpPr>
          <p:cNvPr id="20" name="文本框 19"/>
          <p:cNvSpPr txBox="1"/>
          <p:nvPr/>
        </p:nvSpPr>
        <p:spPr>
          <a:xfrm>
            <a:off x="11458471" y="6370655"/>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03</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1130915" y="-3175"/>
            <a:ext cx="1844040" cy="768350"/>
          </a:xfrm>
          <a:prstGeom prst="rect">
            <a:avLst/>
          </a:prstGeom>
          <a:noFill/>
        </p:spPr>
        <p:txBody>
          <a:bodyPr wrap="square" rtlCol="0">
            <a:spAutoFit/>
          </a:bodyPr>
          <a:lstStyle/>
          <a:p>
            <a:pPr algn="dist"/>
            <a:r>
              <a:rPr lang="zh-CN" altLang="en-US" sz="4400" b="1" dirty="0">
                <a:solidFill>
                  <a:schemeClr val="bg1">
                    <a:alpha val="20000"/>
                  </a:schemeClr>
                </a:solidFill>
                <a:latin typeface="文悦古典明朝体 (非商业使用) W5" charset="-122"/>
                <a:ea typeface="文悦古典明朝体 (非商业使用) W5" charset="-122"/>
              </a:rPr>
              <a:t>法</a:t>
            </a:r>
          </a:p>
        </p:txBody>
      </p:sp>
      <p:sp>
        <p:nvSpPr>
          <p:cNvPr id="2" name="文本框 1"/>
          <p:cNvSpPr txBox="1"/>
          <p:nvPr/>
        </p:nvSpPr>
        <p:spPr>
          <a:xfrm>
            <a:off x="6453829" y="1142835"/>
            <a:ext cx="3550972"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二是加强重点领域执法监督</a:t>
            </a:r>
          </a:p>
        </p:txBody>
      </p:sp>
      <p:sp>
        <p:nvSpPr>
          <p:cNvPr id="29" name="直角三角形 28"/>
          <p:cNvSpPr/>
          <p:nvPr/>
        </p:nvSpPr>
        <p:spPr>
          <a:xfrm>
            <a:off x="5434534" y="5071561"/>
            <a:ext cx="298596" cy="274366"/>
          </a:xfrm>
          <a:prstGeom prst="rtTriangle">
            <a:avLst/>
          </a:prstGeom>
          <a:solidFill>
            <a:srgbClr val="090A7B"/>
          </a:soli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微软雅黑 Light" panose="020B0502040204020203" charset="-122"/>
              <a:ea typeface="微软雅黑 Light" panose="020B0502040204020203" charset="-122"/>
              <a:cs typeface="+mn-cs"/>
            </a:endParaRPr>
          </a:p>
        </p:txBody>
      </p:sp>
      <p:sp>
        <p:nvSpPr>
          <p:cNvPr id="30" name="直角三角形 29"/>
          <p:cNvSpPr/>
          <p:nvPr/>
        </p:nvSpPr>
        <p:spPr>
          <a:xfrm flipH="1">
            <a:off x="820314" y="5069814"/>
            <a:ext cx="282869" cy="274366"/>
          </a:xfrm>
          <a:prstGeom prst="rtTriangle">
            <a:avLst/>
          </a:prstGeom>
          <a:solidFill>
            <a:srgbClr val="090A7B"/>
          </a:soli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微软雅黑 Light" panose="020B0502040204020203" charset="-122"/>
              <a:ea typeface="微软雅黑 Light" panose="020B0502040204020203" charset="-122"/>
              <a:cs typeface="+mn-cs"/>
            </a:endParaRPr>
          </a:p>
        </p:txBody>
      </p:sp>
      <p:sp>
        <p:nvSpPr>
          <p:cNvPr id="31" name="任意多边形: 形状 30"/>
          <p:cNvSpPr/>
          <p:nvPr/>
        </p:nvSpPr>
        <p:spPr>
          <a:xfrm>
            <a:off x="1106479" y="2066510"/>
            <a:ext cx="4351867" cy="3378308"/>
          </a:xfrm>
          <a:custGeom>
            <a:avLst/>
            <a:gdLst>
              <a:gd name="connsiteX0" fmla="*/ 0 w 1668379"/>
              <a:gd name="connsiteY0" fmla="*/ 0 h 1199606"/>
              <a:gd name="connsiteX1" fmla="*/ 1426154 w 1668379"/>
              <a:gd name="connsiteY1" fmla="*/ 0 h 1199606"/>
              <a:gd name="connsiteX2" fmla="*/ 1668379 w 1668379"/>
              <a:gd name="connsiteY2" fmla="*/ 206638 h 1199606"/>
              <a:gd name="connsiteX3" fmla="*/ 1668379 w 1668379"/>
              <a:gd name="connsiteY3" fmla="*/ 1199606 h 1199606"/>
              <a:gd name="connsiteX4" fmla="*/ 0 w 1668379"/>
              <a:gd name="connsiteY4" fmla="*/ 1199606 h 119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379" h="1199606">
                <a:moveTo>
                  <a:pt x="0" y="0"/>
                </a:moveTo>
                <a:lnTo>
                  <a:pt x="1426154" y="0"/>
                </a:lnTo>
                <a:lnTo>
                  <a:pt x="1668379" y="206638"/>
                </a:lnTo>
                <a:lnTo>
                  <a:pt x="1668379" y="1199606"/>
                </a:lnTo>
                <a:lnTo>
                  <a:pt x="0" y="1199606"/>
                </a:lnTo>
                <a:close/>
              </a:path>
            </a:pathLst>
          </a:custGeom>
          <a:solidFill>
            <a:srgbClr val="FFFFFF"/>
          </a:solidFill>
          <a:ln w="22225" cap="flat" cmpd="sng" algn="ctr">
            <a:solidFill>
              <a:srgbClr val="FFFFFF">
                <a:lumMod val="85000"/>
              </a:srgbClr>
            </a:solid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FFFFFF"/>
              </a:solidFill>
              <a:effectLst/>
              <a:uLnTx/>
              <a:uFillTx/>
              <a:latin typeface="微软雅黑 Light" panose="020B0502040204020203" charset="-122"/>
              <a:ea typeface="微软雅黑 Light" panose="020B0502040204020203" charset="-122"/>
              <a:cs typeface="+mn-cs"/>
            </a:endParaRPr>
          </a:p>
        </p:txBody>
      </p:sp>
      <p:sp>
        <p:nvSpPr>
          <p:cNvPr id="32" name="矩形 31"/>
          <p:cNvSpPr/>
          <p:nvPr/>
        </p:nvSpPr>
        <p:spPr>
          <a:xfrm>
            <a:off x="807883" y="5344950"/>
            <a:ext cx="4949062" cy="690418"/>
          </a:xfrm>
          <a:prstGeom prst="rect">
            <a:avLst/>
          </a:prstGeom>
          <a:gradFill>
            <a:gsLst>
              <a:gs pos="0">
                <a:srgbClr val="090A7B"/>
              </a:gs>
              <a:gs pos="100000">
                <a:srgbClr val="256ED8"/>
              </a:gs>
            </a:gsLst>
            <a:lin ang="2700000" scaled="1"/>
          </a:gradFill>
          <a:ln w="22225"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FFFFFF"/>
              </a:solidFill>
              <a:effectLst/>
              <a:uLnTx/>
              <a:uFillTx/>
              <a:latin typeface="微软雅黑 Light" panose="020B0502040204020203" charset="-122"/>
              <a:ea typeface="微软雅黑 Light" panose="020B0502040204020203" charset="-122"/>
              <a:cs typeface="+mn-cs"/>
            </a:endParaRPr>
          </a:p>
        </p:txBody>
      </p:sp>
      <p:sp>
        <p:nvSpPr>
          <p:cNvPr id="33" name="任意多边形: 形状 32"/>
          <p:cNvSpPr/>
          <p:nvPr/>
        </p:nvSpPr>
        <p:spPr>
          <a:xfrm rot="10800000" flipH="1">
            <a:off x="4404767" y="5347901"/>
            <a:ext cx="694323" cy="841551"/>
          </a:xfrm>
          <a:custGeom>
            <a:avLst/>
            <a:gdLst>
              <a:gd name="connsiteX0" fmla="*/ 762286 w 762286"/>
              <a:gd name="connsiteY0" fmla="*/ 0 h 923925"/>
              <a:gd name="connsiteX1" fmla="*/ 165600 w 762286"/>
              <a:gd name="connsiteY1" fmla="*/ 0 h 923925"/>
              <a:gd name="connsiteX2" fmla="*/ 0 w 762286"/>
              <a:gd name="connsiteY2" fmla="*/ 923925 h 923925"/>
              <a:gd name="connsiteX3" fmla="*/ 596686 w 762286"/>
              <a:gd name="connsiteY3" fmla="*/ 923925 h 923925"/>
            </a:gdLst>
            <a:ahLst/>
            <a:cxnLst>
              <a:cxn ang="0">
                <a:pos x="connsiteX0" y="connsiteY0"/>
              </a:cxn>
              <a:cxn ang="0">
                <a:pos x="connsiteX1" y="connsiteY1"/>
              </a:cxn>
              <a:cxn ang="0">
                <a:pos x="connsiteX2" y="connsiteY2"/>
              </a:cxn>
              <a:cxn ang="0">
                <a:pos x="connsiteX3" y="connsiteY3"/>
              </a:cxn>
            </a:cxnLst>
            <a:rect l="l" t="t" r="r" b="b"/>
            <a:pathLst>
              <a:path w="762286" h="923925">
                <a:moveTo>
                  <a:pt x="762286" y="0"/>
                </a:moveTo>
                <a:lnTo>
                  <a:pt x="165600" y="0"/>
                </a:lnTo>
                <a:lnTo>
                  <a:pt x="0" y="923925"/>
                </a:lnTo>
                <a:lnTo>
                  <a:pt x="596686" y="923925"/>
                </a:lnTo>
                <a:close/>
              </a:path>
            </a:pathLst>
          </a:custGeom>
          <a:gradFill flip="none" rotWithShape="1">
            <a:gsLst>
              <a:gs pos="0">
                <a:srgbClr val="FFFFFF">
                  <a:alpha val="8000"/>
                </a:srgbClr>
              </a:gs>
              <a:gs pos="100000">
                <a:srgbClr val="FFC000">
                  <a:alpha val="0"/>
                </a:srgbClr>
              </a:gs>
            </a:gsLst>
            <a:lin ang="4800000" scaled="0"/>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微软雅黑 Light" panose="020B0502040204020203" charset="-122"/>
              <a:ea typeface="微软雅黑 Light" panose="020B0502040204020203" charset="-122"/>
              <a:cs typeface="+mn-cs"/>
            </a:endParaRPr>
          </a:p>
        </p:txBody>
      </p:sp>
      <p:sp>
        <p:nvSpPr>
          <p:cNvPr id="34" name="文本框 33"/>
          <p:cNvSpPr txBox="1"/>
          <p:nvPr/>
        </p:nvSpPr>
        <p:spPr>
          <a:xfrm rot="10800000" flipV="1">
            <a:off x="1650000" y="5535012"/>
            <a:ext cx="3244479" cy="307777"/>
          </a:xfrm>
          <a:prstGeom prst="rect">
            <a:avLst/>
          </a:prstGeom>
          <a:noFill/>
        </p:spPr>
        <p:txBody>
          <a:bodyPr wrap="none" lIns="0" tIns="0" rIns="0" bIns="0">
            <a:spAutoFit/>
          </a:bodyPr>
          <a:lstStyle/>
          <a:p>
            <a:pPr algn="ctr" defTabSz="457200">
              <a:defRPr/>
            </a:pPr>
            <a:r>
              <a:rPr lang="zh-CN" altLang="en-US" sz="2000" b="1" spc="300" dirty="0">
                <a:solidFill>
                  <a:srgbClr val="FFFFFF"/>
                </a:solidFill>
                <a:latin typeface="微软雅黑" panose="020B0503020204020204" pitchFamily="34" charset="-122"/>
                <a:ea typeface="微软雅黑" panose="020B0503020204020204" pitchFamily="34" charset="-122"/>
                <a:cs typeface="阿里巴巴普惠体 B" panose="00020600040101010101" pitchFamily="18" charset="-122"/>
              </a:rPr>
              <a:t>创建市级执法监督人才库</a:t>
            </a:r>
          </a:p>
        </p:txBody>
      </p:sp>
      <p:sp>
        <p:nvSpPr>
          <p:cNvPr id="35" name="文本框 34"/>
          <p:cNvSpPr txBox="1"/>
          <p:nvPr/>
        </p:nvSpPr>
        <p:spPr>
          <a:xfrm rot="10800000" flipV="1">
            <a:off x="1353980" y="2527194"/>
            <a:ext cx="3636106" cy="1803186"/>
          </a:xfrm>
          <a:prstGeom prst="rect">
            <a:avLst/>
          </a:prstGeom>
          <a:noFill/>
        </p:spPr>
        <p:txBody>
          <a:bodyPr wrap="square" lIns="0" tIns="0" rIns="0" bIns="0">
            <a:spAutoFit/>
          </a:bodyPr>
          <a:lstStyle/>
          <a:p>
            <a:pPr algn="just">
              <a:lnSpc>
                <a:spcPct val="150000"/>
              </a:lnSpc>
              <a:defRP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涵盖</a:t>
            </a:r>
            <a:r>
              <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27</a:t>
            </a: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个执法领域，有公职律师、业务能手等成员</a:t>
            </a:r>
            <a:r>
              <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67</a:t>
            </a: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名，随机抽取人员参与执法监督工作。推行行政执法社会监督员制度，组建</a:t>
            </a:r>
            <a:r>
              <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余人的行政执法社会监督员队伍。</a:t>
            </a:r>
          </a:p>
        </p:txBody>
      </p:sp>
      <p:sp>
        <p:nvSpPr>
          <p:cNvPr id="36" name="直角三角形 35"/>
          <p:cNvSpPr/>
          <p:nvPr/>
        </p:nvSpPr>
        <p:spPr>
          <a:xfrm>
            <a:off x="11092575" y="5071561"/>
            <a:ext cx="298596" cy="274366"/>
          </a:xfrm>
          <a:prstGeom prst="rtTriangle">
            <a:avLst/>
          </a:prstGeom>
          <a:solidFill>
            <a:srgbClr val="090A7B"/>
          </a:soli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微软雅黑 Light" panose="020B0502040204020203" charset="-122"/>
              <a:ea typeface="微软雅黑 Light" panose="020B0502040204020203" charset="-122"/>
              <a:cs typeface="+mn-cs"/>
            </a:endParaRPr>
          </a:p>
        </p:txBody>
      </p:sp>
      <p:sp>
        <p:nvSpPr>
          <p:cNvPr id="37" name="直角三角形 36"/>
          <p:cNvSpPr/>
          <p:nvPr/>
        </p:nvSpPr>
        <p:spPr>
          <a:xfrm flipH="1">
            <a:off x="6478355" y="5069814"/>
            <a:ext cx="282869" cy="274366"/>
          </a:xfrm>
          <a:prstGeom prst="rtTriangle">
            <a:avLst/>
          </a:prstGeom>
          <a:solidFill>
            <a:srgbClr val="090A7B"/>
          </a:soli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微软雅黑 Light" panose="020B0502040204020203" charset="-122"/>
              <a:ea typeface="微软雅黑 Light" panose="020B0502040204020203" charset="-122"/>
              <a:cs typeface="+mn-cs"/>
            </a:endParaRPr>
          </a:p>
        </p:txBody>
      </p:sp>
      <p:sp>
        <p:nvSpPr>
          <p:cNvPr id="38" name="任意多边形: 形状 37"/>
          <p:cNvSpPr/>
          <p:nvPr/>
        </p:nvSpPr>
        <p:spPr>
          <a:xfrm>
            <a:off x="6764520" y="2066510"/>
            <a:ext cx="4351867" cy="3378308"/>
          </a:xfrm>
          <a:custGeom>
            <a:avLst/>
            <a:gdLst>
              <a:gd name="connsiteX0" fmla="*/ 0 w 1668379"/>
              <a:gd name="connsiteY0" fmla="*/ 0 h 1199606"/>
              <a:gd name="connsiteX1" fmla="*/ 1426154 w 1668379"/>
              <a:gd name="connsiteY1" fmla="*/ 0 h 1199606"/>
              <a:gd name="connsiteX2" fmla="*/ 1668379 w 1668379"/>
              <a:gd name="connsiteY2" fmla="*/ 206638 h 1199606"/>
              <a:gd name="connsiteX3" fmla="*/ 1668379 w 1668379"/>
              <a:gd name="connsiteY3" fmla="*/ 1199606 h 1199606"/>
              <a:gd name="connsiteX4" fmla="*/ 0 w 1668379"/>
              <a:gd name="connsiteY4" fmla="*/ 1199606 h 119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379" h="1199606">
                <a:moveTo>
                  <a:pt x="0" y="0"/>
                </a:moveTo>
                <a:lnTo>
                  <a:pt x="1426154" y="0"/>
                </a:lnTo>
                <a:lnTo>
                  <a:pt x="1668379" y="206638"/>
                </a:lnTo>
                <a:lnTo>
                  <a:pt x="1668379" y="1199606"/>
                </a:lnTo>
                <a:lnTo>
                  <a:pt x="0" y="1199606"/>
                </a:lnTo>
                <a:close/>
              </a:path>
            </a:pathLst>
          </a:custGeom>
          <a:solidFill>
            <a:srgbClr val="FFFFFF"/>
          </a:solidFill>
          <a:ln w="22225" cap="flat" cmpd="sng" algn="ctr">
            <a:solidFill>
              <a:srgbClr val="FFFFFF">
                <a:lumMod val="85000"/>
              </a:srgbClr>
            </a:solid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微软雅黑 Light" panose="020B0502040204020203" charset="-122"/>
              <a:ea typeface="微软雅黑 Light" panose="020B0502040204020203" charset="-122"/>
              <a:cs typeface="+mn-cs"/>
            </a:endParaRPr>
          </a:p>
        </p:txBody>
      </p:sp>
      <p:sp>
        <p:nvSpPr>
          <p:cNvPr id="39" name="矩形 38"/>
          <p:cNvSpPr/>
          <p:nvPr/>
        </p:nvSpPr>
        <p:spPr>
          <a:xfrm>
            <a:off x="6465924" y="5344950"/>
            <a:ext cx="4949062" cy="690418"/>
          </a:xfrm>
          <a:prstGeom prst="rect">
            <a:avLst/>
          </a:prstGeom>
          <a:gradFill>
            <a:gsLst>
              <a:gs pos="0">
                <a:srgbClr val="090A7B"/>
              </a:gs>
              <a:gs pos="100000">
                <a:srgbClr val="256ED8"/>
              </a:gs>
            </a:gsLst>
            <a:lin ang="2700000" scaled="1"/>
          </a:gradFill>
          <a:ln w="22225"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FFFFFF"/>
              </a:solidFill>
              <a:effectLst/>
              <a:uLnTx/>
              <a:uFillTx/>
              <a:latin typeface="微软雅黑 Light" panose="020B0502040204020203" charset="-122"/>
              <a:ea typeface="微软雅黑 Light" panose="020B0502040204020203" charset="-122"/>
              <a:cs typeface="+mn-cs"/>
            </a:endParaRPr>
          </a:p>
        </p:txBody>
      </p:sp>
      <p:sp>
        <p:nvSpPr>
          <p:cNvPr id="40" name="任意多边形: 形状 39"/>
          <p:cNvSpPr/>
          <p:nvPr/>
        </p:nvSpPr>
        <p:spPr>
          <a:xfrm rot="10800000" flipH="1">
            <a:off x="10062808" y="5347901"/>
            <a:ext cx="694323" cy="841551"/>
          </a:xfrm>
          <a:custGeom>
            <a:avLst/>
            <a:gdLst>
              <a:gd name="connsiteX0" fmla="*/ 762286 w 762286"/>
              <a:gd name="connsiteY0" fmla="*/ 0 h 923925"/>
              <a:gd name="connsiteX1" fmla="*/ 165600 w 762286"/>
              <a:gd name="connsiteY1" fmla="*/ 0 h 923925"/>
              <a:gd name="connsiteX2" fmla="*/ 0 w 762286"/>
              <a:gd name="connsiteY2" fmla="*/ 923925 h 923925"/>
              <a:gd name="connsiteX3" fmla="*/ 596686 w 762286"/>
              <a:gd name="connsiteY3" fmla="*/ 923925 h 923925"/>
            </a:gdLst>
            <a:ahLst/>
            <a:cxnLst>
              <a:cxn ang="0">
                <a:pos x="connsiteX0" y="connsiteY0"/>
              </a:cxn>
              <a:cxn ang="0">
                <a:pos x="connsiteX1" y="connsiteY1"/>
              </a:cxn>
              <a:cxn ang="0">
                <a:pos x="connsiteX2" y="connsiteY2"/>
              </a:cxn>
              <a:cxn ang="0">
                <a:pos x="connsiteX3" y="connsiteY3"/>
              </a:cxn>
            </a:cxnLst>
            <a:rect l="l" t="t" r="r" b="b"/>
            <a:pathLst>
              <a:path w="762286" h="923925">
                <a:moveTo>
                  <a:pt x="762286" y="0"/>
                </a:moveTo>
                <a:lnTo>
                  <a:pt x="165600" y="0"/>
                </a:lnTo>
                <a:lnTo>
                  <a:pt x="0" y="923925"/>
                </a:lnTo>
                <a:lnTo>
                  <a:pt x="596686" y="923925"/>
                </a:lnTo>
                <a:close/>
              </a:path>
            </a:pathLst>
          </a:custGeom>
          <a:gradFill flip="none" rotWithShape="1">
            <a:gsLst>
              <a:gs pos="0">
                <a:srgbClr val="FFFFFF">
                  <a:alpha val="8000"/>
                </a:srgbClr>
              </a:gs>
              <a:gs pos="100000">
                <a:srgbClr val="FFC000">
                  <a:alpha val="0"/>
                </a:srgbClr>
              </a:gs>
            </a:gsLst>
            <a:lin ang="4800000" scaled="0"/>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微软雅黑 Light" panose="020B0502040204020203" charset="-122"/>
              <a:ea typeface="微软雅黑 Light" panose="020B0502040204020203" charset="-122"/>
              <a:cs typeface="+mn-cs"/>
            </a:endParaRPr>
          </a:p>
        </p:txBody>
      </p:sp>
      <p:sp>
        <p:nvSpPr>
          <p:cNvPr id="41" name="文本框 40"/>
          <p:cNvSpPr txBox="1"/>
          <p:nvPr/>
        </p:nvSpPr>
        <p:spPr>
          <a:xfrm rot="10800000" flipV="1">
            <a:off x="7750465" y="5535012"/>
            <a:ext cx="2359621" cy="307777"/>
          </a:xfrm>
          <a:prstGeom prst="rect">
            <a:avLst/>
          </a:prstGeom>
          <a:noFill/>
        </p:spPr>
        <p:txBody>
          <a:bodyPr wrap="none" lIns="0" tIns="0" rIns="0" bIns="0">
            <a:spAutoFit/>
          </a:bodyPr>
          <a:lstStyle/>
          <a:p>
            <a:pPr algn="ctr" defTabSz="457200">
              <a:defRPr/>
            </a:pPr>
            <a:r>
              <a:rPr lang="zh-CN" altLang="en-US" sz="2000" b="1" spc="300" dirty="0">
                <a:solidFill>
                  <a:srgbClr val="FFFFFF"/>
                </a:solidFill>
                <a:latin typeface="微软雅黑" panose="020B0503020204020204" pitchFamily="34" charset="-122"/>
                <a:ea typeface="微软雅黑" panose="020B0503020204020204" pitchFamily="34" charset="-122"/>
                <a:cs typeface="阿里巴巴普惠体 B" panose="00020600040101010101" pitchFamily="18" charset="-122"/>
              </a:rPr>
              <a:t>壮大执法监督队伍</a:t>
            </a:r>
          </a:p>
        </p:txBody>
      </p:sp>
      <p:sp>
        <p:nvSpPr>
          <p:cNvPr id="42" name="文本框 41"/>
          <p:cNvSpPr txBox="1"/>
          <p:nvPr/>
        </p:nvSpPr>
        <p:spPr>
          <a:xfrm rot="10800000" flipV="1">
            <a:off x="7073226" y="2527194"/>
            <a:ext cx="3636106" cy="2541850"/>
          </a:xfrm>
          <a:prstGeom prst="rect">
            <a:avLst/>
          </a:prstGeom>
          <a:noFill/>
        </p:spPr>
        <p:txBody>
          <a:bodyPr wrap="square" lIns="0" tIns="0" rIns="0" bIns="0">
            <a:spAutoFit/>
          </a:bodyPr>
          <a:lstStyle/>
          <a:p>
            <a:pPr algn="just">
              <a:lnSpc>
                <a:spcPct val="150000"/>
              </a:lnSpc>
              <a:defRP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颁发山东省行政执法督察证</a:t>
            </a:r>
            <a:r>
              <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129</a:t>
            </a: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个，推动执法监督人员持证上岗、亮证监督。</a:t>
            </a:r>
          </a:p>
          <a:p>
            <a:pPr algn="just">
              <a:lnSpc>
                <a:spcPct val="150000"/>
              </a:lnSpc>
              <a:defRP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加大对卫生健康、市场监管、环境保护、人力资源、文化旅游等重点领域执法监督力度。持续整治各类社会乱象和扰序突出问题，养犬、噪声、公厕、烟花爆竹禁放等问题治理成效明显。</a:t>
            </a:r>
          </a:p>
        </p:txBody>
      </p:sp>
      <p:sp>
        <p:nvSpPr>
          <p:cNvPr id="60" name="矩形: 圆角 59"/>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61" name="文本框 60"/>
          <p:cNvSpPr txBox="1"/>
          <p:nvPr/>
        </p:nvSpPr>
        <p:spPr>
          <a:xfrm>
            <a:off x="26935" y="10392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（三）聚焦公平正义，行政执法干出新成绩</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grpSp>
        <p:nvGrpSpPr>
          <p:cNvPr id="63" name="组合 62"/>
          <p:cNvGrpSpPr/>
          <p:nvPr/>
        </p:nvGrpSpPr>
        <p:grpSpPr>
          <a:xfrm>
            <a:off x="6985451" y="0"/>
            <a:ext cx="1526872" cy="900884"/>
            <a:chOff x="7140434" y="684324"/>
            <a:chExt cx="1526872" cy="900884"/>
          </a:xfrm>
        </p:grpSpPr>
        <p:grpSp>
          <p:nvGrpSpPr>
            <p:cNvPr id="64" name="组合 63"/>
            <p:cNvGrpSpPr/>
            <p:nvPr/>
          </p:nvGrpSpPr>
          <p:grpSpPr>
            <a:xfrm rot="10800000">
              <a:off x="7140434" y="980677"/>
              <a:ext cx="1243864" cy="256375"/>
              <a:chOff x="1621436" y="3300812"/>
              <a:chExt cx="1243864" cy="256375"/>
            </a:xfrm>
            <a:effectLst/>
          </p:grpSpPr>
          <p:cxnSp>
            <p:nvCxnSpPr>
              <p:cNvPr id="66" name="直接连接符 65"/>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7"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65" name="图片 64"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68" name="图片 67"/>
          <p:cNvPicPr>
            <a:picLocks noChangeAspect="1"/>
          </p:cNvPicPr>
          <p:nvPr/>
        </p:nvPicPr>
        <p:blipFill>
          <a:blip r:embed="rId4"/>
          <a:stretch>
            <a:fillRect/>
          </a:stretch>
        </p:blipFill>
        <p:spPr>
          <a:xfrm>
            <a:off x="680030" y="52511"/>
            <a:ext cx="6255038" cy="816935"/>
          </a:xfrm>
          <a:prstGeom prst="rect">
            <a:avLst/>
          </a:prstGeom>
        </p:spPr>
      </p:pic>
      <p:pic>
        <p:nvPicPr>
          <p:cNvPr id="69" name="图片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27" name="文本框 26"/>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30</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46306" y="1118483"/>
            <a:ext cx="4320413"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三是探索“面对面”执法监督模式</a:t>
            </a:r>
          </a:p>
        </p:txBody>
      </p:sp>
      <p:grpSp>
        <p:nvGrpSpPr>
          <p:cNvPr id="152" name="组合 151"/>
          <p:cNvGrpSpPr/>
          <p:nvPr/>
        </p:nvGrpSpPr>
        <p:grpSpPr>
          <a:xfrm>
            <a:off x="1515032" y="2338934"/>
            <a:ext cx="4215070" cy="3639817"/>
            <a:chOff x="1591445" y="1943112"/>
            <a:chExt cx="4446740" cy="3839659"/>
          </a:xfrm>
        </p:grpSpPr>
        <p:sp>
          <p:nvSpPr>
            <p:cNvPr id="153" name="MH_Other_1"/>
            <p:cNvSpPr/>
            <p:nvPr/>
          </p:nvSpPr>
          <p:spPr bwMode="auto">
            <a:xfrm>
              <a:off x="1591445" y="3918013"/>
              <a:ext cx="3964564" cy="326147"/>
            </a:xfrm>
            <a:custGeom>
              <a:avLst/>
              <a:gdLst>
                <a:gd name="T0" fmla="*/ 0 w 3759200"/>
                <a:gd name="T1" fmla="*/ 76116 h 179488"/>
                <a:gd name="T2" fmla="*/ 2070100 w 3759200"/>
                <a:gd name="T3" fmla="*/ 177602 h 179488"/>
                <a:gd name="T4" fmla="*/ 3759200 w 3759200"/>
                <a:gd name="T5" fmla="*/ 0 h 179488"/>
                <a:gd name="T6" fmla="*/ 0 60000 65536"/>
                <a:gd name="T7" fmla="*/ 0 60000 65536"/>
                <a:gd name="T8" fmla="*/ 0 60000 65536"/>
              </a:gdLst>
              <a:ahLst/>
              <a:cxnLst>
                <a:cxn ang="T6">
                  <a:pos x="T0" y="T1"/>
                </a:cxn>
                <a:cxn ang="T7">
                  <a:pos x="T2" y="T3"/>
                </a:cxn>
                <a:cxn ang="T8">
                  <a:pos x="T4" y="T5"/>
                </a:cxn>
              </a:cxnLst>
              <a:rect l="0" t="0" r="r" b="b"/>
              <a:pathLst>
                <a:path w="3759200" h="179488">
                  <a:moveTo>
                    <a:pt x="0" y="76200"/>
                  </a:moveTo>
                  <a:cubicBezTo>
                    <a:pt x="921808" y="129116"/>
                    <a:pt x="1443567" y="190500"/>
                    <a:pt x="2070100" y="177800"/>
                  </a:cubicBezTo>
                  <a:cubicBezTo>
                    <a:pt x="2696633" y="165100"/>
                    <a:pt x="3440641" y="86783"/>
                    <a:pt x="3759200" y="0"/>
                  </a:cubicBezTo>
                </a:path>
              </a:pathLst>
            </a:custGeom>
            <a:noFill/>
            <a:ln w="9525" cap="flat" cmpd="sng">
              <a:solidFill>
                <a:sysClr val="window" lastClr="FFFFFF">
                  <a:lumMod val="75000"/>
                </a:sysClr>
              </a:solidFill>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方正黑体简体" panose="02010601030101010101" pitchFamily="2" charset="-122"/>
                <a:ea typeface="方正黑体简体" panose="02010601030101010101" pitchFamily="2" charset="-122"/>
                <a:cs typeface="+mn-ea"/>
                <a:sym typeface="+mn-lt"/>
              </a:endParaRPr>
            </a:p>
          </p:txBody>
        </p:sp>
        <p:sp>
          <p:nvSpPr>
            <p:cNvPr id="154" name="MH_Other_2"/>
            <p:cNvSpPr/>
            <p:nvPr/>
          </p:nvSpPr>
          <p:spPr bwMode="auto">
            <a:xfrm>
              <a:off x="1591446" y="1943112"/>
              <a:ext cx="3398986" cy="2219010"/>
            </a:xfrm>
            <a:custGeom>
              <a:avLst/>
              <a:gdLst>
                <a:gd name="T0" fmla="*/ 0 w 3263900"/>
                <a:gd name="T1" fmla="*/ 1778000 h 1778000"/>
                <a:gd name="T2" fmla="*/ 2070100 w 3263900"/>
                <a:gd name="T3" fmla="*/ 1016000 h 1778000"/>
                <a:gd name="T4" fmla="*/ 3263900 w 3263900"/>
                <a:gd name="T5" fmla="*/ 0 h 1778000"/>
                <a:gd name="T6" fmla="*/ 0 60000 65536"/>
                <a:gd name="T7" fmla="*/ 0 60000 65536"/>
                <a:gd name="T8" fmla="*/ 0 60000 65536"/>
              </a:gdLst>
              <a:ahLst/>
              <a:cxnLst>
                <a:cxn ang="T6">
                  <a:pos x="T0" y="T1"/>
                </a:cxn>
                <a:cxn ang="T7">
                  <a:pos x="T2" y="T3"/>
                </a:cxn>
                <a:cxn ang="T8">
                  <a:pos x="T4" y="T5"/>
                </a:cxn>
              </a:cxnLst>
              <a:rect l="0" t="0" r="r" b="b"/>
              <a:pathLst>
                <a:path w="3263900" h="1778000">
                  <a:moveTo>
                    <a:pt x="0" y="1778000"/>
                  </a:moveTo>
                  <a:cubicBezTo>
                    <a:pt x="594783" y="1656291"/>
                    <a:pt x="1526117" y="1312333"/>
                    <a:pt x="2070100" y="1016000"/>
                  </a:cubicBezTo>
                  <a:cubicBezTo>
                    <a:pt x="2614083" y="719667"/>
                    <a:pt x="2897716" y="483658"/>
                    <a:pt x="3263900" y="0"/>
                  </a:cubicBezTo>
                </a:path>
              </a:pathLst>
            </a:custGeom>
            <a:noFill/>
            <a:ln w="9525" cap="flat" cmpd="sng">
              <a:solidFill>
                <a:sysClr val="window" lastClr="FFFFFF">
                  <a:lumMod val="75000"/>
                </a:sysClr>
              </a:solidFill>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方正黑体简体" panose="02010601030101010101" pitchFamily="2" charset="-122"/>
                <a:ea typeface="方正黑体简体" panose="02010601030101010101" pitchFamily="2" charset="-122"/>
                <a:cs typeface="+mn-ea"/>
                <a:sym typeface="+mn-lt"/>
              </a:endParaRPr>
            </a:p>
          </p:txBody>
        </p:sp>
        <p:sp>
          <p:nvSpPr>
            <p:cNvPr id="155" name="MH_Other_3"/>
            <p:cNvSpPr/>
            <p:nvPr/>
          </p:nvSpPr>
          <p:spPr bwMode="auto">
            <a:xfrm>
              <a:off x="1591445" y="2971471"/>
              <a:ext cx="4140974" cy="1204045"/>
            </a:xfrm>
            <a:custGeom>
              <a:avLst/>
              <a:gdLst>
                <a:gd name="T0" fmla="*/ 0 w 4203700"/>
                <a:gd name="T1" fmla="*/ 939800 h 939800"/>
                <a:gd name="T2" fmla="*/ 2387600 w 4203700"/>
                <a:gd name="T3" fmla="*/ 622300 h 939800"/>
                <a:gd name="T4" fmla="*/ 4203700 w 4203700"/>
                <a:gd name="T5" fmla="*/ 0 h 939800"/>
                <a:gd name="T6" fmla="*/ 0 60000 65536"/>
                <a:gd name="T7" fmla="*/ 0 60000 65536"/>
                <a:gd name="T8" fmla="*/ 0 60000 65536"/>
              </a:gdLst>
              <a:ahLst/>
              <a:cxnLst>
                <a:cxn ang="T6">
                  <a:pos x="T0" y="T1"/>
                </a:cxn>
                <a:cxn ang="T7">
                  <a:pos x="T2" y="T3"/>
                </a:cxn>
                <a:cxn ang="T8">
                  <a:pos x="T4" y="T5"/>
                </a:cxn>
              </a:cxnLst>
              <a:rect l="0" t="0" r="r" b="b"/>
              <a:pathLst>
                <a:path w="4203700" h="939800">
                  <a:moveTo>
                    <a:pt x="0" y="939800"/>
                  </a:moveTo>
                  <a:cubicBezTo>
                    <a:pt x="919691" y="827616"/>
                    <a:pt x="1686983" y="778933"/>
                    <a:pt x="2387600" y="622300"/>
                  </a:cubicBezTo>
                  <a:cubicBezTo>
                    <a:pt x="3088217" y="465667"/>
                    <a:pt x="3722158" y="201083"/>
                    <a:pt x="4203700" y="0"/>
                  </a:cubicBezTo>
                </a:path>
              </a:pathLst>
            </a:custGeom>
            <a:noFill/>
            <a:ln w="9525" cap="flat" cmpd="sng">
              <a:solidFill>
                <a:sysClr val="window" lastClr="FFFFFF">
                  <a:lumMod val="75000"/>
                </a:sysClr>
              </a:solidFill>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方正黑体简体" panose="02010601030101010101" pitchFamily="2" charset="-122"/>
                <a:ea typeface="方正黑体简体" panose="02010601030101010101" pitchFamily="2" charset="-122"/>
                <a:cs typeface="+mn-ea"/>
                <a:sym typeface="+mn-lt"/>
              </a:endParaRPr>
            </a:p>
          </p:txBody>
        </p:sp>
        <p:sp>
          <p:nvSpPr>
            <p:cNvPr id="156" name="MH_Other_4"/>
            <p:cNvSpPr/>
            <p:nvPr/>
          </p:nvSpPr>
          <p:spPr bwMode="auto">
            <a:xfrm>
              <a:off x="1658414" y="4162122"/>
              <a:ext cx="4379771" cy="723265"/>
            </a:xfrm>
            <a:custGeom>
              <a:avLst/>
              <a:gdLst>
                <a:gd name="T0" fmla="*/ 0 w 4152900"/>
                <a:gd name="T1" fmla="*/ 0 h 685800"/>
                <a:gd name="T2" fmla="*/ 2959100 w 4152900"/>
                <a:gd name="T3" fmla="*/ 368300 h 685800"/>
                <a:gd name="T4" fmla="*/ 4152900 w 4152900"/>
                <a:gd name="T5" fmla="*/ 685800 h 685800"/>
                <a:gd name="T6" fmla="*/ 0 60000 65536"/>
                <a:gd name="T7" fmla="*/ 0 60000 65536"/>
                <a:gd name="T8" fmla="*/ 0 60000 65536"/>
              </a:gdLst>
              <a:ahLst/>
              <a:cxnLst>
                <a:cxn ang="T6">
                  <a:pos x="T0" y="T1"/>
                </a:cxn>
                <a:cxn ang="T7">
                  <a:pos x="T2" y="T3"/>
                </a:cxn>
                <a:cxn ang="T8">
                  <a:pos x="T4" y="T5"/>
                </a:cxn>
              </a:cxnLst>
              <a:rect l="0" t="0" r="r" b="b"/>
              <a:pathLst>
                <a:path w="4152900" h="685800">
                  <a:moveTo>
                    <a:pt x="0" y="0"/>
                  </a:moveTo>
                  <a:cubicBezTo>
                    <a:pt x="1133475" y="127000"/>
                    <a:pt x="2266950" y="254000"/>
                    <a:pt x="2959100" y="368300"/>
                  </a:cubicBezTo>
                  <a:cubicBezTo>
                    <a:pt x="3651250" y="482600"/>
                    <a:pt x="3902075" y="584200"/>
                    <a:pt x="4152900" y="685800"/>
                  </a:cubicBezTo>
                </a:path>
              </a:pathLst>
            </a:custGeom>
            <a:noFill/>
            <a:ln w="9525" cap="flat" cmpd="sng">
              <a:solidFill>
                <a:sysClr val="window" lastClr="FFFFFF">
                  <a:lumMod val="75000"/>
                </a:sysClr>
              </a:solidFill>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方正黑体简体" panose="02010601030101010101" pitchFamily="2" charset="-122"/>
                <a:ea typeface="方正黑体简体" panose="02010601030101010101" pitchFamily="2" charset="-122"/>
                <a:cs typeface="+mn-ea"/>
                <a:sym typeface="+mn-lt"/>
              </a:endParaRPr>
            </a:p>
          </p:txBody>
        </p:sp>
        <p:sp>
          <p:nvSpPr>
            <p:cNvPr id="157" name="MH_Other_5"/>
            <p:cNvSpPr/>
            <p:nvPr/>
          </p:nvSpPr>
          <p:spPr bwMode="auto">
            <a:xfrm>
              <a:off x="1604839" y="4162122"/>
              <a:ext cx="3428812" cy="1620649"/>
            </a:xfrm>
            <a:custGeom>
              <a:avLst/>
              <a:gdLst>
                <a:gd name="T0" fmla="*/ 0 w 3251200"/>
                <a:gd name="T1" fmla="*/ 0 h 1536700"/>
                <a:gd name="T2" fmla="*/ 2235200 w 3251200"/>
                <a:gd name="T3" fmla="*/ 787400 h 1536700"/>
                <a:gd name="T4" fmla="*/ 3251200 w 3251200"/>
                <a:gd name="T5" fmla="*/ 1536700 h 1536700"/>
                <a:gd name="T6" fmla="*/ 0 60000 65536"/>
                <a:gd name="T7" fmla="*/ 0 60000 65536"/>
                <a:gd name="T8" fmla="*/ 0 60000 65536"/>
              </a:gdLst>
              <a:ahLst/>
              <a:cxnLst>
                <a:cxn ang="T6">
                  <a:pos x="T0" y="T1"/>
                </a:cxn>
                <a:cxn ang="T7">
                  <a:pos x="T2" y="T3"/>
                </a:cxn>
                <a:cxn ang="T8">
                  <a:pos x="T4" y="T5"/>
                </a:cxn>
              </a:cxnLst>
              <a:rect l="0" t="0"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9525" cap="flat" cmpd="sng">
              <a:solidFill>
                <a:sysClr val="window" lastClr="FFFFFF">
                  <a:lumMod val="75000"/>
                </a:sysClr>
              </a:solidFill>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方正黑体简体" panose="02010601030101010101" pitchFamily="2" charset="-122"/>
                <a:ea typeface="方正黑体简体" panose="02010601030101010101" pitchFamily="2" charset="-122"/>
                <a:cs typeface="+mn-ea"/>
                <a:sym typeface="+mn-lt"/>
              </a:endParaRPr>
            </a:p>
          </p:txBody>
        </p:sp>
      </p:grpSp>
      <p:sp>
        <p:nvSpPr>
          <p:cNvPr id="158" name="MH_Other_6"/>
          <p:cNvSpPr>
            <a:spLocks noChangeArrowheads="1"/>
          </p:cNvSpPr>
          <p:nvPr/>
        </p:nvSpPr>
        <p:spPr bwMode="auto">
          <a:xfrm>
            <a:off x="4629631" y="1803124"/>
            <a:ext cx="668127" cy="668163"/>
          </a:xfrm>
          <a:prstGeom prst="ellipse">
            <a:avLst/>
          </a:prstGeom>
          <a:solidFill>
            <a:srgbClr val="919191"/>
          </a:solidFill>
          <a:ln w="28575">
            <a:noFill/>
          </a:ln>
          <a:effectLst>
            <a:outerShdw blurRad="254000" dist="63500" dir="2700000" algn="tl" rotWithShape="0">
              <a:prstClr val="black">
                <a:alpha val="30000"/>
              </a:prstClr>
            </a:outerShdw>
          </a:effectLst>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latinLnBrk="1">
              <a:lnSpc>
                <a:spcPct val="130000"/>
              </a:lnSpc>
              <a:defRPr/>
            </a:pPr>
            <a:r>
              <a:rPr lang="en-US" altLang="zh-CN" sz="2400" dirty="0">
                <a:solidFill>
                  <a:srgbClr val="FFFFFF"/>
                </a:solidFill>
                <a:latin typeface="方正黑体简体" panose="02010601030101010101" pitchFamily="2" charset="-122"/>
                <a:ea typeface="方正黑体简体" panose="02010601030101010101" pitchFamily="2" charset="-122"/>
                <a:cs typeface="+mn-ea"/>
                <a:sym typeface="+mn-lt"/>
              </a:rPr>
              <a:t>01</a:t>
            </a:r>
            <a:endParaRPr lang="zh-CN" altLang="en-US" sz="2400" dirty="0">
              <a:solidFill>
                <a:srgbClr val="FFFFFF"/>
              </a:solidFill>
              <a:latin typeface="方正黑体简体" panose="02010601030101010101" pitchFamily="2" charset="-122"/>
              <a:ea typeface="方正黑体简体" panose="02010601030101010101" pitchFamily="2" charset="-122"/>
              <a:cs typeface="+mn-ea"/>
              <a:sym typeface="+mn-lt"/>
            </a:endParaRPr>
          </a:p>
        </p:txBody>
      </p:sp>
      <p:sp>
        <p:nvSpPr>
          <p:cNvPr id="159" name="MH_Other_7"/>
          <p:cNvSpPr>
            <a:spLocks noChangeArrowheads="1"/>
          </p:cNvSpPr>
          <p:nvPr/>
        </p:nvSpPr>
        <p:spPr bwMode="auto">
          <a:xfrm>
            <a:off x="5383344" y="2821377"/>
            <a:ext cx="668126" cy="668163"/>
          </a:xfrm>
          <a:prstGeom prst="ellipse">
            <a:avLst/>
          </a:prstGeom>
          <a:gradFill>
            <a:gsLst>
              <a:gs pos="0">
                <a:srgbClr val="090A7B"/>
              </a:gs>
              <a:gs pos="100000">
                <a:srgbClr val="256ED8"/>
              </a:gs>
            </a:gsLst>
            <a:lin ang="2700000" scaled="1"/>
          </a:gradFill>
          <a:ln w="28575">
            <a:noFill/>
          </a:ln>
          <a:effectLst>
            <a:outerShdw blurRad="254000" dist="63500" dir="2700000" algn="tl" rotWithShape="0">
              <a:prstClr val="black">
                <a:alpha val="30000"/>
              </a:prstClr>
            </a:outerShdw>
          </a:effectLst>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latinLnBrk="1">
              <a:lnSpc>
                <a:spcPct val="130000"/>
              </a:lnSpc>
              <a:defRPr/>
            </a:pPr>
            <a:r>
              <a:rPr lang="en-US" altLang="zh-CN" sz="2400" dirty="0">
                <a:solidFill>
                  <a:srgbClr val="FFFFFF"/>
                </a:solidFill>
                <a:latin typeface="方正黑体简体" panose="02010601030101010101" pitchFamily="2" charset="-122"/>
                <a:ea typeface="方正黑体简体" panose="02010601030101010101" pitchFamily="2" charset="-122"/>
                <a:cs typeface="+mn-ea"/>
                <a:sym typeface="+mn-lt"/>
              </a:rPr>
              <a:t>02</a:t>
            </a:r>
            <a:endParaRPr lang="zh-CN" altLang="en-US" sz="2400" dirty="0">
              <a:solidFill>
                <a:srgbClr val="FFFFFF"/>
              </a:solidFill>
              <a:latin typeface="方正黑体简体" panose="02010601030101010101" pitchFamily="2" charset="-122"/>
              <a:ea typeface="方正黑体简体" panose="02010601030101010101" pitchFamily="2" charset="-122"/>
              <a:cs typeface="+mn-ea"/>
              <a:sym typeface="+mn-lt"/>
            </a:endParaRPr>
          </a:p>
        </p:txBody>
      </p:sp>
      <p:sp>
        <p:nvSpPr>
          <p:cNvPr id="160" name="MH_Other_8"/>
          <p:cNvSpPr>
            <a:spLocks noChangeArrowheads="1"/>
          </p:cNvSpPr>
          <p:nvPr/>
        </p:nvSpPr>
        <p:spPr bwMode="auto">
          <a:xfrm>
            <a:off x="4936604" y="3839630"/>
            <a:ext cx="668127" cy="669751"/>
          </a:xfrm>
          <a:prstGeom prst="ellipse">
            <a:avLst/>
          </a:prstGeom>
          <a:solidFill>
            <a:srgbClr val="919191"/>
          </a:solidFill>
          <a:ln w="28575">
            <a:noFill/>
          </a:ln>
          <a:effectLst>
            <a:outerShdw blurRad="254000" dist="63500" dir="2700000" algn="tl" rotWithShape="0">
              <a:prstClr val="black">
                <a:alpha val="30000"/>
              </a:prstClr>
            </a:outerShdw>
          </a:effectLst>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latinLnBrk="1">
              <a:lnSpc>
                <a:spcPct val="130000"/>
              </a:lnSpc>
              <a:defRPr/>
            </a:pPr>
            <a:r>
              <a:rPr lang="en-US" altLang="zh-CN" sz="2400" dirty="0">
                <a:solidFill>
                  <a:srgbClr val="FFFFFF"/>
                </a:solidFill>
                <a:latin typeface="方正黑体简体" panose="02010601030101010101" pitchFamily="2" charset="-122"/>
                <a:ea typeface="方正黑体简体" panose="02010601030101010101" pitchFamily="2" charset="-122"/>
                <a:cs typeface="+mn-ea"/>
                <a:sym typeface="+mn-lt"/>
              </a:rPr>
              <a:t>03</a:t>
            </a:r>
            <a:endParaRPr lang="zh-CN" altLang="en-US" sz="2400" dirty="0">
              <a:solidFill>
                <a:srgbClr val="FFFFFF"/>
              </a:solidFill>
              <a:latin typeface="方正黑体简体" panose="02010601030101010101" pitchFamily="2" charset="-122"/>
              <a:ea typeface="方正黑体简体" panose="02010601030101010101" pitchFamily="2" charset="-122"/>
              <a:cs typeface="+mn-ea"/>
              <a:sym typeface="+mn-lt"/>
            </a:endParaRPr>
          </a:p>
        </p:txBody>
      </p:sp>
      <p:sp>
        <p:nvSpPr>
          <p:cNvPr id="161" name="MH_Other_9"/>
          <p:cNvSpPr>
            <a:spLocks noChangeArrowheads="1"/>
          </p:cNvSpPr>
          <p:nvPr/>
        </p:nvSpPr>
        <p:spPr bwMode="auto">
          <a:xfrm>
            <a:off x="5407942" y="4859471"/>
            <a:ext cx="668126" cy="669751"/>
          </a:xfrm>
          <a:prstGeom prst="ellipse">
            <a:avLst/>
          </a:prstGeom>
          <a:gradFill>
            <a:gsLst>
              <a:gs pos="0">
                <a:srgbClr val="090A7B"/>
              </a:gs>
              <a:gs pos="100000">
                <a:srgbClr val="256ED8"/>
              </a:gs>
            </a:gsLst>
            <a:lin ang="2700000" scaled="1"/>
          </a:gradFill>
          <a:ln w="28575">
            <a:noFill/>
          </a:ln>
          <a:effectLst>
            <a:outerShdw blurRad="254000" dist="63500" dir="2700000" algn="tl" rotWithShape="0">
              <a:prstClr val="black">
                <a:alpha val="30000"/>
              </a:prstClr>
            </a:outerShdw>
          </a:effectLst>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latinLnBrk="1">
              <a:lnSpc>
                <a:spcPct val="130000"/>
              </a:lnSpc>
              <a:defRPr/>
            </a:pPr>
            <a:r>
              <a:rPr lang="en-US" altLang="zh-CN" sz="2400" dirty="0">
                <a:solidFill>
                  <a:srgbClr val="FFFFFF"/>
                </a:solidFill>
                <a:latin typeface="方正黑体简体" panose="02010601030101010101" pitchFamily="2" charset="-122"/>
                <a:ea typeface="方正黑体简体" panose="02010601030101010101" pitchFamily="2" charset="-122"/>
                <a:cs typeface="+mn-ea"/>
                <a:sym typeface="+mn-lt"/>
              </a:rPr>
              <a:t>04</a:t>
            </a:r>
            <a:endParaRPr lang="zh-CN" altLang="en-US" sz="2400" dirty="0">
              <a:solidFill>
                <a:srgbClr val="FFFFFF"/>
              </a:solidFill>
              <a:latin typeface="方正黑体简体" panose="02010601030101010101" pitchFamily="2" charset="-122"/>
              <a:ea typeface="方正黑体简体" panose="02010601030101010101" pitchFamily="2" charset="-122"/>
              <a:cs typeface="+mn-ea"/>
              <a:sym typeface="+mn-lt"/>
            </a:endParaRPr>
          </a:p>
        </p:txBody>
      </p:sp>
      <p:sp>
        <p:nvSpPr>
          <p:cNvPr id="162" name="MH_Other_10"/>
          <p:cNvSpPr>
            <a:spLocks noChangeArrowheads="1"/>
          </p:cNvSpPr>
          <p:nvPr/>
        </p:nvSpPr>
        <p:spPr bwMode="auto">
          <a:xfrm>
            <a:off x="4456360" y="5879313"/>
            <a:ext cx="668127" cy="668163"/>
          </a:xfrm>
          <a:prstGeom prst="ellipse">
            <a:avLst/>
          </a:prstGeom>
          <a:solidFill>
            <a:srgbClr val="919191"/>
          </a:solidFill>
          <a:ln w="28575">
            <a:noFill/>
          </a:ln>
          <a:effectLst>
            <a:outerShdw blurRad="254000" dist="63500" dir="2700000" algn="tl" rotWithShape="0">
              <a:prstClr val="black">
                <a:alpha val="30000"/>
              </a:prstClr>
            </a:outerShdw>
          </a:effectLst>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latinLnBrk="1">
              <a:lnSpc>
                <a:spcPct val="130000"/>
              </a:lnSpc>
              <a:defRPr/>
            </a:pPr>
            <a:r>
              <a:rPr lang="en-US" altLang="zh-CN" sz="2400" dirty="0">
                <a:solidFill>
                  <a:srgbClr val="FFFFFF"/>
                </a:solidFill>
                <a:latin typeface="方正黑体简体" panose="02010601030101010101" pitchFamily="2" charset="-122"/>
                <a:ea typeface="方正黑体简体" panose="02010601030101010101" pitchFamily="2" charset="-122"/>
                <a:cs typeface="+mn-ea"/>
                <a:sym typeface="+mn-lt"/>
              </a:rPr>
              <a:t>05</a:t>
            </a:r>
            <a:endParaRPr lang="zh-CN" altLang="en-US" sz="2400" dirty="0">
              <a:solidFill>
                <a:srgbClr val="FFFFFF"/>
              </a:solidFill>
              <a:latin typeface="方正黑体简体" panose="02010601030101010101" pitchFamily="2" charset="-122"/>
              <a:ea typeface="方正黑体简体" panose="02010601030101010101" pitchFamily="2" charset="-122"/>
              <a:cs typeface="+mn-ea"/>
              <a:sym typeface="+mn-lt"/>
            </a:endParaRPr>
          </a:p>
        </p:txBody>
      </p:sp>
      <p:sp>
        <p:nvSpPr>
          <p:cNvPr id="163" name="MH_Title_1"/>
          <p:cNvSpPr>
            <a:spLocks noChangeArrowheads="1"/>
          </p:cNvSpPr>
          <p:nvPr/>
        </p:nvSpPr>
        <p:spPr bwMode="auto">
          <a:xfrm>
            <a:off x="-16905" y="3278196"/>
            <a:ext cx="1570026" cy="2269132"/>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gradFill>
            <a:gsLst>
              <a:gs pos="0">
                <a:srgbClr val="090A7B"/>
              </a:gs>
              <a:gs pos="100000">
                <a:srgbClr val="256ED8"/>
              </a:gs>
            </a:gsLst>
            <a:lin ang="2700000" scaled="1"/>
          </a:gradFill>
          <a:ln w="28575">
            <a:noFill/>
          </a:ln>
          <a:effectLst>
            <a:outerShdw blurRad="254000" dist="63500" dir="2700000" algn="tl" rotWithShape="0">
              <a:prstClr val="black">
                <a:alpha val="30000"/>
              </a:prstClr>
            </a:outerShdw>
          </a:effectLst>
        </p:spPr>
        <p:txBody>
          <a:bodyPr lIns="0" tIns="0" rIns="107897"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latinLnBrk="1">
              <a:lnSpc>
                <a:spcPct val="130000"/>
              </a:lnSpc>
              <a:defRPr/>
            </a:pPr>
            <a:r>
              <a:rPr lang="zh-CN" altLang="en-US" sz="2265" b="1" dirty="0">
                <a:solidFill>
                  <a:srgbClr val="FFFFFF"/>
                </a:solidFill>
                <a:latin typeface="微软雅黑" panose="020B0503020204020204" pitchFamily="34" charset="-122"/>
                <a:ea typeface="微软雅黑" panose="020B0503020204020204" pitchFamily="34" charset="-122"/>
                <a:cs typeface="+mn-ea"/>
                <a:sym typeface="+mn-lt"/>
              </a:rPr>
              <a:t>“面对面”</a:t>
            </a:r>
          </a:p>
        </p:txBody>
      </p:sp>
      <p:sp>
        <p:nvSpPr>
          <p:cNvPr id="7" name="文本框 6"/>
          <p:cNvSpPr txBox="1"/>
          <p:nvPr/>
        </p:nvSpPr>
        <p:spPr>
          <a:xfrm rot="10800000" flipV="1">
            <a:off x="5440266" y="1776437"/>
            <a:ext cx="6200227" cy="838200"/>
          </a:xfrm>
          <a:prstGeom prst="rect">
            <a:avLst/>
          </a:prstGeom>
          <a:noFill/>
        </p:spPr>
        <p:txBody>
          <a:bodyPr wrap="square" lIns="0" tIns="0" rIns="0" bIns="0">
            <a:spAutoFit/>
          </a:bodyPr>
          <a:lstStyle/>
          <a:p>
            <a:pPr algn="just">
              <a:lnSpc>
                <a:spcPct val="130000"/>
              </a:lnSpc>
              <a:defRP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全面落实行政执法“三项制度”，制定相关配套制度，规范行政执法信息公示，强化行政执法全过程记录，加强重大执法决定法制审核，行政执法质量水平不断提高。</a:t>
            </a:r>
          </a:p>
        </p:txBody>
      </p:sp>
      <p:sp>
        <p:nvSpPr>
          <p:cNvPr id="175" name="文本框 174"/>
          <p:cNvSpPr txBox="1"/>
          <p:nvPr/>
        </p:nvSpPr>
        <p:spPr>
          <a:xfrm rot="10800000" flipV="1">
            <a:off x="6195567" y="2904653"/>
            <a:ext cx="5444926" cy="532838"/>
          </a:xfrm>
          <a:prstGeom prst="rect">
            <a:avLst/>
          </a:prstGeom>
          <a:noFill/>
        </p:spPr>
        <p:txBody>
          <a:bodyPr wrap="square" lIns="0" tIns="0" rIns="0" bIns="0">
            <a:spAutoFit/>
          </a:bodyPr>
          <a:lstStyle/>
          <a:p>
            <a:pPr algn="just">
              <a:lnSpc>
                <a:spcPct val="130000"/>
              </a:lnSpc>
              <a:defRP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持续推行“面对面”执法监督模式，对市场监管、应急管理、生态环境三大重点执法领域开展现场执法监督。</a:t>
            </a:r>
          </a:p>
        </p:txBody>
      </p:sp>
      <p:sp>
        <p:nvSpPr>
          <p:cNvPr id="176" name="文本框 175"/>
          <p:cNvSpPr txBox="1"/>
          <p:nvPr/>
        </p:nvSpPr>
        <p:spPr>
          <a:xfrm rot="10800000" flipV="1">
            <a:off x="5717407" y="4048124"/>
            <a:ext cx="5959613" cy="252762"/>
          </a:xfrm>
          <a:prstGeom prst="rect">
            <a:avLst/>
          </a:prstGeom>
          <a:noFill/>
        </p:spPr>
        <p:txBody>
          <a:bodyPr wrap="square" lIns="0" tIns="0" rIns="0" bIns="0">
            <a:spAutoFit/>
          </a:bodyPr>
          <a:lstStyle/>
          <a:p>
            <a:pPr algn="just">
              <a:lnSpc>
                <a:spcPct val="130000"/>
              </a:lnSpc>
              <a:defRP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以农业农村领域为试点，探索开展“监督面对面</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实务案例讲评”工作模式。</a:t>
            </a:r>
          </a:p>
        </p:txBody>
      </p:sp>
      <p:sp>
        <p:nvSpPr>
          <p:cNvPr id="177" name="文本框 176"/>
          <p:cNvSpPr txBox="1"/>
          <p:nvPr/>
        </p:nvSpPr>
        <p:spPr>
          <a:xfrm rot="10800000" flipV="1">
            <a:off x="6167438" y="4589289"/>
            <a:ext cx="5509582" cy="1092992"/>
          </a:xfrm>
          <a:prstGeom prst="rect">
            <a:avLst/>
          </a:prstGeom>
          <a:noFill/>
        </p:spPr>
        <p:txBody>
          <a:bodyPr wrap="square" lIns="0" tIns="0" rIns="0" bIns="0">
            <a:spAutoFit/>
          </a:bodyPr>
          <a:lstStyle/>
          <a:p>
            <a:pPr algn="just">
              <a:lnSpc>
                <a:spcPct val="130000"/>
              </a:lnSpc>
              <a:defRP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中央全面依法治国委员会办公室</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全面依法治国工作简报</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（第</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7</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期，总第</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89</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期）以</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山东聊城探索“面对面”现场执法监督模式推动行政执法“三项制度”落实</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为题，推广了聊城市行政执法“三项制度”落实经验做法。</a:t>
            </a:r>
          </a:p>
        </p:txBody>
      </p:sp>
      <p:sp>
        <p:nvSpPr>
          <p:cNvPr id="178" name="文本框 177"/>
          <p:cNvSpPr txBox="1"/>
          <p:nvPr/>
        </p:nvSpPr>
        <p:spPr>
          <a:xfrm rot="10800000" flipV="1">
            <a:off x="5440266" y="5999290"/>
            <a:ext cx="6248233" cy="532838"/>
          </a:xfrm>
          <a:prstGeom prst="rect">
            <a:avLst/>
          </a:prstGeom>
          <a:noFill/>
        </p:spPr>
        <p:txBody>
          <a:bodyPr wrap="square" lIns="0" tIns="0" rIns="0" bIns="0">
            <a:spAutoFit/>
          </a:bodyPr>
          <a:lstStyle/>
          <a:p>
            <a:pPr algn="just">
              <a:lnSpc>
                <a:spcPct val="130000"/>
              </a:lnSpc>
              <a:defRPr/>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聊城市被司法部列为全国省市县乡四级行政执法协调监督体系建设</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45</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个试点单位之一。</a:t>
            </a:r>
          </a:p>
        </p:txBody>
      </p:sp>
      <p:sp>
        <p:nvSpPr>
          <p:cNvPr id="46" name="矩形: 圆角 45"/>
          <p:cNvSpPr/>
          <p:nvPr/>
        </p:nvSpPr>
        <p:spPr>
          <a:xfrm>
            <a:off x="142161" y="10187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57" name="文本框 56"/>
          <p:cNvSpPr txBox="1"/>
          <p:nvPr/>
        </p:nvSpPr>
        <p:spPr>
          <a:xfrm>
            <a:off x="26935" y="10392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（三）聚焦公平正义，行政执法干出新成绩</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grpSp>
        <p:nvGrpSpPr>
          <p:cNvPr id="59" name="组合 58"/>
          <p:cNvGrpSpPr/>
          <p:nvPr/>
        </p:nvGrpSpPr>
        <p:grpSpPr>
          <a:xfrm>
            <a:off x="6985451" y="0"/>
            <a:ext cx="1526872" cy="900884"/>
            <a:chOff x="7140434" y="684324"/>
            <a:chExt cx="1526872" cy="900884"/>
          </a:xfrm>
        </p:grpSpPr>
        <p:grpSp>
          <p:nvGrpSpPr>
            <p:cNvPr id="60" name="组合 59"/>
            <p:cNvGrpSpPr/>
            <p:nvPr/>
          </p:nvGrpSpPr>
          <p:grpSpPr>
            <a:xfrm rot="10800000">
              <a:off x="7140434" y="980677"/>
              <a:ext cx="1243864" cy="256375"/>
              <a:chOff x="1621436" y="3300812"/>
              <a:chExt cx="1243864" cy="256375"/>
            </a:xfrm>
            <a:effectLst/>
          </p:grpSpPr>
          <p:cxnSp>
            <p:nvCxnSpPr>
              <p:cNvPr id="62" name="直接连接符 61"/>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3"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61" name="图片 60"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64" name="图片 63"/>
          <p:cNvPicPr>
            <a:picLocks noChangeAspect="1"/>
          </p:cNvPicPr>
          <p:nvPr/>
        </p:nvPicPr>
        <p:blipFill>
          <a:blip r:embed="rId4"/>
          <a:stretch>
            <a:fillRect/>
          </a:stretch>
        </p:blipFill>
        <p:spPr>
          <a:xfrm>
            <a:off x="680030" y="52511"/>
            <a:ext cx="6255038" cy="816935"/>
          </a:xfrm>
          <a:prstGeom prst="rect">
            <a:avLst/>
          </a:prstGeom>
        </p:spPr>
      </p:pic>
      <p:pic>
        <p:nvPicPr>
          <p:cNvPr id="65" name="图片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29" name="文本框 28"/>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31</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b="41637"/>
          <a:stretch>
            <a:fillRect/>
          </a:stretch>
        </p:blipFill>
        <p:spPr>
          <a:xfrm>
            <a:off x="0" y="1686996"/>
            <a:ext cx="12192000" cy="5171006"/>
          </a:xfrm>
          <a:prstGeom prst="rect">
            <a:avLst/>
          </a:prstGeom>
        </p:spPr>
      </p:pic>
      <p:sp>
        <p:nvSpPr>
          <p:cNvPr id="43" name="矩形: 圆角 42"/>
          <p:cNvSpPr/>
          <p:nvPr/>
        </p:nvSpPr>
        <p:spPr>
          <a:xfrm>
            <a:off x="645015" y="2132970"/>
            <a:ext cx="10901971" cy="4194716"/>
          </a:xfrm>
          <a:prstGeom prst="roundRect">
            <a:avLst>
              <a:gd name="adj" fmla="val 2611"/>
            </a:avLst>
          </a:prstGeom>
          <a:gradFill flip="none" rotWithShape="1">
            <a:gsLst>
              <a:gs pos="39000">
                <a:schemeClr val="bg1"/>
              </a:gs>
              <a:gs pos="100000">
                <a:schemeClr val="bg1">
                  <a:alpha val="0"/>
                </a:schemeClr>
              </a:gs>
            </a:gsLst>
            <a:lin ang="5400000" scaled="1"/>
            <a:tileRect/>
          </a:gradFill>
          <a:ln w="50800">
            <a:gradFill>
              <a:gsLst>
                <a:gs pos="0">
                  <a:srgbClr val="090A7B"/>
                </a:gs>
                <a:gs pos="100000">
                  <a:srgbClr val="256ED8">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455023" y="1286458"/>
            <a:ext cx="3550972"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四是建立包容审慎监管机制</a:t>
            </a:r>
          </a:p>
        </p:txBody>
      </p:sp>
      <p:sp>
        <p:nvSpPr>
          <p:cNvPr id="16" name="矩形 15"/>
          <p:cNvSpPr/>
          <p:nvPr/>
        </p:nvSpPr>
        <p:spPr>
          <a:xfrm>
            <a:off x="1150651" y="2279978"/>
            <a:ext cx="9890697" cy="1384935"/>
          </a:xfrm>
          <a:prstGeom prst="rect">
            <a:avLst/>
          </a:prstGeom>
        </p:spPr>
        <p:txBody>
          <a:bodyPr wrap="square" lIns="0" tIns="0" rIns="0" bIns="0">
            <a:spAutoFit/>
          </a:bodyPr>
          <a:lstStyle/>
          <a:p>
            <a:pPr algn="just">
              <a:lnSpc>
                <a:spcPct val="150000"/>
              </a:lnSpc>
              <a:defRPr/>
            </a:pPr>
            <a:r>
              <a:rPr lang="zh-CN" altLang="en-US" sz="2000" dirty="0">
                <a:solidFill>
                  <a:prstClr val="black"/>
                </a:solidFill>
                <a:latin typeface="微软雅黑" panose="020B0503020204020204" pitchFamily="34" charset="-122"/>
                <a:ea typeface="微软雅黑" panose="020B0503020204020204" pitchFamily="34" charset="-122"/>
              </a:rPr>
              <a:t>       建立健全市场主体首次轻微违法行为容错纠错机制，制定并动态调整“免罚清单”“轻罚清单”，连续</a:t>
            </a:r>
            <a:r>
              <a:rPr lang="en-US" altLang="zh-CN" sz="2000" dirty="0">
                <a:solidFill>
                  <a:prstClr val="black"/>
                </a:solidFill>
                <a:latin typeface="微软雅黑" panose="020B0503020204020204" pitchFamily="34" charset="-122"/>
                <a:ea typeface="微软雅黑" panose="020B0503020204020204" pitchFamily="34" charset="-122"/>
              </a:rPr>
              <a:t>2</a:t>
            </a:r>
            <a:r>
              <a:rPr lang="zh-CN" altLang="en-US" sz="2000" dirty="0">
                <a:solidFill>
                  <a:prstClr val="black"/>
                </a:solidFill>
                <a:latin typeface="微软雅黑" panose="020B0503020204020204" pitchFamily="34" charset="-122"/>
                <a:ea typeface="微软雅黑" panose="020B0503020204020204" pitchFamily="34" charset="-122"/>
              </a:rPr>
              <a:t>年公布</a:t>
            </a:r>
            <a:r>
              <a:rPr lang="en-US" altLang="zh-CN" sz="2000" dirty="0">
                <a:solidFill>
                  <a:prstClr val="black"/>
                </a:solidFill>
                <a:latin typeface="微软雅黑" panose="020B0503020204020204" pitchFamily="34" charset="-122"/>
                <a:ea typeface="微软雅黑" panose="020B0503020204020204" pitchFamily="34" charset="-122"/>
              </a:rPr>
              <a:t>《</a:t>
            </a:r>
            <a:r>
              <a:rPr lang="zh-CN" altLang="en-US" sz="2000" dirty="0">
                <a:solidFill>
                  <a:prstClr val="black"/>
                </a:solidFill>
                <a:latin typeface="微软雅黑" panose="020B0503020204020204" pitchFamily="34" charset="-122"/>
                <a:ea typeface="微软雅黑" panose="020B0503020204020204" pitchFamily="34" charset="-122"/>
              </a:rPr>
              <a:t>聊城市轻微违法行为不予行政处罚和一般违法行为减轻行政处罚事项清单</a:t>
            </a:r>
            <a:r>
              <a:rPr lang="en-US" altLang="zh-CN" sz="2000" dirty="0">
                <a:solidFill>
                  <a:prstClr val="black"/>
                </a:solidFill>
                <a:latin typeface="微软雅黑" panose="020B0503020204020204" pitchFamily="34" charset="-122"/>
                <a:ea typeface="微软雅黑" panose="020B0503020204020204" pitchFamily="34" charset="-122"/>
              </a:rPr>
              <a:t>》</a:t>
            </a:r>
            <a:r>
              <a:rPr lang="zh-CN" altLang="en-US" sz="2000" dirty="0">
                <a:solidFill>
                  <a:prstClr val="black"/>
                </a:solidFill>
                <a:latin typeface="微软雅黑" panose="020B0503020204020204" pitchFamily="34" charset="-122"/>
                <a:ea typeface="微软雅黑" panose="020B0503020204020204" pitchFamily="34" charset="-122"/>
              </a:rPr>
              <a:t>。</a:t>
            </a:r>
          </a:p>
        </p:txBody>
      </p:sp>
      <p:sp>
        <p:nvSpPr>
          <p:cNvPr id="38" name="矩形: 圆角 37"/>
          <p:cNvSpPr/>
          <p:nvPr/>
        </p:nvSpPr>
        <p:spPr>
          <a:xfrm>
            <a:off x="294561" y="11711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39" name="文本框 38"/>
          <p:cNvSpPr txBox="1"/>
          <p:nvPr/>
        </p:nvSpPr>
        <p:spPr>
          <a:xfrm>
            <a:off x="179335" y="11916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（三）聚焦公平正义，行政执法干出新成绩</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sp>
        <p:nvSpPr>
          <p:cNvPr id="41" name="文本框 40"/>
          <p:cNvSpPr txBox="1"/>
          <p:nvPr/>
        </p:nvSpPr>
        <p:spPr>
          <a:xfrm>
            <a:off x="1117409" y="4243347"/>
            <a:ext cx="9923939" cy="1422954"/>
          </a:xfrm>
          <a:prstGeom prst="rect">
            <a:avLst/>
          </a:prstGeom>
          <a:noFill/>
        </p:spPr>
        <p:txBody>
          <a:bodyPr wrap="square">
            <a:spAutoFit/>
          </a:bodyPr>
          <a:lstStyle/>
          <a:p>
            <a:pPr indent="406400" algn="just">
              <a:lnSpc>
                <a:spcPct val="150000"/>
              </a:lnSpc>
            </a:pPr>
            <a:r>
              <a:rPr lang="en-US" altLang="zh-CN" sz="2000" dirty="0">
                <a:solidFill>
                  <a:prstClr val="black"/>
                </a:solidFill>
                <a:latin typeface="微软雅黑" panose="020B0503020204020204" pitchFamily="34" charset="-122"/>
                <a:ea typeface="微软雅黑" panose="020B0503020204020204" pitchFamily="34" charset="-122"/>
              </a:rPr>
              <a:t>2022</a:t>
            </a:r>
            <a:r>
              <a:rPr lang="zh-CN" altLang="zh-CN" sz="2000" dirty="0">
                <a:solidFill>
                  <a:prstClr val="black"/>
                </a:solidFill>
                <a:latin typeface="微软雅黑" panose="020B0503020204020204" pitchFamily="34" charset="-122"/>
                <a:ea typeface="微软雅黑" panose="020B0503020204020204" pitchFamily="34" charset="-122"/>
              </a:rPr>
              <a:t>年</a:t>
            </a:r>
            <a:r>
              <a:rPr lang="en-US" altLang="zh-CN" sz="2000" dirty="0">
                <a:solidFill>
                  <a:prstClr val="black"/>
                </a:solidFill>
                <a:latin typeface="微软雅黑" panose="020B0503020204020204" pitchFamily="34" charset="-122"/>
                <a:ea typeface="微软雅黑" panose="020B0503020204020204" pitchFamily="34" charset="-122"/>
              </a:rPr>
              <a:t>1</a:t>
            </a:r>
            <a:r>
              <a:rPr lang="zh-CN" altLang="zh-CN" sz="2000" dirty="0">
                <a:solidFill>
                  <a:prstClr val="black"/>
                </a:solidFill>
                <a:latin typeface="微软雅黑" panose="020B0503020204020204" pitchFamily="34" charset="-122"/>
                <a:ea typeface="微软雅黑" panose="020B0503020204020204" pitchFamily="34" charset="-122"/>
              </a:rPr>
              <a:t>至</a:t>
            </a:r>
            <a:r>
              <a:rPr lang="en-US" altLang="zh-CN" sz="2000" dirty="0">
                <a:solidFill>
                  <a:prstClr val="black"/>
                </a:solidFill>
                <a:latin typeface="微软雅黑" panose="020B0503020204020204" pitchFamily="34" charset="-122"/>
                <a:ea typeface="微软雅黑" panose="020B0503020204020204" pitchFamily="34" charset="-122"/>
              </a:rPr>
              <a:t>6</a:t>
            </a:r>
            <a:r>
              <a:rPr lang="zh-CN" altLang="zh-CN" sz="2000" dirty="0">
                <a:solidFill>
                  <a:prstClr val="black"/>
                </a:solidFill>
                <a:latin typeface="微软雅黑" panose="020B0503020204020204" pitchFamily="34" charset="-122"/>
                <a:ea typeface="微软雅黑" panose="020B0503020204020204" pitchFamily="34" charset="-122"/>
              </a:rPr>
              <a:t>月份，全市“不予处罚”案件</a:t>
            </a:r>
            <a:r>
              <a:rPr lang="en-US" altLang="zh-CN" sz="2000" dirty="0">
                <a:solidFill>
                  <a:prstClr val="black"/>
                </a:solidFill>
                <a:latin typeface="微软雅黑" panose="020B0503020204020204" pitchFamily="34" charset="-122"/>
                <a:ea typeface="微软雅黑" panose="020B0503020204020204" pitchFamily="34" charset="-122"/>
              </a:rPr>
              <a:t>345292</a:t>
            </a:r>
            <a:r>
              <a:rPr lang="zh-CN" altLang="zh-CN" sz="2000" dirty="0">
                <a:solidFill>
                  <a:prstClr val="black"/>
                </a:solidFill>
                <a:latin typeface="微软雅黑" panose="020B0503020204020204" pitchFamily="34" charset="-122"/>
                <a:ea typeface="微软雅黑" panose="020B0503020204020204" pitchFamily="34" charset="-122"/>
              </a:rPr>
              <a:t>件，涉及不处罚数额</a:t>
            </a:r>
            <a:r>
              <a:rPr lang="en-US" altLang="zh-CN" sz="2000" dirty="0">
                <a:solidFill>
                  <a:prstClr val="black"/>
                </a:solidFill>
                <a:latin typeface="微软雅黑" panose="020B0503020204020204" pitchFamily="34" charset="-122"/>
                <a:ea typeface="微软雅黑" panose="020B0503020204020204" pitchFamily="34" charset="-122"/>
              </a:rPr>
              <a:t>2509.0523</a:t>
            </a:r>
            <a:r>
              <a:rPr lang="zh-CN" altLang="zh-CN" sz="2000" dirty="0">
                <a:solidFill>
                  <a:prstClr val="black"/>
                </a:solidFill>
                <a:latin typeface="微软雅黑" panose="020B0503020204020204" pitchFamily="34" charset="-122"/>
                <a:ea typeface="微软雅黑" panose="020B0503020204020204" pitchFamily="34" charset="-122"/>
              </a:rPr>
              <a:t>万元，受益市场主体</a:t>
            </a:r>
            <a:r>
              <a:rPr lang="en-US" altLang="zh-CN" sz="2000" dirty="0">
                <a:solidFill>
                  <a:prstClr val="black"/>
                </a:solidFill>
                <a:latin typeface="微软雅黑" panose="020B0503020204020204" pitchFamily="34" charset="-122"/>
                <a:ea typeface="微软雅黑" panose="020B0503020204020204" pitchFamily="34" charset="-122"/>
              </a:rPr>
              <a:t>292889</a:t>
            </a:r>
            <a:r>
              <a:rPr lang="zh-CN" altLang="zh-CN" sz="2000" dirty="0">
                <a:solidFill>
                  <a:prstClr val="black"/>
                </a:solidFill>
                <a:latin typeface="微软雅黑" panose="020B0503020204020204" pitchFamily="34" charset="-122"/>
                <a:ea typeface="微软雅黑" panose="020B0503020204020204" pitchFamily="34" charset="-122"/>
              </a:rPr>
              <a:t>个；“减轻处罚”案件</a:t>
            </a:r>
            <a:r>
              <a:rPr lang="en-US" altLang="zh-CN" sz="2000" dirty="0">
                <a:solidFill>
                  <a:prstClr val="black"/>
                </a:solidFill>
                <a:latin typeface="微软雅黑" panose="020B0503020204020204" pitchFamily="34" charset="-122"/>
                <a:ea typeface="微软雅黑" panose="020B0503020204020204" pitchFamily="34" charset="-122"/>
              </a:rPr>
              <a:t>73</a:t>
            </a:r>
            <a:r>
              <a:rPr lang="zh-CN" altLang="zh-CN" sz="2000" dirty="0">
                <a:solidFill>
                  <a:prstClr val="black"/>
                </a:solidFill>
                <a:latin typeface="微软雅黑" panose="020B0503020204020204" pitchFamily="34" charset="-122"/>
                <a:ea typeface="微软雅黑" panose="020B0503020204020204" pitchFamily="34" charset="-122"/>
              </a:rPr>
              <a:t>件，涉及减轻处罚金额</a:t>
            </a:r>
            <a:r>
              <a:rPr lang="en-US" altLang="zh-CN" sz="2000" dirty="0">
                <a:solidFill>
                  <a:prstClr val="black"/>
                </a:solidFill>
                <a:latin typeface="微软雅黑" panose="020B0503020204020204" pitchFamily="34" charset="-122"/>
                <a:ea typeface="微软雅黑" panose="020B0503020204020204" pitchFamily="34" charset="-122"/>
              </a:rPr>
              <a:t>193.21693</a:t>
            </a:r>
            <a:r>
              <a:rPr lang="zh-CN" altLang="zh-CN" sz="2000" dirty="0">
                <a:solidFill>
                  <a:prstClr val="black"/>
                </a:solidFill>
                <a:latin typeface="微软雅黑" panose="020B0503020204020204" pitchFamily="34" charset="-122"/>
                <a:ea typeface="微软雅黑" panose="020B0503020204020204" pitchFamily="34" charset="-122"/>
              </a:rPr>
              <a:t>万元，受益市场主体</a:t>
            </a:r>
            <a:r>
              <a:rPr lang="en-US" altLang="zh-CN" sz="2000" dirty="0">
                <a:solidFill>
                  <a:prstClr val="black"/>
                </a:solidFill>
                <a:latin typeface="微软雅黑" panose="020B0503020204020204" pitchFamily="34" charset="-122"/>
                <a:ea typeface="微软雅黑" panose="020B0503020204020204" pitchFamily="34" charset="-122"/>
              </a:rPr>
              <a:t>77</a:t>
            </a:r>
            <a:r>
              <a:rPr lang="zh-CN" altLang="zh-CN" sz="2000" dirty="0">
                <a:solidFill>
                  <a:prstClr val="black"/>
                </a:solidFill>
                <a:latin typeface="微软雅黑" panose="020B0503020204020204" pitchFamily="34" charset="-122"/>
                <a:ea typeface="微软雅黑" panose="020B0503020204020204" pitchFamily="34" charset="-122"/>
              </a:rPr>
              <a:t>个。</a:t>
            </a:r>
          </a:p>
        </p:txBody>
      </p:sp>
      <p:grpSp>
        <p:nvGrpSpPr>
          <p:cNvPr id="44" name="组合 43"/>
          <p:cNvGrpSpPr/>
          <p:nvPr/>
        </p:nvGrpSpPr>
        <p:grpSpPr>
          <a:xfrm>
            <a:off x="6985451" y="0"/>
            <a:ext cx="1526872" cy="900884"/>
            <a:chOff x="7140434" y="684324"/>
            <a:chExt cx="1526872" cy="900884"/>
          </a:xfrm>
        </p:grpSpPr>
        <p:grpSp>
          <p:nvGrpSpPr>
            <p:cNvPr id="45" name="组合 44"/>
            <p:cNvGrpSpPr/>
            <p:nvPr/>
          </p:nvGrpSpPr>
          <p:grpSpPr>
            <a:xfrm rot="10800000">
              <a:off x="7140434" y="980677"/>
              <a:ext cx="1243864" cy="256375"/>
              <a:chOff x="1621436" y="3300812"/>
              <a:chExt cx="1243864" cy="256375"/>
            </a:xfrm>
            <a:effectLst/>
          </p:grpSpPr>
          <p:cxnSp>
            <p:nvCxnSpPr>
              <p:cNvPr id="57" name="直接连接符 56"/>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8"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46" name="图片 45" descr="黑暗中的灯光&#10;&#10;描述已自动生成"/>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64" name="图片 63"/>
          <p:cNvPicPr>
            <a:picLocks noChangeAspect="1"/>
          </p:cNvPicPr>
          <p:nvPr/>
        </p:nvPicPr>
        <p:blipFill>
          <a:blip r:embed="rId6"/>
          <a:stretch>
            <a:fillRect/>
          </a:stretch>
        </p:blipFill>
        <p:spPr>
          <a:xfrm>
            <a:off x="680030" y="52511"/>
            <a:ext cx="6255038" cy="816935"/>
          </a:xfrm>
          <a:prstGeom prst="rect">
            <a:avLst/>
          </a:prstGeom>
        </p:spPr>
      </p:pic>
      <p:pic>
        <p:nvPicPr>
          <p:cNvPr id="65" name="图片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17" name="文本框 16"/>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32</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1130915" y="-3175"/>
            <a:ext cx="1844040" cy="768350"/>
          </a:xfrm>
          <a:prstGeom prst="rect">
            <a:avLst/>
          </a:prstGeom>
          <a:noFill/>
        </p:spPr>
        <p:txBody>
          <a:bodyPr wrap="square" rtlCol="0">
            <a:spAutoFit/>
          </a:bodyPr>
          <a:lstStyle/>
          <a:p>
            <a:pPr algn="dist"/>
            <a:r>
              <a:rPr lang="zh-CN" altLang="en-US" sz="4400" b="1" dirty="0">
                <a:solidFill>
                  <a:schemeClr val="bg1">
                    <a:alpha val="20000"/>
                  </a:schemeClr>
                </a:solidFill>
                <a:latin typeface="文悦古典明朝体 (非商业使用) W5" charset="-122"/>
                <a:ea typeface="文悦古典明朝体 (非商业使用) W5" charset="-122"/>
              </a:rPr>
              <a:t>法</a:t>
            </a:r>
          </a:p>
        </p:txBody>
      </p:sp>
      <p:grpSp>
        <p:nvGrpSpPr>
          <p:cNvPr id="38" name="组合 37"/>
          <p:cNvGrpSpPr/>
          <p:nvPr/>
        </p:nvGrpSpPr>
        <p:grpSpPr>
          <a:xfrm>
            <a:off x="6985451" y="0"/>
            <a:ext cx="1526872" cy="900884"/>
            <a:chOff x="7140434" y="684324"/>
            <a:chExt cx="1526872" cy="900884"/>
          </a:xfrm>
        </p:grpSpPr>
        <p:grpSp>
          <p:nvGrpSpPr>
            <p:cNvPr id="39" name="组合 38"/>
            <p:cNvGrpSpPr/>
            <p:nvPr/>
          </p:nvGrpSpPr>
          <p:grpSpPr>
            <a:xfrm rot="10800000">
              <a:off x="7140434" y="980677"/>
              <a:ext cx="1243864" cy="256375"/>
              <a:chOff x="1621436" y="3300812"/>
              <a:chExt cx="1243864" cy="256375"/>
            </a:xfrm>
            <a:effectLst/>
          </p:grpSpPr>
          <p:cxnSp>
            <p:nvCxnSpPr>
              <p:cNvPr id="41" name="直接连接符 40"/>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2"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40" name="图片 39"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43" name="图片 42"/>
          <p:cNvPicPr>
            <a:picLocks noChangeAspect="1"/>
          </p:cNvPicPr>
          <p:nvPr/>
        </p:nvPicPr>
        <p:blipFill>
          <a:blip r:embed="rId4"/>
          <a:stretch>
            <a:fillRect/>
          </a:stretch>
        </p:blipFill>
        <p:spPr>
          <a:xfrm>
            <a:off x="680030" y="52511"/>
            <a:ext cx="6255038" cy="816935"/>
          </a:xfrm>
          <a:prstGeom prst="rect">
            <a:avLst/>
          </a:prstGeom>
        </p:spPr>
      </p:pic>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45" name="矩形: 圆角 44"/>
          <p:cNvSpPr/>
          <p:nvPr/>
        </p:nvSpPr>
        <p:spPr>
          <a:xfrm>
            <a:off x="294561" y="11711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46" name="文本框 45"/>
          <p:cNvSpPr txBox="1"/>
          <p:nvPr/>
        </p:nvSpPr>
        <p:spPr>
          <a:xfrm>
            <a:off x="179335" y="11916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a:t>
            </a:r>
            <a:r>
              <a:rPr lang="zh-CN" altLang="en-US" sz="2400" b="1" kern="0" dirty="0">
                <a:solidFill>
                  <a:schemeClr val="bg1"/>
                </a:solidFill>
                <a:latin typeface="仿宋_GB2312" panose="02010609030101010101" charset="-122"/>
                <a:ea typeface="微软雅黑" panose="020B0503020204020204" pitchFamily="34" charset="-122"/>
              </a:rPr>
              <a:t>四</a:t>
            </a: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）聚焦安全稳定，刑事执行取得新成效</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sp>
        <p:nvSpPr>
          <p:cNvPr id="31" name="矩形 30"/>
          <p:cNvSpPr/>
          <p:nvPr/>
        </p:nvSpPr>
        <p:spPr>
          <a:xfrm>
            <a:off x="1199314" y="2142265"/>
            <a:ext cx="9793372" cy="3972072"/>
          </a:xfrm>
          <a:prstGeom prst="rect">
            <a:avLst/>
          </a:prstGeom>
          <a:gradFill flip="none" rotWithShape="1">
            <a:gsLst>
              <a:gs pos="31000">
                <a:schemeClr val="bg1"/>
              </a:gs>
              <a:gs pos="100000">
                <a:srgbClr val="D8E5F8"/>
              </a:gs>
            </a:gsLst>
            <a:lin ang="2700000" scaled="1"/>
            <a:tileRect/>
          </a:gradFill>
          <a:ln>
            <a:gradFill>
              <a:gsLst>
                <a:gs pos="0">
                  <a:srgbClr val="256ED8">
                    <a:alpha val="0"/>
                  </a:srgbClr>
                </a:gs>
                <a:gs pos="100000">
                  <a:srgbClr val="256ED8"/>
                </a:gs>
              </a:gsLst>
              <a:lin ang="5400000" scaled="1"/>
            </a:gradFill>
          </a:ln>
          <a:effectLst>
            <a:outerShdw blurRad="774700" dist="419100" dir="5400000" sx="72000" sy="72000" algn="t" rotWithShape="0">
              <a:srgbClr val="D8E5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p:cNvSpPr txBox="1"/>
          <p:nvPr/>
        </p:nvSpPr>
        <p:spPr>
          <a:xfrm>
            <a:off x="1339825" y="2614733"/>
            <a:ext cx="9512349" cy="3172472"/>
          </a:xfrm>
          <a:prstGeom prst="rect">
            <a:avLst/>
          </a:prstGeom>
          <a:noFill/>
        </p:spPr>
        <p:txBody>
          <a:bodyPr wrap="square">
            <a:spAutoFit/>
          </a:bodyPr>
          <a:lstStyle/>
          <a:p>
            <a:pPr indent="406400" algn="l">
              <a:lnSpc>
                <a:spcPct val="200000"/>
              </a:lnSpc>
            </a:pPr>
            <a:r>
              <a:rPr lang="en-US" altLang="zh-CN" sz="2600" kern="0" dirty="0">
                <a:solidFill>
                  <a:srgbClr val="000000"/>
                </a:solidFill>
                <a:effectLst/>
                <a:latin typeface="+mj-ea"/>
                <a:ea typeface="+mj-ea"/>
                <a:cs typeface="仿宋_GB2312" panose="02010609030101010101" charset="-122"/>
              </a:rPr>
              <a:t>   </a:t>
            </a:r>
            <a:r>
              <a:rPr lang="zh-CN" altLang="zh-CN" sz="2600" kern="0" dirty="0">
                <a:solidFill>
                  <a:srgbClr val="000000"/>
                </a:solidFill>
                <a:effectLst/>
                <a:latin typeface="+mj-ea"/>
                <a:ea typeface="+mj-ea"/>
                <a:cs typeface="仿宋_GB2312" panose="02010609030101010101" charset="-122"/>
              </a:rPr>
              <a:t>安全稳定是发展的根基，是做好一切工作的前提和基础。人民调解筑牢社会稳定“第一道防线”。复议应诉在化解行政争议方面发挥着重要作用。社区矫正是严肃的刑事执行活动，对维护社会稳定具有重要意义。</a:t>
            </a:r>
            <a:endParaRPr lang="zh-CN" altLang="zh-CN" sz="2600" kern="100" dirty="0">
              <a:effectLst/>
              <a:latin typeface="+mj-ea"/>
              <a:ea typeface="+mj-ea"/>
              <a:cs typeface="Times New Roman" panose="02020603050405020304" pitchFamily="18" charset="0"/>
            </a:endParaRPr>
          </a:p>
        </p:txBody>
      </p:sp>
      <p:grpSp>
        <p:nvGrpSpPr>
          <p:cNvPr id="4" name="组合 3"/>
          <p:cNvGrpSpPr/>
          <p:nvPr/>
        </p:nvGrpSpPr>
        <p:grpSpPr>
          <a:xfrm>
            <a:off x="9333822" y="1796456"/>
            <a:ext cx="1554782" cy="913478"/>
            <a:chOff x="8958041" y="2110627"/>
            <a:chExt cx="1554782" cy="913478"/>
          </a:xfrm>
        </p:grpSpPr>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8041" y="2337127"/>
              <a:ext cx="847853" cy="686978"/>
            </a:xfrm>
            <a:prstGeom prst="rect">
              <a:avLst/>
            </a:prstGeom>
          </p:spPr>
        </p:pic>
        <p:pic>
          <p:nvPicPr>
            <p:cNvPr id="33" name="图片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5164" y="2110627"/>
              <a:ext cx="588819" cy="477094"/>
            </a:xfrm>
            <a:prstGeom prst="rect">
              <a:avLst/>
            </a:prstGeom>
          </p:spPr>
        </p:pic>
        <p:pic>
          <p:nvPicPr>
            <p:cNvPr id="34" name="图片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4004" y="2521788"/>
              <a:ext cx="588819" cy="477094"/>
            </a:xfrm>
            <a:prstGeom prst="rect">
              <a:avLst/>
            </a:prstGeom>
          </p:spPr>
        </p:pic>
      </p:grpSp>
      <p:sp>
        <p:nvSpPr>
          <p:cNvPr id="18" name="文本框 17"/>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33</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480214" y="1287100"/>
            <a:ext cx="3595832"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一是健全预防调处化解体系</a:t>
            </a:r>
          </a:p>
        </p:txBody>
      </p:sp>
      <p:sp>
        <p:nvSpPr>
          <p:cNvPr id="180" name="椭圆 179"/>
          <p:cNvSpPr/>
          <p:nvPr/>
        </p:nvSpPr>
        <p:spPr>
          <a:xfrm>
            <a:off x="632779" y="2356070"/>
            <a:ext cx="3392082" cy="3392082"/>
          </a:xfrm>
          <a:prstGeom prst="ellipse">
            <a:avLst/>
          </a:prstGeom>
          <a:noFill/>
          <a:ln w="28575"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Humanst521 BT"/>
              <a:ea typeface="字魂59号-创粗黑"/>
              <a:cs typeface="+mn-cs"/>
            </a:endParaRPr>
          </a:p>
        </p:txBody>
      </p:sp>
      <p:sp>
        <p:nvSpPr>
          <p:cNvPr id="192" name="椭圆 191"/>
          <p:cNvSpPr/>
          <p:nvPr/>
        </p:nvSpPr>
        <p:spPr>
          <a:xfrm>
            <a:off x="3230368" y="2234036"/>
            <a:ext cx="1035878" cy="1035878"/>
          </a:xfrm>
          <a:prstGeom prst="ellipse">
            <a:avLst/>
          </a:prstGeom>
          <a:gradFill>
            <a:gsLst>
              <a:gs pos="0">
                <a:srgbClr val="090A7B"/>
              </a:gs>
              <a:gs pos="100000">
                <a:srgbClr val="256ED8"/>
              </a:gs>
            </a:gsLst>
            <a:lin ang="5400000" scaled="1"/>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umanst521 BT"/>
              <a:ea typeface="字魂59号-创粗黑"/>
              <a:cs typeface="+mn-cs"/>
            </a:endParaRPr>
          </a:p>
        </p:txBody>
      </p:sp>
      <p:sp>
        <p:nvSpPr>
          <p:cNvPr id="193" name="Oval 7"/>
          <p:cNvSpPr/>
          <p:nvPr/>
        </p:nvSpPr>
        <p:spPr>
          <a:xfrm>
            <a:off x="3510972" y="2523823"/>
            <a:ext cx="474670" cy="456304"/>
          </a:xfrm>
          <a:custGeom>
            <a:avLst/>
            <a:gdLst>
              <a:gd name="connsiteX0" fmla="*/ 241391 w 516922"/>
              <a:gd name="connsiteY0" fmla="*/ 466920 h 496921"/>
              <a:gd name="connsiteX1" fmla="*/ 374792 w 516922"/>
              <a:gd name="connsiteY1" fmla="*/ 466920 h 496921"/>
              <a:gd name="connsiteX2" fmla="*/ 394157 w 516922"/>
              <a:gd name="connsiteY2" fmla="*/ 492438 h 496921"/>
              <a:gd name="connsiteX3" fmla="*/ 241391 w 516922"/>
              <a:gd name="connsiteY3" fmla="*/ 492438 h 496921"/>
              <a:gd name="connsiteX4" fmla="*/ 45175 w 516922"/>
              <a:gd name="connsiteY4" fmla="*/ 266910 h 496921"/>
              <a:gd name="connsiteX5" fmla="*/ 178975 w 516922"/>
              <a:gd name="connsiteY5" fmla="*/ 266910 h 496921"/>
              <a:gd name="connsiteX6" fmla="*/ 178975 w 516922"/>
              <a:gd name="connsiteY6" fmla="*/ 312085 h 496921"/>
              <a:gd name="connsiteX7" fmla="*/ 45175 w 516922"/>
              <a:gd name="connsiteY7" fmla="*/ 312085 h 496921"/>
              <a:gd name="connsiteX8" fmla="*/ 45175 w 516922"/>
              <a:gd name="connsiteY8" fmla="*/ 167939 h 496921"/>
              <a:gd name="connsiteX9" fmla="*/ 178975 w 516922"/>
              <a:gd name="connsiteY9" fmla="*/ 167939 h 496921"/>
              <a:gd name="connsiteX10" fmla="*/ 178975 w 516922"/>
              <a:gd name="connsiteY10" fmla="*/ 213114 h 496921"/>
              <a:gd name="connsiteX11" fmla="*/ 45175 w 516922"/>
              <a:gd name="connsiteY11" fmla="*/ 213114 h 496921"/>
              <a:gd name="connsiteX12" fmla="*/ 254150 w 516922"/>
              <a:gd name="connsiteY12" fmla="*/ 92418 h 496921"/>
              <a:gd name="connsiteX13" fmla="*/ 497537 w 516922"/>
              <a:gd name="connsiteY13" fmla="*/ 92418 h 496921"/>
              <a:gd name="connsiteX14" fmla="*/ 516922 w 516922"/>
              <a:gd name="connsiteY14" fmla="*/ 111788 h 496921"/>
              <a:gd name="connsiteX15" fmla="*/ 516922 w 516922"/>
              <a:gd name="connsiteY15" fmla="*/ 402340 h 496921"/>
              <a:gd name="connsiteX16" fmla="*/ 497537 w 516922"/>
              <a:gd name="connsiteY16" fmla="*/ 421710 h 496921"/>
              <a:gd name="connsiteX17" fmla="*/ 359690 w 516922"/>
              <a:gd name="connsiteY17" fmla="*/ 421710 h 496921"/>
              <a:gd name="connsiteX18" fmla="*/ 359690 w 516922"/>
              <a:gd name="connsiteY18" fmla="*/ 458298 h 496921"/>
              <a:gd name="connsiteX19" fmla="*/ 254150 w 516922"/>
              <a:gd name="connsiteY19" fmla="*/ 458298 h 496921"/>
              <a:gd name="connsiteX20" fmla="*/ 254150 w 516922"/>
              <a:gd name="connsiteY20" fmla="*/ 382970 h 496921"/>
              <a:gd name="connsiteX21" fmla="*/ 478152 w 516922"/>
              <a:gd name="connsiteY21" fmla="*/ 382970 h 496921"/>
              <a:gd name="connsiteX22" fmla="*/ 478152 w 516922"/>
              <a:gd name="connsiteY22" fmla="*/ 131158 h 496921"/>
              <a:gd name="connsiteX23" fmla="*/ 254150 w 516922"/>
              <a:gd name="connsiteY23" fmla="*/ 131158 h 496921"/>
              <a:gd name="connsiteX24" fmla="*/ 45175 w 516922"/>
              <a:gd name="connsiteY24" fmla="*/ 75176 h 496921"/>
              <a:gd name="connsiteX25" fmla="*/ 178975 w 516922"/>
              <a:gd name="connsiteY25" fmla="*/ 75176 h 496921"/>
              <a:gd name="connsiteX26" fmla="*/ 178975 w 516922"/>
              <a:gd name="connsiteY26" fmla="*/ 120351 h 496921"/>
              <a:gd name="connsiteX27" fmla="*/ 45175 w 516922"/>
              <a:gd name="connsiteY27" fmla="*/ 120351 h 496921"/>
              <a:gd name="connsiteX28" fmla="*/ 28019 w 516922"/>
              <a:gd name="connsiteY28" fmla="*/ 27965 h 496921"/>
              <a:gd name="connsiteX29" fmla="*/ 28019 w 516922"/>
              <a:gd name="connsiteY29" fmla="*/ 466805 h 496921"/>
              <a:gd name="connsiteX30" fmla="*/ 196130 w 516922"/>
              <a:gd name="connsiteY30" fmla="*/ 466805 h 496921"/>
              <a:gd name="connsiteX31" fmla="*/ 196130 w 516922"/>
              <a:gd name="connsiteY31" fmla="*/ 27965 h 496921"/>
              <a:gd name="connsiteX32" fmla="*/ 28019 w 516922"/>
              <a:gd name="connsiteY32" fmla="*/ 0 h 496921"/>
              <a:gd name="connsiteX33" fmla="*/ 196130 w 516922"/>
              <a:gd name="connsiteY33" fmla="*/ 0 h 496921"/>
              <a:gd name="connsiteX34" fmla="*/ 224149 w 516922"/>
              <a:gd name="connsiteY34" fmla="*/ 27965 h 496921"/>
              <a:gd name="connsiteX35" fmla="*/ 224149 w 516922"/>
              <a:gd name="connsiteY35" fmla="*/ 466805 h 496921"/>
              <a:gd name="connsiteX36" fmla="*/ 196130 w 516922"/>
              <a:gd name="connsiteY36" fmla="*/ 496921 h 496921"/>
              <a:gd name="connsiteX37" fmla="*/ 28019 w 516922"/>
              <a:gd name="connsiteY37" fmla="*/ 496921 h 496921"/>
              <a:gd name="connsiteX38" fmla="*/ 0 w 516922"/>
              <a:gd name="connsiteY38" fmla="*/ 466805 h 496921"/>
              <a:gd name="connsiteX39" fmla="*/ 0 w 516922"/>
              <a:gd name="connsiteY39" fmla="*/ 27965 h 496921"/>
              <a:gd name="connsiteX40" fmla="*/ 28019 w 516922"/>
              <a:gd name="connsiteY40" fmla="*/ 0 h 4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16922" h="496921">
                <a:moveTo>
                  <a:pt x="241391" y="466920"/>
                </a:moveTo>
                <a:lnTo>
                  <a:pt x="374792" y="466920"/>
                </a:lnTo>
                <a:lnTo>
                  <a:pt x="394157" y="492438"/>
                </a:lnTo>
                <a:lnTo>
                  <a:pt x="241391" y="492438"/>
                </a:lnTo>
                <a:close/>
                <a:moveTo>
                  <a:pt x="45175" y="266910"/>
                </a:moveTo>
                <a:lnTo>
                  <a:pt x="178975" y="266910"/>
                </a:lnTo>
                <a:lnTo>
                  <a:pt x="178975" y="312085"/>
                </a:lnTo>
                <a:lnTo>
                  <a:pt x="45175" y="312085"/>
                </a:lnTo>
                <a:close/>
                <a:moveTo>
                  <a:pt x="45175" y="167939"/>
                </a:moveTo>
                <a:lnTo>
                  <a:pt x="178975" y="167939"/>
                </a:lnTo>
                <a:lnTo>
                  <a:pt x="178975" y="213114"/>
                </a:lnTo>
                <a:lnTo>
                  <a:pt x="45175" y="213114"/>
                </a:lnTo>
                <a:close/>
                <a:moveTo>
                  <a:pt x="254150" y="92418"/>
                </a:moveTo>
                <a:lnTo>
                  <a:pt x="497537" y="92418"/>
                </a:lnTo>
                <a:cubicBezTo>
                  <a:pt x="508307" y="92418"/>
                  <a:pt x="516922" y="101027"/>
                  <a:pt x="516922" y="111788"/>
                </a:cubicBezTo>
                <a:lnTo>
                  <a:pt x="516922" y="402340"/>
                </a:lnTo>
                <a:cubicBezTo>
                  <a:pt x="516922" y="413101"/>
                  <a:pt x="508307" y="421710"/>
                  <a:pt x="497537" y="421710"/>
                </a:cubicBezTo>
                <a:lnTo>
                  <a:pt x="359690" y="421710"/>
                </a:lnTo>
                <a:lnTo>
                  <a:pt x="359690" y="458298"/>
                </a:lnTo>
                <a:lnTo>
                  <a:pt x="254150" y="458298"/>
                </a:lnTo>
                <a:lnTo>
                  <a:pt x="254150" y="382970"/>
                </a:lnTo>
                <a:lnTo>
                  <a:pt x="478152" y="382970"/>
                </a:lnTo>
                <a:lnTo>
                  <a:pt x="478152" y="131158"/>
                </a:lnTo>
                <a:lnTo>
                  <a:pt x="254150" y="131158"/>
                </a:lnTo>
                <a:close/>
                <a:moveTo>
                  <a:pt x="45175" y="75176"/>
                </a:moveTo>
                <a:lnTo>
                  <a:pt x="178975" y="75176"/>
                </a:lnTo>
                <a:lnTo>
                  <a:pt x="178975" y="120351"/>
                </a:lnTo>
                <a:lnTo>
                  <a:pt x="45175" y="120351"/>
                </a:lnTo>
                <a:close/>
                <a:moveTo>
                  <a:pt x="28019" y="27965"/>
                </a:moveTo>
                <a:lnTo>
                  <a:pt x="28019" y="466805"/>
                </a:lnTo>
                <a:lnTo>
                  <a:pt x="196130" y="466805"/>
                </a:lnTo>
                <a:lnTo>
                  <a:pt x="196130" y="27965"/>
                </a:lnTo>
                <a:close/>
                <a:moveTo>
                  <a:pt x="28019" y="0"/>
                </a:moveTo>
                <a:lnTo>
                  <a:pt x="196130" y="0"/>
                </a:lnTo>
                <a:cubicBezTo>
                  <a:pt x="211217" y="0"/>
                  <a:pt x="224149" y="12907"/>
                  <a:pt x="224149" y="27965"/>
                </a:cubicBezTo>
                <a:lnTo>
                  <a:pt x="224149" y="466805"/>
                </a:lnTo>
                <a:cubicBezTo>
                  <a:pt x="224149" y="484014"/>
                  <a:pt x="211217" y="496921"/>
                  <a:pt x="196130" y="496921"/>
                </a:cubicBezTo>
                <a:lnTo>
                  <a:pt x="28019" y="496921"/>
                </a:lnTo>
                <a:cubicBezTo>
                  <a:pt x="12932" y="496921"/>
                  <a:pt x="0" y="484014"/>
                  <a:pt x="0" y="466805"/>
                </a:cubicBezTo>
                <a:lnTo>
                  <a:pt x="0" y="27965"/>
                </a:lnTo>
                <a:cubicBezTo>
                  <a:pt x="0" y="12907"/>
                  <a:pt x="12932" y="0"/>
                  <a:pt x="28019" y="0"/>
                </a:cubicBezTo>
                <a:close/>
              </a:path>
            </a:pathLst>
          </a:custGeom>
          <a:solidFill>
            <a:sysClr val="window" lastClr="FFFFFF"/>
          </a:solidFill>
          <a:ln w="12700" cap="flat" cmpd="sng" algn="ctr">
            <a:noFill/>
            <a:prstDash val="solid"/>
            <a:miter lim="800000"/>
          </a:ln>
          <a:effectLst>
            <a:outerShdw blurRad="546100" dist="190500" dir="6600000" algn="tr" rotWithShape="0">
              <a:prstClr val="black">
                <a:alpha val="26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1" u="none" strike="noStrike" kern="1200" cap="none" spc="0" normalizeH="0" baseline="0" noProof="0">
              <a:ln>
                <a:noFill/>
              </a:ln>
              <a:solidFill>
                <a:prstClr val="white"/>
              </a:solidFill>
              <a:effectLst/>
              <a:uLnTx/>
              <a:uFillTx/>
              <a:latin typeface="Humanst521 BT"/>
              <a:ea typeface="字魂59号-创粗黑"/>
              <a:cs typeface="+mn-cs"/>
            </a:endParaRPr>
          </a:p>
        </p:txBody>
      </p:sp>
      <p:sp>
        <p:nvSpPr>
          <p:cNvPr id="190" name="椭圆 189"/>
          <p:cNvSpPr/>
          <p:nvPr/>
        </p:nvSpPr>
        <p:spPr>
          <a:xfrm>
            <a:off x="3230368" y="4834308"/>
            <a:ext cx="1035878" cy="1035878"/>
          </a:xfrm>
          <a:prstGeom prst="ellipse">
            <a:avLst/>
          </a:prstGeom>
          <a:gradFill>
            <a:gsLst>
              <a:gs pos="0">
                <a:srgbClr val="090A7B"/>
              </a:gs>
              <a:gs pos="100000">
                <a:srgbClr val="256ED8"/>
              </a:gs>
            </a:gsLst>
            <a:lin ang="5400000" scaled="1"/>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umanst521 BT"/>
              <a:ea typeface="字魂59号-创粗黑"/>
              <a:cs typeface="+mn-cs"/>
            </a:endParaRPr>
          </a:p>
        </p:txBody>
      </p:sp>
      <p:sp>
        <p:nvSpPr>
          <p:cNvPr id="191" name="Oval 11"/>
          <p:cNvSpPr/>
          <p:nvPr/>
        </p:nvSpPr>
        <p:spPr>
          <a:xfrm>
            <a:off x="3550252" y="5114912"/>
            <a:ext cx="396110" cy="474670"/>
          </a:xfrm>
          <a:custGeom>
            <a:avLst/>
            <a:gdLst>
              <a:gd name="connsiteX0" fmla="*/ 234347 w 506307"/>
              <a:gd name="connsiteY0" fmla="*/ 379219 h 606722"/>
              <a:gd name="connsiteX1" fmla="*/ 271960 w 506307"/>
              <a:gd name="connsiteY1" fmla="*/ 379219 h 606722"/>
              <a:gd name="connsiteX2" fmla="*/ 278451 w 506307"/>
              <a:gd name="connsiteY2" fmla="*/ 385705 h 606722"/>
              <a:gd name="connsiteX3" fmla="*/ 278451 w 506307"/>
              <a:gd name="connsiteY3" fmla="*/ 448520 h 606722"/>
              <a:gd name="connsiteX4" fmla="*/ 271960 w 506307"/>
              <a:gd name="connsiteY4" fmla="*/ 455006 h 606722"/>
              <a:gd name="connsiteX5" fmla="*/ 234347 w 506307"/>
              <a:gd name="connsiteY5" fmla="*/ 455006 h 606722"/>
              <a:gd name="connsiteX6" fmla="*/ 227856 w 506307"/>
              <a:gd name="connsiteY6" fmla="*/ 448520 h 606722"/>
              <a:gd name="connsiteX7" fmla="*/ 227856 w 506307"/>
              <a:gd name="connsiteY7" fmla="*/ 385705 h 606722"/>
              <a:gd name="connsiteX8" fmla="*/ 234347 w 506307"/>
              <a:gd name="connsiteY8" fmla="*/ 379219 h 606722"/>
              <a:gd name="connsiteX9" fmla="*/ 234331 w 506307"/>
              <a:gd name="connsiteY9" fmla="*/ 328645 h 606722"/>
              <a:gd name="connsiteX10" fmla="*/ 177194 w 506307"/>
              <a:gd name="connsiteY10" fmla="*/ 385700 h 606722"/>
              <a:gd name="connsiteX11" fmla="*/ 177194 w 506307"/>
              <a:gd name="connsiteY11" fmla="*/ 448532 h 606722"/>
              <a:gd name="connsiteX12" fmla="*/ 234331 w 506307"/>
              <a:gd name="connsiteY12" fmla="*/ 505587 h 606722"/>
              <a:gd name="connsiteX13" fmla="*/ 271977 w 506307"/>
              <a:gd name="connsiteY13" fmla="*/ 505587 h 606722"/>
              <a:gd name="connsiteX14" fmla="*/ 329113 w 506307"/>
              <a:gd name="connsiteY14" fmla="*/ 448532 h 606722"/>
              <a:gd name="connsiteX15" fmla="*/ 329113 w 506307"/>
              <a:gd name="connsiteY15" fmla="*/ 385700 h 606722"/>
              <a:gd name="connsiteX16" fmla="*/ 271977 w 506307"/>
              <a:gd name="connsiteY16" fmla="*/ 328645 h 606722"/>
              <a:gd name="connsiteX17" fmla="*/ 253109 w 506307"/>
              <a:gd name="connsiteY17" fmla="*/ 0 h 606722"/>
              <a:gd name="connsiteX18" fmla="*/ 430303 w 506307"/>
              <a:gd name="connsiteY18" fmla="*/ 176942 h 606722"/>
              <a:gd name="connsiteX19" fmla="*/ 430303 w 506307"/>
              <a:gd name="connsiteY19" fmla="*/ 252749 h 606722"/>
              <a:gd name="connsiteX20" fmla="*/ 480943 w 506307"/>
              <a:gd name="connsiteY20" fmla="*/ 252749 h 606722"/>
              <a:gd name="connsiteX21" fmla="*/ 506307 w 506307"/>
              <a:gd name="connsiteY21" fmla="*/ 278077 h 606722"/>
              <a:gd name="connsiteX22" fmla="*/ 506307 w 506307"/>
              <a:gd name="connsiteY22" fmla="*/ 581394 h 606722"/>
              <a:gd name="connsiteX23" fmla="*/ 480943 w 506307"/>
              <a:gd name="connsiteY23" fmla="*/ 606722 h 606722"/>
              <a:gd name="connsiteX24" fmla="*/ 25275 w 506307"/>
              <a:gd name="connsiteY24" fmla="*/ 606722 h 606722"/>
              <a:gd name="connsiteX25" fmla="*/ 0 w 506307"/>
              <a:gd name="connsiteY25" fmla="*/ 581394 h 606722"/>
              <a:gd name="connsiteX26" fmla="*/ 0 w 506307"/>
              <a:gd name="connsiteY26" fmla="*/ 278077 h 606722"/>
              <a:gd name="connsiteX27" fmla="*/ 25275 w 506307"/>
              <a:gd name="connsiteY27" fmla="*/ 252749 h 606722"/>
              <a:gd name="connsiteX28" fmla="*/ 379753 w 506307"/>
              <a:gd name="connsiteY28" fmla="*/ 252749 h 606722"/>
              <a:gd name="connsiteX29" fmla="*/ 379753 w 506307"/>
              <a:gd name="connsiteY29" fmla="*/ 176942 h 606722"/>
              <a:gd name="connsiteX30" fmla="*/ 253109 w 506307"/>
              <a:gd name="connsiteY30" fmla="*/ 50568 h 606722"/>
              <a:gd name="connsiteX31" fmla="*/ 126554 w 506307"/>
              <a:gd name="connsiteY31" fmla="*/ 176942 h 606722"/>
              <a:gd name="connsiteX32" fmla="*/ 101279 w 506307"/>
              <a:gd name="connsiteY32" fmla="*/ 202270 h 606722"/>
              <a:gd name="connsiteX33" fmla="*/ 75915 w 506307"/>
              <a:gd name="connsiteY33" fmla="*/ 176942 h 606722"/>
              <a:gd name="connsiteX34" fmla="*/ 253109 w 506307"/>
              <a:gd name="connsiteY3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307" h="606722">
                <a:moveTo>
                  <a:pt x="234347" y="379219"/>
                </a:moveTo>
                <a:lnTo>
                  <a:pt x="271960" y="379219"/>
                </a:lnTo>
                <a:cubicBezTo>
                  <a:pt x="275517" y="379219"/>
                  <a:pt x="278451" y="382062"/>
                  <a:pt x="278451" y="385705"/>
                </a:cubicBezTo>
                <a:lnTo>
                  <a:pt x="278451" y="448520"/>
                </a:lnTo>
                <a:cubicBezTo>
                  <a:pt x="278451" y="452074"/>
                  <a:pt x="275517" y="455006"/>
                  <a:pt x="271960" y="455006"/>
                </a:cubicBezTo>
                <a:lnTo>
                  <a:pt x="234347" y="455006"/>
                </a:lnTo>
                <a:cubicBezTo>
                  <a:pt x="230791" y="455006"/>
                  <a:pt x="227856" y="452074"/>
                  <a:pt x="227856" y="448520"/>
                </a:cubicBezTo>
                <a:lnTo>
                  <a:pt x="227856" y="385705"/>
                </a:lnTo>
                <a:cubicBezTo>
                  <a:pt x="227856" y="382062"/>
                  <a:pt x="230791" y="379219"/>
                  <a:pt x="234347" y="379219"/>
                </a:cubicBezTo>
                <a:close/>
                <a:moveTo>
                  <a:pt x="234331" y="328645"/>
                </a:moveTo>
                <a:cubicBezTo>
                  <a:pt x="202825" y="328645"/>
                  <a:pt x="177194" y="354240"/>
                  <a:pt x="177194" y="385700"/>
                </a:cubicBezTo>
                <a:lnTo>
                  <a:pt x="177194" y="448532"/>
                </a:lnTo>
                <a:cubicBezTo>
                  <a:pt x="177194" y="479992"/>
                  <a:pt x="202825" y="505587"/>
                  <a:pt x="234331" y="505587"/>
                </a:cubicBezTo>
                <a:lnTo>
                  <a:pt x="271977" y="505587"/>
                </a:lnTo>
                <a:cubicBezTo>
                  <a:pt x="303482" y="505587"/>
                  <a:pt x="329113" y="479992"/>
                  <a:pt x="329113" y="448532"/>
                </a:cubicBezTo>
                <a:lnTo>
                  <a:pt x="329113" y="385700"/>
                </a:lnTo>
                <a:cubicBezTo>
                  <a:pt x="329113" y="354240"/>
                  <a:pt x="303482" y="328645"/>
                  <a:pt x="271977" y="328645"/>
                </a:cubicBezTo>
                <a:close/>
                <a:moveTo>
                  <a:pt x="253109" y="0"/>
                </a:moveTo>
                <a:cubicBezTo>
                  <a:pt x="350829" y="0"/>
                  <a:pt x="430303" y="79362"/>
                  <a:pt x="430303" y="176942"/>
                </a:cubicBezTo>
                <a:lnTo>
                  <a:pt x="430303" y="252749"/>
                </a:lnTo>
                <a:lnTo>
                  <a:pt x="480943" y="252749"/>
                </a:lnTo>
                <a:cubicBezTo>
                  <a:pt x="494916" y="252749"/>
                  <a:pt x="506307" y="264124"/>
                  <a:pt x="506307" y="278077"/>
                </a:cubicBezTo>
                <a:lnTo>
                  <a:pt x="506307" y="581394"/>
                </a:lnTo>
                <a:cubicBezTo>
                  <a:pt x="506307" y="595435"/>
                  <a:pt x="494916" y="606722"/>
                  <a:pt x="480943" y="606722"/>
                </a:cubicBezTo>
                <a:lnTo>
                  <a:pt x="25275" y="606722"/>
                </a:lnTo>
                <a:cubicBezTo>
                  <a:pt x="11302" y="606722"/>
                  <a:pt x="0" y="595435"/>
                  <a:pt x="0" y="581394"/>
                </a:cubicBezTo>
                <a:lnTo>
                  <a:pt x="0" y="278077"/>
                </a:lnTo>
                <a:cubicBezTo>
                  <a:pt x="0" y="264124"/>
                  <a:pt x="11302" y="252749"/>
                  <a:pt x="25275" y="252749"/>
                </a:cubicBezTo>
                <a:lnTo>
                  <a:pt x="379753" y="252749"/>
                </a:lnTo>
                <a:lnTo>
                  <a:pt x="379753" y="176942"/>
                </a:lnTo>
                <a:cubicBezTo>
                  <a:pt x="379753" y="107267"/>
                  <a:pt x="322972" y="50568"/>
                  <a:pt x="253109" y="50568"/>
                </a:cubicBezTo>
                <a:cubicBezTo>
                  <a:pt x="183335" y="50568"/>
                  <a:pt x="126554" y="107267"/>
                  <a:pt x="126554" y="176942"/>
                </a:cubicBezTo>
                <a:cubicBezTo>
                  <a:pt x="126554" y="190895"/>
                  <a:pt x="115252" y="202270"/>
                  <a:pt x="101279" y="202270"/>
                </a:cubicBezTo>
                <a:cubicBezTo>
                  <a:pt x="87306" y="202270"/>
                  <a:pt x="75915" y="190895"/>
                  <a:pt x="75915" y="176942"/>
                </a:cubicBezTo>
                <a:cubicBezTo>
                  <a:pt x="75915" y="79362"/>
                  <a:pt x="155389" y="0"/>
                  <a:pt x="253109" y="0"/>
                </a:cubicBezTo>
                <a:close/>
              </a:path>
            </a:pathLst>
          </a:custGeom>
          <a:solidFill>
            <a:sysClr val="window" lastClr="FFFFFF"/>
          </a:solidFill>
          <a:ln w="12700" cap="flat" cmpd="sng" algn="ctr">
            <a:noFill/>
            <a:prstDash val="solid"/>
            <a:miter lim="800000"/>
          </a:ln>
          <a:effectLst>
            <a:outerShdw blurRad="546100" dist="190500" dir="6600000" algn="tr" rotWithShape="0">
              <a:prstClr val="black">
                <a:alpha val="26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1" u="none" strike="noStrike" kern="1200" cap="none" spc="0" normalizeH="0" baseline="0" noProof="0">
              <a:ln>
                <a:noFill/>
              </a:ln>
              <a:solidFill>
                <a:prstClr val="white"/>
              </a:solidFill>
              <a:effectLst/>
              <a:uLnTx/>
              <a:uFillTx/>
              <a:latin typeface="Humanst521 BT"/>
              <a:ea typeface="字魂59号-创粗黑"/>
              <a:cs typeface="+mn-cs"/>
            </a:endParaRPr>
          </a:p>
        </p:txBody>
      </p:sp>
      <p:sp>
        <p:nvSpPr>
          <p:cNvPr id="188" name="椭圆 187"/>
          <p:cNvSpPr/>
          <p:nvPr/>
        </p:nvSpPr>
        <p:spPr>
          <a:xfrm>
            <a:off x="3719639" y="3534172"/>
            <a:ext cx="1035878" cy="1035878"/>
          </a:xfrm>
          <a:prstGeom prst="ellipse">
            <a:avLst/>
          </a:prstGeom>
          <a:gradFill>
            <a:gsLst>
              <a:gs pos="0">
                <a:srgbClr val="090A7B"/>
              </a:gs>
              <a:gs pos="100000">
                <a:srgbClr val="256ED8"/>
              </a:gs>
            </a:gsLst>
            <a:lin ang="5400000" scaled="1"/>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umanst521 BT"/>
              <a:ea typeface="字魂59号-创粗黑"/>
              <a:cs typeface="+mn-cs"/>
            </a:endParaRPr>
          </a:p>
        </p:txBody>
      </p:sp>
      <p:sp>
        <p:nvSpPr>
          <p:cNvPr id="189" name="Oval 14"/>
          <p:cNvSpPr/>
          <p:nvPr/>
        </p:nvSpPr>
        <p:spPr>
          <a:xfrm>
            <a:off x="4000243" y="3833294"/>
            <a:ext cx="474670" cy="437634"/>
          </a:xfrm>
          <a:custGeom>
            <a:avLst/>
            <a:gdLst>
              <a:gd name="connsiteX0" fmla="*/ 469488 w 578320"/>
              <a:gd name="connsiteY0" fmla="*/ 312166 h 533197"/>
              <a:gd name="connsiteX1" fmla="*/ 523904 w 578320"/>
              <a:gd name="connsiteY1" fmla="*/ 363740 h 533197"/>
              <a:gd name="connsiteX2" fmla="*/ 523904 w 578320"/>
              <a:gd name="connsiteY2" fmla="*/ 376634 h 533197"/>
              <a:gd name="connsiteX3" fmla="*/ 527594 w 578320"/>
              <a:gd name="connsiteY3" fmla="*/ 391369 h 533197"/>
              <a:gd name="connsiteX4" fmla="*/ 512837 w 578320"/>
              <a:gd name="connsiteY4" fmla="*/ 411630 h 533197"/>
              <a:gd name="connsiteX5" fmla="*/ 498080 w 578320"/>
              <a:gd name="connsiteY5" fmla="*/ 440180 h 533197"/>
              <a:gd name="connsiteX6" fmla="*/ 529438 w 578320"/>
              <a:gd name="connsiteY6" fmla="*/ 475176 h 533197"/>
              <a:gd name="connsiteX7" fmla="*/ 578320 w 578320"/>
              <a:gd name="connsiteY7" fmla="*/ 518462 h 533197"/>
              <a:gd name="connsiteX8" fmla="*/ 485168 w 578320"/>
              <a:gd name="connsiteY8" fmla="*/ 533197 h 533197"/>
              <a:gd name="connsiteX9" fmla="*/ 477789 w 578320"/>
              <a:gd name="connsiteY9" fmla="*/ 486228 h 533197"/>
              <a:gd name="connsiteX10" fmla="*/ 481478 w 578320"/>
              <a:gd name="connsiteY10" fmla="*/ 479781 h 533197"/>
              <a:gd name="connsiteX11" fmla="*/ 480556 w 578320"/>
              <a:gd name="connsiteY11" fmla="*/ 477939 h 533197"/>
              <a:gd name="connsiteX12" fmla="*/ 471333 w 578320"/>
              <a:gd name="connsiteY12" fmla="*/ 466888 h 533197"/>
              <a:gd name="connsiteX13" fmla="*/ 467644 w 578320"/>
              <a:gd name="connsiteY13" fmla="*/ 466888 h 533197"/>
              <a:gd name="connsiteX14" fmla="*/ 458421 w 578320"/>
              <a:gd name="connsiteY14" fmla="*/ 477939 h 533197"/>
              <a:gd name="connsiteX15" fmla="*/ 458421 w 578320"/>
              <a:gd name="connsiteY15" fmla="*/ 479781 h 533197"/>
              <a:gd name="connsiteX16" fmla="*/ 462110 w 578320"/>
              <a:gd name="connsiteY16" fmla="*/ 486228 h 533197"/>
              <a:gd name="connsiteX17" fmla="*/ 454732 w 578320"/>
              <a:gd name="connsiteY17" fmla="*/ 533197 h 533197"/>
              <a:gd name="connsiteX18" fmla="*/ 361579 w 578320"/>
              <a:gd name="connsiteY18" fmla="*/ 518462 h 533197"/>
              <a:gd name="connsiteX19" fmla="*/ 409539 w 578320"/>
              <a:gd name="connsiteY19" fmla="*/ 475176 h 533197"/>
              <a:gd name="connsiteX20" fmla="*/ 440897 w 578320"/>
              <a:gd name="connsiteY20" fmla="*/ 440180 h 533197"/>
              <a:gd name="connsiteX21" fmla="*/ 427063 w 578320"/>
              <a:gd name="connsiteY21" fmla="*/ 411630 h 533197"/>
              <a:gd name="connsiteX22" fmla="*/ 411383 w 578320"/>
              <a:gd name="connsiteY22" fmla="*/ 391369 h 533197"/>
              <a:gd name="connsiteX23" fmla="*/ 415995 w 578320"/>
              <a:gd name="connsiteY23" fmla="*/ 376634 h 533197"/>
              <a:gd name="connsiteX24" fmla="*/ 415995 w 578320"/>
              <a:gd name="connsiteY24" fmla="*/ 363740 h 533197"/>
              <a:gd name="connsiteX25" fmla="*/ 469488 w 578320"/>
              <a:gd name="connsiteY25" fmla="*/ 312166 h 533197"/>
              <a:gd name="connsiteX26" fmla="*/ 107909 w 578320"/>
              <a:gd name="connsiteY26" fmla="*/ 312166 h 533197"/>
              <a:gd name="connsiteX27" fmla="*/ 162325 w 578320"/>
              <a:gd name="connsiteY27" fmla="*/ 363740 h 533197"/>
              <a:gd name="connsiteX28" fmla="*/ 162325 w 578320"/>
              <a:gd name="connsiteY28" fmla="*/ 376634 h 533197"/>
              <a:gd name="connsiteX29" fmla="*/ 166937 w 578320"/>
              <a:gd name="connsiteY29" fmla="*/ 391369 h 533197"/>
              <a:gd name="connsiteX30" fmla="*/ 151257 w 578320"/>
              <a:gd name="connsiteY30" fmla="*/ 411630 h 533197"/>
              <a:gd name="connsiteX31" fmla="*/ 137423 w 578320"/>
              <a:gd name="connsiteY31" fmla="*/ 440180 h 533197"/>
              <a:gd name="connsiteX32" fmla="*/ 167859 w 578320"/>
              <a:gd name="connsiteY32" fmla="*/ 475176 h 533197"/>
              <a:gd name="connsiteX33" fmla="*/ 216741 w 578320"/>
              <a:gd name="connsiteY33" fmla="*/ 518462 h 533197"/>
              <a:gd name="connsiteX34" fmla="*/ 123588 w 578320"/>
              <a:gd name="connsiteY34" fmla="*/ 533197 h 533197"/>
              <a:gd name="connsiteX35" fmla="*/ 116210 w 578320"/>
              <a:gd name="connsiteY35" fmla="*/ 486228 h 533197"/>
              <a:gd name="connsiteX36" fmla="*/ 119899 w 578320"/>
              <a:gd name="connsiteY36" fmla="*/ 479781 h 533197"/>
              <a:gd name="connsiteX37" fmla="*/ 119899 w 578320"/>
              <a:gd name="connsiteY37" fmla="*/ 477939 h 533197"/>
              <a:gd name="connsiteX38" fmla="*/ 109754 w 578320"/>
              <a:gd name="connsiteY38" fmla="*/ 466888 h 533197"/>
              <a:gd name="connsiteX39" fmla="*/ 106987 w 578320"/>
              <a:gd name="connsiteY39" fmla="*/ 466888 h 533197"/>
              <a:gd name="connsiteX40" fmla="*/ 96842 w 578320"/>
              <a:gd name="connsiteY40" fmla="*/ 477939 h 533197"/>
              <a:gd name="connsiteX41" fmla="*/ 96842 w 578320"/>
              <a:gd name="connsiteY41" fmla="*/ 479781 h 533197"/>
              <a:gd name="connsiteX42" fmla="*/ 100531 w 578320"/>
              <a:gd name="connsiteY42" fmla="*/ 486228 h 533197"/>
              <a:gd name="connsiteX43" fmla="*/ 93152 w 578320"/>
              <a:gd name="connsiteY43" fmla="*/ 533197 h 533197"/>
              <a:gd name="connsiteX44" fmla="*/ 0 w 578320"/>
              <a:gd name="connsiteY44" fmla="*/ 518462 h 533197"/>
              <a:gd name="connsiteX45" fmla="*/ 48882 w 578320"/>
              <a:gd name="connsiteY45" fmla="*/ 475176 h 533197"/>
              <a:gd name="connsiteX46" fmla="*/ 79318 w 578320"/>
              <a:gd name="connsiteY46" fmla="*/ 440180 h 533197"/>
              <a:gd name="connsiteX47" fmla="*/ 65483 w 578320"/>
              <a:gd name="connsiteY47" fmla="*/ 411630 h 533197"/>
              <a:gd name="connsiteX48" fmla="*/ 49804 w 578320"/>
              <a:gd name="connsiteY48" fmla="*/ 391369 h 533197"/>
              <a:gd name="connsiteX49" fmla="*/ 54416 w 578320"/>
              <a:gd name="connsiteY49" fmla="*/ 376634 h 533197"/>
              <a:gd name="connsiteX50" fmla="*/ 54416 w 578320"/>
              <a:gd name="connsiteY50" fmla="*/ 363740 h 533197"/>
              <a:gd name="connsiteX51" fmla="*/ 107909 w 578320"/>
              <a:gd name="connsiteY51" fmla="*/ 312166 h 533197"/>
              <a:gd name="connsiteX52" fmla="*/ 288717 w 578320"/>
              <a:gd name="connsiteY52" fmla="*/ 237601 h 533197"/>
              <a:gd name="connsiteX53" fmla="*/ 303485 w 578320"/>
              <a:gd name="connsiteY53" fmla="*/ 252338 h 533197"/>
              <a:gd name="connsiteX54" fmla="*/ 303485 w 578320"/>
              <a:gd name="connsiteY54" fmla="*/ 331547 h 533197"/>
              <a:gd name="connsiteX55" fmla="*/ 384708 w 578320"/>
              <a:gd name="connsiteY55" fmla="*/ 398782 h 533197"/>
              <a:gd name="connsiteX56" fmla="*/ 386554 w 578320"/>
              <a:gd name="connsiteY56" fmla="*/ 419045 h 533197"/>
              <a:gd name="connsiteX57" fmla="*/ 375478 w 578320"/>
              <a:gd name="connsiteY57" fmla="*/ 423650 h 533197"/>
              <a:gd name="connsiteX58" fmla="*/ 366248 w 578320"/>
              <a:gd name="connsiteY58" fmla="*/ 420887 h 533197"/>
              <a:gd name="connsiteX59" fmla="*/ 288717 w 578320"/>
              <a:gd name="connsiteY59" fmla="*/ 356415 h 533197"/>
              <a:gd name="connsiteX60" fmla="*/ 212108 w 578320"/>
              <a:gd name="connsiteY60" fmla="*/ 420887 h 533197"/>
              <a:gd name="connsiteX61" fmla="*/ 191802 w 578320"/>
              <a:gd name="connsiteY61" fmla="*/ 419045 h 533197"/>
              <a:gd name="connsiteX62" fmla="*/ 193648 w 578320"/>
              <a:gd name="connsiteY62" fmla="*/ 398782 h 533197"/>
              <a:gd name="connsiteX63" fmla="*/ 274872 w 578320"/>
              <a:gd name="connsiteY63" fmla="*/ 331547 h 533197"/>
              <a:gd name="connsiteX64" fmla="*/ 274872 w 578320"/>
              <a:gd name="connsiteY64" fmla="*/ 252338 h 533197"/>
              <a:gd name="connsiteX65" fmla="*/ 288717 w 578320"/>
              <a:gd name="connsiteY65" fmla="*/ 237601 h 533197"/>
              <a:gd name="connsiteX66" fmla="*/ 288699 w 578320"/>
              <a:gd name="connsiteY66" fmla="*/ 0 h 533197"/>
              <a:gd name="connsiteX67" fmla="*/ 343115 w 578320"/>
              <a:gd name="connsiteY67" fmla="*/ 50653 h 533197"/>
              <a:gd name="connsiteX68" fmla="*/ 343115 w 578320"/>
              <a:gd name="connsiteY68" fmla="*/ 63546 h 533197"/>
              <a:gd name="connsiteX69" fmla="*/ 346805 w 578320"/>
              <a:gd name="connsiteY69" fmla="*/ 78282 h 533197"/>
              <a:gd name="connsiteX70" fmla="*/ 332048 w 578320"/>
              <a:gd name="connsiteY70" fmla="*/ 98543 h 533197"/>
              <a:gd name="connsiteX71" fmla="*/ 318213 w 578320"/>
              <a:gd name="connsiteY71" fmla="*/ 127093 h 533197"/>
              <a:gd name="connsiteX72" fmla="*/ 348649 w 578320"/>
              <a:gd name="connsiteY72" fmla="*/ 163010 h 533197"/>
              <a:gd name="connsiteX73" fmla="*/ 397531 w 578320"/>
              <a:gd name="connsiteY73" fmla="*/ 206295 h 533197"/>
              <a:gd name="connsiteX74" fmla="*/ 304379 w 578320"/>
              <a:gd name="connsiteY74" fmla="*/ 220110 h 533197"/>
              <a:gd name="connsiteX75" fmla="*/ 297000 w 578320"/>
              <a:gd name="connsiteY75" fmla="*/ 173141 h 533197"/>
              <a:gd name="connsiteX76" fmla="*/ 300689 w 578320"/>
              <a:gd name="connsiteY76" fmla="*/ 167615 h 533197"/>
              <a:gd name="connsiteX77" fmla="*/ 300689 w 578320"/>
              <a:gd name="connsiteY77" fmla="*/ 164852 h 533197"/>
              <a:gd name="connsiteX78" fmla="*/ 290544 w 578320"/>
              <a:gd name="connsiteY78" fmla="*/ 154722 h 533197"/>
              <a:gd name="connsiteX79" fmla="*/ 287777 w 578320"/>
              <a:gd name="connsiteY79" fmla="*/ 154722 h 533197"/>
              <a:gd name="connsiteX80" fmla="*/ 277632 w 578320"/>
              <a:gd name="connsiteY80" fmla="*/ 164852 h 533197"/>
              <a:gd name="connsiteX81" fmla="*/ 277632 w 578320"/>
              <a:gd name="connsiteY81" fmla="*/ 167615 h 533197"/>
              <a:gd name="connsiteX82" fmla="*/ 281321 w 578320"/>
              <a:gd name="connsiteY82" fmla="*/ 173141 h 533197"/>
              <a:gd name="connsiteX83" fmla="*/ 273943 w 578320"/>
              <a:gd name="connsiteY83" fmla="*/ 221031 h 533197"/>
              <a:gd name="connsiteX84" fmla="*/ 180790 w 578320"/>
              <a:gd name="connsiteY84" fmla="*/ 206295 h 533197"/>
              <a:gd name="connsiteX85" fmla="*/ 228750 w 578320"/>
              <a:gd name="connsiteY85" fmla="*/ 163010 h 533197"/>
              <a:gd name="connsiteX86" fmla="*/ 260108 w 578320"/>
              <a:gd name="connsiteY86" fmla="*/ 127093 h 533197"/>
              <a:gd name="connsiteX87" fmla="*/ 246274 w 578320"/>
              <a:gd name="connsiteY87" fmla="*/ 98543 h 533197"/>
              <a:gd name="connsiteX88" fmla="*/ 230594 w 578320"/>
              <a:gd name="connsiteY88" fmla="*/ 78282 h 533197"/>
              <a:gd name="connsiteX89" fmla="*/ 235206 w 578320"/>
              <a:gd name="connsiteY89" fmla="*/ 63546 h 533197"/>
              <a:gd name="connsiteX90" fmla="*/ 235206 w 578320"/>
              <a:gd name="connsiteY90" fmla="*/ 50653 h 533197"/>
              <a:gd name="connsiteX91" fmla="*/ 288699 w 578320"/>
              <a:gd name="connsiteY9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78320" h="533197">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solidFill>
            <a:sysClr val="window" lastClr="FFFFFF"/>
          </a:solidFill>
          <a:ln w="12700" cap="flat" cmpd="sng" algn="ctr">
            <a:noFill/>
            <a:prstDash val="solid"/>
            <a:miter lim="800000"/>
          </a:ln>
          <a:effectLst>
            <a:outerShdw blurRad="546100" dist="190500" dir="6600000" algn="tr" rotWithShape="0">
              <a:prstClr val="black">
                <a:alpha val="26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1" u="none" strike="noStrike" kern="1200" cap="none" spc="0" normalizeH="0" baseline="0" noProof="0">
              <a:ln>
                <a:noFill/>
              </a:ln>
              <a:solidFill>
                <a:prstClr val="white"/>
              </a:solidFill>
              <a:effectLst/>
              <a:uLnTx/>
              <a:uFillTx/>
              <a:latin typeface="Humanst521 BT"/>
              <a:ea typeface="字魂59号-创粗黑"/>
              <a:cs typeface="+mn-cs"/>
            </a:endParaRPr>
          </a:p>
        </p:txBody>
      </p:sp>
      <p:sp>
        <p:nvSpPr>
          <p:cNvPr id="184" name="椭圆 183"/>
          <p:cNvSpPr/>
          <p:nvPr/>
        </p:nvSpPr>
        <p:spPr>
          <a:xfrm>
            <a:off x="848886" y="2572176"/>
            <a:ext cx="2959869" cy="2959870"/>
          </a:xfrm>
          <a:prstGeom prst="ellipse">
            <a:avLst/>
          </a:prstGeom>
          <a:solidFill>
            <a:srgbClr val="E7E6E6"/>
          </a:solidFill>
          <a:ln w="12700" cap="flat" cmpd="sng" algn="ctr">
            <a:noFill/>
            <a:prstDash val="solid"/>
            <a:miter lim="800000"/>
          </a:ln>
          <a:effectLst>
            <a:outerShdw blurRad="546100" dist="190500" dir="6600000" algn="tr" rotWithShape="0">
              <a:prstClr val="black">
                <a:alpha val="26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1" u="none" strike="noStrike" kern="0" cap="none" spc="0" normalizeH="0" baseline="0" noProof="0">
              <a:ln>
                <a:noFill/>
              </a:ln>
              <a:solidFill>
                <a:prstClr val="white"/>
              </a:solidFill>
              <a:effectLst/>
              <a:uLnTx/>
              <a:uFillTx/>
              <a:latin typeface="Humanst521 BT"/>
              <a:ea typeface="字魂59号-创粗黑"/>
              <a:cs typeface="+mn-cs"/>
            </a:endParaRPr>
          </a:p>
        </p:txBody>
      </p:sp>
      <p:sp>
        <p:nvSpPr>
          <p:cNvPr id="185" name="椭圆 184"/>
          <p:cNvSpPr/>
          <p:nvPr/>
        </p:nvSpPr>
        <p:spPr>
          <a:xfrm>
            <a:off x="1257339" y="2980630"/>
            <a:ext cx="2142962" cy="2142963"/>
          </a:xfrm>
          <a:prstGeom prst="ellipse">
            <a:avLst/>
          </a:prstGeom>
          <a:solidFill>
            <a:sysClr val="window" lastClr="FFFFFF"/>
          </a:solidFill>
          <a:ln w="12700" cap="flat" cmpd="sng" algn="ctr">
            <a:noFill/>
            <a:prstDash val="solid"/>
            <a:miter lim="800000"/>
          </a:ln>
          <a:effectLst>
            <a:outerShdw blurRad="546100" dist="190500" dir="6600000" algn="tr" rotWithShape="0">
              <a:prstClr val="black">
                <a:alpha val="26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1" u="none" strike="noStrike" kern="0" cap="none" spc="0" normalizeH="0" baseline="0" noProof="0">
              <a:ln>
                <a:noFill/>
              </a:ln>
              <a:solidFill>
                <a:prstClr val="white"/>
              </a:solidFill>
              <a:effectLst/>
              <a:uLnTx/>
              <a:uFillTx/>
              <a:latin typeface="Humanst521 BT"/>
              <a:ea typeface="字魂59号-创粗黑"/>
              <a:cs typeface="+mn-cs"/>
            </a:endParaRPr>
          </a:p>
        </p:txBody>
      </p:sp>
      <p:sp>
        <p:nvSpPr>
          <p:cNvPr id="186" name="文本框 185"/>
          <p:cNvSpPr txBox="1"/>
          <p:nvPr/>
        </p:nvSpPr>
        <p:spPr>
          <a:xfrm>
            <a:off x="1452989" y="4103351"/>
            <a:ext cx="1726878" cy="584775"/>
          </a:xfrm>
          <a:prstGeom prst="rect">
            <a:avLst/>
          </a:prstGeom>
          <a:noFill/>
        </p:spPr>
        <p:txBody>
          <a:bodyPr wrap="square" rtlCol="0">
            <a:spAutoFit/>
            <a:scene3d>
              <a:camera prst="orthographicFront"/>
              <a:lightRig rig="threePt" dir="t"/>
            </a:scene3d>
            <a:sp3d contourW="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1" u="none" strike="noStrike" kern="0" cap="none" spc="300" normalizeH="0" baseline="0" noProof="0" dirty="0">
                <a:ln>
                  <a:noFill/>
                </a:ln>
                <a:solidFill>
                  <a:srgbClr val="256ED8"/>
                </a:solidFill>
                <a:effectLst/>
                <a:uLnTx/>
                <a:uFillTx/>
                <a:latin typeface="微软雅黑" panose="020B0503020204020204" pitchFamily="34" charset="-122"/>
                <a:ea typeface="微软雅黑" panose="020B0503020204020204" pitchFamily="34" charset="-122"/>
              </a:rPr>
              <a:t>健全预防调处化解体系</a:t>
            </a:r>
          </a:p>
        </p:txBody>
      </p:sp>
      <p:sp>
        <p:nvSpPr>
          <p:cNvPr id="187" name="Oval 30"/>
          <p:cNvSpPr/>
          <p:nvPr/>
        </p:nvSpPr>
        <p:spPr>
          <a:xfrm>
            <a:off x="2084055" y="3496892"/>
            <a:ext cx="508581" cy="525600"/>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gradFill>
            <a:gsLst>
              <a:gs pos="0">
                <a:srgbClr val="090A7B"/>
              </a:gs>
              <a:gs pos="100000">
                <a:srgbClr val="256ED8"/>
              </a:gs>
            </a:gsLst>
            <a:lin ang="5400000" scaled="1"/>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umanst521 BT"/>
              <a:ea typeface="字魂59号-创粗黑"/>
              <a:cs typeface="+mn-cs"/>
            </a:endParaRPr>
          </a:p>
        </p:txBody>
      </p:sp>
      <p:sp>
        <p:nvSpPr>
          <p:cNvPr id="19" name="文本框 18"/>
          <p:cNvSpPr txBox="1"/>
          <p:nvPr/>
        </p:nvSpPr>
        <p:spPr>
          <a:xfrm rot="10800000" flipV="1">
            <a:off x="4416197" y="2408832"/>
            <a:ext cx="6956901" cy="609013"/>
          </a:xfrm>
          <a:prstGeom prst="rect">
            <a:avLst/>
          </a:prstGeom>
          <a:noFill/>
        </p:spPr>
        <p:txBody>
          <a:bodyPr wrap="square" lIns="0" tIns="0" rIns="0" bIns="0">
            <a:spAutoFit/>
          </a:bodyPr>
          <a:lstStyle/>
          <a:p>
            <a:pPr marL="285750" indent="-285750" algn="just">
              <a:lnSpc>
                <a:spcPct val="130000"/>
              </a:lnSpc>
              <a:buFont typeface="Wingdings" panose="05000000000000000000" pitchFamily="2" charset="2"/>
              <a:buChar char="ü"/>
              <a:defRP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坚持发展“枫桥经验”，</a:t>
            </a:r>
            <a:r>
              <a:rPr lang="zh-CN" altLang="zh-CN" sz="1600" dirty="0">
                <a:solidFill>
                  <a:srgbClr val="000000"/>
                </a:solidFill>
                <a:latin typeface="微软雅黑" panose="020B0503020204020204" pitchFamily="34" charset="-122"/>
                <a:ea typeface="微软雅黑" panose="020B0503020204020204" pitchFamily="34" charset="-122"/>
              </a:rPr>
              <a:t>今年上半年，全市各级各类人民调解组织共开展矛盾纠纷排查</a:t>
            </a:r>
            <a:r>
              <a:rPr lang="en-US" altLang="zh-CN" sz="1600" dirty="0">
                <a:solidFill>
                  <a:srgbClr val="000000"/>
                </a:solidFill>
                <a:latin typeface="微软雅黑" panose="020B0503020204020204" pitchFamily="34" charset="-122"/>
                <a:ea typeface="微软雅黑" panose="020B0503020204020204" pitchFamily="34" charset="-122"/>
              </a:rPr>
              <a:t>9652</a:t>
            </a:r>
            <a:r>
              <a:rPr lang="zh-CN" altLang="zh-CN" sz="1600" dirty="0">
                <a:solidFill>
                  <a:srgbClr val="000000"/>
                </a:solidFill>
                <a:latin typeface="微软雅黑" panose="020B0503020204020204" pitchFamily="34" charset="-122"/>
                <a:ea typeface="微软雅黑" panose="020B0503020204020204" pitchFamily="34" charset="-122"/>
              </a:rPr>
              <a:t>次，预防矛盾纠纷</a:t>
            </a:r>
            <a:r>
              <a:rPr lang="en-US" altLang="zh-CN" sz="1600" dirty="0">
                <a:solidFill>
                  <a:srgbClr val="000000"/>
                </a:solidFill>
                <a:latin typeface="微软雅黑" panose="020B0503020204020204" pitchFamily="34" charset="-122"/>
                <a:ea typeface="微软雅黑" panose="020B0503020204020204" pitchFamily="34" charset="-122"/>
              </a:rPr>
              <a:t>2985</a:t>
            </a:r>
            <a:r>
              <a:rPr lang="zh-CN" altLang="zh-CN" sz="1600" dirty="0">
                <a:solidFill>
                  <a:srgbClr val="000000"/>
                </a:solidFill>
                <a:latin typeface="微软雅黑" panose="020B0503020204020204" pitchFamily="34" charset="-122"/>
                <a:ea typeface="微软雅黑" panose="020B0503020204020204" pitchFamily="34" charset="-122"/>
              </a:rPr>
              <a:t>件，调解矛盾纠纷</a:t>
            </a:r>
            <a:r>
              <a:rPr lang="en-US" altLang="zh-CN" sz="1600" dirty="0">
                <a:solidFill>
                  <a:srgbClr val="000000"/>
                </a:solidFill>
                <a:latin typeface="微软雅黑" panose="020B0503020204020204" pitchFamily="34" charset="-122"/>
                <a:ea typeface="微软雅黑" panose="020B0503020204020204" pitchFamily="34" charset="-122"/>
              </a:rPr>
              <a:t>8763</a:t>
            </a:r>
            <a:r>
              <a:rPr lang="zh-CN" altLang="zh-CN" sz="1600" dirty="0">
                <a:solidFill>
                  <a:srgbClr val="000000"/>
                </a:solidFill>
                <a:latin typeface="微软雅黑" panose="020B0503020204020204" pitchFamily="34" charset="-122"/>
                <a:ea typeface="微软雅黑" panose="020B0503020204020204" pitchFamily="34" charset="-122"/>
              </a:rPr>
              <a:t>件。</a:t>
            </a:r>
            <a:endPar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5" name="文本框 194"/>
          <p:cNvSpPr txBox="1"/>
          <p:nvPr/>
        </p:nvSpPr>
        <p:spPr>
          <a:xfrm rot="10800000" flipV="1">
            <a:off x="4857101" y="3553581"/>
            <a:ext cx="6603238" cy="639445"/>
          </a:xfrm>
          <a:prstGeom prst="rect">
            <a:avLst/>
          </a:prstGeom>
          <a:noFill/>
        </p:spPr>
        <p:txBody>
          <a:bodyPr wrap="square" lIns="0" tIns="0" rIns="0" bIns="0">
            <a:spAutoFit/>
          </a:bodyPr>
          <a:lstStyle/>
          <a:p>
            <a:pPr marL="285750" indent="-285750" algn="just">
              <a:lnSpc>
                <a:spcPct val="130000"/>
              </a:lnSpc>
              <a:buFont typeface="Wingdings" panose="05000000000000000000" pitchFamily="2" charset="2"/>
              <a:buChar char="ü"/>
              <a:defRP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发挥行政复议化解行政争议主渠道作用，两级行政复议机关新收行政复议申请</a:t>
            </a:r>
            <a:r>
              <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500</a:t>
            </a: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件，受理</a:t>
            </a:r>
            <a:r>
              <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455</a:t>
            </a: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件，审结</a:t>
            </a:r>
            <a:r>
              <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427</a:t>
            </a: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件案件，基本实现案结事了。</a:t>
            </a:r>
          </a:p>
        </p:txBody>
      </p:sp>
      <p:sp>
        <p:nvSpPr>
          <p:cNvPr id="196" name="文本框 195"/>
          <p:cNvSpPr txBox="1"/>
          <p:nvPr/>
        </p:nvSpPr>
        <p:spPr>
          <a:xfrm rot="10800000" flipV="1">
            <a:off x="4416197" y="4726921"/>
            <a:ext cx="6989157" cy="1249188"/>
          </a:xfrm>
          <a:prstGeom prst="rect">
            <a:avLst/>
          </a:prstGeom>
          <a:noFill/>
        </p:spPr>
        <p:txBody>
          <a:bodyPr wrap="square" lIns="0" tIns="0" rIns="0" bIns="0">
            <a:spAutoFit/>
          </a:bodyPr>
          <a:lstStyle/>
          <a:p>
            <a:pPr marL="285750" indent="-285750" algn="just">
              <a:lnSpc>
                <a:spcPct val="130000"/>
              </a:lnSpc>
              <a:buFont typeface="Wingdings" panose="05000000000000000000" pitchFamily="2" charset="2"/>
              <a:buChar char="ü"/>
              <a:defRP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最大效能发挥仲裁在处理民商事纠纷中的作用，不断拓展仲裁服务领域，受理加工承揽、民间借贷、房屋租赁、建筑工程、房地产买卖、保险、金融担保等多种纠纷类型，今年上半年共受理民商事仲裁案件</a:t>
            </a:r>
            <a:r>
              <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321</a:t>
            </a: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件，调解和解率和快速结案率均达</a:t>
            </a:r>
            <a:r>
              <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70</a:t>
            </a: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p>
        </p:txBody>
      </p:sp>
      <p:grpSp>
        <p:nvGrpSpPr>
          <p:cNvPr id="38" name="组合 37"/>
          <p:cNvGrpSpPr/>
          <p:nvPr/>
        </p:nvGrpSpPr>
        <p:grpSpPr>
          <a:xfrm>
            <a:off x="6985451" y="0"/>
            <a:ext cx="1526872" cy="900884"/>
            <a:chOff x="7140434" y="684324"/>
            <a:chExt cx="1526872" cy="900884"/>
          </a:xfrm>
        </p:grpSpPr>
        <p:grpSp>
          <p:nvGrpSpPr>
            <p:cNvPr id="39" name="组合 38"/>
            <p:cNvGrpSpPr/>
            <p:nvPr/>
          </p:nvGrpSpPr>
          <p:grpSpPr>
            <a:xfrm rot="10800000">
              <a:off x="7140434" y="980677"/>
              <a:ext cx="1243864" cy="256375"/>
              <a:chOff x="1621436" y="3300812"/>
              <a:chExt cx="1243864" cy="256375"/>
            </a:xfrm>
            <a:effectLst/>
          </p:grpSpPr>
          <p:cxnSp>
            <p:nvCxnSpPr>
              <p:cNvPr id="41" name="直接连接符 40"/>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2"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40" name="图片 39"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43" name="图片 42"/>
          <p:cNvPicPr>
            <a:picLocks noChangeAspect="1"/>
          </p:cNvPicPr>
          <p:nvPr/>
        </p:nvPicPr>
        <p:blipFill>
          <a:blip r:embed="rId4"/>
          <a:stretch>
            <a:fillRect/>
          </a:stretch>
        </p:blipFill>
        <p:spPr>
          <a:xfrm>
            <a:off x="680030" y="52511"/>
            <a:ext cx="6255038" cy="816935"/>
          </a:xfrm>
          <a:prstGeom prst="rect">
            <a:avLst/>
          </a:prstGeom>
        </p:spPr>
      </p:pic>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45" name="矩形: 圆角 44"/>
          <p:cNvSpPr/>
          <p:nvPr/>
        </p:nvSpPr>
        <p:spPr>
          <a:xfrm>
            <a:off x="294561" y="11711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46" name="文本框 45"/>
          <p:cNvSpPr txBox="1"/>
          <p:nvPr/>
        </p:nvSpPr>
        <p:spPr>
          <a:xfrm>
            <a:off x="179335" y="11916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a:t>
            </a:r>
            <a:r>
              <a:rPr lang="zh-CN" altLang="en-US" sz="2400" b="1" kern="0" dirty="0">
                <a:solidFill>
                  <a:schemeClr val="bg1"/>
                </a:solidFill>
                <a:latin typeface="仿宋_GB2312" panose="02010609030101010101" charset="-122"/>
                <a:ea typeface="微软雅黑" panose="020B0503020204020204" pitchFamily="34" charset="-122"/>
              </a:rPr>
              <a:t>四</a:t>
            </a: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）聚焦安全稳定，刑事执行取得新成效</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sp>
        <p:nvSpPr>
          <p:cNvPr id="26" name="文本框 25"/>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34</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477270" y="1304633"/>
            <a:ext cx="3628290"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二是创新开展行政应诉工作</a:t>
            </a:r>
          </a:p>
        </p:txBody>
      </p:sp>
      <p:sp>
        <p:nvSpPr>
          <p:cNvPr id="87" name="Synergistically utilize technically sound portals with frictionless chains. Dramatically customize…"/>
          <p:cNvSpPr txBox="1"/>
          <p:nvPr/>
        </p:nvSpPr>
        <p:spPr>
          <a:xfrm>
            <a:off x="6229265" y="5229740"/>
            <a:ext cx="5563703" cy="532838"/>
          </a:xfrm>
          <a:prstGeom prst="rect">
            <a:avLst/>
          </a:prstGeom>
          <a:noFill/>
        </p:spPr>
        <p:txBody>
          <a:bodyPr wrap="square" lIns="0" tIns="0" rIns="0" bIns="0">
            <a:spAutoFit/>
          </a:bodyPr>
          <a:lstStyle>
            <a:defPPr>
              <a:defRPr lang="zh-CN"/>
            </a:defPPr>
            <a:lvl1pPr indent="0" algn="just">
              <a:lnSpc>
                <a:spcPct val="120000"/>
              </a:lnSpc>
              <a:buFont typeface="Wingdings" panose="05000000000000000000" pitchFamily="2" charset="2"/>
              <a:buNone/>
              <a:defRPr sz="1400">
                <a:solidFill>
                  <a:srgbClr val="000000"/>
                </a:solidFill>
                <a:latin typeface="微软雅黑" panose="020B0503020204020204" pitchFamily="34" charset="-122"/>
                <a:ea typeface="微软雅黑" panose="020B0503020204020204" pitchFamily="34" charset="-122"/>
              </a:defRPr>
            </a:lvl1pPr>
          </a:lstStyle>
          <a:p>
            <a:pPr>
              <a:lnSpc>
                <a:spcPct val="130000"/>
              </a:lnSpc>
            </a:pPr>
            <a:r>
              <a:rPr lang="zh-CN" altLang="en-US" dirty="0">
                <a:sym typeface="+mn-ea"/>
              </a:rPr>
              <a:t>为我市申报的“创新‘</a:t>
            </a:r>
            <a:r>
              <a:rPr lang="en-US" altLang="zh-CN" dirty="0">
                <a:sym typeface="+mn-ea"/>
              </a:rPr>
              <a:t>1+3’</a:t>
            </a:r>
            <a:r>
              <a:rPr lang="zh-CN" altLang="en-US" dirty="0">
                <a:sym typeface="+mn-ea"/>
              </a:rPr>
              <a:t>行政应诉工作模式 助推法治政府示范创建提质增效”入围“全国法治政府建设示范创建单项”候选项目。</a:t>
            </a:r>
          </a:p>
        </p:txBody>
      </p:sp>
      <p:grpSp>
        <p:nvGrpSpPr>
          <p:cNvPr id="22" name="组合 21"/>
          <p:cNvGrpSpPr/>
          <p:nvPr/>
        </p:nvGrpSpPr>
        <p:grpSpPr>
          <a:xfrm>
            <a:off x="5665712" y="5297550"/>
            <a:ext cx="444222" cy="444220"/>
            <a:chOff x="5408084" y="5183096"/>
            <a:chExt cx="444222" cy="444220"/>
          </a:xfrm>
        </p:grpSpPr>
        <p:sp>
          <p:nvSpPr>
            <p:cNvPr id="151" name="椭圆 150"/>
            <p:cNvSpPr/>
            <p:nvPr/>
          </p:nvSpPr>
          <p:spPr>
            <a:xfrm>
              <a:off x="5408084" y="5183096"/>
              <a:ext cx="444222" cy="444220"/>
            </a:xfrm>
            <a:prstGeom prst="ellipse">
              <a:avLst/>
            </a:prstGeom>
            <a:gradFill>
              <a:gsLst>
                <a:gs pos="0">
                  <a:srgbClr val="090A7B"/>
                </a:gs>
                <a:gs pos="100000">
                  <a:srgbClr val="256ED8"/>
                </a:gs>
              </a:gsLst>
              <a:lin ang="5400000" scaled="1"/>
            </a:gradFill>
            <a:ln w="12700" cap="rnd" cmpd="sng" algn="ctr">
              <a:noFill/>
              <a:prstDash val="solid"/>
              <a:round/>
            </a:ln>
            <a:effectLst/>
          </p:spPr>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2" name="任意多边形 17"/>
            <p:cNvSpPr/>
            <p:nvPr/>
          </p:nvSpPr>
          <p:spPr bwMode="auto">
            <a:xfrm>
              <a:off x="5527415" y="5311603"/>
              <a:ext cx="205561" cy="187207"/>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57821 h 485775"/>
                <a:gd name="connsiteX10" fmla="*/ 506329 w 533400"/>
                <a:gd name="connsiteY10" fmla="*/ 486396 h 485775"/>
                <a:gd name="connsiteX11" fmla="*/ 30079 w 533400"/>
                <a:gd name="connsiteY11" fmla="*/ 486396 h 485775"/>
                <a:gd name="connsiteX12" fmla="*/ 1504 w 533400"/>
                <a:gd name="connsiteY12" fmla="*/ 457821 h 485775"/>
                <a:gd name="connsiteX13" fmla="*/ 1504 w 533400"/>
                <a:gd name="connsiteY13" fmla="*/ 229221 h 485775"/>
                <a:gd name="connsiteX14" fmla="*/ 125329 w 533400"/>
                <a:gd name="connsiteY14" fmla="*/ 229221 h 485775"/>
                <a:gd name="connsiteX15" fmla="*/ 372979 w 533400"/>
                <a:gd name="connsiteY15" fmla="*/ 621 h 485775"/>
                <a:gd name="connsiteX16" fmla="*/ 411079 w 533400"/>
                <a:gd name="connsiteY16" fmla="*/ 36816 h 485775"/>
                <a:gd name="connsiteX17" fmla="*/ 411079 w 533400"/>
                <a:gd name="connsiteY17" fmla="*/ 38721 h 485775"/>
                <a:gd name="connsiteX18" fmla="*/ 411079 w 533400"/>
                <a:gd name="connsiteY18" fmla="*/ 114921 h 485775"/>
                <a:gd name="connsiteX19" fmla="*/ 506329 w 533400"/>
                <a:gd name="connsiteY19" fmla="*/ 114921 h 485775"/>
                <a:gd name="connsiteX20" fmla="*/ 534904 w 533400"/>
                <a:gd name="connsiteY20" fmla="*/ 143496 h 485775"/>
                <a:gd name="connsiteX21" fmla="*/ 534904 w 533400"/>
                <a:gd name="connsiteY21" fmla="*/ 210171 h 485775"/>
                <a:gd name="connsiteX22" fmla="*/ 1504 w 533400"/>
                <a:gd name="connsiteY22" fmla="*/ 210171 h 485775"/>
                <a:gd name="connsiteX23" fmla="*/ 1504 w 533400"/>
                <a:gd name="connsiteY23" fmla="*/ 143496 h 485775"/>
                <a:gd name="connsiteX24" fmla="*/ 30079 w 533400"/>
                <a:gd name="connsiteY24" fmla="*/ 114921 h 485775"/>
                <a:gd name="connsiteX25" fmla="*/ 125329 w 533400"/>
                <a:gd name="connsiteY25" fmla="*/ 114921 h 485775"/>
                <a:gd name="connsiteX26" fmla="*/ 125329 w 533400"/>
                <a:gd name="connsiteY26" fmla="*/ 38721 h 485775"/>
                <a:gd name="connsiteX27" fmla="*/ 161524 w 533400"/>
                <a:gd name="connsiteY27" fmla="*/ 621 h 485775"/>
                <a:gd name="connsiteX28" fmla="*/ 163429 w 533400"/>
                <a:gd name="connsiteY28" fmla="*/ 621 h 485775"/>
                <a:gd name="connsiteX29" fmla="*/ 372979 w 533400"/>
                <a:gd name="connsiteY29" fmla="*/ 621 h 485775"/>
                <a:gd name="connsiteX30" fmla="*/ 372979 w 533400"/>
                <a:gd name="connsiteY30" fmla="*/ 19671 h 485775"/>
                <a:gd name="connsiteX31" fmla="*/ 163429 w 533400"/>
                <a:gd name="connsiteY31" fmla="*/ 19671 h 485775"/>
                <a:gd name="connsiteX32" fmla="*/ 144474 w 533400"/>
                <a:gd name="connsiteY32" fmla="*/ 37292 h 485775"/>
                <a:gd name="connsiteX33" fmla="*/ 144379 w 533400"/>
                <a:gd name="connsiteY33" fmla="*/ 38721 h 485775"/>
                <a:gd name="connsiteX34" fmla="*/ 144379 w 533400"/>
                <a:gd name="connsiteY34" fmla="*/ 114921 h 485775"/>
                <a:gd name="connsiteX35" fmla="*/ 392029 w 533400"/>
                <a:gd name="connsiteY35" fmla="*/ 114921 h 485775"/>
                <a:gd name="connsiteX36" fmla="*/ 392029 w 533400"/>
                <a:gd name="connsiteY36" fmla="*/ 38721 h 485775"/>
                <a:gd name="connsiteX37" fmla="*/ 375836 w 533400"/>
                <a:gd name="connsiteY37" fmla="*/ 19862 h 485775"/>
                <a:gd name="connsiteX38" fmla="*/ 374408 w 533400"/>
                <a:gd name="connsiteY38" fmla="*/ 19671 h 485775"/>
                <a:gd name="connsiteX39" fmla="*/ 372979 w 533400"/>
                <a:gd name="connsiteY39"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57821"/>
                  </a:lnTo>
                  <a:cubicBezTo>
                    <a:pt x="534904" y="473632"/>
                    <a:pt x="522141" y="486396"/>
                    <a:pt x="506329" y="486396"/>
                  </a:cubicBezTo>
                  <a:lnTo>
                    <a:pt x="30079" y="486396"/>
                  </a:lnTo>
                  <a:cubicBezTo>
                    <a:pt x="14267" y="486396"/>
                    <a:pt x="1504" y="473632"/>
                    <a:pt x="1504" y="457821"/>
                  </a:cubicBezTo>
                  <a:lnTo>
                    <a:pt x="1504" y="229221"/>
                  </a:lnTo>
                  <a:lnTo>
                    <a:pt x="125329" y="229221"/>
                  </a:lnTo>
                  <a:close/>
                  <a:moveTo>
                    <a:pt x="372979" y="621"/>
                  </a:moveTo>
                  <a:cubicBezTo>
                    <a:pt x="393363" y="621"/>
                    <a:pt x="410031" y="16623"/>
                    <a:pt x="411079" y="36816"/>
                  </a:cubicBezTo>
                  <a:lnTo>
                    <a:pt x="411079" y="38721"/>
                  </a:lnTo>
                  <a:lnTo>
                    <a:pt x="411079" y="114921"/>
                  </a:lnTo>
                  <a:lnTo>
                    <a:pt x="506329" y="114921"/>
                  </a:lnTo>
                  <a:cubicBezTo>
                    <a:pt x="522141" y="114921"/>
                    <a:pt x="534904" y="127685"/>
                    <a:pt x="534904" y="143496"/>
                  </a:cubicBezTo>
                  <a:lnTo>
                    <a:pt x="534904" y="210171"/>
                  </a:lnTo>
                  <a:lnTo>
                    <a:pt x="1504" y="210171"/>
                  </a:lnTo>
                  <a:lnTo>
                    <a:pt x="1504" y="143496"/>
                  </a:lnTo>
                  <a:cubicBezTo>
                    <a:pt x="1504" y="127685"/>
                    <a:pt x="14267" y="114921"/>
                    <a:pt x="30079" y="114921"/>
                  </a:cubicBezTo>
                  <a:lnTo>
                    <a:pt x="125329" y="114921"/>
                  </a:lnTo>
                  <a:lnTo>
                    <a:pt x="125329" y="38721"/>
                  </a:lnTo>
                  <a:cubicBezTo>
                    <a:pt x="125329" y="18337"/>
                    <a:pt x="141331" y="1669"/>
                    <a:pt x="161524" y="621"/>
                  </a:cubicBezTo>
                  <a:lnTo>
                    <a:pt x="163429" y="621"/>
                  </a:lnTo>
                  <a:lnTo>
                    <a:pt x="372979" y="621"/>
                  </a:lnTo>
                  <a:close/>
                  <a:moveTo>
                    <a:pt x="372979" y="19671"/>
                  </a:moveTo>
                  <a:lnTo>
                    <a:pt x="163429" y="19671"/>
                  </a:lnTo>
                  <a:cubicBezTo>
                    <a:pt x="153428" y="19671"/>
                    <a:pt x="145141" y="27482"/>
                    <a:pt x="144474" y="37292"/>
                  </a:cubicBezTo>
                  <a:lnTo>
                    <a:pt x="144379" y="38721"/>
                  </a:lnTo>
                  <a:lnTo>
                    <a:pt x="144379" y="114921"/>
                  </a:lnTo>
                  <a:lnTo>
                    <a:pt x="392029" y="114921"/>
                  </a:lnTo>
                  <a:lnTo>
                    <a:pt x="392029" y="38721"/>
                  </a:lnTo>
                  <a:cubicBezTo>
                    <a:pt x="392029" y="29196"/>
                    <a:pt x="384981" y="21290"/>
                    <a:pt x="375836" y="19862"/>
                  </a:cubicBezTo>
                  <a:lnTo>
                    <a:pt x="374408" y="19671"/>
                  </a:lnTo>
                  <a:lnTo>
                    <a:pt x="372979" y="1967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endParaRPr>
            </a:p>
          </p:txBody>
        </p:sp>
      </p:grpSp>
      <p:graphicFrame>
        <p:nvGraphicFramePr>
          <p:cNvPr id="26" name="图表 25"/>
          <p:cNvGraphicFramePr/>
          <p:nvPr/>
        </p:nvGraphicFramePr>
        <p:xfrm>
          <a:off x="887315" y="2208862"/>
          <a:ext cx="4290637" cy="3675114"/>
        </p:xfrm>
        <a:graphic>
          <a:graphicData uri="http://schemas.openxmlformats.org/drawingml/2006/chart">
            <c:chart xmlns:c="http://schemas.openxmlformats.org/drawingml/2006/chart" xmlns:r="http://schemas.openxmlformats.org/officeDocument/2006/relationships" r:id="rId3"/>
          </a:graphicData>
        </a:graphic>
      </p:graphicFrame>
      <p:grpSp>
        <p:nvGrpSpPr>
          <p:cNvPr id="36" name="组合 35"/>
          <p:cNvGrpSpPr/>
          <p:nvPr/>
        </p:nvGrpSpPr>
        <p:grpSpPr>
          <a:xfrm>
            <a:off x="6985451" y="0"/>
            <a:ext cx="1526872" cy="900884"/>
            <a:chOff x="7140434" y="684324"/>
            <a:chExt cx="1526872" cy="900884"/>
          </a:xfrm>
        </p:grpSpPr>
        <p:grpSp>
          <p:nvGrpSpPr>
            <p:cNvPr id="37" name="组合 36"/>
            <p:cNvGrpSpPr/>
            <p:nvPr/>
          </p:nvGrpSpPr>
          <p:grpSpPr>
            <a:xfrm rot="10800000">
              <a:off x="7140434" y="980677"/>
              <a:ext cx="1243864" cy="256375"/>
              <a:chOff x="1621436" y="3300812"/>
              <a:chExt cx="1243864" cy="256375"/>
            </a:xfrm>
            <a:effectLst/>
          </p:grpSpPr>
          <p:cxnSp>
            <p:nvCxnSpPr>
              <p:cNvPr id="39" name="直接连接符 38"/>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0"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8" name="图片 37" descr="黑暗中的灯光&#10;&#10;描述已自动生成"/>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41" name="图片 40"/>
          <p:cNvPicPr>
            <a:picLocks noChangeAspect="1"/>
          </p:cNvPicPr>
          <p:nvPr/>
        </p:nvPicPr>
        <p:blipFill>
          <a:blip r:embed="rId5"/>
          <a:stretch>
            <a:fillRect/>
          </a:stretch>
        </p:blipFill>
        <p:spPr>
          <a:xfrm>
            <a:off x="680030" y="52511"/>
            <a:ext cx="6255038" cy="816935"/>
          </a:xfrm>
          <a:prstGeom prst="rect">
            <a:avLst/>
          </a:prstGeom>
        </p:spPr>
      </p:pic>
      <p:pic>
        <p:nvPicPr>
          <p:cNvPr id="42" name="图片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43" name="矩形: 圆角 42"/>
          <p:cNvSpPr/>
          <p:nvPr/>
        </p:nvSpPr>
        <p:spPr>
          <a:xfrm>
            <a:off x="294561" y="11711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44" name="文本框 43"/>
          <p:cNvSpPr txBox="1"/>
          <p:nvPr/>
        </p:nvSpPr>
        <p:spPr>
          <a:xfrm>
            <a:off x="179335" y="11916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a:t>
            </a:r>
            <a:r>
              <a:rPr lang="zh-CN" altLang="en-US" sz="2400" b="1" kern="0" dirty="0">
                <a:solidFill>
                  <a:schemeClr val="bg1"/>
                </a:solidFill>
                <a:latin typeface="仿宋_GB2312" panose="02010609030101010101" charset="-122"/>
                <a:ea typeface="微软雅黑" panose="020B0503020204020204" pitchFamily="34" charset="-122"/>
              </a:rPr>
              <a:t>四</a:t>
            </a: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）聚焦安全稳定，刑事执行取得新成效</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sp>
        <p:nvSpPr>
          <p:cNvPr id="27" name="文本框 26"/>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35</a:t>
            </a:r>
            <a:endParaRPr lang="zh-CN" altLang="en-US" dirty="0">
              <a:latin typeface="微软雅黑" panose="020B0503020204020204" pitchFamily="34" charset="-122"/>
              <a:ea typeface="微软雅黑" panose="020B0503020204020204" pitchFamily="34" charset="-122"/>
            </a:endParaRPr>
          </a:p>
        </p:txBody>
      </p:sp>
      <p:pic>
        <p:nvPicPr>
          <p:cNvPr id="2" name="图片 1" descr="微信图片_20220815113442"/>
          <p:cNvPicPr>
            <a:picLocks noChangeAspect="1"/>
          </p:cNvPicPr>
          <p:nvPr/>
        </p:nvPicPr>
        <p:blipFill>
          <a:blip r:embed="rId7"/>
          <a:stretch>
            <a:fillRect/>
          </a:stretch>
        </p:blipFill>
        <p:spPr>
          <a:xfrm>
            <a:off x="6477000" y="1952625"/>
            <a:ext cx="4591050" cy="3030220"/>
          </a:xfrm>
          <a:prstGeom prst="rect">
            <a:avLst/>
          </a:prstGeom>
        </p:spPr>
      </p:pic>
    </p:spTree>
    <p:custDataLst>
      <p:tags r:id="rId1"/>
    </p:custDataLst>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536985" y="1253112"/>
            <a:ext cx="3650287"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三是严格规范社区矫正工作</a:t>
            </a:r>
          </a:p>
        </p:txBody>
      </p:sp>
      <p:sp>
        <p:nvSpPr>
          <p:cNvPr id="117" name="Oval 2"/>
          <p:cNvSpPr>
            <a:spLocks noChangeArrowheads="1"/>
          </p:cNvSpPr>
          <p:nvPr/>
        </p:nvSpPr>
        <p:spPr bwMode="auto">
          <a:xfrm>
            <a:off x="383377" y="2525853"/>
            <a:ext cx="1299458" cy="1302153"/>
          </a:xfrm>
          <a:prstGeom prst="ellipse">
            <a:avLst/>
          </a:prstGeom>
          <a:gradFill>
            <a:gsLst>
              <a:gs pos="0">
                <a:srgbClr val="090A7B"/>
              </a:gs>
              <a:gs pos="100000">
                <a:srgbClr val="256ED8"/>
              </a:gs>
            </a:gsLst>
            <a:lin ang="5400000" scaled="1"/>
          </a:gradFill>
          <a:ln>
            <a:noFill/>
          </a:ln>
        </p:spPr>
        <p:txBody>
          <a:bodyPr lIns="121918" tIns="60960" rIns="121918" bIns="60960"/>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18" name="Freeform 3"/>
          <p:cNvSpPr/>
          <p:nvPr/>
        </p:nvSpPr>
        <p:spPr bwMode="auto">
          <a:xfrm>
            <a:off x="1041572" y="2250602"/>
            <a:ext cx="918510" cy="925269"/>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rgbClr val="A2897B"/>
            </a:solidFill>
            <a:round/>
            <a:headEnd type="triangle" w="med" len="med"/>
          </a:ln>
          <a:extLst>
            <a:ext uri="{909E8E84-426E-40DD-AFC4-6F175D3DCCD1}">
              <a14:hiddenFill xmlns:a14="http://schemas.microsoft.com/office/drawing/2010/main">
                <a:solidFill>
                  <a:srgbClr val="FFFFFF"/>
                </a:solidFill>
              </a14:hiddenFill>
            </a:ext>
          </a:extLst>
        </p:spPr>
        <p:txBody>
          <a:bodyPr lIns="121918" tIns="60960" rIns="121918" bIns="60960"/>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19" name="Oval 4"/>
          <p:cNvSpPr>
            <a:spLocks noChangeArrowheads="1"/>
          </p:cNvSpPr>
          <p:nvPr/>
        </p:nvSpPr>
        <p:spPr bwMode="auto">
          <a:xfrm>
            <a:off x="5183337" y="2525853"/>
            <a:ext cx="1295226" cy="1302153"/>
          </a:xfrm>
          <a:prstGeom prst="ellipse">
            <a:avLst/>
          </a:prstGeom>
          <a:gradFill>
            <a:gsLst>
              <a:gs pos="0">
                <a:srgbClr val="090A7B"/>
              </a:gs>
              <a:gs pos="100000">
                <a:srgbClr val="256ED8"/>
              </a:gs>
            </a:gsLst>
            <a:lin ang="5400000" scaled="1"/>
          </a:gradFill>
          <a:ln>
            <a:noFill/>
          </a:ln>
        </p:spPr>
        <p:txBody>
          <a:bodyPr lIns="121918" tIns="60960" rIns="121918" bIns="60960"/>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20" name="Freeform 5"/>
          <p:cNvSpPr/>
          <p:nvPr/>
        </p:nvSpPr>
        <p:spPr bwMode="auto">
          <a:xfrm>
            <a:off x="5843648" y="2250602"/>
            <a:ext cx="918510" cy="925269"/>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1" y="0"/>
                  <a:pt x="0" y="0"/>
                </a:cubicBezTo>
              </a:path>
            </a:pathLst>
          </a:custGeom>
          <a:noFill/>
          <a:ln w="6350" cap="flat" cmpd="sng">
            <a:solidFill>
              <a:srgbClr val="A2897B"/>
            </a:solidFill>
            <a:round/>
            <a:headEnd type="triangle" w="med" len="med"/>
          </a:ln>
          <a:extLst>
            <a:ext uri="{909E8E84-426E-40DD-AFC4-6F175D3DCCD1}">
              <a14:hiddenFill xmlns:a14="http://schemas.microsoft.com/office/drawing/2010/main">
                <a:solidFill>
                  <a:srgbClr val="FFFFFF"/>
                </a:solidFill>
              </a14:hiddenFill>
            </a:ext>
          </a:extLst>
        </p:spPr>
        <p:txBody>
          <a:bodyPr lIns="121918" tIns="60960" rIns="121918" bIns="60960"/>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21" name="Oval 6"/>
          <p:cNvSpPr>
            <a:spLocks noChangeArrowheads="1"/>
          </p:cNvSpPr>
          <p:nvPr/>
        </p:nvSpPr>
        <p:spPr bwMode="auto">
          <a:xfrm>
            <a:off x="2580168" y="4194213"/>
            <a:ext cx="1299458" cy="1300035"/>
          </a:xfrm>
          <a:prstGeom prst="ellipse">
            <a:avLst/>
          </a:prstGeom>
          <a:solidFill>
            <a:schemeClr val="bg1">
              <a:lumMod val="50000"/>
            </a:schemeClr>
          </a:solidFill>
          <a:ln>
            <a:noFill/>
          </a:ln>
        </p:spPr>
        <p:txBody>
          <a:bodyPr lIns="121918" tIns="60960" rIns="121918" bIns="60960"/>
          <a:lstStyle/>
          <a:p>
            <a:pPr marL="0" marR="0" lvl="0" indent="0" defTabSz="1218565"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FFFFFF">
                  <a:lumMod val="85000"/>
                </a:srgb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22" name="Freeform 7"/>
          <p:cNvSpPr/>
          <p:nvPr/>
        </p:nvSpPr>
        <p:spPr bwMode="auto">
          <a:xfrm>
            <a:off x="3238364" y="4844231"/>
            <a:ext cx="924857" cy="925268"/>
          </a:xfrm>
          <a:custGeom>
            <a:avLst/>
            <a:gdLst>
              <a:gd name="T0" fmla="*/ 0 w 185"/>
              <a:gd name="T1" fmla="*/ 185 h 185"/>
              <a:gd name="T2" fmla="*/ 185 w 185"/>
              <a:gd name="T3" fmla="*/ 0 h 185"/>
            </a:gdLst>
            <a:ahLst/>
            <a:cxnLst>
              <a:cxn ang="0">
                <a:pos x="T0" y="T1"/>
              </a:cxn>
              <a:cxn ang="0">
                <a:pos x="T2" y="T3"/>
              </a:cxn>
            </a:cxnLst>
            <a:rect l="0" t="0" r="r" b="b"/>
            <a:pathLst>
              <a:path w="185" h="185">
                <a:moveTo>
                  <a:pt x="0" y="185"/>
                </a:moveTo>
                <a:cubicBezTo>
                  <a:pt x="102" y="185"/>
                  <a:pt x="185" y="102"/>
                  <a:pt x="185" y="0"/>
                </a:cubicBezTo>
              </a:path>
            </a:pathLst>
          </a:custGeom>
          <a:noFill/>
          <a:ln w="6350" cap="flat" cmpd="sng">
            <a:solidFill>
              <a:srgbClr val="A2897B"/>
            </a:solidFill>
            <a:round/>
            <a:tailEnd type="triangle" w="med" len="med"/>
          </a:ln>
          <a:extLst>
            <a:ext uri="{909E8E84-426E-40DD-AFC4-6F175D3DCCD1}">
              <a14:hiddenFill xmlns:a14="http://schemas.microsoft.com/office/drawing/2010/main">
                <a:solidFill>
                  <a:srgbClr val="FFFFFF"/>
                </a:solidFill>
              </a14:hiddenFill>
            </a:ext>
          </a:extLst>
        </p:spPr>
        <p:txBody>
          <a:bodyPr lIns="121918" tIns="60960" rIns="121918" bIns="60960"/>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23" name="Oval 8"/>
          <p:cNvSpPr>
            <a:spLocks noChangeArrowheads="1"/>
          </p:cNvSpPr>
          <p:nvPr/>
        </p:nvSpPr>
        <p:spPr bwMode="auto">
          <a:xfrm>
            <a:off x="7460551" y="4194213"/>
            <a:ext cx="1301576" cy="1300035"/>
          </a:xfrm>
          <a:prstGeom prst="ellipse">
            <a:avLst/>
          </a:prstGeom>
          <a:solidFill>
            <a:schemeClr val="bg1">
              <a:lumMod val="50000"/>
            </a:schemeClr>
          </a:solidFill>
          <a:ln>
            <a:noFill/>
          </a:ln>
        </p:spPr>
        <p:txBody>
          <a:bodyPr lIns="121918" tIns="60960" rIns="121918" bIns="60960"/>
          <a:lstStyle/>
          <a:p>
            <a:pPr marL="0" marR="0" lvl="0" indent="0" defTabSz="1218565"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FFFFFF">
                  <a:lumMod val="85000"/>
                </a:srgbClr>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24" name="Freeform 9"/>
          <p:cNvSpPr/>
          <p:nvPr/>
        </p:nvSpPr>
        <p:spPr bwMode="auto">
          <a:xfrm>
            <a:off x="8110281" y="4844231"/>
            <a:ext cx="920625" cy="925268"/>
          </a:xfrm>
          <a:custGeom>
            <a:avLst/>
            <a:gdLst>
              <a:gd name="T0" fmla="*/ 0 w 184"/>
              <a:gd name="T1" fmla="*/ 185 h 185"/>
              <a:gd name="T2" fmla="*/ 184 w 184"/>
              <a:gd name="T3" fmla="*/ 0 h 185"/>
            </a:gdLst>
            <a:ahLst/>
            <a:cxnLst>
              <a:cxn ang="0">
                <a:pos x="T0" y="T1"/>
              </a:cxn>
              <a:cxn ang="0">
                <a:pos x="T2" y="T3"/>
              </a:cxn>
            </a:cxnLst>
            <a:rect l="0" t="0" r="r" b="b"/>
            <a:pathLst>
              <a:path w="184" h="185">
                <a:moveTo>
                  <a:pt x="0" y="185"/>
                </a:moveTo>
                <a:cubicBezTo>
                  <a:pt x="102" y="185"/>
                  <a:pt x="184" y="102"/>
                  <a:pt x="184" y="0"/>
                </a:cubicBezTo>
              </a:path>
            </a:pathLst>
          </a:custGeom>
          <a:noFill/>
          <a:ln w="6350" cap="flat" cmpd="sng">
            <a:solidFill>
              <a:srgbClr val="A2897B"/>
            </a:solidFill>
            <a:round/>
            <a:tailEnd type="triangle" w="med" len="med"/>
          </a:ln>
          <a:extLst>
            <a:ext uri="{909E8E84-426E-40DD-AFC4-6F175D3DCCD1}">
              <a14:hiddenFill xmlns:a14="http://schemas.microsoft.com/office/drawing/2010/main">
                <a:solidFill>
                  <a:srgbClr val="FFFFFF"/>
                </a:solidFill>
              </a14:hiddenFill>
            </a:ext>
          </a:extLst>
        </p:spPr>
        <p:txBody>
          <a:bodyPr lIns="121918" tIns="60960" rIns="121918" bIns="60960"/>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25" name="Freeform 10"/>
          <p:cNvSpPr>
            <a:spLocks noEditPoints="1"/>
          </p:cNvSpPr>
          <p:nvPr/>
        </p:nvSpPr>
        <p:spPr bwMode="auto">
          <a:xfrm>
            <a:off x="7860548" y="4594387"/>
            <a:ext cx="501581" cy="499687"/>
          </a:xfrm>
          <a:custGeom>
            <a:avLst/>
            <a:gdLst>
              <a:gd name="T0" fmla="*/ 100 w 100"/>
              <a:gd name="T1" fmla="*/ 56 h 100"/>
              <a:gd name="T2" fmla="*/ 44 w 100"/>
              <a:gd name="T3" fmla="*/ 0 h 100"/>
              <a:gd name="T4" fmla="*/ 40 w 100"/>
              <a:gd name="T5" fmla="*/ 0 h 100"/>
              <a:gd name="T6" fmla="*/ 40 w 100"/>
              <a:gd name="T7" fmla="*/ 11 h 100"/>
              <a:gd name="T8" fmla="*/ 0 w 100"/>
              <a:gd name="T9" fmla="*/ 56 h 100"/>
              <a:gd name="T10" fmla="*/ 44 w 100"/>
              <a:gd name="T11" fmla="*/ 100 h 100"/>
              <a:gd name="T12" fmla="*/ 69 w 100"/>
              <a:gd name="T13" fmla="*/ 93 h 100"/>
              <a:gd name="T14" fmla="*/ 89 w 100"/>
              <a:gd name="T15" fmla="*/ 60 h 100"/>
              <a:gd name="T16" fmla="*/ 100 w 100"/>
              <a:gd name="T17" fmla="*/ 60 h 100"/>
              <a:gd name="T18" fmla="*/ 100 w 100"/>
              <a:gd name="T19" fmla="*/ 56 h 100"/>
              <a:gd name="T20" fmla="*/ 64 w 100"/>
              <a:gd name="T21" fmla="*/ 86 h 100"/>
              <a:gd name="T22" fmla="*/ 44 w 100"/>
              <a:gd name="T23" fmla="*/ 92 h 100"/>
              <a:gd name="T24" fmla="*/ 8 w 100"/>
              <a:gd name="T25" fmla="*/ 56 h 100"/>
              <a:gd name="T26" fmla="*/ 40 w 100"/>
              <a:gd name="T27" fmla="*/ 20 h 100"/>
              <a:gd name="T28" fmla="*/ 40 w 100"/>
              <a:gd name="T29" fmla="*/ 60 h 100"/>
              <a:gd name="T30" fmla="*/ 80 w 100"/>
              <a:gd name="T31" fmla="*/ 60 h 100"/>
              <a:gd name="T32" fmla="*/ 64 w 100"/>
              <a:gd name="T33" fmla="*/ 86 h 100"/>
              <a:gd name="T34" fmla="*/ 49 w 100"/>
              <a:gd name="T35" fmla="*/ 52 h 100"/>
              <a:gd name="T36" fmla="*/ 49 w 100"/>
              <a:gd name="T37" fmla="*/ 9 h 100"/>
              <a:gd name="T38" fmla="*/ 91 w 100"/>
              <a:gd name="T39" fmla="*/ 52 h 100"/>
              <a:gd name="T40" fmla="*/ 49 w 100"/>
              <a:gd name="T41" fmla="*/ 5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100">
                <a:moveTo>
                  <a:pt x="100" y="56"/>
                </a:moveTo>
                <a:cubicBezTo>
                  <a:pt x="100" y="25"/>
                  <a:pt x="75" y="0"/>
                  <a:pt x="44" y="0"/>
                </a:cubicBezTo>
                <a:cubicBezTo>
                  <a:pt x="40" y="0"/>
                  <a:pt x="40" y="0"/>
                  <a:pt x="40" y="0"/>
                </a:cubicBezTo>
                <a:cubicBezTo>
                  <a:pt x="40" y="11"/>
                  <a:pt x="40" y="11"/>
                  <a:pt x="40" y="11"/>
                </a:cubicBezTo>
                <a:cubicBezTo>
                  <a:pt x="17" y="14"/>
                  <a:pt x="0" y="33"/>
                  <a:pt x="0" y="56"/>
                </a:cubicBezTo>
                <a:cubicBezTo>
                  <a:pt x="0" y="80"/>
                  <a:pt x="20" y="100"/>
                  <a:pt x="44" y="100"/>
                </a:cubicBezTo>
                <a:cubicBezTo>
                  <a:pt x="53" y="100"/>
                  <a:pt x="62" y="98"/>
                  <a:pt x="69" y="93"/>
                </a:cubicBezTo>
                <a:cubicBezTo>
                  <a:pt x="80" y="85"/>
                  <a:pt x="87" y="73"/>
                  <a:pt x="89" y="60"/>
                </a:cubicBezTo>
                <a:cubicBezTo>
                  <a:pt x="100" y="60"/>
                  <a:pt x="100" y="60"/>
                  <a:pt x="100" y="60"/>
                </a:cubicBezTo>
                <a:lnTo>
                  <a:pt x="100" y="56"/>
                </a:lnTo>
                <a:close/>
                <a:moveTo>
                  <a:pt x="64" y="86"/>
                </a:moveTo>
                <a:cubicBezTo>
                  <a:pt x="59" y="90"/>
                  <a:pt x="52" y="92"/>
                  <a:pt x="44" y="92"/>
                </a:cubicBezTo>
                <a:cubicBezTo>
                  <a:pt x="25" y="92"/>
                  <a:pt x="8" y="76"/>
                  <a:pt x="8" y="56"/>
                </a:cubicBezTo>
                <a:cubicBezTo>
                  <a:pt x="8" y="37"/>
                  <a:pt x="22" y="22"/>
                  <a:pt x="40" y="20"/>
                </a:cubicBezTo>
                <a:cubicBezTo>
                  <a:pt x="40" y="60"/>
                  <a:pt x="40" y="60"/>
                  <a:pt x="40" y="60"/>
                </a:cubicBezTo>
                <a:cubicBezTo>
                  <a:pt x="80" y="60"/>
                  <a:pt x="80" y="60"/>
                  <a:pt x="80" y="60"/>
                </a:cubicBezTo>
                <a:cubicBezTo>
                  <a:pt x="79" y="70"/>
                  <a:pt x="73" y="80"/>
                  <a:pt x="64" y="86"/>
                </a:cubicBezTo>
                <a:moveTo>
                  <a:pt x="49" y="52"/>
                </a:moveTo>
                <a:cubicBezTo>
                  <a:pt x="49" y="9"/>
                  <a:pt x="49" y="9"/>
                  <a:pt x="49" y="9"/>
                </a:cubicBezTo>
                <a:cubicBezTo>
                  <a:pt x="71" y="11"/>
                  <a:pt x="89" y="29"/>
                  <a:pt x="91" y="52"/>
                </a:cubicBezTo>
                <a:lnTo>
                  <a:pt x="49" y="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918" tIns="60960" rIns="121918" bIns="60960"/>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126" name="Group 11"/>
          <p:cNvGrpSpPr/>
          <p:nvPr/>
        </p:nvGrpSpPr>
        <p:grpSpPr bwMode="auto">
          <a:xfrm>
            <a:off x="2988630" y="4624027"/>
            <a:ext cx="499466" cy="440403"/>
            <a:chOff x="0" y="0"/>
            <a:chExt cx="236" cy="208"/>
          </a:xfrm>
        </p:grpSpPr>
        <p:sp>
          <p:nvSpPr>
            <p:cNvPr id="127" name="Freeform 12"/>
            <p:cNvSpPr>
              <a:spLocks noEditPoints="1"/>
            </p:cNvSpPr>
            <p:nvPr/>
          </p:nvSpPr>
          <p:spPr bwMode="auto">
            <a:xfrm>
              <a:off x="0" y="45"/>
              <a:ext cx="193" cy="163"/>
            </a:xfrm>
            <a:custGeom>
              <a:avLst/>
              <a:gdLst>
                <a:gd name="T0" fmla="*/ 77 w 82"/>
                <a:gd name="T1" fmla="*/ 0 h 69"/>
                <a:gd name="T2" fmla="*/ 4 w 82"/>
                <a:gd name="T3" fmla="*/ 0 h 69"/>
                <a:gd name="T4" fmla="*/ 0 w 82"/>
                <a:gd name="T5" fmla="*/ 4 h 69"/>
                <a:gd name="T6" fmla="*/ 0 w 82"/>
                <a:gd name="T7" fmla="*/ 65 h 69"/>
                <a:gd name="T8" fmla="*/ 4 w 82"/>
                <a:gd name="T9" fmla="*/ 69 h 69"/>
                <a:gd name="T10" fmla="*/ 77 w 82"/>
                <a:gd name="T11" fmla="*/ 69 h 69"/>
                <a:gd name="T12" fmla="*/ 82 w 82"/>
                <a:gd name="T13" fmla="*/ 65 h 69"/>
                <a:gd name="T14" fmla="*/ 82 w 82"/>
                <a:gd name="T15" fmla="*/ 40 h 69"/>
                <a:gd name="T16" fmla="*/ 82 w 82"/>
                <a:gd name="T17" fmla="*/ 29 h 69"/>
                <a:gd name="T18" fmla="*/ 82 w 82"/>
                <a:gd name="T19" fmla="*/ 4 h 69"/>
                <a:gd name="T20" fmla="*/ 77 w 82"/>
                <a:gd name="T21" fmla="*/ 0 h 69"/>
                <a:gd name="T22" fmla="*/ 9 w 82"/>
                <a:gd name="T23" fmla="*/ 61 h 69"/>
                <a:gd name="T24" fmla="*/ 9 w 82"/>
                <a:gd name="T25" fmla="*/ 9 h 69"/>
                <a:gd name="T26" fmla="*/ 73 w 82"/>
                <a:gd name="T27" fmla="*/ 9 h 69"/>
                <a:gd name="T28" fmla="*/ 73 w 82"/>
                <a:gd name="T29" fmla="*/ 25 h 69"/>
                <a:gd name="T30" fmla="*/ 64 w 82"/>
                <a:gd name="T31" fmla="*/ 25 h 69"/>
                <a:gd name="T32" fmla="*/ 55 w 82"/>
                <a:gd name="T33" fmla="*/ 35 h 69"/>
                <a:gd name="T34" fmla="*/ 64 w 82"/>
                <a:gd name="T35" fmla="*/ 44 h 69"/>
                <a:gd name="T36" fmla="*/ 73 w 82"/>
                <a:gd name="T37" fmla="*/ 44 h 69"/>
                <a:gd name="T38" fmla="*/ 73 w 82"/>
                <a:gd name="T39" fmla="*/ 61 h 69"/>
                <a:gd name="T40" fmla="*/ 9 w 82"/>
                <a:gd name="T41" fmla="*/ 6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69">
                  <a:moveTo>
                    <a:pt x="77" y="0"/>
                  </a:moveTo>
                  <a:cubicBezTo>
                    <a:pt x="4" y="0"/>
                    <a:pt x="4" y="0"/>
                    <a:pt x="4" y="0"/>
                  </a:cubicBezTo>
                  <a:cubicBezTo>
                    <a:pt x="2" y="0"/>
                    <a:pt x="0" y="2"/>
                    <a:pt x="0" y="4"/>
                  </a:cubicBezTo>
                  <a:cubicBezTo>
                    <a:pt x="0" y="65"/>
                    <a:pt x="0" y="65"/>
                    <a:pt x="0" y="65"/>
                  </a:cubicBezTo>
                  <a:cubicBezTo>
                    <a:pt x="0" y="67"/>
                    <a:pt x="2" y="69"/>
                    <a:pt x="4" y="69"/>
                  </a:cubicBezTo>
                  <a:cubicBezTo>
                    <a:pt x="77" y="69"/>
                    <a:pt x="77" y="69"/>
                    <a:pt x="77" y="69"/>
                  </a:cubicBezTo>
                  <a:cubicBezTo>
                    <a:pt x="80" y="69"/>
                    <a:pt x="82" y="67"/>
                    <a:pt x="82" y="65"/>
                  </a:cubicBezTo>
                  <a:cubicBezTo>
                    <a:pt x="82" y="40"/>
                    <a:pt x="82" y="40"/>
                    <a:pt x="82" y="40"/>
                  </a:cubicBezTo>
                  <a:cubicBezTo>
                    <a:pt x="82" y="29"/>
                    <a:pt x="82" y="29"/>
                    <a:pt x="82" y="29"/>
                  </a:cubicBezTo>
                  <a:cubicBezTo>
                    <a:pt x="82" y="4"/>
                    <a:pt x="82" y="4"/>
                    <a:pt x="82" y="4"/>
                  </a:cubicBezTo>
                  <a:cubicBezTo>
                    <a:pt x="82" y="2"/>
                    <a:pt x="80" y="0"/>
                    <a:pt x="77" y="0"/>
                  </a:cubicBezTo>
                  <a:moveTo>
                    <a:pt x="9" y="61"/>
                  </a:moveTo>
                  <a:cubicBezTo>
                    <a:pt x="9" y="9"/>
                    <a:pt x="9" y="9"/>
                    <a:pt x="9" y="9"/>
                  </a:cubicBezTo>
                  <a:cubicBezTo>
                    <a:pt x="73" y="9"/>
                    <a:pt x="73" y="9"/>
                    <a:pt x="73" y="9"/>
                  </a:cubicBezTo>
                  <a:cubicBezTo>
                    <a:pt x="73" y="25"/>
                    <a:pt x="73" y="25"/>
                    <a:pt x="73" y="25"/>
                  </a:cubicBezTo>
                  <a:cubicBezTo>
                    <a:pt x="64" y="25"/>
                    <a:pt x="64" y="25"/>
                    <a:pt x="64" y="25"/>
                  </a:cubicBezTo>
                  <a:cubicBezTo>
                    <a:pt x="59" y="25"/>
                    <a:pt x="55" y="29"/>
                    <a:pt x="55" y="35"/>
                  </a:cubicBezTo>
                  <a:cubicBezTo>
                    <a:pt x="55" y="40"/>
                    <a:pt x="59" y="44"/>
                    <a:pt x="64" y="44"/>
                  </a:cubicBezTo>
                  <a:cubicBezTo>
                    <a:pt x="73" y="44"/>
                    <a:pt x="73" y="44"/>
                    <a:pt x="73" y="44"/>
                  </a:cubicBezTo>
                  <a:cubicBezTo>
                    <a:pt x="73" y="61"/>
                    <a:pt x="73" y="61"/>
                    <a:pt x="73" y="61"/>
                  </a:cubicBezTo>
                  <a:lnTo>
                    <a:pt x="9" y="6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28" name="Freeform 13"/>
            <p:cNvSpPr/>
            <p:nvPr/>
          </p:nvSpPr>
          <p:spPr bwMode="auto">
            <a:xfrm>
              <a:off x="44" y="0"/>
              <a:ext cx="192" cy="165"/>
            </a:xfrm>
            <a:custGeom>
              <a:avLst/>
              <a:gdLst>
                <a:gd name="T0" fmla="*/ 77 w 81"/>
                <a:gd name="T1" fmla="*/ 0 h 70"/>
                <a:gd name="T2" fmla="*/ 4 w 81"/>
                <a:gd name="T3" fmla="*/ 0 h 70"/>
                <a:gd name="T4" fmla="*/ 0 w 81"/>
                <a:gd name="T5" fmla="*/ 4 h 70"/>
                <a:gd name="T6" fmla="*/ 4 w 81"/>
                <a:gd name="T7" fmla="*/ 9 h 70"/>
                <a:gd name="T8" fmla="*/ 73 w 81"/>
                <a:gd name="T9" fmla="*/ 9 h 70"/>
                <a:gd name="T10" fmla="*/ 73 w 81"/>
                <a:gd name="T11" fmla="*/ 65 h 70"/>
                <a:gd name="T12" fmla="*/ 77 w 81"/>
                <a:gd name="T13" fmla="*/ 70 h 70"/>
                <a:gd name="T14" fmla="*/ 81 w 81"/>
                <a:gd name="T15" fmla="*/ 65 h 70"/>
                <a:gd name="T16" fmla="*/ 81 w 81"/>
                <a:gd name="T17" fmla="*/ 4 h 70"/>
                <a:gd name="T18" fmla="*/ 77 w 81"/>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70">
                  <a:moveTo>
                    <a:pt x="77" y="0"/>
                  </a:moveTo>
                  <a:cubicBezTo>
                    <a:pt x="4" y="0"/>
                    <a:pt x="4" y="0"/>
                    <a:pt x="4" y="0"/>
                  </a:cubicBezTo>
                  <a:cubicBezTo>
                    <a:pt x="2" y="0"/>
                    <a:pt x="0" y="2"/>
                    <a:pt x="0" y="4"/>
                  </a:cubicBezTo>
                  <a:cubicBezTo>
                    <a:pt x="0" y="7"/>
                    <a:pt x="2" y="9"/>
                    <a:pt x="4" y="9"/>
                  </a:cubicBezTo>
                  <a:cubicBezTo>
                    <a:pt x="73" y="9"/>
                    <a:pt x="73" y="9"/>
                    <a:pt x="73" y="9"/>
                  </a:cubicBezTo>
                  <a:cubicBezTo>
                    <a:pt x="73" y="65"/>
                    <a:pt x="73" y="65"/>
                    <a:pt x="73" y="65"/>
                  </a:cubicBezTo>
                  <a:cubicBezTo>
                    <a:pt x="73" y="68"/>
                    <a:pt x="75" y="70"/>
                    <a:pt x="77" y="70"/>
                  </a:cubicBezTo>
                  <a:cubicBezTo>
                    <a:pt x="79" y="70"/>
                    <a:pt x="81" y="68"/>
                    <a:pt x="81" y="65"/>
                  </a:cubicBezTo>
                  <a:cubicBezTo>
                    <a:pt x="81" y="4"/>
                    <a:pt x="81" y="4"/>
                    <a:pt x="81" y="4"/>
                  </a:cubicBezTo>
                  <a:cubicBezTo>
                    <a:pt x="81" y="2"/>
                    <a:pt x="79" y="0"/>
                    <a:pt x="7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129" name="Group 14"/>
          <p:cNvGrpSpPr/>
          <p:nvPr/>
        </p:nvGrpSpPr>
        <p:grpSpPr bwMode="auto">
          <a:xfrm>
            <a:off x="5587566" y="2926029"/>
            <a:ext cx="505815" cy="501804"/>
            <a:chOff x="0" y="0"/>
            <a:chExt cx="239" cy="237"/>
          </a:xfrm>
        </p:grpSpPr>
        <p:sp>
          <p:nvSpPr>
            <p:cNvPr id="130" name="Freeform 15"/>
            <p:cNvSpPr/>
            <p:nvPr/>
          </p:nvSpPr>
          <p:spPr bwMode="auto">
            <a:xfrm>
              <a:off x="0" y="22"/>
              <a:ext cx="217" cy="215"/>
            </a:xfrm>
            <a:custGeom>
              <a:avLst/>
              <a:gdLst>
                <a:gd name="T0" fmla="*/ 87 w 92"/>
                <a:gd name="T1" fmla="*/ 41 h 91"/>
                <a:gd name="T2" fmla="*/ 83 w 92"/>
                <a:gd name="T3" fmla="*/ 45 h 91"/>
                <a:gd name="T4" fmla="*/ 83 w 92"/>
                <a:gd name="T5" fmla="*/ 67 h 91"/>
                <a:gd name="T6" fmla="*/ 73 w 92"/>
                <a:gd name="T7" fmla="*/ 81 h 91"/>
                <a:gd name="T8" fmla="*/ 68 w 92"/>
                <a:gd name="T9" fmla="*/ 82 h 91"/>
                <a:gd name="T10" fmla="*/ 24 w 92"/>
                <a:gd name="T11" fmla="*/ 82 h 91"/>
                <a:gd name="T12" fmla="*/ 9 w 92"/>
                <a:gd name="T13" fmla="*/ 67 h 91"/>
                <a:gd name="T14" fmla="*/ 9 w 92"/>
                <a:gd name="T15" fmla="*/ 24 h 91"/>
                <a:gd name="T16" fmla="*/ 24 w 92"/>
                <a:gd name="T17" fmla="*/ 8 h 91"/>
                <a:gd name="T18" fmla="*/ 46 w 92"/>
                <a:gd name="T19" fmla="*/ 8 h 91"/>
                <a:gd name="T20" fmla="*/ 50 w 92"/>
                <a:gd name="T21" fmla="*/ 4 h 91"/>
                <a:gd name="T22" fmla="*/ 46 w 92"/>
                <a:gd name="T23" fmla="*/ 0 h 91"/>
                <a:gd name="T24" fmla="*/ 24 w 92"/>
                <a:gd name="T25" fmla="*/ 0 h 91"/>
                <a:gd name="T26" fmla="*/ 0 w 92"/>
                <a:gd name="T27" fmla="*/ 24 h 91"/>
                <a:gd name="T28" fmla="*/ 0 w 92"/>
                <a:gd name="T29" fmla="*/ 67 h 91"/>
                <a:gd name="T30" fmla="*/ 24 w 92"/>
                <a:gd name="T31" fmla="*/ 91 h 91"/>
                <a:gd name="T32" fmla="*/ 68 w 92"/>
                <a:gd name="T33" fmla="*/ 91 h 91"/>
                <a:gd name="T34" fmla="*/ 76 w 92"/>
                <a:gd name="T35" fmla="*/ 89 h 91"/>
                <a:gd name="T36" fmla="*/ 92 w 92"/>
                <a:gd name="T37" fmla="*/ 67 h 91"/>
                <a:gd name="T38" fmla="*/ 92 w 92"/>
                <a:gd name="T39" fmla="*/ 45 h 91"/>
                <a:gd name="T40" fmla="*/ 87 w 92"/>
                <a:gd name="T41" fmla="*/ 4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91">
                  <a:moveTo>
                    <a:pt x="87" y="41"/>
                  </a:moveTo>
                  <a:cubicBezTo>
                    <a:pt x="85" y="41"/>
                    <a:pt x="83" y="43"/>
                    <a:pt x="83" y="45"/>
                  </a:cubicBezTo>
                  <a:cubicBezTo>
                    <a:pt x="83" y="67"/>
                    <a:pt x="83" y="67"/>
                    <a:pt x="83" y="67"/>
                  </a:cubicBezTo>
                  <a:cubicBezTo>
                    <a:pt x="83" y="73"/>
                    <a:pt x="79" y="79"/>
                    <a:pt x="73" y="81"/>
                  </a:cubicBezTo>
                  <a:cubicBezTo>
                    <a:pt x="71" y="82"/>
                    <a:pt x="70" y="82"/>
                    <a:pt x="68" y="82"/>
                  </a:cubicBezTo>
                  <a:cubicBezTo>
                    <a:pt x="24" y="82"/>
                    <a:pt x="24" y="82"/>
                    <a:pt x="24" y="82"/>
                  </a:cubicBezTo>
                  <a:cubicBezTo>
                    <a:pt x="16" y="82"/>
                    <a:pt x="9" y="75"/>
                    <a:pt x="9" y="67"/>
                  </a:cubicBezTo>
                  <a:cubicBezTo>
                    <a:pt x="9" y="24"/>
                    <a:pt x="9" y="24"/>
                    <a:pt x="9" y="24"/>
                  </a:cubicBezTo>
                  <a:cubicBezTo>
                    <a:pt x="9" y="15"/>
                    <a:pt x="16" y="8"/>
                    <a:pt x="24" y="8"/>
                  </a:cubicBezTo>
                  <a:cubicBezTo>
                    <a:pt x="46" y="8"/>
                    <a:pt x="46" y="8"/>
                    <a:pt x="46" y="8"/>
                  </a:cubicBezTo>
                  <a:cubicBezTo>
                    <a:pt x="48" y="8"/>
                    <a:pt x="50" y="6"/>
                    <a:pt x="50" y="4"/>
                  </a:cubicBezTo>
                  <a:cubicBezTo>
                    <a:pt x="50" y="2"/>
                    <a:pt x="48" y="0"/>
                    <a:pt x="46" y="0"/>
                  </a:cubicBezTo>
                  <a:cubicBezTo>
                    <a:pt x="24" y="0"/>
                    <a:pt x="24" y="0"/>
                    <a:pt x="24" y="0"/>
                  </a:cubicBezTo>
                  <a:cubicBezTo>
                    <a:pt x="11" y="0"/>
                    <a:pt x="0" y="10"/>
                    <a:pt x="0" y="24"/>
                  </a:cubicBezTo>
                  <a:cubicBezTo>
                    <a:pt x="0" y="67"/>
                    <a:pt x="0" y="67"/>
                    <a:pt x="0" y="67"/>
                  </a:cubicBezTo>
                  <a:cubicBezTo>
                    <a:pt x="0" y="80"/>
                    <a:pt x="11" y="91"/>
                    <a:pt x="24" y="91"/>
                  </a:cubicBezTo>
                  <a:cubicBezTo>
                    <a:pt x="68" y="91"/>
                    <a:pt x="68" y="91"/>
                    <a:pt x="68" y="91"/>
                  </a:cubicBezTo>
                  <a:cubicBezTo>
                    <a:pt x="71" y="91"/>
                    <a:pt x="74" y="90"/>
                    <a:pt x="76" y="89"/>
                  </a:cubicBezTo>
                  <a:cubicBezTo>
                    <a:pt x="85" y="86"/>
                    <a:pt x="92" y="77"/>
                    <a:pt x="92" y="67"/>
                  </a:cubicBezTo>
                  <a:cubicBezTo>
                    <a:pt x="92" y="45"/>
                    <a:pt x="92" y="45"/>
                    <a:pt x="92" y="45"/>
                  </a:cubicBezTo>
                  <a:cubicBezTo>
                    <a:pt x="92" y="43"/>
                    <a:pt x="90" y="41"/>
                    <a:pt x="87" y="4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1" name="Freeform 16"/>
            <p:cNvSpPr>
              <a:spLocks noEditPoints="1"/>
            </p:cNvSpPr>
            <p:nvPr/>
          </p:nvSpPr>
          <p:spPr bwMode="auto">
            <a:xfrm>
              <a:off x="135" y="0"/>
              <a:ext cx="104" cy="104"/>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5 h 44"/>
                <a:gd name="T12" fmla="*/ 8 w 44"/>
                <a:gd name="T13" fmla="*/ 22 h 44"/>
                <a:gd name="T14" fmla="*/ 22 w 44"/>
                <a:gd name="T15" fmla="*/ 8 h 44"/>
                <a:gd name="T16" fmla="*/ 35 w 44"/>
                <a:gd name="T17" fmla="*/ 22 h 44"/>
                <a:gd name="T18" fmla="*/ 22 w 44"/>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9"/>
                    <a:pt x="0" y="22"/>
                  </a:cubicBezTo>
                  <a:cubicBezTo>
                    <a:pt x="0" y="34"/>
                    <a:pt x="10" y="44"/>
                    <a:pt x="22" y="44"/>
                  </a:cubicBezTo>
                  <a:cubicBezTo>
                    <a:pt x="34" y="44"/>
                    <a:pt x="44" y="34"/>
                    <a:pt x="44" y="22"/>
                  </a:cubicBezTo>
                  <a:cubicBezTo>
                    <a:pt x="44" y="9"/>
                    <a:pt x="34" y="0"/>
                    <a:pt x="22" y="0"/>
                  </a:cubicBezTo>
                  <a:moveTo>
                    <a:pt x="22" y="35"/>
                  </a:moveTo>
                  <a:cubicBezTo>
                    <a:pt x="14" y="35"/>
                    <a:pt x="8" y="29"/>
                    <a:pt x="8" y="22"/>
                  </a:cubicBezTo>
                  <a:cubicBezTo>
                    <a:pt x="8" y="14"/>
                    <a:pt x="14" y="8"/>
                    <a:pt x="22" y="8"/>
                  </a:cubicBezTo>
                  <a:cubicBezTo>
                    <a:pt x="29" y="8"/>
                    <a:pt x="35" y="14"/>
                    <a:pt x="35" y="22"/>
                  </a:cubicBezTo>
                  <a:cubicBezTo>
                    <a:pt x="35" y="29"/>
                    <a:pt x="29" y="35"/>
                    <a:pt x="22" y="3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2" name="Freeform 17"/>
            <p:cNvSpPr/>
            <p:nvPr/>
          </p:nvSpPr>
          <p:spPr bwMode="auto">
            <a:xfrm>
              <a:off x="80" y="97"/>
              <a:ext cx="57" cy="21"/>
            </a:xfrm>
            <a:custGeom>
              <a:avLst/>
              <a:gdLst>
                <a:gd name="T0" fmla="*/ 0 w 24"/>
                <a:gd name="T1" fmla="*/ 4 h 9"/>
                <a:gd name="T2" fmla="*/ 5 w 24"/>
                <a:gd name="T3" fmla="*/ 9 h 9"/>
                <a:gd name="T4" fmla="*/ 20 w 24"/>
                <a:gd name="T5" fmla="*/ 9 h 9"/>
                <a:gd name="T6" fmla="*/ 24 w 24"/>
                <a:gd name="T7" fmla="*/ 4 h 9"/>
                <a:gd name="T8" fmla="*/ 20 w 24"/>
                <a:gd name="T9" fmla="*/ 0 h 9"/>
                <a:gd name="T10" fmla="*/ 5 w 24"/>
                <a:gd name="T11" fmla="*/ 0 h 9"/>
                <a:gd name="T12" fmla="*/ 0 w 24"/>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24" h="9">
                  <a:moveTo>
                    <a:pt x="0" y="4"/>
                  </a:moveTo>
                  <a:cubicBezTo>
                    <a:pt x="0" y="7"/>
                    <a:pt x="2" y="9"/>
                    <a:pt x="5" y="9"/>
                  </a:cubicBezTo>
                  <a:cubicBezTo>
                    <a:pt x="20" y="9"/>
                    <a:pt x="20" y="9"/>
                    <a:pt x="20" y="9"/>
                  </a:cubicBezTo>
                  <a:cubicBezTo>
                    <a:pt x="22" y="9"/>
                    <a:pt x="24" y="7"/>
                    <a:pt x="24" y="4"/>
                  </a:cubicBezTo>
                  <a:cubicBezTo>
                    <a:pt x="24" y="2"/>
                    <a:pt x="22" y="0"/>
                    <a:pt x="20" y="0"/>
                  </a:cubicBezTo>
                  <a:cubicBezTo>
                    <a:pt x="5" y="0"/>
                    <a:pt x="5" y="0"/>
                    <a:pt x="5" y="0"/>
                  </a:cubicBezTo>
                  <a:cubicBezTo>
                    <a:pt x="2" y="0"/>
                    <a:pt x="0" y="2"/>
                    <a:pt x="0" y="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3" name="Freeform 18"/>
            <p:cNvSpPr/>
            <p:nvPr/>
          </p:nvSpPr>
          <p:spPr bwMode="auto">
            <a:xfrm>
              <a:off x="80" y="140"/>
              <a:ext cx="57" cy="21"/>
            </a:xfrm>
            <a:custGeom>
              <a:avLst/>
              <a:gdLst>
                <a:gd name="T0" fmla="*/ 20 w 24"/>
                <a:gd name="T1" fmla="*/ 0 h 9"/>
                <a:gd name="T2" fmla="*/ 5 w 24"/>
                <a:gd name="T3" fmla="*/ 0 h 9"/>
                <a:gd name="T4" fmla="*/ 0 w 24"/>
                <a:gd name="T5" fmla="*/ 4 h 9"/>
                <a:gd name="T6" fmla="*/ 5 w 24"/>
                <a:gd name="T7" fmla="*/ 9 h 9"/>
                <a:gd name="T8" fmla="*/ 20 w 24"/>
                <a:gd name="T9" fmla="*/ 9 h 9"/>
                <a:gd name="T10" fmla="*/ 24 w 24"/>
                <a:gd name="T11" fmla="*/ 4 h 9"/>
                <a:gd name="T12" fmla="*/ 20 w 2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4" h="9">
                  <a:moveTo>
                    <a:pt x="20" y="0"/>
                  </a:moveTo>
                  <a:cubicBezTo>
                    <a:pt x="5" y="0"/>
                    <a:pt x="5" y="0"/>
                    <a:pt x="5" y="0"/>
                  </a:cubicBezTo>
                  <a:cubicBezTo>
                    <a:pt x="2" y="0"/>
                    <a:pt x="0" y="2"/>
                    <a:pt x="0" y="4"/>
                  </a:cubicBezTo>
                  <a:cubicBezTo>
                    <a:pt x="0" y="7"/>
                    <a:pt x="2" y="9"/>
                    <a:pt x="5" y="9"/>
                  </a:cubicBezTo>
                  <a:cubicBezTo>
                    <a:pt x="20" y="9"/>
                    <a:pt x="20" y="9"/>
                    <a:pt x="20" y="9"/>
                  </a:cubicBezTo>
                  <a:cubicBezTo>
                    <a:pt x="22" y="9"/>
                    <a:pt x="24" y="7"/>
                    <a:pt x="24" y="4"/>
                  </a:cubicBezTo>
                  <a:cubicBezTo>
                    <a:pt x="24" y="2"/>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134" name="Group 19"/>
          <p:cNvGrpSpPr/>
          <p:nvPr/>
        </p:nvGrpSpPr>
        <p:grpSpPr bwMode="auto">
          <a:xfrm>
            <a:off x="791838" y="2940848"/>
            <a:ext cx="499466" cy="501805"/>
            <a:chOff x="0" y="0"/>
            <a:chExt cx="236" cy="237"/>
          </a:xfrm>
        </p:grpSpPr>
        <p:sp>
          <p:nvSpPr>
            <p:cNvPr id="135" name="Freeform 20"/>
            <p:cNvSpPr>
              <a:spLocks noEditPoints="1"/>
            </p:cNvSpPr>
            <p:nvPr/>
          </p:nvSpPr>
          <p:spPr bwMode="auto">
            <a:xfrm>
              <a:off x="63" y="64"/>
              <a:ext cx="109" cy="109"/>
            </a:xfrm>
            <a:custGeom>
              <a:avLst/>
              <a:gdLst>
                <a:gd name="T0" fmla="*/ 40 w 46"/>
                <a:gd name="T1" fmla="*/ 1 h 46"/>
                <a:gd name="T2" fmla="*/ 13 w 46"/>
                <a:gd name="T3" fmla="*/ 10 h 46"/>
                <a:gd name="T4" fmla="*/ 13 w 46"/>
                <a:gd name="T5" fmla="*/ 10 h 46"/>
                <a:gd name="T6" fmla="*/ 12 w 46"/>
                <a:gd name="T7" fmla="*/ 11 h 46"/>
                <a:gd name="T8" fmla="*/ 12 w 46"/>
                <a:gd name="T9" fmla="*/ 11 h 46"/>
                <a:gd name="T10" fmla="*/ 11 w 46"/>
                <a:gd name="T11" fmla="*/ 11 h 46"/>
                <a:gd name="T12" fmla="*/ 11 w 46"/>
                <a:gd name="T13" fmla="*/ 12 h 46"/>
                <a:gd name="T14" fmla="*/ 11 w 46"/>
                <a:gd name="T15" fmla="*/ 12 h 46"/>
                <a:gd name="T16" fmla="*/ 10 w 46"/>
                <a:gd name="T17" fmla="*/ 13 h 46"/>
                <a:gd name="T18" fmla="*/ 10 w 46"/>
                <a:gd name="T19" fmla="*/ 13 h 46"/>
                <a:gd name="T20" fmla="*/ 0 w 46"/>
                <a:gd name="T21" fmla="*/ 40 h 46"/>
                <a:gd name="T22" fmla="*/ 1 w 46"/>
                <a:gd name="T23" fmla="*/ 45 h 46"/>
                <a:gd name="T24" fmla="*/ 4 w 46"/>
                <a:gd name="T25" fmla="*/ 46 h 46"/>
                <a:gd name="T26" fmla="*/ 6 w 46"/>
                <a:gd name="T27" fmla="*/ 46 h 46"/>
                <a:gd name="T28" fmla="*/ 33 w 46"/>
                <a:gd name="T29" fmla="*/ 36 h 46"/>
                <a:gd name="T30" fmla="*/ 33 w 46"/>
                <a:gd name="T31" fmla="*/ 36 h 46"/>
                <a:gd name="T32" fmla="*/ 34 w 46"/>
                <a:gd name="T33" fmla="*/ 35 h 46"/>
                <a:gd name="T34" fmla="*/ 34 w 46"/>
                <a:gd name="T35" fmla="*/ 35 h 46"/>
                <a:gd name="T36" fmla="*/ 35 w 46"/>
                <a:gd name="T37" fmla="*/ 35 h 46"/>
                <a:gd name="T38" fmla="*/ 35 w 46"/>
                <a:gd name="T39" fmla="*/ 34 h 46"/>
                <a:gd name="T40" fmla="*/ 35 w 46"/>
                <a:gd name="T41" fmla="*/ 34 h 46"/>
                <a:gd name="T42" fmla="*/ 36 w 46"/>
                <a:gd name="T43" fmla="*/ 33 h 46"/>
                <a:gd name="T44" fmla="*/ 36 w 46"/>
                <a:gd name="T45" fmla="*/ 33 h 46"/>
                <a:gd name="T46" fmla="*/ 45 w 46"/>
                <a:gd name="T47" fmla="*/ 6 h 46"/>
                <a:gd name="T48" fmla="*/ 44 w 46"/>
                <a:gd name="T49" fmla="*/ 2 h 46"/>
                <a:gd name="T50" fmla="*/ 40 w 46"/>
                <a:gd name="T51" fmla="*/ 1 h 46"/>
                <a:gd name="T52" fmla="*/ 12 w 46"/>
                <a:gd name="T53" fmla="*/ 34 h 46"/>
                <a:gd name="T54" fmla="*/ 16 w 46"/>
                <a:gd name="T55" fmla="*/ 22 h 46"/>
                <a:gd name="T56" fmla="*/ 24 w 46"/>
                <a:gd name="T57" fmla="*/ 30 h 46"/>
                <a:gd name="T58" fmla="*/ 12 w 46"/>
                <a:gd name="T5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6">
                  <a:moveTo>
                    <a:pt x="40" y="1"/>
                  </a:moveTo>
                  <a:cubicBezTo>
                    <a:pt x="13" y="10"/>
                    <a:pt x="13" y="10"/>
                    <a:pt x="13" y="10"/>
                  </a:cubicBezTo>
                  <a:cubicBezTo>
                    <a:pt x="13" y="10"/>
                    <a:pt x="13" y="10"/>
                    <a:pt x="13" y="10"/>
                  </a:cubicBezTo>
                  <a:cubicBezTo>
                    <a:pt x="12" y="10"/>
                    <a:pt x="12" y="11"/>
                    <a:pt x="12" y="11"/>
                  </a:cubicBezTo>
                  <a:cubicBezTo>
                    <a:pt x="12" y="11"/>
                    <a:pt x="12" y="11"/>
                    <a:pt x="12" y="11"/>
                  </a:cubicBezTo>
                  <a:cubicBezTo>
                    <a:pt x="12" y="11"/>
                    <a:pt x="11" y="11"/>
                    <a:pt x="11" y="11"/>
                  </a:cubicBezTo>
                  <a:cubicBezTo>
                    <a:pt x="11" y="11"/>
                    <a:pt x="11" y="12"/>
                    <a:pt x="11" y="12"/>
                  </a:cubicBezTo>
                  <a:cubicBezTo>
                    <a:pt x="11" y="12"/>
                    <a:pt x="11" y="12"/>
                    <a:pt x="11" y="12"/>
                  </a:cubicBezTo>
                  <a:cubicBezTo>
                    <a:pt x="11" y="12"/>
                    <a:pt x="10" y="12"/>
                    <a:pt x="10" y="13"/>
                  </a:cubicBezTo>
                  <a:cubicBezTo>
                    <a:pt x="10" y="13"/>
                    <a:pt x="10" y="13"/>
                    <a:pt x="10" y="13"/>
                  </a:cubicBezTo>
                  <a:cubicBezTo>
                    <a:pt x="0" y="40"/>
                    <a:pt x="0" y="40"/>
                    <a:pt x="0" y="40"/>
                  </a:cubicBezTo>
                  <a:cubicBezTo>
                    <a:pt x="0" y="42"/>
                    <a:pt x="0" y="43"/>
                    <a:pt x="1" y="45"/>
                  </a:cubicBezTo>
                  <a:cubicBezTo>
                    <a:pt x="2" y="45"/>
                    <a:pt x="3" y="46"/>
                    <a:pt x="4" y="46"/>
                  </a:cubicBezTo>
                  <a:cubicBezTo>
                    <a:pt x="5" y="46"/>
                    <a:pt x="5" y="46"/>
                    <a:pt x="6" y="46"/>
                  </a:cubicBezTo>
                  <a:cubicBezTo>
                    <a:pt x="33" y="36"/>
                    <a:pt x="33" y="36"/>
                    <a:pt x="33" y="36"/>
                  </a:cubicBezTo>
                  <a:cubicBezTo>
                    <a:pt x="33" y="36"/>
                    <a:pt x="33" y="36"/>
                    <a:pt x="33" y="36"/>
                  </a:cubicBezTo>
                  <a:cubicBezTo>
                    <a:pt x="34" y="36"/>
                    <a:pt x="34" y="35"/>
                    <a:pt x="34" y="35"/>
                  </a:cubicBezTo>
                  <a:cubicBezTo>
                    <a:pt x="34" y="35"/>
                    <a:pt x="34" y="35"/>
                    <a:pt x="34" y="35"/>
                  </a:cubicBezTo>
                  <a:cubicBezTo>
                    <a:pt x="34" y="35"/>
                    <a:pt x="35" y="35"/>
                    <a:pt x="35" y="35"/>
                  </a:cubicBezTo>
                  <a:cubicBezTo>
                    <a:pt x="35" y="35"/>
                    <a:pt x="35" y="34"/>
                    <a:pt x="35" y="34"/>
                  </a:cubicBezTo>
                  <a:cubicBezTo>
                    <a:pt x="35" y="34"/>
                    <a:pt x="35" y="34"/>
                    <a:pt x="35" y="34"/>
                  </a:cubicBezTo>
                  <a:cubicBezTo>
                    <a:pt x="35" y="34"/>
                    <a:pt x="35" y="34"/>
                    <a:pt x="36" y="33"/>
                  </a:cubicBezTo>
                  <a:cubicBezTo>
                    <a:pt x="36" y="33"/>
                    <a:pt x="36" y="33"/>
                    <a:pt x="36" y="33"/>
                  </a:cubicBezTo>
                  <a:cubicBezTo>
                    <a:pt x="45" y="6"/>
                    <a:pt x="45" y="6"/>
                    <a:pt x="45" y="6"/>
                  </a:cubicBezTo>
                  <a:cubicBezTo>
                    <a:pt x="46" y="4"/>
                    <a:pt x="46" y="3"/>
                    <a:pt x="44" y="2"/>
                  </a:cubicBezTo>
                  <a:cubicBezTo>
                    <a:pt x="43" y="0"/>
                    <a:pt x="42" y="0"/>
                    <a:pt x="40" y="1"/>
                  </a:cubicBezTo>
                  <a:moveTo>
                    <a:pt x="12" y="34"/>
                  </a:moveTo>
                  <a:cubicBezTo>
                    <a:pt x="16" y="22"/>
                    <a:pt x="16" y="22"/>
                    <a:pt x="16" y="22"/>
                  </a:cubicBezTo>
                  <a:cubicBezTo>
                    <a:pt x="24" y="30"/>
                    <a:pt x="24" y="30"/>
                    <a:pt x="24" y="30"/>
                  </a:cubicBez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6" name="Freeform 21"/>
            <p:cNvSpPr>
              <a:spLocks noEditPoints="1"/>
            </p:cNvSpPr>
            <p:nvPr/>
          </p:nvSpPr>
          <p:spPr bwMode="auto">
            <a:xfrm>
              <a:off x="0" y="0"/>
              <a:ext cx="236" cy="237"/>
            </a:xfrm>
            <a:custGeom>
              <a:avLst/>
              <a:gdLst>
                <a:gd name="T0" fmla="*/ 81 w 100"/>
                <a:gd name="T1" fmla="*/ 0 h 100"/>
                <a:gd name="T2" fmla="*/ 18 w 100"/>
                <a:gd name="T3" fmla="*/ 0 h 100"/>
                <a:gd name="T4" fmla="*/ 0 w 100"/>
                <a:gd name="T5" fmla="*/ 18 h 100"/>
                <a:gd name="T6" fmla="*/ 0 w 100"/>
                <a:gd name="T7" fmla="*/ 82 h 100"/>
                <a:gd name="T8" fmla="*/ 18 w 100"/>
                <a:gd name="T9" fmla="*/ 100 h 100"/>
                <a:gd name="T10" fmla="*/ 81 w 100"/>
                <a:gd name="T11" fmla="*/ 100 h 100"/>
                <a:gd name="T12" fmla="*/ 85 w 100"/>
                <a:gd name="T13" fmla="*/ 100 h 100"/>
                <a:gd name="T14" fmla="*/ 100 w 100"/>
                <a:gd name="T15" fmla="*/ 82 h 100"/>
                <a:gd name="T16" fmla="*/ 100 w 100"/>
                <a:gd name="T17" fmla="*/ 18 h 100"/>
                <a:gd name="T18" fmla="*/ 81 w 100"/>
                <a:gd name="T19" fmla="*/ 0 h 100"/>
                <a:gd name="T20" fmla="*/ 92 w 100"/>
                <a:gd name="T21" fmla="*/ 82 h 100"/>
                <a:gd name="T22" fmla="*/ 84 w 100"/>
                <a:gd name="T23" fmla="*/ 91 h 100"/>
                <a:gd name="T24" fmla="*/ 81 w 100"/>
                <a:gd name="T25" fmla="*/ 92 h 100"/>
                <a:gd name="T26" fmla="*/ 18 w 100"/>
                <a:gd name="T27" fmla="*/ 92 h 100"/>
                <a:gd name="T28" fmla="*/ 8 w 100"/>
                <a:gd name="T29" fmla="*/ 82 h 100"/>
                <a:gd name="T30" fmla="*/ 8 w 100"/>
                <a:gd name="T31" fmla="*/ 18 h 100"/>
                <a:gd name="T32" fmla="*/ 18 w 100"/>
                <a:gd name="T33" fmla="*/ 8 h 100"/>
                <a:gd name="T34" fmla="*/ 81 w 100"/>
                <a:gd name="T35" fmla="*/ 8 h 100"/>
                <a:gd name="T36" fmla="*/ 92 w 100"/>
                <a:gd name="T37" fmla="*/ 18 h 100"/>
                <a:gd name="T38" fmla="*/ 92 w 100"/>
                <a:gd name="T3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100">
                  <a:moveTo>
                    <a:pt x="81" y="0"/>
                  </a:moveTo>
                  <a:cubicBezTo>
                    <a:pt x="18" y="0"/>
                    <a:pt x="18" y="0"/>
                    <a:pt x="18" y="0"/>
                  </a:cubicBezTo>
                  <a:cubicBezTo>
                    <a:pt x="8" y="0"/>
                    <a:pt x="0" y="8"/>
                    <a:pt x="0" y="18"/>
                  </a:cubicBezTo>
                  <a:cubicBezTo>
                    <a:pt x="0" y="82"/>
                    <a:pt x="0" y="82"/>
                    <a:pt x="0" y="82"/>
                  </a:cubicBezTo>
                  <a:cubicBezTo>
                    <a:pt x="0" y="92"/>
                    <a:pt x="8" y="100"/>
                    <a:pt x="18" y="100"/>
                  </a:cubicBezTo>
                  <a:cubicBezTo>
                    <a:pt x="81" y="100"/>
                    <a:pt x="81" y="100"/>
                    <a:pt x="81" y="100"/>
                  </a:cubicBezTo>
                  <a:cubicBezTo>
                    <a:pt x="83" y="100"/>
                    <a:pt x="84" y="100"/>
                    <a:pt x="85" y="100"/>
                  </a:cubicBezTo>
                  <a:cubicBezTo>
                    <a:pt x="94" y="98"/>
                    <a:pt x="100" y="90"/>
                    <a:pt x="100" y="82"/>
                  </a:cubicBezTo>
                  <a:cubicBezTo>
                    <a:pt x="100" y="18"/>
                    <a:pt x="100" y="18"/>
                    <a:pt x="100" y="18"/>
                  </a:cubicBezTo>
                  <a:cubicBezTo>
                    <a:pt x="100" y="8"/>
                    <a:pt x="92" y="0"/>
                    <a:pt x="81" y="0"/>
                  </a:cubicBezTo>
                  <a:moveTo>
                    <a:pt x="92" y="82"/>
                  </a:moveTo>
                  <a:cubicBezTo>
                    <a:pt x="92" y="86"/>
                    <a:pt x="88" y="90"/>
                    <a:pt x="84" y="91"/>
                  </a:cubicBezTo>
                  <a:cubicBezTo>
                    <a:pt x="83" y="92"/>
                    <a:pt x="82" y="92"/>
                    <a:pt x="81" y="92"/>
                  </a:cubicBezTo>
                  <a:cubicBezTo>
                    <a:pt x="18" y="92"/>
                    <a:pt x="18" y="92"/>
                    <a:pt x="18" y="92"/>
                  </a:cubicBezTo>
                  <a:cubicBezTo>
                    <a:pt x="13" y="92"/>
                    <a:pt x="8" y="87"/>
                    <a:pt x="8" y="82"/>
                  </a:cubicBezTo>
                  <a:cubicBezTo>
                    <a:pt x="8" y="18"/>
                    <a:pt x="8" y="18"/>
                    <a:pt x="8" y="18"/>
                  </a:cubicBezTo>
                  <a:cubicBezTo>
                    <a:pt x="8" y="13"/>
                    <a:pt x="13" y="8"/>
                    <a:pt x="18" y="8"/>
                  </a:cubicBezTo>
                  <a:cubicBezTo>
                    <a:pt x="81" y="8"/>
                    <a:pt x="81" y="8"/>
                    <a:pt x="81" y="8"/>
                  </a:cubicBezTo>
                  <a:cubicBezTo>
                    <a:pt x="87" y="8"/>
                    <a:pt x="92" y="13"/>
                    <a:pt x="92" y="18"/>
                  </a:cubicBezTo>
                  <a:lnTo>
                    <a:pt x="92"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fontAlgn="base">
                <a:spcBef>
                  <a:spcPct val="0"/>
                </a:spcBef>
                <a:spcAft>
                  <a:spcPct val="0"/>
                </a:spcAft>
                <a:defRPr/>
              </a:pPr>
              <a:endParaRPr lang="zh-CN" altLang="en-US" sz="2400">
                <a:solidFill>
                  <a:srgbClr val="FFFFFF">
                    <a:lumMod val="85000"/>
                  </a:srgbClr>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sp>
        <p:nvSpPr>
          <p:cNvPr id="16" name="Synergistically utilize technically sound portals with frictionless chains. Dramatically customize…"/>
          <p:cNvSpPr txBox="1"/>
          <p:nvPr/>
        </p:nvSpPr>
        <p:spPr>
          <a:xfrm>
            <a:off x="2105047" y="2247240"/>
            <a:ext cx="2749178" cy="1292225"/>
          </a:xfrm>
          <a:prstGeom prst="rect">
            <a:avLst/>
          </a:prstGeom>
          <a:noFill/>
        </p:spPr>
        <p:txBody>
          <a:bodyPr wrap="square" lIns="0" tIns="0" rIns="0" bIns="0">
            <a:spAutoFit/>
          </a:bodyPr>
          <a:lstStyle>
            <a:defPPr>
              <a:defRPr lang="zh-CN"/>
            </a:defPPr>
            <a:lvl1pPr indent="0" algn="just">
              <a:lnSpc>
                <a:spcPct val="120000"/>
              </a:lnSpc>
              <a:buFont typeface="Wingdings" panose="05000000000000000000" pitchFamily="2" charset="2"/>
              <a:buNone/>
              <a:defRPr sz="1400">
                <a:solidFill>
                  <a:srgbClr val="000000"/>
                </a:solidFill>
                <a:latin typeface="微软雅黑" panose="020B0503020204020204" pitchFamily="34" charset="-122"/>
                <a:ea typeface="微软雅黑" panose="020B0503020204020204" pitchFamily="34" charset="-122"/>
              </a:defRPr>
            </a:lvl1pPr>
          </a:lstStyle>
          <a:p>
            <a:pPr>
              <a:lnSpc>
                <a:spcPct val="150000"/>
              </a:lnSpc>
            </a:pPr>
            <a:r>
              <a:rPr lang="zh-CN" altLang="en-US" dirty="0">
                <a:sym typeface="+mn-ea"/>
              </a:rPr>
              <a:t>认真落实社区矫正法，对被判处管制、宣告缓刑、假释和暂予监外执行的罪犯严格监管，今年全市社区矫正对象未发生大的安全事故。</a:t>
            </a:r>
          </a:p>
        </p:txBody>
      </p:sp>
      <p:sp>
        <p:nvSpPr>
          <p:cNvPr id="146" name="Synergistically utilize technically sound portals with frictionless chains. Dramatically customize…"/>
          <p:cNvSpPr txBox="1"/>
          <p:nvPr/>
        </p:nvSpPr>
        <p:spPr>
          <a:xfrm>
            <a:off x="4254598" y="4446038"/>
            <a:ext cx="2749178" cy="645795"/>
          </a:xfrm>
          <a:prstGeom prst="rect">
            <a:avLst/>
          </a:prstGeom>
          <a:noFill/>
        </p:spPr>
        <p:txBody>
          <a:bodyPr wrap="square" lIns="0" tIns="0" rIns="0" bIns="0">
            <a:spAutoFit/>
          </a:bodyPr>
          <a:lstStyle>
            <a:defPPr>
              <a:defRPr lang="zh-CN"/>
            </a:defPPr>
            <a:lvl1pPr indent="0" algn="just">
              <a:lnSpc>
                <a:spcPct val="120000"/>
              </a:lnSpc>
              <a:buFont typeface="Wingdings" panose="05000000000000000000" pitchFamily="2" charset="2"/>
              <a:buNone/>
              <a:defRPr sz="1400">
                <a:solidFill>
                  <a:srgbClr val="000000"/>
                </a:solidFill>
                <a:latin typeface="微软雅黑" panose="020B0503020204020204" pitchFamily="34" charset="-122"/>
                <a:ea typeface="微软雅黑" panose="020B0503020204020204" pitchFamily="34" charset="-122"/>
              </a:defRPr>
            </a:lvl1pPr>
          </a:lstStyle>
          <a:p>
            <a:pPr>
              <a:lnSpc>
                <a:spcPct val="150000"/>
              </a:lnSpc>
            </a:pPr>
            <a:r>
              <a:rPr lang="zh-CN" altLang="en-US" dirty="0">
                <a:sym typeface="+mn-ea"/>
              </a:rPr>
              <a:t>在全省率先成立社区矫正委员会，加强对社区矫正工作领导。</a:t>
            </a:r>
          </a:p>
        </p:txBody>
      </p:sp>
      <p:sp>
        <p:nvSpPr>
          <p:cNvPr id="147" name="Synergistically utilize technically sound portals with frictionless chains. Dramatically customize…"/>
          <p:cNvSpPr txBox="1"/>
          <p:nvPr/>
        </p:nvSpPr>
        <p:spPr>
          <a:xfrm>
            <a:off x="7004105" y="2183740"/>
            <a:ext cx="3030479" cy="969010"/>
          </a:xfrm>
          <a:prstGeom prst="rect">
            <a:avLst/>
          </a:prstGeom>
          <a:noFill/>
        </p:spPr>
        <p:txBody>
          <a:bodyPr wrap="square" lIns="0" tIns="0" rIns="0" bIns="0">
            <a:spAutoFit/>
          </a:bodyPr>
          <a:lstStyle>
            <a:defPPr>
              <a:defRPr lang="zh-CN"/>
            </a:defPPr>
            <a:lvl1pPr indent="0" algn="just">
              <a:lnSpc>
                <a:spcPct val="120000"/>
              </a:lnSpc>
              <a:buFont typeface="Wingdings" panose="05000000000000000000" pitchFamily="2" charset="2"/>
              <a:buNone/>
              <a:defRPr sz="1400">
                <a:solidFill>
                  <a:srgbClr val="000000"/>
                </a:solidFill>
                <a:latin typeface="微软雅黑" panose="020B0503020204020204" pitchFamily="34" charset="-122"/>
                <a:ea typeface="微软雅黑" panose="020B0503020204020204" pitchFamily="34" charset="-122"/>
              </a:defRPr>
            </a:lvl1pPr>
          </a:lstStyle>
          <a:p>
            <a:pPr>
              <a:lnSpc>
                <a:spcPct val="150000"/>
              </a:lnSpc>
            </a:pPr>
            <a:r>
              <a:rPr lang="zh-CN" altLang="en-US" dirty="0">
                <a:sym typeface="+mn-ea"/>
              </a:rPr>
              <a:t>出台文件将社区矫正经费单独列入同级财政预算。成立社区矫正心理健康服务基地，扩大矫治效果。</a:t>
            </a:r>
          </a:p>
        </p:txBody>
      </p:sp>
      <p:sp>
        <p:nvSpPr>
          <p:cNvPr id="148" name="Synergistically utilize technically sound portals with frictionless chains. Dramatically customize…"/>
          <p:cNvSpPr txBox="1"/>
          <p:nvPr/>
        </p:nvSpPr>
        <p:spPr>
          <a:xfrm>
            <a:off x="9142290" y="4034038"/>
            <a:ext cx="2552245" cy="1577740"/>
          </a:xfrm>
          <a:prstGeom prst="rect">
            <a:avLst/>
          </a:prstGeom>
          <a:noFill/>
        </p:spPr>
        <p:txBody>
          <a:bodyPr wrap="square" lIns="0" tIns="0" rIns="0" bIns="0">
            <a:spAutoFit/>
          </a:bodyPr>
          <a:lstStyle>
            <a:defPPr>
              <a:defRPr lang="zh-CN"/>
            </a:defPPr>
            <a:lvl1pPr indent="0" algn="just">
              <a:lnSpc>
                <a:spcPct val="120000"/>
              </a:lnSpc>
              <a:buFont typeface="Wingdings" panose="05000000000000000000" pitchFamily="2" charset="2"/>
              <a:buNone/>
              <a:defRPr sz="1400">
                <a:solidFill>
                  <a:srgbClr val="000000"/>
                </a:solidFill>
                <a:latin typeface="微软雅黑" panose="020B0503020204020204" pitchFamily="34" charset="-122"/>
                <a:ea typeface="微软雅黑" panose="020B0503020204020204" pitchFamily="34" charset="-122"/>
              </a:defRPr>
            </a:lvl1pPr>
          </a:lstStyle>
          <a:p>
            <a:pPr>
              <a:lnSpc>
                <a:spcPct val="150000"/>
              </a:lnSpc>
            </a:pPr>
            <a:r>
              <a:rPr lang="zh-CN" altLang="en-US" dirty="0">
                <a:sym typeface="+mn-ea"/>
              </a:rPr>
              <a:t>联合公安部门定期查询社区矫正对象信息，做到了控知去向。推进刑事执行一体化建设，选派监狱、戒毒司法警察常驻</a:t>
            </a:r>
            <a:r>
              <a:rPr lang="en-US" altLang="zh-CN" dirty="0">
                <a:sym typeface="+mn-ea"/>
              </a:rPr>
              <a:t>8</a:t>
            </a:r>
            <a:r>
              <a:rPr lang="zh-CN" altLang="en-US" dirty="0">
                <a:sym typeface="+mn-ea"/>
              </a:rPr>
              <a:t>个县市区，参与加强社区矫正工作。</a:t>
            </a:r>
          </a:p>
        </p:txBody>
      </p:sp>
      <p:grpSp>
        <p:nvGrpSpPr>
          <p:cNvPr id="57" name="组合 56"/>
          <p:cNvGrpSpPr/>
          <p:nvPr/>
        </p:nvGrpSpPr>
        <p:grpSpPr>
          <a:xfrm>
            <a:off x="6985451" y="0"/>
            <a:ext cx="1526872" cy="900884"/>
            <a:chOff x="7140434" y="684324"/>
            <a:chExt cx="1526872" cy="900884"/>
          </a:xfrm>
        </p:grpSpPr>
        <p:grpSp>
          <p:nvGrpSpPr>
            <p:cNvPr id="58" name="组合 57"/>
            <p:cNvGrpSpPr/>
            <p:nvPr/>
          </p:nvGrpSpPr>
          <p:grpSpPr>
            <a:xfrm rot="10800000">
              <a:off x="7140434" y="980677"/>
              <a:ext cx="1243864" cy="256375"/>
              <a:chOff x="1621436" y="3300812"/>
              <a:chExt cx="1243864" cy="256375"/>
            </a:xfrm>
            <a:effectLst/>
          </p:grpSpPr>
          <p:cxnSp>
            <p:nvCxnSpPr>
              <p:cNvPr id="60" name="直接连接符 59"/>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1"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59" name="图片 58"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62" name="图片 61"/>
          <p:cNvPicPr>
            <a:picLocks noChangeAspect="1"/>
          </p:cNvPicPr>
          <p:nvPr/>
        </p:nvPicPr>
        <p:blipFill>
          <a:blip r:embed="rId4"/>
          <a:stretch>
            <a:fillRect/>
          </a:stretch>
        </p:blipFill>
        <p:spPr>
          <a:xfrm>
            <a:off x="680030" y="52511"/>
            <a:ext cx="6255038" cy="816935"/>
          </a:xfrm>
          <a:prstGeom prst="rect">
            <a:avLst/>
          </a:prstGeom>
        </p:spPr>
      </p:pic>
      <p:pic>
        <p:nvPicPr>
          <p:cNvPr id="63" name="图片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64" name="矩形: 圆角 63"/>
          <p:cNvSpPr/>
          <p:nvPr/>
        </p:nvSpPr>
        <p:spPr>
          <a:xfrm>
            <a:off x="294561" y="11711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65" name="文本框 64"/>
          <p:cNvSpPr txBox="1"/>
          <p:nvPr/>
        </p:nvSpPr>
        <p:spPr>
          <a:xfrm>
            <a:off x="179335" y="11916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a:t>
            </a:r>
            <a:r>
              <a:rPr lang="zh-CN" altLang="en-US" sz="2400" b="1" kern="0" dirty="0">
                <a:solidFill>
                  <a:schemeClr val="bg1"/>
                </a:solidFill>
                <a:latin typeface="仿宋_GB2312" panose="02010609030101010101" charset="-122"/>
                <a:ea typeface="微软雅黑" panose="020B0503020204020204" pitchFamily="34" charset="-122"/>
              </a:rPr>
              <a:t>四</a:t>
            </a: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）聚焦安全稳定，刑事执行取得新成效</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sp>
        <p:nvSpPr>
          <p:cNvPr id="36" name="文本框 35"/>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36</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组合 98"/>
          <p:cNvGrpSpPr/>
          <p:nvPr/>
        </p:nvGrpSpPr>
        <p:grpSpPr>
          <a:xfrm>
            <a:off x="1199314" y="2128037"/>
            <a:ext cx="9793372" cy="4003710"/>
            <a:chOff x="1199314" y="1196878"/>
            <a:chExt cx="9793372" cy="4429243"/>
          </a:xfrm>
        </p:grpSpPr>
        <p:sp>
          <p:nvSpPr>
            <p:cNvPr id="100" name="矩形 99"/>
            <p:cNvSpPr/>
            <p:nvPr/>
          </p:nvSpPr>
          <p:spPr>
            <a:xfrm>
              <a:off x="1199314" y="1231879"/>
              <a:ext cx="9793372" cy="4394242"/>
            </a:xfrm>
            <a:prstGeom prst="rect">
              <a:avLst/>
            </a:prstGeom>
            <a:gradFill flip="none" rotWithShape="1">
              <a:gsLst>
                <a:gs pos="31000">
                  <a:schemeClr val="bg1"/>
                </a:gs>
                <a:gs pos="100000">
                  <a:srgbClr val="D8E5F8"/>
                </a:gs>
              </a:gsLst>
              <a:lin ang="2700000" scaled="1"/>
              <a:tileRect/>
            </a:gradFill>
            <a:ln>
              <a:gradFill>
                <a:gsLst>
                  <a:gs pos="0">
                    <a:srgbClr val="256ED8">
                      <a:alpha val="0"/>
                    </a:srgbClr>
                  </a:gs>
                  <a:gs pos="100000">
                    <a:srgbClr val="256ED8"/>
                  </a:gs>
                </a:gsLst>
                <a:lin ang="5400000" scaled="1"/>
              </a:gradFill>
            </a:ln>
            <a:effectLst>
              <a:outerShdw blurRad="774700" dist="419100" dir="5400000" sx="72000" sy="72000" algn="t" rotWithShape="0">
                <a:srgbClr val="D8E5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1" name="图片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8041" y="1447452"/>
              <a:ext cx="847853" cy="759993"/>
            </a:xfrm>
            <a:prstGeom prst="rect">
              <a:avLst/>
            </a:prstGeom>
          </p:spPr>
        </p:pic>
        <p:pic>
          <p:nvPicPr>
            <p:cNvPr id="102" name="图片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5164" y="1196878"/>
              <a:ext cx="588819" cy="527802"/>
            </a:xfrm>
            <a:prstGeom prst="rect">
              <a:avLst/>
            </a:prstGeom>
          </p:spPr>
        </p:pic>
        <p:pic>
          <p:nvPicPr>
            <p:cNvPr id="103" name="图片 1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004" y="1651739"/>
              <a:ext cx="588819" cy="527802"/>
            </a:xfrm>
            <a:prstGeom prst="rect">
              <a:avLst/>
            </a:prstGeom>
          </p:spPr>
        </p:pic>
      </p:grpSp>
      <p:grpSp>
        <p:nvGrpSpPr>
          <p:cNvPr id="89" name="组合 88"/>
          <p:cNvGrpSpPr/>
          <p:nvPr/>
        </p:nvGrpSpPr>
        <p:grpSpPr>
          <a:xfrm>
            <a:off x="6985451" y="0"/>
            <a:ext cx="1526872" cy="900884"/>
            <a:chOff x="7140434" y="684324"/>
            <a:chExt cx="1526872" cy="900884"/>
          </a:xfrm>
        </p:grpSpPr>
        <p:grpSp>
          <p:nvGrpSpPr>
            <p:cNvPr id="90" name="组合 89"/>
            <p:cNvGrpSpPr/>
            <p:nvPr/>
          </p:nvGrpSpPr>
          <p:grpSpPr>
            <a:xfrm rot="10800000">
              <a:off x="7140434" y="980677"/>
              <a:ext cx="1243864" cy="256375"/>
              <a:chOff x="1621436" y="3300812"/>
              <a:chExt cx="1243864" cy="256375"/>
            </a:xfrm>
            <a:effectLst/>
          </p:grpSpPr>
          <p:cxnSp>
            <p:nvCxnSpPr>
              <p:cNvPr id="92" name="直接连接符 91"/>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3"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91" name="图片 90" descr="黑暗中的灯光&#10;&#10;描述已自动生成"/>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94" name="图片 93"/>
          <p:cNvPicPr>
            <a:picLocks noChangeAspect="1"/>
          </p:cNvPicPr>
          <p:nvPr/>
        </p:nvPicPr>
        <p:blipFill>
          <a:blip r:embed="rId6"/>
          <a:stretch>
            <a:fillRect/>
          </a:stretch>
        </p:blipFill>
        <p:spPr>
          <a:xfrm>
            <a:off x="680030" y="52511"/>
            <a:ext cx="6255038" cy="816935"/>
          </a:xfrm>
          <a:prstGeom prst="rect">
            <a:avLst/>
          </a:prstGeom>
        </p:spPr>
      </p:pic>
      <p:pic>
        <p:nvPicPr>
          <p:cNvPr id="95" name="图片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96" name="矩形: 圆角 95"/>
          <p:cNvSpPr/>
          <p:nvPr/>
        </p:nvSpPr>
        <p:spPr>
          <a:xfrm>
            <a:off x="294561" y="11711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97" name="文本框 96"/>
          <p:cNvSpPr txBox="1"/>
          <p:nvPr/>
        </p:nvSpPr>
        <p:spPr>
          <a:xfrm>
            <a:off x="179335" y="11916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（五）聚焦法治惠民，服务能力得到新提升</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sp>
        <p:nvSpPr>
          <p:cNvPr id="98" name="文本框 97"/>
          <p:cNvSpPr txBox="1"/>
          <p:nvPr/>
        </p:nvSpPr>
        <p:spPr>
          <a:xfrm>
            <a:off x="1547463" y="2799993"/>
            <a:ext cx="9097073" cy="2372252"/>
          </a:xfrm>
          <a:prstGeom prst="rect">
            <a:avLst/>
          </a:prstGeom>
          <a:noFill/>
        </p:spPr>
        <p:txBody>
          <a:bodyPr wrap="square">
            <a:spAutoFit/>
          </a:bodyPr>
          <a:lstStyle/>
          <a:p>
            <a:pPr>
              <a:lnSpc>
                <a:spcPct val="200000"/>
              </a:lnSpc>
            </a:pPr>
            <a:r>
              <a:rPr lang="en-US" altLang="zh-CN" sz="2600" kern="0" dirty="0">
                <a:solidFill>
                  <a:srgbClr val="000000"/>
                </a:solidFill>
                <a:latin typeface="+mj-ea"/>
                <a:ea typeface="+mj-ea"/>
              </a:rPr>
              <a:t>      </a:t>
            </a:r>
            <a:r>
              <a:rPr lang="zh-CN" altLang="zh-CN" sz="2600" kern="0" dirty="0">
                <a:solidFill>
                  <a:srgbClr val="000000"/>
                </a:solidFill>
                <a:latin typeface="+mj-ea"/>
                <a:ea typeface="+mj-ea"/>
              </a:rPr>
              <a:t>公共法律服务是政府公共职能的重要组成部分，是保障和改善民生的重要举措，是全面依法治市的基础性、服务性和保障性工作。</a:t>
            </a:r>
            <a:endParaRPr lang="zh-CN" altLang="en-US" sz="2600" kern="0" dirty="0">
              <a:solidFill>
                <a:srgbClr val="000000"/>
              </a:solidFill>
              <a:latin typeface="+mj-ea"/>
              <a:ea typeface="+mj-ea"/>
            </a:endParaRPr>
          </a:p>
        </p:txBody>
      </p:sp>
      <p:sp>
        <p:nvSpPr>
          <p:cNvPr id="17" name="文本框 16"/>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37</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480214" y="1271860"/>
            <a:ext cx="3752651"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一是着力提升法治宣传质效</a:t>
            </a:r>
          </a:p>
        </p:txBody>
      </p:sp>
      <p:sp>
        <p:nvSpPr>
          <p:cNvPr id="203" name="任意多边形 220"/>
          <p:cNvSpPr/>
          <p:nvPr/>
        </p:nvSpPr>
        <p:spPr>
          <a:xfrm flipH="1">
            <a:off x="-11563" y="1878134"/>
            <a:ext cx="6459530" cy="4978287"/>
          </a:xfrm>
          <a:custGeom>
            <a:avLst/>
            <a:gdLst>
              <a:gd name="connsiteX0" fmla="*/ 6128642 w 6460402"/>
              <a:gd name="connsiteY0" fmla="*/ 2544539 h 4978287"/>
              <a:gd name="connsiteX1" fmla="*/ 6128642 w 6460402"/>
              <a:gd name="connsiteY1" fmla="*/ 2578165 h 4978287"/>
              <a:gd name="connsiteX2" fmla="*/ 6205767 w 6460402"/>
              <a:gd name="connsiteY2" fmla="*/ 2578165 h 4978287"/>
              <a:gd name="connsiteX3" fmla="*/ 6205767 w 6460402"/>
              <a:gd name="connsiteY3" fmla="*/ 2544539 h 4978287"/>
              <a:gd name="connsiteX4" fmla="*/ 6128642 w 6460402"/>
              <a:gd name="connsiteY4" fmla="*/ 2359082 h 4978287"/>
              <a:gd name="connsiteX5" fmla="*/ 6128642 w 6460402"/>
              <a:gd name="connsiteY5" fmla="*/ 2374918 h 4978287"/>
              <a:gd name="connsiteX6" fmla="*/ 6205767 w 6460402"/>
              <a:gd name="connsiteY6" fmla="*/ 2374918 h 4978287"/>
              <a:gd name="connsiteX7" fmla="*/ 6205767 w 6460402"/>
              <a:gd name="connsiteY7" fmla="*/ 2359082 h 4978287"/>
              <a:gd name="connsiteX8" fmla="*/ 6128642 w 6460402"/>
              <a:gd name="connsiteY8" fmla="*/ 2175435 h 4978287"/>
              <a:gd name="connsiteX9" fmla="*/ 6128642 w 6460402"/>
              <a:gd name="connsiteY9" fmla="*/ 2189461 h 4978287"/>
              <a:gd name="connsiteX10" fmla="*/ 6205767 w 6460402"/>
              <a:gd name="connsiteY10" fmla="*/ 2189461 h 4978287"/>
              <a:gd name="connsiteX11" fmla="*/ 6205767 w 6460402"/>
              <a:gd name="connsiteY11" fmla="*/ 2175435 h 4978287"/>
              <a:gd name="connsiteX12" fmla="*/ 550566 w 6460402"/>
              <a:gd name="connsiteY12" fmla="*/ 0 h 4978287"/>
              <a:gd name="connsiteX13" fmla="*/ 1089947 w 6460402"/>
              <a:gd name="connsiteY13" fmla="*/ 439608 h 4978287"/>
              <a:gd name="connsiteX14" fmla="*/ 1094328 w 6460402"/>
              <a:gd name="connsiteY14" fmla="*/ 483067 h 4978287"/>
              <a:gd name="connsiteX15" fmla="*/ 3355244 w 6460402"/>
              <a:gd name="connsiteY15" fmla="*/ 483067 h 4978287"/>
              <a:gd name="connsiteX16" fmla="*/ 3774352 w 6460402"/>
              <a:gd name="connsiteY16" fmla="*/ 902175 h 4978287"/>
              <a:gd name="connsiteX17" fmla="*/ 3774352 w 6460402"/>
              <a:gd name="connsiteY17" fmla="*/ 1433662 h 4978287"/>
              <a:gd name="connsiteX18" fmla="*/ 3776218 w 6460402"/>
              <a:gd name="connsiteY18" fmla="*/ 1433662 h 4978287"/>
              <a:gd name="connsiteX19" fmla="*/ 3776218 w 6460402"/>
              <a:gd name="connsiteY19" fmla="*/ 1732154 h 4978287"/>
              <a:gd name="connsiteX20" fmla="*/ 4049878 w 6460402"/>
              <a:gd name="connsiteY20" fmla="*/ 2005814 h 4978287"/>
              <a:gd name="connsiteX21" fmla="*/ 5752319 w 6460402"/>
              <a:gd name="connsiteY21" fmla="*/ 2005814 h 4978287"/>
              <a:gd name="connsiteX22" fmla="*/ 5752319 w 6460402"/>
              <a:gd name="connsiteY22" fmla="*/ 1999666 h 4978287"/>
              <a:gd name="connsiteX23" fmla="*/ 6128642 w 6460402"/>
              <a:gd name="connsiteY23" fmla="*/ 1999666 h 4978287"/>
              <a:gd name="connsiteX24" fmla="*/ 6128642 w 6460402"/>
              <a:gd name="connsiteY24" fmla="*/ 2005814 h 4978287"/>
              <a:gd name="connsiteX25" fmla="*/ 6205767 w 6460402"/>
              <a:gd name="connsiteY25" fmla="*/ 2005814 h 4978287"/>
              <a:gd name="connsiteX26" fmla="*/ 6205767 w 6460402"/>
              <a:gd name="connsiteY26" fmla="*/ 2005162 h 4978287"/>
              <a:gd name="connsiteX27" fmla="*/ 6460402 w 6460402"/>
              <a:gd name="connsiteY27" fmla="*/ 2005162 h 4978287"/>
              <a:gd name="connsiteX28" fmla="*/ 6460402 w 6460402"/>
              <a:gd name="connsiteY28" fmla="*/ 2740090 h 4978287"/>
              <a:gd name="connsiteX29" fmla="*/ 6227992 w 6460402"/>
              <a:gd name="connsiteY29" fmla="*/ 2740090 h 4978287"/>
              <a:gd name="connsiteX30" fmla="*/ 4948699 w 6460402"/>
              <a:gd name="connsiteY30" fmla="*/ 2747786 h 4978287"/>
              <a:gd name="connsiteX31" fmla="*/ 4699917 w 6460402"/>
              <a:gd name="connsiteY31" fmla="*/ 3021446 h 4978287"/>
              <a:gd name="connsiteX32" fmla="*/ 4699917 w 6460402"/>
              <a:gd name="connsiteY32" fmla="*/ 3886050 h 4978287"/>
              <a:gd name="connsiteX33" fmla="*/ 4722636 w 6460402"/>
              <a:gd name="connsiteY33" fmla="*/ 3888341 h 4978287"/>
              <a:gd name="connsiteX34" fmla="*/ 5162244 w 6460402"/>
              <a:gd name="connsiteY34" fmla="*/ 4427721 h 4978287"/>
              <a:gd name="connsiteX35" fmla="*/ 4611678 w 6460402"/>
              <a:gd name="connsiteY35" fmla="*/ 4978287 h 4978287"/>
              <a:gd name="connsiteX36" fmla="*/ 4061112 w 6460402"/>
              <a:gd name="connsiteY36" fmla="*/ 4427721 h 4978287"/>
              <a:gd name="connsiteX37" fmla="*/ 4500720 w 6460402"/>
              <a:gd name="connsiteY37" fmla="*/ 3888341 h 4978287"/>
              <a:gd name="connsiteX38" fmla="*/ 4525038 w 6460402"/>
              <a:gd name="connsiteY38" fmla="*/ 3885889 h 4978287"/>
              <a:gd name="connsiteX39" fmla="*/ 4525038 w 6460402"/>
              <a:gd name="connsiteY39" fmla="*/ 2997273 h 4978287"/>
              <a:gd name="connsiteX40" fmla="*/ 4906045 w 6460402"/>
              <a:gd name="connsiteY40" fmla="*/ 2578165 h 4978287"/>
              <a:gd name="connsiteX41" fmla="*/ 5752319 w 6460402"/>
              <a:gd name="connsiteY41" fmla="*/ 2578165 h 4978287"/>
              <a:gd name="connsiteX42" fmla="*/ 5752319 w 6460402"/>
              <a:gd name="connsiteY42" fmla="*/ 2544539 h 4978287"/>
              <a:gd name="connsiteX43" fmla="*/ 4621379 w 6460402"/>
              <a:gd name="connsiteY43" fmla="*/ 2544539 h 4978287"/>
              <a:gd name="connsiteX44" fmla="*/ 4347719 w 6460402"/>
              <a:gd name="connsiteY44" fmla="*/ 2818199 h 4978287"/>
              <a:gd name="connsiteX45" fmla="*/ 4347719 w 6460402"/>
              <a:gd name="connsiteY45" fmla="*/ 3200314 h 4978287"/>
              <a:gd name="connsiteX46" fmla="*/ 4345853 w 6460402"/>
              <a:gd name="connsiteY46" fmla="*/ 3200314 h 4978287"/>
              <a:gd name="connsiteX47" fmla="*/ 4345853 w 6460402"/>
              <a:gd name="connsiteY47" fmla="*/ 3217647 h 4978287"/>
              <a:gd name="connsiteX48" fmla="*/ 3926745 w 6460402"/>
              <a:gd name="connsiteY48" fmla="*/ 3636755 h 4978287"/>
              <a:gd name="connsiteX49" fmla="*/ 1502623 w 6460402"/>
              <a:gd name="connsiteY49" fmla="*/ 3636755 h 4978287"/>
              <a:gd name="connsiteX50" fmla="*/ 1500080 w 6460402"/>
              <a:gd name="connsiteY50" fmla="*/ 3661988 h 4978287"/>
              <a:gd name="connsiteX51" fmla="*/ 960699 w 6460402"/>
              <a:gd name="connsiteY51" fmla="*/ 4101596 h 4978287"/>
              <a:gd name="connsiteX52" fmla="*/ 410133 w 6460402"/>
              <a:gd name="connsiteY52" fmla="*/ 3551030 h 4978287"/>
              <a:gd name="connsiteX53" fmla="*/ 960699 w 6460402"/>
              <a:gd name="connsiteY53" fmla="*/ 3000464 h 4978287"/>
              <a:gd name="connsiteX54" fmla="*/ 1500080 w 6460402"/>
              <a:gd name="connsiteY54" fmla="*/ 3440072 h 4978287"/>
              <a:gd name="connsiteX55" fmla="*/ 1502808 w 6460402"/>
              <a:gd name="connsiteY55" fmla="*/ 3467134 h 4978287"/>
              <a:gd name="connsiteX56" fmla="*/ 3879826 w 6460402"/>
              <a:gd name="connsiteY56" fmla="*/ 3467134 h 4978287"/>
              <a:gd name="connsiteX57" fmla="*/ 4153486 w 6460402"/>
              <a:gd name="connsiteY57" fmla="*/ 3193474 h 4978287"/>
              <a:gd name="connsiteX58" fmla="*/ 4153486 w 6460402"/>
              <a:gd name="connsiteY58" fmla="*/ 2935531 h 4978287"/>
              <a:gd name="connsiteX59" fmla="*/ 4155352 w 6460402"/>
              <a:gd name="connsiteY59" fmla="*/ 2935531 h 4978287"/>
              <a:gd name="connsiteX60" fmla="*/ 4155352 w 6460402"/>
              <a:gd name="connsiteY60" fmla="*/ 2794026 h 4978287"/>
              <a:gd name="connsiteX61" fmla="*/ 4574460 w 6460402"/>
              <a:gd name="connsiteY61" fmla="*/ 2374918 h 4978287"/>
              <a:gd name="connsiteX62" fmla="*/ 5752319 w 6460402"/>
              <a:gd name="connsiteY62" fmla="*/ 2374918 h 4978287"/>
              <a:gd name="connsiteX63" fmla="*/ 5752319 w 6460402"/>
              <a:gd name="connsiteY63" fmla="*/ 2359082 h 4978287"/>
              <a:gd name="connsiteX64" fmla="*/ 2802547 w 6460402"/>
              <a:gd name="connsiteY64" fmla="*/ 2359082 h 4978287"/>
              <a:gd name="connsiteX65" fmla="*/ 2799911 w 6460402"/>
              <a:gd name="connsiteY65" fmla="*/ 2385229 h 4978287"/>
              <a:gd name="connsiteX66" fmla="*/ 2260530 w 6460402"/>
              <a:gd name="connsiteY66" fmla="*/ 2824837 h 4978287"/>
              <a:gd name="connsiteX67" fmla="*/ 1709964 w 6460402"/>
              <a:gd name="connsiteY67" fmla="*/ 2274271 h 4978287"/>
              <a:gd name="connsiteX68" fmla="*/ 2260530 w 6460402"/>
              <a:gd name="connsiteY68" fmla="*/ 1723705 h 4978287"/>
              <a:gd name="connsiteX69" fmla="*/ 2799911 w 6460402"/>
              <a:gd name="connsiteY69" fmla="*/ 2163313 h 4978287"/>
              <a:gd name="connsiteX70" fmla="*/ 2802547 w 6460402"/>
              <a:gd name="connsiteY70" fmla="*/ 2189461 h 4978287"/>
              <a:gd name="connsiteX71" fmla="*/ 5752319 w 6460402"/>
              <a:gd name="connsiteY71" fmla="*/ 2189461 h 4978287"/>
              <a:gd name="connsiteX72" fmla="*/ 5752319 w 6460402"/>
              <a:gd name="connsiteY72" fmla="*/ 2175435 h 4978287"/>
              <a:gd name="connsiteX73" fmla="*/ 4002959 w 6460402"/>
              <a:gd name="connsiteY73" fmla="*/ 2175435 h 4978287"/>
              <a:gd name="connsiteX74" fmla="*/ 3583851 w 6460402"/>
              <a:gd name="connsiteY74" fmla="*/ 1756327 h 4978287"/>
              <a:gd name="connsiteX75" fmla="*/ 3583851 w 6460402"/>
              <a:gd name="connsiteY75" fmla="*/ 1605112 h 4978287"/>
              <a:gd name="connsiteX76" fmla="*/ 3581985 w 6460402"/>
              <a:gd name="connsiteY76" fmla="*/ 1605112 h 4978287"/>
              <a:gd name="connsiteX77" fmla="*/ 3581985 w 6460402"/>
              <a:gd name="connsiteY77" fmla="*/ 926348 h 4978287"/>
              <a:gd name="connsiteX78" fmla="*/ 3308325 w 6460402"/>
              <a:gd name="connsiteY78" fmla="*/ 652688 h 4978287"/>
              <a:gd name="connsiteX79" fmla="*/ 1090838 w 6460402"/>
              <a:gd name="connsiteY79" fmla="*/ 652688 h 4978287"/>
              <a:gd name="connsiteX80" fmla="*/ 1089947 w 6460402"/>
              <a:gd name="connsiteY80" fmla="*/ 661524 h 4978287"/>
              <a:gd name="connsiteX81" fmla="*/ 550566 w 6460402"/>
              <a:gd name="connsiteY81" fmla="*/ 1101132 h 4978287"/>
              <a:gd name="connsiteX82" fmla="*/ 0 w 6460402"/>
              <a:gd name="connsiteY82" fmla="*/ 550566 h 4978287"/>
              <a:gd name="connsiteX83" fmla="*/ 550566 w 6460402"/>
              <a:gd name="connsiteY83" fmla="*/ 0 h 497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460402" h="4978287">
                <a:moveTo>
                  <a:pt x="6128642" y="2544539"/>
                </a:moveTo>
                <a:lnTo>
                  <a:pt x="6128642" y="2578165"/>
                </a:lnTo>
                <a:lnTo>
                  <a:pt x="6205767" y="2578165"/>
                </a:lnTo>
                <a:lnTo>
                  <a:pt x="6205767" y="2544539"/>
                </a:lnTo>
                <a:close/>
                <a:moveTo>
                  <a:pt x="6128642" y="2359082"/>
                </a:moveTo>
                <a:lnTo>
                  <a:pt x="6128642" y="2374918"/>
                </a:lnTo>
                <a:lnTo>
                  <a:pt x="6205767" y="2374918"/>
                </a:lnTo>
                <a:lnTo>
                  <a:pt x="6205767" y="2359082"/>
                </a:lnTo>
                <a:close/>
                <a:moveTo>
                  <a:pt x="6128642" y="2175435"/>
                </a:moveTo>
                <a:lnTo>
                  <a:pt x="6128642" y="2189461"/>
                </a:lnTo>
                <a:lnTo>
                  <a:pt x="6205767" y="2189461"/>
                </a:lnTo>
                <a:lnTo>
                  <a:pt x="6205767" y="2175435"/>
                </a:lnTo>
                <a:close/>
                <a:moveTo>
                  <a:pt x="550566" y="0"/>
                </a:moveTo>
                <a:cubicBezTo>
                  <a:pt x="816627" y="0"/>
                  <a:pt x="1038609" y="188724"/>
                  <a:pt x="1089947" y="439608"/>
                </a:cubicBezTo>
                <a:lnTo>
                  <a:pt x="1094328" y="483067"/>
                </a:lnTo>
                <a:lnTo>
                  <a:pt x="3355244" y="483067"/>
                </a:lnTo>
                <a:cubicBezTo>
                  <a:pt x="3586711" y="483067"/>
                  <a:pt x="3774352" y="670708"/>
                  <a:pt x="3774352" y="902175"/>
                </a:cubicBezTo>
                <a:lnTo>
                  <a:pt x="3774352" y="1433662"/>
                </a:lnTo>
                <a:lnTo>
                  <a:pt x="3776218" y="1433662"/>
                </a:lnTo>
                <a:lnTo>
                  <a:pt x="3776218" y="1732154"/>
                </a:lnTo>
                <a:cubicBezTo>
                  <a:pt x="3776218" y="1883292"/>
                  <a:pt x="3898740" y="2005814"/>
                  <a:pt x="4049878" y="2005814"/>
                </a:cubicBezTo>
                <a:lnTo>
                  <a:pt x="5752319" y="2005814"/>
                </a:lnTo>
                <a:lnTo>
                  <a:pt x="5752319" y="1999666"/>
                </a:lnTo>
                <a:lnTo>
                  <a:pt x="6128642" y="1999666"/>
                </a:lnTo>
                <a:lnTo>
                  <a:pt x="6128642" y="2005814"/>
                </a:lnTo>
                <a:lnTo>
                  <a:pt x="6205767" y="2005814"/>
                </a:lnTo>
                <a:lnTo>
                  <a:pt x="6205767" y="2005162"/>
                </a:lnTo>
                <a:lnTo>
                  <a:pt x="6460402" y="2005162"/>
                </a:lnTo>
                <a:lnTo>
                  <a:pt x="6460402" y="2740090"/>
                </a:lnTo>
                <a:lnTo>
                  <a:pt x="6227992" y="2740090"/>
                </a:lnTo>
                <a:lnTo>
                  <a:pt x="4948699" y="2747786"/>
                </a:lnTo>
                <a:cubicBezTo>
                  <a:pt x="4811301" y="2747786"/>
                  <a:pt x="4699917" y="2870308"/>
                  <a:pt x="4699917" y="3021446"/>
                </a:cubicBezTo>
                <a:lnTo>
                  <a:pt x="4699917" y="3886050"/>
                </a:lnTo>
                <a:lnTo>
                  <a:pt x="4722636" y="3888341"/>
                </a:lnTo>
                <a:cubicBezTo>
                  <a:pt x="4973520" y="3939679"/>
                  <a:pt x="5162244" y="4161661"/>
                  <a:pt x="5162244" y="4427721"/>
                </a:cubicBezTo>
                <a:cubicBezTo>
                  <a:pt x="5162244" y="4731790"/>
                  <a:pt x="4915747" y="4978287"/>
                  <a:pt x="4611678" y="4978287"/>
                </a:cubicBezTo>
                <a:cubicBezTo>
                  <a:pt x="4307609" y="4978287"/>
                  <a:pt x="4061112" y="4731790"/>
                  <a:pt x="4061112" y="4427721"/>
                </a:cubicBezTo>
                <a:cubicBezTo>
                  <a:pt x="4061112" y="4161661"/>
                  <a:pt x="4249837" y="3939679"/>
                  <a:pt x="4500720" y="3888341"/>
                </a:cubicBezTo>
                <a:lnTo>
                  <a:pt x="4525038" y="3885889"/>
                </a:lnTo>
                <a:lnTo>
                  <a:pt x="4525038" y="2997273"/>
                </a:lnTo>
                <a:cubicBezTo>
                  <a:pt x="4525038" y="2765806"/>
                  <a:pt x="4695621" y="2578165"/>
                  <a:pt x="4906045" y="2578165"/>
                </a:cubicBezTo>
                <a:lnTo>
                  <a:pt x="5752319" y="2578165"/>
                </a:lnTo>
                <a:lnTo>
                  <a:pt x="5752319" y="2544539"/>
                </a:lnTo>
                <a:lnTo>
                  <a:pt x="4621379" y="2544539"/>
                </a:lnTo>
                <a:cubicBezTo>
                  <a:pt x="4470241" y="2544539"/>
                  <a:pt x="4347719" y="2667061"/>
                  <a:pt x="4347719" y="2818199"/>
                </a:cubicBezTo>
                <a:lnTo>
                  <a:pt x="4347719" y="3200314"/>
                </a:lnTo>
                <a:lnTo>
                  <a:pt x="4345853" y="3200314"/>
                </a:lnTo>
                <a:lnTo>
                  <a:pt x="4345853" y="3217647"/>
                </a:lnTo>
                <a:cubicBezTo>
                  <a:pt x="4345853" y="3449114"/>
                  <a:pt x="4158212" y="3636755"/>
                  <a:pt x="3926745" y="3636755"/>
                </a:cubicBezTo>
                <a:lnTo>
                  <a:pt x="1502623" y="3636755"/>
                </a:lnTo>
                <a:lnTo>
                  <a:pt x="1500080" y="3661988"/>
                </a:lnTo>
                <a:cubicBezTo>
                  <a:pt x="1448742" y="3912872"/>
                  <a:pt x="1226760" y="4101596"/>
                  <a:pt x="960699" y="4101596"/>
                </a:cubicBezTo>
                <a:cubicBezTo>
                  <a:pt x="656630" y="4101596"/>
                  <a:pt x="410133" y="3855099"/>
                  <a:pt x="410133" y="3551030"/>
                </a:cubicBezTo>
                <a:cubicBezTo>
                  <a:pt x="410133" y="3246961"/>
                  <a:pt x="656630" y="3000464"/>
                  <a:pt x="960699" y="3000464"/>
                </a:cubicBezTo>
                <a:cubicBezTo>
                  <a:pt x="1226760" y="3000464"/>
                  <a:pt x="1448742" y="3189188"/>
                  <a:pt x="1500080" y="3440072"/>
                </a:cubicBezTo>
                <a:lnTo>
                  <a:pt x="1502808" y="3467134"/>
                </a:lnTo>
                <a:lnTo>
                  <a:pt x="3879826" y="3467134"/>
                </a:lnTo>
                <a:cubicBezTo>
                  <a:pt x="4030964" y="3467134"/>
                  <a:pt x="4153486" y="3344612"/>
                  <a:pt x="4153486" y="3193474"/>
                </a:cubicBezTo>
                <a:lnTo>
                  <a:pt x="4153486" y="2935531"/>
                </a:lnTo>
                <a:lnTo>
                  <a:pt x="4155352" y="2935531"/>
                </a:lnTo>
                <a:lnTo>
                  <a:pt x="4155352" y="2794026"/>
                </a:lnTo>
                <a:cubicBezTo>
                  <a:pt x="4155352" y="2562559"/>
                  <a:pt x="4342993" y="2374918"/>
                  <a:pt x="4574460" y="2374918"/>
                </a:cubicBezTo>
                <a:lnTo>
                  <a:pt x="5752319" y="2374918"/>
                </a:lnTo>
                <a:lnTo>
                  <a:pt x="5752319" y="2359082"/>
                </a:lnTo>
                <a:lnTo>
                  <a:pt x="2802547" y="2359082"/>
                </a:lnTo>
                <a:lnTo>
                  <a:pt x="2799911" y="2385229"/>
                </a:lnTo>
                <a:cubicBezTo>
                  <a:pt x="2748573" y="2636113"/>
                  <a:pt x="2526591" y="2824837"/>
                  <a:pt x="2260530" y="2824837"/>
                </a:cubicBezTo>
                <a:cubicBezTo>
                  <a:pt x="1956461" y="2824837"/>
                  <a:pt x="1709964" y="2578340"/>
                  <a:pt x="1709964" y="2274271"/>
                </a:cubicBezTo>
                <a:cubicBezTo>
                  <a:pt x="1709964" y="1970202"/>
                  <a:pt x="1956461" y="1723705"/>
                  <a:pt x="2260530" y="1723705"/>
                </a:cubicBezTo>
                <a:cubicBezTo>
                  <a:pt x="2526591" y="1723705"/>
                  <a:pt x="2748573" y="1912429"/>
                  <a:pt x="2799911" y="2163313"/>
                </a:cubicBezTo>
                <a:lnTo>
                  <a:pt x="2802547" y="2189461"/>
                </a:lnTo>
                <a:lnTo>
                  <a:pt x="5752319" y="2189461"/>
                </a:lnTo>
                <a:lnTo>
                  <a:pt x="5752319" y="2175435"/>
                </a:lnTo>
                <a:lnTo>
                  <a:pt x="4002959" y="2175435"/>
                </a:lnTo>
                <a:cubicBezTo>
                  <a:pt x="3771492" y="2175435"/>
                  <a:pt x="3583851" y="1987794"/>
                  <a:pt x="3583851" y="1756327"/>
                </a:cubicBezTo>
                <a:lnTo>
                  <a:pt x="3583851" y="1605112"/>
                </a:lnTo>
                <a:lnTo>
                  <a:pt x="3581985" y="1605112"/>
                </a:lnTo>
                <a:lnTo>
                  <a:pt x="3581985" y="926348"/>
                </a:lnTo>
                <a:cubicBezTo>
                  <a:pt x="3581985" y="775210"/>
                  <a:pt x="3459463" y="652688"/>
                  <a:pt x="3308325" y="652688"/>
                </a:cubicBezTo>
                <a:lnTo>
                  <a:pt x="1090838" y="652688"/>
                </a:lnTo>
                <a:lnTo>
                  <a:pt x="1089947" y="661524"/>
                </a:lnTo>
                <a:cubicBezTo>
                  <a:pt x="1038609" y="912408"/>
                  <a:pt x="816627" y="1101132"/>
                  <a:pt x="550566" y="1101132"/>
                </a:cubicBezTo>
                <a:cubicBezTo>
                  <a:pt x="246497" y="1101132"/>
                  <a:pt x="0" y="854635"/>
                  <a:pt x="0" y="550566"/>
                </a:cubicBezTo>
                <a:cubicBezTo>
                  <a:pt x="0" y="246497"/>
                  <a:pt x="246497" y="0"/>
                  <a:pt x="550566" y="0"/>
                </a:cubicBezTo>
                <a:close/>
              </a:path>
            </a:pathLst>
          </a:custGeom>
          <a:solidFill>
            <a:sysClr val="window" lastClr="FFFFFF"/>
          </a:solidFill>
          <a:ln w="25400" cap="flat" cmpd="sng" algn="ctr">
            <a:gradFill>
              <a:gsLst>
                <a:gs pos="0">
                  <a:sysClr val="window" lastClr="FFFFFF">
                    <a:lumMod val="85000"/>
                  </a:sysClr>
                </a:gs>
                <a:gs pos="100000">
                  <a:sysClr val="window" lastClr="FFFFFF">
                    <a:lumMod val="95000"/>
                  </a:sysClr>
                </a:gs>
              </a:gsLst>
              <a:lin ang="5400000" scaled="0"/>
            </a:gradFill>
            <a:prstDash val="solid"/>
          </a:ln>
          <a:effectLst>
            <a:outerShdw blurRad="152400" dist="101600" dir="2700000" algn="tl" rotWithShape="0">
              <a:prstClr val="black">
                <a:alpha val="20000"/>
              </a:prstClr>
            </a:outerShdw>
          </a:effectLst>
        </p:spPr>
        <p:txBody>
          <a:bodyPr lIns="91424" tIns="45713" rIns="91424" bIns="45713"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nvGrpSpPr>
          <p:cNvPr id="204" name="组合 203"/>
          <p:cNvGrpSpPr/>
          <p:nvPr/>
        </p:nvGrpSpPr>
        <p:grpSpPr>
          <a:xfrm>
            <a:off x="483634" y="3877800"/>
            <a:ext cx="109473" cy="744416"/>
            <a:chOff x="7917305" y="1679687"/>
            <a:chExt cx="213360" cy="853440"/>
          </a:xfrm>
          <a:gradFill>
            <a:gsLst>
              <a:gs pos="0">
                <a:srgbClr val="090A7B"/>
              </a:gs>
              <a:gs pos="100000">
                <a:srgbClr val="256ED8"/>
              </a:gs>
            </a:gsLst>
            <a:lin ang="5400000" scaled="1"/>
          </a:gradFill>
        </p:grpSpPr>
        <p:sp>
          <p:nvSpPr>
            <p:cNvPr id="205" name="矩形 204"/>
            <p:cNvSpPr/>
            <p:nvPr/>
          </p:nvSpPr>
          <p:spPr>
            <a:xfrm>
              <a:off x="7917305" y="1679687"/>
              <a:ext cx="213360" cy="213360"/>
            </a:xfrm>
            <a:prstGeom prst="rect">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sp>
          <p:nvSpPr>
            <p:cNvPr id="206" name="矩形 205"/>
            <p:cNvSpPr/>
            <p:nvPr/>
          </p:nvSpPr>
          <p:spPr>
            <a:xfrm>
              <a:off x="7917305" y="1893047"/>
              <a:ext cx="213360" cy="213360"/>
            </a:xfrm>
            <a:prstGeom prst="rect">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sp>
          <p:nvSpPr>
            <p:cNvPr id="207" name="矩形 206"/>
            <p:cNvSpPr/>
            <p:nvPr/>
          </p:nvSpPr>
          <p:spPr>
            <a:xfrm>
              <a:off x="7917305" y="2106407"/>
              <a:ext cx="213360" cy="213360"/>
            </a:xfrm>
            <a:prstGeom prst="rect">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sp>
          <p:nvSpPr>
            <p:cNvPr id="208" name="矩形 207"/>
            <p:cNvSpPr/>
            <p:nvPr/>
          </p:nvSpPr>
          <p:spPr>
            <a:xfrm>
              <a:off x="7917305" y="2319767"/>
              <a:ext cx="213360" cy="213360"/>
            </a:xfrm>
            <a:prstGeom prst="rect">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grpSp>
      <p:grpSp>
        <p:nvGrpSpPr>
          <p:cNvPr id="209" name="组合 208"/>
          <p:cNvGrpSpPr/>
          <p:nvPr/>
        </p:nvGrpSpPr>
        <p:grpSpPr>
          <a:xfrm>
            <a:off x="5550093" y="2060739"/>
            <a:ext cx="735832" cy="735928"/>
            <a:chOff x="5561656" y="1379750"/>
            <a:chExt cx="735832" cy="735928"/>
          </a:xfrm>
          <a:gradFill>
            <a:gsLst>
              <a:gs pos="0">
                <a:srgbClr val="090A7B"/>
              </a:gs>
              <a:gs pos="100000">
                <a:srgbClr val="256ED8"/>
              </a:gs>
            </a:gsLst>
            <a:lin ang="5400000" scaled="1"/>
          </a:gradFill>
        </p:grpSpPr>
        <p:grpSp>
          <p:nvGrpSpPr>
            <p:cNvPr id="210" name="组合 209"/>
            <p:cNvGrpSpPr/>
            <p:nvPr/>
          </p:nvGrpSpPr>
          <p:grpSpPr>
            <a:xfrm flipH="1">
              <a:off x="5561656" y="1379750"/>
              <a:ext cx="735832" cy="735928"/>
              <a:chOff x="4361827" y="942123"/>
              <a:chExt cx="698849" cy="698943"/>
            </a:xfrm>
            <a:grpFill/>
          </p:grpSpPr>
          <p:sp>
            <p:nvSpPr>
              <p:cNvPr id="212" name="椭圆 211"/>
              <p:cNvSpPr/>
              <p:nvPr/>
            </p:nvSpPr>
            <p:spPr>
              <a:xfrm>
                <a:off x="4361827" y="942123"/>
                <a:ext cx="698849" cy="698943"/>
              </a:xfrm>
              <a:prstGeom prst="ellipse">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sp>
            <p:nvSpPr>
              <p:cNvPr id="213" name="椭圆 212"/>
              <p:cNvSpPr/>
              <p:nvPr/>
            </p:nvSpPr>
            <p:spPr>
              <a:xfrm>
                <a:off x="4425031" y="1005336"/>
                <a:ext cx="572438" cy="572515"/>
              </a:xfrm>
              <a:prstGeom prst="ellipse">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sp>
            <p:nvSpPr>
              <p:cNvPr id="214" name="椭圆 213"/>
              <p:cNvSpPr/>
              <p:nvPr/>
            </p:nvSpPr>
            <p:spPr>
              <a:xfrm flipH="1">
                <a:off x="4405009" y="991813"/>
                <a:ext cx="605980" cy="606062"/>
              </a:xfrm>
              <a:prstGeom prst="ellipse">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grpSp>
        <p:sp>
          <p:nvSpPr>
            <p:cNvPr id="211" name="矩形 210"/>
            <p:cNvSpPr/>
            <p:nvPr/>
          </p:nvSpPr>
          <p:spPr>
            <a:xfrm flipH="1">
              <a:off x="5729140" y="1512857"/>
              <a:ext cx="384985" cy="502545"/>
            </a:xfrm>
            <a:prstGeom prst="rect">
              <a:avLst/>
            </a:prstGeom>
            <a:grpFill/>
          </p:spPr>
          <p:txBody>
            <a:bodyPr wrap="none" lIns="91412" tIns="45706" rIns="91412" bIns="45706">
              <a:spAutoFit/>
            </a:bodyPr>
            <a:lstStyle/>
            <a:p>
              <a:pPr defTabSz="914400">
                <a:defRPr/>
              </a:pPr>
              <a:r>
                <a:rPr lang="en-US" altLang="zh-CN" sz="2665" dirty="0">
                  <a:solidFill>
                    <a:prstClr val="white"/>
                  </a:solidFill>
                  <a:latin typeface="微软雅黑" panose="020B0503020204020204" pitchFamily="34" charset="-122"/>
                  <a:ea typeface="微软雅黑" panose="020B0503020204020204" pitchFamily="34" charset="-122"/>
                </a:rPr>
                <a:t>1</a:t>
              </a:r>
              <a:endParaRPr lang="zh-CN" altLang="en-US" sz="2665" dirty="0">
                <a:solidFill>
                  <a:prstClr val="white"/>
                </a:solidFill>
                <a:latin typeface="微软雅黑" panose="020B0503020204020204" pitchFamily="34" charset="-122"/>
                <a:ea typeface="微软雅黑" panose="020B0503020204020204" pitchFamily="34" charset="-122"/>
              </a:endParaRPr>
            </a:p>
          </p:txBody>
        </p:sp>
      </p:grpSp>
      <p:grpSp>
        <p:nvGrpSpPr>
          <p:cNvPr id="215" name="组合 214"/>
          <p:cNvGrpSpPr/>
          <p:nvPr/>
        </p:nvGrpSpPr>
        <p:grpSpPr>
          <a:xfrm rot="5400000">
            <a:off x="5899280" y="1949837"/>
            <a:ext cx="1202004" cy="919865"/>
            <a:chOff x="911201" y="1622002"/>
            <a:chExt cx="2283025" cy="1747386"/>
          </a:xfrm>
          <a:solidFill>
            <a:srgbClr val="E6E6E6"/>
          </a:solidFill>
        </p:grpSpPr>
        <p:sp>
          <p:nvSpPr>
            <p:cNvPr id="216" name="矩形 215"/>
            <p:cNvSpPr/>
            <p:nvPr/>
          </p:nvSpPr>
          <p:spPr>
            <a:xfrm>
              <a:off x="2026099" y="1679379"/>
              <a:ext cx="60759" cy="489621"/>
            </a:xfrm>
            <a:prstGeom prst="rect">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17" name="任意多边形 74"/>
            <p:cNvSpPr/>
            <p:nvPr/>
          </p:nvSpPr>
          <p:spPr>
            <a:xfrm rot="-2700000" flipV="1">
              <a:off x="1283460" y="1824478"/>
              <a:ext cx="1547880" cy="1544910"/>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18" name="椭圆 217"/>
            <p:cNvSpPr/>
            <p:nvPr/>
          </p:nvSpPr>
          <p:spPr>
            <a:xfrm>
              <a:off x="911201" y="2587444"/>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19" name="椭圆 218"/>
            <p:cNvSpPr/>
            <p:nvPr/>
          </p:nvSpPr>
          <p:spPr>
            <a:xfrm>
              <a:off x="3095293" y="2587444"/>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20" name="椭圆 219"/>
            <p:cNvSpPr/>
            <p:nvPr/>
          </p:nvSpPr>
          <p:spPr>
            <a:xfrm>
              <a:off x="1952570" y="2048530"/>
              <a:ext cx="209661" cy="209661"/>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21" name="椭圆 220"/>
            <p:cNvSpPr/>
            <p:nvPr/>
          </p:nvSpPr>
          <p:spPr>
            <a:xfrm>
              <a:off x="2007933" y="2106832"/>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22" name="椭圆 221"/>
            <p:cNvSpPr/>
            <p:nvPr/>
          </p:nvSpPr>
          <p:spPr>
            <a:xfrm>
              <a:off x="2007011" y="1622002"/>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grpSp>
      <p:grpSp>
        <p:nvGrpSpPr>
          <p:cNvPr id="223" name="组合 222"/>
          <p:cNvGrpSpPr/>
          <p:nvPr/>
        </p:nvGrpSpPr>
        <p:grpSpPr>
          <a:xfrm>
            <a:off x="5143136" y="5078671"/>
            <a:ext cx="735832" cy="735928"/>
            <a:chOff x="5154699" y="4397682"/>
            <a:chExt cx="735832" cy="735928"/>
          </a:xfrm>
          <a:gradFill>
            <a:gsLst>
              <a:gs pos="0">
                <a:srgbClr val="090A7B"/>
              </a:gs>
              <a:gs pos="100000">
                <a:srgbClr val="256ED8"/>
              </a:gs>
            </a:gsLst>
            <a:lin ang="5400000" scaled="1"/>
          </a:gradFill>
        </p:grpSpPr>
        <p:grpSp>
          <p:nvGrpSpPr>
            <p:cNvPr id="224" name="组合 223"/>
            <p:cNvGrpSpPr/>
            <p:nvPr/>
          </p:nvGrpSpPr>
          <p:grpSpPr>
            <a:xfrm flipH="1">
              <a:off x="5154699" y="4397682"/>
              <a:ext cx="735832" cy="735928"/>
              <a:chOff x="4361827" y="942123"/>
              <a:chExt cx="698849" cy="698943"/>
            </a:xfrm>
            <a:grpFill/>
          </p:grpSpPr>
          <p:sp>
            <p:nvSpPr>
              <p:cNvPr id="226" name="椭圆 225"/>
              <p:cNvSpPr/>
              <p:nvPr/>
            </p:nvSpPr>
            <p:spPr>
              <a:xfrm>
                <a:off x="4361827" y="942123"/>
                <a:ext cx="698849" cy="698943"/>
              </a:xfrm>
              <a:prstGeom prst="ellipse">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sp>
            <p:nvSpPr>
              <p:cNvPr id="227" name="椭圆 226"/>
              <p:cNvSpPr/>
              <p:nvPr/>
            </p:nvSpPr>
            <p:spPr>
              <a:xfrm>
                <a:off x="4425031" y="1005336"/>
                <a:ext cx="572438" cy="572515"/>
              </a:xfrm>
              <a:prstGeom prst="ellipse">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sp>
            <p:nvSpPr>
              <p:cNvPr id="228" name="椭圆 227"/>
              <p:cNvSpPr/>
              <p:nvPr/>
            </p:nvSpPr>
            <p:spPr>
              <a:xfrm flipH="1">
                <a:off x="4405009" y="991813"/>
                <a:ext cx="605980" cy="606062"/>
              </a:xfrm>
              <a:prstGeom prst="ellipse">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grpSp>
        <p:sp>
          <p:nvSpPr>
            <p:cNvPr id="225" name="矩形 224"/>
            <p:cNvSpPr/>
            <p:nvPr/>
          </p:nvSpPr>
          <p:spPr>
            <a:xfrm flipH="1">
              <a:off x="5322183" y="4530789"/>
              <a:ext cx="384985" cy="502545"/>
            </a:xfrm>
            <a:prstGeom prst="rect">
              <a:avLst/>
            </a:prstGeom>
            <a:grpFill/>
          </p:spPr>
          <p:txBody>
            <a:bodyPr wrap="none" lIns="91412" tIns="45706" rIns="91412" bIns="45706">
              <a:spAutoFit/>
            </a:bodyPr>
            <a:lstStyle/>
            <a:p>
              <a:pPr defTabSz="914400">
                <a:defRPr/>
              </a:pPr>
              <a:r>
                <a:rPr lang="en-US" altLang="zh-CN" sz="2665" dirty="0">
                  <a:solidFill>
                    <a:prstClr val="white"/>
                  </a:solidFill>
                  <a:latin typeface="微软雅黑" panose="020B0503020204020204" pitchFamily="34" charset="-122"/>
                  <a:ea typeface="微软雅黑" panose="020B0503020204020204" pitchFamily="34" charset="-122"/>
                </a:rPr>
                <a:t>3</a:t>
              </a:r>
              <a:endParaRPr lang="zh-CN" altLang="en-US" sz="2665" dirty="0">
                <a:solidFill>
                  <a:prstClr val="white"/>
                </a:solidFill>
                <a:latin typeface="微软雅黑" panose="020B0503020204020204" pitchFamily="34" charset="-122"/>
                <a:ea typeface="微软雅黑" panose="020B0503020204020204" pitchFamily="34" charset="-122"/>
              </a:endParaRPr>
            </a:p>
          </p:txBody>
        </p:sp>
      </p:grpSp>
      <p:grpSp>
        <p:nvGrpSpPr>
          <p:cNvPr id="229" name="组合 228"/>
          <p:cNvGrpSpPr/>
          <p:nvPr/>
        </p:nvGrpSpPr>
        <p:grpSpPr>
          <a:xfrm rot="5400000">
            <a:off x="5492323" y="4967769"/>
            <a:ext cx="1202004" cy="919865"/>
            <a:chOff x="911201" y="1622002"/>
            <a:chExt cx="2283025" cy="1747386"/>
          </a:xfrm>
          <a:solidFill>
            <a:srgbClr val="E6E6E6"/>
          </a:solidFill>
        </p:grpSpPr>
        <p:sp>
          <p:nvSpPr>
            <p:cNvPr id="230" name="矩形 229"/>
            <p:cNvSpPr/>
            <p:nvPr/>
          </p:nvSpPr>
          <p:spPr>
            <a:xfrm>
              <a:off x="2026099" y="1679379"/>
              <a:ext cx="60759" cy="489621"/>
            </a:xfrm>
            <a:prstGeom prst="rect">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31" name="任意多边形 74"/>
            <p:cNvSpPr/>
            <p:nvPr/>
          </p:nvSpPr>
          <p:spPr>
            <a:xfrm rot="-2700000" flipV="1">
              <a:off x="1283460" y="1824478"/>
              <a:ext cx="1547880" cy="1544910"/>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32" name="椭圆 231"/>
            <p:cNvSpPr/>
            <p:nvPr/>
          </p:nvSpPr>
          <p:spPr>
            <a:xfrm>
              <a:off x="911201" y="2587444"/>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33" name="椭圆 232"/>
            <p:cNvSpPr/>
            <p:nvPr/>
          </p:nvSpPr>
          <p:spPr>
            <a:xfrm>
              <a:off x="3095293" y="2587444"/>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34" name="椭圆 233"/>
            <p:cNvSpPr/>
            <p:nvPr/>
          </p:nvSpPr>
          <p:spPr>
            <a:xfrm>
              <a:off x="1952570" y="2048530"/>
              <a:ext cx="209661" cy="209661"/>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35" name="椭圆 234"/>
            <p:cNvSpPr/>
            <p:nvPr/>
          </p:nvSpPr>
          <p:spPr>
            <a:xfrm>
              <a:off x="2007933" y="2106832"/>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36" name="椭圆 235"/>
            <p:cNvSpPr/>
            <p:nvPr/>
          </p:nvSpPr>
          <p:spPr>
            <a:xfrm>
              <a:off x="2007011" y="1622002"/>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grpSp>
      <p:grpSp>
        <p:nvGrpSpPr>
          <p:cNvPr id="237" name="组合 236"/>
          <p:cNvGrpSpPr/>
          <p:nvPr/>
        </p:nvGrpSpPr>
        <p:grpSpPr>
          <a:xfrm>
            <a:off x="3799566" y="3785475"/>
            <a:ext cx="735832" cy="735928"/>
            <a:chOff x="3811129" y="3104486"/>
            <a:chExt cx="735832" cy="735928"/>
          </a:xfrm>
          <a:gradFill>
            <a:gsLst>
              <a:gs pos="0">
                <a:srgbClr val="090A7B"/>
              </a:gs>
              <a:gs pos="100000">
                <a:srgbClr val="256ED8"/>
              </a:gs>
            </a:gsLst>
            <a:lin ang="5400000" scaled="1"/>
          </a:gradFill>
        </p:grpSpPr>
        <p:grpSp>
          <p:nvGrpSpPr>
            <p:cNvPr id="238" name="组合 237"/>
            <p:cNvGrpSpPr/>
            <p:nvPr/>
          </p:nvGrpSpPr>
          <p:grpSpPr>
            <a:xfrm flipH="1">
              <a:off x="3811129" y="3104486"/>
              <a:ext cx="735832" cy="735928"/>
              <a:chOff x="4361827" y="942123"/>
              <a:chExt cx="698849" cy="698943"/>
            </a:xfrm>
            <a:grpFill/>
          </p:grpSpPr>
          <p:sp>
            <p:nvSpPr>
              <p:cNvPr id="240" name="椭圆 239"/>
              <p:cNvSpPr/>
              <p:nvPr/>
            </p:nvSpPr>
            <p:spPr>
              <a:xfrm>
                <a:off x="4361827" y="942123"/>
                <a:ext cx="698849" cy="698943"/>
              </a:xfrm>
              <a:prstGeom prst="ellipse">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sp>
            <p:nvSpPr>
              <p:cNvPr id="241" name="椭圆 240"/>
              <p:cNvSpPr/>
              <p:nvPr/>
            </p:nvSpPr>
            <p:spPr>
              <a:xfrm>
                <a:off x="4425031" y="1005336"/>
                <a:ext cx="572438" cy="572515"/>
              </a:xfrm>
              <a:prstGeom prst="ellipse">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sp>
            <p:nvSpPr>
              <p:cNvPr id="242" name="椭圆 241"/>
              <p:cNvSpPr/>
              <p:nvPr/>
            </p:nvSpPr>
            <p:spPr>
              <a:xfrm flipH="1">
                <a:off x="4405009" y="991813"/>
                <a:ext cx="605980" cy="606062"/>
              </a:xfrm>
              <a:prstGeom prst="ellipse">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grpSp>
        <p:sp>
          <p:nvSpPr>
            <p:cNvPr id="239" name="矩形 238"/>
            <p:cNvSpPr/>
            <p:nvPr/>
          </p:nvSpPr>
          <p:spPr>
            <a:xfrm flipH="1">
              <a:off x="3978613" y="3237593"/>
              <a:ext cx="384985" cy="502545"/>
            </a:xfrm>
            <a:prstGeom prst="rect">
              <a:avLst/>
            </a:prstGeom>
            <a:grpFill/>
          </p:spPr>
          <p:txBody>
            <a:bodyPr wrap="none" lIns="91412" tIns="45706" rIns="91412" bIns="45706">
              <a:spAutoFit/>
            </a:bodyPr>
            <a:lstStyle/>
            <a:p>
              <a:pPr defTabSz="914400">
                <a:defRPr/>
              </a:pPr>
              <a:r>
                <a:rPr lang="en-US" altLang="zh-CN" sz="2665" dirty="0">
                  <a:solidFill>
                    <a:prstClr val="white"/>
                  </a:solidFill>
                  <a:latin typeface="微软雅黑" panose="020B0503020204020204" pitchFamily="34" charset="-122"/>
                  <a:ea typeface="微软雅黑" panose="020B0503020204020204" pitchFamily="34" charset="-122"/>
                </a:rPr>
                <a:t>2</a:t>
              </a:r>
              <a:endParaRPr lang="zh-CN" altLang="en-US" sz="2665" dirty="0">
                <a:solidFill>
                  <a:prstClr val="white"/>
                </a:solidFill>
                <a:latin typeface="微软雅黑" panose="020B0503020204020204" pitchFamily="34" charset="-122"/>
                <a:ea typeface="微软雅黑" panose="020B0503020204020204" pitchFamily="34" charset="-122"/>
              </a:endParaRPr>
            </a:p>
          </p:txBody>
        </p:sp>
      </p:grpSp>
      <p:grpSp>
        <p:nvGrpSpPr>
          <p:cNvPr id="243" name="组合 242"/>
          <p:cNvGrpSpPr/>
          <p:nvPr/>
        </p:nvGrpSpPr>
        <p:grpSpPr>
          <a:xfrm rot="5400000">
            <a:off x="4148753" y="3674573"/>
            <a:ext cx="1202004" cy="919865"/>
            <a:chOff x="911201" y="1622002"/>
            <a:chExt cx="2283025" cy="1747386"/>
          </a:xfrm>
          <a:solidFill>
            <a:srgbClr val="E6E6E6"/>
          </a:solidFill>
        </p:grpSpPr>
        <p:sp>
          <p:nvSpPr>
            <p:cNvPr id="244" name="矩形 243"/>
            <p:cNvSpPr/>
            <p:nvPr/>
          </p:nvSpPr>
          <p:spPr>
            <a:xfrm>
              <a:off x="2026099" y="1679379"/>
              <a:ext cx="60759" cy="489621"/>
            </a:xfrm>
            <a:prstGeom prst="rect">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45" name="任意多边形 74"/>
            <p:cNvSpPr/>
            <p:nvPr/>
          </p:nvSpPr>
          <p:spPr>
            <a:xfrm rot="-2700000" flipV="1">
              <a:off x="1283460" y="1824478"/>
              <a:ext cx="1547880" cy="1544910"/>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46" name="椭圆 245"/>
            <p:cNvSpPr/>
            <p:nvPr/>
          </p:nvSpPr>
          <p:spPr>
            <a:xfrm>
              <a:off x="911201" y="2587444"/>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47" name="椭圆 246"/>
            <p:cNvSpPr/>
            <p:nvPr/>
          </p:nvSpPr>
          <p:spPr>
            <a:xfrm>
              <a:off x="3095293" y="2587444"/>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48" name="椭圆 247"/>
            <p:cNvSpPr/>
            <p:nvPr/>
          </p:nvSpPr>
          <p:spPr>
            <a:xfrm>
              <a:off x="1952570" y="2048530"/>
              <a:ext cx="209661" cy="209661"/>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49" name="椭圆 248"/>
            <p:cNvSpPr/>
            <p:nvPr/>
          </p:nvSpPr>
          <p:spPr>
            <a:xfrm>
              <a:off x="2007933" y="2106832"/>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50" name="椭圆 249"/>
            <p:cNvSpPr/>
            <p:nvPr/>
          </p:nvSpPr>
          <p:spPr>
            <a:xfrm>
              <a:off x="2007011" y="1622002"/>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grpSp>
      <p:grpSp>
        <p:nvGrpSpPr>
          <p:cNvPr id="251" name="组合 250"/>
          <p:cNvGrpSpPr/>
          <p:nvPr/>
        </p:nvGrpSpPr>
        <p:grpSpPr>
          <a:xfrm>
            <a:off x="1488137" y="5947954"/>
            <a:ext cx="735832" cy="735928"/>
            <a:chOff x="1499700" y="5266965"/>
            <a:chExt cx="735832" cy="735928"/>
          </a:xfrm>
          <a:gradFill>
            <a:gsLst>
              <a:gs pos="0">
                <a:srgbClr val="090A7B"/>
              </a:gs>
              <a:gs pos="100000">
                <a:srgbClr val="256ED8"/>
              </a:gs>
            </a:gsLst>
            <a:lin ang="5400000" scaled="1"/>
          </a:gradFill>
        </p:grpSpPr>
        <p:grpSp>
          <p:nvGrpSpPr>
            <p:cNvPr id="252" name="组合 251"/>
            <p:cNvGrpSpPr/>
            <p:nvPr/>
          </p:nvGrpSpPr>
          <p:grpSpPr>
            <a:xfrm flipH="1">
              <a:off x="1499700" y="5266965"/>
              <a:ext cx="735832" cy="735928"/>
              <a:chOff x="4361827" y="942123"/>
              <a:chExt cx="698849" cy="698943"/>
            </a:xfrm>
            <a:grpFill/>
          </p:grpSpPr>
          <p:sp>
            <p:nvSpPr>
              <p:cNvPr id="254" name="椭圆 253"/>
              <p:cNvSpPr/>
              <p:nvPr/>
            </p:nvSpPr>
            <p:spPr>
              <a:xfrm>
                <a:off x="4361827" y="942123"/>
                <a:ext cx="698849" cy="698943"/>
              </a:xfrm>
              <a:prstGeom prst="ellipse">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sp>
            <p:nvSpPr>
              <p:cNvPr id="255" name="椭圆 254"/>
              <p:cNvSpPr/>
              <p:nvPr/>
            </p:nvSpPr>
            <p:spPr>
              <a:xfrm>
                <a:off x="4425031" y="1005336"/>
                <a:ext cx="572438" cy="572515"/>
              </a:xfrm>
              <a:prstGeom prst="ellipse">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sp>
            <p:nvSpPr>
              <p:cNvPr id="256" name="椭圆 255"/>
              <p:cNvSpPr/>
              <p:nvPr/>
            </p:nvSpPr>
            <p:spPr>
              <a:xfrm flipH="1">
                <a:off x="4405009" y="991813"/>
                <a:ext cx="605980" cy="606062"/>
              </a:xfrm>
              <a:prstGeom prst="ellipse">
                <a:avLst/>
              </a:prstGeom>
              <a:grpFill/>
              <a:ln>
                <a:noFill/>
              </a:ln>
              <a:effectLst/>
            </p:spPr>
            <p:txBody>
              <a:bodyPr vert="horz" wrap="square" lIns="68580" tIns="34290" rIns="68580" bIns="34290" numCol="1" anchor="ctr" anchorCtr="0" compatLnSpc="1"/>
              <a:lstStyle/>
              <a:p>
                <a:pPr defTabSz="609600">
                  <a:lnSpc>
                    <a:spcPct val="120000"/>
                  </a:lnSpc>
                  <a:defRPr/>
                </a:pPr>
                <a:endParaRPr lang="zh-CN" altLang="en-US" sz="1100">
                  <a:solidFill>
                    <a:prstClr val="white"/>
                  </a:solidFill>
                  <a:latin typeface="黑体" panose="02010609060101010101" charset="-122"/>
                  <a:ea typeface="黑体" panose="02010609060101010101" charset="-122"/>
                </a:endParaRPr>
              </a:p>
            </p:txBody>
          </p:sp>
        </p:grpSp>
        <p:sp>
          <p:nvSpPr>
            <p:cNvPr id="253" name="矩形 252"/>
            <p:cNvSpPr/>
            <p:nvPr/>
          </p:nvSpPr>
          <p:spPr>
            <a:xfrm flipH="1">
              <a:off x="1667184" y="5400072"/>
              <a:ext cx="384985" cy="502545"/>
            </a:xfrm>
            <a:prstGeom prst="rect">
              <a:avLst/>
            </a:prstGeom>
            <a:grpFill/>
          </p:spPr>
          <p:txBody>
            <a:bodyPr wrap="none" lIns="91412" tIns="45706" rIns="91412" bIns="45706">
              <a:spAutoFit/>
            </a:bodyPr>
            <a:lstStyle/>
            <a:p>
              <a:pPr defTabSz="914400">
                <a:defRPr/>
              </a:pPr>
              <a:r>
                <a:rPr lang="en-US" altLang="zh-CN" sz="2665" dirty="0">
                  <a:solidFill>
                    <a:prstClr val="white"/>
                  </a:solidFill>
                  <a:latin typeface="微软雅黑" panose="020B0503020204020204" pitchFamily="34" charset="-122"/>
                  <a:ea typeface="微软雅黑" panose="020B0503020204020204" pitchFamily="34" charset="-122"/>
                </a:rPr>
                <a:t>4</a:t>
              </a:r>
              <a:endParaRPr lang="zh-CN" altLang="en-US" sz="2665" dirty="0">
                <a:solidFill>
                  <a:prstClr val="white"/>
                </a:solidFill>
                <a:latin typeface="微软雅黑" panose="020B0503020204020204" pitchFamily="34" charset="-122"/>
                <a:ea typeface="微软雅黑" panose="020B0503020204020204" pitchFamily="34" charset="-122"/>
              </a:endParaRPr>
            </a:p>
          </p:txBody>
        </p:sp>
      </p:grpSp>
      <p:grpSp>
        <p:nvGrpSpPr>
          <p:cNvPr id="257" name="组合 256"/>
          <p:cNvGrpSpPr/>
          <p:nvPr/>
        </p:nvGrpSpPr>
        <p:grpSpPr>
          <a:xfrm rot="5400000">
            <a:off x="1802733" y="5872539"/>
            <a:ext cx="1202004" cy="919865"/>
            <a:chOff x="911201" y="1622002"/>
            <a:chExt cx="2283025" cy="1747386"/>
          </a:xfrm>
          <a:solidFill>
            <a:srgbClr val="E6E6E6"/>
          </a:solidFill>
        </p:grpSpPr>
        <p:sp>
          <p:nvSpPr>
            <p:cNvPr id="258" name="矩形 257"/>
            <p:cNvSpPr/>
            <p:nvPr/>
          </p:nvSpPr>
          <p:spPr>
            <a:xfrm>
              <a:off x="2026099" y="1679379"/>
              <a:ext cx="60759" cy="489621"/>
            </a:xfrm>
            <a:prstGeom prst="rect">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59" name="任意多边形 74"/>
            <p:cNvSpPr/>
            <p:nvPr/>
          </p:nvSpPr>
          <p:spPr>
            <a:xfrm rot="-2700000" flipV="1">
              <a:off x="1283460" y="1824478"/>
              <a:ext cx="1547880" cy="1544910"/>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60" name="椭圆 259"/>
            <p:cNvSpPr/>
            <p:nvPr/>
          </p:nvSpPr>
          <p:spPr>
            <a:xfrm>
              <a:off x="911201" y="2587444"/>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61" name="椭圆 260"/>
            <p:cNvSpPr/>
            <p:nvPr/>
          </p:nvSpPr>
          <p:spPr>
            <a:xfrm>
              <a:off x="3095293" y="2587444"/>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62" name="椭圆 261"/>
            <p:cNvSpPr/>
            <p:nvPr/>
          </p:nvSpPr>
          <p:spPr>
            <a:xfrm>
              <a:off x="1952570" y="2048530"/>
              <a:ext cx="209661" cy="209661"/>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63" name="椭圆 262"/>
            <p:cNvSpPr/>
            <p:nvPr/>
          </p:nvSpPr>
          <p:spPr>
            <a:xfrm>
              <a:off x="2007933" y="2106832"/>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64" name="椭圆 263"/>
            <p:cNvSpPr/>
            <p:nvPr/>
          </p:nvSpPr>
          <p:spPr>
            <a:xfrm>
              <a:off x="2007011" y="1622002"/>
              <a:ext cx="98933" cy="98933"/>
            </a:xfrm>
            <a:prstGeom prst="ellipse">
              <a:avLst/>
            </a:prstGeom>
            <a:grp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grpSp>
      <p:sp>
        <p:nvSpPr>
          <p:cNvPr id="265" name="文本框 264"/>
          <p:cNvSpPr txBox="1"/>
          <p:nvPr/>
        </p:nvSpPr>
        <p:spPr>
          <a:xfrm>
            <a:off x="7022655" y="1827204"/>
            <a:ext cx="4794722" cy="1104533"/>
          </a:xfrm>
          <a:prstGeom prst="rect">
            <a:avLst/>
          </a:prstGeom>
          <a:noFill/>
        </p:spPr>
        <p:txBody>
          <a:bodyPr wrap="square">
            <a:spAutoFit/>
          </a:bodyPr>
          <a:lstStyle/>
          <a:p>
            <a:pPr defTabSz="609600">
              <a:lnSpc>
                <a:spcPct val="120000"/>
              </a:lnSpc>
              <a:defRPr/>
            </a:pP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制定实施“八五”普法规划。市委理论学习中心组、市政府常务会会前学法实现常态化，</a:t>
            </a:r>
            <a:r>
              <a:rPr lang="zh-CN"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今年以来，市委理论学习中心组召开专题法治讲座，市政府常务会议组织会前学法</a:t>
            </a: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次，示范带动全市各级各部门主动学法。</a:t>
            </a:r>
            <a:endPar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6" name="文本框 265"/>
          <p:cNvSpPr txBox="1"/>
          <p:nvPr/>
        </p:nvSpPr>
        <p:spPr>
          <a:xfrm>
            <a:off x="5278241" y="3607972"/>
            <a:ext cx="6430125" cy="846001"/>
          </a:xfrm>
          <a:prstGeom prst="rect">
            <a:avLst/>
          </a:prstGeom>
          <a:noFill/>
        </p:spPr>
        <p:txBody>
          <a:bodyPr wrap="square">
            <a:spAutoFit/>
          </a:bodyPr>
          <a:lstStyle/>
          <a:p>
            <a:pPr defTabSz="609600">
              <a:lnSpc>
                <a:spcPct val="120000"/>
              </a:lnSpc>
              <a:defRPr/>
            </a:pP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抓好青少年“关键群体”普法教育，开展“法律进校园”活动</a:t>
            </a: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900</a:t>
            </a: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余次，</a:t>
            </a: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1029</a:t>
            </a: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名法治副校长全部全面履职，去年我市在全省法治副校长工作推进会上作了典型发言。开展宪法和民法典“十进”和“美好生活民法典相伴”等系列主题宣传活动。</a:t>
            </a:r>
          </a:p>
        </p:txBody>
      </p:sp>
      <p:sp>
        <p:nvSpPr>
          <p:cNvPr id="267" name="文本框 266"/>
          <p:cNvSpPr txBox="1"/>
          <p:nvPr/>
        </p:nvSpPr>
        <p:spPr>
          <a:xfrm>
            <a:off x="6573606" y="4857595"/>
            <a:ext cx="5134759" cy="1124585"/>
          </a:xfrm>
          <a:prstGeom prst="rect">
            <a:avLst/>
          </a:prstGeom>
          <a:noFill/>
        </p:spPr>
        <p:txBody>
          <a:bodyPr wrap="square">
            <a:spAutoFit/>
          </a:bodyPr>
          <a:lstStyle/>
          <a:p>
            <a:pPr defTabSz="609600">
              <a:lnSpc>
                <a:spcPct val="120000"/>
              </a:lnSpc>
              <a:defRPr/>
            </a:pP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全市共开展各类普法宣传活动</a:t>
            </a: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3100</a:t>
            </a: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余场，发放宣传材料</a:t>
            </a: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60</a:t>
            </a: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余万份，受众达</a:t>
            </a: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200</a:t>
            </a: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余万人。加强“智慧普法”平台建设，累计为群众提供智能即时问答咨询</a:t>
            </a: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12978</a:t>
            </a: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次，出具智能法律意见书</a:t>
            </a: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35728</a:t>
            </a: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份。</a:t>
            </a:r>
          </a:p>
        </p:txBody>
      </p:sp>
      <p:sp>
        <p:nvSpPr>
          <p:cNvPr id="268" name="文本框 267"/>
          <p:cNvSpPr txBox="1"/>
          <p:nvPr/>
        </p:nvSpPr>
        <p:spPr>
          <a:xfrm>
            <a:off x="2940541" y="6104551"/>
            <a:ext cx="8614211" cy="587469"/>
          </a:xfrm>
          <a:prstGeom prst="rect">
            <a:avLst/>
          </a:prstGeom>
          <a:noFill/>
        </p:spPr>
        <p:txBody>
          <a:bodyPr wrap="square">
            <a:spAutoFit/>
          </a:bodyPr>
          <a:lstStyle/>
          <a:p>
            <a:pPr defTabSz="609600">
              <a:lnSpc>
                <a:spcPct val="120000"/>
              </a:lnSpc>
              <a:defRPr/>
            </a:pP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出台</a:t>
            </a: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聊城市国家机关“谁执法谁普法”履职评议活动实施办法</a:t>
            </a: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，开展了“谁执法谁普法”履职评议活动。</a:t>
            </a: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2021</a:t>
            </a: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年，聊城市司法局被中央宣传部、司法部、全国普法办评为“全国依法治理创建活动先进单位”。</a:t>
            </a:r>
          </a:p>
        </p:txBody>
      </p:sp>
      <p:grpSp>
        <p:nvGrpSpPr>
          <p:cNvPr id="89" name="组合 88"/>
          <p:cNvGrpSpPr/>
          <p:nvPr/>
        </p:nvGrpSpPr>
        <p:grpSpPr>
          <a:xfrm>
            <a:off x="6985451" y="0"/>
            <a:ext cx="1526872" cy="900884"/>
            <a:chOff x="7140434" y="684324"/>
            <a:chExt cx="1526872" cy="900884"/>
          </a:xfrm>
        </p:grpSpPr>
        <p:grpSp>
          <p:nvGrpSpPr>
            <p:cNvPr id="90" name="组合 89"/>
            <p:cNvGrpSpPr/>
            <p:nvPr/>
          </p:nvGrpSpPr>
          <p:grpSpPr>
            <a:xfrm rot="10800000">
              <a:off x="7140434" y="980677"/>
              <a:ext cx="1243864" cy="256375"/>
              <a:chOff x="1621436" y="3300812"/>
              <a:chExt cx="1243864" cy="256375"/>
            </a:xfrm>
            <a:effectLst/>
          </p:grpSpPr>
          <p:cxnSp>
            <p:nvCxnSpPr>
              <p:cNvPr id="92" name="直接连接符 91"/>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3"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91" name="图片 90"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94" name="图片 93"/>
          <p:cNvPicPr>
            <a:picLocks noChangeAspect="1"/>
          </p:cNvPicPr>
          <p:nvPr/>
        </p:nvPicPr>
        <p:blipFill>
          <a:blip r:embed="rId4"/>
          <a:stretch>
            <a:fillRect/>
          </a:stretch>
        </p:blipFill>
        <p:spPr>
          <a:xfrm>
            <a:off x="680030" y="52511"/>
            <a:ext cx="6255038" cy="816935"/>
          </a:xfrm>
          <a:prstGeom prst="rect">
            <a:avLst/>
          </a:prstGeom>
        </p:spPr>
      </p:pic>
      <p:pic>
        <p:nvPicPr>
          <p:cNvPr id="95" name="图片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96" name="矩形: 圆角 95"/>
          <p:cNvSpPr/>
          <p:nvPr/>
        </p:nvSpPr>
        <p:spPr>
          <a:xfrm>
            <a:off x="294561" y="11711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97" name="文本框 96"/>
          <p:cNvSpPr txBox="1"/>
          <p:nvPr/>
        </p:nvSpPr>
        <p:spPr>
          <a:xfrm>
            <a:off x="179335" y="11916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（五）聚焦法治惠民，服务能力得到新提升</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sp>
        <p:nvSpPr>
          <p:cNvPr id="78" name="文本框 77"/>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38</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ïŝľíďé"/>
          <p:cNvSpPr/>
          <p:nvPr/>
        </p:nvSpPr>
        <p:spPr bwMode="auto">
          <a:xfrm rot="16200000">
            <a:off x="3906981" y="-1356417"/>
            <a:ext cx="4379625" cy="10848976"/>
          </a:xfrm>
          <a:prstGeom prst="rightArrow">
            <a:avLst>
              <a:gd name="adj1" fmla="val 53599"/>
              <a:gd name="adj2" fmla="val 27949"/>
            </a:avLst>
          </a:prstGeom>
          <a:solidFill>
            <a:srgbClr val="FFFFFF">
              <a:lumMod val="95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sp>
        <p:nvSpPr>
          <p:cNvPr id="100" name="isļïḋé"/>
          <p:cNvSpPr/>
          <p:nvPr/>
        </p:nvSpPr>
        <p:spPr bwMode="auto">
          <a:xfrm>
            <a:off x="670718" y="2185969"/>
            <a:ext cx="2606718" cy="4058256"/>
          </a:xfrm>
          <a:prstGeom prst="rect">
            <a:avLst/>
          </a:prstGeom>
          <a:solidFill>
            <a:srgbClr val="FFFFFF"/>
          </a:solidFill>
          <a:ln w="12700" cap="flat" cmpd="sng" algn="ctr">
            <a:solidFill>
              <a:srgbClr val="090A7B"/>
            </a:solidFill>
            <a:prstDash val="solid"/>
            <a:miter lim="800000"/>
          </a:ln>
          <a:effectLst/>
        </p:spPr>
        <p:txBody>
          <a:bodyPr rtlCol="0" anchor="t"/>
          <a:lstStyle/>
          <a:p>
            <a:pPr marL="171450" marR="0" lvl="0" indent="-171450" defTabSz="914400" eaLnBrk="1" fontAlgn="auto" latinLnBrk="0" hangingPunct="1">
              <a:lnSpc>
                <a:spcPct val="150000"/>
              </a:lnSpc>
              <a:spcBef>
                <a:spcPts val="0"/>
              </a:spcBef>
              <a:spcAft>
                <a:spcPts val="0"/>
              </a:spcAft>
              <a:buClrTx/>
              <a:buSzTx/>
              <a:buFont typeface="Arial" panose="020B0604020202020204" pitchFamily="34" charset="0"/>
              <a:buChar char="•"/>
              <a:defRPr/>
            </a:pPr>
            <a:endParaRPr lang="zh-CN" altLang="en-US" sz="1400" kern="0" dirty="0">
              <a:solidFill>
                <a:srgbClr val="000000"/>
              </a:solidFill>
              <a:latin typeface="微软雅黑" panose="020B0503020204020204" pitchFamily="34" charset="-122"/>
              <a:ea typeface="微软雅黑" panose="020B0503020204020204" pitchFamily="34" charset="-122"/>
            </a:endParaRPr>
          </a:p>
        </p:txBody>
      </p:sp>
      <p:sp>
        <p:nvSpPr>
          <p:cNvPr id="101" name="íṧḷíḑê"/>
          <p:cNvSpPr/>
          <p:nvPr/>
        </p:nvSpPr>
        <p:spPr bwMode="auto">
          <a:xfrm>
            <a:off x="3418138" y="2185968"/>
            <a:ext cx="2606718" cy="4071915"/>
          </a:xfrm>
          <a:prstGeom prst="rect">
            <a:avLst/>
          </a:prstGeom>
          <a:solidFill>
            <a:srgbClr val="FFFFFF"/>
          </a:solidFill>
          <a:ln w="12700" cap="flat" cmpd="sng" algn="ctr">
            <a:solidFill>
              <a:srgbClr val="090A7B"/>
            </a:solid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171450" marR="0" lvl="0" indent="-171450" defTabSz="914400" eaLnBrk="1" fontAlgn="auto" latinLnBrk="0" hangingPunct="1">
              <a:lnSpc>
                <a:spcPct val="150000"/>
              </a:lnSpc>
              <a:spcBef>
                <a:spcPts val="0"/>
              </a:spcBef>
              <a:spcAft>
                <a:spcPts val="0"/>
              </a:spcAft>
              <a:buClrTx/>
              <a:buSzTx/>
              <a:buFont typeface="Arial" panose="020B0604020202020204" pitchFamily="34" charset="0"/>
              <a:buChar char="•"/>
              <a:defRPr/>
            </a:pPr>
            <a:endPar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2" name="ïśļíḋè"/>
          <p:cNvSpPr/>
          <p:nvPr/>
        </p:nvSpPr>
        <p:spPr bwMode="auto">
          <a:xfrm>
            <a:off x="6165558" y="2185968"/>
            <a:ext cx="2606718" cy="4097229"/>
          </a:xfrm>
          <a:prstGeom prst="rect">
            <a:avLst/>
          </a:prstGeom>
          <a:solidFill>
            <a:srgbClr val="FFFFFF"/>
          </a:solidFill>
          <a:ln w="12700" cap="flat" cmpd="sng" algn="ctr">
            <a:solidFill>
              <a:srgbClr val="090A7B"/>
            </a:solid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171450" marR="0" lvl="0" indent="-171450" defTabSz="914400" eaLnBrk="1" fontAlgn="auto" latinLnBrk="0" hangingPunct="1">
              <a:lnSpc>
                <a:spcPct val="150000"/>
              </a:lnSpc>
              <a:spcBef>
                <a:spcPts val="0"/>
              </a:spcBef>
              <a:spcAft>
                <a:spcPts val="0"/>
              </a:spcAft>
              <a:buClrTx/>
              <a:buSzTx/>
              <a:buFont typeface="Arial" panose="020B0604020202020204" pitchFamily="34" charset="0"/>
              <a:buChar char="•"/>
              <a:defRPr/>
            </a:pPr>
            <a:endPar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3" name="iṡlîḋé"/>
          <p:cNvSpPr/>
          <p:nvPr/>
        </p:nvSpPr>
        <p:spPr bwMode="auto">
          <a:xfrm>
            <a:off x="8912977" y="2185969"/>
            <a:ext cx="2606718" cy="4097228"/>
          </a:xfrm>
          <a:prstGeom prst="rect">
            <a:avLst/>
          </a:prstGeom>
          <a:solidFill>
            <a:srgbClr val="FFFFFF"/>
          </a:solidFill>
          <a:ln w="12700" cap="flat" cmpd="sng" algn="ctr">
            <a:solidFill>
              <a:srgbClr val="090A7B"/>
            </a:solid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171450" marR="0" lvl="0" indent="-171450" defTabSz="914400" eaLnBrk="1" fontAlgn="auto" latinLnBrk="0" hangingPunct="1">
              <a:lnSpc>
                <a:spcPct val="150000"/>
              </a:lnSpc>
              <a:spcBef>
                <a:spcPts val="0"/>
              </a:spcBef>
              <a:spcAft>
                <a:spcPts val="0"/>
              </a:spcAft>
              <a:buClrTx/>
              <a:buSzTx/>
              <a:buFont typeface="Arial" panose="020B0604020202020204" pitchFamily="34" charset="0"/>
              <a:buChar char="•"/>
              <a:defRPr/>
            </a:pPr>
            <a:endPar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nvGrpSpPr>
          <p:cNvPr id="28" name="组合 27"/>
          <p:cNvGrpSpPr/>
          <p:nvPr/>
        </p:nvGrpSpPr>
        <p:grpSpPr>
          <a:xfrm>
            <a:off x="6985451" y="0"/>
            <a:ext cx="1526872" cy="900884"/>
            <a:chOff x="7140434" y="684324"/>
            <a:chExt cx="1526872" cy="900884"/>
          </a:xfrm>
        </p:grpSpPr>
        <p:grpSp>
          <p:nvGrpSpPr>
            <p:cNvPr id="29" name="组合 28"/>
            <p:cNvGrpSpPr/>
            <p:nvPr/>
          </p:nvGrpSpPr>
          <p:grpSpPr>
            <a:xfrm rot="10800000">
              <a:off x="7140434" y="980677"/>
              <a:ext cx="1243864" cy="256375"/>
              <a:chOff x="1621436" y="3300812"/>
              <a:chExt cx="1243864" cy="256375"/>
            </a:xfrm>
            <a:effectLst/>
          </p:grpSpPr>
          <p:cxnSp>
            <p:nvCxnSpPr>
              <p:cNvPr id="31" name="直接连接符 30"/>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0" name="图片 29"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33" name="图片 32"/>
          <p:cNvPicPr>
            <a:picLocks noChangeAspect="1"/>
          </p:cNvPicPr>
          <p:nvPr/>
        </p:nvPicPr>
        <p:blipFill>
          <a:blip r:embed="rId4"/>
          <a:stretch>
            <a:fillRect/>
          </a:stretch>
        </p:blipFill>
        <p:spPr>
          <a:xfrm>
            <a:off x="680030" y="52511"/>
            <a:ext cx="6255038" cy="816935"/>
          </a:xfrm>
          <a:prstGeom prst="rect">
            <a:avLst/>
          </a:prstGeom>
        </p:spPr>
      </p:pic>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35" name="矩形: 圆角 34"/>
          <p:cNvSpPr/>
          <p:nvPr/>
        </p:nvSpPr>
        <p:spPr>
          <a:xfrm>
            <a:off x="294561" y="11711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36" name="文本框 35"/>
          <p:cNvSpPr txBox="1"/>
          <p:nvPr/>
        </p:nvSpPr>
        <p:spPr>
          <a:xfrm>
            <a:off x="179335" y="11916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（五）聚焦法治惠民，服务能力得到新提升</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sp>
        <p:nvSpPr>
          <p:cNvPr id="37" name="文本框 36"/>
          <p:cNvSpPr txBox="1"/>
          <p:nvPr/>
        </p:nvSpPr>
        <p:spPr>
          <a:xfrm>
            <a:off x="6480214" y="1271860"/>
            <a:ext cx="3752651"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二是着力提升法律服务能力</a:t>
            </a:r>
          </a:p>
        </p:txBody>
      </p:sp>
      <p:sp>
        <p:nvSpPr>
          <p:cNvPr id="40" name="文本框 39"/>
          <p:cNvSpPr txBox="1"/>
          <p:nvPr/>
        </p:nvSpPr>
        <p:spPr>
          <a:xfrm>
            <a:off x="669131" y="2286682"/>
            <a:ext cx="2597406" cy="3932230"/>
          </a:xfrm>
          <a:prstGeom prst="rect">
            <a:avLst/>
          </a:prstGeom>
          <a:noFill/>
        </p:spPr>
        <p:txBody>
          <a:bodyPr wrap="square">
            <a:spAutoFit/>
          </a:bodyPr>
          <a:lstStyle/>
          <a:p>
            <a:pPr marL="171450" marR="0" lvl="0" indent="-171450" defTabSz="9144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kern="0" dirty="0">
                <a:solidFill>
                  <a:srgbClr val="000000"/>
                </a:solidFill>
                <a:latin typeface="微软雅黑" panose="020B0503020204020204" pitchFamily="34" charset="-122"/>
                <a:ea typeface="微软雅黑" panose="020B0503020204020204" pitchFamily="34" charset="-122"/>
              </a:rPr>
              <a:t>扎实推进公共法律服务实体、网络、热线平台融合发展，今年上半年，各级实体平台办理业务</a:t>
            </a:r>
            <a:r>
              <a:rPr lang="en-US" altLang="zh-CN" sz="1400" kern="0" dirty="0">
                <a:solidFill>
                  <a:srgbClr val="000000"/>
                </a:solidFill>
                <a:latin typeface="微软雅黑" panose="020B0503020204020204" pitchFamily="34" charset="-122"/>
                <a:ea typeface="微软雅黑" panose="020B0503020204020204" pitchFamily="34" charset="-122"/>
              </a:rPr>
              <a:t>1.7</a:t>
            </a:r>
            <a:r>
              <a:rPr lang="zh-CN" altLang="en-US" sz="1400" kern="0" dirty="0">
                <a:solidFill>
                  <a:srgbClr val="000000"/>
                </a:solidFill>
                <a:latin typeface="微软雅黑" panose="020B0503020204020204" pitchFamily="34" charset="-122"/>
                <a:ea typeface="微软雅黑" panose="020B0503020204020204" pitchFamily="34" charset="-122"/>
              </a:rPr>
              <a:t>万件， </a:t>
            </a:r>
            <a:r>
              <a:rPr lang="en-US" altLang="zh-CN" sz="1400" kern="0" dirty="0">
                <a:solidFill>
                  <a:srgbClr val="000000"/>
                </a:solidFill>
                <a:latin typeface="微软雅黑" panose="020B0503020204020204" pitchFamily="34" charset="-122"/>
                <a:ea typeface="微软雅黑" panose="020B0503020204020204" pitchFamily="34" charset="-122"/>
              </a:rPr>
              <a:t>12348</a:t>
            </a:r>
            <a:r>
              <a:rPr lang="zh-CN" altLang="en-US" sz="1400" kern="0" dirty="0">
                <a:solidFill>
                  <a:srgbClr val="000000"/>
                </a:solidFill>
                <a:latin typeface="微软雅黑" panose="020B0503020204020204" pitchFamily="34" charset="-122"/>
                <a:ea typeface="微软雅黑" panose="020B0503020204020204" pitchFamily="34" charset="-122"/>
              </a:rPr>
              <a:t>热线平台解答咨询</a:t>
            </a:r>
            <a:r>
              <a:rPr lang="en-US" altLang="zh-CN" sz="1400" kern="0" dirty="0">
                <a:solidFill>
                  <a:srgbClr val="000000"/>
                </a:solidFill>
                <a:latin typeface="微软雅黑" panose="020B0503020204020204" pitchFamily="34" charset="-122"/>
                <a:ea typeface="微软雅黑" panose="020B0503020204020204" pitchFamily="34" charset="-122"/>
              </a:rPr>
              <a:t>4</a:t>
            </a:r>
            <a:r>
              <a:rPr lang="zh-CN" altLang="en-US" sz="1400" kern="0" dirty="0">
                <a:solidFill>
                  <a:srgbClr val="000000"/>
                </a:solidFill>
                <a:latin typeface="微软雅黑" panose="020B0503020204020204" pitchFamily="34" charset="-122"/>
                <a:ea typeface="微软雅黑" panose="020B0503020204020204" pitchFamily="34" charset="-122"/>
              </a:rPr>
              <a:t>万余人次。</a:t>
            </a:r>
            <a:r>
              <a:rPr lang="zh-CN" altLang="zh-CN" sz="1400" kern="0" dirty="0">
                <a:solidFill>
                  <a:srgbClr val="000000"/>
                </a:solidFill>
                <a:latin typeface="微软雅黑" panose="020B0503020204020204" pitchFamily="34" charset="-122"/>
                <a:ea typeface="微软雅黑" panose="020B0503020204020204" pitchFamily="34" charset="-122"/>
              </a:rPr>
              <a:t>不断优化公证服务，积极参与无证明城市社会化应用场景建设，聊城市“公证处公证云服务”被山东省人民政府办公厅列入第一批电子证照社会化应用试点，上半年办理公证</a:t>
            </a:r>
            <a:r>
              <a:rPr lang="en-US" altLang="zh-CN" sz="1400" kern="0" dirty="0">
                <a:solidFill>
                  <a:srgbClr val="000000"/>
                </a:solidFill>
                <a:latin typeface="微软雅黑" panose="020B0503020204020204" pitchFamily="34" charset="-122"/>
                <a:ea typeface="微软雅黑" panose="020B0503020204020204" pitchFamily="34" charset="-122"/>
              </a:rPr>
              <a:t>10140</a:t>
            </a:r>
            <a:r>
              <a:rPr lang="zh-CN" altLang="zh-CN" sz="1400" kern="0" dirty="0">
                <a:solidFill>
                  <a:srgbClr val="000000"/>
                </a:solidFill>
                <a:latin typeface="微软雅黑" panose="020B0503020204020204" pitchFamily="34" charset="-122"/>
                <a:ea typeface="微软雅黑" panose="020B0503020204020204" pitchFamily="34" charset="-122"/>
              </a:rPr>
              <a:t>件。</a:t>
            </a:r>
            <a:endParaRPr lang="zh-CN" altLang="en-US" sz="1400" kern="0" dirty="0">
              <a:solidFill>
                <a:srgbClr val="000000"/>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3425863" y="2579875"/>
            <a:ext cx="2597406" cy="2962734"/>
          </a:xfrm>
          <a:prstGeom prst="rect">
            <a:avLst/>
          </a:prstGeom>
          <a:noFill/>
        </p:spPr>
        <p:txBody>
          <a:bodyPr wrap="square">
            <a:spAutoFit/>
          </a:bodyPr>
          <a:lstStyle/>
          <a:p>
            <a:pPr marL="171450" marR="0" lvl="0" indent="-171450" defTabSz="9144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kern="0" dirty="0">
                <a:solidFill>
                  <a:srgbClr val="000000"/>
                </a:solidFill>
                <a:latin typeface="微软雅黑" panose="020B0503020204020204" pitchFamily="34" charset="-122"/>
                <a:ea typeface="微软雅黑" panose="020B0503020204020204" pitchFamily="34" charset="-122"/>
              </a:rPr>
              <a:t>实现司法鉴定机构扩容业务增项，成立东昌妇幼司法鉴定中心，填补了聊城市司法鉴定领域没有法医物证、法医毒物的空白，山东法衡司法鉴定中心增项“交通事故痕迹物证鉴定”，今年上半年全市</a:t>
            </a:r>
            <a:r>
              <a:rPr lang="en-US" altLang="zh-CN" sz="1400" kern="0" dirty="0">
                <a:solidFill>
                  <a:srgbClr val="000000"/>
                </a:solidFill>
                <a:latin typeface="微软雅黑" panose="020B0503020204020204" pitchFamily="34" charset="-122"/>
                <a:ea typeface="微软雅黑" panose="020B0503020204020204" pitchFamily="34" charset="-122"/>
              </a:rPr>
              <a:t>112</a:t>
            </a:r>
            <a:r>
              <a:rPr lang="zh-CN" altLang="en-US" sz="1400" kern="0" dirty="0">
                <a:solidFill>
                  <a:srgbClr val="000000"/>
                </a:solidFill>
                <a:latin typeface="微软雅黑" panose="020B0503020204020204" pitchFamily="34" charset="-122"/>
                <a:ea typeface="微软雅黑" panose="020B0503020204020204" pitchFamily="34" charset="-122"/>
              </a:rPr>
              <a:t>名司法鉴定人办理司法鉴定案件</a:t>
            </a:r>
            <a:r>
              <a:rPr lang="en-US" altLang="zh-CN" sz="1400" kern="0" dirty="0">
                <a:solidFill>
                  <a:srgbClr val="000000"/>
                </a:solidFill>
                <a:latin typeface="微软雅黑" panose="020B0503020204020204" pitchFamily="34" charset="-122"/>
                <a:ea typeface="微软雅黑" panose="020B0503020204020204" pitchFamily="34" charset="-122"/>
              </a:rPr>
              <a:t>1940</a:t>
            </a:r>
            <a:r>
              <a:rPr lang="zh-CN" altLang="en-US" sz="1400" kern="0" dirty="0">
                <a:solidFill>
                  <a:srgbClr val="000000"/>
                </a:solidFill>
                <a:latin typeface="微软雅黑" panose="020B0503020204020204" pitchFamily="34" charset="-122"/>
                <a:ea typeface="微软雅黑" panose="020B0503020204020204" pitchFamily="34" charset="-122"/>
              </a:rPr>
              <a:t>件。</a:t>
            </a:r>
          </a:p>
        </p:txBody>
      </p:sp>
      <p:sp>
        <p:nvSpPr>
          <p:cNvPr id="44" name="文本框 43"/>
          <p:cNvSpPr txBox="1"/>
          <p:nvPr/>
        </p:nvSpPr>
        <p:spPr>
          <a:xfrm>
            <a:off x="6165558" y="2783279"/>
            <a:ext cx="2606718" cy="2030095"/>
          </a:xfrm>
          <a:prstGeom prst="rect">
            <a:avLst/>
          </a:prstGeom>
          <a:noFill/>
        </p:spPr>
        <p:txBody>
          <a:bodyPr wrap="square">
            <a:spAutoFit/>
          </a:bodyPr>
          <a:lstStyle/>
          <a:p>
            <a:pPr marL="171450" marR="0" lvl="0" indent="-171450" defTabSz="9144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kern="0" dirty="0">
                <a:solidFill>
                  <a:srgbClr val="000000"/>
                </a:solidFill>
                <a:latin typeface="微软雅黑" panose="020B0503020204020204" pitchFamily="34" charset="-122"/>
                <a:ea typeface="微软雅黑" panose="020B0503020204020204" pitchFamily="34" charset="-122"/>
              </a:rPr>
              <a:t>深入推进法律援助“应援尽援”工作，制定</a:t>
            </a:r>
            <a:r>
              <a:rPr lang="en-US" altLang="zh-CN" sz="1400" kern="0" dirty="0">
                <a:solidFill>
                  <a:srgbClr val="000000"/>
                </a:solidFill>
                <a:latin typeface="微软雅黑" panose="020B0503020204020204" pitchFamily="34" charset="-122"/>
                <a:ea typeface="微软雅黑" panose="020B0503020204020204" pitchFamily="34" charset="-122"/>
              </a:rPr>
              <a:t>《</a:t>
            </a:r>
            <a:r>
              <a:rPr lang="zh-CN" altLang="en-US" sz="1400" kern="0" dirty="0">
                <a:solidFill>
                  <a:srgbClr val="000000"/>
                </a:solidFill>
                <a:latin typeface="微软雅黑" panose="020B0503020204020204" pitchFamily="34" charset="-122"/>
                <a:ea typeface="微软雅黑" panose="020B0503020204020204" pitchFamily="34" charset="-122"/>
              </a:rPr>
              <a:t>聊城市市级法律援助补贴经费管理办法</a:t>
            </a:r>
            <a:r>
              <a:rPr lang="en-US" altLang="zh-CN" sz="1400" kern="0" dirty="0">
                <a:solidFill>
                  <a:srgbClr val="000000"/>
                </a:solidFill>
                <a:latin typeface="微软雅黑" panose="020B0503020204020204" pitchFamily="34" charset="-122"/>
                <a:ea typeface="微软雅黑" panose="020B0503020204020204" pitchFamily="34" charset="-122"/>
              </a:rPr>
              <a:t>》</a:t>
            </a:r>
            <a:r>
              <a:rPr lang="zh-CN" altLang="en-US" sz="1400" kern="0" dirty="0">
                <a:solidFill>
                  <a:srgbClr val="000000"/>
                </a:solidFill>
                <a:latin typeface="微软雅黑" panose="020B0503020204020204" pitchFamily="34" charset="-122"/>
                <a:ea typeface="微软雅黑" panose="020B0503020204020204" pitchFamily="34" charset="-122"/>
              </a:rPr>
              <a:t>，提升法律援助补贴标准</a:t>
            </a:r>
            <a:r>
              <a:rPr lang="en-US" altLang="zh-CN" sz="1400" kern="0" dirty="0">
                <a:solidFill>
                  <a:srgbClr val="000000"/>
                </a:solidFill>
                <a:latin typeface="微软雅黑" panose="020B0503020204020204" pitchFamily="34" charset="-122"/>
                <a:ea typeface="微软雅黑" panose="020B0503020204020204" pitchFamily="34" charset="-122"/>
              </a:rPr>
              <a:t>,</a:t>
            </a:r>
            <a:r>
              <a:rPr lang="zh-CN" altLang="en-US" sz="1400" kern="0" dirty="0">
                <a:solidFill>
                  <a:srgbClr val="000000"/>
                </a:solidFill>
                <a:latin typeface="微软雅黑" panose="020B0503020204020204" pitchFamily="34" charset="-122"/>
                <a:ea typeface="微软雅黑" panose="020B0503020204020204" pitchFamily="34" charset="-122"/>
              </a:rPr>
              <a:t>开展法律援助事项范围负面清单试点工作。</a:t>
            </a:r>
          </a:p>
        </p:txBody>
      </p:sp>
      <p:sp>
        <p:nvSpPr>
          <p:cNvPr id="46" name="文本框 45"/>
          <p:cNvSpPr txBox="1"/>
          <p:nvPr/>
        </p:nvSpPr>
        <p:spPr>
          <a:xfrm>
            <a:off x="8915988" y="2798306"/>
            <a:ext cx="2633753" cy="1670073"/>
          </a:xfrm>
          <a:prstGeom prst="rect">
            <a:avLst/>
          </a:prstGeom>
          <a:noFill/>
        </p:spPr>
        <p:txBody>
          <a:bodyPr wrap="square">
            <a:spAutoFit/>
          </a:bodyPr>
          <a:lstStyle/>
          <a:p>
            <a:pPr marL="171450" marR="0" lvl="0" indent="-171450" defTabSz="9144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kern="0" dirty="0">
                <a:solidFill>
                  <a:srgbClr val="000000"/>
                </a:solidFill>
                <a:latin typeface="微软雅黑" panose="020B0503020204020204" pitchFamily="34" charset="-122"/>
                <a:ea typeface="微软雅黑" panose="020B0503020204020204" pitchFamily="34" charset="-122"/>
              </a:rPr>
              <a:t>重新修订基层法律服务全覆盖工作制度，确定法律顾问服务范围和工作标准，全市</a:t>
            </a:r>
            <a:r>
              <a:rPr lang="en-US" altLang="zh-CN" sz="1400" kern="0" dirty="0">
                <a:solidFill>
                  <a:srgbClr val="000000"/>
                </a:solidFill>
                <a:latin typeface="微软雅黑" panose="020B0503020204020204" pitchFamily="34" charset="-122"/>
                <a:ea typeface="微软雅黑" panose="020B0503020204020204" pitchFamily="34" charset="-122"/>
              </a:rPr>
              <a:t>1111</a:t>
            </a:r>
            <a:r>
              <a:rPr lang="zh-CN" altLang="en-US" sz="1400" kern="0" dirty="0">
                <a:solidFill>
                  <a:srgbClr val="000000"/>
                </a:solidFill>
                <a:latin typeface="微软雅黑" panose="020B0503020204020204" pitchFamily="34" charset="-122"/>
                <a:ea typeface="微软雅黑" panose="020B0503020204020204" pitchFamily="34" charset="-122"/>
              </a:rPr>
              <a:t>名法律顾问今年上半年办理各项法律事务</a:t>
            </a:r>
            <a:r>
              <a:rPr lang="en-US" altLang="zh-CN" sz="1400" kern="0" dirty="0">
                <a:solidFill>
                  <a:srgbClr val="000000"/>
                </a:solidFill>
                <a:latin typeface="微软雅黑" panose="020B0503020204020204" pitchFamily="34" charset="-122"/>
                <a:ea typeface="微软雅黑" panose="020B0503020204020204" pitchFamily="34" charset="-122"/>
              </a:rPr>
              <a:t>4.1</a:t>
            </a:r>
            <a:r>
              <a:rPr lang="zh-CN" altLang="en-US" sz="1400" kern="0" dirty="0">
                <a:solidFill>
                  <a:srgbClr val="000000"/>
                </a:solidFill>
                <a:latin typeface="微软雅黑" panose="020B0503020204020204" pitchFamily="34" charset="-122"/>
                <a:ea typeface="微软雅黑" panose="020B0503020204020204" pitchFamily="34" charset="-122"/>
              </a:rPr>
              <a:t>万余件。</a:t>
            </a:r>
          </a:p>
        </p:txBody>
      </p:sp>
      <p:sp>
        <p:nvSpPr>
          <p:cNvPr id="21" name="文本框 20"/>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39</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单圆角 55"/>
          <p:cNvSpPr/>
          <p:nvPr/>
        </p:nvSpPr>
        <p:spPr>
          <a:xfrm>
            <a:off x="386797" y="304860"/>
            <a:ext cx="11418406" cy="2264137"/>
          </a:xfrm>
          <a:prstGeom prst="round1Rect">
            <a:avLst>
              <a:gd name="adj" fmla="val 15848"/>
            </a:avLst>
          </a:prstGeom>
          <a:gradFill flip="none" rotWithShape="1">
            <a:gsLst>
              <a:gs pos="0">
                <a:schemeClr val="bg1"/>
              </a:gs>
              <a:gs pos="100000">
                <a:schemeClr val="bg1">
                  <a:alpha val="79000"/>
                </a:schemeClr>
              </a:gs>
            </a:gsLst>
            <a:lin ang="16200000" scaled="1"/>
            <a:tileRect/>
          </a:gradFill>
          <a:ln w="12700">
            <a:gradFill>
              <a:gsLst>
                <a:gs pos="0">
                  <a:schemeClr val="bg1"/>
                </a:gs>
                <a:gs pos="100000">
                  <a:srgbClr val="090A7B"/>
                </a:gs>
              </a:gsLst>
              <a:lin ang="3600000" scaled="0"/>
            </a:gradFill>
          </a:ln>
          <a:effectLst>
            <a:outerShdw blurRad="88900" dist="38100" dir="8100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1" name="矩形: 圆角 30"/>
          <p:cNvSpPr/>
          <p:nvPr/>
        </p:nvSpPr>
        <p:spPr>
          <a:xfrm>
            <a:off x="0" y="2768004"/>
            <a:ext cx="12192000" cy="1563094"/>
          </a:xfrm>
          <a:prstGeom prst="roundRect">
            <a:avLst>
              <a:gd name="adj" fmla="val 4049"/>
            </a:avLst>
          </a:prstGeom>
          <a:solidFill>
            <a:srgbClr val="E2EC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OPPOSans M"/>
              <a:ea typeface="OPPOSans M"/>
              <a:cs typeface="+mn-cs"/>
            </a:endParaRPr>
          </a:p>
        </p:txBody>
      </p:sp>
      <p:grpSp>
        <p:nvGrpSpPr>
          <p:cNvPr id="9" name="组合 8"/>
          <p:cNvGrpSpPr/>
          <p:nvPr/>
        </p:nvGrpSpPr>
        <p:grpSpPr>
          <a:xfrm>
            <a:off x="2549315" y="2989974"/>
            <a:ext cx="2080387" cy="478643"/>
            <a:chOff x="3972539" y="3429000"/>
            <a:chExt cx="2080387" cy="478643"/>
          </a:xfrm>
        </p:grpSpPr>
        <p:sp>
          <p:nvSpPr>
            <p:cNvPr id="6" name="矩形: 剪去单角 5"/>
            <p:cNvSpPr/>
            <p:nvPr/>
          </p:nvSpPr>
          <p:spPr>
            <a:xfrm>
              <a:off x="4040644" y="3429000"/>
              <a:ext cx="1909219" cy="478643"/>
            </a:xfrm>
            <a:prstGeom prst="snip1Rect">
              <a:avLst/>
            </a:prstGeom>
            <a:gradFill flip="none" rotWithShape="1">
              <a:gsLst>
                <a:gs pos="0">
                  <a:srgbClr val="256ED8"/>
                </a:gs>
                <a:gs pos="100000">
                  <a:srgbClr val="090A7B"/>
                </a:gs>
              </a:gsLst>
              <a:lin ang="5400000" scaled="1"/>
              <a:tileRect/>
            </a:gradFill>
            <a:ln w="222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100" dirty="0">
                <a:latin typeface="+mj-ea"/>
                <a:ea typeface="+mj-ea"/>
              </a:endParaRPr>
            </a:p>
          </p:txBody>
        </p:sp>
        <p:sp>
          <p:nvSpPr>
            <p:cNvPr id="8" name="文本框 7"/>
            <p:cNvSpPr txBox="1"/>
            <p:nvPr/>
          </p:nvSpPr>
          <p:spPr>
            <a:xfrm>
              <a:off x="3972539" y="3481636"/>
              <a:ext cx="2080387" cy="400110"/>
            </a:xfrm>
            <a:prstGeom prst="rect">
              <a:avLst/>
            </a:prstGeom>
            <a:noFill/>
          </p:spPr>
          <p:txBody>
            <a:bodyPr wrap="square">
              <a:spAutoFit/>
            </a:bodyPr>
            <a:lstStyle/>
            <a:p>
              <a:pPr algn="ctr"/>
              <a:r>
                <a:rPr lang="zh-CN" altLang="zh-CN" sz="2000" b="1" kern="0" dirty="0">
                  <a:solidFill>
                    <a:schemeClr val="bg1"/>
                  </a:solidFill>
                  <a:effectLst/>
                  <a:latin typeface="Times New Roman" panose="02020603050405020304" pitchFamily="18" charset="0"/>
                  <a:ea typeface="微软雅黑" panose="020B0503020204020204" pitchFamily="34" charset="-122"/>
                  <a:cs typeface="仿宋_GB2312" panose="02010609030101010101" charset="-122"/>
                  <a:sym typeface="Times New Roman" panose="02020603050405020304" pitchFamily="18" charset="0"/>
                </a:rPr>
                <a:t>律师协会</a:t>
              </a:r>
              <a:endParaRPr lang="zh-CN" altLang="en-US" sz="2000" b="1" dirty="0">
                <a:solidFill>
                  <a:schemeClr val="bg1"/>
                </a:solidFill>
              </a:endParaRPr>
            </a:p>
          </p:txBody>
        </p:sp>
      </p:grpSp>
      <p:grpSp>
        <p:nvGrpSpPr>
          <p:cNvPr id="16" name="组合 15"/>
          <p:cNvGrpSpPr/>
          <p:nvPr/>
        </p:nvGrpSpPr>
        <p:grpSpPr>
          <a:xfrm>
            <a:off x="2537846" y="3631977"/>
            <a:ext cx="2080387" cy="478643"/>
            <a:chOff x="3955060" y="3429000"/>
            <a:chExt cx="2080387" cy="478643"/>
          </a:xfrm>
        </p:grpSpPr>
        <p:sp>
          <p:nvSpPr>
            <p:cNvPr id="17" name="矩形: 剪去单角 16"/>
            <p:cNvSpPr/>
            <p:nvPr/>
          </p:nvSpPr>
          <p:spPr>
            <a:xfrm>
              <a:off x="4040644" y="3429000"/>
              <a:ext cx="1909219" cy="478643"/>
            </a:xfrm>
            <a:prstGeom prst="snip1Rect">
              <a:avLst/>
            </a:prstGeom>
            <a:gradFill flip="none" rotWithShape="1">
              <a:gsLst>
                <a:gs pos="0">
                  <a:srgbClr val="256ED8"/>
                </a:gs>
                <a:gs pos="100000">
                  <a:srgbClr val="090A7B"/>
                </a:gs>
              </a:gsLst>
              <a:lin ang="5400000" scaled="1"/>
              <a:tileRect/>
            </a:gradFill>
            <a:ln w="222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100" dirty="0">
                <a:latin typeface="+mj-ea"/>
                <a:ea typeface="+mj-ea"/>
              </a:endParaRPr>
            </a:p>
          </p:txBody>
        </p:sp>
        <p:sp>
          <p:nvSpPr>
            <p:cNvPr id="18" name="文本框 17"/>
            <p:cNvSpPr txBox="1"/>
            <p:nvPr/>
          </p:nvSpPr>
          <p:spPr>
            <a:xfrm>
              <a:off x="3955060" y="3455740"/>
              <a:ext cx="2080387" cy="400110"/>
            </a:xfrm>
            <a:prstGeom prst="rect">
              <a:avLst/>
            </a:prstGeom>
            <a:noFill/>
          </p:spPr>
          <p:txBody>
            <a:bodyPr wrap="square">
              <a:spAutoFit/>
            </a:bodyPr>
            <a:lstStyle/>
            <a:p>
              <a:pPr algn="ctr"/>
              <a:r>
                <a:rPr lang="zh-CN" altLang="en-US" sz="2000" b="1" kern="0" dirty="0">
                  <a:solidFill>
                    <a:schemeClr val="bg1"/>
                  </a:solidFill>
                  <a:effectLst/>
                  <a:latin typeface="Times New Roman" panose="02020603050405020304" pitchFamily="18" charset="0"/>
                  <a:ea typeface="微软雅黑" panose="020B0503020204020204" pitchFamily="34" charset="-122"/>
                  <a:cs typeface="仿宋_GB2312" panose="02010609030101010101" charset="-122"/>
                  <a:sym typeface="Times New Roman" panose="02020603050405020304" pitchFamily="18" charset="0"/>
                </a:rPr>
                <a:t>司法鉴定</a:t>
              </a:r>
              <a:r>
                <a:rPr lang="zh-CN" altLang="zh-CN" sz="2000" b="1" kern="0" dirty="0">
                  <a:solidFill>
                    <a:schemeClr val="bg1"/>
                  </a:solidFill>
                  <a:effectLst/>
                  <a:latin typeface="Times New Roman" panose="02020603050405020304" pitchFamily="18" charset="0"/>
                  <a:ea typeface="微软雅黑" panose="020B0503020204020204" pitchFamily="34" charset="-122"/>
                  <a:cs typeface="仿宋_GB2312" panose="02010609030101010101" charset="-122"/>
                  <a:sym typeface="Times New Roman" panose="02020603050405020304" pitchFamily="18" charset="0"/>
                </a:rPr>
                <a:t>协会</a:t>
              </a:r>
              <a:endParaRPr lang="zh-CN" altLang="en-US" sz="2000" b="1" dirty="0">
                <a:solidFill>
                  <a:schemeClr val="bg1"/>
                </a:solidFill>
              </a:endParaRPr>
            </a:p>
          </p:txBody>
        </p:sp>
      </p:grpSp>
      <p:grpSp>
        <p:nvGrpSpPr>
          <p:cNvPr id="19" name="组合 18"/>
          <p:cNvGrpSpPr/>
          <p:nvPr/>
        </p:nvGrpSpPr>
        <p:grpSpPr>
          <a:xfrm>
            <a:off x="4697807" y="3003286"/>
            <a:ext cx="2080387" cy="478643"/>
            <a:chOff x="3981453" y="3429000"/>
            <a:chExt cx="2080387" cy="478643"/>
          </a:xfrm>
        </p:grpSpPr>
        <p:sp>
          <p:nvSpPr>
            <p:cNvPr id="20" name="矩形: 剪去单角 19"/>
            <p:cNvSpPr/>
            <p:nvPr/>
          </p:nvSpPr>
          <p:spPr>
            <a:xfrm>
              <a:off x="4040644" y="3429000"/>
              <a:ext cx="1909219" cy="478643"/>
            </a:xfrm>
            <a:prstGeom prst="snip1Rect">
              <a:avLst/>
            </a:prstGeom>
            <a:gradFill flip="none" rotWithShape="1">
              <a:gsLst>
                <a:gs pos="0">
                  <a:srgbClr val="256ED8"/>
                </a:gs>
                <a:gs pos="100000">
                  <a:srgbClr val="090A7B"/>
                </a:gs>
              </a:gsLst>
              <a:lin ang="5400000" scaled="1"/>
              <a:tileRect/>
            </a:gradFill>
            <a:ln w="222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100" dirty="0">
                <a:latin typeface="+mj-ea"/>
                <a:ea typeface="+mj-ea"/>
              </a:endParaRPr>
            </a:p>
          </p:txBody>
        </p:sp>
        <p:sp>
          <p:nvSpPr>
            <p:cNvPr id="21" name="文本框 20"/>
            <p:cNvSpPr txBox="1"/>
            <p:nvPr/>
          </p:nvSpPr>
          <p:spPr>
            <a:xfrm>
              <a:off x="3981453" y="3480901"/>
              <a:ext cx="2080387" cy="400110"/>
            </a:xfrm>
            <a:prstGeom prst="rect">
              <a:avLst/>
            </a:prstGeom>
            <a:noFill/>
          </p:spPr>
          <p:txBody>
            <a:bodyPr wrap="square">
              <a:spAutoFit/>
            </a:bodyPr>
            <a:lstStyle/>
            <a:p>
              <a:pPr algn="ctr"/>
              <a:r>
                <a:rPr lang="zh-CN" altLang="en-US" sz="2000" b="1" kern="0" dirty="0">
                  <a:solidFill>
                    <a:schemeClr val="bg1"/>
                  </a:solidFill>
                  <a:effectLst/>
                  <a:latin typeface="Times New Roman" panose="02020603050405020304" pitchFamily="18" charset="0"/>
                  <a:ea typeface="微软雅黑" panose="020B0503020204020204" pitchFamily="34" charset="-122"/>
                  <a:cs typeface="仿宋_GB2312" panose="02010609030101010101" charset="-122"/>
                  <a:sym typeface="Times New Roman" panose="02020603050405020304" pitchFamily="18" charset="0"/>
                </a:rPr>
                <a:t>公证协会</a:t>
              </a:r>
              <a:endParaRPr lang="zh-CN" altLang="en-US" sz="2000" b="1" dirty="0">
                <a:solidFill>
                  <a:schemeClr val="bg1"/>
                </a:solidFill>
              </a:endParaRPr>
            </a:p>
          </p:txBody>
        </p:sp>
      </p:grpSp>
      <p:grpSp>
        <p:nvGrpSpPr>
          <p:cNvPr id="22" name="组合 21"/>
          <p:cNvGrpSpPr/>
          <p:nvPr/>
        </p:nvGrpSpPr>
        <p:grpSpPr>
          <a:xfrm>
            <a:off x="4599376" y="3631129"/>
            <a:ext cx="2730639" cy="478643"/>
            <a:chOff x="3903906" y="3429000"/>
            <a:chExt cx="2730639" cy="478643"/>
          </a:xfrm>
        </p:grpSpPr>
        <p:sp>
          <p:nvSpPr>
            <p:cNvPr id="23" name="矩形: 剪去单角 22"/>
            <p:cNvSpPr/>
            <p:nvPr/>
          </p:nvSpPr>
          <p:spPr>
            <a:xfrm>
              <a:off x="4040644" y="3429000"/>
              <a:ext cx="2457165" cy="478643"/>
            </a:xfrm>
            <a:prstGeom prst="snip1Rect">
              <a:avLst/>
            </a:prstGeom>
            <a:gradFill flip="none" rotWithShape="1">
              <a:gsLst>
                <a:gs pos="0">
                  <a:srgbClr val="256ED8"/>
                </a:gs>
                <a:gs pos="100000">
                  <a:srgbClr val="090A7B"/>
                </a:gs>
              </a:gsLst>
              <a:lin ang="5400000" scaled="1"/>
              <a:tileRect/>
            </a:gradFill>
            <a:ln w="222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100" dirty="0">
                <a:latin typeface="+mj-ea"/>
                <a:ea typeface="+mj-ea"/>
              </a:endParaRPr>
            </a:p>
          </p:txBody>
        </p:sp>
        <p:sp>
          <p:nvSpPr>
            <p:cNvPr id="24" name="文本框 23"/>
            <p:cNvSpPr txBox="1"/>
            <p:nvPr/>
          </p:nvSpPr>
          <p:spPr>
            <a:xfrm>
              <a:off x="3903906" y="3464633"/>
              <a:ext cx="2730639" cy="400110"/>
            </a:xfrm>
            <a:prstGeom prst="rect">
              <a:avLst/>
            </a:prstGeom>
            <a:noFill/>
          </p:spPr>
          <p:txBody>
            <a:bodyPr wrap="square">
              <a:spAutoFit/>
            </a:bodyPr>
            <a:lstStyle/>
            <a:p>
              <a:pPr algn="ctr"/>
              <a:r>
                <a:rPr lang="zh-CN" altLang="en-US" sz="2000" b="1" kern="0" dirty="0">
                  <a:solidFill>
                    <a:schemeClr val="bg1"/>
                  </a:solidFill>
                  <a:effectLst/>
                  <a:latin typeface="Times New Roman" panose="02020603050405020304" pitchFamily="18" charset="0"/>
                  <a:ea typeface="微软雅黑" panose="020B0503020204020204" pitchFamily="34" charset="-122"/>
                  <a:cs typeface="仿宋_GB2312" panose="02010609030101010101" charset="-122"/>
                  <a:sym typeface="Times New Roman" panose="02020603050405020304" pitchFamily="18" charset="0"/>
                </a:rPr>
                <a:t>基层法律工作者协会</a:t>
              </a:r>
              <a:endParaRPr lang="zh-CN" altLang="en-US" sz="2000" b="1" dirty="0">
                <a:solidFill>
                  <a:schemeClr val="bg1"/>
                </a:solidFill>
              </a:endParaRPr>
            </a:p>
          </p:txBody>
        </p:sp>
      </p:grpSp>
      <p:sp>
        <p:nvSpPr>
          <p:cNvPr id="27" name="文本框 26"/>
          <p:cNvSpPr txBox="1"/>
          <p:nvPr/>
        </p:nvSpPr>
        <p:spPr>
          <a:xfrm>
            <a:off x="609699" y="3268528"/>
            <a:ext cx="1596052" cy="461665"/>
          </a:xfrm>
          <a:prstGeom prst="rect">
            <a:avLst/>
          </a:prstGeom>
          <a:noFill/>
        </p:spPr>
        <p:txBody>
          <a:bodyPr wrap="square">
            <a:spAutoFit/>
          </a:bodyPr>
          <a:lstStyle/>
          <a:p>
            <a:r>
              <a:rPr lang="zh-CN" altLang="zh-CN" sz="2400" kern="0" dirty="0">
                <a:effectLst/>
                <a:latin typeface="Times New Roman" panose="02020603050405020304" pitchFamily="18" charset="0"/>
                <a:ea typeface="微软雅黑" panose="020B0503020204020204" pitchFamily="34" charset="-122"/>
                <a:cs typeface="仿宋_GB2312" panose="02010609030101010101" charset="-122"/>
                <a:sym typeface="Times New Roman" panose="02020603050405020304" pitchFamily="18" charset="0"/>
              </a:rPr>
              <a:t>指导监督</a:t>
            </a:r>
            <a:endParaRPr lang="zh-CN" altLang="en-US" sz="2400" dirty="0"/>
          </a:p>
        </p:txBody>
      </p:sp>
      <p:sp>
        <p:nvSpPr>
          <p:cNvPr id="29" name="文本框 28"/>
          <p:cNvSpPr txBox="1"/>
          <p:nvPr/>
        </p:nvSpPr>
        <p:spPr>
          <a:xfrm>
            <a:off x="10043252" y="3268528"/>
            <a:ext cx="1489649" cy="461665"/>
          </a:xfrm>
          <a:prstGeom prst="rect">
            <a:avLst/>
          </a:prstGeom>
          <a:noFill/>
        </p:spPr>
        <p:txBody>
          <a:bodyPr wrap="square">
            <a:spAutoFit/>
          </a:bodyPr>
          <a:lstStyle/>
          <a:p>
            <a:pPr algn="ctr"/>
            <a:r>
              <a:rPr lang="zh-CN" altLang="en-US" sz="2400" kern="0" dirty="0">
                <a:latin typeface="Times New Roman" panose="02020603050405020304" pitchFamily="18" charset="0"/>
                <a:ea typeface="微软雅黑" panose="020B0503020204020204" pitchFamily="34" charset="-122"/>
                <a:sym typeface="Times New Roman" panose="02020603050405020304" pitchFamily="18" charset="0"/>
              </a:rPr>
              <a:t>工作</a:t>
            </a:r>
            <a:endParaRPr lang="zh-CN" altLang="en-US" sz="2000" dirty="0"/>
          </a:p>
        </p:txBody>
      </p:sp>
      <p:sp>
        <p:nvSpPr>
          <p:cNvPr id="37" name="文本框 36"/>
          <p:cNvSpPr txBox="1"/>
          <p:nvPr/>
        </p:nvSpPr>
        <p:spPr>
          <a:xfrm>
            <a:off x="669310" y="363166"/>
            <a:ext cx="11017167" cy="2063835"/>
          </a:xfrm>
          <a:prstGeom prst="rect">
            <a:avLst/>
          </a:prstGeom>
          <a:noFill/>
        </p:spPr>
        <p:txBody>
          <a:bodyPr wrap="square">
            <a:spAutoFit/>
          </a:bodyPr>
          <a:lstStyle/>
          <a:p>
            <a:pPr>
              <a:lnSpc>
                <a:spcPct val="150000"/>
              </a:lnSpc>
            </a:pPr>
            <a:r>
              <a:rPr lang="en-US" altLang="zh-CN" sz="2200" b="1" kern="0" dirty="0">
                <a:gradFill flip="none" rotWithShape="1">
                  <a:gsLst>
                    <a:gs pos="0">
                      <a:srgbClr val="256ED8"/>
                    </a:gs>
                    <a:gs pos="69000">
                      <a:srgbClr val="090A7B"/>
                    </a:gs>
                  </a:gsLst>
                  <a:lin ang="5400000" scaled="1"/>
                  <a:tileRect/>
                </a:gradFill>
                <a:latin typeface="+mj-ea"/>
                <a:ea typeface="+mj-ea"/>
                <a:sym typeface="Times New Roman" panose="02020603050405020304" pitchFamily="18" charset="0"/>
              </a:rPr>
              <a:t>       </a:t>
            </a:r>
            <a:r>
              <a:rPr lang="zh-CN" altLang="zh-CN" sz="2200" kern="0" dirty="0">
                <a:gradFill flip="none" rotWithShape="1">
                  <a:gsLst>
                    <a:gs pos="0">
                      <a:srgbClr val="256ED8"/>
                    </a:gs>
                    <a:gs pos="69000">
                      <a:srgbClr val="090A7B"/>
                    </a:gs>
                  </a:gsLst>
                  <a:lin ang="5400000" scaled="1"/>
                  <a:tileRect/>
                </a:gradFill>
                <a:latin typeface="+mj-ea"/>
                <a:ea typeface="+mj-ea"/>
                <a:sym typeface="Times New Roman" panose="02020603050405020304" pitchFamily="18" charset="0"/>
              </a:rPr>
              <a:t>市委全面依法治市委员会办公室</a:t>
            </a:r>
            <a:r>
              <a:rPr lang="zh-CN" altLang="zh-CN" sz="2200" kern="0" dirty="0">
                <a:effectLst/>
                <a:latin typeface="+mj-ea"/>
                <a:ea typeface="+mj-ea"/>
                <a:cs typeface="仿宋_GB2312" panose="02010609030101010101" charset="-122"/>
                <a:sym typeface="Times New Roman" panose="02020603050405020304" pitchFamily="18" charset="0"/>
              </a:rPr>
              <a:t>设在新成立的</a:t>
            </a:r>
            <a:r>
              <a:rPr lang="zh-CN" altLang="zh-CN" sz="2200" kern="0" dirty="0">
                <a:gradFill flip="none" rotWithShape="1">
                  <a:gsLst>
                    <a:gs pos="0">
                      <a:srgbClr val="256ED8"/>
                    </a:gs>
                    <a:gs pos="69000">
                      <a:srgbClr val="090A7B"/>
                    </a:gs>
                  </a:gsLst>
                  <a:lin ang="5400000" scaled="1"/>
                  <a:tileRect/>
                </a:gradFill>
                <a:latin typeface="+mj-ea"/>
                <a:ea typeface="+mj-ea"/>
                <a:sym typeface="Times New Roman" panose="02020603050405020304" pitchFamily="18" charset="0"/>
              </a:rPr>
              <a:t>市司法局</a:t>
            </a:r>
            <a:r>
              <a:rPr lang="zh-CN" altLang="zh-CN" sz="2200" kern="0" dirty="0">
                <a:effectLst/>
                <a:latin typeface="+mj-ea"/>
                <a:ea typeface="+mj-ea"/>
                <a:cs typeface="仿宋_GB2312" panose="02010609030101010101" charset="-122"/>
                <a:sym typeface="Times New Roman" panose="02020603050405020304" pitchFamily="18" charset="0"/>
              </a:rPr>
              <a:t>，作为市委法治建设议事协调机构的办事机构，承担全市法治建设统筹工作，负责省对市法治建设考核、组织对市县两级进行法治考核，协调推进</a:t>
            </a:r>
            <a:r>
              <a:rPr lang="zh-CN" altLang="zh-CN" sz="2200" kern="0" dirty="0">
                <a:gradFill flip="none" rotWithShape="1">
                  <a:gsLst>
                    <a:gs pos="0">
                      <a:srgbClr val="256ED8"/>
                    </a:gs>
                    <a:gs pos="69000">
                      <a:srgbClr val="090A7B"/>
                    </a:gs>
                  </a:gsLst>
                  <a:lin ang="5400000" scaled="1"/>
                  <a:tileRect/>
                </a:gradFill>
                <a:latin typeface="+mj-ea"/>
                <a:ea typeface="+mj-ea"/>
                <a:sym typeface="Times New Roman" panose="02020603050405020304" pitchFamily="18" charset="0"/>
              </a:rPr>
              <a:t>立法、执法、司法和守法普法</a:t>
            </a:r>
            <a:r>
              <a:rPr lang="zh-CN" altLang="zh-CN" sz="2200" kern="0" dirty="0">
                <a:effectLst/>
                <a:latin typeface="+mj-ea"/>
                <a:ea typeface="+mj-ea"/>
                <a:cs typeface="仿宋_GB2312" panose="02010609030101010101" charset="-122"/>
                <a:sym typeface="Times New Roman" panose="02020603050405020304" pitchFamily="18" charset="0"/>
              </a:rPr>
              <a:t>，整体推进</a:t>
            </a:r>
            <a:r>
              <a:rPr lang="zh-CN" altLang="zh-CN" sz="2200" kern="0" dirty="0">
                <a:gradFill flip="none" rotWithShape="1">
                  <a:gsLst>
                    <a:gs pos="0">
                      <a:srgbClr val="256ED8"/>
                    </a:gs>
                    <a:gs pos="69000">
                      <a:srgbClr val="090A7B"/>
                    </a:gs>
                  </a:gsLst>
                  <a:lin ang="5400000" scaled="1"/>
                  <a:tileRect/>
                </a:gradFill>
                <a:effectLst/>
                <a:latin typeface="+mj-ea"/>
                <a:ea typeface="+mj-ea"/>
                <a:cs typeface="仿宋_GB2312" panose="02010609030101010101" charset="-122"/>
                <a:sym typeface="Times New Roman" panose="02020603050405020304" pitchFamily="18" charset="0"/>
              </a:rPr>
              <a:t>法治聊城、法治政府、法治社会一体建设。</a:t>
            </a:r>
            <a:endParaRPr lang="en-US" altLang="zh-CN" sz="2200" kern="0" dirty="0">
              <a:gradFill flip="none" rotWithShape="1">
                <a:gsLst>
                  <a:gs pos="0">
                    <a:srgbClr val="256ED8"/>
                  </a:gs>
                  <a:gs pos="69000">
                    <a:srgbClr val="090A7B"/>
                  </a:gs>
                </a:gsLst>
                <a:lin ang="5400000" scaled="1"/>
                <a:tileRect/>
              </a:gradFill>
              <a:effectLst/>
              <a:latin typeface="+mj-ea"/>
              <a:ea typeface="+mj-ea"/>
              <a:cs typeface="仿宋_GB2312" panose="02010609030101010101" charset="-122"/>
              <a:sym typeface="Times New Roman" panose="02020603050405020304" pitchFamily="18" charset="0"/>
            </a:endParaRPr>
          </a:p>
        </p:txBody>
      </p:sp>
      <p:grpSp>
        <p:nvGrpSpPr>
          <p:cNvPr id="52" name="组合 51"/>
          <p:cNvGrpSpPr/>
          <p:nvPr/>
        </p:nvGrpSpPr>
        <p:grpSpPr>
          <a:xfrm>
            <a:off x="3517900" y="5410132"/>
            <a:ext cx="5156200" cy="644512"/>
            <a:chOff x="3517900" y="4316220"/>
            <a:chExt cx="5156200" cy="644512"/>
          </a:xfrm>
        </p:grpSpPr>
        <p:sp>
          <p:nvSpPr>
            <p:cNvPr id="51" name="梯形 50"/>
            <p:cNvSpPr/>
            <p:nvPr/>
          </p:nvSpPr>
          <p:spPr>
            <a:xfrm rot="10800000">
              <a:off x="3517900" y="4316220"/>
              <a:ext cx="5156200" cy="644512"/>
            </a:xfrm>
            <a:prstGeom prst="trapezoid">
              <a:avLst/>
            </a:prstGeom>
            <a:gradFill>
              <a:gsLst>
                <a:gs pos="0">
                  <a:srgbClr val="090A7B"/>
                </a:gs>
                <a:gs pos="100000">
                  <a:srgbClr val="256ED8">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3962865" y="4407643"/>
              <a:ext cx="4266270" cy="461665"/>
            </a:xfrm>
            <a:prstGeom prst="rect">
              <a:avLst/>
            </a:prstGeom>
            <a:noFill/>
          </p:spPr>
          <p:txBody>
            <a:bodyPr wrap="square">
              <a:spAutoFit/>
            </a:bodyPr>
            <a:lstStyle/>
            <a:p>
              <a:pPr algn="ctr"/>
              <a:r>
                <a:rPr lang="zh-CN" altLang="zh-CN" sz="24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仿宋_GB2312" panose="02010609030101010101" charset="-122"/>
                  <a:sym typeface="Times New Roman" panose="02020603050405020304" pitchFamily="18" charset="0"/>
                </a:rPr>
                <a:t>统筹协调全面依法治市工作</a:t>
              </a:r>
              <a:endParaRPr lang="zh-CN" altLang="en-US" sz="2400" b="1" dirty="0">
                <a:solidFill>
                  <a:schemeClr val="bg1"/>
                </a:solidFill>
                <a:effectLst>
                  <a:outerShdw blurRad="38100" dist="38100" dir="2700000" algn="tl">
                    <a:srgbClr val="000000">
                      <a:alpha val="43137"/>
                    </a:srgbClr>
                  </a:outerShdw>
                </a:effectLst>
              </a:endParaRPr>
            </a:p>
          </p:txBody>
        </p:sp>
      </p:grpSp>
      <p:pic>
        <p:nvPicPr>
          <p:cNvPr id="54" name="图片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3624" y="1990015"/>
            <a:ext cx="815366" cy="810483"/>
          </a:xfrm>
          <a:prstGeom prst="rect">
            <a:avLst/>
          </a:prstGeom>
        </p:spPr>
      </p:pic>
      <p:sp>
        <p:nvSpPr>
          <p:cNvPr id="60" name="椭圆 59"/>
          <p:cNvSpPr/>
          <p:nvPr/>
        </p:nvSpPr>
        <p:spPr>
          <a:xfrm>
            <a:off x="933389" y="585912"/>
            <a:ext cx="198520" cy="198520"/>
          </a:xfrm>
          <a:prstGeom prst="ellipse">
            <a:avLst/>
          </a:prstGeom>
          <a:gradFill>
            <a:gsLst>
              <a:gs pos="1000">
                <a:srgbClr val="090A7B"/>
              </a:gs>
              <a:gs pos="100000">
                <a:srgbClr val="256ED8"/>
              </a:gs>
            </a:gsLst>
            <a:lin ang="5400000" scaled="1"/>
          </a:gradFill>
          <a:ln w="222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grpSp>
        <p:nvGrpSpPr>
          <p:cNvPr id="38" name="组合 37"/>
          <p:cNvGrpSpPr/>
          <p:nvPr/>
        </p:nvGrpSpPr>
        <p:grpSpPr>
          <a:xfrm>
            <a:off x="7375877" y="3631129"/>
            <a:ext cx="2409823" cy="478643"/>
            <a:chOff x="4040644" y="3429000"/>
            <a:chExt cx="2491322" cy="478643"/>
          </a:xfrm>
        </p:grpSpPr>
        <p:sp>
          <p:nvSpPr>
            <p:cNvPr id="39" name="矩形: 剪去单角 38"/>
            <p:cNvSpPr/>
            <p:nvPr/>
          </p:nvSpPr>
          <p:spPr>
            <a:xfrm>
              <a:off x="4040644" y="3429000"/>
              <a:ext cx="2491322" cy="478643"/>
            </a:xfrm>
            <a:prstGeom prst="snip1Rect">
              <a:avLst/>
            </a:prstGeom>
            <a:gradFill flip="none" rotWithShape="1">
              <a:gsLst>
                <a:gs pos="0">
                  <a:srgbClr val="256ED8"/>
                </a:gs>
                <a:gs pos="100000">
                  <a:srgbClr val="090A7B"/>
                </a:gs>
              </a:gsLst>
              <a:lin ang="5400000" scaled="1"/>
              <a:tileRect/>
            </a:gradFill>
            <a:ln w="222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100" dirty="0">
                <a:latin typeface="+mj-ea"/>
                <a:ea typeface="+mj-ea"/>
              </a:endParaRPr>
            </a:p>
          </p:txBody>
        </p:sp>
        <p:sp>
          <p:nvSpPr>
            <p:cNvPr id="40" name="文本框 39"/>
            <p:cNvSpPr txBox="1"/>
            <p:nvPr/>
          </p:nvSpPr>
          <p:spPr>
            <a:xfrm>
              <a:off x="4234326" y="3479945"/>
              <a:ext cx="2080387" cy="400110"/>
            </a:xfrm>
            <a:prstGeom prst="rect">
              <a:avLst/>
            </a:prstGeom>
            <a:noFill/>
          </p:spPr>
          <p:txBody>
            <a:bodyPr wrap="square">
              <a:spAutoFit/>
            </a:bodyPr>
            <a:lstStyle/>
            <a:p>
              <a:pPr algn="ctr"/>
              <a:r>
                <a:rPr lang="zh-CN" altLang="en-US" sz="2000" b="1" kern="0" dirty="0">
                  <a:solidFill>
                    <a:schemeClr val="bg1"/>
                  </a:solidFill>
                  <a:effectLst/>
                  <a:latin typeface="Times New Roman" panose="02020603050405020304" pitchFamily="18" charset="0"/>
                  <a:ea typeface="微软雅黑" panose="020B0503020204020204" pitchFamily="34" charset="-122"/>
                  <a:cs typeface="仿宋_GB2312" panose="02010609030101010101" charset="-122"/>
                  <a:sym typeface="Times New Roman" panose="02020603050405020304" pitchFamily="18" charset="0"/>
                </a:rPr>
                <a:t>破产管理人协会</a:t>
              </a:r>
              <a:endParaRPr lang="zh-CN" altLang="en-US" sz="2000" b="1" dirty="0">
                <a:solidFill>
                  <a:schemeClr val="bg1"/>
                </a:solidFill>
              </a:endParaRPr>
            </a:p>
          </p:txBody>
        </p:sp>
      </p:grpSp>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1095" y="2896425"/>
            <a:ext cx="922668" cy="754589"/>
          </a:xfrm>
          <a:prstGeom prst="rect">
            <a:avLst/>
          </a:prstGeom>
        </p:spPr>
      </p:pic>
      <p:sp>
        <p:nvSpPr>
          <p:cNvPr id="43" name="文本框 42"/>
          <p:cNvSpPr txBox="1"/>
          <p:nvPr/>
        </p:nvSpPr>
        <p:spPr>
          <a:xfrm>
            <a:off x="1048420" y="6179538"/>
            <a:ext cx="10095161" cy="369332"/>
          </a:xfrm>
          <a:prstGeom prst="rect">
            <a:avLst/>
          </a:prstGeom>
          <a:noFill/>
        </p:spPr>
        <p:txBody>
          <a:bodyPr wrap="square">
            <a:spAutoFit/>
          </a:bodyPr>
          <a:lstStyle/>
          <a:p>
            <a:pPr algn="ctr"/>
            <a:r>
              <a:rPr lang="zh-CN" altLang="zh-CN" sz="1800" dirty="0">
                <a:effectLst/>
                <a:latin typeface="+mj-ea"/>
                <a:ea typeface="+mj-ea"/>
                <a:cs typeface="仿宋_GB2312" panose="02010609030101010101" charset="-122"/>
              </a:rPr>
              <a:t>社区矫正、刑满释放、安置帮教、法律援助、律师、公证、司法鉴定、破产、仲裁、人民调解</a:t>
            </a:r>
            <a:endParaRPr lang="zh-CN" altLang="en-US" dirty="0">
              <a:latin typeface="+mj-ea"/>
              <a:ea typeface="+mj-ea"/>
            </a:endParaRPr>
          </a:p>
        </p:txBody>
      </p:sp>
      <p:grpSp>
        <p:nvGrpSpPr>
          <p:cNvPr id="61" name="组合 60"/>
          <p:cNvGrpSpPr/>
          <p:nvPr/>
        </p:nvGrpSpPr>
        <p:grpSpPr>
          <a:xfrm>
            <a:off x="3840285" y="4372642"/>
            <a:ext cx="4511431" cy="881363"/>
            <a:chOff x="3758876" y="4870654"/>
            <a:chExt cx="4511431" cy="881363"/>
          </a:xfrm>
        </p:grpSpPr>
        <p:sp>
          <p:nvSpPr>
            <p:cNvPr id="42" name="矩形: 圆角 3"/>
            <p:cNvSpPr/>
            <p:nvPr/>
          </p:nvSpPr>
          <p:spPr>
            <a:xfrm>
              <a:off x="4054532" y="4870654"/>
              <a:ext cx="4082937" cy="762315"/>
            </a:xfrm>
            <a:prstGeom prst="roundRect">
              <a:avLst>
                <a:gd name="adj" fmla="val 12425"/>
              </a:avLst>
            </a:prstGeom>
            <a:gradFill>
              <a:gsLst>
                <a:gs pos="0">
                  <a:srgbClr val="243CFB">
                    <a:lumMod val="12000"/>
                    <a:lumOff val="88000"/>
                    <a:alpha val="12000"/>
                  </a:srgbClr>
                </a:gs>
                <a:gs pos="100000">
                  <a:srgbClr val="0070C0">
                    <a:lumMod val="12000"/>
                    <a:lumOff val="88000"/>
                    <a:alpha val="12000"/>
                  </a:srgbClr>
                </a:gs>
              </a:gsLst>
              <a:lin ang="10200000" scaled="0"/>
            </a:gradFill>
            <a:ln>
              <a:gradFill>
                <a:gsLst>
                  <a:gs pos="0">
                    <a:srgbClr val="B2C5FC">
                      <a:lumMod val="75000"/>
                      <a:lumOff val="25000"/>
                    </a:srgbClr>
                  </a:gs>
                  <a:gs pos="100000">
                    <a:srgbClr val="090A7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pic>
          <p:nvPicPr>
            <p:cNvPr id="55" name="图片 54"/>
            <p:cNvPicPr>
              <a:picLocks noChangeAspect="1"/>
            </p:cNvPicPr>
            <p:nvPr/>
          </p:nvPicPr>
          <p:blipFill>
            <a:blip r:embed="rId4"/>
            <a:stretch>
              <a:fillRect/>
            </a:stretch>
          </p:blipFill>
          <p:spPr>
            <a:xfrm>
              <a:off x="3758876" y="4892406"/>
              <a:ext cx="4511431" cy="859611"/>
            </a:xfrm>
            <a:prstGeom prst="rect">
              <a:avLst/>
            </a:prstGeom>
          </p:spPr>
        </p:pic>
      </p:grpSp>
      <p:sp>
        <p:nvSpPr>
          <p:cNvPr id="63" name="矩形: 圆角 62"/>
          <p:cNvSpPr/>
          <p:nvPr/>
        </p:nvSpPr>
        <p:spPr>
          <a:xfrm>
            <a:off x="1449722" y="4509885"/>
            <a:ext cx="1526123" cy="580571"/>
          </a:xfrm>
          <a:prstGeom prst="roundRect">
            <a:avLst/>
          </a:prstGeom>
          <a:solidFill>
            <a:schemeClr val="bg1"/>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tx1"/>
              </a:solidFill>
            </a:endParaRPr>
          </a:p>
        </p:txBody>
      </p:sp>
      <p:sp>
        <p:nvSpPr>
          <p:cNvPr id="64" name="矩形: 圆角 63"/>
          <p:cNvSpPr/>
          <p:nvPr/>
        </p:nvSpPr>
        <p:spPr>
          <a:xfrm>
            <a:off x="933389" y="5482475"/>
            <a:ext cx="2026062" cy="580571"/>
          </a:xfrm>
          <a:prstGeom prst="roundRect">
            <a:avLst/>
          </a:prstGeom>
          <a:solidFill>
            <a:schemeClr val="bg1"/>
          </a:solidFill>
          <a:ln>
            <a:solidFill>
              <a:srgbClr val="CF2B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30000"/>
              </a:lnSpc>
              <a:buClrTx/>
              <a:buSzTx/>
              <a:buNone/>
            </a:pPr>
            <a:endParaRPr lang="zh-CN" altLang="en-US" sz="2000" b="1" spc="13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 name="文本框 64"/>
          <p:cNvSpPr txBox="1"/>
          <p:nvPr/>
        </p:nvSpPr>
        <p:spPr>
          <a:xfrm>
            <a:off x="959410" y="5551218"/>
            <a:ext cx="2009190" cy="453266"/>
          </a:xfrm>
          <a:prstGeom prst="rect">
            <a:avLst/>
          </a:prstGeom>
          <a:noFill/>
        </p:spPr>
        <p:txBody>
          <a:bodyPr wrap="square">
            <a:spAutoFit/>
          </a:bodyPr>
          <a:lstStyle/>
          <a:p>
            <a:pPr algn="ctr" defTabSz="914400">
              <a:lnSpc>
                <a:spcPct val="130000"/>
              </a:lnSpc>
              <a:buClrTx/>
              <a:buSzTx/>
              <a:buNone/>
            </a:pPr>
            <a:r>
              <a:rPr lang="zh-CN" altLang="en-US" sz="2000" b="1" spc="13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行政执法监督</a:t>
            </a:r>
          </a:p>
        </p:txBody>
      </p:sp>
      <p:sp>
        <p:nvSpPr>
          <p:cNvPr id="66" name="文本框 65"/>
          <p:cNvSpPr txBox="1"/>
          <p:nvPr/>
        </p:nvSpPr>
        <p:spPr>
          <a:xfrm>
            <a:off x="1450826" y="4600115"/>
            <a:ext cx="1526123" cy="400110"/>
          </a:xfrm>
          <a:prstGeom prst="rect">
            <a:avLst/>
          </a:prstGeom>
          <a:noFill/>
        </p:spPr>
        <p:txBody>
          <a:bodyPr wrap="square">
            <a:spAutoFit/>
          </a:bodyPr>
          <a:lstStyle/>
          <a:p>
            <a:pPr algn="ctr"/>
            <a:r>
              <a:rPr lang="zh-CN" altLang="en-US" sz="2000" b="1" spc="130" dirty="0">
                <a:latin typeface="Times New Roman" panose="02020603050405020304" pitchFamily="18" charset="0"/>
                <a:ea typeface="微软雅黑" panose="020B0503020204020204" pitchFamily="34" charset="-122"/>
                <a:sym typeface="Times New Roman" panose="02020603050405020304" pitchFamily="18" charset="0"/>
              </a:rPr>
              <a:t>行政立法</a:t>
            </a:r>
            <a:endParaRPr lang="en-US" altLang="zh-CN" sz="2000" b="1" spc="13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9" name="矩形: 圆角 68"/>
          <p:cNvSpPr/>
          <p:nvPr/>
        </p:nvSpPr>
        <p:spPr>
          <a:xfrm>
            <a:off x="9261953" y="4511794"/>
            <a:ext cx="1526123" cy="580571"/>
          </a:xfrm>
          <a:prstGeom prst="roundRect">
            <a:avLst/>
          </a:prstGeom>
          <a:solidFill>
            <a:schemeClr val="bg1"/>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rPr>
              <a:t>刑事执行</a:t>
            </a:r>
          </a:p>
        </p:txBody>
      </p:sp>
      <p:sp>
        <p:nvSpPr>
          <p:cNvPr id="70" name="矩形: 圆角 69"/>
          <p:cNvSpPr/>
          <p:nvPr/>
        </p:nvSpPr>
        <p:spPr>
          <a:xfrm>
            <a:off x="9226783" y="5469215"/>
            <a:ext cx="2026062" cy="580571"/>
          </a:xfrm>
          <a:prstGeom prst="roundRect">
            <a:avLst/>
          </a:prstGeom>
          <a:solidFill>
            <a:schemeClr val="bg1"/>
          </a:solidFill>
          <a:ln>
            <a:solidFill>
              <a:srgbClr val="CF2B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30000"/>
              </a:lnSpc>
              <a:buClrTx/>
              <a:buSzTx/>
              <a:buNone/>
            </a:pPr>
            <a:endParaRPr lang="zh-CN" altLang="en-US" sz="2000" b="1" spc="13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1" name="文本框 70"/>
          <p:cNvSpPr txBox="1"/>
          <p:nvPr/>
        </p:nvSpPr>
        <p:spPr>
          <a:xfrm>
            <a:off x="9261953" y="5511237"/>
            <a:ext cx="2009190" cy="453266"/>
          </a:xfrm>
          <a:prstGeom prst="rect">
            <a:avLst/>
          </a:prstGeom>
          <a:noFill/>
        </p:spPr>
        <p:txBody>
          <a:bodyPr wrap="square">
            <a:spAutoFit/>
          </a:bodyPr>
          <a:lstStyle/>
          <a:p>
            <a:pPr algn="ctr" defTabSz="914400">
              <a:lnSpc>
                <a:spcPct val="130000"/>
              </a:lnSpc>
              <a:buClrTx/>
              <a:buSzTx/>
              <a:buNone/>
            </a:pPr>
            <a:r>
              <a:rPr lang="zh-CN" altLang="en-US" sz="2000" b="1" spc="13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公共法律服务</a:t>
            </a:r>
          </a:p>
        </p:txBody>
      </p:sp>
      <p:sp>
        <p:nvSpPr>
          <p:cNvPr id="44" name="文本框 43"/>
          <p:cNvSpPr txBox="1"/>
          <p:nvPr/>
        </p:nvSpPr>
        <p:spPr>
          <a:xfrm>
            <a:off x="11458471" y="6370655"/>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04</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6358621" y="1335674"/>
            <a:ext cx="5797258" cy="5797257"/>
            <a:chOff x="6793905" y="1360421"/>
            <a:chExt cx="5181796" cy="5181796"/>
          </a:xfrm>
        </p:grpSpPr>
        <p:sp>
          <p:nvSpPr>
            <p:cNvPr id="32" name="椭圆 31"/>
            <p:cNvSpPr/>
            <p:nvPr/>
          </p:nvSpPr>
          <p:spPr>
            <a:xfrm>
              <a:off x="6793905" y="1360421"/>
              <a:ext cx="5181796" cy="5181796"/>
            </a:xfrm>
            <a:prstGeom prst="ellipse">
              <a:avLst/>
            </a:prstGeom>
            <a:noFill/>
            <a:ln>
              <a:solidFill>
                <a:srgbClr val="007DDA">
                  <a:alpha val="1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3" name="椭圆 32"/>
            <p:cNvSpPr/>
            <p:nvPr/>
          </p:nvSpPr>
          <p:spPr>
            <a:xfrm>
              <a:off x="7449893" y="2168174"/>
              <a:ext cx="3869820" cy="3869820"/>
            </a:xfrm>
            <a:prstGeom prst="ellipse">
              <a:avLst/>
            </a:prstGeom>
            <a:noFill/>
            <a:ln w="15875">
              <a:solidFill>
                <a:srgbClr val="007DDA">
                  <a:alpha val="3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34" name="椭圆 33"/>
            <p:cNvSpPr/>
            <p:nvPr/>
          </p:nvSpPr>
          <p:spPr>
            <a:xfrm>
              <a:off x="7871479" y="2589761"/>
              <a:ext cx="3026648" cy="3026646"/>
            </a:xfrm>
            <a:prstGeom prst="ellipse">
              <a:avLst/>
            </a:prstGeom>
            <a:solidFill>
              <a:srgbClr val="C00000">
                <a:alpha val="38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35" name="椭圆 34"/>
            <p:cNvSpPr>
              <a:spLocks noChangeAspect="1"/>
            </p:cNvSpPr>
            <p:nvPr/>
          </p:nvSpPr>
          <p:spPr>
            <a:xfrm>
              <a:off x="7449026" y="3623007"/>
              <a:ext cx="90000" cy="90000"/>
            </a:xfrm>
            <a:prstGeom prst="ellipse">
              <a:avLst/>
            </a:prstGeom>
            <a:solidFill>
              <a:srgbClr val="007D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6" name="椭圆 45"/>
            <p:cNvSpPr/>
            <p:nvPr/>
          </p:nvSpPr>
          <p:spPr>
            <a:xfrm>
              <a:off x="7983852" y="2702134"/>
              <a:ext cx="2801902" cy="2801900"/>
            </a:xfrm>
            <a:prstGeom prst="ellipse">
              <a:avLst/>
            </a:prstGeom>
            <a:solidFill>
              <a:srgbClr val="1795D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sp>
        <p:nvSpPr>
          <p:cNvPr id="2" name="文本框 1"/>
          <p:cNvSpPr txBox="1"/>
          <p:nvPr/>
        </p:nvSpPr>
        <p:spPr>
          <a:xfrm>
            <a:off x="6480214" y="1286078"/>
            <a:ext cx="3796534"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三是着力优化法治营商环境</a:t>
            </a:r>
          </a:p>
        </p:txBody>
      </p:sp>
      <p:sp>
        <p:nvSpPr>
          <p:cNvPr id="59" name="矩形 58"/>
          <p:cNvSpPr/>
          <p:nvPr/>
        </p:nvSpPr>
        <p:spPr>
          <a:xfrm>
            <a:off x="463410" y="1794096"/>
            <a:ext cx="5803363" cy="1118617"/>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黑体" panose="02010609060101010101" charset="-122"/>
              <a:ea typeface="黑体" panose="02010609060101010101" charset="-122"/>
              <a:cs typeface="+mn-cs"/>
            </a:endParaRPr>
          </a:p>
        </p:txBody>
      </p:sp>
      <p:sp>
        <p:nvSpPr>
          <p:cNvPr id="60" name="矩形 59"/>
          <p:cNvSpPr/>
          <p:nvPr/>
        </p:nvSpPr>
        <p:spPr>
          <a:xfrm>
            <a:off x="420371" y="2131342"/>
            <a:ext cx="86080" cy="444125"/>
          </a:xfrm>
          <a:prstGeom prst="rect">
            <a:avLst/>
          </a:prstGeom>
          <a:gradFill>
            <a:gsLst>
              <a:gs pos="0">
                <a:srgbClr val="090A7B"/>
              </a:gs>
              <a:gs pos="100000">
                <a:srgbClr val="256ED8"/>
              </a:gs>
            </a:gsLst>
            <a:lin ang="14400000" scaled="0"/>
          </a:gradFill>
          <a:ln>
            <a:noFill/>
          </a:ln>
          <a:effectLst/>
        </p:spPr>
        <p:txBody>
          <a:bodyPr vert="horz" wrap="square" lIns="68580" tIns="34290" rIns="68580" bIns="34290" numCol="1" anchor="ctr" anchorCtr="0" compatLnSpc="1"/>
          <a:lstStyle/>
          <a:p>
            <a:pPr marL="0" marR="0" lvl="0" indent="0" defTabSz="609600" eaLnBrk="1" fontAlgn="auto" latinLnBrk="0" hangingPunct="1">
              <a:lnSpc>
                <a:spcPct val="12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white"/>
              </a:solidFill>
              <a:effectLst/>
              <a:uLnTx/>
              <a:uFillTx/>
              <a:latin typeface="黑体" panose="02010609060101010101" charset="-122"/>
              <a:ea typeface="黑体" panose="02010609060101010101" charset="-122"/>
            </a:endParaRPr>
          </a:p>
        </p:txBody>
      </p:sp>
      <p:sp>
        <p:nvSpPr>
          <p:cNvPr id="61" name="文本框 60"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583732" y="1951461"/>
            <a:ext cx="5553137" cy="1104533"/>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lang="zh-CN" altLang="zh-CN" sz="1400" kern="0" dirty="0">
                <a:solidFill>
                  <a:srgbClr val="000000"/>
                </a:solidFill>
                <a:latin typeface="微软雅黑" panose="020B0503020204020204" pitchFamily="34" charset="-122"/>
                <a:ea typeface="微软雅黑" panose="020B0503020204020204" pitchFamily="34" charset="-122"/>
              </a:rPr>
              <a:t>创新出台《聊城法治政府建设白皮书》，主动接受社会监督。</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对市政府及各部门出台的重大行政决策、行政规范性文件全部进行公平竞争审查，注重征求听取市场主体、人大代表、政协委员等特定主体的意见建议。</a:t>
            </a:r>
          </a:p>
        </p:txBody>
      </p:sp>
      <p:sp>
        <p:nvSpPr>
          <p:cNvPr id="63" name="矩形 62"/>
          <p:cNvSpPr/>
          <p:nvPr/>
        </p:nvSpPr>
        <p:spPr>
          <a:xfrm>
            <a:off x="463410" y="3054693"/>
            <a:ext cx="5803363" cy="1118617"/>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黑体" panose="02010609060101010101" charset="-122"/>
              <a:ea typeface="黑体" panose="02010609060101010101" charset="-122"/>
              <a:cs typeface="+mn-cs"/>
            </a:endParaRPr>
          </a:p>
        </p:txBody>
      </p:sp>
      <p:sp>
        <p:nvSpPr>
          <p:cNvPr id="64" name="矩形 63"/>
          <p:cNvSpPr/>
          <p:nvPr/>
        </p:nvSpPr>
        <p:spPr>
          <a:xfrm>
            <a:off x="420371" y="3391939"/>
            <a:ext cx="86080" cy="444125"/>
          </a:xfrm>
          <a:prstGeom prst="rect">
            <a:avLst/>
          </a:prstGeom>
          <a:gradFill>
            <a:gsLst>
              <a:gs pos="0">
                <a:srgbClr val="090A7B"/>
              </a:gs>
              <a:gs pos="100000">
                <a:srgbClr val="256ED8"/>
              </a:gs>
            </a:gsLst>
            <a:lin ang="14400000" scaled="0"/>
          </a:gradFill>
          <a:ln>
            <a:noFill/>
          </a:ln>
          <a:effectLst/>
        </p:spPr>
        <p:txBody>
          <a:bodyPr vert="horz" wrap="square" lIns="68580" tIns="34290" rIns="68580" bIns="34290" numCol="1" anchor="ctr" anchorCtr="0" compatLnSpc="1"/>
          <a:lstStyle/>
          <a:p>
            <a:pPr marL="0" marR="0" lvl="0" indent="0" defTabSz="609600" eaLnBrk="1" fontAlgn="auto" latinLnBrk="0" hangingPunct="1">
              <a:lnSpc>
                <a:spcPct val="12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white"/>
              </a:solidFill>
              <a:effectLst/>
              <a:uLnTx/>
              <a:uFillTx/>
              <a:latin typeface="黑体" panose="02010609060101010101" charset="-122"/>
              <a:ea typeface="黑体" panose="02010609060101010101" charset="-122"/>
            </a:endParaRPr>
          </a:p>
        </p:txBody>
      </p:sp>
      <p:sp>
        <p:nvSpPr>
          <p:cNvPr id="65" name="文本框 64"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583732" y="3182461"/>
            <a:ext cx="5553137" cy="846001"/>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健全中小微企业“法律服务代理机制”，与全市</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84</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家商会建立联系合作机制，</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51</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家律所开通“中小微企业法律服务热线”，法律服务队开展“送法进企业”活动</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80</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余次，走访企业</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650</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余家。</a:t>
            </a:r>
          </a:p>
        </p:txBody>
      </p:sp>
      <p:sp>
        <p:nvSpPr>
          <p:cNvPr id="67" name="矩形 66"/>
          <p:cNvSpPr/>
          <p:nvPr/>
        </p:nvSpPr>
        <p:spPr>
          <a:xfrm>
            <a:off x="463410" y="4315290"/>
            <a:ext cx="5803363" cy="1118617"/>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黑体" panose="02010609060101010101" charset="-122"/>
              <a:ea typeface="黑体" panose="02010609060101010101" charset="-122"/>
              <a:cs typeface="+mn-cs"/>
            </a:endParaRPr>
          </a:p>
        </p:txBody>
      </p:sp>
      <p:sp>
        <p:nvSpPr>
          <p:cNvPr id="68" name="矩形 67"/>
          <p:cNvSpPr/>
          <p:nvPr/>
        </p:nvSpPr>
        <p:spPr>
          <a:xfrm>
            <a:off x="420371" y="4652536"/>
            <a:ext cx="86080" cy="444125"/>
          </a:xfrm>
          <a:prstGeom prst="rect">
            <a:avLst/>
          </a:prstGeom>
          <a:gradFill>
            <a:gsLst>
              <a:gs pos="0">
                <a:srgbClr val="090A7B"/>
              </a:gs>
              <a:gs pos="100000">
                <a:srgbClr val="256ED8"/>
              </a:gs>
            </a:gsLst>
            <a:lin ang="14400000" scaled="0"/>
          </a:gradFill>
          <a:ln>
            <a:noFill/>
          </a:ln>
          <a:effectLst/>
        </p:spPr>
        <p:txBody>
          <a:bodyPr vert="horz" wrap="square" lIns="68580" tIns="34290" rIns="68580" bIns="34290" numCol="1" anchor="ctr" anchorCtr="0" compatLnSpc="1"/>
          <a:lstStyle/>
          <a:p>
            <a:pPr marL="0" marR="0" lvl="0" indent="0" defTabSz="609600" eaLnBrk="1" fontAlgn="auto" latinLnBrk="0" hangingPunct="1">
              <a:lnSpc>
                <a:spcPct val="12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white"/>
              </a:solidFill>
              <a:effectLst/>
              <a:uLnTx/>
              <a:uFillTx/>
              <a:latin typeface="黑体" panose="02010609060101010101" charset="-122"/>
              <a:ea typeface="黑体" panose="02010609060101010101" charset="-122"/>
            </a:endParaRPr>
          </a:p>
        </p:txBody>
      </p:sp>
      <p:sp>
        <p:nvSpPr>
          <p:cNvPr id="69" name="文本框 68"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583732" y="4344598"/>
            <a:ext cx="5683041" cy="1104533"/>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动态调整并公布</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聊城市证明事项实施清单（</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2021</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年版）</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聊城市实施告知承诺制的证明事项实施清单（第一批）</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lang="en-US" altLang="zh-CN" sz="1400" kern="0" dirty="0">
                <a:solidFill>
                  <a:srgbClr val="FF0000"/>
                </a:solidFill>
                <a:effectLst/>
                <a:latin typeface="仿宋_GB2312" panose="02010609030101010101" charset="-122"/>
                <a:ea typeface="宋体" panose="02010600030101010101" pitchFamily="2" charset="-122"/>
                <a:cs typeface="仿宋_GB2312" panose="02010609030101010101" charset="-122"/>
              </a:rPr>
              <a:t> </a:t>
            </a:r>
            <a:r>
              <a:rPr lang="en-US" altLang="zh-CN" sz="1400" kern="0" dirty="0">
                <a:solidFill>
                  <a:srgbClr val="000000"/>
                </a:solidFill>
                <a:latin typeface="微软雅黑" panose="020B0503020204020204" pitchFamily="34" charset="-122"/>
                <a:ea typeface="微软雅黑" panose="020B0503020204020204" pitchFamily="34" charset="-122"/>
              </a:rPr>
              <a:t>2022</a:t>
            </a:r>
            <a:r>
              <a:rPr lang="zh-CN" altLang="zh-CN" sz="1400" kern="0" dirty="0">
                <a:solidFill>
                  <a:srgbClr val="000000"/>
                </a:solidFill>
                <a:latin typeface="微软雅黑" panose="020B0503020204020204" pitchFamily="34" charset="-122"/>
                <a:ea typeface="微软雅黑" panose="020B0503020204020204" pitchFamily="34" charset="-122"/>
              </a:rPr>
              <a:t>年</a:t>
            </a:r>
            <a:r>
              <a:rPr lang="en-US" altLang="zh-CN" sz="1400" kern="0" dirty="0">
                <a:solidFill>
                  <a:srgbClr val="000000"/>
                </a:solidFill>
                <a:latin typeface="微软雅黑" panose="020B0503020204020204" pitchFamily="34" charset="-122"/>
                <a:ea typeface="微软雅黑" panose="020B0503020204020204" pitchFamily="34" charset="-122"/>
              </a:rPr>
              <a:t>1</a:t>
            </a:r>
            <a:r>
              <a:rPr lang="zh-CN" altLang="zh-CN" sz="1400" kern="0" dirty="0">
                <a:solidFill>
                  <a:srgbClr val="000000"/>
                </a:solidFill>
                <a:latin typeface="微软雅黑" panose="020B0503020204020204" pitchFamily="34" charset="-122"/>
                <a:ea typeface="微软雅黑" panose="020B0503020204020204" pitchFamily="34" charset="-122"/>
              </a:rPr>
              <a:t>至</a:t>
            </a:r>
            <a:r>
              <a:rPr lang="en-US" altLang="zh-CN" sz="1400" kern="0" dirty="0">
                <a:solidFill>
                  <a:srgbClr val="000000"/>
                </a:solidFill>
                <a:latin typeface="微软雅黑" panose="020B0503020204020204" pitchFamily="34" charset="-122"/>
                <a:ea typeface="微软雅黑" panose="020B0503020204020204" pitchFamily="34" charset="-122"/>
              </a:rPr>
              <a:t>6</a:t>
            </a:r>
            <a:r>
              <a:rPr lang="zh-CN" altLang="zh-CN" sz="1400" kern="0" dirty="0">
                <a:solidFill>
                  <a:srgbClr val="000000"/>
                </a:solidFill>
                <a:latin typeface="微软雅黑" panose="020B0503020204020204" pitchFamily="34" charset="-122"/>
                <a:ea typeface="微软雅黑" panose="020B0503020204020204" pitchFamily="34" charset="-122"/>
              </a:rPr>
              <a:t>月份，全市实施告知承诺制的证明事项涉及政务服务事项</a:t>
            </a:r>
            <a:r>
              <a:rPr lang="en-US" altLang="zh-CN" sz="1400" kern="0" dirty="0">
                <a:solidFill>
                  <a:srgbClr val="000000"/>
                </a:solidFill>
                <a:latin typeface="微软雅黑" panose="020B0503020204020204" pitchFamily="34" charset="-122"/>
                <a:ea typeface="微软雅黑" panose="020B0503020204020204" pitchFamily="34" charset="-122"/>
              </a:rPr>
              <a:t>202579</a:t>
            </a:r>
            <a:r>
              <a:rPr lang="zh-CN" altLang="zh-CN" sz="1400" kern="0" dirty="0">
                <a:solidFill>
                  <a:srgbClr val="000000"/>
                </a:solidFill>
                <a:latin typeface="微软雅黑" panose="020B0503020204020204" pitchFamily="34" charset="-122"/>
                <a:ea typeface="微软雅黑" panose="020B0503020204020204" pitchFamily="34" charset="-122"/>
              </a:rPr>
              <a:t>项，减少了</a:t>
            </a:r>
            <a:r>
              <a:rPr lang="en-US" altLang="zh-CN" sz="1400" kern="0" dirty="0">
                <a:solidFill>
                  <a:srgbClr val="000000"/>
                </a:solidFill>
                <a:latin typeface="微软雅黑" panose="020B0503020204020204" pitchFamily="34" charset="-122"/>
                <a:ea typeface="微软雅黑" panose="020B0503020204020204" pitchFamily="34" charset="-122"/>
              </a:rPr>
              <a:t>95631</a:t>
            </a:r>
            <a:r>
              <a:rPr lang="zh-CN" altLang="zh-CN" sz="1400" kern="0" dirty="0">
                <a:solidFill>
                  <a:srgbClr val="000000"/>
                </a:solidFill>
                <a:latin typeface="微软雅黑" panose="020B0503020204020204" pitchFamily="34" charset="-122"/>
                <a:ea typeface="微软雅黑" panose="020B0503020204020204" pitchFamily="34" charset="-122"/>
              </a:rPr>
              <a:t>个证明材料。</a:t>
            </a:r>
            <a:endParaRPr lang="zh-CN" altLang="en-US" sz="1400" kern="0" dirty="0">
              <a:solidFill>
                <a:srgbClr val="000000"/>
              </a:solidFill>
              <a:latin typeface="微软雅黑" panose="020B0503020204020204" pitchFamily="34" charset="-122"/>
              <a:ea typeface="微软雅黑" panose="020B0503020204020204" pitchFamily="34" charset="-122"/>
            </a:endParaRPr>
          </a:p>
        </p:txBody>
      </p:sp>
      <p:sp>
        <p:nvSpPr>
          <p:cNvPr id="71" name="矩形 70"/>
          <p:cNvSpPr/>
          <p:nvPr/>
        </p:nvSpPr>
        <p:spPr>
          <a:xfrm>
            <a:off x="463410" y="5575888"/>
            <a:ext cx="5803363" cy="1118617"/>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黑体" panose="02010609060101010101" charset="-122"/>
              <a:ea typeface="黑体" panose="02010609060101010101" charset="-122"/>
              <a:cs typeface="+mn-cs"/>
            </a:endParaRPr>
          </a:p>
        </p:txBody>
      </p:sp>
      <p:sp>
        <p:nvSpPr>
          <p:cNvPr id="72" name="矩形 71"/>
          <p:cNvSpPr/>
          <p:nvPr/>
        </p:nvSpPr>
        <p:spPr>
          <a:xfrm>
            <a:off x="420371" y="5913134"/>
            <a:ext cx="86080" cy="444125"/>
          </a:xfrm>
          <a:prstGeom prst="rect">
            <a:avLst/>
          </a:prstGeom>
          <a:gradFill>
            <a:gsLst>
              <a:gs pos="0">
                <a:srgbClr val="090A7B"/>
              </a:gs>
              <a:gs pos="100000">
                <a:srgbClr val="256ED8"/>
              </a:gs>
            </a:gsLst>
            <a:lin ang="14400000" scaled="0"/>
          </a:gradFill>
          <a:ln>
            <a:noFill/>
          </a:ln>
          <a:effectLst/>
        </p:spPr>
        <p:txBody>
          <a:bodyPr vert="horz" wrap="square" lIns="68580" tIns="34290" rIns="68580" bIns="34290" numCol="1" anchor="ctr" anchorCtr="0" compatLnSpc="1"/>
          <a:lstStyle/>
          <a:p>
            <a:pPr marL="0" marR="0" lvl="0" indent="0" defTabSz="609600" eaLnBrk="1" fontAlgn="auto" latinLnBrk="0" hangingPunct="1">
              <a:lnSpc>
                <a:spcPct val="12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white"/>
              </a:solidFill>
              <a:effectLst/>
              <a:uLnTx/>
              <a:uFillTx/>
              <a:latin typeface="黑体" panose="02010609060101010101" charset="-122"/>
              <a:ea typeface="黑体" panose="02010609060101010101" charset="-122"/>
            </a:endParaRPr>
          </a:p>
        </p:txBody>
      </p:sp>
      <p:sp>
        <p:nvSpPr>
          <p:cNvPr id="73" name="文本框 72"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583732" y="5591112"/>
            <a:ext cx="5553137" cy="1104533"/>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强化涉企纠纷化解，全市开庭审理涉企行政案件</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192</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件，被诉行政机关负责人出庭应诉率</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100%</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，涉企行政纠纷成功化解</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55</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件。</a:t>
            </a:r>
            <a:r>
              <a:rPr lang="zh-CN" altLang="zh-CN" sz="1400" kern="0" dirty="0">
                <a:solidFill>
                  <a:srgbClr val="000000"/>
                </a:solidFill>
                <a:latin typeface="微软雅黑" panose="020B0503020204020204" pitchFamily="34" charset="-122"/>
                <a:ea typeface="微软雅黑" panose="020B0503020204020204" pitchFamily="34" charset="-122"/>
              </a:rPr>
              <a:t>全省率先开展法治营商环境试行评估工作，制定出台《聊城市法治营商环境评价指标体系》，全力打造最优法治营商环境。</a:t>
            </a:r>
            <a:endParaRPr lang="zh-CN" altLang="en-US" sz="1400" kern="0" dirty="0">
              <a:solidFill>
                <a:srgbClr val="000000"/>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6985451" y="0"/>
            <a:ext cx="1526872" cy="900884"/>
            <a:chOff x="7140434" y="684324"/>
            <a:chExt cx="1526872" cy="900884"/>
          </a:xfrm>
        </p:grpSpPr>
        <p:grpSp>
          <p:nvGrpSpPr>
            <p:cNvPr id="37" name="组合 36"/>
            <p:cNvGrpSpPr/>
            <p:nvPr/>
          </p:nvGrpSpPr>
          <p:grpSpPr>
            <a:xfrm rot="10800000">
              <a:off x="7140434" y="980677"/>
              <a:ext cx="1243864" cy="256375"/>
              <a:chOff x="1621436" y="3300812"/>
              <a:chExt cx="1243864" cy="256375"/>
            </a:xfrm>
            <a:effectLst/>
          </p:grpSpPr>
          <p:cxnSp>
            <p:nvCxnSpPr>
              <p:cNvPr id="39" name="直接连接符 38"/>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0"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8" name="图片 37"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41" name="图片 40"/>
          <p:cNvPicPr>
            <a:picLocks noChangeAspect="1"/>
          </p:cNvPicPr>
          <p:nvPr/>
        </p:nvPicPr>
        <p:blipFill>
          <a:blip r:embed="rId4"/>
          <a:stretch>
            <a:fillRect/>
          </a:stretch>
        </p:blipFill>
        <p:spPr>
          <a:xfrm>
            <a:off x="680030" y="52511"/>
            <a:ext cx="6255038" cy="816935"/>
          </a:xfrm>
          <a:prstGeom prst="rect">
            <a:avLst/>
          </a:prstGeom>
        </p:spPr>
      </p:pic>
      <p:pic>
        <p:nvPicPr>
          <p:cNvPr id="42" name="图片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43" name="矩形: 圆角 42"/>
          <p:cNvSpPr/>
          <p:nvPr/>
        </p:nvSpPr>
        <p:spPr>
          <a:xfrm>
            <a:off x="294561" y="11711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44" name="文本框 43"/>
          <p:cNvSpPr txBox="1"/>
          <p:nvPr/>
        </p:nvSpPr>
        <p:spPr>
          <a:xfrm>
            <a:off x="179335" y="11916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（五）聚焦法治惠民，服务能力得到新提升</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2329" y="2366808"/>
            <a:ext cx="5468599" cy="4354794"/>
          </a:xfrm>
          <a:prstGeom prst="rect">
            <a:avLst/>
          </a:prstGeom>
        </p:spPr>
      </p:pic>
      <p:sp>
        <p:nvSpPr>
          <p:cNvPr id="45" name="文本框 44"/>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40</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480214" y="1290711"/>
            <a:ext cx="3733903"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四是着力强化基层法治建设</a:t>
            </a:r>
          </a:p>
        </p:txBody>
      </p:sp>
      <p:grpSp>
        <p:nvGrpSpPr>
          <p:cNvPr id="100" name="组合 99"/>
          <p:cNvGrpSpPr/>
          <p:nvPr/>
        </p:nvGrpSpPr>
        <p:grpSpPr>
          <a:xfrm>
            <a:off x="4691592" y="2640354"/>
            <a:ext cx="1355725" cy="2185988"/>
            <a:chOff x="3518694" y="1524000"/>
            <a:chExt cx="1016794" cy="1639491"/>
          </a:xfrm>
          <a:solidFill>
            <a:srgbClr val="256ED8"/>
          </a:solidFill>
        </p:grpSpPr>
        <p:sp>
          <p:nvSpPr>
            <p:cNvPr id="101" name="Freeform 9"/>
            <p:cNvSpPr/>
            <p:nvPr/>
          </p:nvSpPr>
          <p:spPr bwMode="auto">
            <a:xfrm>
              <a:off x="3518694" y="1524000"/>
              <a:ext cx="1016794" cy="841772"/>
            </a:xfrm>
            <a:custGeom>
              <a:avLst/>
              <a:gdLst>
                <a:gd name="T0" fmla="*/ 1708 w 1708"/>
                <a:gd name="T1" fmla="*/ 0 h 1413"/>
                <a:gd name="T2" fmla="*/ 1708 w 1708"/>
                <a:gd name="T3" fmla="*/ 897 h 1413"/>
                <a:gd name="T4" fmla="*/ 1073 w 1708"/>
                <a:gd name="T5" fmla="*/ 1413 h 1413"/>
                <a:gd name="T6" fmla="*/ 0 w 1708"/>
                <a:gd name="T7" fmla="*/ 1390 h 1413"/>
                <a:gd name="T8" fmla="*/ 636 w 1708"/>
                <a:gd name="T9" fmla="*/ 871 h 1413"/>
                <a:gd name="T10" fmla="*/ 1708 w 1708"/>
                <a:gd name="T11" fmla="*/ 0 h 1413"/>
              </a:gdLst>
              <a:ahLst/>
              <a:cxnLst>
                <a:cxn ang="0">
                  <a:pos x="T0" y="T1"/>
                </a:cxn>
                <a:cxn ang="0">
                  <a:pos x="T2" y="T3"/>
                </a:cxn>
                <a:cxn ang="0">
                  <a:pos x="T4" y="T5"/>
                </a:cxn>
                <a:cxn ang="0">
                  <a:pos x="T6" y="T7"/>
                </a:cxn>
                <a:cxn ang="0">
                  <a:pos x="T8" y="T9"/>
                </a:cxn>
                <a:cxn ang="0">
                  <a:pos x="T10" y="T11"/>
                </a:cxn>
              </a:cxnLst>
              <a:rect l="0" t="0" r="r" b="b"/>
              <a:pathLst>
                <a:path w="1708" h="1413">
                  <a:moveTo>
                    <a:pt x="1708" y="0"/>
                  </a:moveTo>
                  <a:lnTo>
                    <a:pt x="1708" y="897"/>
                  </a:lnTo>
                  <a:lnTo>
                    <a:pt x="1073" y="1413"/>
                  </a:lnTo>
                  <a:lnTo>
                    <a:pt x="0" y="1390"/>
                  </a:lnTo>
                  <a:lnTo>
                    <a:pt x="636" y="871"/>
                  </a:lnTo>
                  <a:lnTo>
                    <a:pt x="1708" y="0"/>
                  </a:lnTo>
                  <a:close/>
                </a:path>
              </a:pathLst>
            </a:custGeom>
            <a:grp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algn="ctr" defTabSz="609600" fontAlgn="base">
                <a:lnSpc>
                  <a:spcPct val="130000"/>
                </a:lnSpc>
                <a:spcBef>
                  <a:spcPct val="0"/>
                </a:spcBef>
                <a:spcAft>
                  <a:spcPct val="0"/>
                </a:spcAft>
                <a:defRPr/>
              </a:pPr>
              <a:endParaRPr lang="zh-CN" altLang="en-US" sz="2000" kern="0" dirty="0">
                <a:solidFill>
                  <a:prstClr val="black">
                    <a:lumMod val="75000"/>
                    <a:lumOff val="25000"/>
                  </a:prstClr>
                </a:solidFill>
                <a:latin typeface="思源黑体 CN Bold" panose="020B0800000000000000" pitchFamily="34" charset="-122"/>
                <a:ea typeface="思源黑体 CN Bold" panose="020B0800000000000000" pitchFamily="34" charset="-122"/>
                <a:sym typeface="微软雅黑 Light" panose="020B0502040204020203" charset="-122"/>
              </a:endParaRPr>
            </a:p>
          </p:txBody>
        </p:sp>
        <p:sp>
          <p:nvSpPr>
            <p:cNvPr id="102" name="Freeform 10"/>
            <p:cNvSpPr/>
            <p:nvPr/>
          </p:nvSpPr>
          <p:spPr bwMode="auto">
            <a:xfrm>
              <a:off x="3518694" y="2321719"/>
              <a:ext cx="1016794" cy="841772"/>
            </a:xfrm>
            <a:custGeom>
              <a:avLst/>
              <a:gdLst>
                <a:gd name="T0" fmla="*/ 1073 w 1708"/>
                <a:gd name="T1" fmla="*/ 0 h 1413"/>
                <a:gd name="T2" fmla="*/ 1708 w 1708"/>
                <a:gd name="T3" fmla="*/ 517 h 1413"/>
                <a:gd name="T4" fmla="*/ 1708 w 1708"/>
                <a:gd name="T5" fmla="*/ 1413 h 1413"/>
                <a:gd name="T6" fmla="*/ 636 w 1708"/>
                <a:gd name="T7" fmla="*/ 542 h 1413"/>
                <a:gd name="T8" fmla="*/ 0 w 1708"/>
                <a:gd name="T9" fmla="*/ 51 h 1413"/>
                <a:gd name="T10" fmla="*/ 1073 w 1708"/>
                <a:gd name="T11" fmla="*/ 0 h 1413"/>
              </a:gdLst>
              <a:ahLst/>
              <a:cxnLst>
                <a:cxn ang="0">
                  <a:pos x="T0" y="T1"/>
                </a:cxn>
                <a:cxn ang="0">
                  <a:pos x="T2" y="T3"/>
                </a:cxn>
                <a:cxn ang="0">
                  <a:pos x="T4" y="T5"/>
                </a:cxn>
                <a:cxn ang="0">
                  <a:pos x="T6" y="T7"/>
                </a:cxn>
                <a:cxn ang="0">
                  <a:pos x="T8" y="T9"/>
                </a:cxn>
                <a:cxn ang="0">
                  <a:pos x="T10" y="T11"/>
                </a:cxn>
              </a:cxnLst>
              <a:rect l="0" t="0" r="r" b="b"/>
              <a:pathLst>
                <a:path w="1708" h="1413">
                  <a:moveTo>
                    <a:pt x="1073" y="0"/>
                  </a:moveTo>
                  <a:lnTo>
                    <a:pt x="1708" y="517"/>
                  </a:lnTo>
                  <a:lnTo>
                    <a:pt x="1708" y="1413"/>
                  </a:lnTo>
                  <a:lnTo>
                    <a:pt x="636" y="542"/>
                  </a:lnTo>
                  <a:lnTo>
                    <a:pt x="0" y="51"/>
                  </a:lnTo>
                  <a:lnTo>
                    <a:pt x="1073" y="0"/>
                  </a:lnTo>
                  <a:close/>
                </a:path>
              </a:pathLst>
            </a:custGeom>
            <a:grp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algn="ctr" defTabSz="609600" fontAlgn="base">
                <a:lnSpc>
                  <a:spcPct val="130000"/>
                </a:lnSpc>
                <a:spcBef>
                  <a:spcPct val="0"/>
                </a:spcBef>
                <a:spcAft>
                  <a:spcPct val="0"/>
                </a:spcAft>
                <a:defRPr/>
              </a:pPr>
              <a:endParaRPr lang="zh-CN" altLang="en-US" sz="2000" kern="0" dirty="0">
                <a:solidFill>
                  <a:prstClr val="black">
                    <a:lumMod val="75000"/>
                    <a:lumOff val="25000"/>
                  </a:prstClr>
                </a:solidFill>
                <a:latin typeface="思源黑体 CN Bold" panose="020B0800000000000000" pitchFamily="34" charset="-122"/>
                <a:ea typeface="思源黑体 CN Bold" panose="020B0800000000000000" pitchFamily="34" charset="-122"/>
                <a:sym typeface="微软雅黑 Light" panose="020B0502040204020203" charset="-122"/>
              </a:endParaRPr>
            </a:p>
          </p:txBody>
        </p:sp>
      </p:grpSp>
      <p:grpSp>
        <p:nvGrpSpPr>
          <p:cNvPr id="103" name="组合 102"/>
          <p:cNvGrpSpPr/>
          <p:nvPr/>
        </p:nvGrpSpPr>
        <p:grpSpPr>
          <a:xfrm>
            <a:off x="4664604" y="3292816"/>
            <a:ext cx="882651" cy="881063"/>
            <a:chOff x="3498453" y="2013347"/>
            <a:chExt cx="661988" cy="660797"/>
          </a:xfrm>
          <a:gradFill>
            <a:gsLst>
              <a:gs pos="0">
                <a:srgbClr val="090A7B"/>
              </a:gs>
              <a:gs pos="100000">
                <a:srgbClr val="256ED8"/>
              </a:gs>
            </a:gsLst>
            <a:lin ang="14400000" scaled="0"/>
          </a:gradFill>
        </p:grpSpPr>
        <p:sp>
          <p:nvSpPr>
            <p:cNvPr id="104" name="Freeform 28"/>
            <p:cNvSpPr/>
            <p:nvPr/>
          </p:nvSpPr>
          <p:spPr bwMode="auto">
            <a:xfrm>
              <a:off x="3498453" y="2013347"/>
              <a:ext cx="661988" cy="660797"/>
            </a:xfrm>
            <a:custGeom>
              <a:avLst/>
              <a:gdLst>
                <a:gd name="T0" fmla="*/ 650 w 1112"/>
                <a:gd name="T1" fmla="*/ 10 h 1110"/>
                <a:gd name="T2" fmla="*/ 704 w 1112"/>
                <a:gd name="T3" fmla="*/ 124 h 1110"/>
                <a:gd name="T4" fmla="*/ 776 w 1112"/>
                <a:gd name="T5" fmla="*/ 45 h 1110"/>
                <a:gd name="T6" fmla="*/ 831 w 1112"/>
                <a:gd name="T7" fmla="*/ 79 h 1110"/>
                <a:gd name="T8" fmla="*/ 924 w 1112"/>
                <a:gd name="T9" fmla="*/ 151 h 1110"/>
                <a:gd name="T10" fmla="*/ 937 w 1112"/>
                <a:gd name="T11" fmla="*/ 151 h 1110"/>
                <a:gd name="T12" fmla="*/ 978 w 1112"/>
                <a:gd name="T13" fmla="*/ 202 h 1110"/>
                <a:gd name="T14" fmla="*/ 1040 w 1112"/>
                <a:gd name="T15" fmla="*/ 301 h 1110"/>
                <a:gd name="T16" fmla="*/ 1054 w 1112"/>
                <a:gd name="T17" fmla="*/ 307 h 1110"/>
                <a:gd name="T18" fmla="*/ 1069 w 1112"/>
                <a:gd name="T19" fmla="*/ 371 h 1110"/>
                <a:gd name="T20" fmla="*/ 1100 w 1112"/>
                <a:gd name="T21" fmla="*/ 483 h 1110"/>
                <a:gd name="T22" fmla="*/ 1112 w 1112"/>
                <a:gd name="T23" fmla="*/ 547 h 1110"/>
                <a:gd name="T24" fmla="*/ 1102 w 1112"/>
                <a:gd name="T25" fmla="*/ 557 h 1110"/>
                <a:gd name="T26" fmla="*/ 1093 w 1112"/>
                <a:gd name="T27" fmla="*/ 673 h 1110"/>
                <a:gd name="T28" fmla="*/ 1081 w 1112"/>
                <a:gd name="T29" fmla="*/ 738 h 1110"/>
                <a:gd name="T30" fmla="*/ 1067 w 1112"/>
                <a:gd name="T31" fmla="*/ 745 h 1110"/>
                <a:gd name="T32" fmla="*/ 1021 w 1112"/>
                <a:gd name="T33" fmla="*/ 850 h 1110"/>
                <a:gd name="T34" fmla="*/ 988 w 1112"/>
                <a:gd name="T35" fmla="*/ 906 h 1110"/>
                <a:gd name="T36" fmla="*/ 972 w 1112"/>
                <a:gd name="T37" fmla="*/ 908 h 1110"/>
                <a:gd name="T38" fmla="*/ 891 w 1112"/>
                <a:gd name="T39" fmla="*/ 992 h 1110"/>
                <a:gd name="T40" fmla="*/ 840 w 1112"/>
                <a:gd name="T41" fmla="*/ 1033 h 1110"/>
                <a:gd name="T42" fmla="*/ 827 w 1112"/>
                <a:gd name="T43" fmla="*/ 1031 h 1110"/>
                <a:gd name="T44" fmla="*/ 722 w 1112"/>
                <a:gd name="T45" fmla="*/ 1075 h 1110"/>
                <a:gd name="T46" fmla="*/ 714 w 1112"/>
                <a:gd name="T47" fmla="*/ 1089 h 1110"/>
                <a:gd name="T48" fmla="*/ 650 w 1112"/>
                <a:gd name="T49" fmla="*/ 1097 h 1110"/>
                <a:gd name="T50" fmla="*/ 563 w 1112"/>
                <a:gd name="T51" fmla="*/ 1011 h 1110"/>
                <a:gd name="T52" fmla="*/ 526 w 1112"/>
                <a:gd name="T53" fmla="*/ 1110 h 1110"/>
                <a:gd name="T54" fmla="*/ 460 w 1112"/>
                <a:gd name="T55" fmla="*/ 1101 h 1110"/>
                <a:gd name="T56" fmla="*/ 406 w 1112"/>
                <a:gd name="T57" fmla="*/ 986 h 1110"/>
                <a:gd name="T58" fmla="*/ 334 w 1112"/>
                <a:gd name="T59" fmla="*/ 1066 h 1110"/>
                <a:gd name="T60" fmla="*/ 279 w 1112"/>
                <a:gd name="T61" fmla="*/ 1031 h 1110"/>
                <a:gd name="T62" fmla="*/ 188 w 1112"/>
                <a:gd name="T63" fmla="*/ 959 h 1110"/>
                <a:gd name="T64" fmla="*/ 173 w 1112"/>
                <a:gd name="T65" fmla="*/ 959 h 1110"/>
                <a:gd name="T66" fmla="*/ 134 w 1112"/>
                <a:gd name="T67" fmla="*/ 908 h 1110"/>
                <a:gd name="T68" fmla="*/ 72 w 1112"/>
                <a:gd name="T69" fmla="*/ 809 h 1110"/>
                <a:gd name="T70" fmla="*/ 58 w 1112"/>
                <a:gd name="T71" fmla="*/ 804 h 1110"/>
                <a:gd name="T72" fmla="*/ 41 w 1112"/>
                <a:gd name="T73" fmla="*/ 739 h 1110"/>
                <a:gd name="T74" fmla="*/ 10 w 1112"/>
                <a:gd name="T75" fmla="*/ 627 h 1110"/>
                <a:gd name="T76" fmla="*/ 0 w 1112"/>
                <a:gd name="T77" fmla="*/ 563 h 1110"/>
                <a:gd name="T78" fmla="*/ 10 w 1112"/>
                <a:gd name="T79" fmla="*/ 553 h 1110"/>
                <a:gd name="T80" fmla="*/ 17 w 1112"/>
                <a:gd name="T81" fmla="*/ 437 h 1110"/>
                <a:gd name="T82" fmla="*/ 31 w 1112"/>
                <a:gd name="T83" fmla="*/ 373 h 1110"/>
                <a:gd name="T84" fmla="*/ 43 w 1112"/>
                <a:gd name="T85" fmla="*/ 365 h 1110"/>
                <a:gd name="T86" fmla="*/ 91 w 1112"/>
                <a:gd name="T87" fmla="*/ 260 h 1110"/>
                <a:gd name="T88" fmla="*/ 124 w 1112"/>
                <a:gd name="T89" fmla="*/ 204 h 1110"/>
                <a:gd name="T90" fmla="*/ 140 w 1112"/>
                <a:gd name="T91" fmla="*/ 202 h 1110"/>
                <a:gd name="T92" fmla="*/ 221 w 1112"/>
                <a:gd name="T93" fmla="*/ 118 h 1110"/>
                <a:gd name="T94" fmla="*/ 270 w 1112"/>
                <a:gd name="T95" fmla="*/ 78 h 1110"/>
                <a:gd name="T96" fmla="*/ 285 w 1112"/>
                <a:gd name="T97" fmla="*/ 81 h 1110"/>
                <a:gd name="T98" fmla="*/ 390 w 1112"/>
                <a:gd name="T99" fmla="*/ 31 h 1110"/>
                <a:gd name="T100" fmla="*/ 450 w 1112"/>
                <a:gd name="T101" fmla="*/ 10 h 1110"/>
                <a:gd name="T102" fmla="*/ 464 w 1112"/>
                <a:gd name="T103" fmla="*/ 17 h 1110"/>
                <a:gd name="T104" fmla="*/ 578 w 1112"/>
                <a:gd name="T105" fmla="*/ 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2" h="1110">
                  <a:moveTo>
                    <a:pt x="588" y="0"/>
                  </a:moveTo>
                  <a:lnTo>
                    <a:pt x="644" y="6"/>
                  </a:lnTo>
                  <a:lnTo>
                    <a:pt x="648" y="8"/>
                  </a:lnTo>
                  <a:lnTo>
                    <a:pt x="650" y="10"/>
                  </a:lnTo>
                  <a:lnTo>
                    <a:pt x="652" y="13"/>
                  </a:lnTo>
                  <a:lnTo>
                    <a:pt x="652" y="17"/>
                  </a:lnTo>
                  <a:lnTo>
                    <a:pt x="662" y="112"/>
                  </a:lnTo>
                  <a:lnTo>
                    <a:pt x="704" y="124"/>
                  </a:lnTo>
                  <a:lnTo>
                    <a:pt x="763" y="50"/>
                  </a:lnTo>
                  <a:lnTo>
                    <a:pt x="767" y="46"/>
                  </a:lnTo>
                  <a:lnTo>
                    <a:pt x="772" y="45"/>
                  </a:lnTo>
                  <a:lnTo>
                    <a:pt x="776" y="45"/>
                  </a:lnTo>
                  <a:lnTo>
                    <a:pt x="827" y="70"/>
                  </a:lnTo>
                  <a:lnTo>
                    <a:pt x="829" y="72"/>
                  </a:lnTo>
                  <a:lnTo>
                    <a:pt x="831" y="76"/>
                  </a:lnTo>
                  <a:lnTo>
                    <a:pt x="831" y="79"/>
                  </a:lnTo>
                  <a:lnTo>
                    <a:pt x="831" y="83"/>
                  </a:lnTo>
                  <a:lnTo>
                    <a:pt x="807" y="175"/>
                  </a:lnTo>
                  <a:lnTo>
                    <a:pt x="842" y="202"/>
                  </a:lnTo>
                  <a:lnTo>
                    <a:pt x="924" y="151"/>
                  </a:lnTo>
                  <a:lnTo>
                    <a:pt x="928" y="149"/>
                  </a:lnTo>
                  <a:lnTo>
                    <a:pt x="931" y="147"/>
                  </a:lnTo>
                  <a:lnTo>
                    <a:pt x="935" y="149"/>
                  </a:lnTo>
                  <a:lnTo>
                    <a:pt x="937" y="151"/>
                  </a:lnTo>
                  <a:lnTo>
                    <a:pt x="976" y="192"/>
                  </a:lnTo>
                  <a:lnTo>
                    <a:pt x="978" y="194"/>
                  </a:lnTo>
                  <a:lnTo>
                    <a:pt x="978" y="198"/>
                  </a:lnTo>
                  <a:lnTo>
                    <a:pt x="978" y="202"/>
                  </a:lnTo>
                  <a:lnTo>
                    <a:pt x="976" y="206"/>
                  </a:lnTo>
                  <a:lnTo>
                    <a:pt x="922" y="283"/>
                  </a:lnTo>
                  <a:lnTo>
                    <a:pt x="947" y="320"/>
                  </a:lnTo>
                  <a:lnTo>
                    <a:pt x="1040" y="301"/>
                  </a:lnTo>
                  <a:lnTo>
                    <a:pt x="1044" y="301"/>
                  </a:lnTo>
                  <a:lnTo>
                    <a:pt x="1048" y="301"/>
                  </a:lnTo>
                  <a:lnTo>
                    <a:pt x="1050" y="303"/>
                  </a:lnTo>
                  <a:lnTo>
                    <a:pt x="1054" y="307"/>
                  </a:lnTo>
                  <a:lnTo>
                    <a:pt x="1075" y="357"/>
                  </a:lnTo>
                  <a:lnTo>
                    <a:pt x="1075" y="363"/>
                  </a:lnTo>
                  <a:lnTo>
                    <a:pt x="1073" y="367"/>
                  </a:lnTo>
                  <a:lnTo>
                    <a:pt x="1069" y="371"/>
                  </a:lnTo>
                  <a:lnTo>
                    <a:pt x="994" y="425"/>
                  </a:lnTo>
                  <a:lnTo>
                    <a:pt x="1003" y="470"/>
                  </a:lnTo>
                  <a:lnTo>
                    <a:pt x="1096" y="481"/>
                  </a:lnTo>
                  <a:lnTo>
                    <a:pt x="1100" y="483"/>
                  </a:lnTo>
                  <a:lnTo>
                    <a:pt x="1104" y="485"/>
                  </a:lnTo>
                  <a:lnTo>
                    <a:pt x="1106" y="487"/>
                  </a:lnTo>
                  <a:lnTo>
                    <a:pt x="1108" y="491"/>
                  </a:lnTo>
                  <a:lnTo>
                    <a:pt x="1112" y="547"/>
                  </a:lnTo>
                  <a:lnTo>
                    <a:pt x="1110" y="551"/>
                  </a:lnTo>
                  <a:lnTo>
                    <a:pt x="1108" y="553"/>
                  </a:lnTo>
                  <a:lnTo>
                    <a:pt x="1106" y="557"/>
                  </a:lnTo>
                  <a:lnTo>
                    <a:pt x="1102" y="557"/>
                  </a:lnTo>
                  <a:lnTo>
                    <a:pt x="1011" y="582"/>
                  </a:lnTo>
                  <a:lnTo>
                    <a:pt x="1005" y="627"/>
                  </a:lnTo>
                  <a:lnTo>
                    <a:pt x="1089" y="672"/>
                  </a:lnTo>
                  <a:lnTo>
                    <a:pt x="1093" y="673"/>
                  </a:lnTo>
                  <a:lnTo>
                    <a:pt x="1094" y="677"/>
                  </a:lnTo>
                  <a:lnTo>
                    <a:pt x="1096" y="681"/>
                  </a:lnTo>
                  <a:lnTo>
                    <a:pt x="1096" y="685"/>
                  </a:lnTo>
                  <a:lnTo>
                    <a:pt x="1081" y="738"/>
                  </a:lnTo>
                  <a:lnTo>
                    <a:pt x="1079" y="741"/>
                  </a:lnTo>
                  <a:lnTo>
                    <a:pt x="1077" y="743"/>
                  </a:lnTo>
                  <a:lnTo>
                    <a:pt x="1073" y="743"/>
                  </a:lnTo>
                  <a:lnTo>
                    <a:pt x="1067" y="745"/>
                  </a:lnTo>
                  <a:lnTo>
                    <a:pt x="974" y="738"/>
                  </a:lnTo>
                  <a:lnTo>
                    <a:pt x="955" y="776"/>
                  </a:lnTo>
                  <a:lnTo>
                    <a:pt x="1017" y="848"/>
                  </a:lnTo>
                  <a:lnTo>
                    <a:pt x="1021" y="850"/>
                  </a:lnTo>
                  <a:lnTo>
                    <a:pt x="1021" y="854"/>
                  </a:lnTo>
                  <a:lnTo>
                    <a:pt x="1021" y="858"/>
                  </a:lnTo>
                  <a:lnTo>
                    <a:pt x="1019" y="862"/>
                  </a:lnTo>
                  <a:lnTo>
                    <a:pt x="988" y="906"/>
                  </a:lnTo>
                  <a:lnTo>
                    <a:pt x="984" y="908"/>
                  </a:lnTo>
                  <a:lnTo>
                    <a:pt x="980" y="910"/>
                  </a:lnTo>
                  <a:lnTo>
                    <a:pt x="976" y="910"/>
                  </a:lnTo>
                  <a:lnTo>
                    <a:pt x="972" y="908"/>
                  </a:lnTo>
                  <a:lnTo>
                    <a:pt x="887" y="870"/>
                  </a:lnTo>
                  <a:lnTo>
                    <a:pt x="854" y="901"/>
                  </a:lnTo>
                  <a:lnTo>
                    <a:pt x="891" y="988"/>
                  </a:lnTo>
                  <a:lnTo>
                    <a:pt x="891" y="992"/>
                  </a:lnTo>
                  <a:lnTo>
                    <a:pt x="891" y="996"/>
                  </a:lnTo>
                  <a:lnTo>
                    <a:pt x="889" y="1000"/>
                  </a:lnTo>
                  <a:lnTo>
                    <a:pt x="887" y="1002"/>
                  </a:lnTo>
                  <a:lnTo>
                    <a:pt x="840" y="1033"/>
                  </a:lnTo>
                  <a:lnTo>
                    <a:pt x="836" y="1035"/>
                  </a:lnTo>
                  <a:lnTo>
                    <a:pt x="834" y="1035"/>
                  </a:lnTo>
                  <a:lnTo>
                    <a:pt x="831" y="1033"/>
                  </a:lnTo>
                  <a:lnTo>
                    <a:pt x="827" y="1031"/>
                  </a:lnTo>
                  <a:lnTo>
                    <a:pt x="759" y="963"/>
                  </a:lnTo>
                  <a:lnTo>
                    <a:pt x="739" y="972"/>
                  </a:lnTo>
                  <a:lnTo>
                    <a:pt x="718" y="982"/>
                  </a:lnTo>
                  <a:lnTo>
                    <a:pt x="722" y="1075"/>
                  </a:lnTo>
                  <a:lnTo>
                    <a:pt x="722" y="1081"/>
                  </a:lnTo>
                  <a:lnTo>
                    <a:pt x="720" y="1083"/>
                  </a:lnTo>
                  <a:lnTo>
                    <a:pt x="718" y="1087"/>
                  </a:lnTo>
                  <a:lnTo>
                    <a:pt x="714" y="1089"/>
                  </a:lnTo>
                  <a:lnTo>
                    <a:pt x="660" y="1102"/>
                  </a:lnTo>
                  <a:lnTo>
                    <a:pt x="656" y="1102"/>
                  </a:lnTo>
                  <a:lnTo>
                    <a:pt x="652" y="1101"/>
                  </a:lnTo>
                  <a:lnTo>
                    <a:pt x="650" y="1097"/>
                  </a:lnTo>
                  <a:lnTo>
                    <a:pt x="648" y="1095"/>
                  </a:lnTo>
                  <a:lnTo>
                    <a:pt x="607" y="1009"/>
                  </a:lnTo>
                  <a:lnTo>
                    <a:pt x="584" y="1011"/>
                  </a:lnTo>
                  <a:lnTo>
                    <a:pt x="563" y="1011"/>
                  </a:lnTo>
                  <a:lnTo>
                    <a:pt x="534" y="1101"/>
                  </a:lnTo>
                  <a:lnTo>
                    <a:pt x="532" y="1104"/>
                  </a:lnTo>
                  <a:lnTo>
                    <a:pt x="530" y="1108"/>
                  </a:lnTo>
                  <a:lnTo>
                    <a:pt x="526" y="1110"/>
                  </a:lnTo>
                  <a:lnTo>
                    <a:pt x="522" y="1110"/>
                  </a:lnTo>
                  <a:lnTo>
                    <a:pt x="468" y="1104"/>
                  </a:lnTo>
                  <a:lnTo>
                    <a:pt x="464" y="1102"/>
                  </a:lnTo>
                  <a:lnTo>
                    <a:pt x="460" y="1101"/>
                  </a:lnTo>
                  <a:lnTo>
                    <a:pt x="460" y="1097"/>
                  </a:lnTo>
                  <a:lnTo>
                    <a:pt x="458" y="1093"/>
                  </a:lnTo>
                  <a:lnTo>
                    <a:pt x="448" y="1000"/>
                  </a:lnTo>
                  <a:lnTo>
                    <a:pt x="406" y="986"/>
                  </a:lnTo>
                  <a:lnTo>
                    <a:pt x="347" y="1062"/>
                  </a:lnTo>
                  <a:lnTo>
                    <a:pt x="343" y="1066"/>
                  </a:lnTo>
                  <a:lnTo>
                    <a:pt x="340" y="1066"/>
                  </a:lnTo>
                  <a:lnTo>
                    <a:pt x="334" y="1066"/>
                  </a:lnTo>
                  <a:lnTo>
                    <a:pt x="285" y="1040"/>
                  </a:lnTo>
                  <a:lnTo>
                    <a:pt x="281" y="1038"/>
                  </a:lnTo>
                  <a:lnTo>
                    <a:pt x="279" y="1035"/>
                  </a:lnTo>
                  <a:lnTo>
                    <a:pt x="279" y="1031"/>
                  </a:lnTo>
                  <a:lnTo>
                    <a:pt x="279" y="1027"/>
                  </a:lnTo>
                  <a:lnTo>
                    <a:pt x="305" y="936"/>
                  </a:lnTo>
                  <a:lnTo>
                    <a:pt x="268" y="908"/>
                  </a:lnTo>
                  <a:lnTo>
                    <a:pt x="188" y="959"/>
                  </a:lnTo>
                  <a:lnTo>
                    <a:pt x="184" y="961"/>
                  </a:lnTo>
                  <a:lnTo>
                    <a:pt x="180" y="963"/>
                  </a:lnTo>
                  <a:lnTo>
                    <a:pt x="177" y="961"/>
                  </a:lnTo>
                  <a:lnTo>
                    <a:pt x="173" y="959"/>
                  </a:lnTo>
                  <a:lnTo>
                    <a:pt x="136" y="918"/>
                  </a:lnTo>
                  <a:lnTo>
                    <a:pt x="132" y="916"/>
                  </a:lnTo>
                  <a:lnTo>
                    <a:pt x="132" y="912"/>
                  </a:lnTo>
                  <a:lnTo>
                    <a:pt x="134" y="908"/>
                  </a:lnTo>
                  <a:lnTo>
                    <a:pt x="136" y="904"/>
                  </a:lnTo>
                  <a:lnTo>
                    <a:pt x="188" y="827"/>
                  </a:lnTo>
                  <a:lnTo>
                    <a:pt x="165" y="790"/>
                  </a:lnTo>
                  <a:lnTo>
                    <a:pt x="72" y="809"/>
                  </a:lnTo>
                  <a:lnTo>
                    <a:pt x="68" y="809"/>
                  </a:lnTo>
                  <a:lnTo>
                    <a:pt x="64" y="809"/>
                  </a:lnTo>
                  <a:lnTo>
                    <a:pt x="60" y="807"/>
                  </a:lnTo>
                  <a:lnTo>
                    <a:pt x="58" y="804"/>
                  </a:lnTo>
                  <a:lnTo>
                    <a:pt x="37" y="753"/>
                  </a:lnTo>
                  <a:lnTo>
                    <a:pt x="35" y="747"/>
                  </a:lnTo>
                  <a:lnTo>
                    <a:pt x="37" y="743"/>
                  </a:lnTo>
                  <a:lnTo>
                    <a:pt x="41" y="739"/>
                  </a:lnTo>
                  <a:lnTo>
                    <a:pt x="118" y="685"/>
                  </a:lnTo>
                  <a:lnTo>
                    <a:pt x="109" y="640"/>
                  </a:lnTo>
                  <a:lnTo>
                    <a:pt x="14" y="629"/>
                  </a:lnTo>
                  <a:lnTo>
                    <a:pt x="10" y="627"/>
                  </a:lnTo>
                  <a:lnTo>
                    <a:pt x="6" y="625"/>
                  </a:lnTo>
                  <a:lnTo>
                    <a:pt x="4" y="623"/>
                  </a:lnTo>
                  <a:lnTo>
                    <a:pt x="4" y="619"/>
                  </a:lnTo>
                  <a:lnTo>
                    <a:pt x="0" y="563"/>
                  </a:lnTo>
                  <a:lnTo>
                    <a:pt x="0" y="559"/>
                  </a:lnTo>
                  <a:lnTo>
                    <a:pt x="2" y="557"/>
                  </a:lnTo>
                  <a:lnTo>
                    <a:pt x="6" y="553"/>
                  </a:lnTo>
                  <a:lnTo>
                    <a:pt x="10" y="553"/>
                  </a:lnTo>
                  <a:lnTo>
                    <a:pt x="101" y="528"/>
                  </a:lnTo>
                  <a:lnTo>
                    <a:pt x="105" y="483"/>
                  </a:lnTo>
                  <a:lnTo>
                    <a:pt x="21" y="439"/>
                  </a:lnTo>
                  <a:lnTo>
                    <a:pt x="17" y="437"/>
                  </a:lnTo>
                  <a:lnTo>
                    <a:pt x="16" y="433"/>
                  </a:lnTo>
                  <a:lnTo>
                    <a:pt x="14" y="429"/>
                  </a:lnTo>
                  <a:lnTo>
                    <a:pt x="16" y="425"/>
                  </a:lnTo>
                  <a:lnTo>
                    <a:pt x="31" y="373"/>
                  </a:lnTo>
                  <a:lnTo>
                    <a:pt x="33" y="369"/>
                  </a:lnTo>
                  <a:lnTo>
                    <a:pt x="35" y="367"/>
                  </a:lnTo>
                  <a:lnTo>
                    <a:pt x="39" y="367"/>
                  </a:lnTo>
                  <a:lnTo>
                    <a:pt x="43" y="365"/>
                  </a:lnTo>
                  <a:lnTo>
                    <a:pt x="138" y="373"/>
                  </a:lnTo>
                  <a:lnTo>
                    <a:pt x="157" y="334"/>
                  </a:lnTo>
                  <a:lnTo>
                    <a:pt x="93" y="262"/>
                  </a:lnTo>
                  <a:lnTo>
                    <a:pt x="91" y="260"/>
                  </a:lnTo>
                  <a:lnTo>
                    <a:pt x="89" y="256"/>
                  </a:lnTo>
                  <a:lnTo>
                    <a:pt x="89" y="252"/>
                  </a:lnTo>
                  <a:lnTo>
                    <a:pt x="91" y="248"/>
                  </a:lnTo>
                  <a:lnTo>
                    <a:pt x="124" y="204"/>
                  </a:lnTo>
                  <a:lnTo>
                    <a:pt x="128" y="202"/>
                  </a:lnTo>
                  <a:lnTo>
                    <a:pt x="130" y="200"/>
                  </a:lnTo>
                  <a:lnTo>
                    <a:pt x="136" y="200"/>
                  </a:lnTo>
                  <a:lnTo>
                    <a:pt x="140" y="202"/>
                  </a:lnTo>
                  <a:lnTo>
                    <a:pt x="225" y="241"/>
                  </a:lnTo>
                  <a:lnTo>
                    <a:pt x="258" y="210"/>
                  </a:lnTo>
                  <a:lnTo>
                    <a:pt x="221" y="122"/>
                  </a:lnTo>
                  <a:lnTo>
                    <a:pt x="221" y="118"/>
                  </a:lnTo>
                  <a:lnTo>
                    <a:pt x="221" y="114"/>
                  </a:lnTo>
                  <a:lnTo>
                    <a:pt x="221" y="111"/>
                  </a:lnTo>
                  <a:lnTo>
                    <a:pt x="225" y="109"/>
                  </a:lnTo>
                  <a:lnTo>
                    <a:pt x="270" y="78"/>
                  </a:lnTo>
                  <a:lnTo>
                    <a:pt x="274" y="76"/>
                  </a:lnTo>
                  <a:lnTo>
                    <a:pt x="278" y="76"/>
                  </a:lnTo>
                  <a:lnTo>
                    <a:pt x="281" y="78"/>
                  </a:lnTo>
                  <a:lnTo>
                    <a:pt x="285" y="81"/>
                  </a:lnTo>
                  <a:lnTo>
                    <a:pt x="351" y="147"/>
                  </a:lnTo>
                  <a:lnTo>
                    <a:pt x="394" y="130"/>
                  </a:lnTo>
                  <a:lnTo>
                    <a:pt x="390" y="35"/>
                  </a:lnTo>
                  <a:lnTo>
                    <a:pt x="390" y="31"/>
                  </a:lnTo>
                  <a:lnTo>
                    <a:pt x="392" y="27"/>
                  </a:lnTo>
                  <a:lnTo>
                    <a:pt x="394" y="23"/>
                  </a:lnTo>
                  <a:lnTo>
                    <a:pt x="398" y="21"/>
                  </a:lnTo>
                  <a:lnTo>
                    <a:pt x="450" y="10"/>
                  </a:lnTo>
                  <a:lnTo>
                    <a:pt x="454" y="10"/>
                  </a:lnTo>
                  <a:lnTo>
                    <a:pt x="458" y="10"/>
                  </a:lnTo>
                  <a:lnTo>
                    <a:pt x="460" y="13"/>
                  </a:lnTo>
                  <a:lnTo>
                    <a:pt x="464" y="17"/>
                  </a:lnTo>
                  <a:lnTo>
                    <a:pt x="503" y="103"/>
                  </a:lnTo>
                  <a:lnTo>
                    <a:pt x="547" y="99"/>
                  </a:lnTo>
                  <a:lnTo>
                    <a:pt x="576" y="10"/>
                  </a:lnTo>
                  <a:lnTo>
                    <a:pt x="578" y="6"/>
                  </a:lnTo>
                  <a:lnTo>
                    <a:pt x="582" y="2"/>
                  </a:lnTo>
                  <a:lnTo>
                    <a:pt x="584" y="0"/>
                  </a:lnTo>
                  <a:lnTo>
                    <a:pt x="588" y="0"/>
                  </a:lnTo>
                  <a:close/>
                </a:path>
              </a:pathLst>
            </a:custGeom>
            <a:grpFill/>
            <a:ln w="25400"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6417" tIns="48208" rIns="96417" bIns="48208" numCol="1" spcCol="0" rtlCol="0" fromWordArt="0" anchor="ctr" anchorCtr="0" forceAA="0" compatLnSpc="1">
              <a:noAutofit/>
            </a:bodyPr>
            <a:lstStyle/>
            <a:p>
              <a:pPr marL="0" marR="0" lvl="0" indent="0" algn="ctr" defTabSz="609600" eaLnBrk="1" fontAlgn="base" latinLnBrk="0" hangingPunct="1">
                <a:lnSpc>
                  <a:spcPct val="130000"/>
                </a:lnSpc>
                <a:spcBef>
                  <a:spcPct val="0"/>
                </a:spcBef>
                <a:spcAft>
                  <a:spcPct val="0"/>
                </a:spcAft>
                <a:buClrTx/>
                <a:buSzTx/>
                <a:buFontTx/>
                <a:buNone/>
                <a:defRPr/>
              </a:pPr>
              <a:endParaRPr kumimoji="0" lang="zh-CN" altLang="en-US" sz="2000" b="0" i="0" u="none" strike="noStrike" kern="0" cap="none" spc="0" normalizeH="0" baseline="0" noProof="0" dirty="0">
                <a:ln>
                  <a:noFill/>
                </a:ln>
                <a:solidFill>
                  <a:prstClr val="black">
                    <a:lumMod val="75000"/>
                    <a:lumOff val="25000"/>
                  </a:prstClr>
                </a:solidFill>
                <a:effectLst/>
                <a:uLnTx/>
                <a:uFillTx/>
                <a:latin typeface="思源黑体 CN Bold" panose="020B0800000000000000" pitchFamily="34" charset="-122"/>
                <a:ea typeface="思源黑体 CN Bold" panose="020B0800000000000000" pitchFamily="34" charset="-122"/>
                <a:sym typeface="微软雅黑 Light" panose="020B0502040204020203" charset="-122"/>
              </a:endParaRPr>
            </a:p>
          </p:txBody>
        </p:sp>
        <p:sp>
          <p:nvSpPr>
            <p:cNvPr id="105" name="Freeform 29"/>
            <p:cNvSpPr/>
            <p:nvPr/>
          </p:nvSpPr>
          <p:spPr bwMode="auto">
            <a:xfrm>
              <a:off x="3607991" y="2122885"/>
              <a:ext cx="441722" cy="441722"/>
            </a:xfrm>
            <a:custGeom>
              <a:avLst/>
              <a:gdLst>
                <a:gd name="T0" fmla="*/ 344 w 742"/>
                <a:gd name="T1" fmla="*/ 0 h 742"/>
                <a:gd name="T2" fmla="*/ 402 w 742"/>
                <a:gd name="T3" fmla="*/ 0 h 742"/>
                <a:gd name="T4" fmla="*/ 458 w 742"/>
                <a:gd name="T5" fmla="*/ 10 h 742"/>
                <a:gd name="T6" fmla="*/ 513 w 742"/>
                <a:gd name="T7" fmla="*/ 27 h 742"/>
                <a:gd name="T8" fmla="*/ 565 w 742"/>
                <a:gd name="T9" fmla="*/ 55 h 742"/>
                <a:gd name="T10" fmla="*/ 612 w 742"/>
                <a:gd name="T11" fmla="*/ 88 h 742"/>
                <a:gd name="T12" fmla="*/ 652 w 742"/>
                <a:gd name="T13" fmla="*/ 126 h 742"/>
                <a:gd name="T14" fmla="*/ 685 w 742"/>
                <a:gd name="T15" fmla="*/ 173 h 742"/>
                <a:gd name="T16" fmla="*/ 713 w 742"/>
                <a:gd name="T17" fmla="*/ 225 h 742"/>
                <a:gd name="T18" fmla="*/ 732 w 742"/>
                <a:gd name="T19" fmla="*/ 284 h 742"/>
                <a:gd name="T20" fmla="*/ 742 w 742"/>
                <a:gd name="T21" fmla="*/ 342 h 742"/>
                <a:gd name="T22" fmla="*/ 742 w 742"/>
                <a:gd name="T23" fmla="*/ 402 h 742"/>
                <a:gd name="T24" fmla="*/ 732 w 742"/>
                <a:gd name="T25" fmla="*/ 458 h 742"/>
                <a:gd name="T26" fmla="*/ 714 w 742"/>
                <a:gd name="T27" fmla="*/ 513 h 742"/>
                <a:gd name="T28" fmla="*/ 689 w 742"/>
                <a:gd name="T29" fmla="*/ 565 h 742"/>
                <a:gd name="T30" fmla="*/ 656 w 742"/>
                <a:gd name="T31" fmla="*/ 610 h 742"/>
                <a:gd name="T32" fmla="*/ 616 w 742"/>
                <a:gd name="T33" fmla="*/ 651 h 742"/>
                <a:gd name="T34" fmla="*/ 569 w 742"/>
                <a:gd name="T35" fmla="*/ 686 h 742"/>
                <a:gd name="T36" fmla="*/ 517 w 742"/>
                <a:gd name="T37" fmla="*/ 713 h 742"/>
                <a:gd name="T38" fmla="*/ 460 w 742"/>
                <a:gd name="T39" fmla="*/ 732 h 742"/>
                <a:gd name="T40" fmla="*/ 400 w 742"/>
                <a:gd name="T41" fmla="*/ 742 h 742"/>
                <a:gd name="T42" fmla="*/ 342 w 742"/>
                <a:gd name="T43" fmla="*/ 742 h 742"/>
                <a:gd name="T44" fmla="*/ 284 w 742"/>
                <a:gd name="T45" fmla="*/ 732 h 742"/>
                <a:gd name="T46" fmla="*/ 229 w 742"/>
                <a:gd name="T47" fmla="*/ 715 h 742"/>
                <a:gd name="T48" fmla="*/ 179 w 742"/>
                <a:gd name="T49" fmla="*/ 689 h 742"/>
                <a:gd name="T50" fmla="*/ 132 w 742"/>
                <a:gd name="T51" fmla="*/ 656 h 742"/>
                <a:gd name="T52" fmla="*/ 92 w 742"/>
                <a:gd name="T53" fmla="*/ 616 h 742"/>
                <a:gd name="T54" fmla="*/ 57 w 742"/>
                <a:gd name="T55" fmla="*/ 569 h 742"/>
                <a:gd name="T56" fmla="*/ 29 w 742"/>
                <a:gd name="T57" fmla="*/ 517 h 742"/>
                <a:gd name="T58" fmla="*/ 10 w 742"/>
                <a:gd name="T59" fmla="*/ 460 h 742"/>
                <a:gd name="T60" fmla="*/ 0 w 742"/>
                <a:gd name="T61" fmla="*/ 400 h 742"/>
                <a:gd name="T62" fmla="*/ 0 w 742"/>
                <a:gd name="T63" fmla="*/ 340 h 742"/>
                <a:gd name="T64" fmla="*/ 10 w 742"/>
                <a:gd name="T65" fmla="*/ 284 h 742"/>
                <a:gd name="T66" fmla="*/ 28 w 742"/>
                <a:gd name="T67" fmla="*/ 229 h 742"/>
                <a:gd name="T68" fmla="*/ 55 w 742"/>
                <a:gd name="T69" fmla="*/ 179 h 742"/>
                <a:gd name="T70" fmla="*/ 88 w 742"/>
                <a:gd name="T71" fmla="*/ 132 h 742"/>
                <a:gd name="T72" fmla="*/ 126 w 742"/>
                <a:gd name="T73" fmla="*/ 92 h 742"/>
                <a:gd name="T74" fmla="*/ 173 w 742"/>
                <a:gd name="T75" fmla="*/ 57 h 742"/>
                <a:gd name="T76" fmla="*/ 225 w 742"/>
                <a:gd name="T77" fmla="*/ 29 h 742"/>
                <a:gd name="T78" fmla="*/ 284 w 742"/>
                <a:gd name="T79" fmla="*/ 10 h 742"/>
                <a:gd name="T80" fmla="*/ 344 w 742"/>
                <a:gd name="T8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2" h="742">
                  <a:moveTo>
                    <a:pt x="344" y="0"/>
                  </a:moveTo>
                  <a:lnTo>
                    <a:pt x="402" y="0"/>
                  </a:lnTo>
                  <a:lnTo>
                    <a:pt x="458" y="10"/>
                  </a:lnTo>
                  <a:lnTo>
                    <a:pt x="513" y="27"/>
                  </a:lnTo>
                  <a:lnTo>
                    <a:pt x="565" y="55"/>
                  </a:lnTo>
                  <a:lnTo>
                    <a:pt x="612" y="88"/>
                  </a:lnTo>
                  <a:lnTo>
                    <a:pt x="652" y="126"/>
                  </a:lnTo>
                  <a:lnTo>
                    <a:pt x="685" y="173"/>
                  </a:lnTo>
                  <a:lnTo>
                    <a:pt x="713" y="225"/>
                  </a:lnTo>
                  <a:lnTo>
                    <a:pt x="732" y="284"/>
                  </a:lnTo>
                  <a:lnTo>
                    <a:pt x="742" y="342"/>
                  </a:lnTo>
                  <a:lnTo>
                    <a:pt x="742" y="402"/>
                  </a:lnTo>
                  <a:lnTo>
                    <a:pt x="732" y="458"/>
                  </a:lnTo>
                  <a:lnTo>
                    <a:pt x="714" y="513"/>
                  </a:lnTo>
                  <a:lnTo>
                    <a:pt x="689" y="565"/>
                  </a:lnTo>
                  <a:lnTo>
                    <a:pt x="656" y="610"/>
                  </a:lnTo>
                  <a:lnTo>
                    <a:pt x="616" y="651"/>
                  </a:lnTo>
                  <a:lnTo>
                    <a:pt x="569" y="686"/>
                  </a:lnTo>
                  <a:lnTo>
                    <a:pt x="517" y="713"/>
                  </a:lnTo>
                  <a:lnTo>
                    <a:pt x="460" y="732"/>
                  </a:lnTo>
                  <a:lnTo>
                    <a:pt x="400" y="742"/>
                  </a:lnTo>
                  <a:lnTo>
                    <a:pt x="342" y="742"/>
                  </a:lnTo>
                  <a:lnTo>
                    <a:pt x="284" y="732"/>
                  </a:lnTo>
                  <a:lnTo>
                    <a:pt x="229" y="715"/>
                  </a:lnTo>
                  <a:lnTo>
                    <a:pt x="179" y="689"/>
                  </a:lnTo>
                  <a:lnTo>
                    <a:pt x="132" y="656"/>
                  </a:lnTo>
                  <a:lnTo>
                    <a:pt x="92" y="616"/>
                  </a:lnTo>
                  <a:lnTo>
                    <a:pt x="57" y="569"/>
                  </a:lnTo>
                  <a:lnTo>
                    <a:pt x="29" y="517"/>
                  </a:lnTo>
                  <a:lnTo>
                    <a:pt x="10" y="460"/>
                  </a:lnTo>
                  <a:lnTo>
                    <a:pt x="0" y="400"/>
                  </a:lnTo>
                  <a:lnTo>
                    <a:pt x="0" y="340"/>
                  </a:lnTo>
                  <a:lnTo>
                    <a:pt x="10" y="284"/>
                  </a:lnTo>
                  <a:lnTo>
                    <a:pt x="28" y="229"/>
                  </a:lnTo>
                  <a:lnTo>
                    <a:pt x="55" y="179"/>
                  </a:lnTo>
                  <a:lnTo>
                    <a:pt x="88" y="132"/>
                  </a:lnTo>
                  <a:lnTo>
                    <a:pt x="126" y="92"/>
                  </a:lnTo>
                  <a:lnTo>
                    <a:pt x="173" y="57"/>
                  </a:lnTo>
                  <a:lnTo>
                    <a:pt x="225" y="29"/>
                  </a:lnTo>
                  <a:lnTo>
                    <a:pt x="284" y="10"/>
                  </a:lnTo>
                  <a:lnTo>
                    <a:pt x="344" y="0"/>
                  </a:lnTo>
                  <a:close/>
                </a:path>
              </a:pathLst>
            </a:custGeom>
            <a:grp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marL="0" marR="0" lvl="0" indent="0" algn="ctr" defTabSz="609600" eaLnBrk="1" fontAlgn="base" latinLnBrk="0" hangingPunct="1">
                <a:lnSpc>
                  <a:spcPct val="130000"/>
                </a:lnSpc>
                <a:spcBef>
                  <a:spcPct val="0"/>
                </a:spcBef>
                <a:spcAft>
                  <a:spcPct val="0"/>
                </a:spcAft>
                <a:buClrTx/>
                <a:buSzTx/>
                <a:buFontTx/>
                <a:buNone/>
                <a:defRPr/>
              </a:pPr>
              <a:endParaRPr kumimoji="0" lang="zh-CN" altLang="en-US" sz="2000" b="0" i="0" u="none" strike="noStrike" kern="0" cap="none" spc="0" normalizeH="0" baseline="0" noProof="0" dirty="0">
                <a:ln>
                  <a:noFill/>
                </a:ln>
                <a:solidFill>
                  <a:prstClr val="black">
                    <a:lumMod val="75000"/>
                    <a:lumOff val="25000"/>
                  </a:prstClr>
                </a:solidFill>
                <a:effectLst/>
                <a:uLnTx/>
                <a:uFillTx/>
                <a:latin typeface="思源黑体 CN Bold" panose="020B0800000000000000" pitchFamily="34" charset="-122"/>
                <a:ea typeface="思源黑体 CN Bold" panose="020B0800000000000000" pitchFamily="34" charset="-122"/>
                <a:sym typeface="微软雅黑 Light" panose="020B0502040204020203" charset="-122"/>
              </a:endParaRPr>
            </a:p>
          </p:txBody>
        </p:sp>
        <p:sp>
          <p:nvSpPr>
            <p:cNvPr id="106" name="Freeform 30"/>
            <p:cNvSpPr/>
            <p:nvPr/>
          </p:nvSpPr>
          <p:spPr bwMode="auto">
            <a:xfrm>
              <a:off x="3634184" y="2147888"/>
              <a:ext cx="389335" cy="391716"/>
            </a:xfrm>
            <a:custGeom>
              <a:avLst/>
              <a:gdLst>
                <a:gd name="T0" fmla="*/ 353 w 656"/>
                <a:gd name="T1" fmla="*/ 0 h 656"/>
                <a:gd name="T2" fmla="*/ 404 w 656"/>
                <a:gd name="T3" fmla="*/ 8 h 656"/>
                <a:gd name="T4" fmla="*/ 452 w 656"/>
                <a:gd name="T5" fmla="*/ 23 h 656"/>
                <a:gd name="T6" fmla="*/ 499 w 656"/>
                <a:gd name="T7" fmla="*/ 47 h 656"/>
                <a:gd name="T8" fmla="*/ 540 w 656"/>
                <a:gd name="T9" fmla="*/ 76 h 656"/>
                <a:gd name="T10" fmla="*/ 576 w 656"/>
                <a:gd name="T11" fmla="*/ 111 h 656"/>
                <a:gd name="T12" fmla="*/ 607 w 656"/>
                <a:gd name="T13" fmla="*/ 153 h 656"/>
                <a:gd name="T14" fmla="*/ 631 w 656"/>
                <a:gd name="T15" fmla="*/ 200 h 656"/>
                <a:gd name="T16" fmla="*/ 648 w 656"/>
                <a:gd name="T17" fmla="*/ 250 h 656"/>
                <a:gd name="T18" fmla="*/ 656 w 656"/>
                <a:gd name="T19" fmla="*/ 301 h 656"/>
                <a:gd name="T20" fmla="*/ 656 w 656"/>
                <a:gd name="T21" fmla="*/ 353 h 656"/>
                <a:gd name="T22" fmla="*/ 646 w 656"/>
                <a:gd name="T23" fmla="*/ 404 h 656"/>
                <a:gd name="T24" fmla="*/ 631 w 656"/>
                <a:gd name="T25" fmla="*/ 452 h 656"/>
                <a:gd name="T26" fmla="*/ 607 w 656"/>
                <a:gd name="T27" fmla="*/ 497 h 656"/>
                <a:gd name="T28" fmla="*/ 578 w 656"/>
                <a:gd name="T29" fmla="*/ 538 h 656"/>
                <a:gd name="T30" fmla="*/ 543 w 656"/>
                <a:gd name="T31" fmla="*/ 575 h 656"/>
                <a:gd name="T32" fmla="*/ 503 w 656"/>
                <a:gd name="T33" fmla="*/ 606 h 656"/>
                <a:gd name="T34" fmla="*/ 456 w 656"/>
                <a:gd name="T35" fmla="*/ 631 h 656"/>
                <a:gd name="T36" fmla="*/ 406 w 656"/>
                <a:gd name="T37" fmla="*/ 648 h 656"/>
                <a:gd name="T38" fmla="*/ 347 w 656"/>
                <a:gd name="T39" fmla="*/ 656 h 656"/>
                <a:gd name="T40" fmla="*/ 289 w 656"/>
                <a:gd name="T41" fmla="*/ 654 h 656"/>
                <a:gd name="T42" fmla="*/ 235 w 656"/>
                <a:gd name="T43" fmla="*/ 644 h 656"/>
                <a:gd name="T44" fmla="*/ 182 w 656"/>
                <a:gd name="T45" fmla="*/ 623 h 656"/>
                <a:gd name="T46" fmla="*/ 134 w 656"/>
                <a:gd name="T47" fmla="*/ 594 h 656"/>
                <a:gd name="T48" fmla="*/ 91 w 656"/>
                <a:gd name="T49" fmla="*/ 557 h 656"/>
                <a:gd name="T50" fmla="*/ 56 w 656"/>
                <a:gd name="T51" fmla="*/ 512 h 656"/>
                <a:gd name="T52" fmla="*/ 29 w 656"/>
                <a:gd name="T53" fmla="*/ 462 h 656"/>
                <a:gd name="T54" fmla="*/ 10 w 656"/>
                <a:gd name="T55" fmla="*/ 406 h 656"/>
                <a:gd name="T56" fmla="*/ 0 w 656"/>
                <a:gd name="T57" fmla="*/ 347 h 656"/>
                <a:gd name="T58" fmla="*/ 2 w 656"/>
                <a:gd name="T59" fmla="*/ 291 h 656"/>
                <a:gd name="T60" fmla="*/ 14 w 656"/>
                <a:gd name="T61" fmla="*/ 235 h 656"/>
                <a:gd name="T62" fmla="*/ 33 w 656"/>
                <a:gd name="T63" fmla="*/ 184 h 656"/>
                <a:gd name="T64" fmla="*/ 62 w 656"/>
                <a:gd name="T65" fmla="*/ 136 h 656"/>
                <a:gd name="T66" fmla="*/ 99 w 656"/>
                <a:gd name="T67" fmla="*/ 93 h 656"/>
                <a:gd name="T68" fmla="*/ 142 w 656"/>
                <a:gd name="T69" fmla="*/ 58 h 656"/>
                <a:gd name="T70" fmla="*/ 192 w 656"/>
                <a:gd name="T71" fmla="*/ 29 h 656"/>
                <a:gd name="T72" fmla="*/ 247 w 656"/>
                <a:gd name="T73" fmla="*/ 10 h 656"/>
                <a:gd name="T74" fmla="*/ 301 w 656"/>
                <a:gd name="T75" fmla="*/ 0 h 656"/>
                <a:gd name="T76" fmla="*/ 353 w 656"/>
                <a:gd name="T77"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6" h="656">
                  <a:moveTo>
                    <a:pt x="353" y="0"/>
                  </a:moveTo>
                  <a:lnTo>
                    <a:pt x="404" y="8"/>
                  </a:lnTo>
                  <a:lnTo>
                    <a:pt x="452" y="23"/>
                  </a:lnTo>
                  <a:lnTo>
                    <a:pt x="499" y="47"/>
                  </a:lnTo>
                  <a:lnTo>
                    <a:pt x="540" y="76"/>
                  </a:lnTo>
                  <a:lnTo>
                    <a:pt x="576" y="111"/>
                  </a:lnTo>
                  <a:lnTo>
                    <a:pt x="607" y="153"/>
                  </a:lnTo>
                  <a:lnTo>
                    <a:pt x="631" y="200"/>
                  </a:lnTo>
                  <a:lnTo>
                    <a:pt x="648" y="250"/>
                  </a:lnTo>
                  <a:lnTo>
                    <a:pt x="656" y="301"/>
                  </a:lnTo>
                  <a:lnTo>
                    <a:pt x="656" y="353"/>
                  </a:lnTo>
                  <a:lnTo>
                    <a:pt x="646" y="404"/>
                  </a:lnTo>
                  <a:lnTo>
                    <a:pt x="631" y="452"/>
                  </a:lnTo>
                  <a:lnTo>
                    <a:pt x="607" y="497"/>
                  </a:lnTo>
                  <a:lnTo>
                    <a:pt x="578" y="538"/>
                  </a:lnTo>
                  <a:lnTo>
                    <a:pt x="543" y="575"/>
                  </a:lnTo>
                  <a:lnTo>
                    <a:pt x="503" y="606"/>
                  </a:lnTo>
                  <a:lnTo>
                    <a:pt x="456" y="631"/>
                  </a:lnTo>
                  <a:lnTo>
                    <a:pt x="406" y="648"/>
                  </a:lnTo>
                  <a:lnTo>
                    <a:pt x="347" y="656"/>
                  </a:lnTo>
                  <a:lnTo>
                    <a:pt x="289" y="654"/>
                  </a:lnTo>
                  <a:lnTo>
                    <a:pt x="235" y="644"/>
                  </a:lnTo>
                  <a:lnTo>
                    <a:pt x="182" y="623"/>
                  </a:lnTo>
                  <a:lnTo>
                    <a:pt x="134" y="594"/>
                  </a:lnTo>
                  <a:lnTo>
                    <a:pt x="91" y="557"/>
                  </a:lnTo>
                  <a:lnTo>
                    <a:pt x="56" y="512"/>
                  </a:lnTo>
                  <a:lnTo>
                    <a:pt x="29" y="462"/>
                  </a:lnTo>
                  <a:lnTo>
                    <a:pt x="10" y="406"/>
                  </a:lnTo>
                  <a:lnTo>
                    <a:pt x="0" y="347"/>
                  </a:lnTo>
                  <a:lnTo>
                    <a:pt x="2" y="291"/>
                  </a:lnTo>
                  <a:lnTo>
                    <a:pt x="14" y="235"/>
                  </a:lnTo>
                  <a:lnTo>
                    <a:pt x="33" y="184"/>
                  </a:lnTo>
                  <a:lnTo>
                    <a:pt x="62" y="136"/>
                  </a:lnTo>
                  <a:lnTo>
                    <a:pt x="99" y="93"/>
                  </a:lnTo>
                  <a:lnTo>
                    <a:pt x="142" y="58"/>
                  </a:lnTo>
                  <a:lnTo>
                    <a:pt x="192" y="29"/>
                  </a:lnTo>
                  <a:lnTo>
                    <a:pt x="247" y="10"/>
                  </a:lnTo>
                  <a:lnTo>
                    <a:pt x="301" y="0"/>
                  </a:lnTo>
                  <a:lnTo>
                    <a:pt x="353" y="0"/>
                  </a:lnTo>
                  <a:close/>
                </a:path>
              </a:pathLst>
            </a:custGeom>
            <a:grpFill/>
            <a:ln w="25400" cap="flat" cmpd="sng" algn="ctr">
              <a:solidFill>
                <a:sysClr val="window" lastClr="FFFFFF"/>
              </a:solid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marL="0" marR="0" lvl="0" indent="0" algn="ctr" defTabSz="609600" eaLnBrk="1" fontAlgn="base" latinLnBrk="0" hangingPunct="1">
                <a:lnSpc>
                  <a:spcPct val="130000"/>
                </a:lnSpc>
                <a:spcBef>
                  <a:spcPct val="0"/>
                </a:spcBef>
                <a:spcAft>
                  <a:spcPct val="0"/>
                </a:spcAft>
                <a:buClrTx/>
                <a:buSzTx/>
                <a:buFontTx/>
                <a:buNone/>
                <a:defRPr/>
              </a:pPr>
              <a:r>
                <a:rPr kumimoji="0" lang="en-US" altLang="zh-CN" sz="2665" b="1" i="0" u="none" strike="noStrike" kern="0" cap="none" spc="0" normalizeH="0" baseline="0" noProof="0" dirty="0">
                  <a:ln>
                    <a:noFill/>
                  </a:ln>
                  <a:solidFill>
                    <a:prstClr val="white"/>
                  </a:solidFill>
                  <a:effectLst/>
                  <a:uLnTx/>
                  <a:uFillTx/>
                  <a:sym typeface="微软雅黑 Light" panose="020B0502040204020203" charset="-122"/>
                </a:rPr>
                <a:t>2</a:t>
              </a:r>
              <a:endParaRPr kumimoji="0" lang="zh-CN" altLang="en-US" sz="2665" b="1" i="0" u="none" strike="noStrike" kern="0" cap="none" spc="0" normalizeH="0" baseline="0" noProof="0" dirty="0">
                <a:ln>
                  <a:noFill/>
                </a:ln>
                <a:solidFill>
                  <a:prstClr val="white"/>
                </a:solidFill>
                <a:effectLst/>
                <a:uLnTx/>
                <a:uFillTx/>
                <a:sym typeface="微软雅黑 Light" panose="020B0502040204020203" charset="-122"/>
              </a:endParaRPr>
            </a:p>
          </p:txBody>
        </p:sp>
      </p:grpSp>
      <p:grpSp>
        <p:nvGrpSpPr>
          <p:cNvPr id="107" name="组合 106"/>
          <p:cNvGrpSpPr/>
          <p:nvPr/>
        </p:nvGrpSpPr>
        <p:grpSpPr>
          <a:xfrm>
            <a:off x="6047317" y="1914314"/>
            <a:ext cx="1354139" cy="2185987"/>
            <a:chOff x="4535488" y="979471"/>
            <a:chExt cx="1015604" cy="1639490"/>
          </a:xfrm>
          <a:solidFill>
            <a:srgbClr val="090A7B"/>
          </a:solidFill>
        </p:grpSpPr>
        <p:sp>
          <p:nvSpPr>
            <p:cNvPr id="108" name="Freeform 17"/>
            <p:cNvSpPr/>
            <p:nvPr/>
          </p:nvSpPr>
          <p:spPr bwMode="auto">
            <a:xfrm>
              <a:off x="4535488" y="979471"/>
              <a:ext cx="1015604" cy="841772"/>
            </a:xfrm>
            <a:custGeom>
              <a:avLst/>
              <a:gdLst>
                <a:gd name="T0" fmla="*/ 0 w 1705"/>
                <a:gd name="T1" fmla="*/ 0 h 1413"/>
                <a:gd name="T2" fmla="*/ 1071 w 1705"/>
                <a:gd name="T3" fmla="*/ 872 h 1413"/>
                <a:gd name="T4" fmla="*/ 1705 w 1705"/>
                <a:gd name="T5" fmla="*/ 1390 h 1413"/>
                <a:gd name="T6" fmla="*/ 634 w 1705"/>
                <a:gd name="T7" fmla="*/ 1413 h 1413"/>
                <a:gd name="T8" fmla="*/ 0 w 1705"/>
                <a:gd name="T9" fmla="*/ 897 h 1413"/>
                <a:gd name="T10" fmla="*/ 0 w 1705"/>
                <a:gd name="T11" fmla="*/ 0 h 1413"/>
              </a:gdLst>
              <a:ahLst/>
              <a:cxnLst>
                <a:cxn ang="0">
                  <a:pos x="T0" y="T1"/>
                </a:cxn>
                <a:cxn ang="0">
                  <a:pos x="T2" y="T3"/>
                </a:cxn>
                <a:cxn ang="0">
                  <a:pos x="T4" y="T5"/>
                </a:cxn>
                <a:cxn ang="0">
                  <a:pos x="T6" y="T7"/>
                </a:cxn>
                <a:cxn ang="0">
                  <a:pos x="T8" y="T9"/>
                </a:cxn>
                <a:cxn ang="0">
                  <a:pos x="T10" y="T11"/>
                </a:cxn>
              </a:cxnLst>
              <a:rect l="0" t="0" r="r" b="b"/>
              <a:pathLst>
                <a:path w="1705" h="1413">
                  <a:moveTo>
                    <a:pt x="0" y="0"/>
                  </a:moveTo>
                  <a:lnTo>
                    <a:pt x="1071" y="872"/>
                  </a:lnTo>
                  <a:lnTo>
                    <a:pt x="1705" y="1390"/>
                  </a:lnTo>
                  <a:lnTo>
                    <a:pt x="634" y="1413"/>
                  </a:lnTo>
                  <a:lnTo>
                    <a:pt x="0" y="897"/>
                  </a:lnTo>
                  <a:lnTo>
                    <a:pt x="0" y="0"/>
                  </a:lnTo>
                  <a:close/>
                </a:path>
              </a:pathLst>
            </a:custGeom>
            <a:grp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algn="ctr" defTabSz="609600" fontAlgn="base">
                <a:lnSpc>
                  <a:spcPct val="130000"/>
                </a:lnSpc>
                <a:spcBef>
                  <a:spcPct val="0"/>
                </a:spcBef>
                <a:spcAft>
                  <a:spcPct val="0"/>
                </a:spcAft>
                <a:defRPr/>
              </a:pPr>
              <a:endParaRPr lang="zh-CN" altLang="en-US" sz="2000" kern="0" dirty="0">
                <a:solidFill>
                  <a:prstClr val="black">
                    <a:lumMod val="75000"/>
                    <a:lumOff val="25000"/>
                  </a:prstClr>
                </a:solidFill>
                <a:latin typeface="思源黑体 CN Bold" panose="020B0800000000000000" pitchFamily="34" charset="-122"/>
                <a:ea typeface="思源黑体 CN Bold" panose="020B0800000000000000" pitchFamily="34" charset="-122"/>
                <a:sym typeface="微软雅黑 Light" panose="020B0502040204020203" charset="-122"/>
              </a:endParaRPr>
            </a:p>
          </p:txBody>
        </p:sp>
        <p:sp>
          <p:nvSpPr>
            <p:cNvPr id="109" name="Freeform 18"/>
            <p:cNvSpPr/>
            <p:nvPr/>
          </p:nvSpPr>
          <p:spPr bwMode="auto">
            <a:xfrm>
              <a:off x="4535488" y="1778380"/>
              <a:ext cx="1015604" cy="840581"/>
            </a:xfrm>
            <a:custGeom>
              <a:avLst/>
              <a:gdLst>
                <a:gd name="T0" fmla="*/ 634 w 1705"/>
                <a:gd name="T1" fmla="*/ 0 h 1414"/>
                <a:gd name="T2" fmla="*/ 1705 w 1705"/>
                <a:gd name="T3" fmla="*/ 49 h 1414"/>
                <a:gd name="T4" fmla="*/ 1071 w 1705"/>
                <a:gd name="T5" fmla="*/ 542 h 1414"/>
                <a:gd name="T6" fmla="*/ 0 w 1705"/>
                <a:gd name="T7" fmla="*/ 1414 h 1414"/>
                <a:gd name="T8" fmla="*/ 0 w 1705"/>
                <a:gd name="T9" fmla="*/ 515 h 1414"/>
                <a:gd name="T10" fmla="*/ 634 w 1705"/>
                <a:gd name="T11" fmla="*/ 0 h 1414"/>
              </a:gdLst>
              <a:ahLst/>
              <a:cxnLst>
                <a:cxn ang="0">
                  <a:pos x="T0" y="T1"/>
                </a:cxn>
                <a:cxn ang="0">
                  <a:pos x="T2" y="T3"/>
                </a:cxn>
                <a:cxn ang="0">
                  <a:pos x="T4" y="T5"/>
                </a:cxn>
                <a:cxn ang="0">
                  <a:pos x="T6" y="T7"/>
                </a:cxn>
                <a:cxn ang="0">
                  <a:pos x="T8" y="T9"/>
                </a:cxn>
                <a:cxn ang="0">
                  <a:pos x="T10" y="T11"/>
                </a:cxn>
              </a:cxnLst>
              <a:rect l="0" t="0" r="r" b="b"/>
              <a:pathLst>
                <a:path w="1705" h="1414">
                  <a:moveTo>
                    <a:pt x="634" y="0"/>
                  </a:moveTo>
                  <a:lnTo>
                    <a:pt x="1705" y="49"/>
                  </a:lnTo>
                  <a:lnTo>
                    <a:pt x="1071" y="542"/>
                  </a:lnTo>
                  <a:lnTo>
                    <a:pt x="0" y="1414"/>
                  </a:lnTo>
                  <a:lnTo>
                    <a:pt x="0" y="515"/>
                  </a:lnTo>
                  <a:lnTo>
                    <a:pt x="634" y="0"/>
                  </a:lnTo>
                  <a:close/>
                </a:path>
              </a:pathLst>
            </a:custGeom>
            <a:grp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algn="ctr" defTabSz="609600" fontAlgn="base">
                <a:lnSpc>
                  <a:spcPct val="130000"/>
                </a:lnSpc>
                <a:spcBef>
                  <a:spcPct val="0"/>
                </a:spcBef>
                <a:spcAft>
                  <a:spcPct val="0"/>
                </a:spcAft>
                <a:defRPr/>
              </a:pPr>
              <a:endParaRPr lang="zh-CN" altLang="en-US" sz="2000" kern="0" dirty="0">
                <a:solidFill>
                  <a:prstClr val="black">
                    <a:lumMod val="75000"/>
                    <a:lumOff val="25000"/>
                  </a:prstClr>
                </a:solidFill>
                <a:latin typeface="思源黑体 CN Bold" panose="020B0800000000000000" pitchFamily="34" charset="-122"/>
                <a:ea typeface="思源黑体 CN Bold" panose="020B0800000000000000" pitchFamily="34" charset="-122"/>
                <a:sym typeface="微软雅黑 Light" panose="020B0502040204020203" charset="-122"/>
              </a:endParaRPr>
            </a:p>
          </p:txBody>
        </p:sp>
      </p:grpSp>
      <p:grpSp>
        <p:nvGrpSpPr>
          <p:cNvPr id="110" name="组合 109"/>
          <p:cNvGrpSpPr/>
          <p:nvPr/>
        </p:nvGrpSpPr>
        <p:grpSpPr>
          <a:xfrm>
            <a:off x="6580717" y="2568365"/>
            <a:ext cx="882651" cy="882649"/>
            <a:chOff x="4935538" y="1470008"/>
            <a:chExt cx="661988" cy="661987"/>
          </a:xfrm>
          <a:gradFill>
            <a:gsLst>
              <a:gs pos="0">
                <a:srgbClr val="090A7B"/>
              </a:gs>
              <a:gs pos="100000">
                <a:srgbClr val="256ED8"/>
              </a:gs>
            </a:gsLst>
            <a:lin ang="14400000" scaled="0"/>
          </a:gradFill>
        </p:grpSpPr>
        <p:sp>
          <p:nvSpPr>
            <p:cNvPr id="111" name="Freeform 32"/>
            <p:cNvSpPr/>
            <p:nvPr/>
          </p:nvSpPr>
          <p:spPr bwMode="auto">
            <a:xfrm>
              <a:off x="5046266" y="1580736"/>
              <a:ext cx="440531" cy="440531"/>
            </a:xfrm>
            <a:custGeom>
              <a:avLst/>
              <a:gdLst>
                <a:gd name="T0" fmla="*/ 342 w 740"/>
                <a:gd name="T1" fmla="*/ 0 h 742"/>
                <a:gd name="T2" fmla="*/ 400 w 740"/>
                <a:gd name="T3" fmla="*/ 0 h 742"/>
                <a:gd name="T4" fmla="*/ 458 w 740"/>
                <a:gd name="T5" fmla="*/ 10 h 742"/>
                <a:gd name="T6" fmla="*/ 513 w 740"/>
                <a:gd name="T7" fmla="*/ 28 h 742"/>
                <a:gd name="T8" fmla="*/ 563 w 740"/>
                <a:gd name="T9" fmla="*/ 53 h 742"/>
                <a:gd name="T10" fmla="*/ 610 w 740"/>
                <a:gd name="T11" fmla="*/ 86 h 742"/>
                <a:gd name="T12" fmla="*/ 650 w 740"/>
                <a:gd name="T13" fmla="*/ 127 h 742"/>
                <a:gd name="T14" fmla="*/ 685 w 740"/>
                <a:gd name="T15" fmla="*/ 173 h 742"/>
                <a:gd name="T16" fmla="*/ 713 w 740"/>
                <a:gd name="T17" fmla="*/ 226 h 742"/>
                <a:gd name="T18" fmla="*/ 730 w 740"/>
                <a:gd name="T19" fmla="*/ 282 h 742"/>
                <a:gd name="T20" fmla="*/ 740 w 740"/>
                <a:gd name="T21" fmla="*/ 342 h 742"/>
                <a:gd name="T22" fmla="*/ 740 w 740"/>
                <a:gd name="T23" fmla="*/ 400 h 742"/>
                <a:gd name="T24" fmla="*/ 732 w 740"/>
                <a:gd name="T25" fmla="*/ 458 h 742"/>
                <a:gd name="T26" fmla="*/ 713 w 740"/>
                <a:gd name="T27" fmla="*/ 513 h 742"/>
                <a:gd name="T28" fmla="*/ 687 w 740"/>
                <a:gd name="T29" fmla="*/ 563 h 742"/>
                <a:gd name="T30" fmla="*/ 654 w 740"/>
                <a:gd name="T31" fmla="*/ 610 h 742"/>
                <a:gd name="T32" fmla="*/ 614 w 740"/>
                <a:gd name="T33" fmla="*/ 651 h 742"/>
                <a:gd name="T34" fmla="*/ 567 w 740"/>
                <a:gd name="T35" fmla="*/ 686 h 742"/>
                <a:gd name="T36" fmla="*/ 515 w 740"/>
                <a:gd name="T37" fmla="*/ 713 h 742"/>
                <a:gd name="T38" fmla="*/ 458 w 740"/>
                <a:gd name="T39" fmla="*/ 732 h 742"/>
                <a:gd name="T40" fmla="*/ 398 w 740"/>
                <a:gd name="T41" fmla="*/ 742 h 742"/>
                <a:gd name="T42" fmla="*/ 340 w 740"/>
                <a:gd name="T43" fmla="*/ 742 h 742"/>
                <a:gd name="T44" fmla="*/ 282 w 740"/>
                <a:gd name="T45" fmla="*/ 732 h 742"/>
                <a:gd name="T46" fmla="*/ 227 w 740"/>
                <a:gd name="T47" fmla="*/ 715 h 742"/>
                <a:gd name="T48" fmla="*/ 177 w 740"/>
                <a:gd name="T49" fmla="*/ 688 h 742"/>
                <a:gd name="T50" fmla="*/ 130 w 740"/>
                <a:gd name="T51" fmla="*/ 655 h 742"/>
                <a:gd name="T52" fmla="*/ 90 w 740"/>
                <a:gd name="T53" fmla="*/ 616 h 742"/>
                <a:gd name="T54" fmla="*/ 55 w 740"/>
                <a:gd name="T55" fmla="*/ 569 h 742"/>
                <a:gd name="T56" fmla="*/ 28 w 740"/>
                <a:gd name="T57" fmla="*/ 517 h 742"/>
                <a:gd name="T58" fmla="*/ 10 w 740"/>
                <a:gd name="T59" fmla="*/ 458 h 742"/>
                <a:gd name="T60" fmla="*/ 0 w 740"/>
                <a:gd name="T61" fmla="*/ 398 h 742"/>
                <a:gd name="T62" fmla="*/ 0 w 740"/>
                <a:gd name="T63" fmla="*/ 340 h 742"/>
                <a:gd name="T64" fmla="*/ 8 w 740"/>
                <a:gd name="T65" fmla="*/ 284 h 742"/>
                <a:gd name="T66" fmla="*/ 28 w 740"/>
                <a:gd name="T67" fmla="*/ 229 h 742"/>
                <a:gd name="T68" fmla="*/ 53 w 740"/>
                <a:gd name="T69" fmla="*/ 177 h 742"/>
                <a:gd name="T70" fmla="*/ 86 w 740"/>
                <a:gd name="T71" fmla="*/ 130 h 742"/>
                <a:gd name="T72" fmla="*/ 127 w 740"/>
                <a:gd name="T73" fmla="*/ 90 h 742"/>
                <a:gd name="T74" fmla="*/ 173 w 740"/>
                <a:gd name="T75" fmla="*/ 57 h 742"/>
                <a:gd name="T76" fmla="*/ 226 w 740"/>
                <a:gd name="T77" fmla="*/ 29 h 742"/>
                <a:gd name="T78" fmla="*/ 282 w 740"/>
                <a:gd name="T79" fmla="*/ 10 h 742"/>
                <a:gd name="T80" fmla="*/ 342 w 740"/>
                <a:gd name="T8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0" h="742">
                  <a:moveTo>
                    <a:pt x="342" y="0"/>
                  </a:moveTo>
                  <a:lnTo>
                    <a:pt x="400" y="0"/>
                  </a:lnTo>
                  <a:lnTo>
                    <a:pt x="458" y="10"/>
                  </a:lnTo>
                  <a:lnTo>
                    <a:pt x="513" y="28"/>
                  </a:lnTo>
                  <a:lnTo>
                    <a:pt x="563" y="53"/>
                  </a:lnTo>
                  <a:lnTo>
                    <a:pt x="610" y="86"/>
                  </a:lnTo>
                  <a:lnTo>
                    <a:pt x="650" y="127"/>
                  </a:lnTo>
                  <a:lnTo>
                    <a:pt x="685" y="173"/>
                  </a:lnTo>
                  <a:lnTo>
                    <a:pt x="713" y="226"/>
                  </a:lnTo>
                  <a:lnTo>
                    <a:pt x="730" y="282"/>
                  </a:lnTo>
                  <a:lnTo>
                    <a:pt x="740" y="342"/>
                  </a:lnTo>
                  <a:lnTo>
                    <a:pt x="740" y="400"/>
                  </a:lnTo>
                  <a:lnTo>
                    <a:pt x="732" y="458"/>
                  </a:lnTo>
                  <a:lnTo>
                    <a:pt x="713" y="513"/>
                  </a:lnTo>
                  <a:lnTo>
                    <a:pt x="687" y="563"/>
                  </a:lnTo>
                  <a:lnTo>
                    <a:pt x="654" y="610"/>
                  </a:lnTo>
                  <a:lnTo>
                    <a:pt x="614" y="651"/>
                  </a:lnTo>
                  <a:lnTo>
                    <a:pt x="567" y="686"/>
                  </a:lnTo>
                  <a:lnTo>
                    <a:pt x="515" y="713"/>
                  </a:lnTo>
                  <a:lnTo>
                    <a:pt x="458" y="732"/>
                  </a:lnTo>
                  <a:lnTo>
                    <a:pt x="398" y="742"/>
                  </a:lnTo>
                  <a:lnTo>
                    <a:pt x="340" y="742"/>
                  </a:lnTo>
                  <a:lnTo>
                    <a:pt x="282" y="732"/>
                  </a:lnTo>
                  <a:lnTo>
                    <a:pt x="227" y="715"/>
                  </a:lnTo>
                  <a:lnTo>
                    <a:pt x="177" y="688"/>
                  </a:lnTo>
                  <a:lnTo>
                    <a:pt x="130" y="655"/>
                  </a:lnTo>
                  <a:lnTo>
                    <a:pt x="90" y="616"/>
                  </a:lnTo>
                  <a:lnTo>
                    <a:pt x="55" y="569"/>
                  </a:lnTo>
                  <a:lnTo>
                    <a:pt x="28" y="517"/>
                  </a:lnTo>
                  <a:lnTo>
                    <a:pt x="10" y="458"/>
                  </a:lnTo>
                  <a:lnTo>
                    <a:pt x="0" y="398"/>
                  </a:lnTo>
                  <a:lnTo>
                    <a:pt x="0" y="340"/>
                  </a:lnTo>
                  <a:lnTo>
                    <a:pt x="8" y="284"/>
                  </a:lnTo>
                  <a:lnTo>
                    <a:pt x="28" y="229"/>
                  </a:lnTo>
                  <a:lnTo>
                    <a:pt x="53" y="177"/>
                  </a:lnTo>
                  <a:lnTo>
                    <a:pt x="86" y="130"/>
                  </a:lnTo>
                  <a:lnTo>
                    <a:pt x="127" y="90"/>
                  </a:lnTo>
                  <a:lnTo>
                    <a:pt x="173" y="57"/>
                  </a:lnTo>
                  <a:lnTo>
                    <a:pt x="226" y="29"/>
                  </a:lnTo>
                  <a:lnTo>
                    <a:pt x="282" y="10"/>
                  </a:lnTo>
                  <a:lnTo>
                    <a:pt x="342" y="0"/>
                  </a:lnTo>
                  <a:close/>
                </a:path>
              </a:pathLst>
            </a:custGeom>
            <a:grp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marL="0" marR="0" lvl="0" indent="0" algn="ctr" defTabSz="609600" eaLnBrk="1" fontAlgn="base" latinLnBrk="0" hangingPunct="1">
                <a:lnSpc>
                  <a:spcPct val="130000"/>
                </a:lnSpc>
                <a:spcBef>
                  <a:spcPct val="0"/>
                </a:spcBef>
                <a:spcAft>
                  <a:spcPct val="0"/>
                </a:spcAft>
                <a:buClrTx/>
                <a:buSzTx/>
                <a:buFontTx/>
                <a:buNone/>
                <a:defRPr/>
              </a:pPr>
              <a:endParaRPr kumimoji="0" lang="zh-CN" altLang="en-US" sz="2000" b="0" i="0" u="none" strike="noStrike" kern="0" cap="none" spc="0" normalizeH="0" baseline="0" noProof="0" dirty="0">
                <a:ln>
                  <a:noFill/>
                </a:ln>
                <a:solidFill>
                  <a:prstClr val="black">
                    <a:lumMod val="75000"/>
                    <a:lumOff val="25000"/>
                  </a:prstClr>
                </a:solidFill>
                <a:effectLst/>
                <a:uLnTx/>
                <a:uFillTx/>
                <a:latin typeface="思源黑体 CN Bold" panose="020B0800000000000000" pitchFamily="34" charset="-122"/>
                <a:ea typeface="思源黑体 CN Bold" panose="020B0800000000000000" pitchFamily="34" charset="-122"/>
                <a:sym typeface="微软雅黑 Light" panose="020B0502040204020203" charset="-122"/>
              </a:endParaRPr>
            </a:p>
          </p:txBody>
        </p:sp>
        <p:grpSp>
          <p:nvGrpSpPr>
            <p:cNvPr id="112" name="组合 111"/>
            <p:cNvGrpSpPr/>
            <p:nvPr/>
          </p:nvGrpSpPr>
          <p:grpSpPr>
            <a:xfrm>
              <a:off x="4935538" y="1470008"/>
              <a:ext cx="661988" cy="661987"/>
              <a:chOff x="4935538" y="1470008"/>
              <a:chExt cx="661988" cy="661987"/>
            </a:xfrm>
            <a:grpFill/>
          </p:grpSpPr>
          <p:sp>
            <p:nvSpPr>
              <p:cNvPr id="113" name="Freeform 31"/>
              <p:cNvSpPr/>
              <p:nvPr/>
            </p:nvSpPr>
            <p:spPr bwMode="auto">
              <a:xfrm>
                <a:off x="4935538" y="1470008"/>
                <a:ext cx="661988" cy="661987"/>
              </a:xfrm>
              <a:custGeom>
                <a:avLst/>
                <a:gdLst>
                  <a:gd name="T0" fmla="*/ 650 w 1112"/>
                  <a:gd name="T1" fmla="*/ 10 h 1110"/>
                  <a:gd name="T2" fmla="*/ 705 w 1112"/>
                  <a:gd name="T3" fmla="*/ 124 h 1110"/>
                  <a:gd name="T4" fmla="*/ 776 w 1112"/>
                  <a:gd name="T5" fmla="*/ 45 h 1110"/>
                  <a:gd name="T6" fmla="*/ 833 w 1112"/>
                  <a:gd name="T7" fmla="*/ 78 h 1110"/>
                  <a:gd name="T8" fmla="*/ 924 w 1112"/>
                  <a:gd name="T9" fmla="*/ 149 h 1110"/>
                  <a:gd name="T10" fmla="*/ 937 w 1112"/>
                  <a:gd name="T11" fmla="*/ 151 h 1110"/>
                  <a:gd name="T12" fmla="*/ 978 w 1112"/>
                  <a:gd name="T13" fmla="*/ 202 h 1110"/>
                  <a:gd name="T14" fmla="*/ 1040 w 1112"/>
                  <a:gd name="T15" fmla="*/ 301 h 1110"/>
                  <a:gd name="T16" fmla="*/ 1054 w 1112"/>
                  <a:gd name="T17" fmla="*/ 305 h 1110"/>
                  <a:gd name="T18" fmla="*/ 1071 w 1112"/>
                  <a:gd name="T19" fmla="*/ 371 h 1110"/>
                  <a:gd name="T20" fmla="*/ 1102 w 1112"/>
                  <a:gd name="T21" fmla="*/ 481 h 1110"/>
                  <a:gd name="T22" fmla="*/ 1112 w 1112"/>
                  <a:gd name="T23" fmla="*/ 545 h 1110"/>
                  <a:gd name="T24" fmla="*/ 1102 w 1112"/>
                  <a:gd name="T25" fmla="*/ 557 h 1110"/>
                  <a:gd name="T26" fmla="*/ 1093 w 1112"/>
                  <a:gd name="T27" fmla="*/ 674 h 1110"/>
                  <a:gd name="T28" fmla="*/ 1081 w 1112"/>
                  <a:gd name="T29" fmla="*/ 738 h 1110"/>
                  <a:gd name="T30" fmla="*/ 1069 w 1112"/>
                  <a:gd name="T31" fmla="*/ 743 h 1110"/>
                  <a:gd name="T32" fmla="*/ 1021 w 1112"/>
                  <a:gd name="T33" fmla="*/ 850 h 1110"/>
                  <a:gd name="T34" fmla="*/ 988 w 1112"/>
                  <a:gd name="T35" fmla="*/ 907 h 1110"/>
                  <a:gd name="T36" fmla="*/ 972 w 1112"/>
                  <a:gd name="T37" fmla="*/ 908 h 1110"/>
                  <a:gd name="T38" fmla="*/ 891 w 1112"/>
                  <a:gd name="T39" fmla="*/ 992 h 1110"/>
                  <a:gd name="T40" fmla="*/ 842 w 1112"/>
                  <a:gd name="T41" fmla="*/ 1033 h 1110"/>
                  <a:gd name="T42" fmla="*/ 827 w 1112"/>
                  <a:gd name="T43" fmla="*/ 1029 h 1110"/>
                  <a:gd name="T44" fmla="*/ 722 w 1112"/>
                  <a:gd name="T45" fmla="*/ 1075 h 1110"/>
                  <a:gd name="T46" fmla="*/ 714 w 1112"/>
                  <a:gd name="T47" fmla="*/ 1087 h 1110"/>
                  <a:gd name="T48" fmla="*/ 650 w 1112"/>
                  <a:gd name="T49" fmla="*/ 1097 h 1110"/>
                  <a:gd name="T50" fmla="*/ 563 w 1112"/>
                  <a:gd name="T51" fmla="*/ 1011 h 1110"/>
                  <a:gd name="T52" fmla="*/ 526 w 1112"/>
                  <a:gd name="T53" fmla="*/ 1110 h 1110"/>
                  <a:gd name="T54" fmla="*/ 462 w 1112"/>
                  <a:gd name="T55" fmla="*/ 1101 h 1110"/>
                  <a:gd name="T56" fmla="*/ 408 w 1112"/>
                  <a:gd name="T57" fmla="*/ 986 h 1110"/>
                  <a:gd name="T58" fmla="*/ 336 w 1112"/>
                  <a:gd name="T59" fmla="*/ 1066 h 1110"/>
                  <a:gd name="T60" fmla="*/ 280 w 1112"/>
                  <a:gd name="T61" fmla="*/ 1031 h 1110"/>
                  <a:gd name="T62" fmla="*/ 188 w 1112"/>
                  <a:gd name="T63" fmla="*/ 959 h 1110"/>
                  <a:gd name="T64" fmla="*/ 175 w 1112"/>
                  <a:gd name="T65" fmla="*/ 959 h 1110"/>
                  <a:gd name="T66" fmla="*/ 134 w 1112"/>
                  <a:gd name="T67" fmla="*/ 908 h 1110"/>
                  <a:gd name="T68" fmla="*/ 72 w 1112"/>
                  <a:gd name="T69" fmla="*/ 809 h 1110"/>
                  <a:gd name="T70" fmla="*/ 58 w 1112"/>
                  <a:gd name="T71" fmla="*/ 804 h 1110"/>
                  <a:gd name="T72" fmla="*/ 43 w 1112"/>
                  <a:gd name="T73" fmla="*/ 740 h 1110"/>
                  <a:gd name="T74" fmla="*/ 10 w 1112"/>
                  <a:gd name="T75" fmla="*/ 627 h 1110"/>
                  <a:gd name="T76" fmla="*/ 0 w 1112"/>
                  <a:gd name="T77" fmla="*/ 563 h 1110"/>
                  <a:gd name="T78" fmla="*/ 10 w 1112"/>
                  <a:gd name="T79" fmla="*/ 551 h 1110"/>
                  <a:gd name="T80" fmla="*/ 20 w 1112"/>
                  <a:gd name="T81" fmla="*/ 435 h 1110"/>
                  <a:gd name="T82" fmla="*/ 31 w 1112"/>
                  <a:gd name="T83" fmla="*/ 373 h 1110"/>
                  <a:gd name="T84" fmla="*/ 43 w 1112"/>
                  <a:gd name="T85" fmla="*/ 365 h 1110"/>
                  <a:gd name="T86" fmla="*/ 91 w 1112"/>
                  <a:gd name="T87" fmla="*/ 258 h 1110"/>
                  <a:gd name="T88" fmla="*/ 124 w 1112"/>
                  <a:gd name="T89" fmla="*/ 204 h 1110"/>
                  <a:gd name="T90" fmla="*/ 140 w 1112"/>
                  <a:gd name="T91" fmla="*/ 202 h 1110"/>
                  <a:gd name="T92" fmla="*/ 221 w 1112"/>
                  <a:gd name="T93" fmla="*/ 118 h 1110"/>
                  <a:gd name="T94" fmla="*/ 272 w 1112"/>
                  <a:gd name="T95" fmla="*/ 78 h 1110"/>
                  <a:gd name="T96" fmla="*/ 285 w 1112"/>
                  <a:gd name="T97" fmla="*/ 80 h 1110"/>
                  <a:gd name="T98" fmla="*/ 390 w 1112"/>
                  <a:gd name="T99" fmla="*/ 29 h 1110"/>
                  <a:gd name="T100" fmla="*/ 450 w 1112"/>
                  <a:gd name="T101" fmla="*/ 8 h 1110"/>
                  <a:gd name="T102" fmla="*/ 464 w 1112"/>
                  <a:gd name="T103" fmla="*/ 15 h 1110"/>
                  <a:gd name="T104" fmla="*/ 580 w 1112"/>
                  <a:gd name="T105" fmla="*/ 4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2" h="1110">
                    <a:moveTo>
                      <a:pt x="590" y="0"/>
                    </a:moveTo>
                    <a:lnTo>
                      <a:pt x="644" y="6"/>
                    </a:lnTo>
                    <a:lnTo>
                      <a:pt x="648" y="6"/>
                    </a:lnTo>
                    <a:lnTo>
                      <a:pt x="650" y="10"/>
                    </a:lnTo>
                    <a:lnTo>
                      <a:pt x="652" y="14"/>
                    </a:lnTo>
                    <a:lnTo>
                      <a:pt x="654" y="17"/>
                    </a:lnTo>
                    <a:lnTo>
                      <a:pt x="662" y="111"/>
                    </a:lnTo>
                    <a:lnTo>
                      <a:pt x="705" y="124"/>
                    </a:lnTo>
                    <a:lnTo>
                      <a:pt x="763" y="48"/>
                    </a:lnTo>
                    <a:lnTo>
                      <a:pt x="767" y="45"/>
                    </a:lnTo>
                    <a:lnTo>
                      <a:pt x="772" y="43"/>
                    </a:lnTo>
                    <a:lnTo>
                      <a:pt x="776" y="45"/>
                    </a:lnTo>
                    <a:lnTo>
                      <a:pt x="827" y="68"/>
                    </a:lnTo>
                    <a:lnTo>
                      <a:pt x="831" y="72"/>
                    </a:lnTo>
                    <a:lnTo>
                      <a:pt x="831" y="74"/>
                    </a:lnTo>
                    <a:lnTo>
                      <a:pt x="833" y="78"/>
                    </a:lnTo>
                    <a:lnTo>
                      <a:pt x="831" y="81"/>
                    </a:lnTo>
                    <a:lnTo>
                      <a:pt x="807" y="175"/>
                    </a:lnTo>
                    <a:lnTo>
                      <a:pt x="844" y="200"/>
                    </a:lnTo>
                    <a:lnTo>
                      <a:pt x="924" y="149"/>
                    </a:lnTo>
                    <a:lnTo>
                      <a:pt x="928" y="147"/>
                    </a:lnTo>
                    <a:lnTo>
                      <a:pt x="932" y="147"/>
                    </a:lnTo>
                    <a:lnTo>
                      <a:pt x="935" y="147"/>
                    </a:lnTo>
                    <a:lnTo>
                      <a:pt x="937" y="151"/>
                    </a:lnTo>
                    <a:lnTo>
                      <a:pt x="976" y="190"/>
                    </a:lnTo>
                    <a:lnTo>
                      <a:pt x="978" y="194"/>
                    </a:lnTo>
                    <a:lnTo>
                      <a:pt x="978" y="198"/>
                    </a:lnTo>
                    <a:lnTo>
                      <a:pt x="978" y="202"/>
                    </a:lnTo>
                    <a:lnTo>
                      <a:pt x="976" y="206"/>
                    </a:lnTo>
                    <a:lnTo>
                      <a:pt x="922" y="283"/>
                    </a:lnTo>
                    <a:lnTo>
                      <a:pt x="947" y="320"/>
                    </a:lnTo>
                    <a:lnTo>
                      <a:pt x="1040" y="301"/>
                    </a:lnTo>
                    <a:lnTo>
                      <a:pt x="1044" y="301"/>
                    </a:lnTo>
                    <a:lnTo>
                      <a:pt x="1048" y="301"/>
                    </a:lnTo>
                    <a:lnTo>
                      <a:pt x="1052" y="303"/>
                    </a:lnTo>
                    <a:lnTo>
                      <a:pt x="1054" y="305"/>
                    </a:lnTo>
                    <a:lnTo>
                      <a:pt x="1075" y="357"/>
                    </a:lnTo>
                    <a:lnTo>
                      <a:pt x="1077" y="361"/>
                    </a:lnTo>
                    <a:lnTo>
                      <a:pt x="1075" y="367"/>
                    </a:lnTo>
                    <a:lnTo>
                      <a:pt x="1071" y="371"/>
                    </a:lnTo>
                    <a:lnTo>
                      <a:pt x="994" y="425"/>
                    </a:lnTo>
                    <a:lnTo>
                      <a:pt x="1003" y="468"/>
                    </a:lnTo>
                    <a:lnTo>
                      <a:pt x="1098" y="481"/>
                    </a:lnTo>
                    <a:lnTo>
                      <a:pt x="1102" y="481"/>
                    </a:lnTo>
                    <a:lnTo>
                      <a:pt x="1104" y="483"/>
                    </a:lnTo>
                    <a:lnTo>
                      <a:pt x="1108" y="487"/>
                    </a:lnTo>
                    <a:lnTo>
                      <a:pt x="1108" y="491"/>
                    </a:lnTo>
                    <a:lnTo>
                      <a:pt x="1112" y="545"/>
                    </a:lnTo>
                    <a:lnTo>
                      <a:pt x="1112" y="549"/>
                    </a:lnTo>
                    <a:lnTo>
                      <a:pt x="1110" y="553"/>
                    </a:lnTo>
                    <a:lnTo>
                      <a:pt x="1106" y="555"/>
                    </a:lnTo>
                    <a:lnTo>
                      <a:pt x="1102" y="557"/>
                    </a:lnTo>
                    <a:lnTo>
                      <a:pt x="1011" y="582"/>
                    </a:lnTo>
                    <a:lnTo>
                      <a:pt x="1007" y="627"/>
                    </a:lnTo>
                    <a:lnTo>
                      <a:pt x="1091" y="672"/>
                    </a:lnTo>
                    <a:lnTo>
                      <a:pt x="1093" y="674"/>
                    </a:lnTo>
                    <a:lnTo>
                      <a:pt x="1097" y="675"/>
                    </a:lnTo>
                    <a:lnTo>
                      <a:pt x="1097" y="679"/>
                    </a:lnTo>
                    <a:lnTo>
                      <a:pt x="1097" y="683"/>
                    </a:lnTo>
                    <a:lnTo>
                      <a:pt x="1081" y="738"/>
                    </a:lnTo>
                    <a:lnTo>
                      <a:pt x="1079" y="740"/>
                    </a:lnTo>
                    <a:lnTo>
                      <a:pt x="1077" y="743"/>
                    </a:lnTo>
                    <a:lnTo>
                      <a:pt x="1073" y="743"/>
                    </a:lnTo>
                    <a:lnTo>
                      <a:pt x="1069" y="743"/>
                    </a:lnTo>
                    <a:lnTo>
                      <a:pt x="974" y="736"/>
                    </a:lnTo>
                    <a:lnTo>
                      <a:pt x="955" y="776"/>
                    </a:lnTo>
                    <a:lnTo>
                      <a:pt x="1019" y="846"/>
                    </a:lnTo>
                    <a:lnTo>
                      <a:pt x="1021" y="850"/>
                    </a:lnTo>
                    <a:lnTo>
                      <a:pt x="1023" y="854"/>
                    </a:lnTo>
                    <a:lnTo>
                      <a:pt x="1023" y="858"/>
                    </a:lnTo>
                    <a:lnTo>
                      <a:pt x="1021" y="862"/>
                    </a:lnTo>
                    <a:lnTo>
                      <a:pt x="988" y="907"/>
                    </a:lnTo>
                    <a:lnTo>
                      <a:pt x="984" y="908"/>
                    </a:lnTo>
                    <a:lnTo>
                      <a:pt x="982" y="908"/>
                    </a:lnTo>
                    <a:lnTo>
                      <a:pt x="978" y="908"/>
                    </a:lnTo>
                    <a:lnTo>
                      <a:pt x="972" y="908"/>
                    </a:lnTo>
                    <a:lnTo>
                      <a:pt x="887" y="868"/>
                    </a:lnTo>
                    <a:lnTo>
                      <a:pt x="854" y="899"/>
                    </a:lnTo>
                    <a:lnTo>
                      <a:pt x="891" y="988"/>
                    </a:lnTo>
                    <a:lnTo>
                      <a:pt x="891" y="992"/>
                    </a:lnTo>
                    <a:lnTo>
                      <a:pt x="891" y="996"/>
                    </a:lnTo>
                    <a:lnTo>
                      <a:pt x="891" y="998"/>
                    </a:lnTo>
                    <a:lnTo>
                      <a:pt x="887" y="1002"/>
                    </a:lnTo>
                    <a:lnTo>
                      <a:pt x="842" y="1033"/>
                    </a:lnTo>
                    <a:lnTo>
                      <a:pt x="838" y="1033"/>
                    </a:lnTo>
                    <a:lnTo>
                      <a:pt x="835" y="1033"/>
                    </a:lnTo>
                    <a:lnTo>
                      <a:pt x="831" y="1033"/>
                    </a:lnTo>
                    <a:lnTo>
                      <a:pt x="827" y="1029"/>
                    </a:lnTo>
                    <a:lnTo>
                      <a:pt x="761" y="963"/>
                    </a:lnTo>
                    <a:lnTo>
                      <a:pt x="739" y="973"/>
                    </a:lnTo>
                    <a:lnTo>
                      <a:pt x="718" y="980"/>
                    </a:lnTo>
                    <a:lnTo>
                      <a:pt x="722" y="1075"/>
                    </a:lnTo>
                    <a:lnTo>
                      <a:pt x="722" y="1079"/>
                    </a:lnTo>
                    <a:lnTo>
                      <a:pt x="720" y="1083"/>
                    </a:lnTo>
                    <a:lnTo>
                      <a:pt x="718" y="1087"/>
                    </a:lnTo>
                    <a:lnTo>
                      <a:pt x="714" y="1087"/>
                    </a:lnTo>
                    <a:lnTo>
                      <a:pt x="662" y="1101"/>
                    </a:lnTo>
                    <a:lnTo>
                      <a:pt x="658" y="1101"/>
                    </a:lnTo>
                    <a:lnTo>
                      <a:pt x="654" y="1101"/>
                    </a:lnTo>
                    <a:lnTo>
                      <a:pt x="650" y="1097"/>
                    </a:lnTo>
                    <a:lnTo>
                      <a:pt x="648" y="1093"/>
                    </a:lnTo>
                    <a:lnTo>
                      <a:pt x="608" y="1007"/>
                    </a:lnTo>
                    <a:lnTo>
                      <a:pt x="586" y="1009"/>
                    </a:lnTo>
                    <a:lnTo>
                      <a:pt x="563" y="1011"/>
                    </a:lnTo>
                    <a:lnTo>
                      <a:pt x="534" y="1101"/>
                    </a:lnTo>
                    <a:lnTo>
                      <a:pt x="532" y="1105"/>
                    </a:lnTo>
                    <a:lnTo>
                      <a:pt x="530" y="1108"/>
                    </a:lnTo>
                    <a:lnTo>
                      <a:pt x="526" y="1110"/>
                    </a:lnTo>
                    <a:lnTo>
                      <a:pt x="522" y="1110"/>
                    </a:lnTo>
                    <a:lnTo>
                      <a:pt x="468" y="1105"/>
                    </a:lnTo>
                    <a:lnTo>
                      <a:pt x="464" y="1103"/>
                    </a:lnTo>
                    <a:lnTo>
                      <a:pt x="462" y="1101"/>
                    </a:lnTo>
                    <a:lnTo>
                      <a:pt x="460" y="1097"/>
                    </a:lnTo>
                    <a:lnTo>
                      <a:pt x="458" y="1093"/>
                    </a:lnTo>
                    <a:lnTo>
                      <a:pt x="450" y="998"/>
                    </a:lnTo>
                    <a:lnTo>
                      <a:pt x="408" y="986"/>
                    </a:lnTo>
                    <a:lnTo>
                      <a:pt x="349" y="1060"/>
                    </a:lnTo>
                    <a:lnTo>
                      <a:pt x="346" y="1064"/>
                    </a:lnTo>
                    <a:lnTo>
                      <a:pt x="340" y="1066"/>
                    </a:lnTo>
                    <a:lnTo>
                      <a:pt x="336" y="1066"/>
                    </a:lnTo>
                    <a:lnTo>
                      <a:pt x="285" y="1040"/>
                    </a:lnTo>
                    <a:lnTo>
                      <a:pt x="281" y="1039"/>
                    </a:lnTo>
                    <a:lnTo>
                      <a:pt x="281" y="1035"/>
                    </a:lnTo>
                    <a:lnTo>
                      <a:pt x="280" y="1031"/>
                    </a:lnTo>
                    <a:lnTo>
                      <a:pt x="281" y="1027"/>
                    </a:lnTo>
                    <a:lnTo>
                      <a:pt x="305" y="936"/>
                    </a:lnTo>
                    <a:lnTo>
                      <a:pt x="268" y="908"/>
                    </a:lnTo>
                    <a:lnTo>
                      <a:pt x="188" y="959"/>
                    </a:lnTo>
                    <a:lnTo>
                      <a:pt x="184" y="961"/>
                    </a:lnTo>
                    <a:lnTo>
                      <a:pt x="181" y="961"/>
                    </a:lnTo>
                    <a:lnTo>
                      <a:pt x="177" y="961"/>
                    </a:lnTo>
                    <a:lnTo>
                      <a:pt x="175" y="959"/>
                    </a:lnTo>
                    <a:lnTo>
                      <a:pt x="136" y="918"/>
                    </a:lnTo>
                    <a:lnTo>
                      <a:pt x="134" y="914"/>
                    </a:lnTo>
                    <a:lnTo>
                      <a:pt x="134" y="912"/>
                    </a:lnTo>
                    <a:lnTo>
                      <a:pt x="134" y="908"/>
                    </a:lnTo>
                    <a:lnTo>
                      <a:pt x="136" y="905"/>
                    </a:lnTo>
                    <a:lnTo>
                      <a:pt x="190" y="825"/>
                    </a:lnTo>
                    <a:lnTo>
                      <a:pt x="165" y="788"/>
                    </a:lnTo>
                    <a:lnTo>
                      <a:pt x="72" y="809"/>
                    </a:lnTo>
                    <a:lnTo>
                      <a:pt x="68" y="809"/>
                    </a:lnTo>
                    <a:lnTo>
                      <a:pt x="64" y="808"/>
                    </a:lnTo>
                    <a:lnTo>
                      <a:pt x="60" y="806"/>
                    </a:lnTo>
                    <a:lnTo>
                      <a:pt x="58" y="804"/>
                    </a:lnTo>
                    <a:lnTo>
                      <a:pt x="37" y="753"/>
                    </a:lnTo>
                    <a:lnTo>
                      <a:pt x="35" y="747"/>
                    </a:lnTo>
                    <a:lnTo>
                      <a:pt x="37" y="743"/>
                    </a:lnTo>
                    <a:lnTo>
                      <a:pt x="43" y="740"/>
                    </a:lnTo>
                    <a:lnTo>
                      <a:pt x="118" y="683"/>
                    </a:lnTo>
                    <a:lnTo>
                      <a:pt x="109" y="641"/>
                    </a:lnTo>
                    <a:lnTo>
                      <a:pt x="16" y="627"/>
                    </a:lnTo>
                    <a:lnTo>
                      <a:pt x="10" y="627"/>
                    </a:lnTo>
                    <a:lnTo>
                      <a:pt x="8" y="625"/>
                    </a:lnTo>
                    <a:lnTo>
                      <a:pt x="4" y="621"/>
                    </a:lnTo>
                    <a:lnTo>
                      <a:pt x="4" y="617"/>
                    </a:lnTo>
                    <a:lnTo>
                      <a:pt x="0" y="563"/>
                    </a:lnTo>
                    <a:lnTo>
                      <a:pt x="0" y="559"/>
                    </a:lnTo>
                    <a:lnTo>
                      <a:pt x="2" y="555"/>
                    </a:lnTo>
                    <a:lnTo>
                      <a:pt x="6" y="553"/>
                    </a:lnTo>
                    <a:lnTo>
                      <a:pt x="10" y="551"/>
                    </a:lnTo>
                    <a:lnTo>
                      <a:pt x="101" y="526"/>
                    </a:lnTo>
                    <a:lnTo>
                      <a:pt x="107" y="483"/>
                    </a:lnTo>
                    <a:lnTo>
                      <a:pt x="21" y="439"/>
                    </a:lnTo>
                    <a:lnTo>
                      <a:pt x="20" y="435"/>
                    </a:lnTo>
                    <a:lnTo>
                      <a:pt x="16" y="433"/>
                    </a:lnTo>
                    <a:lnTo>
                      <a:pt x="16" y="429"/>
                    </a:lnTo>
                    <a:lnTo>
                      <a:pt x="16" y="425"/>
                    </a:lnTo>
                    <a:lnTo>
                      <a:pt x="31" y="373"/>
                    </a:lnTo>
                    <a:lnTo>
                      <a:pt x="33" y="369"/>
                    </a:lnTo>
                    <a:lnTo>
                      <a:pt x="35" y="367"/>
                    </a:lnTo>
                    <a:lnTo>
                      <a:pt x="39" y="365"/>
                    </a:lnTo>
                    <a:lnTo>
                      <a:pt x="43" y="365"/>
                    </a:lnTo>
                    <a:lnTo>
                      <a:pt x="138" y="373"/>
                    </a:lnTo>
                    <a:lnTo>
                      <a:pt x="157" y="332"/>
                    </a:lnTo>
                    <a:lnTo>
                      <a:pt x="95" y="262"/>
                    </a:lnTo>
                    <a:lnTo>
                      <a:pt x="91" y="258"/>
                    </a:lnTo>
                    <a:lnTo>
                      <a:pt x="91" y="256"/>
                    </a:lnTo>
                    <a:lnTo>
                      <a:pt x="91" y="252"/>
                    </a:lnTo>
                    <a:lnTo>
                      <a:pt x="93" y="248"/>
                    </a:lnTo>
                    <a:lnTo>
                      <a:pt x="124" y="204"/>
                    </a:lnTo>
                    <a:lnTo>
                      <a:pt x="128" y="200"/>
                    </a:lnTo>
                    <a:lnTo>
                      <a:pt x="132" y="200"/>
                    </a:lnTo>
                    <a:lnTo>
                      <a:pt x="136" y="200"/>
                    </a:lnTo>
                    <a:lnTo>
                      <a:pt x="140" y="202"/>
                    </a:lnTo>
                    <a:lnTo>
                      <a:pt x="225" y="241"/>
                    </a:lnTo>
                    <a:lnTo>
                      <a:pt x="258" y="210"/>
                    </a:lnTo>
                    <a:lnTo>
                      <a:pt x="223" y="122"/>
                    </a:lnTo>
                    <a:lnTo>
                      <a:pt x="221" y="118"/>
                    </a:lnTo>
                    <a:lnTo>
                      <a:pt x="221" y="114"/>
                    </a:lnTo>
                    <a:lnTo>
                      <a:pt x="223" y="111"/>
                    </a:lnTo>
                    <a:lnTo>
                      <a:pt x="225" y="109"/>
                    </a:lnTo>
                    <a:lnTo>
                      <a:pt x="272" y="78"/>
                    </a:lnTo>
                    <a:lnTo>
                      <a:pt x="276" y="76"/>
                    </a:lnTo>
                    <a:lnTo>
                      <a:pt x="280" y="76"/>
                    </a:lnTo>
                    <a:lnTo>
                      <a:pt x="281" y="78"/>
                    </a:lnTo>
                    <a:lnTo>
                      <a:pt x="285" y="80"/>
                    </a:lnTo>
                    <a:lnTo>
                      <a:pt x="353" y="146"/>
                    </a:lnTo>
                    <a:lnTo>
                      <a:pt x="394" y="128"/>
                    </a:lnTo>
                    <a:lnTo>
                      <a:pt x="390" y="33"/>
                    </a:lnTo>
                    <a:lnTo>
                      <a:pt x="390" y="29"/>
                    </a:lnTo>
                    <a:lnTo>
                      <a:pt x="392" y="25"/>
                    </a:lnTo>
                    <a:lnTo>
                      <a:pt x="394" y="23"/>
                    </a:lnTo>
                    <a:lnTo>
                      <a:pt x="398" y="21"/>
                    </a:lnTo>
                    <a:lnTo>
                      <a:pt x="450" y="8"/>
                    </a:lnTo>
                    <a:lnTo>
                      <a:pt x="454" y="8"/>
                    </a:lnTo>
                    <a:lnTo>
                      <a:pt x="458" y="10"/>
                    </a:lnTo>
                    <a:lnTo>
                      <a:pt x="462" y="12"/>
                    </a:lnTo>
                    <a:lnTo>
                      <a:pt x="464" y="15"/>
                    </a:lnTo>
                    <a:lnTo>
                      <a:pt x="505" y="101"/>
                    </a:lnTo>
                    <a:lnTo>
                      <a:pt x="549" y="99"/>
                    </a:lnTo>
                    <a:lnTo>
                      <a:pt x="578" y="8"/>
                    </a:lnTo>
                    <a:lnTo>
                      <a:pt x="580" y="4"/>
                    </a:lnTo>
                    <a:lnTo>
                      <a:pt x="582" y="2"/>
                    </a:lnTo>
                    <a:lnTo>
                      <a:pt x="586" y="0"/>
                    </a:lnTo>
                    <a:lnTo>
                      <a:pt x="590" y="0"/>
                    </a:lnTo>
                    <a:close/>
                  </a:path>
                </a:pathLst>
              </a:custGeom>
              <a:grp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6417" tIns="48208" rIns="96417" bIns="48208" numCol="1" spcCol="0" rtlCol="0" fromWordArt="0" anchor="ctr" anchorCtr="0" forceAA="0" compatLnSpc="1">
                <a:noAutofit/>
              </a:bodyPr>
              <a:lstStyle/>
              <a:p>
                <a:pPr marL="0" marR="0" lvl="0" indent="0" algn="ctr" defTabSz="609600" eaLnBrk="1" fontAlgn="base" latinLnBrk="0" hangingPunct="1">
                  <a:lnSpc>
                    <a:spcPct val="130000"/>
                  </a:lnSpc>
                  <a:spcBef>
                    <a:spcPct val="0"/>
                  </a:spcBef>
                  <a:spcAft>
                    <a:spcPct val="0"/>
                  </a:spcAft>
                  <a:buClrTx/>
                  <a:buSzTx/>
                  <a:buFontTx/>
                  <a:buNone/>
                  <a:defRPr/>
                </a:pPr>
                <a:endParaRPr kumimoji="0" lang="zh-CN" altLang="en-US" sz="2000" b="0" i="0" u="none" strike="noStrike" kern="0" cap="none" spc="0" normalizeH="0" baseline="0" noProof="0" dirty="0">
                  <a:ln>
                    <a:noFill/>
                  </a:ln>
                  <a:solidFill>
                    <a:prstClr val="black">
                      <a:lumMod val="75000"/>
                      <a:lumOff val="25000"/>
                    </a:prstClr>
                  </a:solidFill>
                  <a:effectLst/>
                  <a:uLnTx/>
                  <a:uFillTx/>
                  <a:latin typeface="思源黑体 CN Bold" panose="020B0800000000000000" pitchFamily="34" charset="-122"/>
                  <a:ea typeface="思源黑体 CN Bold" panose="020B0800000000000000" pitchFamily="34" charset="-122"/>
                  <a:sym typeface="微软雅黑 Light" panose="020B0502040204020203" charset="-122"/>
                </a:endParaRPr>
              </a:p>
            </p:txBody>
          </p:sp>
          <p:sp>
            <p:nvSpPr>
              <p:cNvPr id="114" name="Freeform 33"/>
              <p:cNvSpPr/>
              <p:nvPr/>
            </p:nvSpPr>
            <p:spPr bwMode="auto">
              <a:xfrm>
                <a:off x="5071270" y="1605740"/>
                <a:ext cx="390525" cy="390525"/>
              </a:xfrm>
              <a:custGeom>
                <a:avLst/>
                <a:gdLst>
                  <a:gd name="T0" fmla="*/ 353 w 656"/>
                  <a:gd name="T1" fmla="*/ 0 h 656"/>
                  <a:gd name="T2" fmla="*/ 404 w 656"/>
                  <a:gd name="T3" fmla="*/ 8 h 656"/>
                  <a:gd name="T4" fmla="*/ 452 w 656"/>
                  <a:gd name="T5" fmla="*/ 23 h 656"/>
                  <a:gd name="T6" fmla="*/ 499 w 656"/>
                  <a:gd name="T7" fmla="*/ 45 h 656"/>
                  <a:gd name="T8" fmla="*/ 540 w 656"/>
                  <a:gd name="T9" fmla="*/ 76 h 656"/>
                  <a:gd name="T10" fmla="*/ 577 w 656"/>
                  <a:gd name="T11" fmla="*/ 111 h 656"/>
                  <a:gd name="T12" fmla="*/ 608 w 656"/>
                  <a:gd name="T13" fmla="*/ 151 h 656"/>
                  <a:gd name="T14" fmla="*/ 631 w 656"/>
                  <a:gd name="T15" fmla="*/ 198 h 656"/>
                  <a:gd name="T16" fmla="*/ 648 w 656"/>
                  <a:gd name="T17" fmla="*/ 250 h 656"/>
                  <a:gd name="T18" fmla="*/ 656 w 656"/>
                  <a:gd name="T19" fmla="*/ 301 h 656"/>
                  <a:gd name="T20" fmla="*/ 656 w 656"/>
                  <a:gd name="T21" fmla="*/ 353 h 656"/>
                  <a:gd name="T22" fmla="*/ 648 w 656"/>
                  <a:gd name="T23" fmla="*/ 402 h 656"/>
                  <a:gd name="T24" fmla="*/ 631 w 656"/>
                  <a:gd name="T25" fmla="*/ 450 h 656"/>
                  <a:gd name="T26" fmla="*/ 609 w 656"/>
                  <a:gd name="T27" fmla="*/ 497 h 656"/>
                  <a:gd name="T28" fmla="*/ 580 w 656"/>
                  <a:gd name="T29" fmla="*/ 538 h 656"/>
                  <a:gd name="T30" fmla="*/ 544 w 656"/>
                  <a:gd name="T31" fmla="*/ 575 h 656"/>
                  <a:gd name="T32" fmla="*/ 503 w 656"/>
                  <a:gd name="T33" fmla="*/ 606 h 656"/>
                  <a:gd name="T34" fmla="*/ 458 w 656"/>
                  <a:gd name="T35" fmla="*/ 631 h 656"/>
                  <a:gd name="T36" fmla="*/ 406 w 656"/>
                  <a:gd name="T37" fmla="*/ 647 h 656"/>
                  <a:gd name="T38" fmla="*/ 348 w 656"/>
                  <a:gd name="T39" fmla="*/ 656 h 656"/>
                  <a:gd name="T40" fmla="*/ 291 w 656"/>
                  <a:gd name="T41" fmla="*/ 654 h 656"/>
                  <a:gd name="T42" fmla="*/ 235 w 656"/>
                  <a:gd name="T43" fmla="*/ 643 h 656"/>
                  <a:gd name="T44" fmla="*/ 183 w 656"/>
                  <a:gd name="T45" fmla="*/ 623 h 656"/>
                  <a:gd name="T46" fmla="*/ 134 w 656"/>
                  <a:gd name="T47" fmla="*/ 594 h 656"/>
                  <a:gd name="T48" fmla="*/ 93 w 656"/>
                  <a:gd name="T49" fmla="*/ 557 h 656"/>
                  <a:gd name="T50" fmla="*/ 56 w 656"/>
                  <a:gd name="T51" fmla="*/ 513 h 656"/>
                  <a:gd name="T52" fmla="*/ 29 w 656"/>
                  <a:gd name="T53" fmla="*/ 462 h 656"/>
                  <a:gd name="T54" fmla="*/ 10 w 656"/>
                  <a:gd name="T55" fmla="*/ 406 h 656"/>
                  <a:gd name="T56" fmla="*/ 0 w 656"/>
                  <a:gd name="T57" fmla="*/ 348 h 656"/>
                  <a:gd name="T58" fmla="*/ 2 w 656"/>
                  <a:gd name="T59" fmla="*/ 289 h 656"/>
                  <a:gd name="T60" fmla="*/ 14 w 656"/>
                  <a:gd name="T61" fmla="*/ 235 h 656"/>
                  <a:gd name="T62" fmla="*/ 33 w 656"/>
                  <a:gd name="T63" fmla="*/ 183 h 656"/>
                  <a:gd name="T64" fmla="*/ 62 w 656"/>
                  <a:gd name="T65" fmla="*/ 136 h 656"/>
                  <a:gd name="T66" fmla="*/ 99 w 656"/>
                  <a:gd name="T67" fmla="*/ 93 h 656"/>
                  <a:gd name="T68" fmla="*/ 142 w 656"/>
                  <a:gd name="T69" fmla="*/ 56 h 656"/>
                  <a:gd name="T70" fmla="*/ 192 w 656"/>
                  <a:gd name="T71" fmla="*/ 29 h 656"/>
                  <a:gd name="T72" fmla="*/ 249 w 656"/>
                  <a:gd name="T73" fmla="*/ 10 h 656"/>
                  <a:gd name="T74" fmla="*/ 301 w 656"/>
                  <a:gd name="T75" fmla="*/ 0 h 656"/>
                  <a:gd name="T76" fmla="*/ 353 w 656"/>
                  <a:gd name="T77"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6" h="656">
                    <a:moveTo>
                      <a:pt x="353" y="0"/>
                    </a:moveTo>
                    <a:lnTo>
                      <a:pt x="404" y="8"/>
                    </a:lnTo>
                    <a:lnTo>
                      <a:pt x="452" y="23"/>
                    </a:lnTo>
                    <a:lnTo>
                      <a:pt x="499" y="45"/>
                    </a:lnTo>
                    <a:lnTo>
                      <a:pt x="540" y="76"/>
                    </a:lnTo>
                    <a:lnTo>
                      <a:pt x="577" y="111"/>
                    </a:lnTo>
                    <a:lnTo>
                      <a:pt x="608" y="151"/>
                    </a:lnTo>
                    <a:lnTo>
                      <a:pt x="631" y="198"/>
                    </a:lnTo>
                    <a:lnTo>
                      <a:pt x="648" y="250"/>
                    </a:lnTo>
                    <a:lnTo>
                      <a:pt x="656" y="301"/>
                    </a:lnTo>
                    <a:lnTo>
                      <a:pt x="656" y="353"/>
                    </a:lnTo>
                    <a:lnTo>
                      <a:pt x="648" y="402"/>
                    </a:lnTo>
                    <a:lnTo>
                      <a:pt x="631" y="450"/>
                    </a:lnTo>
                    <a:lnTo>
                      <a:pt x="609" y="497"/>
                    </a:lnTo>
                    <a:lnTo>
                      <a:pt x="580" y="538"/>
                    </a:lnTo>
                    <a:lnTo>
                      <a:pt x="544" y="575"/>
                    </a:lnTo>
                    <a:lnTo>
                      <a:pt x="503" y="606"/>
                    </a:lnTo>
                    <a:lnTo>
                      <a:pt x="458" y="631"/>
                    </a:lnTo>
                    <a:lnTo>
                      <a:pt x="406" y="647"/>
                    </a:lnTo>
                    <a:lnTo>
                      <a:pt x="348" y="656"/>
                    </a:lnTo>
                    <a:lnTo>
                      <a:pt x="291" y="654"/>
                    </a:lnTo>
                    <a:lnTo>
                      <a:pt x="235" y="643"/>
                    </a:lnTo>
                    <a:lnTo>
                      <a:pt x="183" y="623"/>
                    </a:lnTo>
                    <a:lnTo>
                      <a:pt x="134" y="594"/>
                    </a:lnTo>
                    <a:lnTo>
                      <a:pt x="93" y="557"/>
                    </a:lnTo>
                    <a:lnTo>
                      <a:pt x="56" y="513"/>
                    </a:lnTo>
                    <a:lnTo>
                      <a:pt x="29" y="462"/>
                    </a:lnTo>
                    <a:lnTo>
                      <a:pt x="10" y="406"/>
                    </a:lnTo>
                    <a:lnTo>
                      <a:pt x="0" y="348"/>
                    </a:lnTo>
                    <a:lnTo>
                      <a:pt x="2" y="289"/>
                    </a:lnTo>
                    <a:lnTo>
                      <a:pt x="14" y="235"/>
                    </a:lnTo>
                    <a:lnTo>
                      <a:pt x="33" y="183"/>
                    </a:lnTo>
                    <a:lnTo>
                      <a:pt x="62" y="136"/>
                    </a:lnTo>
                    <a:lnTo>
                      <a:pt x="99" y="93"/>
                    </a:lnTo>
                    <a:lnTo>
                      <a:pt x="142" y="56"/>
                    </a:lnTo>
                    <a:lnTo>
                      <a:pt x="192" y="29"/>
                    </a:lnTo>
                    <a:lnTo>
                      <a:pt x="249" y="10"/>
                    </a:lnTo>
                    <a:lnTo>
                      <a:pt x="301" y="0"/>
                    </a:lnTo>
                    <a:lnTo>
                      <a:pt x="353" y="0"/>
                    </a:lnTo>
                    <a:close/>
                  </a:path>
                </a:pathLst>
              </a:custGeom>
              <a:grpFill/>
              <a:ln w="25400" cap="flat" cmpd="sng" algn="ctr">
                <a:solidFill>
                  <a:sysClr val="window" lastClr="FFFFFF"/>
                </a:solid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marL="0" marR="0" lvl="0" indent="0" algn="ctr" defTabSz="609600" eaLnBrk="1" fontAlgn="base" latinLnBrk="0" hangingPunct="1">
                  <a:lnSpc>
                    <a:spcPct val="130000"/>
                  </a:lnSpc>
                  <a:spcBef>
                    <a:spcPct val="0"/>
                  </a:spcBef>
                  <a:spcAft>
                    <a:spcPct val="0"/>
                  </a:spcAft>
                  <a:buClrTx/>
                  <a:buSzTx/>
                  <a:buFontTx/>
                  <a:buNone/>
                  <a:defRPr/>
                </a:pPr>
                <a:r>
                  <a:rPr kumimoji="0" lang="en-US" altLang="zh-CN" sz="2665" b="1" i="0" u="none" strike="noStrike" kern="0" cap="none" spc="0" normalizeH="0" baseline="0" noProof="0" dirty="0">
                    <a:ln>
                      <a:noFill/>
                    </a:ln>
                    <a:solidFill>
                      <a:prstClr val="white"/>
                    </a:solidFill>
                    <a:effectLst/>
                    <a:uLnTx/>
                    <a:uFillTx/>
                    <a:sym typeface="微软雅黑 Light" panose="020B0502040204020203" charset="-122"/>
                  </a:rPr>
                  <a:t>1</a:t>
                </a:r>
                <a:endParaRPr kumimoji="0" lang="zh-CN" altLang="en-US" sz="2665" b="1" i="0" u="none" strike="noStrike" kern="0" cap="none" spc="0" normalizeH="0" baseline="0" noProof="0" dirty="0">
                  <a:ln>
                    <a:noFill/>
                  </a:ln>
                  <a:solidFill>
                    <a:prstClr val="white"/>
                  </a:solidFill>
                  <a:effectLst/>
                  <a:uLnTx/>
                  <a:uFillTx/>
                  <a:sym typeface="微软雅黑 Light" panose="020B0502040204020203" charset="-122"/>
                </a:endParaRPr>
              </a:p>
            </p:txBody>
          </p:sp>
        </p:grpSp>
      </p:grpSp>
      <p:grpSp>
        <p:nvGrpSpPr>
          <p:cNvPr id="115" name="组合 114"/>
          <p:cNvGrpSpPr/>
          <p:nvPr/>
        </p:nvGrpSpPr>
        <p:grpSpPr>
          <a:xfrm>
            <a:off x="6047317" y="4098714"/>
            <a:ext cx="1354139" cy="2185987"/>
            <a:chOff x="4535488" y="2617771"/>
            <a:chExt cx="1015604" cy="1639490"/>
          </a:xfrm>
          <a:solidFill>
            <a:srgbClr val="090A7B"/>
          </a:solidFill>
        </p:grpSpPr>
        <p:sp>
          <p:nvSpPr>
            <p:cNvPr id="116" name="Freeform 6"/>
            <p:cNvSpPr/>
            <p:nvPr/>
          </p:nvSpPr>
          <p:spPr bwMode="auto">
            <a:xfrm>
              <a:off x="4535488" y="2617771"/>
              <a:ext cx="1015604" cy="841772"/>
            </a:xfrm>
            <a:custGeom>
              <a:avLst/>
              <a:gdLst>
                <a:gd name="T0" fmla="*/ 0 w 1705"/>
                <a:gd name="T1" fmla="*/ 0 h 1413"/>
                <a:gd name="T2" fmla="*/ 1071 w 1705"/>
                <a:gd name="T3" fmla="*/ 871 h 1413"/>
                <a:gd name="T4" fmla="*/ 1705 w 1705"/>
                <a:gd name="T5" fmla="*/ 1389 h 1413"/>
                <a:gd name="T6" fmla="*/ 634 w 1705"/>
                <a:gd name="T7" fmla="*/ 1413 h 1413"/>
                <a:gd name="T8" fmla="*/ 0 w 1705"/>
                <a:gd name="T9" fmla="*/ 896 h 1413"/>
                <a:gd name="T10" fmla="*/ 0 w 1705"/>
                <a:gd name="T11" fmla="*/ 0 h 1413"/>
              </a:gdLst>
              <a:ahLst/>
              <a:cxnLst>
                <a:cxn ang="0">
                  <a:pos x="T0" y="T1"/>
                </a:cxn>
                <a:cxn ang="0">
                  <a:pos x="T2" y="T3"/>
                </a:cxn>
                <a:cxn ang="0">
                  <a:pos x="T4" y="T5"/>
                </a:cxn>
                <a:cxn ang="0">
                  <a:pos x="T6" y="T7"/>
                </a:cxn>
                <a:cxn ang="0">
                  <a:pos x="T8" y="T9"/>
                </a:cxn>
                <a:cxn ang="0">
                  <a:pos x="T10" y="T11"/>
                </a:cxn>
              </a:cxnLst>
              <a:rect l="0" t="0" r="r" b="b"/>
              <a:pathLst>
                <a:path w="1705" h="1413">
                  <a:moveTo>
                    <a:pt x="0" y="0"/>
                  </a:moveTo>
                  <a:lnTo>
                    <a:pt x="1071" y="871"/>
                  </a:lnTo>
                  <a:lnTo>
                    <a:pt x="1705" y="1389"/>
                  </a:lnTo>
                  <a:lnTo>
                    <a:pt x="634" y="1413"/>
                  </a:lnTo>
                  <a:lnTo>
                    <a:pt x="0" y="896"/>
                  </a:lnTo>
                  <a:lnTo>
                    <a:pt x="0" y="0"/>
                  </a:lnTo>
                  <a:close/>
                </a:path>
              </a:pathLst>
            </a:custGeom>
            <a:grp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algn="ctr" defTabSz="609600" fontAlgn="base">
                <a:lnSpc>
                  <a:spcPct val="130000"/>
                </a:lnSpc>
                <a:spcBef>
                  <a:spcPct val="0"/>
                </a:spcBef>
                <a:spcAft>
                  <a:spcPct val="0"/>
                </a:spcAft>
                <a:defRPr/>
              </a:pPr>
              <a:endParaRPr lang="zh-CN" altLang="en-US" sz="2000" kern="0" dirty="0">
                <a:solidFill>
                  <a:prstClr val="black">
                    <a:lumMod val="75000"/>
                    <a:lumOff val="25000"/>
                  </a:prstClr>
                </a:solidFill>
                <a:latin typeface="思源黑体 CN Bold" panose="020B0800000000000000" pitchFamily="34" charset="-122"/>
                <a:ea typeface="思源黑体 CN Bold" panose="020B0800000000000000" pitchFamily="34" charset="-122"/>
                <a:sym typeface="微软雅黑 Light" panose="020B0502040204020203" charset="-122"/>
              </a:endParaRPr>
            </a:p>
          </p:txBody>
        </p:sp>
        <p:sp>
          <p:nvSpPr>
            <p:cNvPr id="117" name="Freeform 7"/>
            <p:cNvSpPr/>
            <p:nvPr/>
          </p:nvSpPr>
          <p:spPr bwMode="auto">
            <a:xfrm>
              <a:off x="4535488" y="3416680"/>
              <a:ext cx="1015604" cy="840581"/>
            </a:xfrm>
            <a:custGeom>
              <a:avLst/>
              <a:gdLst>
                <a:gd name="T0" fmla="*/ 634 w 1705"/>
                <a:gd name="T1" fmla="*/ 0 h 1411"/>
                <a:gd name="T2" fmla="*/ 1705 w 1705"/>
                <a:gd name="T3" fmla="*/ 48 h 1411"/>
                <a:gd name="T4" fmla="*/ 1071 w 1705"/>
                <a:gd name="T5" fmla="*/ 542 h 1411"/>
                <a:gd name="T6" fmla="*/ 0 w 1705"/>
                <a:gd name="T7" fmla="*/ 1411 h 1411"/>
                <a:gd name="T8" fmla="*/ 0 w 1705"/>
                <a:gd name="T9" fmla="*/ 514 h 1411"/>
                <a:gd name="T10" fmla="*/ 634 w 1705"/>
                <a:gd name="T11" fmla="*/ 0 h 1411"/>
              </a:gdLst>
              <a:ahLst/>
              <a:cxnLst>
                <a:cxn ang="0">
                  <a:pos x="T0" y="T1"/>
                </a:cxn>
                <a:cxn ang="0">
                  <a:pos x="T2" y="T3"/>
                </a:cxn>
                <a:cxn ang="0">
                  <a:pos x="T4" y="T5"/>
                </a:cxn>
                <a:cxn ang="0">
                  <a:pos x="T6" y="T7"/>
                </a:cxn>
                <a:cxn ang="0">
                  <a:pos x="T8" y="T9"/>
                </a:cxn>
                <a:cxn ang="0">
                  <a:pos x="T10" y="T11"/>
                </a:cxn>
              </a:cxnLst>
              <a:rect l="0" t="0" r="r" b="b"/>
              <a:pathLst>
                <a:path w="1705" h="1411">
                  <a:moveTo>
                    <a:pt x="634" y="0"/>
                  </a:moveTo>
                  <a:lnTo>
                    <a:pt x="1705" y="48"/>
                  </a:lnTo>
                  <a:lnTo>
                    <a:pt x="1071" y="542"/>
                  </a:lnTo>
                  <a:lnTo>
                    <a:pt x="0" y="1411"/>
                  </a:lnTo>
                  <a:lnTo>
                    <a:pt x="0" y="514"/>
                  </a:lnTo>
                  <a:lnTo>
                    <a:pt x="634" y="0"/>
                  </a:lnTo>
                  <a:close/>
                </a:path>
              </a:pathLst>
            </a:custGeom>
            <a:grp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algn="ctr" defTabSz="609600" fontAlgn="base">
                <a:lnSpc>
                  <a:spcPct val="130000"/>
                </a:lnSpc>
                <a:spcBef>
                  <a:spcPct val="0"/>
                </a:spcBef>
                <a:spcAft>
                  <a:spcPct val="0"/>
                </a:spcAft>
                <a:defRPr/>
              </a:pPr>
              <a:endParaRPr lang="zh-CN" altLang="en-US" sz="2000" kern="0" dirty="0">
                <a:solidFill>
                  <a:prstClr val="black">
                    <a:lumMod val="75000"/>
                    <a:lumOff val="25000"/>
                  </a:prstClr>
                </a:solidFill>
                <a:latin typeface="思源黑体 CN Bold" panose="020B0800000000000000" pitchFamily="34" charset="-122"/>
                <a:ea typeface="思源黑体 CN Bold" panose="020B0800000000000000" pitchFamily="34" charset="-122"/>
                <a:sym typeface="微软雅黑 Light" panose="020B0502040204020203" charset="-122"/>
              </a:endParaRPr>
            </a:p>
          </p:txBody>
        </p:sp>
      </p:grpSp>
      <p:grpSp>
        <p:nvGrpSpPr>
          <p:cNvPr id="118" name="组合 117"/>
          <p:cNvGrpSpPr/>
          <p:nvPr/>
        </p:nvGrpSpPr>
        <p:grpSpPr>
          <a:xfrm>
            <a:off x="6580717" y="4752764"/>
            <a:ext cx="882651" cy="881063"/>
            <a:chOff x="4935538" y="3108308"/>
            <a:chExt cx="661988" cy="660797"/>
          </a:xfrm>
          <a:gradFill>
            <a:gsLst>
              <a:gs pos="0">
                <a:srgbClr val="090A7B"/>
              </a:gs>
              <a:gs pos="100000">
                <a:srgbClr val="256ED8"/>
              </a:gs>
            </a:gsLst>
            <a:lin ang="14400000" scaled="0"/>
          </a:gradFill>
        </p:grpSpPr>
        <p:sp>
          <p:nvSpPr>
            <p:cNvPr id="119" name="Freeform 34"/>
            <p:cNvSpPr/>
            <p:nvPr/>
          </p:nvSpPr>
          <p:spPr bwMode="auto">
            <a:xfrm>
              <a:off x="4935538" y="3108308"/>
              <a:ext cx="661988" cy="660797"/>
            </a:xfrm>
            <a:custGeom>
              <a:avLst/>
              <a:gdLst>
                <a:gd name="T0" fmla="*/ 650 w 1112"/>
                <a:gd name="T1" fmla="*/ 9 h 1110"/>
                <a:gd name="T2" fmla="*/ 705 w 1112"/>
                <a:gd name="T3" fmla="*/ 124 h 1110"/>
                <a:gd name="T4" fmla="*/ 776 w 1112"/>
                <a:gd name="T5" fmla="*/ 44 h 1110"/>
                <a:gd name="T6" fmla="*/ 833 w 1112"/>
                <a:gd name="T7" fmla="*/ 77 h 1110"/>
                <a:gd name="T8" fmla="*/ 924 w 1112"/>
                <a:gd name="T9" fmla="*/ 149 h 1110"/>
                <a:gd name="T10" fmla="*/ 937 w 1112"/>
                <a:gd name="T11" fmla="*/ 151 h 1110"/>
                <a:gd name="T12" fmla="*/ 978 w 1112"/>
                <a:gd name="T13" fmla="*/ 202 h 1110"/>
                <a:gd name="T14" fmla="*/ 1040 w 1112"/>
                <a:gd name="T15" fmla="*/ 301 h 1110"/>
                <a:gd name="T16" fmla="*/ 1054 w 1112"/>
                <a:gd name="T17" fmla="*/ 306 h 1110"/>
                <a:gd name="T18" fmla="*/ 1071 w 1112"/>
                <a:gd name="T19" fmla="*/ 370 h 1110"/>
                <a:gd name="T20" fmla="*/ 1102 w 1112"/>
                <a:gd name="T21" fmla="*/ 483 h 1110"/>
                <a:gd name="T22" fmla="*/ 1112 w 1112"/>
                <a:gd name="T23" fmla="*/ 545 h 1110"/>
                <a:gd name="T24" fmla="*/ 1102 w 1112"/>
                <a:gd name="T25" fmla="*/ 557 h 1110"/>
                <a:gd name="T26" fmla="*/ 1093 w 1112"/>
                <a:gd name="T27" fmla="*/ 673 h 1110"/>
                <a:gd name="T28" fmla="*/ 1081 w 1112"/>
                <a:gd name="T29" fmla="*/ 737 h 1110"/>
                <a:gd name="T30" fmla="*/ 1069 w 1112"/>
                <a:gd name="T31" fmla="*/ 743 h 1110"/>
                <a:gd name="T32" fmla="*/ 1021 w 1112"/>
                <a:gd name="T33" fmla="*/ 850 h 1110"/>
                <a:gd name="T34" fmla="*/ 988 w 1112"/>
                <a:gd name="T35" fmla="*/ 906 h 1110"/>
                <a:gd name="T36" fmla="*/ 972 w 1112"/>
                <a:gd name="T37" fmla="*/ 908 h 1110"/>
                <a:gd name="T38" fmla="*/ 891 w 1112"/>
                <a:gd name="T39" fmla="*/ 992 h 1110"/>
                <a:gd name="T40" fmla="*/ 842 w 1112"/>
                <a:gd name="T41" fmla="*/ 1032 h 1110"/>
                <a:gd name="T42" fmla="*/ 827 w 1112"/>
                <a:gd name="T43" fmla="*/ 1028 h 1110"/>
                <a:gd name="T44" fmla="*/ 722 w 1112"/>
                <a:gd name="T45" fmla="*/ 1075 h 1110"/>
                <a:gd name="T46" fmla="*/ 714 w 1112"/>
                <a:gd name="T47" fmla="*/ 1087 h 1110"/>
                <a:gd name="T48" fmla="*/ 650 w 1112"/>
                <a:gd name="T49" fmla="*/ 1096 h 1110"/>
                <a:gd name="T50" fmla="*/ 563 w 1112"/>
                <a:gd name="T51" fmla="*/ 1011 h 1110"/>
                <a:gd name="T52" fmla="*/ 526 w 1112"/>
                <a:gd name="T53" fmla="*/ 1110 h 1110"/>
                <a:gd name="T54" fmla="*/ 462 w 1112"/>
                <a:gd name="T55" fmla="*/ 1100 h 1110"/>
                <a:gd name="T56" fmla="*/ 408 w 1112"/>
                <a:gd name="T57" fmla="*/ 986 h 1110"/>
                <a:gd name="T58" fmla="*/ 336 w 1112"/>
                <a:gd name="T59" fmla="*/ 1065 h 1110"/>
                <a:gd name="T60" fmla="*/ 280 w 1112"/>
                <a:gd name="T61" fmla="*/ 1030 h 1110"/>
                <a:gd name="T62" fmla="*/ 188 w 1112"/>
                <a:gd name="T63" fmla="*/ 959 h 1110"/>
                <a:gd name="T64" fmla="*/ 175 w 1112"/>
                <a:gd name="T65" fmla="*/ 959 h 1110"/>
                <a:gd name="T66" fmla="*/ 134 w 1112"/>
                <a:gd name="T67" fmla="*/ 908 h 1110"/>
                <a:gd name="T68" fmla="*/ 72 w 1112"/>
                <a:gd name="T69" fmla="*/ 809 h 1110"/>
                <a:gd name="T70" fmla="*/ 58 w 1112"/>
                <a:gd name="T71" fmla="*/ 803 h 1110"/>
                <a:gd name="T72" fmla="*/ 43 w 1112"/>
                <a:gd name="T73" fmla="*/ 739 h 1110"/>
                <a:gd name="T74" fmla="*/ 10 w 1112"/>
                <a:gd name="T75" fmla="*/ 627 h 1110"/>
                <a:gd name="T76" fmla="*/ 0 w 1112"/>
                <a:gd name="T77" fmla="*/ 563 h 1110"/>
                <a:gd name="T78" fmla="*/ 10 w 1112"/>
                <a:gd name="T79" fmla="*/ 551 h 1110"/>
                <a:gd name="T80" fmla="*/ 20 w 1112"/>
                <a:gd name="T81" fmla="*/ 434 h 1110"/>
                <a:gd name="T82" fmla="*/ 31 w 1112"/>
                <a:gd name="T83" fmla="*/ 372 h 1110"/>
                <a:gd name="T84" fmla="*/ 43 w 1112"/>
                <a:gd name="T85" fmla="*/ 365 h 1110"/>
                <a:gd name="T86" fmla="*/ 91 w 1112"/>
                <a:gd name="T87" fmla="*/ 258 h 1110"/>
                <a:gd name="T88" fmla="*/ 124 w 1112"/>
                <a:gd name="T89" fmla="*/ 203 h 1110"/>
                <a:gd name="T90" fmla="*/ 140 w 1112"/>
                <a:gd name="T91" fmla="*/ 202 h 1110"/>
                <a:gd name="T92" fmla="*/ 221 w 1112"/>
                <a:gd name="T93" fmla="*/ 118 h 1110"/>
                <a:gd name="T94" fmla="*/ 272 w 1112"/>
                <a:gd name="T95" fmla="*/ 77 h 1110"/>
                <a:gd name="T96" fmla="*/ 285 w 1112"/>
                <a:gd name="T97" fmla="*/ 79 h 1110"/>
                <a:gd name="T98" fmla="*/ 390 w 1112"/>
                <a:gd name="T99" fmla="*/ 29 h 1110"/>
                <a:gd name="T100" fmla="*/ 450 w 1112"/>
                <a:gd name="T101" fmla="*/ 7 h 1110"/>
                <a:gd name="T102" fmla="*/ 464 w 1112"/>
                <a:gd name="T103" fmla="*/ 15 h 1110"/>
                <a:gd name="T104" fmla="*/ 580 w 1112"/>
                <a:gd name="T105" fmla="*/ 4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2" h="1110">
                  <a:moveTo>
                    <a:pt x="590" y="0"/>
                  </a:moveTo>
                  <a:lnTo>
                    <a:pt x="644" y="5"/>
                  </a:lnTo>
                  <a:lnTo>
                    <a:pt x="648" y="5"/>
                  </a:lnTo>
                  <a:lnTo>
                    <a:pt x="650" y="9"/>
                  </a:lnTo>
                  <a:lnTo>
                    <a:pt x="652" y="13"/>
                  </a:lnTo>
                  <a:lnTo>
                    <a:pt x="654" y="17"/>
                  </a:lnTo>
                  <a:lnTo>
                    <a:pt x="662" y="110"/>
                  </a:lnTo>
                  <a:lnTo>
                    <a:pt x="705" y="124"/>
                  </a:lnTo>
                  <a:lnTo>
                    <a:pt x="763" y="48"/>
                  </a:lnTo>
                  <a:lnTo>
                    <a:pt x="767" y="44"/>
                  </a:lnTo>
                  <a:lnTo>
                    <a:pt x="772" y="42"/>
                  </a:lnTo>
                  <a:lnTo>
                    <a:pt x="776" y="44"/>
                  </a:lnTo>
                  <a:lnTo>
                    <a:pt x="827" y="68"/>
                  </a:lnTo>
                  <a:lnTo>
                    <a:pt x="831" y="71"/>
                  </a:lnTo>
                  <a:lnTo>
                    <a:pt x="831" y="73"/>
                  </a:lnTo>
                  <a:lnTo>
                    <a:pt x="833" y="77"/>
                  </a:lnTo>
                  <a:lnTo>
                    <a:pt x="831" y="83"/>
                  </a:lnTo>
                  <a:lnTo>
                    <a:pt x="807" y="174"/>
                  </a:lnTo>
                  <a:lnTo>
                    <a:pt x="844" y="200"/>
                  </a:lnTo>
                  <a:lnTo>
                    <a:pt x="924" y="149"/>
                  </a:lnTo>
                  <a:lnTo>
                    <a:pt x="928" y="149"/>
                  </a:lnTo>
                  <a:lnTo>
                    <a:pt x="932" y="147"/>
                  </a:lnTo>
                  <a:lnTo>
                    <a:pt x="935" y="147"/>
                  </a:lnTo>
                  <a:lnTo>
                    <a:pt x="937" y="151"/>
                  </a:lnTo>
                  <a:lnTo>
                    <a:pt x="976" y="190"/>
                  </a:lnTo>
                  <a:lnTo>
                    <a:pt x="978" y="194"/>
                  </a:lnTo>
                  <a:lnTo>
                    <a:pt x="978" y="198"/>
                  </a:lnTo>
                  <a:lnTo>
                    <a:pt x="978" y="202"/>
                  </a:lnTo>
                  <a:lnTo>
                    <a:pt x="976" y="205"/>
                  </a:lnTo>
                  <a:lnTo>
                    <a:pt x="922" y="283"/>
                  </a:lnTo>
                  <a:lnTo>
                    <a:pt x="947" y="320"/>
                  </a:lnTo>
                  <a:lnTo>
                    <a:pt x="1040" y="301"/>
                  </a:lnTo>
                  <a:lnTo>
                    <a:pt x="1044" y="301"/>
                  </a:lnTo>
                  <a:lnTo>
                    <a:pt x="1048" y="301"/>
                  </a:lnTo>
                  <a:lnTo>
                    <a:pt x="1052" y="302"/>
                  </a:lnTo>
                  <a:lnTo>
                    <a:pt x="1054" y="306"/>
                  </a:lnTo>
                  <a:lnTo>
                    <a:pt x="1075" y="357"/>
                  </a:lnTo>
                  <a:lnTo>
                    <a:pt x="1077" y="361"/>
                  </a:lnTo>
                  <a:lnTo>
                    <a:pt x="1075" y="367"/>
                  </a:lnTo>
                  <a:lnTo>
                    <a:pt x="1071" y="370"/>
                  </a:lnTo>
                  <a:lnTo>
                    <a:pt x="994" y="425"/>
                  </a:lnTo>
                  <a:lnTo>
                    <a:pt x="1003" y="467"/>
                  </a:lnTo>
                  <a:lnTo>
                    <a:pt x="1098" y="481"/>
                  </a:lnTo>
                  <a:lnTo>
                    <a:pt x="1102" y="483"/>
                  </a:lnTo>
                  <a:lnTo>
                    <a:pt x="1104" y="483"/>
                  </a:lnTo>
                  <a:lnTo>
                    <a:pt x="1108" y="487"/>
                  </a:lnTo>
                  <a:lnTo>
                    <a:pt x="1108" y="491"/>
                  </a:lnTo>
                  <a:lnTo>
                    <a:pt x="1112" y="545"/>
                  </a:lnTo>
                  <a:lnTo>
                    <a:pt x="1112" y="549"/>
                  </a:lnTo>
                  <a:lnTo>
                    <a:pt x="1110" y="553"/>
                  </a:lnTo>
                  <a:lnTo>
                    <a:pt x="1106" y="555"/>
                  </a:lnTo>
                  <a:lnTo>
                    <a:pt x="1102" y="557"/>
                  </a:lnTo>
                  <a:lnTo>
                    <a:pt x="1011" y="582"/>
                  </a:lnTo>
                  <a:lnTo>
                    <a:pt x="1007" y="627"/>
                  </a:lnTo>
                  <a:lnTo>
                    <a:pt x="1091" y="671"/>
                  </a:lnTo>
                  <a:lnTo>
                    <a:pt x="1093" y="673"/>
                  </a:lnTo>
                  <a:lnTo>
                    <a:pt x="1097" y="675"/>
                  </a:lnTo>
                  <a:lnTo>
                    <a:pt x="1097" y="679"/>
                  </a:lnTo>
                  <a:lnTo>
                    <a:pt x="1097" y="683"/>
                  </a:lnTo>
                  <a:lnTo>
                    <a:pt x="1081" y="737"/>
                  </a:lnTo>
                  <a:lnTo>
                    <a:pt x="1079" y="739"/>
                  </a:lnTo>
                  <a:lnTo>
                    <a:pt x="1077" y="743"/>
                  </a:lnTo>
                  <a:lnTo>
                    <a:pt x="1073" y="743"/>
                  </a:lnTo>
                  <a:lnTo>
                    <a:pt x="1069" y="743"/>
                  </a:lnTo>
                  <a:lnTo>
                    <a:pt x="974" y="735"/>
                  </a:lnTo>
                  <a:lnTo>
                    <a:pt x="955" y="776"/>
                  </a:lnTo>
                  <a:lnTo>
                    <a:pt x="1019" y="846"/>
                  </a:lnTo>
                  <a:lnTo>
                    <a:pt x="1021" y="850"/>
                  </a:lnTo>
                  <a:lnTo>
                    <a:pt x="1023" y="854"/>
                  </a:lnTo>
                  <a:lnTo>
                    <a:pt x="1023" y="858"/>
                  </a:lnTo>
                  <a:lnTo>
                    <a:pt x="1021" y="862"/>
                  </a:lnTo>
                  <a:lnTo>
                    <a:pt x="988" y="906"/>
                  </a:lnTo>
                  <a:lnTo>
                    <a:pt x="984" y="908"/>
                  </a:lnTo>
                  <a:lnTo>
                    <a:pt x="982" y="908"/>
                  </a:lnTo>
                  <a:lnTo>
                    <a:pt x="978" y="908"/>
                  </a:lnTo>
                  <a:lnTo>
                    <a:pt x="972" y="908"/>
                  </a:lnTo>
                  <a:lnTo>
                    <a:pt x="887" y="867"/>
                  </a:lnTo>
                  <a:lnTo>
                    <a:pt x="854" y="898"/>
                  </a:lnTo>
                  <a:lnTo>
                    <a:pt x="891" y="988"/>
                  </a:lnTo>
                  <a:lnTo>
                    <a:pt x="891" y="992"/>
                  </a:lnTo>
                  <a:lnTo>
                    <a:pt x="891" y="995"/>
                  </a:lnTo>
                  <a:lnTo>
                    <a:pt x="891" y="997"/>
                  </a:lnTo>
                  <a:lnTo>
                    <a:pt x="887" y="1001"/>
                  </a:lnTo>
                  <a:lnTo>
                    <a:pt x="842" y="1032"/>
                  </a:lnTo>
                  <a:lnTo>
                    <a:pt x="838" y="1032"/>
                  </a:lnTo>
                  <a:lnTo>
                    <a:pt x="835" y="1032"/>
                  </a:lnTo>
                  <a:lnTo>
                    <a:pt x="831" y="1032"/>
                  </a:lnTo>
                  <a:lnTo>
                    <a:pt x="827" y="1028"/>
                  </a:lnTo>
                  <a:lnTo>
                    <a:pt x="761" y="962"/>
                  </a:lnTo>
                  <a:lnTo>
                    <a:pt x="739" y="972"/>
                  </a:lnTo>
                  <a:lnTo>
                    <a:pt x="718" y="980"/>
                  </a:lnTo>
                  <a:lnTo>
                    <a:pt x="722" y="1075"/>
                  </a:lnTo>
                  <a:lnTo>
                    <a:pt x="722" y="1079"/>
                  </a:lnTo>
                  <a:lnTo>
                    <a:pt x="720" y="1083"/>
                  </a:lnTo>
                  <a:lnTo>
                    <a:pt x="718" y="1087"/>
                  </a:lnTo>
                  <a:lnTo>
                    <a:pt x="714" y="1087"/>
                  </a:lnTo>
                  <a:lnTo>
                    <a:pt x="662" y="1100"/>
                  </a:lnTo>
                  <a:lnTo>
                    <a:pt x="658" y="1100"/>
                  </a:lnTo>
                  <a:lnTo>
                    <a:pt x="654" y="1100"/>
                  </a:lnTo>
                  <a:lnTo>
                    <a:pt x="650" y="1096"/>
                  </a:lnTo>
                  <a:lnTo>
                    <a:pt x="648" y="1093"/>
                  </a:lnTo>
                  <a:lnTo>
                    <a:pt x="608" y="1007"/>
                  </a:lnTo>
                  <a:lnTo>
                    <a:pt x="586" y="1009"/>
                  </a:lnTo>
                  <a:lnTo>
                    <a:pt x="563" y="1011"/>
                  </a:lnTo>
                  <a:lnTo>
                    <a:pt x="534" y="1100"/>
                  </a:lnTo>
                  <a:lnTo>
                    <a:pt x="532" y="1104"/>
                  </a:lnTo>
                  <a:lnTo>
                    <a:pt x="530" y="1108"/>
                  </a:lnTo>
                  <a:lnTo>
                    <a:pt x="526" y="1110"/>
                  </a:lnTo>
                  <a:lnTo>
                    <a:pt x="522" y="1110"/>
                  </a:lnTo>
                  <a:lnTo>
                    <a:pt x="468" y="1104"/>
                  </a:lnTo>
                  <a:lnTo>
                    <a:pt x="464" y="1102"/>
                  </a:lnTo>
                  <a:lnTo>
                    <a:pt x="462" y="1100"/>
                  </a:lnTo>
                  <a:lnTo>
                    <a:pt x="460" y="1096"/>
                  </a:lnTo>
                  <a:lnTo>
                    <a:pt x="458" y="1093"/>
                  </a:lnTo>
                  <a:lnTo>
                    <a:pt x="450" y="997"/>
                  </a:lnTo>
                  <a:lnTo>
                    <a:pt x="408" y="986"/>
                  </a:lnTo>
                  <a:lnTo>
                    <a:pt x="349" y="1060"/>
                  </a:lnTo>
                  <a:lnTo>
                    <a:pt x="346" y="1063"/>
                  </a:lnTo>
                  <a:lnTo>
                    <a:pt x="340" y="1065"/>
                  </a:lnTo>
                  <a:lnTo>
                    <a:pt x="336" y="1065"/>
                  </a:lnTo>
                  <a:lnTo>
                    <a:pt x="285" y="1040"/>
                  </a:lnTo>
                  <a:lnTo>
                    <a:pt x="281" y="1038"/>
                  </a:lnTo>
                  <a:lnTo>
                    <a:pt x="281" y="1034"/>
                  </a:lnTo>
                  <a:lnTo>
                    <a:pt x="280" y="1030"/>
                  </a:lnTo>
                  <a:lnTo>
                    <a:pt x="281" y="1027"/>
                  </a:lnTo>
                  <a:lnTo>
                    <a:pt x="305" y="935"/>
                  </a:lnTo>
                  <a:lnTo>
                    <a:pt x="268" y="908"/>
                  </a:lnTo>
                  <a:lnTo>
                    <a:pt x="188" y="959"/>
                  </a:lnTo>
                  <a:lnTo>
                    <a:pt x="184" y="961"/>
                  </a:lnTo>
                  <a:lnTo>
                    <a:pt x="181" y="961"/>
                  </a:lnTo>
                  <a:lnTo>
                    <a:pt x="177" y="961"/>
                  </a:lnTo>
                  <a:lnTo>
                    <a:pt x="175" y="959"/>
                  </a:lnTo>
                  <a:lnTo>
                    <a:pt x="136" y="918"/>
                  </a:lnTo>
                  <a:lnTo>
                    <a:pt x="134" y="914"/>
                  </a:lnTo>
                  <a:lnTo>
                    <a:pt x="134" y="912"/>
                  </a:lnTo>
                  <a:lnTo>
                    <a:pt x="134" y="908"/>
                  </a:lnTo>
                  <a:lnTo>
                    <a:pt x="136" y="904"/>
                  </a:lnTo>
                  <a:lnTo>
                    <a:pt x="190" y="827"/>
                  </a:lnTo>
                  <a:lnTo>
                    <a:pt x="165" y="788"/>
                  </a:lnTo>
                  <a:lnTo>
                    <a:pt x="72" y="809"/>
                  </a:lnTo>
                  <a:lnTo>
                    <a:pt x="68" y="809"/>
                  </a:lnTo>
                  <a:lnTo>
                    <a:pt x="64" y="807"/>
                  </a:lnTo>
                  <a:lnTo>
                    <a:pt x="60" y="805"/>
                  </a:lnTo>
                  <a:lnTo>
                    <a:pt x="58" y="803"/>
                  </a:lnTo>
                  <a:lnTo>
                    <a:pt x="37" y="753"/>
                  </a:lnTo>
                  <a:lnTo>
                    <a:pt x="35" y="747"/>
                  </a:lnTo>
                  <a:lnTo>
                    <a:pt x="37" y="743"/>
                  </a:lnTo>
                  <a:lnTo>
                    <a:pt x="43" y="739"/>
                  </a:lnTo>
                  <a:lnTo>
                    <a:pt x="118" y="685"/>
                  </a:lnTo>
                  <a:lnTo>
                    <a:pt x="109" y="640"/>
                  </a:lnTo>
                  <a:lnTo>
                    <a:pt x="16" y="627"/>
                  </a:lnTo>
                  <a:lnTo>
                    <a:pt x="10" y="627"/>
                  </a:lnTo>
                  <a:lnTo>
                    <a:pt x="8" y="625"/>
                  </a:lnTo>
                  <a:lnTo>
                    <a:pt x="4" y="621"/>
                  </a:lnTo>
                  <a:lnTo>
                    <a:pt x="4" y="617"/>
                  </a:lnTo>
                  <a:lnTo>
                    <a:pt x="0" y="563"/>
                  </a:lnTo>
                  <a:lnTo>
                    <a:pt x="0" y="559"/>
                  </a:lnTo>
                  <a:lnTo>
                    <a:pt x="2" y="555"/>
                  </a:lnTo>
                  <a:lnTo>
                    <a:pt x="6" y="553"/>
                  </a:lnTo>
                  <a:lnTo>
                    <a:pt x="10" y="551"/>
                  </a:lnTo>
                  <a:lnTo>
                    <a:pt x="101" y="526"/>
                  </a:lnTo>
                  <a:lnTo>
                    <a:pt x="107" y="483"/>
                  </a:lnTo>
                  <a:lnTo>
                    <a:pt x="21" y="438"/>
                  </a:lnTo>
                  <a:lnTo>
                    <a:pt x="20" y="434"/>
                  </a:lnTo>
                  <a:lnTo>
                    <a:pt x="16" y="433"/>
                  </a:lnTo>
                  <a:lnTo>
                    <a:pt x="16" y="429"/>
                  </a:lnTo>
                  <a:lnTo>
                    <a:pt x="16" y="425"/>
                  </a:lnTo>
                  <a:lnTo>
                    <a:pt x="31" y="372"/>
                  </a:lnTo>
                  <a:lnTo>
                    <a:pt x="33" y="368"/>
                  </a:lnTo>
                  <a:lnTo>
                    <a:pt x="35" y="367"/>
                  </a:lnTo>
                  <a:lnTo>
                    <a:pt x="39" y="365"/>
                  </a:lnTo>
                  <a:lnTo>
                    <a:pt x="43" y="365"/>
                  </a:lnTo>
                  <a:lnTo>
                    <a:pt x="138" y="372"/>
                  </a:lnTo>
                  <a:lnTo>
                    <a:pt x="157" y="332"/>
                  </a:lnTo>
                  <a:lnTo>
                    <a:pt x="95" y="262"/>
                  </a:lnTo>
                  <a:lnTo>
                    <a:pt x="91" y="258"/>
                  </a:lnTo>
                  <a:lnTo>
                    <a:pt x="91" y="256"/>
                  </a:lnTo>
                  <a:lnTo>
                    <a:pt x="91" y="252"/>
                  </a:lnTo>
                  <a:lnTo>
                    <a:pt x="93" y="248"/>
                  </a:lnTo>
                  <a:lnTo>
                    <a:pt x="124" y="203"/>
                  </a:lnTo>
                  <a:lnTo>
                    <a:pt x="128" y="200"/>
                  </a:lnTo>
                  <a:lnTo>
                    <a:pt x="132" y="200"/>
                  </a:lnTo>
                  <a:lnTo>
                    <a:pt x="136" y="200"/>
                  </a:lnTo>
                  <a:lnTo>
                    <a:pt x="140" y="202"/>
                  </a:lnTo>
                  <a:lnTo>
                    <a:pt x="225" y="240"/>
                  </a:lnTo>
                  <a:lnTo>
                    <a:pt x="258" y="209"/>
                  </a:lnTo>
                  <a:lnTo>
                    <a:pt x="223" y="122"/>
                  </a:lnTo>
                  <a:lnTo>
                    <a:pt x="221" y="118"/>
                  </a:lnTo>
                  <a:lnTo>
                    <a:pt x="221" y="114"/>
                  </a:lnTo>
                  <a:lnTo>
                    <a:pt x="223" y="110"/>
                  </a:lnTo>
                  <a:lnTo>
                    <a:pt x="225" y="108"/>
                  </a:lnTo>
                  <a:lnTo>
                    <a:pt x="272" y="77"/>
                  </a:lnTo>
                  <a:lnTo>
                    <a:pt x="276" y="75"/>
                  </a:lnTo>
                  <a:lnTo>
                    <a:pt x="280" y="75"/>
                  </a:lnTo>
                  <a:lnTo>
                    <a:pt x="281" y="77"/>
                  </a:lnTo>
                  <a:lnTo>
                    <a:pt x="285" y="79"/>
                  </a:lnTo>
                  <a:lnTo>
                    <a:pt x="353" y="145"/>
                  </a:lnTo>
                  <a:lnTo>
                    <a:pt x="394" y="128"/>
                  </a:lnTo>
                  <a:lnTo>
                    <a:pt x="390" y="33"/>
                  </a:lnTo>
                  <a:lnTo>
                    <a:pt x="390" y="29"/>
                  </a:lnTo>
                  <a:lnTo>
                    <a:pt x="392" y="25"/>
                  </a:lnTo>
                  <a:lnTo>
                    <a:pt x="394" y="23"/>
                  </a:lnTo>
                  <a:lnTo>
                    <a:pt x="398" y="21"/>
                  </a:lnTo>
                  <a:lnTo>
                    <a:pt x="450" y="7"/>
                  </a:lnTo>
                  <a:lnTo>
                    <a:pt x="454" y="7"/>
                  </a:lnTo>
                  <a:lnTo>
                    <a:pt x="458" y="9"/>
                  </a:lnTo>
                  <a:lnTo>
                    <a:pt x="462" y="11"/>
                  </a:lnTo>
                  <a:lnTo>
                    <a:pt x="464" y="15"/>
                  </a:lnTo>
                  <a:lnTo>
                    <a:pt x="505" y="101"/>
                  </a:lnTo>
                  <a:lnTo>
                    <a:pt x="549" y="99"/>
                  </a:lnTo>
                  <a:lnTo>
                    <a:pt x="578" y="7"/>
                  </a:lnTo>
                  <a:lnTo>
                    <a:pt x="580" y="4"/>
                  </a:lnTo>
                  <a:lnTo>
                    <a:pt x="582" y="2"/>
                  </a:lnTo>
                  <a:lnTo>
                    <a:pt x="586" y="0"/>
                  </a:lnTo>
                  <a:lnTo>
                    <a:pt x="590" y="0"/>
                  </a:lnTo>
                  <a:close/>
                </a:path>
              </a:pathLst>
            </a:custGeom>
            <a:grpFill/>
            <a:ln w="254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6417" tIns="48208" rIns="96417" bIns="48208" numCol="1" spcCol="0" rtlCol="0" fromWordArt="0" anchor="ctr" anchorCtr="0" forceAA="0" compatLnSpc="1">
              <a:noAutofit/>
            </a:bodyPr>
            <a:lstStyle/>
            <a:p>
              <a:pPr marL="0" marR="0" lvl="0" indent="0" algn="ctr" defTabSz="609600" eaLnBrk="1" fontAlgn="base" latinLnBrk="0" hangingPunct="1">
                <a:lnSpc>
                  <a:spcPct val="130000"/>
                </a:lnSpc>
                <a:spcBef>
                  <a:spcPct val="0"/>
                </a:spcBef>
                <a:spcAft>
                  <a:spcPct val="0"/>
                </a:spcAft>
                <a:buClrTx/>
                <a:buSzTx/>
                <a:buFontTx/>
                <a:buNone/>
                <a:defRPr/>
              </a:pPr>
              <a:endParaRPr kumimoji="0" lang="zh-CN" altLang="en-US" sz="2000" b="0" i="0" u="none" strike="noStrike" kern="0" cap="none" spc="0" normalizeH="0" baseline="0" noProof="0" dirty="0">
                <a:ln>
                  <a:noFill/>
                </a:ln>
                <a:solidFill>
                  <a:prstClr val="black">
                    <a:lumMod val="75000"/>
                    <a:lumOff val="25000"/>
                  </a:prstClr>
                </a:solidFill>
                <a:effectLst/>
                <a:uLnTx/>
                <a:uFillTx/>
                <a:latin typeface="思源黑体 CN Bold" panose="020B0800000000000000" pitchFamily="34" charset="-122"/>
                <a:ea typeface="思源黑体 CN Bold" panose="020B0800000000000000" pitchFamily="34" charset="-122"/>
                <a:sym typeface="微软雅黑 Light" panose="020B0502040204020203" charset="-122"/>
              </a:endParaRPr>
            </a:p>
          </p:txBody>
        </p:sp>
        <p:sp>
          <p:nvSpPr>
            <p:cNvPr id="120" name="Freeform 35"/>
            <p:cNvSpPr/>
            <p:nvPr/>
          </p:nvSpPr>
          <p:spPr bwMode="auto">
            <a:xfrm>
              <a:off x="5046266" y="3217846"/>
              <a:ext cx="440531" cy="441722"/>
            </a:xfrm>
            <a:custGeom>
              <a:avLst/>
              <a:gdLst>
                <a:gd name="T0" fmla="*/ 342 w 740"/>
                <a:gd name="T1" fmla="*/ 0 h 742"/>
                <a:gd name="T2" fmla="*/ 400 w 740"/>
                <a:gd name="T3" fmla="*/ 0 h 742"/>
                <a:gd name="T4" fmla="*/ 458 w 740"/>
                <a:gd name="T5" fmla="*/ 10 h 742"/>
                <a:gd name="T6" fmla="*/ 513 w 740"/>
                <a:gd name="T7" fmla="*/ 27 h 742"/>
                <a:gd name="T8" fmla="*/ 563 w 740"/>
                <a:gd name="T9" fmla="*/ 52 h 742"/>
                <a:gd name="T10" fmla="*/ 610 w 740"/>
                <a:gd name="T11" fmla="*/ 85 h 742"/>
                <a:gd name="T12" fmla="*/ 650 w 740"/>
                <a:gd name="T13" fmla="*/ 126 h 742"/>
                <a:gd name="T14" fmla="*/ 685 w 740"/>
                <a:gd name="T15" fmla="*/ 173 h 742"/>
                <a:gd name="T16" fmla="*/ 713 w 740"/>
                <a:gd name="T17" fmla="*/ 225 h 742"/>
                <a:gd name="T18" fmla="*/ 730 w 740"/>
                <a:gd name="T19" fmla="*/ 282 h 742"/>
                <a:gd name="T20" fmla="*/ 740 w 740"/>
                <a:gd name="T21" fmla="*/ 342 h 742"/>
                <a:gd name="T22" fmla="*/ 740 w 740"/>
                <a:gd name="T23" fmla="*/ 402 h 742"/>
                <a:gd name="T24" fmla="*/ 732 w 740"/>
                <a:gd name="T25" fmla="*/ 458 h 742"/>
                <a:gd name="T26" fmla="*/ 713 w 740"/>
                <a:gd name="T27" fmla="*/ 513 h 742"/>
                <a:gd name="T28" fmla="*/ 687 w 740"/>
                <a:gd name="T29" fmla="*/ 563 h 742"/>
                <a:gd name="T30" fmla="*/ 654 w 740"/>
                <a:gd name="T31" fmla="*/ 610 h 742"/>
                <a:gd name="T32" fmla="*/ 614 w 740"/>
                <a:gd name="T33" fmla="*/ 650 h 742"/>
                <a:gd name="T34" fmla="*/ 567 w 740"/>
                <a:gd name="T35" fmla="*/ 685 h 742"/>
                <a:gd name="T36" fmla="*/ 515 w 740"/>
                <a:gd name="T37" fmla="*/ 712 h 742"/>
                <a:gd name="T38" fmla="*/ 458 w 740"/>
                <a:gd name="T39" fmla="*/ 732 h 742"/>
                <a:gd name="T40" fmla="*/ 398 w 740"/>
                <a:gd name="T41" fmla="*/ 742 h 742"/>
                <a:gd name="T42" fmla="*/ 340 w 740"/>
                <a:gd name="T43" fmla="*/ 742 h 742"/>
                <a:gd name="T44" fmla="*/ 282 w 740"/>
                <a:gd name="T45" fmla="*/ 732 h 742"/>
                <a:gd name="T46" fmla="*/ 227 w 740"/>
                <a:gd name="T47" fmla="*/ 714 h 742"/>
                <a:gd name="T48" fmla="*/ 177 w 740"/>
                <a:gd name="T49" fmla="*/ 687 h 742"/>
                <a:gd name="T50" fmla="*/ 130 w 740"/>
                <a:gd name="T51" fmla="*/ 654 h 742"/>
                <a:gd name="T52" fmla="*/ 90 w 740"/>
                <a:gd name="T53" fmla="*/ 615 h 742"/>
                <a:gd name="T54" fmla="*/ 55 w 740"/>
                <a:gd name="T55" fmla="*/ 569 h 742"/>
                <a:gd name="T56" fmla="*/ 28 w 740"/>
                <a:gd name="T57" fmla="*/ 516 h 742"/>
                <a:gd name="T58" fmla="*/ 10 w 740"/>
                <a:gd name="T59" fmla="*/ 458 h 742"/>
                <a:gd name="T60" fmla="*/ 0 w 740"/>
                <a:gd name="T61" fmla="*/ 398 h 742"/>
                <a:gd name="T62" fmla="*/ 0 w 740"/>
                <a:gd name="T63" fmla="*/ 340 h 742"/>
                <a:gd name="T64" fmla="*/ 8 w 740"/>
                <a:gd name="T65" fmla="*/ 283 h 742"/>
                <a:gd name="T66" fmla="*/ 28 w 740"/>
                <a:gd name="T67" fmla="*/ 229 h 742"/>
                <a:gd name="T68" fmla="*/ 53 w 740"/>
                <a:gd name="T69" fmla="*/ 177 h 742"/>
                <a:gd name="T70" fmla="*/ 86 w 740"/>
                <a:gd name="T71" fmla="*/ 132 h 742"/>
                <a:gd name="T72" fmla="*/ 127 w 740"/>
                <a:gd name="T73" fmla="*/ 89 h 742"/>
                <a:gd name="T74" fmla="*/ 173 w 740"/>
                <a:gd name="T75" fmla="*/ 56 h 742"/>
                <a:gd name="T76" fmla="*/ 226 w 740"/>
                <a:gd name="T77" fmla="*/ 29 h 742"/>
                <a:gd name="T78" fmla="*/ 282 w 740"/>
                <a:gd name="T79" fmla="*/ 10 h 742"/>
                <a:gd name="T80" fmla="*/ 342 w 740"/>
                <a:gd name="T8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0" h="742">
                  <a:moveTo>
                    <a:pt x="342" y="0"/>
                  </a:moveTo>
                  <a:lnTo>
                    <a:pt x="400" y="0"/>
                  </a:lnTo>
                  <a:lnTo>
                    <a:pt x="458" y="10"/>
                  </a:lnTo>
                  <a:lnTo>
                    <a:pt x="513" y="27"/>
                  </a:lnTo>
                  <a:lnTo>
                    <a:pt x="563" y="52"/>
                  </a:lnTo>
                  <a:lnTo>
                    <a:pt x="610" y="85"/>
                  </a:lnTo>
                  <a:lnTo>
                    <a:pt x="650" y="126"/>
                  </a:lnTo>
                  <a:lnTo>
                    <a:pt x="685" y="173"/>
                  </a:lnTo>
                  <a:lnTo>
                    <a:pt x="713" y="225"/>
                  </a:lnTo>
                  <a:lnTo>
                    <a:pt x="730" y="282"/>
                  </a:lnTo>
                  <a:lnTo>
                    <a:pt x="740" y="342"/>
                  </a:lnTo>
                  <a:lnTo>
                    <a:pt x="740" y="402"/>
                  </a:lnTo>
                  <a:lnTo>
                    <a:pt x="732" y="458"/>
                  </a:lnTo>
                  <a:lnTo>
                    <a:pt x="713" y="513"/>
                  </a:lnTo>
                  <a:lnTo>
                    <a:pt x="687" y="563"/>
                  </a:lnTo>
                  <a:lnTo>
                    <a:pt x="654" y="610"/>
                  </a:lnTo>
                  <a:lnTo>
                    <a:pt x="614" y="650"/>
                  </a:lnTo>
                  <a:lnTo>
                    <a:pt x="567" y="685"/>
                  </a:lnTo>
                  <a:lnTo>
                    <a:pt x="515" y="712"/>
                  </a:lnTo>
                  <a:lnTo>
                    <a:pt x="458" y="732"/>
                  </a:lnTo>
                  <a:lnTo>
                    <a:pt x="398" y="742"/>
                  </a:lnTo>
                  <a:lnTo>
                    <a:pt x="340" y="742"/>
                  </a:lnTo>
                  <a:lnTo>
                    <a:pt x="282" y="732"/>
                  </a:lnTo>
                  <a:lnTo>
                    <a:pt x="227" y="714"/>
                  </a:lnTo>
                  <a:lnTo>
                    <a:pt x="177" y="687"/>
                  </a:lnTo>
                  <a:lnTo>
                    <a:pt x="130" y="654"/>
                  </a:lnTo>
                  <a:lnTo>
                    <a:pt x="90" y="615"/>
                  </a:lnTo>
                  <a:lnTo>
                    <a:pt x="55" y="569"/>
                  </a:lnTo>
                  <a:lnTo>
                    <a:pt x="28" y="516"/>
                  </a:lnTo>
                  <a:lnTo>
                    <a:pt x="10" y="458"/>
                  </a:lnTo>
                  <a:lnTo>
                    <a:pt x="0" y="398"/>
                  </a:lnTo>
                  <a:lnTo>
                    <a:pt x="0" y="340"/>
                  </a:lnTo>
                  <a:lnTo>
                    <a:pt x="8" y="283"/>
                  </a:lnTo>
                  <a:lnTo>
                    <a:pt x="28" y="229"/>
                  </a:lnTo>
                  <a:lnTo>
                    <a:pt x="53" y="177"/>
                  </a:lnTo>
                  <a:lnTo>
                    <a:pt x="86" y="132"/>
                  </a:lnTo>
                  <a:lnTo>
                    <a:pt x="127" y="89"/>
                  </a:lnTo>
                  <a:lnTo>
                    <a:pt x="173" y="56"/>
                  </a:lnTo>
                  <a:lnTo>
                    <a:pt x="226" y="29"/>
                  </a:lnTo>
                  <a:lnTo>
                    <a:pt x="282" y="10"/>
                  </a:lnTo>
                  <a:lnTo>
                    <a:pt x="342" y="0"/>
                  </a:lnTo>
                  <a:close/>
                </a:path>
              </a:pathLst>
            </a:custGeom>
            <a:grp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marL="0" marR="0" lvl="0" indent="0" algn="ctr" defTabSz="609600" eaLnBrk="1" fontAlgn="base" latinLnBrk="0" hangingPunct="1">
                <a:lnSpc>
                  <a:spcPct val="130000"/>
                </a:lnSpc>
                <a:spcBef>
                  <a:spcPct val="0"/>
                </a:spcBef>
                <a:spcAft>
                  <a:spcPct val="0"/>
                </a:spcAft>
                <a:buClrTx/>
                <a:buSzTx/>
                <a:buFontTx/>
                <a:buNone/>
                <a:defRPr/>
              </a:pPr>
              <a:endParaRPr kumimoji="0" lang="zh-CN" altLang="en-US" sz="2000" b="0" i="0" u="none" strike="noStrike" kern="0" cap="none" spc="0" normalizeH="0" baseline="0" noProof="0" dirty="0">
                <a:ln>
                  <a:noFill/>
                </a:ln>
                <a:solidFill>
                  <a:prstClr val="black">
                    <a:lumMod val="75000"/>
                    <a:lumOff val="25000"/>
                  </a:prstClr>
                </a:solidFill>
                <a:effectLst/>
                <a:uLnTx/>
                <a:uFillTx/>
                <a:latin typeface="思源黑体 CN Bold" panose="020B0800000000000000" pitchFamily="34" charset="-122"/>
                <a:ea typeface="思源黑体 CN Bold" panose="020B0800000000000000" pitchFamily="34" charset="-122"/>
                <a:sym typeface="微软雅黑 Light" panose="020B0502040204020203" charset="-122"/>
              </a:endParaRPr>
            </a:p>
          </p:txBody>
        </p:sp>
        <p:sp>
          <p:nvSpPr>
            <p:cNvPr id="121" name="Freeform 36"/>
            <p:cNvSpPr/>
            <p:nvPr/>
          </p:nvSpPr>
          <p:spPr bwMode="auto">
            <a:xfrm>
              <a:off x="5071270" y="3242849"/>
              <a:ext cx="390525" cy="390525"/>
            </a:xfrm>
            <a:custGeom>
              <a:avLst/>
              <a:gdLst>
                <a:gd name="T0" fmla="*/ 353 w 656"/>
                <a:gd name="T1" fmla="*/ 0 h 656"/>
                <a:gd name="T2" fmla="*/ 404 w 656"/>
                <a:gd name="T3" fmla="*/ 8 h 656"/>
                <a:gd name="T4" fmla="*/ 452 w 656"/>
                <a:gd name="T5" fmla="*/ 23 h 656"/>
                <a:gd name="T6" fmla="*/ 499 w 656"/>
                <a:gd name="T7" fmla="*/ 44 h 656"/>
                <a:gd name="T8" fmla="*/ 540 w 656"/>
                <a:gd name="T9" fmla="*/ 75 h 656"/>
                <a:gd name="T10" fmla="*/ 577 w 656"/>
                <a:gd name="T11" fmla="*/ 110 h 656"/>
                <a:gd name="T12" fmla="*/ 608 w 656"/>
                <a:gd name="T13" fmla="*/ 151 h 656"/>
                <a:gd name="T14" fmla="*/ 631 w 656"/>
                <a:gd name="T15" fmla="*/ 198 h 656"/>
                <a:gd name="T16" fmla="*/ 648 w 656"/>
                <a:gd name="T17" fmla="*/ 250 h 656"/>
                <a:gd name="T18" fmla="*/ 656 w 656"/>
                <a:gd name="T19" fmla="*/ 301 h 656"/>
                <a:gd name="T20" fmla="*/ 656 w 656"/>
                <a:gd name="T21" fmla="*/ 353 h 656"/>
                <a:gd name="T22" fmla="*/ 648 w 656"/>
                <a:gd name="T23" fmla="*/ 402 h 656"/>
                <a:gd name="T24" fmla="*/ 631 w 656"/>
                <a:gd name="T25" fmla="*/ 450 h 656"/>
                <a:gd name="T26" fmla="*/ 609 w 656"/>
                <a:gd name="T27" fmla="*/ 497 h 656"/>
                <a:gd name="T28" fmla="*/ 580 w 656"/>
                <a:gd name="T29" fmla="*/ 537 h 656"/>
                <a:gd name="T30" fmla="*/ 544 w 656"/>
                <a:gd name="T31" fmla="*/ 574 h 656"/>
                <a:gd name="T32" fmla="*/ 503 w 656"/>
                <a:gd name="T33" fmla="*/ 605 h 656"/>
                <a:gd name="T34" fmla="*/ 458 w 656"/>
                <a:gd name="T35" fmla="*/ 631 h 656"/>
                <a:gd name="T36" fmla="*/ 406 w 656"/>
                <a:gd name="T37" fmla="*/ 646 h 656"/>
                <a:gd name="T38" fmla="*/ 348 w 656"/>
                <a:gd name="T39" fmla="*/ 656 h 656"/>
                <a:gd name="T40" fmla="*/ 291 w 656"/>
                <a:gd name="T41" fmla="*/ 654 h 656"/>
                <a:gd name="T42" fmla="*/ 235 w 656"/>
                <a:gd name="T43" fmla="*/ 642 h 656"/>
                <a:gd name="T44" fmla="*/ 183 w 656"/>
                <a:gd name="T45" fmla="*/ 623 h 656"/>
                <a:gd name="T46" fmla="*/ 134 w 656"/>
                <a:gd name="T47" fmla="*/ 594 h 656"/>
                <a:gd name="T48" fmla="*/ 93 w 656"/>
                <a:gd name="T49" fmla="*/ 557 h 656"/>
                <a:gd name="T50" fmla="*/ 56 w 656"/>
                <a:gd name="T51" fmla="*/ 512 h 656"/>
                <a:gd name="T52" fmla="*/ 29 w 656"/>
                <a:gd name="T53" fmla="*/ 462 h 656"/>
                <a:gd name="T54" fmla="*/ 10 w 656"/>
                <a:gd name="T55" fmla="*/ 405 h 656"/>
                <a:gd name="T56" fmla="*/ 0 w 656"/>
                <a:gd name="T57" fmla="*/ 347 h 656"/>
                <a:gd name="T58" fmla="*/ 2 w 656"/>
                <a:gd name="T59" fmla="*/ 289 h 656"/>
                <a:gd name="T60" fmla="*/ 14 w 656"/>
                <a:gd name="T61" fmla="*/ 235 h 656"/>
                <a:gd name="T62" fmla="*/ 33 w 656"/>
                <a:gd name="T63" fmla="*/ 182 h 656"/>
                <a:gd name="T64" fmla="*/ 62 w 656"/>
                <a:gd name="T65" fmla="*/ 136 h 656"/>
                <a:gd name="T66" fmla="*/ 99 w 656"/>
                <a:gd name="T67" fmla="*/ 93 h 656"/>
                <a:gd name="T68" fmla="*/ 142 w 656"/>
                <a:gd name="T69" fmla="*/ 56 h 656"/>
                <a:gd name="T70" fmla="*/ 192 w 656"/>
                <a:gd name="T71" fmla="*/ 29 h 656"/>
                <a:gd name="T72" fmla="*/ 249 w 656"/>
                <a:gd name="T73" fmla="*/ 9 h 656"/>
                <a:gd name="T74" fmla="*/ 301 w 656"/>
                <a:gd name="T75" fmla="*/ 0 h 656"/>
                <a:gd name="T76" fmla="*/ 353 w 656"/>
                <a:gd name="T77"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6" h="656">
                  <a:moveTo>
                    <a:pt x="353" y="0"/>
                  </a:moveTo>
                  <a:lnTo>
                    <a:pt x="404" y="8"/>
                  </a:lnTo>
                  <a:lnTo>
                    <a:pt x="452" y="23"/>
                  </a:lnTo>
                  <a:lnTo>
                    <a:pt x="499" y="44"/>
                  </a:lnTo>
                  <a:lnTo>
                    <a:pt x="540" y="75"/>
                  </a:lnTo>
                  <a:lnTo>
                    <a:pt x="577" y="110"/>
                  </a:lnTo>
                  <a:lnTo>
                    <a:pt x="608" y="151"/>
                  </a:lnTo>
                  <a:lnTo>
                    <a:pt x="631" y="198"/>
                  </a:lnTo>
                  <a:lnTo>
                    <a:pt x="648" y="250"/>
                  </a:lnTo>
                  <a:lnTo>
                    <a:pt x="656" y="301"/>
                  </a:lnTo>
                  <a:lnTo>
                    <a:pt x="656" y="353"/>
                  </a:lnTo>
                  <a:lnTo>
                    <a:pt x="648" y="402"/>
                  </a:lnTo>
                  <a:lnTo>
                    <a:pt x="631" y="450"/>
                  </a:lnTo>
                  <a:lnTo>
                    <a:pt x="609" y="497"/>
                  </a:lnTo>
                  <a:lnTo>
                    <a:pt x="580" y="537"/>
                  </a:lnTo>
                  <a:lnTo>
                    <a:pt x="544" y="574"/>
                  </a:lnTo>
                  <a:lnTo>
                    <a:pt x="503" y="605"/>
                  </a:lnTo>
                  <a:lnTo>
                    <a:pt x="458" y="631"/>
                  </a:lnTo>
                  <a:lnTo>
                    <a:pt x="406" y="646"/>
                  </a:lnTo>
                  <a:lnTo>
                    <a:pt x="348" y="656"/>
                  </a:lnTo>
                  <a:lnTo>
                    <a:pt x="291" y="654"/>
                  </a:lnTo>
                  <a:lnTo>
                    <a:pt x="235" y="642"/>
                  </a:lnTo>
                  <a:lnTo>
                    <a:pt x="183" y="623"/>
                  </a:lnTo>
                  <a:lnTo>
                    <a:pt x="134" y="594"/>
                  </a:lnTo>
                  <a:lnTo>
                    <a:pt x="93" y="557"/>
                  </a:lnTo>
                  <a:lnTo>
                    <a:pt x="56" y="512"/>
                  </a:lnTo>
                  <a:lnTo>
                    <a:pt x="29" y="462"/>
                  </a:lnTo>
                  <a:lnTo>
                    <a:pt x="10" y="405"/>
                  </a:lnTo>
                  <a:lnTo>
                    <a:pt x="0" y="347"/>
                  </a:lnTo>
                  <a:lnTo>
                    <a:pt x="2" y="289"/>
                  </a:lnTo>
                  <a:lnTo>
                    <a:pt x="14" y="235"/>
                  </a:lnTo>
                  <a:lnTo>
                    <a:pt x="33" y="182"/>
                  </a:lnTo>
                  <a:lnTo>
                    <a:pt x="62" y="136"/>
                  </a:lnTo>
                  <a:lnTo>
                    <a:pt x="99" y="93"/>
                  </a:lnTo>
                  <a:lnTo>
                    <a:pt x="142" y="56"/>
                  </a:lnTo>
                  <a:lnTo>
                    <a:pt x="192" y="29"/>
                  </a:lnTo>
                  <a:lnTo>
                    <a:pt x="249" y="9"/>
                  </a:lnTo>
                  <a:lnTo>
                    <a:pt x="301" y="0"/>
                  </a:lnTo>
                  <a:lnTo>
                    <a:pt x="353" y="0"/>
                  </a:lnTo>
                  <a:close/>
                </a:path>
              </a:pathLst>
            </a:custGeom>
            <a:grpFill/>
            <a:ln w="25400" cap="flat" cmpd="sng" algn="ctr">
              <a:solidFill>
                <a:sysClr val="window" lastClr="FFFFFF"/>
              </a:solid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marL="0" marR="0" lvl="0" indent="0" algn="ctr" defTabSz="609600" eaLnBrk="1" fontAlgn="base" latinLnBrk="0" hangingPunct="1">
                <a:lnSpc>
                  <a:spcPct val="130000"/>
                </a:lnSpc>
                <a:spcBef>
                  <a:spcPct val="0"/>
                </a:spcBef>
                <a:spcAft>
                  <a:spcPct val="0"/>
                </a:spcAft>
                <a:buClrTx/>
                <a:buSzTx/>
                <a:buFontTx/>
                <a:buNone/>
                <a:defRPr/>
              </a:pPr>
              <a:r>
                <a:rPr kumimoji="0" lang="en-US" altLang="zh-CN" sz="2665" b="1" i="0" u="none" strike="noStrike" kern="0" cap="none" spc="0" normalizeH="0" baseline="0" noProof="0" dirty="0">
                  <a:ln>
                    <a:noFill/>
                  </a:ln>
                  <a:solidFill>
                    <a:prstClr val="white"/>
                  </a:solidFill>
                  <a:effectLst/>
                  <a:uLnTx/>
                  <a:uFillTx/>
                  <a:sym typeface="微软雅黑 Light" panose="020B0502040204020203" charset="-122"/>
                </a:rPr>
                <a:t>3</a:t>
              </a:r>
              <a:endParaRPr kumimoji="0" lang="zh-CN" altLang="en-US" sz="2665" b="1" i="0" u="none" strike="noStrike" kern="0" cap="none" spc="0" normalizeH="0" baseline="0" noProof="0" dirty="0">
                <a:ln>
                  <a:noFill/>
                </a:ln>
                <a:solidFill>
                  <a:prstClr val="white"/>
                </a:solidFill>
                <a:effectLst/>
                <a:uLnTx/>
                <a:uFillTx/>
                <a:sym typeface="微软雅黑 Light" panose="020B0502040204020203" charset="-122"/>
              </a:endParaRPr>
            </a:p>
          </p:txBody>
        </p:sp>
      </p:grpSp>
      <p:grpSp>
        <p:nvGrpSpPr>
          <p:cNvPr id="122" name="组合 121"/>
          <p:cNvGrpSpPr/>
          <p:nvPr/>
        </p:nvGrpSpPr>
        <p:grpSpPr>
          <a:xfrm>
            <a:off x="4691592" y="4826341"/>
            <a:ext cx="1355725" cy="2184400"/>
            <a:chOff x="3518694" y="3163491"/>
            <a:chExt cx="1016794" cy="1638300"/>
          </a:xfrm>
          <a:solidFill>
            <a:srgbClr val="256ED8"/>
          </a:solidFill>
        </p:grpSpPr>
        <p:sp>
          <p:nvSpPr>
            <p:cNvPr id="123" name="Freeform 20"/>
            <p:cNvSpPr/>
            <p:nvPr/>
          </p:nvSpPr>
          <p:spPr bwMode="auto">
            <a:xfrm>
              <a:off x="3518694" y="3163491"/>
              <a:ext cx="1016794" cy="840581"/>
            </a:xfrm>
            <a:custGeom>
              <a:avLst/>
              <a:gdLst>
                <a:gd name="T0" fmla="*/ 1708 w 1708"/>
                <a:gd name="T1" fmla="*/ 0 h 1414"/>
                <a:gd name="T2" fmla="*/ 1708 w 1708"/>
                <a:gd name="T3" fmla="*/ 897 h 1414"/>
                <a:gd name="T4" fmla="*/ 1073 w 1708"/>
                <a:gd name="T5" fmla="*/ 1414 h 1414"/>
                <a:gd name="T6" fmla="*/ 0 w 1708"/>
                <a:gd name="T7" fmla="*/ 1390 h 1414"/>
                <a:gd name="T8" fmla="*/ 636 w 1708"/>
                <a:gd name="T9" fmla="*/ 872 h 1414"/>
                <a:gd name="T10" fmla="*/ 1708 w 1708"/>
                <a:gd name="T11" fmla="*/ 0 h 1414"/>
              </a:gdLst>
              <a:ahLst/>
              <a:cxnLst>
                <a:cxn ang="0">
                  <a:pos x="T0" y="T1"/>
                </a:cxn>
                <a:cxn ang="0">
                  <a:pos x="T2" y="T3"/>
                </a:cxn>
                <a:cxn ang="0">
                  <a:pos x="T4" y="T5"/>
                </a:cxn>
                <a:cxn ang="0">
                  <a:pos x="T6" y="T7"/>
                </a:cxn>
                <a:cxn ang="0">
                  <a:pos x="T8" y="T9"/>
                </a:cxn>
                <a:cxn ang="0">
                  <a:pos x="T10" y="T11"/>
                </a:cxn>
              </a:cxnLst>
              <a:rect l="0" t="0" r="r" b="b"/>
              <a:pathLst>
                <a:path w="1708" h="1414">
                  <a:moveTo>
                    <a:pt x="1708" y="0"/>
                  </a:moveTo>
                  <a:lnTo>
                    <a:pt x="1708" y="897"/>
                  </a:lnTo>
                  <a:lnTo>
                    <a:pt x="1073" y="1414"/>
                  </a:lnTo>
                  <a:lnTo>
                    <a:pt x="0" y="1390"/>
                  </a:lnTo>
                  <a:lnTo>
                    <a:pt x="636" y="872"/>
                  </a:lnTo>
                  <a:lnTo>
                    <a:pt x="1708" y="0"/>
                  </a:lnTo>
                  <a:close/>
                </a:path>
              </a:pathLst>
            </a:custGeom>
            <a:grp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algn="ctr" defTabSz="609600" fontAlgn="base">
                <a:lnSpc>
                  <a:spcPct val="130000"/>
                </a:lnSpc>
                <a:spcBef>
                  <a:spcPct val="0"/>
                </a:spcBef>
                <a:spcAft>
                  <a:spcPct val="0"/>
                </a:spcAft>
                <a:defRPr/>
              </a:pPr>
              <a:endParaRPr lang="zh-CN" altLang="en-US" sz="2000" kern="0" dirty="0">
                <a:solidFill>
                  <a:prstClr val="black">
                    <a:lumMod val="75000"/>
                    <a:lumOff val="25000"/>
                  </a:prstClr>
                </a:solidFill>
                <a:latin typeface="思源黑体 CN Bold" panose="020B0800000000000000" pitchFamily="34" charset="-122"/>
                <a:ea typeface="思源黑体 CN Bold" panose="020B0800000000000000" pitchFamily="34" charset="-122"/>
                <a:sym typeface="微软雅黑 Light" panose="020B0502040204020203" charset="-122"/>
              </a:endParaRPr>
            </a:p>
          </p:txBody>
        </p:sp>
        <p:sp>
          <p:nvSpPr>
            <p:cNvPr id="124" name="Freeform 21"/>
            <p:cNvSpPr/>
            <p:nvPr/>
          </p:nvSpPr>
          <p:spPr bwMode="auto">
            <a:xfrm>
              <a:off x="3518694" y="3960019"/>
              <a:ext cx="1016794" cy="841772"/>
            </a:xfrm>
            <a:custGeom>
              <a:avLst/>
              <a:gdLst>
                <a:gd name="T0" fmla="*/ 1073 w 1708"/>
                <a:gd name="T1" fmla="*/ 0 h 1413"/>
                <a:gd name="T2" fmla="*/ 1708 w 1708"/>
                <a:gd name="T3" fmla="*/ 516 h 1413"/>
                <a:gd name="T4" fmla="*/ 1708 w 1708"/>
                <a:gd name="T5" fmla="*/ 1413 h 1413"/>
                <a:gd name="T6" fmla="*/ 636 w 1708"/>
                <a:gd name="T7" fmla="*/ 541 h 1413"/>
                <a:gd name="T8" fmla="*/ 0 w 1708"/>
                <a:gd name="T9" fmla="*/ 50 h 1413"/>
                <a:gd name="T10" fmla="*/ 1073 w 1708"/>
                <a:gd name="T11" fmla="*/ 0 h 1413"/>
              </a:gdLst>
              <a:ahLst/>
              <a:cxnLst>
                <a:cxn ang="0">
                  <a:pos x="T0" y="T1"/>
                </a:cxn>
                <a:cxn ang="0">
                  <a:pos x="T2" y="T3"/>
                </a:cxn>
                <a:cxn ang="0">
                  <a:pos x="T4" y="T5"/>
                </a:cxn>
                <a:cxn ang="0">
                  <a:pos x="T6" y="T7"/>
                </a:cxn>
                <a:cxn ang="0">
                  <a:pos x="T8" y="T9"/>
                </a:cxn>
                <a:cxn ang="0">
                  <a:pos x="T10" y="T11"/>
                </a:cxn>
              </a:cxnLst>
              <a:rect l="0" t="0" r="r" b="b"/>
              <a:pathLst>
                <a:path w="1708" h="1413">
                  <a:moveTo>
                    <a:pt x="1073" y="0"/>
                  </a:moveTo>
                  <a:lnTo>
                    <a:pt x="1708" y="516"/>
                  </a:lnTo>
                  <a:lnTo>
                    <a:pt x="1708" y="1413"/>
                  </a:lnTo>
                  <a:lnTo>
                    <a:pt x="636" y="541"/>
                  </a:lnTo>
                  <a:lnTo>
                    <a:pt x="0" y="50"/>
                  </a:lnTo>
                  <a:lnTo>
                    <a:pt x="1073" y="0"/>
                  </a:lnTo>
                  <a:close/>
                </a:path>
              </a:pathLst>
            </a:custGeom>
            <a:grp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algn="ctr" defTabSz="609600" fontAlgn="base">
                <a:lnSpc>
                  <a:spcPct val="130000"/>
                </a:lnSpc>
                <a:spcBef>
                  <a:spcPct val="0"/>
                </a:spcBef>
                <a:spcAft>
                  <a:spcPct val="0"/>
                </a:spcAft>
                <a:defRPr/>
              </a:pPr>
              <a:endParaRPr lang="zh-CN" altLang="en-US" sz="2000" kern="0" dirty="0">
                <a:solidFill>
                  <a:prstClr val="black">
                    <a:lumMod val="75000"/>
                    <a:lumOff val="25000"/>
                  </a:prstClr>
                </a:solidFill>
                <a:latin typeface="思源黑体 CN Bold" panose="020B0800000000000000" pitchFamily="34" charset="-122"/>
                <a:ea typeface="思源黑体 CN Bold" panose="020B0800000000000000" pitchFamily="34" charset="-122"/>
                <a:sym typeface="微软雅黑 Light" panose="020B0502040204020203" charset="-122"/>
              </a:endParaRPr>
            </a:p>
          </p:txBody>
        </p:sp>
      </p:grpSp>
      <p:grpSp>
        <p:nvGrpSpPr>
          <p:cNvPr id="125" name="组合 124"/>
          <p:cNvGrpSpPr/>
          <p:nvPr/>
        </p:nvGrpSpPr>
        <p:grpSpPr>
          <a:xfrm>
            <a:off x="4664604" y="5478804"/>
            <a:ext cx="882651" cy="881063"/>
            <a:chOff x="3498453" y="3652838"/>
            <a:chExt cx="661988" cy="660797"/>
          </a:xfrm>
          <a:gradFill>
            <a:gsLst>
              <a:gs pos="0">
                <a:srgbClr val="090A7B"/>
              </a:gs>
              <a:gs pos="100000">
                <a:srgbClr val="256ED8"/>
              </a:gs>
            </a:gsLst>
            <a:lin ang="14400000" scaled="0"/>
          </a:gradFill>
        </p:grpSpPr>
        <p:sp>
          <p:nvSpPr>
            <p:cNvPr id="126" name="Freeform 37"/>
            <p:cNvSpPr/>
            <p:nvPr/>
          </p:nvSpPr>
          <p:spPr bwMode="auto">
            <a:xfrm>
              <a:off x="3498453" y="3652838"/>
              <a:ext cx="661988" cy="660797"/>
            </a:xfrm>
            <a:custGeom>
              <a:avLst/>
              <a:gdLst>
                <a:gd name="T0" fmla="*/ 650 w 1112"/>
                <a:gd name="T1" fmla="*/ 10 h 1111"/>
                <a:gd name="T2" fmla="*/ 704 w 1112"/>
                <a:gd name="T3" fmla="*/ 125 h 1111"/>
                <a:gd name="T4" fmla="*/ 778 w 1112"/>
                <a:gd name="T5" fmla="*/ 45 h 1111"/>
                <a:gd name="T6" fmla="*/ 833 w 1112"/>
                <a:gd name="T7" fmla="*/ 78 h 1111"/>
                <a:gd name="T8" fmla="*/ 924 w 1112"/>
                <a:gd name="T9" fmla="*/ 150 h 1111"/>
                <a:gd name="T10" fmla="*/ 939 w 1112"/>
                <a:gd name="T11" fmla="*/ 150 h 1111"/>
                <a:gd name="T12" fmla="*/ 978 w 1112"/>
                <a:gd name="T13" fmla="*/ 202 h 1111"/>
                <a:gd name="T14" fmla="*/ 1040 w 1112"/>
                <a:gd name="T15" fmla="*/ 301 h 1111"/>
                <a:gd name="T16" fmla="*/ 1054 w 1112"/>
                <a:gd name="T17" fmla="*/ 305 h 1111"/>
                <a:gd name="T18" fmla="*/ 1071 w 1112"/>
                <a:gd name="T19" fmla="*/ 369 h 1111"/>
                <a:gd name="T20" fmla="*/ 1102 w 1112"/>
                <a:gd name="T21" fmla="*/ 482 h 1111"/>
                <a:gd name="T22" fmla="*/ 1112 w 1112"/>
                <a:gd name="T23" fmla="*/ 546 h 1111"/>
                <a:gd name="T24" fmla="*/ 1102 w 1112"/>
                <a:gd name="T25" fmla="*/ 558 h 1111"/>
                <a:gd name="T26" fmla="*/ 1094 w 1112"/>
                <a:gd name="T27" fmla="*/ 674 h 1111"/>
                <a:gd name="T28" fmla="*/ 1081 w 1112"/>
                <a:gd name="T29" fmla="*/ 736 h 1111"/>
                <a:gd name="T30" fmla="*/ 1069 w 1112"/>
                <a:gd name="T31" fmla="*/ 744 h 1111"/>
                <a:gd name="T32" fmla="*/ 1021 w 1112"/>
                <a:gd name="T33" fmla="*/ 851 h 1111"/>
                <a:gd name="T34" fmla="*/ 988 w 1112"/>
                <a:gd name="T35" fmla="*/ 905 h 1111"/>
                <a:gd name="T36" fmla="*/ 974 w 1112"/>
                <a:gd name="T37" fmla="*/ 909 h 1111"/>
                <a:gd name="T38" fmla="*/ 893 w 1112"/>
                <a:gd name="T39" fmla="*/ 990 h 1111"/>
                <a:gd name="T40" fmla="*/ 842 w 1112"/>
                <a:gd name="T41" fmla="*/ 1033 h 1111"/>
                <a:gd name="T42" fmla="*/ 827 w 1112"/>
                <a:gd name="T43" fmla="*/ 1029 h 1111"/>
                <a:gd name="T44" fmla="*/ 722 w 1112"/>
                <a:gd name="T45" fmla="*/ 1076 h 1111"/>
                <a:gd name="T46" fmla="*/ 716 w 1112"/>
                <a:gd name="T47" fmla="*/ 1088 h 1111"/>
                <a:gd name="T48" fmla="*/ 650 w 1112"/>
                <a:gd name="T49" fmla="*/ 1097 h 1111"/>
                <a:gd name="T50" fmla="*/ 563 w 1112"/>
                <a:gd name="T51" fmla="*/ 1012 h 1111"/>
                <a:gd name="T52" fmla="*/ 528 w 1112"/>
                <a:gd name="T53" fmla="*/ 1109 h 1111"/>
                <a:gd name="T54" fmla="*/ 462 w 1112"/>
                <a:gd name="T55" fmla="*/ 1101 h 1111"/>
                <a:gd name="T56" fmla="*/ 408 w 1112"/>
                <a:gd name="T57" fmla="*/ 987 h 1111"/>
                <a:gd name="T58" fmla="*/ 336 w 1112"/>
                <a:gd name="T59" fmla="*/ 1066 h 1111"/>
                <a:gd name="T60" fmla="*/ 279 w 1112"/>
                <a:gd name="T61" fmla="*/ 1031 h 1111"/>
                <a:gd name="T62" fmla="*/ 188 w 1112"/>
                <a:gd name="T63" fmla="*/ 959 h 1111"/>
                <a:gd name="T64" fmla="*/ 175 w 1112"/>
                <a:gd name="T65" fmla="*/ 959 h 1111"/>
                <a:gd name="T66" fmla="*/ 134 w 1112"/>
                <a:gd name="T67" fmla="*/ 907 h 1111"/>
                <a:gd name="T68" fmla="*/ 72 w 1112"/>
                <a:gd name="T69" fmla="*/ 808 h 1111"/>
                <a:gd name="T70" fmla="*/ 58 w 1112"/>
                <a:gd name="T71" fmla="*/ 804 h 1111"/>
                <a:gd name="T72" fmla="*/ 43 w 1112"/>
                <a:gd name="T73" fmla="*/ 740 h 1111"/>
                <a:gd name="T74" fmla="*/ 12 w 1112"/>
                <a:gd name="T75" fmla="*/ 627 h 1111"/>
                <a:gd name="T76" fmla="*/ 0 w 1112"/>
                <a:gd name="T77" fmla="*/ 563 h 1111"/>
                <a:gd name="T78" fmla="*/ 10 w 1112"/>
                <a:gd name="T79" fmla="*/ 552 h 1111"/>
                <a:gd name="T80" fmla="*/ 19 w 1112"/>
                <a:gd name="T81" fmla="*/ 435 h 1111"/>
                <a:gd name="T82" fmla="*/ 31 w 1112"/>
                <a:gd name="T83" fmla="*/ 373 h 1111"/>
                <a:gd name="T84" fmla="*/ 45 w 1112"/>
                <a:gd name="T85" fmla="*/ 365 h 1111"/>
                <a:gd name="T86" fmla="*/ 93 w 1112"/>
                <a:gd name="T87" fmla="*/ 259 h 1111"/>
                <a:gd name="T88" fmla="*/ 126 w 1112"/>
                <a:gd name="T89" fmla="*/ 204 h 1111"/>
                <a:gd name="T90" fmla="*/ 140 w 1112"/>
                <a:gd name="T91" fmla="*/ 202 h 1111"/>
                <a:gd name="T92" fmla="*/ 221 w 1112"/>
                <a:gd name="T93" fmla="*/ 119 h 1111"/>
                <a:gd name="T94" fmla="*/ 272 w 1112"/>
                <a:gd name="T95" fmla="*/ 78 h 1111"/>
                <a:gd name="T96" fmla="*/ 285 w 1112"/>
                <a:gd name="T97" fmla="*/ 80 h 1111"/>
                <a:gd name="T98" fmla="*/ 390 w 1112"/>
                <a:gd name="T99" fmla="*/ 30 h 1111"/>
                <a:gd name="T100" fmla="*/ 452 w 1112"/>
                <a:gd name="T101" fmla="*/ 8 h 1111"/>
                <a:gd name="T102" fmla="*/ 464 w 1112"/>
                <a:gd name="T103" fmla="*/ 16 h 1111"/>
                <a:gd name="T104" fmla="*/ 580 w 1112"/>
                <a:gd name="T105" fmla="*/ 4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2" h="1111">
                  <a:moveTo>
                    <a:pt x="590" y="0"/>
                  </a:moveTo>
                  <a:lnTo>
                    <a:pt x="644" y="6"/>
                  </a:lnTo>
                  <a:lnTo>
                    <a:pt x="648" y="6"/>
                  </a:lnTo>
                  <a:lnTo>
                    <a:pt x="650" y="10"/>
                  </a:lnTo>
                  <a:lnTo>
                    <a:pt x="652" y="12"/>
                  </a:lnTo>
                  <a:lnTo>
                    <a:pt x="654" y="16"/>
                  </a:lnTo>
                  <a:lnTo>
                    <a:pt x="662" y="111"/>
                  </a:lnTo>
                  <a:lnTo>
                    <a:pt x="704" y="125"/>
                  </a:lnTo>
                  <a:lnTo>
                    <a:pt x="763" y="49"/>
                  </a:lnTo>
                  <a:lnTo>
                    <a:pt x="767" y="45"/>
                  </a:lnTo>
                  <a:lnTo>
                    <a:pt x="772" y="43"/>
                  </a:lnTo>
                  <a:lnTo>
                    <a:pt x="778" y="45"/>
                  </a:lnTo>
                  <a:lnTo>
                    <a:pt x="827" y="68"/>
                  </a:lnTo>
                  <a:lnTo>
                    <a:pt x="831" y="72"/>
                  </a:lnTo>
                  <a:lnTo>
                    <a:pt x="833" y="74"/>
                  </a:lnTo>
                  <a:lnTo>
                    <a:pt x="833" y="78"/>
                  </a:lnTo>
                  <a:lnTo>
                    <a:pt x="831" y="82"/>
                  </a:lnTo>
                  <a:lnTo>
                    <a:pt x="807" y="175"/>
                  </a:lnTo>
                  <a:lnTo>
                    <a:pt x="844" y="200"/>
                  </a:lnTo>
                  <a:lnTo>
                    <a:pt x="924" y="150"/>
                  </a:lnTo>
                  <a:lnTo>
                    <a:pt x="928" y="148"/>
                  </a:lnTo>
                  <a:lnTo>
                    <a:pt x="931" y="148"/>
                  </a:lnTo>
                  <a:lnTo>
                    <a:pt x="935" y="148"/>
                  </a:lnTo>
                  <a:lnTo>
                    <a:pt x="939" y="150"/>
                  </a:lnTo>
                  <a:lnTo>
                    <a:pt x="976" y="191"/>
                  </a:lnTo>
                  <a:lnTo>
                    <a:pt x="978" y="195"/>
                  </a:lnTo>
                  <a:lnTo>
                    <a:pt x="980" y="198"/>
                  </a:lnTo>
                  <a:lnTo>
                    <a:pt x="978" y="202"/>
                  </a:lnTo>
                  <a:lnTo>
                    <a:pt x="976" y="206"/>
                  </a:lnTo>
                  <a:lnTo>
                    <a:pt x="922" y="284"/>
                  </a:lnTo>
                  <a:lnTo>
                    <a:pt x="947" y="321"/>
                  </a:lnTo>
                  <a:lnTo>
                    <a:pt x="1040" y="301"/>
                  </a:lnTo>
                  <a:lnTo>
                    <a:pt x="1044" y="299"/>
                  </a:lnTo>
                  <a:lnTo>
                    <a:pt x="1048" y="301"/>
                  </a:lnTo>
                  <a:lnTo>
                    <a:pt x="1052" y="303"/>
                  </a:lnTo>
                  <a:lnTo>
                    <a:pt x="1054" y="305"/>
                  </a:lnTo>
                  <a:lnTo>
                    <a:pt x="1075" y="356"/>
                  </a:lnTo>
                  <a:lnTo>
                    <a:pt x="1077" y="362"/>
                  </a:lnTo>
                  <a:lnTo>
                    <a:pt x="1075" y="365"/>
                  </a:lnTo>
                  <a:lnTo>
                    <a:pt x="1071" y="369"/>
                  </a:lnTo>
                  <a:lnTo>
                    <a:pt x="994" y="426"/>
                  </a:lnTo>
                  <a:lnTo>
                    <a:pt x="1003" y="468"/>
                  </a:lnTo>
                  <a:lnTo>
                    <a:pt x="1098" y="482"/>
                  </a:lnTo>
                  <a:lnTo>
                    <a:pt x="1102" y="482"/>
                  </a:lnTo>
                  <a:lnTo>
                    <a:pt x="1106" y="484"/>
                  </a:lnTo>
                  <a:lnTo>
                    <a:pt x="1108" y="488"/>
                  </a:lnTo>
                  <a:lnTo>
                    <a:pt x="1108" y="492"/>
                  </a:lnTo>
                  <a:lnTo>
                    <a:pt x="1112" y="546"/>
                  </a:lnTo>
                  <a:lnTo>
                    <a:pt x="1112" y="550"/>
                  </a:lnTo>
                  <a:lnTo>
                    <a:pt x="1110" y="554"/>
                  </a:lnTo>
                  <a:lnTo>
                    <a:pt x="1106" y="556"/>
                  </a:lnTo>
                  <a:lnTo>
                    <a:pt x="1102" y="558"/>
                  </a:lnTo>
                  <a:lnTo>
                    <a:pt x="1011" y="583"/>
                  </a:lnTo>
                  <a:lnTo>
                    <a:pt x="1007" y="627"/>
                  </a:lnTo>
                  <a:lnTo>
                    <a:pt x="1091" y="672"/>
                  </a:lnTo>
                  <a:lnTo>
                    <a:pt x="1094" y="674"/>
                  </a:lnTo>
                  <a:lnTo>
                    <a:pt x="1096" y="676"/>
                  </a:lnTo>
                  <a:lnTo>
                    <a:pt x="1098" y="680"/>
                  </a:lnTo>
                  <a:lnTo>
                    <a:pt x="1096" y="684"/>
                  </a:lnTo>
                  <a:lnTo>
                    <a:pt x="1081" y="736"/>
                  </a:lnTo>
                  <a:lnTo>
                    <a:pt x="1079" y="740"/>
                  </a:lnTo>
                  <a:lnTo>
                    <a:pt x="1077" y="742"/>
                  </a:lnTo>
                  <a:lnTo>
                    <a:pt x="1073" y="744"/>
                  </a:lnTo>
                  <a:lnTo>
                    <a:pt x="1069" y="744"/>
                  </a:lnTo>
                  <a:lnTo>
                    <a:pt x="974" y="736"/>
                  </a:lnTo>
                  <a:lnTo>
                    <a:pt x="955" y="777"/>
                  </a:lnTo>
                  <a:lnTo>
                    <a:pt x="1019" y="847"/>
                  </a:lnTo>
                  <a:lnTo>
                    <a:pt x="1021" y="851"/>
                  </a:lnTo>
                  <a:lnTo>
                    <a:pt x="1023" y="855"/>
                  </a:lnTo>
                  <a:lnTo>
                    <a:pt x="1023" y="858"/>
                  </a:lnTo>
                  <a:lnTo>
                    <a:pt x="1021" y="860"/>
                  </a:lnTo>
                  <a:lnTo>
                    <a:pt x="988" y="905"/>
                  </a:lnTo>
                  <a:lnTo>
                    <a:pt x="986" y="909"/>
                  </a:lnTo>
                  <a:lnTo>
                    <a:pt x="982" y="909"/>
                  </a:lnTo>
                  <a:lnTo>
                    <a:pt x="978" y="909"/>
                  </a:lnTo>
                  <a:lnTo>
                    <a:pt x="974" y="909"/>
                  </a:lnTo>
                  <a:lnTo>
                    <a:pt x="887" y="868"/>
                  </a:lnTo>
                  <a:lnTo>
                    <a:pt x="856" y="899"/>
                  </a:lnTo>
                  <a:lnTo>
                    <a:pt x="891" y="987"/>
                  </a:lnTo>
                  <a:lnTo>
                    <a:pt x="893" y="990"/>
                  </a:lnTo>
                  <a:lnTo>
                    <a:pt x="893" y="994"/>
                  </a:lnTo>
                  <a:lnTo>
                    <a:pt x="891" y="998"/>
                  </a:lnTo>
                  <a:lnTo>
                    <a:pt x="889" y="1002"/>
                  </a:lnTo>
                  <a:lnTo>
                    <a:pt x="842" y="1033"/>
                  </a:lnTo>
                  <a:lnTo>
                    <a:pt x="838" y="1033"/>
                  </a:lnTo>
                  <a:lnTo>
                    <a:pt x="834" y="1033"/>
                  </a:lnTo>
                  <a:lnTo>
                    <a:pt x="831" y="1031"/>
                  </a:lnTo>
                  <a:lnTo>
                    <a:pt x="827" y="1029"/>
                  </a:lnTo>
                  <a:lnTo>
                    <a:pt x="761" y="963"/>
                  </a:lnTo>
                  <a:lnTo>
                    <a:pt x="739" y="973"/>
                  </a:lnTo>
                  <a:lnTo>
                    <a:pt x="720" y="981"/>
                  </a:lnTo>
                  <a:lnTo>
                    <a:pt x="722" y="1076"/>
                  </a:lnTo>
                  <a:lnTo>
                    <a:pt x="722" y="1080"/>
                  </a:lnTo>
                  <a:lnTo>
                    <a:pt x="722" y="1084"/>
                  </a:lnTo>
                  <a:lnTo>
                    <a:pt x="718" y="1086"/>
                  </a:lnTo>
                  <a:lnTo>
                    <a:pt x="716" y="1088"/>
                  </a:lnTo>
                  <a:lnTo>
                    <a:pt x="662" y="1101"/>
                  </a:lnTo>
                  <a:lnTo>
                    <a:pt x="658" y="1101"/>
                  </a:lnTo>
                  <a:lnTo>
                    <a:pt x="654" y="1099"/>
                  </a:lnTo>
                  <a:lnTo>
                    <a:pt x="650" y="1097"/>
                  </a:lnTo>
                  <a:lnTo>
                    <a:pt x="648" y="1093"/>
                  </a:lnTo>
                  <a:lnTo>
                    <a:pt x="607" y="1008"/>
                  </a:lnTo>
                  <a:lnTo>
                    <a:pt x="586" y="1010"/>
                  </a:lnTo>
                  <a:lnTo>
                    <a:pt x="563" y="1012"/>
                  </a:lnTo>
                  <a:lnTo>
                    <a:pt x="534" y="1101"/>
                  </a:lnTo>
                  <a:lnTo>
                    <a:pt x="532" y="1105"/>
                  </a:lnTo>
                  <a:lnTo>
                    <a:pt x="530" y="1107"/>
                  </a:lnTo>
                  <a:lnTo>
                    <a:pt x="528" y="1109"/>
                  </a:lnTo>
                  <a:lnTo>
                    <a:pt x="524" y="1111"/>
                  </a:lnTo>
                  <a:lnTo>
                    <a:pt x="468" y="1105"/>
                  </a:lnTo>
                  <a:lnTo>
                    <a:pt x="464" y="1103"/>
                  </a:lnTo>
                  <a:lnTo>
                    <a:pt x="462" y="1101"/>
                  </a:lnTo>
                  <a:lnTo>
                    <a:pt x="460" y="1097"/>
                  </a:lnTo>
                  <a:lnTo>
                    <a:pt x="458" y="1093"/>
                  </a:lnTo>
                  <a:lnTo>
                    <a:pt x="450" y="998"/>
                  </a:lnTo>
                  <a:lnTo>
                    <a:pt x="408" y="987"/>
                  </a:lnTo>
                  <a:lnTo>
                    <a:pt x="349" y="1060"/>
                  </a:lnTo>
                  <a:lnTo>
                    <a:pt x="345" y="1064"/>
                  </a:lnTo>
                  <a:lnTo>
                    <a:pt x="340" y="1066"/>
                  </a:lnTo>
                  <a:lnTo>
                    <a:pt x="336" y="1066"/>
                  </a:lnTo>
                  <a:lnTo>
                    <a:pt x="285" y="1041"/>
                  </a:lnTo>
                  <a:lnTo>
                    <a:pt x="283" y="1039"/>
                  </a:lnTo>
                  <a:lnTo>
                    <a:pt x="281" y="1035"/>
                  </a:lnTo>
                  <a:lnTo>
                    <a:pt x="279" y="1031"/>
                  </a:lnTo>
                  <a:lnTo>
                    <a:pt x="281" y="1027"/>
                  </a:lnTo>
                  <a:lnTo>
                    <a:pt x="305" y="936"/>
                  </a:lnTo>
                  <a:lnTo>
                    <a:pt x="270" y="909"/>
                  </a:lnTo>
                  <a:lnTo>
                    <a:pt x="188" y="959"/>
                  </a:lnTo>
                  <a:lnTo>
                    <a:pt x="184" y="961"/>
                  </a:lnTo>
                  <a:lnTo>
                    <a:pt x="180" y="961"/>
                  </a:lnTo>
                  <a:lnTo>
                    <a:pt x="177" y="961"/>
                  </a:lnTo>
                  <a:lnTo>
                    <a:pt x="175" y="959"/>
                  </a:lnTo>
                  <a:lnTo>
                    <a:pt x="136" y="919"/>
                  </a:lnTo>
                  <a:lnTo>
                    <a:pt x="134" y="915"/>
                  </a:lnTo>
                  <a:lnTo>
                    <a:pt x="134" y="911"/>
                  </a:lnTo>
                  <a:lnTo>
                    <a:pt x="134" y="907"/>
                  </a:lnTo>
                  <a:lnTo>
                    <a:pt x="136" y="905"/>
                  </a:lnTo>
                  <a:lnTo>
                    <a:pt x="190" y="825"/>
                  </a:lnTo>
                  <a:lnTo>
                    <a:pt x="165" y="789"/>
                  </a:lnTo>
                  <a:lnTo>
                    <a:pt x="72" y="808"/>
                  </a:lnTo>
                  <a:lnTo>
                    <a:pt x="68" y="810"/>
                  </a:lnTo>
                  <a:lnTo>
                    <a:pt x="64" y="808"/>
                  </a:lnTo>
                  <a:lnTo>
                    <a:pt x="62" y="806"/>
                  </a:lnTo>
                  <a:lnTo>
                    <a:pt x="58" y="804"/>
                  </a:lnTo>
                  <a:lnTo>
                    <a:pt x="37" y="754"/>
                  </a:lnTo>
                  <a:lnTo>
                    <a:pt x="37" y="748"/>
                  </a:lnTo>
                  <a:lnTo>
                    <a:pt x="39" y="744"/>
                  </a:lnTo>
                  <a:lnTo>
                    <a:pt x="43" y="740"/>
                  </a:lnTo>
                  <a:lnTo>
                    <a:pt x="118" y="684"/>
                  </a:lnTo>
                  <a:lnTo>
                    <a:pt x="109" y="641"/>
                  </a:lnTo>
                  <a:lnTo>
                    <a:pt x="16" y="627"/>
                  </a:lnTo>
                  <a:lnTo>
                    <a:pt x="12" y="627"/>
                  </a:lnTo>
                  <a:lnTo>
                    <a:pt x="8" y="626"/>
                  </a:lnTo>
                  <a:lnTo>
                    <a:pt x="6" y="622"/>
                  </a:lnTo>
                  <a:lnTo>
                    <a:pt x="4" y="618"/>
                  </a:lnTo>
                  <a:lnTo>
                    <a:pt x="0" y="563"/>
                  </a:lnTo>
                  <a:lnTo>
                    <a:pt x="2" y="560"/>
                  </a:lnTo>
                  <a:lnTo>
                    <a:pt x="4" y="556"/>
                  </a:lnTo>
                  <a:lnTo>
                    <a:pt x="6" y="554"/>
                  </a:lnTo>
                  <a:lnTo>
                    <a:pt x="10" y="552"/>
                  </a:lnTo>
                  <a:lnTo>
                    <a:pt x="101" y="527"/>
                  </a:lnTo>
                  <a:lnTo>
                    <a:pt x="107" y="482"/>
                  </a:lnTo>
                  <a:lnTo>
                    <a:pt x="23" y="437"/>
                  </a:lnTo>
                  <a:lnTo>
                    <a:pt x="19" y="435"/>
                  </a:lnTo>
                  <a:lnTo>
                    <a:pt x="17" y="433"/>
                  </a:lnTo>
                  <a:lnTo>
                    <a:pt x="16" y="429"/>
                  </a:lnTo>
                  <a:lnTo>
                    <a:pt x="16" y="426"/>
                  </a:lnTo>
                  <a:lnTo>
                    <a:pt x="31" y="373"/>
                  </a:lnTo>
                  <a:lnTo>
                    <a:pt x="33" y="369"/>
                  </a:lnTo>
                  <a:lnTo>
                    <a:pt x="37" y="367"/>
                  </a:lnTo>
                  <a:lnTo>
                    <a:pt x="39" y="365"/>
                  </a:lnTo>
                  <a:lnTo>
                    <a:pt x="45" y="365"/>
                  </a:lnTo>
                  <a:lnTo>
                    <a:pt x="138" y="373"/>
                  </a:lnTo>
                  <a:lnTo>
                    <a:pt x="157" y="332"/>
                  </a:lnTo>
                  <a:lnTo>
                    <a:pt x="95" y="262"/>
                  </a:lnTo>
                  <a:lnTo>
                    <a:pt x="93" y="259"/>
                  </a:lnTo>
                  <a:lnTo>
                    <a:pt x="91" y="255"/>
                  </a:lnTo>
                  <a:lnTo>
                    <a:pt x="91" y="251"/>
                  </a:lnTo>
                  <a:lnTo>
                    <a:pt x="93" y="249"/>
                  </a:lnTo>
                  <a:lnTo>
                    <a:pt x="126" y="204"/>
                  </a:lnTo>
                  <a:lnTo>
                    <a:pt x="128" y="200"/>
                  </a:lnTo>
                  <a:lnTo>
                    <a:pt x="132" y="200"/>
                  </a:lnTo>
                  <a:lnTo>
                    <a:pt x="136" y="200"/>
                  </a:lnTo>
                  <a:lnTo>
                    <a:pt x="140" y="202"/>
                  </a:lnTo>
                  <a:lnTo>
                    <a:pt x="225" y="241"/>
                  </a:lnTo>
                  <a:lnTo>
                    <a:pt x="258" y="210"/>
                  </a:lnTo>
                  <a:lnTo>
                    <a:pt x="223" y="123"/>
                  </a:lnTo>
                  <a:lnTo>
                    <a:pt x="221" y="119"/>
                  </a:lnTo>
                  <a:lnTo>
                    <a:pt x="221" y="115"/>
                  </a:lnTo>
                  <a:lnTo>
                    <a:pt x="223" y="111"/>
                  </a:lnTo>
                  <a:lnTo>
                    <a:pt x="225" y="107"/>
                  </a:lnTo>
                  <a:lnTo>
                    <a:pt x="272" y="78"/>
                  </a:lnTo>
                  <a:lnTo>
                    <a:pt x="276" y="76"/>
                  </a:lnTo>
                  <a:lnTo>
                    <a:pt x="279" y="76"/>
                  </a:lnTo>
                  <a:lnTo>
                    <a:pt x="283" y="78"/>
                  </a:lnTo>
                  <a:lnTo>
                    <a:pt x="285" y="80"/>
                  </a:lnTo>
                  <a:lnTo>
                    <a:pt x="353" y="146"/>
                  </a:lnTo>
                  <a:lnTo>
                    <a:pt x="394" y="129"/>
                  </a:lnTo>
                  <a:lnTo>
                    <a:pt x="390" y="33"/>
                  </a:lnTo>
                  <a:lnTo>
                    <a:pt x="390" y="30"/>
                  </a:lnTo>
                  <a:lnTo>
                    <a:pt x="392" y="26"/>
                  </a:lnTo>
                  <a:lnTo>
                    <a:pt x="394" y="24"/>
                  </a:lnTo>
                  <a:lnTo>
                    <a:pt x="398" y="22"/>
                  </a:lnTo>
                  <a:lnTo>
                    <a:pt x="452" y="8"/>
                  </a:lnTo>
                  <a:lnTo>
                    <a:pt x="456" y="8"/>
                  </a:lnTo>
                  <a:lnTo>
                    <a:pt x="458" y="10"/>
                  </a:lnTo>
                  <a:lnTo>
                    <a:pt x="462" y="12"/>
                  </a:lnTo>
                  <a:lnTo>
                    <a:pt x="464" y="16"/>
                  </a:lnTo>
                  <a:lnTo>
                    <a:pt x="505" y="101"/>
                  </a:lnTo>
                  <a:lnTo>
                    <a:pt x="549" y="99"/>
                  </a:lnTo>
                  <a:lnTo>
                    <a:pt x="578" y="8"/>
                  </a:lnTo>
                  <a:lnTo>
                    <a:pt x="580" y="4"/>
                  </a:lnTo>
                  <a:lnTo>
                    <a:pt x="582" y="2"/>
                  </a:lnTo>
                  <a:lnTo>
                    <a:pt x="586" y="0"/>
                  </a:lnTo>
                  <a:lnTo>
                    <a:pt x="590" y="0"/>
                  </a:lnTo>
                  <a:close/>
                </a:path>
              </a:pathLst>
            </a:custGeom>
            <a:grpFill/>
            <a:ln w="25400"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6417" tIns="48208" rIns="96417" bIns="48208" numCol="1" spcCol="0" rtlCol="0" fromWordArt="0" anchor="ctr" anchorCtr="0" forceAA="0" compatLnSpc="1">
              <a:noAutofit/>
            </a:bodyPr>
            <a:lstStyle/>
            <a:p>
              <a:pPr marL="0" marR="0" lvl="0" indent="0" algn="ctr" defTabSz="609600" eaLnBrk="1" fontAlgn="base" latinLnBrk="0" hangingPunct="1">
                <a:lnSpc>
                  <a:spcPct val="130000"/>
                </a:lnSpc>
                <a:spcBef>
                  <a:spcPct val="0"/>
                </a:spcBef>
                <a:spcAft>
                  <a:spcPct val="0"/>
                </a:spcAft>
                <a:buClrTx/>
                <a:buSzTx/>
                <a:buFontTx/>
                <a:buNone/>
                <a:defRPr/>
              </a:pPr>
              <a:endParaRPr kumimoji="0" lang="zh-CN" altLang="en-US" sz="2000" b="0" i="0" u="none" strike="noStrike" kern="0" cap="none" spc="0" normalizeH="0" baseline="0" noProof="0" dirty="0">
                <a:ln>
                  <a:noFill/>
                </a:ln>
                <a:solidFill>
                  <a:prstClr val="black">
                    <a:lumMod val="75000"/>
                    <a:lumOff val="25000"/>
                  </a:prstClr>
                </a:solidFill>
                <a:effectLst/>
                <a:uLnTx/>
                <a:uFillTx/>
                <a:latin typeface="思源黑体 CN Bold" panose="020B0800000000000000" pitchFamily="34" charset="-122"/>
                <a:ea typeface="思源黑体 CN Bold" panose="020B0800000000000000" pitchFamily="34" charset="-122"/>
                <a:sym typeface="微软雅黑 Light" panose="020B0502040204020203" charset="-122"/>
              </a:endParaRPr>
            </a:p>
          </p:txBody>
        </p:sp>
        <p:sp>
          <p:nvSpPr>
            <p:cNvPr id="127" name="Freeform 38"/>
            <p:cNvSpPr/>
            <p:nvPr/>
          </p:nvSpPr>
          <p:spPr bwMode="auto">
            <a:xfrm>
              <a:off x="3609182" y="3762375"/>
              <a:ext cx="441722" cy="441722"/>
            </a:xfrm>
            <a:custGeom>
              <a:avLst/>
              <a:gdLst>
                <a:gd name="T0" fmla="*/ 342 w 742"/>
                <a:gd name="T1" fmla="*/ 0 h 741"/>
                <a:gd name="T2" fmla="*/ 400 w 742"/>
                <a:gd name="T3" fmla="*/ 0 h 741"/>
                <a:gd name="T4" fmla="*/ 458 w 742"/>
                <a:gd name="T5" fmla="*/ 10 h 741"/>
                <a:gd name="T6" fmla="*/ 513 w 742"/>
                <a:gd name="T7" fmla="*/ 27 h 741"/>
                <a:gd name="T8" fmla="*/ 563 w 742"/>
                <a:gd name="T9" fmla="*/ 52 h 741"/>
                <a:gd name="T10" fmla="*/ 610 w 742"/>
                <a:gd name="T11" fmla="*/ 85 h 741"/>
                <a:gd name="T12" fmla="*/ 650 w 742"/>
                <a:gd name="T13" fmla="*/ 126 h 741"/>
                <a:gd name="T14" fmla="*/ 685 w 742"/>
                <a:gd name="T15" fmla="*/ 173 h 741"/>
                <a:gd name="T16" fmla="*/ 712 w 742"/>
                <a:gd name="T17" fmla="*/ 225 h 741"/>
                <a:gd name="T18" fmla="*/ 732 w 742"/>
                <a:gd name="T19" fmla="*/ 281 h 741"/>
                <a:gd name="T20" fmla="*/ 742 w 742"/>
                <a:gd name="T21" fmla="*/ 342 h 741"/>
                <a:gd name="T22" fmla="*/ 740 w 742"/>
                <a:gd name="T23" fmla="*/ 400 h 741"/>
                <a:gd name="T24" fmla="*/ 732 w 742"/>
                <a:gd name="T25" fmla="*/ 458 h 741"/>
                <a:gd name="T26" fmla="*/ 714 w 742"/>
                <a:gd name="T27" fmla="*/ 512 h 741"/>
                <a:gd name="T28" fmla="*/ 687 w 742"/>
                <a:gd name="T29" fmla="*/ 563 h 741"/>
                <a:gd name="T30" fmla="*/ 654 w 742"/>
                <a:gd name="T31" fmla="*/ 609 h 741"/>
                <a:gd name="T32" fmla="*/ 614 w 742"/>
                <a:gd name="T33" fmla="*/ 650 h 741"/>
                <a:gd name="T34" fmla="*/ 569 w 742"/>
                <a:gd name="T35" fmla="*/ 685 h 741"/>
                <a:gd name="T36" fmla="*/ 516 w 742"/>
                <a:gd name="T37" fmla="*/ 712 h 741"/>
                <a:gd name="T38" fmla="*/ 458 w 742"/>
                <a:gd name="T39" fmla="*/ 732 h 741"/>
                <a:gd name="T40" fmla="*/ 398 w 742"/>
                <a:gd name="T41" fmla="*/ 741 h 741"/>
                <a:gd name="T42" fmla="*/ 340 w 742"/>
                <a:gd name="T43" fmla="*/ 739 h 741"/>
                <a:gd name="T44" fmla="*/ 284 w 742"/>
                <a:gd name="T45" fmla="*/ 732 h 741"/>
                <a:gd name="T46" fmla="*/ 227 w 742"/>
                <a:gd name="T47" fmla="*/ 714 h 741"/>
                <a:gd name="T48" fmla="*/ 177 w 742"/>
                <a:gd name="T49" fmla="*/ 687 h 741"/>
                <a:gd name="T50" fmla="*/ 130 w 742"/>
                <a:gd name="T51" fmla="*/ 654 h 741"/>
                <a:gd name="T52" fmla="*/ 90 w 742"/>
                <a:gd name="T53" fmla="*/ 613 h 741"/>
                <a:gd name="T54" fmla="*/ 57 w 742"/>
                <a:gd name="T55" fmla="*/ 567 h 741"/>
                <a:gd name="T56" fmla="*/ 29 w 742"/>
                <a:gd name="T57" fmla="*/ 516 h 741"/>
                <a:gd name="T58" fmla="*/ 10 w 742"/>
                <a:gd name="T59" fmla="*/ 458 h 741"/>
                <a:gd name="T60" fmla="*/ 0 w 742"/>
                <a:gd name="T61" fmla="*/ 398 h 741"/>
                <a:gd name="T62" fmla="*/ 0 w 742"/>
                <a:gd name="T63" fmla="*/ 340 h 741"/>
                <a:gd name="T64" fmla="*/ 10 w 742"/>
                <a:gd name="T65" fmla="*/ 281 h 741"/>
                <a:gd name="T66" fmla="*/ 27 w 742"/>
                <a:gd name="T67" fmla="*/ 227 h 741"/>
                <a:gd name="T68" fmla="*/ 53 w 742"/>
                <a:gd name="T69" fmla="*/ 177 h 741"/>
                <a:gd name="T70" fmla="*/ 86 w 742"/>
                <a:gd name="T71" fmla="*/ 130 h 741"/>
                <a:gd name="T72" fmla="*/ 126 w 742"/>
                <a:gd name="T73" fmla="*/ 89 h 741"/>
                <a:gd name="T74" fmla="*/ 173 w 742"/>
                <a:gd name="T75" fmla="*/ 56 h 741"/>
                <a:gd name="T76" fmla="*/ 225 w 742"/>
                <a:gd name="T77" fmla="*/ 27 h 741"/>
                <a:gd name="T78" fmla="*/ 282 w 742"/>
                <a:gd name="T79" fmla="*/ 10 h 741"/>
                <a:gd name="T80" fmla="*/ 342 w 742"/>
                <a:gd name="T81" fmla="*/ 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2" h="741">
                  <a:moveTo>
                    <a:pt x="342" y="0"/>
                  </a:moveTo>
                  <a:lnTo>
                    <a:pt x="400" y="0"/>
                  </a:lnTo>
                  <a:lnTo>
                    <a:pt x="458" y="10"/>
                  </a:lnTo>
                  <a:lnTo>
                    <a:pt x="513" y="27"/>
                  </a:lnTo>
                  <a:lnTo>
                    <a:pt x="563" y="52"/>
                  </a:lnTo>
                  <a:lnTo>
                    <a:pt x="610" y="85"/>
                  </a:lnTo>
                  <a:lnTo>
                    <a:pt x="650" y="126"/>
                  </a:lnTo>
                  <a:lnTo>
                    <a:pt x="685" y="173"/>
                  </a:lnTo>
                  <a:lnTo>
                    <a:pt x="712" y="225"/>
                  </a:lnTo>
                  <a:lnTo>
                    <a:pt x="732" y="281"/>
                  </a:lnTo>
                  <a:lnTo>
                    <a:pt x="742" y="342"/>
                  </a:lnTo>
                  <a:lnTo>
                    <a:pt x="740" y="400"/>
                  </a:lnTo>
                  <a:lnTo>
                    <a:pt x="732" y="458"/>
                  </a:lnTo>
                  <a:lnTo>
                    <a:pt x="714" y="512"/>
                  </a:lnTo>
                  <a:lnTo>
                    <a:pt x="687" y="563"/>
                  </a:lnTo>
                  <a:lnTo>
                    <a:pt x="654" y="609"/>
                  </a:lnTo>
                  <a:lnTo>
                    <a:pt x="614" y="650"/>
                  </a:lnTo>
                  <a:lnTo>
                    <a:pt x="569" y="685"/>
                  </a:lnTo>
                  <a:lnTo>
                    <a:pt x="516" y="712"/>
                  </a:lnTo>
                  <a:lnTo>
                    <a:pt x="458" y="732"/>
                  </a:lnTo>
                  <a:lnTo>
                    <a:pt x="398" y="741"/>
                  </a:lnTo>
                  <a:lnTo>
                    <a:pt x="340" y="739"/>
                  </a:lnTo>
                  <a:lnTo>
                    <a:pt x="284" y="732"/>
                  </a:lnTo>
                  <a:lnTo>
                    <a:pt x="227" y="714"/>
                  </a:lnTo>
                  <a:lnTo>
                    <a:pt x="177" y="687"/>
                  </a:lnTo>
                  <a:lnTo>
                    <a:pt x="130" y="654"/>
                  </a:lnTo>
                  <a:lnTo>
                    <a:pt x="90" y="613"/>
                  </a:lnTo>
                  <a:lnTo>
                    <a:pt x="57" y="567"/>
                  </a:lnTo>
                  <a:lnTo>
                    <a:pt x="29" y="516"/>
                  </a:lnTo>
                  <a:lnTo>
                    <a:pt x="10" y="458"/>
                  </a:lnTo>
                  <a:lnTo>
                    <a:pt x="0" y="398"/>
                  </a:lnTo>
                  <a:lnTo>
                    <a:pt x="0" y="340"/>
                  </a:lnTo>
                  <a:lnTo>
                    <a:pt x="10" y="281"/>
                  </a:lnTo>
                  <a:lnTo>
                    <a:pt x="27" y="227"/>
                  </a:lnTo>
                  <a:lnTo>
                    <a:pt x="53" y="177"/>
                  </a:lnTo>
                  <a:lnTo>
                    <a:pt x="86" y="130"/>
                  </a:lnTo>
                  <a:lnTo>
                    <a:pt x="126" y="89"/>
                  </a:lnTo>
                  <a:lnTo>
                    <a:pt x="173" y="56"/>
                  </a:lnTo>
                  <a:lnTo>
                    <a:pt x="225" y="27"/>
                  </a:lnTo>
                  <a:lnTo>
                    <a:pt x="282" y="10"/>
                  </a:lnTo>
                  <a:lnTo>
                    <a:pt x="342" y="0"/>
                  </a:lnTo>
                  <a:close/>
                </a:path>
              </a:pathLst>
            </a:custGeom>
            <a:grp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marL="0" marR="0" lvl="0" indent="0" algn="ctr" defTabSz="609600" eaLnBrk="1" fontAlgn="base" latinLnBrk="0" hangingPunct="1">
                <a:lnSpc>
                  <a:spcPct val="130000"/>
                </a:lnSpc>
                <a:spcBef>
                  <a:spcPct val="0"/>
                </a:spcBef>
                <a:spcAft>
                  <a:spcPct val="0"/>
                </a:spcAft>
                <a:buClrTx/>
                <a:buSzTx/>
                <a:buFontTx/>
                <a:buNone/>
                <a:defRPr/>
              </a:pPr>
              <a:endParaRPr kumimoji="0" lang="zh-CN" altLang="en-US" sz="2000" b="0" i="0" u="none" strike="noStrike" kern="0" cap="none" spc="0" normalizeH="0" baseline="0" noProof="0" dirty="0">
                <a:ln>
                  <a:noFill/>
                </a:ln>
                <a:solidFill>
                  <a:prstClr val="black">
                    <a:lumMod val="75000"/>
                    <a:lumOff val="25000"/>
                  </a:prstClr>
                </a:solidFill>
                <a:effectLst/>
                <a:uLnTx/>
                <a:uFillTx/>
                <a:latin typeface="思源黑体 CN Bold" panose="020B0800000000000000" pitchFamily="34" charset="-122"/>
                <a:ea typeface="思源黑体 CN Bold" panose="020B0800000000000000" pitchFamily="34" charset="-122"/>
                <a:sym typeface="微软雅黑 Light" panose="020B0502040204020203" charset="-122"/>
              </a:endParaRPr>
            </a:p>
          </p:txBody>
        </p:sp>
        <p:sp>
          <p:nvSpPr>
            <p:cNvPr id="128" name="Freeform 39"/>
            <p:cNvSpPr/>
            <p:nvPr/>
          </p:nvSpPr>
          <p:spPr bwMode="auto">
            <a:xfrm>
              <a:off x="3634184" y="3788569"/>
              <a:ext cx="389335" cy="390525"/>
            </a:xfrm>
            <a:custGeom>
              <a:avLst/>
              <a:gdLst>
                <a:gd name="T0" fmla="*/ 351 w 654"/>
                <a:gd name="T1" fmla="*/ 0 h 656"/>
                <a:gd name="T2" fmla="*/ 404 w 654"/>
                <a:gd name="T3" fmla="*/ 7 h 656"/>
                <a:gd name="T4" fmla="*/ 452 w 654"/>
                <a:gd name="T5" fmla="*/ 23 h 656"/>
                <a:gd name="T6" fmla="*/ 497 w 654"/>
                <a:gd name="T7" fmla="*/ 44 h 656"/>
                <a:gd name="T8" fmla="*/ 538 w 654"/>
                <a:gd name="T9" fmla="*/ 73 h 656"/>
                <a:gd name="T10" fmla="*/ 574 w 654"/>
                <a:gd name="T11" fmla="*/ 110 h 656"/>
                <a:gd name="T12" fmla="*/ 605 w 654"/>
                <a:gd name="T13" fmla="*/ 151 h 656"/>
                <a:gd name="T14" fmla="*/ 631 w 654"/>
                <a:gd name="T15" fmla="*/ 198 h 656"/>
                <a:gd name="T16" fmla="*/ 646 w 654"/>
                <a:gd name="T17" fmla="*/ 248 h 656"/>
                <a:gd name="T18" fmla="*/ 654 w 654"/>
                <a:gd name="T19" fmla="*/ 300 h 656"/>
                <a:gd name="T20" fmla="*/ 654 w 654"/>
                <a:gd name="T21" fmla="*/ 351 h 656"/>
                <a:gd name="T22" fmla="*/ 646 w 654"/>
                <a:gd name="T23" fmla="*/ 401 h 656"/>
                <a:gd name="T24" fmla="*/ 631 w 654"/>
                <a:gd name="T25" fmla="*/ 450 h 656"/>
                <a:gd name="T26" fmla="*/ 607 w 654"/>
                <a:gd name="T27" fmla="*/ 497 h 656"/>
                <a:gd name="T28" fmla="*/ 578 w 654"/>
                <a:gd name="T29" fmla="*/ 537 h 656"/>
                <a:gd name="T30" fmla="*/ 543 w 654"/>
                <a:gd name="T31" fmla="*/ 574 h 656"/>
                <a:gd name="T32" fmla="*/ 501 w 654"/>
                <a:gd name="T33" fmla="*/ 605 h 656"/>
                <a:gd name="T34" fmla="*/ 456 w 654"/>
                <a:gd name="T35" fmla="*/ 630 h 656"/>
                <a:gd name="T36" fmla="*/ 406 w 654"/>
                <a:gd name="T37" fmla="*/ 646 h 656"/>
                <a:gd name="T38" fmla="*/ 345 w 654"/>
                <a:gd name="T39" fmla="*/ 656 h 656"/>
                <a:gd name="T40" fmla="*/ 289 w 654"/>
                <a:gd name="T41" fmla="*/ 654 h 656"/>
                <a:gd name="T42" fmla="*/ 233 w 654"/>
                <a:gd name="T43" fmla="*/ 642 h 656"/>
                <a:gd name="T44" fmla="*/ 180 w 654"/>
                <a:gd name="T45" fmla="*/ 621 h 656"/>
                <a:gd name="T46" fmla="*/ 134 w 654"/>
                <a:gd name="T47" fmla="*/ 592 h 656"/>
                <a:gd name="T48" fmla="*/ 91 w 654"/>
                <a:gd name="T49" fmla="*/ 555 h 656"/>
                <a:gd name="T50" fmla="*/ 54 w 654"/>
                <a:gd name="T51" fmla="*/ 512 h 656"/>
                <a:gd name="T52" fmla="*/ 27 w 654"/>
                <a:gd name="T53" fmla="*/ 462 h 656"/>
                <a:gd name="T54" fmla="*/ 8 w 654"/>
                <a:gd name="T55" fmla="*/ 405 h 656"/>
                <a:gd name="T56" fmla="*/ 0 w 654"/>
                <a:gd name="T57" fmla="*/ 347 h 656"/>
                <a:gd name="T58" fmla="*/ 0 w 654"/>
                <a:gd name="T59" fmla="*/ 289 h 656"/>
                <a:gd name="T60" fmla="*/ 12 w 654"/>
                <a:gd name="T61" fmla="*/ 234 h 656"/>
                <a:gd name="T62" fmla="*/ 33 w 654"/>
                <a:gd name="T63" fmla="*/ 182 h 656"/>
                <a:gd name="T64" fmla="*/ 60 w 654"/>
                <a:gd name="T65" fmla="*/ 134 h 656"/>
                <a:gd name="T66" fmla="*/ 97 w 654"/>
                <a:gd name="T67" fmla="*/ 93 h 656"/>
                <a:gd name="T68" fmla="*/ 142 w 654"/>
                <a:gd name="T69" fmla="*/ 56 h 656"/>
                <a:gd name="T70" fmla="*/ 190 w 654"/>
                <a:gd name="T71" fmla="*/ 29 h 656"/>
                <a:gd name="T72" fmla="*/ 246 w 654"/>
                <a:gd name="T73" fmla="*/ 9 h 656"/>
                <a:gd name="T74" fmla="*/ 299 w 654"/>
                <a:gd name="T75" fmla="*/ 0 h 656"/>
                <a:gd name="T76" fmla="*/ 351 w 654"/>
                <a:gd name="T77"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4" h="656">
                  <a:moveTo>
                    <a:pt x="351" y="0"/>
                  </a:moveTo>
                  <a:lnTo>
                    <a:pt x="404" y="7"/>
                  </a:lnTo>
                  <a:lnTo>
                    <a:pt x="452" y="23"/>
                  </a:lnTo>
                  <a:lnTo>
                    <a:pt x="497" y="44"/>
                  </a:lnTo>
                  <a:lnTo>
                    <a:pt x="538" y="73"/>
                  </a:lnTo>
                  <a:lnTo>
                    <a:pt x="574" y="110"/>
                  </a:lnTo>
                  <a:lnTo>
                    <a:pt x="605" y="151"/>
                  </a:lnTo>
                  <a:lnTo>
                    <a:pt x="631" y="198"/>
                  </a:lnTo>
                  <a:lnTo>
                    <a:pt x="646" y="248"/>
                  </a:lnTo>
                  <a:lnTo>
                    <a:pt x="654" y="300"/>
                  </a:lnTo>
                  <a:lnTo>
                    <a:pt x="654" y="351"/>
                  </a:lnTo>
                  <a:lnTo>
                    <a:pt x="646" y="401"/>
                  </a:lnTo>
                  <a:lnTo>
                    <a:pt x="631" y="450"/>
                  </a:lnTo>
                  <a:lnTo>
                    <a:pt x="607" y="497"/>
                  </a:lnTo>
                  <a:lnTo>
                    <a:pt x="578" y="537"/>
                  </a:lnTo>
                  <a:lnTo>
                    <a:pt x="543" y="574"/>
                  </a:lnTo>
                  <a:lnTo>
                    <a:pt x="501" y="605"/>
                  </a:lnTo>
                  <a:lnTo>
                    <a:pt x="456" y="630"/>
                  </a:lnTo>
                  <a:lnTo>
                    <a:pt x="406" y="646"/>
                  </a:lnTo>
                  <a:lnTo>
                    <a:pt x="345" y="656"/>
                  </a:lnTo>
                  <a:lnTo>
                    <a:pt x="289" y="654"/>
                  </a:lnTo>
                  <a:lnTo>
                    <a:pt x="233" y="642"/>
                  </a:lnTo>
                  <a:lnTo>
                    <a:pt x="180" y="621"/>
                  </a:lnTo>
                  <a:lnTo>
                    <a:pt x="134" y="592"/>
                  </a:lnTo>
                  <a:lnTo>
                    <a:pt x="91" y="555"/>
                  </a:lnTo>
                  <a:lnTo>
                    <a:pt x="54" y="512"/>
                  </a:lnTo>
                  <a:lnTo>
                    <a:pt x="27" y="462"/>
                  </a:lnTo>
                  <a:lnTo>
                    <a:pt x="8" y="405"/>
                  </a:lnTo>
                  <a:lnTo>
                    <a:pt x="0" y="347"/>
                  </a:lnTo>
                  <a:lnTo>
                    <a:pt x="0" y="289"/>
                  </a:lnTo>
                  <a:lnTo>
                    <a:pt x="12" y="234"/>
                  </a:lnTo>
                  <a:lnTo>
                    <a:pt x="33" y="182"/>
                  </a:lnTo>
                  <a:lnTo>
                    <a:pt x="60" y="134"/>
                  </a:lnTo>
                  <a:lnTo>
                    <a:pt x="97" y="93"/>
                  </a:lnTo>
                  <a:lnTo>
                    <a:pt x="142" y="56"/>
                  </a:lnTo>
                  <a:lnTo>
                    <a:pt x="190" y="29"/>
                  </a:lnTo>
                  <a:lnTo>
                    <a:pt x="246" y="9"/>
                  </a:lnTo>
                  <a:lnTo>
                    <a:pt x="299" y="0"/>
                  </a:lnTo>
                  <a:lnTo>
                    <a:pt x="351" y="0"/>
                  </a:lnTo>
                  <a:close/>
                </a:path>
              </a:pathLst>
            </a:custGeom>
            <a:grpFill/>
            <a:ln w="25400" cap="flat" cmpd="sng" algn="ctr">
              <a:solidFill>
                <a:sysClr val="window" lastClr="FFFFFF"/>
              </a:solid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marL="0" marR="0" lvl="0" indent="0" algn="ctr" defTabSz="609600" eaLnBrk="1" fontAlgn="base" latinLnBrk="0" hangingPunct="1">
                <a:lnSpc>
                  <a:spcPct val="130000"/>
                </a:lnSpc>
                <a:spcBef>
                  <a:spcPct val="0"/>
                </a:spcBef>
                <a:spcAft>
                  <a:spcPct val="0"/>
                </a:spcAft>
                <a:buClrTx/>
                <a:buSzTx/>
                <a:buFontTx/>
                <a:buNone/>
                <a:defRPr/>
              </a:pPr>
              <a:r>
                <a:rPr kumimoji="0" lang="en-US" altLang="zh-CN" sz="2665" b="1" i="0" u="none" strike="noStrike" kern="0" cap="none" spc="0" normalizeH="0" baseline="0" noProof="0" dirty="0">
                  <a:ln>
                    <a:noFill/>
                  </a:ln>
                  <a:solidFill>
                    <a:prstClr val="white"/>
                  </a:solidFill>
                  <a:effectLst/>
                  <a:uLnTx/>
                  <a:uFillTx/>
                  <a:sym typeface="微软雅黑 Light" panose="020B0502040204020203" charset="-122"/>
                </a:rPr>
                <a:t>4</a:t>
              </a:r>
              <a:endParaRPr kumimoji="0" lang="zh-CN" altLang="en-US" sz="2665" b="1" i="0" u="none" strike="noStrike" kern="0" cap="none" spc="0" normalizeH="0" baseline="0" noProof="0" dirty="0">
                <a:ln>
                  <a:noFill/>
                </a:ln>
                <a:solidFill>
                  <a:prstClr val="white"/>
                </a:solidFill>
                <a:effectLst/>
                <a:uLnTx/>
                <a:uFillTx/>
                <a:sym typeface="微软雅黑 Light" panose="020B0502040204020203" charset="-122"/>
              </a:endParaRPr>
            </a:p>
          </p:txBody>
        </p:sp>
      </p:grpSp>
      <p:sp>
        <p:nvSpPr>
          <p:cNvPr id="14" name="文本框 13"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7558517" y="2545794"/>
            <a:ext cx="4288892" cy="1023742"/>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印发</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关于加强基层法治建设的意见</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135</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个乡镇（街道）法治议事协调机构实现全覆盖，不断提高基层法治工作能力。</a:t>
            </a:r>
          </a:p>
        </p:txBody>
      </p:sp>
      <p:sp>
        <p:nvSpPr>
          <p:cNvPr id="142" name="文本框 141"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387389" y="3121861"/>
            <a:ext cx="4243772" cy="1346907"/>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出台</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关于在全市农村实施“法治带头人”培育工程的意见</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，选任“法治带头人”</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4228 </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名，“法律明白人”</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10130</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名，组织开展法治宣传活动</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2600</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余场，参与矛盾调解</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1500</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余次。</a:t>
            </a:r>
          </a:p>
        </p:txBody>
      </p:sp>
      <p:sp>
        <p:nvSpPr>
          <p:cNvPr id="143" name="文本框 142"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7558517" y="4627315"/>
            <a:ext cx="4243772" cy="1346907"/>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出台了</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聊城市关于加强社会主义法治文化建设的实施方案</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，举办“法润水城</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文化同行”活动。推动基层群众养成“办事依法、遇事找法、解决问题用法、化解矛盾靠法”的思维和习惯。</a:t>
            </a:r>
          </a:p>
        </p:txBody>
      </p:sp>
      <p:sp>
        <p:nvSpPr>
          <p:cNvPr id="144" name="文本框 143"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387389" y="5419585"/>
            <a:ext cx="4243772" cy="1023742"/>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涌现出高唐县“两所共建、双心融合”、冠县“四调对接”矛调一体化、东昌府区“掌上公共法律服务平台”等基层治理新模式。</a:t>
            </a:r>
          </a:p>
        </p:txBody>
      </p:sp>
      <p:grpSp>
        <p:nvGrpSpPr>
          <p:cNvPr id="58" name="组合 57"/>
          <p:cNvGrpSpPr/>
          <p:nvPr/>
        </p:nvGrpSpPr>
        <p:grpSpPr>
          <a:xfrm>
            <a:off x="6985451" y="0"/>
            <a:ext cx="1526872" cy="900884"/>
            <a:chOff x="7140434" y="684324"/>
            <a:chExt cx="1526872" cy="900884"/>
          </a:xfrm>
        </p:grpSpPr>
        <p:grpSp>
          <p:nvGrpSpPr>
            <p:cNvPr id="59" name="组合 58"/>
            <p:cNvGrpSpPr/>
            <p:nvPr/>
          </p:nvGrpSpPr>
          <p:grpSpPr>
            <a:xfrm rot="10800000">
              <a:off x="7140434" y="980677"/>
              <a:ext cx="1243864" cy="256375"/>
              <a:chOff x="1621436" y="3300812"/>
              <a:chExt cx="1243864" cy="256375"/>
            </a:xfrm>
            <a:effectLst/>
          </p:grpSpPr>
          <p:cxnSp>
            <p:nvCxnSpPr>
              <p:cNvPr id="61" name="直接连接符 60"/>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2"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60" name="图片 59"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63" name="图片 62"/>
          <p:cNvPicPr>
            <a:picLocks noChangeAspect="1"/>
          </p:cNvPicPr>
          <p:nvPr/>
        </p:nvPicPr>
        <p:blipFill>
          <a:blip r:embed="rId4"/>
          <a:stretch>
            <a:fillRect/>
          </a:stretch>
        </p:blipFill>
        <p:spPr>
          <a:xfrm>
            <a:off x="680030" y="52511"/>
            <a:ext cx="6255038" cy="816935"/>
          </a:xfrm>
          <a:prstGeom prst="rect">
            <a:avLst/>
          </a:prstGeom>
        </p:spPr>
      </p:pic>
      <p:pic>
        <p:nvPicPr>
          <p:cNvPr id="64" name="图片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65" name="矩形: 圆角 64"/>
          <p:cNvSpPr/>
          <p:nvPr/>
        </p:nvSpPr>
        <p:spPr>
          <a:xfrm>
            <a:off x="294561" y="1171185"/>
            <a:ext cx="6070427"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66" name="文本框 65"/>
          <p:cNvSpPr txBox="1"/>
          <p:nvPr/>
        </p:nvSpPr>
        <p:spPr>
          <a:xfrm>
            <a:off x="179335" y="1191699"/>
            <a:ext cx="6104145"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（五）聚焦法治惠民，服务能力得到新提升</a:t>
            </a:r>
            <a:endParaRPr kumimoji="0" lang="zh-CN" altLang="en-US" sz="18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endParaRPr>
          </a:p>
        </p:txBody>
      </p:sp>
      <p:sp>
        <p:nvSpPr>
          <p:cNvPr id="45" name="文本框 44"/>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41</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ïṧľîḓè"/>
          <p:cNvSpPr/>
          <p:nvPr/>
        </p:nvSpPr>
        <p:spPr>
          <a:xfrm>
            <a:off x="0" y="0"/>
            <a:ext cx="12191998" cy="6857998"/>
          </a:xfrm>
          <a:prstGeom prst="rect">
            <a:avLst/>
          </a:prstGeom>
          <a:blipFill>
            <a:blip r:embed="rId2">
              <a:extLst>
                <a:ext uri="{28A0092B-C50C-407E-A947-70E740481C1C}">
                  <a14:useLocalDpi xmlns:a14="http://schemas.microsoft.com/office/drawing/2010/main" val="0"/>
                </a:ext>
              </a:extLst>
            </a:blip>
            <a:stretch>
              <a:fillRect/>
            </a:stretch>
          </a:blipFill>
          <a:ln w="3175" cap="flat" cmpd="sng" algn="ctr">
            <a:noFill/>
            <a:prstDash val="sysDash"/>
            <a:round/>
          </a:ln>
          <a:effectLst/>
        </p:spPr>
        <p:txBody>
          <a:bodyPr rot="0" spcFirstLastPara="0" vert="horz" wrap="square" lIns="91440" tIns="45720" rIns="91440" bIns="45720" numCol="1" spcCol="0" rtlCol="0" fromWordArt="0" anchor="ctr" anchorCtr="0" forceAA="0" compatLnSpc="1">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1" i="0" u="none" strike="noStrike" kern="0" cap="none" spc="0" normalizeH="0" baseline="0" noProof="0">
              <a:ln>
                <a:noFill/>
              </a:ln>
              <a:solidFill>
                <a:srgbClr val="FFFFFF"/>
              </a:solidFill>
              <a:effectLst/>
              <a:uLnTx/>
              <a:uFillTx/>
              <a:latin typeface="Verdana" panose="020B0604030504040204"/>
              <a:ea typeface="微软雅黑" panose="020B0503020204020204" pitchFamily="34" charset="-122"/>
              <a:cs typeface="+mn-cs"/>
            </a:endParaRPr>
          </a:p>
        </p:txBody>
      </p:sp>
      <p:sp>
        <p:nvSpPr>
          <p:cNvPr id="18" name="矩形 17"/>
          <p:cNvSpPr/>
          <p:nvPr/>
        </p:nvSpPr>
        <p:spPr>
          <a:xfrm>
            <a:off x="-2" y="-3175"/>
            <a:ext cx="12192000" cy="6869907"/>
          </a:xfrm>
          <a:prstGeom prst="rect">
            <a:avLst/>
          </a:prstGeom>
          <a:gradFill>
            <a:gsLst>
              <a:gs pos="41600">
                <a:srgbClr val="133DB2">
                  <a:alpha val="56000"/>
                </a:srgbClr>
              </a:gs>
              <a:gs pos="0">
                <a:srgbClr val="090A7B">
                  <a:alpha val="51000"/>
                </a:srgbClr>
              </a:gs>
              <a:gs pos="100000">
                <a:schemeClr val="bg1">
                  <a:alpha val="3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ïsļïḍé"/>
          <p:cNvSpPr/>
          <p:nvPr/>
        </p:nvSpPr>
        <p:spPr>
          <a:xfrm>
            <a:off x="0" y="0"/>
            <a:ext cx="12191998" cy="6857998"/>
          </a:xfrm>
          <a:custGeom>
            <a:avLst/>
            <a:gdLst>
              <a:gd name="connsiteX0" fmla="*/ 5450956 w 12191998"/>
              <a:gd name="connsiteY0" fmla="*/ 0 h 6857998"/>
              <a:gd name="connsiteX1" fmla="*/ 12191998 w 12191998"/>
              <a:gd name="connsiteY1" fmla="*/ 0 h 6857998"/>
              <a:gd name="connsiteX2" fmla="*/ 12191998 w 12191998"/>
              <a:gd name="connsiteY2" fmla="*/ 1028700 h 6857998"/>
              <a:gd name="connsiteX3" fmla="*/ 6741044 w 12191998"/>
              <a:gd name="connsiteY3" fmla="*/ 6857998 h 6857998"/>
              <a:gd name="connsiteX4" fmla="*/ 0 w 12191998"/>
              <a:gd name="connsiteY4" fmla="*/ 6857998 h 6857998"/>
              <a:gd name="connsiteX5" fmla="*/ 0 w 12191998"/>
              <a:gd name="connsiteY5" fmla="*/ 582930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8" h="6857998">
                <a:moveTo>
                  <a:pt x="5450956" y="0"/>
                </a:moveTo>
                <a:lnTo>
                  <a:pt x="12191998" y="0"/>
                </a:lnTo>
                <a:lnTo>
                  <a:pt x="12191998" y="1028700"/>
                </a:lnTo>
                <a:lnTo>
                  <a:pt x="6741044" y="6857998"/>
                </a:lnTo>
                <a:lnTo>
                  <a:pt x="0" y="6857998"/>
                </a:lnTo>
                <a:lnTo>
                  <a:pt x="0" y="5829300"/>
                </a:lnTo>
                <a:close/>
              </a:path>
            </a:pathLst>
          </a:custGeom>
          <a:solidFill>
            <a:srgbClr val="FFFFFF">
              <a:alpha val="90000"/>
            </a:srgbClr>
          </a:solidFill>
          <a:ln w="12700" cap="flat" cmpd="sng" algn="ctr">
            <a:noFill/>
            <a:prstDash val="solid"/>
            <a:miter lim="800000"/>
          </a:ln>
          <a:effectLst/>
        </p:spPr>
        <p:txBody>
          <a:bodyPr wrap="square" lIns="91440" tIns="45720" rIns="91440" bIns="4572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Verdana" panose="020B0604030504040204"/>
              <a:ea typeface="微软雅黑" panose="020B0503020204020204" pitchFamily="34" charset="-122"/>
              <a:cs typeface="+mn-cs"/>
            </a:endParaRPr>
          </a:p>
        </p:txBody>
      </p:sp>
      <p:cxnSp>
        <p:nvCxnSpPr>
          <p:cNvPr id="94" name="直接连接符 93"/>
          <p:cNvCxnSpPr/>
          <p:nvPr/>
        </p:nvCxnSpPr>
        <p:spPr>
          <a:xfrm>
            <a:off x="5134592" y="1923996"/>
            <a:ext cx="5043455" cy="0"/>
          </a:xfrm>
          <a:prstGeom prst="line">
            <a:avLst/>
          </a:prstGeom>
          <a:noFill/>
          <a:ln w="3175" cap="flat" cmpd="sng" algn="ctr">
            <a:solidFill>
              <a:srgbClr val="FFFFFF">
                <a:lumMod val="75000"/>
              </a:srgbClr>
            </a:solidFill>
            <a:prstDash val="solid"/>
            <a:miter lim="800000"/>
          </a:ln>
          <a:effectLst/>
        </p:spPr>
      </p:cxnSp>
      <p:cxnSp>
        <p:nvCxnSpPr>
          <p:cNvPr id="90" name="直接连接符 89"/>
          <p:cNvCxnSpPr/>
          <p:nvPr/>
        </p:nvCxnSpPr>
        <p:spPr>
          <a:xfrm>
            <a:off x="4327583" y="2734150"/>
            <a:ext cx="5043455" cy="0"/>
          </a:xfrm>
          <a:prstGeom prst="line">
            <a:avLst/>
          </a:prstGeom>
          <a:noFill/>
          <a:ln w="3175" cap="flat" cmpd="sng" algn="ctr">
            <a:solidFill>
              <a:srgbClr val="FFFFFF">
                <a:lumMod val="75000"/>
              </a:srgbClr>
            </a:solidFill>
            <a:prstDash val="solid"/>
            <a:miter lim="800000"/>
          </a:ln>
          <a:effectLst/>
        </p:spPr>
      </p:cxnSp>
      <p:cxnSp>
        <p:nvCxnSpPr>
          <p:cNvPr id="86" name="直接连接符 85"/>
          <p:cNvCxnSpPr/>
          <p:nvPr/>
        </p:nvCxnSpPr>
        <p:spPr>
          <a:xfrm>
            <a:off x="3520576" y="3544304"/>
            <a:ext cx="5043455" cy="0"/>
          </a:xfrm>
          <a:prstGeom prst="line">
            <a:avLst/>
          </a:prstGeom>
          <a:noFill/>
          <a:ln w="3175" cap="flat" cmpd="sng" algn="ctr">
            <a:solidFill>
              <a:srgbClr val="FFFFFF">
                <a:lumMod val="75000"/>
              </a:srgbClr>
            </a:solidFill>
            <a:prstDash val="solid"/>
            <a:miter lim="800000"/>
          </a:ln>
          <a:effectLst/>
        </p:spPr>
      </p:cxnSp>
      <p:cxnSp>
        <p:nvCxnSpPr>
          <p:cNvPr id="82" name="直接连接符 81"/>
          <p:cNvCxnSpPr/>
          <p:nvPr/>
        </p:nvCxnSpPr>
        <p:spPr>
          <a:xfrm>
            <a:off x="2713569" y="4354458"/>
            <a:ext cx="5043455" cy="0"/>
          </a:xfrm>
          <a:prstGeom prst="line">
            <a:avLst/>
          </a:prstGeom>
          <a:noFill/>
          <a:ln w="3175" cap="flat" cmpd="sng" algn="ctr">
            <a:solidFill>
              <a:srgbClr val="FFFFFF">
                <a:lumMod val="75000"/>
              </a:srgbClr>
            </a:solidFill>
            <a:prstDash val="solid"/>
            <a:miter lim="800000"/>
          </a:ln>
          <a:effectLst/>
        </p:spPr>
      </p:cxnSp>
      <p:cxnSp>
        <p:nvCxnSpPr>
          <p:cNvPr id="78" name="直接连接符 77"/>
          <p:cNvCxnSpPr/>
          <p:nvPr/>
        </p:nvCxnSpPr>
        <p:spPr>
          <a:xfrm>
            <a:off x="1906562" y="5164612"/>
            <a:ext cx="5043455" cy="0"/>
          </a:xfrm>
          <a:prstGeom prst="line">
            <a:avLst/>
          </a:prstGeom>
          <a:noFill/>
          <a:ln w="3175" cap="flat" cmpd="sng" algn="ctr">
            <a:solidFill>
              <a:srgbClr val="FFFFFF">
                <a:lumMod val="75000"/>
              </a:srgbClr>
            </a:solidFill>
            <a:prstDash val="solid"/>
            <a:miter lim="800000"/>
          </a:ln>
          <a:effectLst/>
        </p:spPr>
      </p:cxnSp>
      <p:cxnSp>
        <p:nvCxnSpPr>
          <p:cNvPr id="74" name="直接连接符 73"/>
          <p:cNvCxnSpPr/>
          <p:nvPr/>
        </p:nvCxnSpPr>
        <p:spPr>
          <a:xfrm>
            <a:off x="1099555" y="5974766"/>
            <a:ext cx="5043455" cy="0"/>
          </a:xfrm>
          <a:prstGeom prst="line">
            <a:avLst/>
          </a:prstGeom>
          <a:noFill/>
          <a:ln w="3175" cap="flat" cmpd="sng" algn="ctr">
            <a:solidFill>
              <a:srgbClr val="FFFFFF">
                <a:lumMod val="75000"/>
              </a:srgbClr>
            </a:solidFill>
            <a:prstDash val="solid"/>
            <a:miter lim="800000"/>
          </a:ln>
          <a:effectLst/>
        </p:spPr>
      </p:cxnSp>
      <p:pic>
        <p:nvPicPr>
          <p:cNvPr id="2" name="图片 1"/>
          <p:cNvPicPr>
            <a:picLocks noChangeAspect="1"/>
          </p:cNvPicPr>
          <p:nvPr/>
        </p:nvPicPr>
        <p:blipFill>
          <a:blip r:embed="rId3"/>
          <a:stretch>
            <a:fillRect/>
          </a:stretch>
        </p:blipFill>
        <p:spPr>
          <a:xfrm>
            <a:off x="5437053" y="231486"/>
            <a:ext cx="6614733" cy="1036410"/>
          </a:xfrm>
          <a:prstGeom prst="rect">
            <a:avLst/>
          </a:prstGeom>
        </p:spPr>
      </p:pic>
      <p:pic>
        <p:nvPicPr>
          <p:cNvPr id="4" name="图片 3"/>
          <p:cNvPicPr>
            <a:picLocks noChangeAspect="1"/>
          </p:cNvPicPr>
          <p:nvPr/>
        </p:nvPicPr>
        <p:blipFill>
          <a:blip r:embed="rId4"/>
          <a:stretch>
            <a:fillRect/>
          </a:stretch>
        </p:blipFill>
        <p:spPr>
          <a:xfrm>
            <a:off x="5111874" y="1354468"/>
            <a:ext cx="5718544" cy="755970"/>
          </a:xfrm>
          <a:prstGeom prst="rect">
            <a:avLst/>
          </a:prstGeom>
        </p:spPr>
      </p:pic>
      <p:pic>
        <p:nvPicPr>
          <p:cNvPr id="5" name="图片 4"/>
          <p:cNvPicPr>
            <a:picLocks noChangeAspect="1"/>
          </p:cNvPicPr>
          <p:nvPr/>
        </p:nvPicPr>
        <p:blipFill>
          <a:blip r:embed="rId5"/>
          <a:stretch>
            <a:fillRect/>
          </a:stretch>
        </p:blipFill>
        <p:spPr>
          <a:xfrm>
            <a:off x="4302737" y="2164622"/>
            <a:ext cx="5602710" cy="755970"/>
          </a:xfrm>
          <a:prstGeom prst="rect">
            <a:avLst/>
          </a:prstGeom>
        </p:spPr>
      </p:pic>
      <p:pic>
        <p:nvPicPr>
          <p:cNvPr id="6" name="图片 5"/>
          <p:cNvPicPr>
            <a:picLocks noChangeAspect="1"/>
          </p:cNvPicPr>
          <p:nvPr/>
        </p:nvPicPr>
        <p:blipFill>
          <a:blip r:embed="rId6"/>
          <a:stretch>
            <a:fillRect/>
          </a:stretch>
        </p:blipFill>
        <p:spPr>
          <a:xfrm>
            <a:off x="3498778" y="2974776"/>
            <a:ext cx="5596613" cy="755970"/>
          </a:xfrm>
          <a:prstGeom prst="rect">
            <a:avLst/>
          </a:prstGeom>
        </p:spPr>
      </p:pic>
      <p:pic>
        <p:nvPicPr>
          <p:cNvPr id="7" name="图片 6"/>
          <p:cNvPicPr>
            <a:picLocks noChangeAspect="1"/>
          </p:cNvPicPr>
          <p:nvPr/>
        </p:nvPicPr>
        <p:blipFill>
          <a:blip r:embed="rId7"/>
          <a:stretch>
            <a:fillRect/>
          </a:stretch>
        </p:blipFill>
        <p:spPr>
          <a:xfrm>
            <a:off x="2691771" y="3787978"/>
            <a:ext cx="5596613" cy="749873"/>
          </a:xfrm>
          <a:prstGeom prst="rect">
            <a:avLst/>
          </a:prstGeom>
        </p:spPr>
      </p:pic>
      <p:pic>
        <p:nvPicPr>
          <p:cNvPr id="8" name="图片 7"/>
          <p:cNvPicPr>
            <a:picLocks noChangeAspect="1"/>
          </p:cNvPicPr>
          <p:nvPr/>
        </p:nvPicPr>
        <p:blipFill>
          <a:blip r:embed="rId8"/>
          <a:stretch>
            <a:fillRect/>
          </a:stretch>
        </p:blipFill>
        <p:spPr>
          <a:xfrm>
            <a:off x="1881715" y="4598133"/>
            <a:ext cx="5602710" cy="749873"/>
          </a:xfrm>
          <a:prstGeom prst="rect">
            <a:avLst/>
          </a:prstGeom>
        </p:spPr>
      </p:pic>
      <p:pic>
        <p:nvPicPr>
          <p:cNvPr id="9" name="图片 8"/>
          <p:cNvPicPr>
            <a:picLocks noChangeAspect="1"/>
          </p:cNvPicPr>
          <p:nvPr/>
        </p:nvPicPr>
        <p:blipFill>
          <a:blip r:embed="rId9"/>
          <a:stretch>
            <a:fillRect/>
          </a:stretch>
        </p:blipFill>
        <p:spPr>
          <a:xfrm>
            <a:off x="1077757" y="5408287"/>
            <a:ext cx="5596613" cy="749873"/>
          </a:xfrm>
          <a:prstGeom prst="rect">
            <a:avLst/>
          </a:prstGeom>
        </p:spPr>
      </p:pic>
      <p:sp>
        <p:nvSpPr>
          <p:cNvPr id="19" name="文本框 18"/>
          <p:cNvSpPr txBox="1"/>
          <p:nvPr/>
        </p:nvSpPr>
        <p:spPr>
          <a:xfrm>
            <a:off x="11458471" y="6370655"/>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42</a:t>
            </a:r>
            <a:endParaRPr lang="zh-CN" altLang="en-US" dirty="0">
              <a:latin typeface="微软雅黑" panose="020B0503020204020204" pitchFamily="34" charset="-122"/>
              <a:ea typeface="微软雅黑" panose="020B0503020204020204" pitchFamily="34" charset="-122"/>
            </a:endParaRPr>
          </a:p>
        </p:txBody>
      </p:sp>
      <p:sp>
        <p:nvSpPr>
          <p:cNvPr id="20" name="TextBox 48"/>
          <p:cNvSpPr txBox="1"/>
          <p:nvPr/>
        </p:nvSpPr>
        <p:spPr>
          <a:xfrm>
            <a:off x="710198" y="438377"/>
            <a:ext cx="1845739" cy="2104230"/>
          </a:xfrm>
          <a:prstGeom prst="rect">
            <a:avLst/>
          </a:prstGeom>
          <a:noFill/>
        </p:spPr>
        <p:txBody>
          <a:bodyPr wrap="square" lIns="0" tIns="0" rIns="0" bIns="0" rtlCol="0">
            <a:spAutoFit/>
          </a:bodyPr>
          <a:lstStyle/>
          <a:p>
            <a:pPr algn="ctr">
              <a:lnSpc>
                <a:spcPct val="130000"/>
              </a:lnSpc>
              <a:defRPr/>
            </a:pPr>
            <a:r>
              <a:rPr lang="en-US" altLang="zh-CN" sz="11500" dirty="0">
                <a:solidFill>
                  <a:prstClr val="white"/>
                </a:solidFill>
                <a:latin typeface="方正大标宋简体" panose="03000509000000000000" pitchFamily="2" charset="-122"/>
                <a:ea typeface="方正大标宋简体" panose="03000509000000000000" pitchFamily="2" charset="-122"/>
                <a:cs typeface="+mn-ea"/>
                <a:sym typeface="+mn-lt"/>
              </a:rPr>
              <a:t>3</a:t>
            </a:r>
            <a:endParaRPr lang="zh-CN" altLang="en-US" sz="11500" dirty="0">
              <a:solidFill>
                <a:prstClr val="white"/>
              </a:solidFill>
              <a:latin typeface="方正大标宋简体" panose="03000509000000000000" pitchFamily="2" charset="-122"/>
              <a:ea typeface="方正大标宋简体" panose="03000509000000000000" pitchFamily="2" charset="-122"/>
              <a:cs typeface="+mn-ea"/>
              <a:sym typeface="+mn-lt"/>
            </a:endParaRPr>
          </a:p>
        </p:txBody>
      </p:sp>
    </p:spTree>
  </p:cSld>
  <p:clrMapOvr>
    <a:masterClrMapping/>
  </p:clrMapOvr>
  <p:transition>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流程图: 过程 156"/>
          <p:cNvSpPr/>
          <p:nvPr/>
        </p:nvSpPr>
        <p:spPr>
          <a:xfrm>
            <a:off x="947137" y="1417312"/>
            <a:ext cx="5793205" cy="2504891"/>
          </a:xfrm>
          <a:prstGeom prst="flowChartProcess">
            <a:avLst/>
          </a:prstGeom>
          <a:solidFill>
            <a:srgbClr val="FFFFFF"/>
          </a:solidFill>
          <a:ln w="12700" cap="flat" cmpd="sng" algn="ctr">
            <a:noFill/>
            <a:prstDash val="solid"/>
            <a:miter lim="800000"/>
          </a:ln>
          <a:effectLst>
            <a:outerShdw blurRad="558800" dist="2159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mn-lt"/>
              <a:ea typeface="微软雅黑" panose="020B0503020204020204" pitchFamily="34" charset="-122"/>
              <a:cs typeface="+mn-cs"/>
            </a:endParaRPr>
          </a:p>
        </p:txBody>
      </p:sp>
      <p:sp>
        <p:nvSpPr>
          <p:cNvPr id="158" name="流程图: 数据 157"/>
          <p:cNvSpPr/>
          <p:nvPr/>
        </p:nvSpPr>
        <p:spPr>
          <a:xfrm>
            <a:off x="6473732" y="1417312"/>
            <a:ext cx="914398" cy="2504891"/>
          </a:xfrm>
          <a:prstGeom prst="flowChartInputOutput">
            <a:avLst/>
          </a:prstGeom>
          <a:gradFill>
            <a:gsLst>
              <a:gs pos="20000">
                <a:srgbClr val="256ED8"/>
              </a:gs>
              <a:gs pos="77000">
                <a:srgbClr val="090A7B"/>
              </a:gs>
            </a:gsLst>
            <a:lin ang="5400000" scaled="1"/>
          </a:gradFill>
          <a:ln w="12700" cap="flat" cmpd="sng" algn="ctr">
            <a:noFill/>
            <a:prstDash val="solid"/>
            <a:miter lim="800000"/>
          </a:ln>
          <a:effectLst>
            <a:outerShdw blurRad="558800" dist="2159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mn-lt"/>
              <a:ea typeface="微软雅黑" panose="020B0503020204020204" pitchFamily="34" charset="-122"/>
              <a:cs typeface="+mn-cs"/>
            </a:endParaRPr>
          </a:p>
        </p:txBody>
      </p:sp>
      <p:sp>
        <p:nvSpPr>
          <p:cNvPr id="161" name="流程图: 过程 160"/>
          <p:cNvSpPr/>
          <p:nvPr/>
        </p:nvSpPr>
        <p:spPr>
          <a:xfrm flipH="1">
            <a:off x="5485309" y="3513401"/>
            <a:ext cx="5793205" cy="2504891"/>
          </a:xfrm>
          <a:prstGeom prst="flowChartProcess">
            <a:avLst/>
          </a:prstGeom>
          <a:solidFill>
            <a:srgbClr val="FFFFFF"/>
          </a:solidFill>
          <a:ln w="12700" cap="flat" cmpd="sng" algn="ctr">
            <a:noFill/>
            <a:prstDash val="solid"/>
            <a:miter lim="800000"/>
          </a:ln>
          <a:effectLst>
            <a:outerShdw blurRad="558800" dist="2159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mn-lt"/>
              <a:ea typeface="微软雅黑" panose="020B0503020204020204" pitchFamily="34" charset="-122"/>
              <a:cs typeface="+mn-cs"/>
            </a:endParaRPr>
          </a:p>
        </p:txBody>
      </p:sp>
      <p:sp>
        <p:nvSpPr>
          <p:cNvPr id="162" name="流程图: 数据 161"/>
          <p:cNvSpPr/>
          <p:nvPr/>
        </p:nvSpPr>
        <p:spPr>
          <a:xfrm flipH="1">
            <a:off x="4837523" y="3513401"/>
            <a:ext cx="914398" cy="2504891"/>
          </a:xfrm>
          <a:prstGeom prst="flowChartInputOutput">
            <a:avLst/>
          </a:prstGeom>
          <a:solidFill>
            <a:schemeClr val="bg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defRPr/>
            </a:pPr>
            <a:endParaRPr kumimoji="0" lang="zh-CN" altLang="en-US" sz="1705"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165" name="椭圆 164"/>
          <p:cNvSpPr/>
          <p:nvPr/>
        </p:nvSpPr>
        <p:spPr>
          <a:xfrm flipV="1">
            <a:off x="2310119" y="4390217"/>
            <a:ext cx="156261" cy="156261"/>
          </a:xfrm>
          <a:prstGeom prst="ellipse">
            <a:avLst/>
          </a:prstGeom>
          <a:gradFill>
            <a:gsLst>
              <a:gs pos="20000">
                <a:srgbClr val="256ED8"/>
              </a:gs>
              <a:gs pos="77000">
                <a:srgbClr val="090A7B"/>
              </a:gs>
            </a:gsLst>
            <a:lin ang="5400000" scaled="1"/>
          </a:gradFill>
          <a:ln w="76200" cap="flat" cmpd="sng" algn="ctr">
            <a:noFill/>
            <a:prstDash val="solid"/>
            <a:miter lim="800000"/>
          </a:ln>
          <a:effectLst>
            <a:outerShdw blurRad="304800" dist="25400" sx="101000" sy="101000" algn="ctr" rotWithShape="0">
              <a:srgbClr val="FFFFFF">
                <a:lumMod val="75000"/>
                <a:alpha val="86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600" normalizeH="0" baseline="0" noProof="0">
              <a:ln>
                <a:noFill/>
              </a:ln>
              <a:solidFill>
                <a:srgbClr val="034581"/>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66" name="椭圆 165"/>
          <p:cNvSpPr/>
          <p:nvPr/>
        </p:nvSpPr>
        <p:spPr>
          <a:xfrm flipV="1">
            <a:off x="779121" y="5157459"/>
            <a:ext cx="291619" cy="291619"/>
          </a:xfrm>
          <a:prstGeom prst="ellipse">
            <a:avLst/>
          </a:prstGeom>
          <a:gradFill>
            <a:gsLst>
              <a:gs pos="20000">
                <a:srgbClr val="256ED8"/>
              </a:gs>
              <a:gs pos="77000">
                <a:srgbClr val="090A7B"/>
              </a:gs>
            </a:gsLst>
            <a:lin ang="5400000" scaled="1"/>
          </a:gradFill>
          <a:ln w="76200" cap="flat" cmpd="sng" algn="ctr">
            <a:noFill/>
            <a:prstDash val="solid"/>
            <a:miter lim="800000"/>
          </a:ln>
          <a:effectLst>
            <a:outerShdw blurRad="304800" dist="25400" sx="101000" sy="101000" algn="ctr" rotWithShape="0">
              <a:srgbClr val="FFFFFF">
                <a:lumMod val="75000"/>
                <a:alpha val="86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600" normalizeH="0" baseline="0" noProof="0">
              <a:ln>
                <a:noFill/>
              </a:ln>
              <a:solidFill>
                <a:srgbClr val="034581"/>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67" name="椭圆 166"/>
          <p:cNvSpPr/>
          <p:nvPr/>
        </p:nvSpPr>
        <p:spPr>
          <a:xfrm flipV="1">
            <a:off x="3180680" y="5202719"/>
            <a:ext cx="519972" cy="519972"/>
          </a:xfrm>
          <a:prstGeom prst="ellipse">
            <a:avLst/>
          </a:prstGeom>
          <a:gradFill>
            <a:gsLst>
              <a:gs pos="20000">
                <a:srgbClr val="256ED8"/>
              </a:gs>
              <a:gs pos="77000">
                <a:srgbClr val="090A7B"/>
              </a:gs>
            </a:gsLst>
            <a:lin ang="5400000" scaled="1"/>
          </a:gradFill>
          <a:ln w="76200" cap="flat" cmpd="sng" algn="ctr">
            <a:noFill/>
            <a:prstDash val="solid"/>
            <a:miter lim="800000"/>
          </a:ln>
          <a:effectLst>
            <a:outerShdw blurRad="304800" dist="25400" sx="101000" sy="101000" algn="ctr" rotWithShape="0">
              <a:srgbClr val="FFFFFF">
                <a:lumMod val="75000"/>
                <a:alpha val="86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600" normalizeH="0" baseline="0" noProof="0">
              <a:ln>
                <a:noFill/>
              </a:ln>
              <a:solidFill>
                <a:srgbClr val="034581"/>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6" name="文本框 15"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1116189" y="1667246"/>
            <a:ext cx="5334000" cy="1895519"/>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2022</a:t>
            </a: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年是党的二十大召开之年，也是实施“十四五”规划、加快高质量发展的突破之年。市第十四次党代会提出了建设“六个新聊城”的奋斗目标，为聊城今后一个时期的发展指明了努力方向、奠定了坚实基础、提供了坚强保证，具有重要里程碑意义。</a:t>
            </a:r>
          </a:p>
        </p:txBody>
      </p:sp>
      <p:sp>
        <p:nvSpPr>
          <p:cNvPr id="169" name="文本框 168"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5810592" y="4008733"/>
            <a:ext cx="5334000" cy="1526187"/>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市司法局将立足“一个统筹、四大职能”，深入贯彻第十四次党代会精神，持续推动工作创新，狠抓重点任务落实，建设更高水平法治政府，助力“六个新聊城”建设，为开创新时代社会主义现代化强市建设新局面贡献力量。</a:t>
            </a:r>
          </a:p>
        </p:txBody>
      </p:sp>
      <p:grpSp>
        <p:nvGrpSpPr>
          <p:cNvPr id="17" name="组合 16"/>
          <p:cNvGrpSpPr/>
          <p:nvPr/>
        </p:nvGrpSpPr>
        <p:grpSpPr>
          <a:xfrm>
            <a:off x="6985451" y="0"/>
            <a:ext cx="1526872" cy="900884"/>
            <a:chOff x="7140434" y="684324"/>
            <a:chExt cx="1526872" cy="900884"/>
          </a:xfrm>
        </p:grpSpPr>
        <p:grpSp>
          <p:nvGrpSpPr>
            <p:cNvPr id="18" name="组合 17"/>
            <p:cNvGrpSpPr/>
            <p:nvPr/>
          </p:nvGrpSpPr>
          <p:grpSpPr>
            <a:xfrm rot="10800000">
              <a:off x="7140434" y="980677"/>
              <a:ext cx="1243864" cy="256375"/>
              <a:chOff x="1621436" y="3300812"/>
              <a:chExt cx="1243864" cy="256375"/>
            </a:xfrm>
            <a:effectLst/>
          </p:grpSpPr>
          <p:cxnSp>
            <p:nvCxnSpPr>
              <p:cNvPr id="20" name="直接连接符 19"/>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1"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19" name="图片 18"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pic>
        <p:nvPicPr>
          <p:cNvPr id="23" name="图片 22"/>
          <p:cNvPicPr>
            <a:picLocks noChangeAspect="1"/>
          </p:cNvPicPr>
          <p:nvPr/>
        </p:nvPicPr>
        <p:blipFill>
          <a:blip r:embed="rId5"/>
          <a:stretch>
            <a:fillRect/>
          </a:stretch>
        </p:blipFill>
        <p:spPr>
          <a:xfrm>
            <a:off x="606664" y="66176"/>
            <a:ext cx="6187976" cy="816935"/>
          </a:xfrm>
          <a:prstGeom prst="rect">
            <a:avLst/>
          </a:prstGeom>
        </p:spPr>
      </p:pic>
      <p:sp>
        <p:nvSpPr>
          <p:cNvPr id="24" name="文本框 23"/>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43</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íṣļïḍê"/>
          <p:cNvSpPr/>
          <p:nvPr/>
        </p:nvSpPr>
        <p:spPr>
          <a:xfrm>
            <a:off x="5165709" y="4401894"/>
            <a:ext cx="955596" cy="955596"/>
          </a:xfrm>
          <a:prstGeom prst="rect">
            <a:avLst/>
          </a:prstGeom>
          <a:solidFill>
            <a:srgbClr val="FFFFFF">
              <a:lumMod val="95000"/>
            </a:srgbClr>
          </a:solidFill>
          <a:ln w="12700" cap="flat">
            <a:noFill/>
            <a:miter lim="400000"/>
          </a:ln>
          <a:effectLst/>
        </p:spPr>
        <p:txBody>
          <a:bodyPr wrap="square" lIns="91440" tIns="45720" rIns="91440" bIns="45720" numCol="1" anchor="t">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latin typeface="Verdana" panose="020B0604030504040204"/>
            </a:endParaRPr>
          </a:p>
        </p:txBody>
      </p:sp>
      <p:sp>
        <p:nvSpPr>
          <p:cNvPr id="80" name="íṧlíḋe"/>
          <p:cNvSpPr/>
          <p:nvPr/>
        </p:nvSpPr>
        <p:spPr>
          <a:xfrm>
            <a:off x="6121304" y="4401894"/>
            <a:ext cx="955597" cy="955596"/>
          </a:xfrm>
          <a:prstGeom prst="rect">
            <a:avLst/>
          </a:prstGeom>
          <a:solidFill>
            <a:srgbClr val="090A7B"/>
          </a:solidFill>
          <a:ln w="12700" cap="flat">
            <a:noFill/>
            <a:miter lim="400000"/>
          </a:ln>
          <a:effectLst/>
        </p:spPr>
        <p:txBody>
          <a:bodyPr wrap="square" lIns="91440" tIns="45720" rIns="91440" bIns="45720" numCol="1" anchor="t">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latin typeface="Verdana" panose="020B0604030504040204"/>
            </a:endParaRPr>
          </a:p>
        </p:txBody>
      </p:sp>
      <p:sp>
        <p:nvSpPr>
          <p:cNvPr id="81" name="iṥḷïdé"/>
          <p:cNvSpPr/>
          <p:nvPr/>
        </p:nvSpPr>
        <p:spPr>
          <a:xfrm>
            <a:off x="5165709" y="3446298"/>
            <a:ext cx="955596" cy="955596"/>
          </a:xfrm>
          <a:prstGeom prst="rect">
            <a:avLst/>
          </a:prstGeom>
          <a:solidFill>
            <a:srgbClr val="090A7B"/>
          </a:solidFill>
          <a:ln w="12700" cap="flat">
            <a:noFill/>
            <a:miter lim="400000"/>
          </a:ln>
          <a:effectLst/>
        </p:spPr>
        <p:txBody>
          <a:bodyPr wrap="square" lIns="91440" tIns="45720" rIns="91440" bIns="45720" numCol="1" anchor="t">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latin typeface="Verdana" panose="020B0604030504040204"/>
            </a:endParaRPr>
          </a:p>
        </p:txBody>
      </p:sp>
      <p:sp>
        <p:nvSpPr>
          <p:cNvPr id="82" name="îšḻîďè"/>
          <p:cNvSpPr/>
          <p:nvPr/>
        </p:nvSpPr>
        <p:spPr>
          <a:xfrm>
            <a:off x="6121304" y="3446298"/>
            <a:ext cx="955597" cy="955596"/>
          </a:xfrm>
          <a:prstGeom prst="rect">
            <a:avLst/>
          </a:prstGeom>
          <a:solidFill>
            <a:srgbClr val="FFFFFF">
              <a:lumMod val="95000"/>
            </a:srgbClr>
          </a:solidFill>
          <a:ln w="12700" cap="flat">
            <a:noFill/>
            <a:miter lim="400000"/>
          </a:ln>
          <a:effectLst/>
        </p:spPr>
        <p:txBody>
          <a:bodyPr wrap="square" lIns="91440" tIns="45720" rIns="91440" bIns="45720" numCol="1" anchor="t">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latin typeface="Verdana" panose="020B0604030504040204"/>
            </a:endParaRPr>
          </a:p>
        </p:txBody>
      </p:sp>
      <p:sp>
        <p:nvSpPr>
          <p:cNvPr id="83" name="íšlíḋe"/>
          <p:cNvSpPr/>
          <p:nvPr/>
        </p:nvSpPr>
        <p:spPr>
          <a:xfrm>
            <a:off x="6871102" y="3001857"/>
            <a:ext cx="703789" cy="703791"/>
          </a:xfrm>
          <a:prstGeom prst="rect">
            <a:avLst/>
          </a:prstGeom>
          <a:solidFill>
            <a:srgbClr val="FFFFFF">
              <a:lumMod val="95000"/>
            </a:srgbClr>
          </a:solidFill>
          <a:ln w="12700" cap="flat">
            <a:noFill/>
            <a:miter lim="400000"/>
          </a:ln>
          <a:effectLst/>
        </p:spPr>
        <p:txBody>
          <a:bodyPr wrap="square" lIns="91440" tIns="45720" rIns="91440" bIns="45720" numCol="1" anchor="t">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latin typeface="Verdana" panose="020B0604030504040204"/>
            </a:endParaRPr>
          </a:p>
        </p:txBody>
      </p:sp>
      <p:sp>
        <p:nvSpPr>
          <p:cNvPr id="84" name="ï$lïḋê"/>
          <p:cNvSpPr/>
          <p:nvPr/>
        </p:nvSpPr>
        <p:spPr>
          <a:xfrm>
            <a:off x="6419210" y="3001845"/>
            <a:ext cx="451965" cy="10603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8132"/>
                </a:lnTo>
                <a:lnTo>
                  <a:pt x="0" y="21600"/>
                </a:lnTo>
                <a:lnTo>
                  <a:pt x="21600" y="14337"/>
                </a:lnTo>
                <a:lnTo>
                  <a:pt x="21600" y="0"/>
                </a:lnTo>
                <a:close/>
              </a:path>
            </a:pathLst>
          </a:custGeom>
          <a:solidFill>
            <a:srgbClr val="FFFFFF">
              <a:lumMod val="65000"/>
            </a:srgbClr>
          </a:solidFill>
          <a:ln w="12700" cap="flat">
            <a:noFill/>
            <a:miter lim="400000"/>
          </a:ln>
          <a:effectLst/>
        </p:spPr>
        <p:txBody>
          <a:bodyPr wrap="square" lIns="91440" tIns="45720" rIns="91440" bIns="45720" numCol="1" anchor="t">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latin typeface="Verdana" panose="020B0604030504040204"/>
            </a:endParaRPr>
          </a:p>
        </p:txBody>
      </p:sp>
      <p:sp>
        <p:nvSpPr>
          <p:cNvPr id="85" name="îṧḻíḍè"/>
          <p:cNvSpPr/>
          <p:nvPr/>
        </p:nvSpPr>
        <p:spPr>
          <a:xfrm>
            <a:off x="6417452" y="3705634"/>
            <a:ext cx="1157513" cy="356075"/>
          </a:xfrm>
          <a:custGeom>
            <a:avLst/>
            <a:gdLst/>
            <a:ahLst/>
            <a:cxnLst>
              <a:cxn ang="0">
                <a:pos x="wd2" y="hd2"/>
              </a:cxn>
              <a:cxn ang="5400000">
                <a:pos x="wd2" y="hd2"/>
              </a:cxn>
              <a:cxn ang="10800000">
                <a:pos x="wd2" y="hd2"/>
              </a:cxn>
              <a:cxn ang="16200000">
                <a:pos x="wd2" y="hd2"/>
              </a:cxn>
            </a:cxnLst>
            <a:rect l="0" t="0" r="r" b="b"/>
            <a:pathLst>
              <a:path w="21600" h="21600" extrusionOk="0">
                <a:moveTo>
                  <a:pt x="8434" y="0"/>
                </a:moveTo>
                <a:lnTo>
                  <a:pt x="0" y="21600"/>
                </a:lnTo>
                <a:lnTo>
                  <a:pt x="3058" y="21573"/>
                </a:lnTo>
                <a:lnTo>
                  <a:pt x="21600" y="0"/>
                </a:lnTo>
                <a:lnTo>
                  <a:pt x="8434" y="0"/>
                </a:lnTo>
                <a:close/>
              </a:path>
            </a:pathLst>
          </a:custGeom>
          <a:solidFill>
            <a:srgbClr val="FFFFFF">
              <a:lumMod val="65000"/>
            </a:srgbClr>
          </a:solidFill>
          <a:ln w="12700" cap="flat">
            <a:noFill/>
            <a:miter lim="400000"/>
          </a:ln>
          <a:effectLst/>
        </p:spPr>
        <p:txBody>
          <a:bodyPr wrap="square" lIns="91440" tIns="45720" rIns="91440" bIns="45720" numCol="1" anchor="t">
            <a:normAutofit lnSpcReduction="10000"/>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latin typeface="Verdana" panose="020B0604030504040204"/>
            </a:endParaRPr>
          </a:p>
        </p:txBody>
      </p:sp>
      <p:sp>
        <p:nvSpPr>
          <p:cNvPr id="86" name="iślîḑé"/>
          <p:cNvSpPr/>
          <p:nvPr/>
        </p:nvSpPr>
        <p:spPr>
          <a:xfrm>
            <a:off x="3459666" y="1941570"/>
            <a:ext cx="1407577" cy="1407579"/>
          </a:xfrm>
          <a:prstGeom prst="rect">
            <a:avLst/>
          </a:prstGeom>
          <a:solidFill>
            <a:srgbClr val="256ED8"/>
          </a:solidFill>
          <a:ln w="12700" cap="flat">
            <a:noFill/>
            <a:miter lim="400000"/>
          </a:ln>
          <a:effectLst/>
        </p:spPr>
        <p:txBody>
          <a:bodyPr wrap="square" lIns="91440" tIns="45720" rIns="91440" bIns="45720" numCol="1" anchor="t">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latin typeface="Verdana" panose="020B0604030504040204"/>
            </a:endParaRPr>
          </a:p>
        </p:txBody>
      </p:sp>
      <p:sp>
        <p:nvSpPr>
          <p:cNvPr id="87" name="ïŝ1ïďe"/>
          <p:cNvSpPr/>
          <p:nvPr/>
        </p:nvSpPr>
        <p:spPr>
          <a:xfrm>
            <a:off x="4867099" y="1941544"/>
            <a:ext cx="903929" cy="21206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8132"/>
                </a:lnTo>
                <a:lnTo>
                  <a:pt x="21600" y="21600"/>
                </a:lnTo>
                <a:lnTo>
                  <a:pt x="0" y="14337"/>
                </a:lnTo>
                <a:lnTo>
                  <a:pt x="0" y="0"/>
                </a:lnTo>
                <a:close/>
              </a:path>
            </a:pathLst>
          </a:custGeom>
          <a:gradFill>
            <a:gsLst>
              <a:gs pos="20000">
                <a:srgbClr val="256ED8"/>
              </a:gs>
              <a:gs pos="77000">
                <a:srgbClr val="090A7B"/>
              </a:gs>
            </a:gsLst>
            <a:lin ang="5400000" scaled="1"/>
          </a:gradFill>
          <a:ln w="12700" cap="flat">
            <a:noFill/>
            <a:miter lim="400000"/>
          </a:ln>
          <a:effectLst/>
        </p:spPr>
        <p:txBody>
          <a:bodyPr wrap="square" lIns="91440" tIns="45720" rIns="91440" bIns="45720" numCol="1" anchor="t">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latin typeface="Verdana" panose="020B0604030504040204"/>
            </a:endParaRPr>
          </a:p>
        </p:txBody>
      </p:sp>
      <p:sp>
        <p:nvSpPr>
          <p:cNvPr id="88" name="îšḷiḑè"/>
          <p:cNvSpPr/>
          <p:nvPr/>
        </p:nvSpPr>
        <p:spPr>
          <a:xfrm>
            <a:off x="3459524" y="3349122"/>
            <a:ext cx="2315024" cy="712148"/>
          </a:xfrm>
          <a:custGeom>
            <a:avLst/>
            <a:gdLst/>
            <a:ahLst/>
            <a:cxnLst>
              <a:cxn ang="0">
                <a:pos x="wd2" y="hd2"/>
              </a:cxn>
              <a:cxn ang="5400000">
                <a:pos x="wd2" y="hd2"/>
              </a:cxn>
              <a:cxn ang="10800000">
                <a:pos x="wd2" y="hd2"/>
              </a:cxn>
              <a:cxn ang="16200000">
                <a:pos x="wd2" y="hd2"/>
              </a:cxn>
            </a:cxnLst>
            <a:rect l="0" t="0" r="r" b="b"/>
            <a:pathLst>
              <a:path w="21600" h="21600" extrusionOk="0">
                <a:moveTo>
                  <a:pt x="13166" y="0"/>
                </a:moveTo>
                <a:lnTo>
                  <a:pt x="21600" y="21600"/>
                </a:lnTo>
                <a:lnTo>
                  <a:pt x="18542" y="21573"/>
                </a:lnTo>
                <a:lnTo>
                  <a:pt x="0" y="0"/>
                </a:lnTo>
                <a:lnTo>
                  <a:pt x="13166" y="0"/>
                </a:lnTo>
                <a:close/>
              </a:path>
            </a:pathLst>
          </a:custGeom>
          <a:gradFill>
            <a:gsLst>
              <a:gs pos="20000">
                <a:srgbClr val="256ED8"/>
              </a:gs>
              <a:gs pos="77000">
                <a:srgbClr val="090A7B"/>
              </a:gs>
            </a:gsLst>
            <a:lin ang="5400000" scaled="1"/>
          </a:gradFill>
          <a:ln w="12700" cap="flat">
            <a:noFill/>
            <a:miter lim="400000"/>
          </a:ln>
          <a:effectLst/>
        </p:spPr>
        <p:txBody>
          <a:bodyPr wrap="square" lIns="91440" tIns="45720" rIns="91440" bIns="45720" numCol="1" anchor="t">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latin typeface="Verdana" panose="020B0604030504040204"/>
            </a:endParaRPr>
          </a:p>
        </p:txBody>
      </p:sp>
      <p:sp>
        <p:nvSpPr>
          <p:cNvPr id="97" name="îSľiḋé"/>
          <p:cNvSpPr/>
          <p:nvPr/>
        </p:nvSpPr>
        <p:spPr bwMode="auto">
          <a:xfrm>
            <a:off x="7026442" y="3157266"/>
            <a:ext cx="393108" cy="392972"/>
          </a:xfrm>
          <a:custGeom>
            <a:avLst/>
            <a:gdLst>
              <a:gd name="connsiteX0" fmla="*/ 0 w 606933"/>
              <a:gd name="connsiteY0" fmla="*/ 362213 h 606722"/>
              <a:gd name="connsiteX1" fmla="*/ 88983 w 606933"/>
              <a:gd name="connsiteY1" fmla="*/ 362213 h 606722"/>
              <a:gd name="connsiteX2" fmla="*/ 88983 w 606933"/>
              <a:gd name="connsiteY2" fmla="*/ 364880 h 606722"/>
              <a:gd name="connsiteX3" fmla="*/ 88983 w 606933"/>
              <a:gd name="connsiteY3" fmla="*/ 398210 h 606722"/>
              <a:gd name="connsiteX4" fmla="*/ 88983 w 606933"/>
              <a:gd name="connsiteY4" fmla="*/ 560238 h 606722"/>
              <a:gd name="connsiteX5" fmla="*/ 88983 w 606933"/>
              <a:gd name="connsiteY5" fmla="*/ 570637 h 606722"/>
              <a:gd name="connsiteX6" fmla="*/ 88983 w 606933"/>
              <a:gd name="connsiteY6" fmla="*/ 606722 h 606722"/>
              <a:gd name="connsiteX7" fmla="*/ 0 w 606933"/>
              <a:gd name="connsiteY7" fmla="*/ 606722 h 606722"/>
              <a:gd name="connsiteX8" fmla="*/ 276890 w 606933"/>
              <a:gd name="connsiteY8" fmla="*/ 335751 h 606722"/>
              <a:gd name="connsiteX9" fmla="*/ 443069 w 606933"/>
              <a:gd name="connsiteY9" fmla="*/ 377345 h 606722"/>
              <a:gd name="connsiteX10" fmla="*/ 443069 w 606933"/>
              <a:gd name="connsiteY10" fmla="*/ 423559 h 606722"/>
              <a:gd name="connsiteX11" fmla="*/ 442802 w 606933"/>
              <a:gd name="connsiteY11" fmla="*/ 423648 h 606722"/>
              <a:gd name="connsiteX12" fmla="*/ 323976 w 606933"/>
              <a:gd name="connsiteY12" fmla="*/ 394764 h 606722"/>
              <a:gd name="connsiteX13" fmla="*/ 315342 w 606933"/>
              <a:gd name="connsiteY13" fmla="*/ 429781 h 606722"/>
              <a:gd name="connsiteX14" fmla="*/ 443336 w 606933"/>
              <a:gd name="connsiteY14" fmla="*/ 460887 h 606722"/>
              <a:gd name="connsiteX15" fmla="*/ 593493 w 606933"/>
              <a:gd name="connsiteY15" fmla="*/ 419649 h 606722"/>
              <a:gd name="connsiteX16" fmla="*/ 606933 w 606933"/>
              <a:gd name="connsiteY16" fmla="*/ 470663 h 606722"/>
              <a:gd name="connsiteX17" fmla="*/ 382810 w 606933"/>
              <a:gd name="connsiteY17" fmla="*/ 594021 h 606722"/>
              <a:gd name="connsiteX18" fmla="*/ 212804 w 606933"/>
              <a:gd name="connsiteY18" fmla="*/ 546384 h 606722"/>
              <a:gd name="connsiteX19" fmla="*/ 125042 w 606933"/>
              <a:gd name="connsiteY19" fmla="*/ 556249 h 606722"/>
              <a:gd name="connsiteX20" fmla="*/ 125042 w 606933"/>
              <a:gd name="connsiteY20" fmla="*/ 519900 h 606722"/>
              <a:gd name="connsiteX21" fmla="*/ 125042 w 606933"/>
              <a:gd name="connsiteY21" fmla="*/ 395742 h 606722"/>
              <a:gd name="connsiteX22" fmla="*/ 125042 w 606933"/>
              <a:gd name="connsiteY22" fmla="*/ 362236 h 606722"/>
              <a:gd name="connsiteX23" fmla="*/ 125042 w 606933"/>
              <a:gd name="connsiteY23" fmla="*/ 359303 h 606722"/>
              <a:gd name="connsiteX24" fmla="*/ 382041 w 606933"/>
              <a:gd name="connsiteY24" fmla="*/ 177119 h 606722"/>
              <a:gd name="connsiteX25" fmla="*/ 399471 w 606933"/>
              <a:gd name="connsiteY25" fmla="*/ 197750 h 606722"/>
              <a:gd name="connsiteX26" fmla="*/ 382041 w 606933"/>
              <a:gd name="connsiteY26" fmla="*/ 218470 h 606722"/>
              <a:gd name="connsiteX27" fmla="*/ 345841 w 606933"/>
              <a:gd name="connsiteY27" fmla="*/ 95828 h 606722"/>
              <a:gd name="connsiteX28" fmla="*/ 345841 w 606933"/>
              <a:gd name="connsiteY28" fmla="*/ 137109 h 606722"/>
              <a:gd name="connsiteX29" fmla="*/ 328341 w 606933"/>
              <a:gd name="connsiteY29" fmla="*/ 116513 h 606722"/>
              <a:gd name="connsiteX30" fmla="*/ 345841 w 606933"/>
              <a:gd name="connsiteY30" fmla="*/ 95828 h 606722"/>
              <a:gd name="connsiteX31" fmla="*/ 345877 w 606933"/>
              <a:gd name="connsiteY31" fmla="*/ 41411 h 606722"/>
              <a:gd name="connsiteX32" fmla="*/ 345877 w 606933"/>
              <a:gd name="connsiteY32" fmla="*/ 59184 h 606722"/>
              <a:gd name="connsiteX33" fmla="*/ 315978 w 606933"/>
              <a:gd name="connsiteY33" fmla="*/ 70115 h 606722"/>
              <a:gd name="connsiteX34" fmla="*/ 292308 w 606933"/>
              <a:gd name="connsiteY34" fmla="*/ 116502 h 606722"/>
              <a:gd name="connsiteX35" fmla="*/ 315978 w 606933"/>
              <a:gd name="connsiteY35" fmla="*/ 162890 h 606722"/>
              <a:gd name="connsiteX36" fmla="*/ 345877 w 606933"/>
              <a:gd name="connsiteY36" fmla="*/ 173820 h 606722"/>
              <a:gd name="connsiteX37" fmla="*/ 345877 w 606933"/>
              <a:gd name="connsiteY37" fmla="*/ 218431 h 606722"/>
              <a:gd name="connsiteX38" fmla="*/ 328347 w 606933"/>
              <a:gd name="connsiteY38" fmla="*/ 197725 h 606722"/>
              <a:gd name="connsiteX39" fmla="*/ 292308 w 606933"/>
              <a:gd name="connsiteY39" fmla="*/ 197725 h 606722"/>
              <a:gd name="connsiteX40" fmla="*/ 315978 w 606933"/>
              <a:gd name="connsiteY40" fmla="*/ 244113 h 606722"/>
              <a:gd name="connsiteX41" fmla="*/ 345877 w 606933"/>
              <a:gd name="connsiteY41" fmla="*/ 255043 h 606722"/>
              <a:gd name="connsiteX42" fmla="*/ 345877 w 606933"/>
              <a:gd name="connsiteY42" fmla="*/ 272816 h 606722"/>
              <a:gd name="connsiteX43" fmla="*/ 382004 w 606933"/>
              <a:gd name="connsiteY43" fmla="*/ 272816 h 606722"/>
              <a:gd name="connsiteX44" fmla="*/ 382004 w 606933"/>
              <a:gd name="connsiteY44" fmla="*/ 255043 h 606722"/>
              <a:gd name="connsiteX45" fmla="*/ 411814 w 606933"/>
              <a:gd name="connsiteY45" fmla="*/ 244113 h 606722"/>
              <a:gd name="connsiteX46" fmla="*/ 435573 w 606933"/>
              <a:gd name="connsiteY46" fmla="*/ 197725 h 606722"/>
              <a:gd name="connsiteX47" fmla="*/ 411814 w 606933"/>
              <a:gd name="connsiteY47" fmla="*/ 151338 h 606722"/>
              <a:gd name="connsiteX48" fmla="*/ 382004 w 606933"/>
              <a:gd name="connsiteY48" fmla="*/ 140407 h 606722"/>
              <a:gd name="connsiteX49" fmla="*/ 382004 w 606933"/>
              <a:gd name="connsiteY49" fmla="*/ 95797 h 606722"/>
              <a:gd name="connsiteX50" fmla="*/ 399446 w 606933"/>
              <a:gd name="connsiteY50" fmla="*/ 116502 h 606722"/>
              <a:gd name="connsiteX51" fmla="*/ 435573 w 606933"/>
              <a:gd name="connsiteY51" fmla="*/ 116502 h 606722"/>
              <a:gd name="connsiteX52" fmla="*/ 411814 w 606933"/>
              <a:gd name="connsiteY52" fmla="*/ 70115 h 606722"/>
              <a:gd name="connsiteX53" fmla="*/ 382004 w 606933"/>
              <a:gd name="connsiteY53" fmla="*/ 59184 h 606722"/>
              <a:gd name="connsiteX54" fmla="*/ 382004 w 606933"/>
              <a:gd name="connsiteY54" fmla="*/ 41411 h 606722"/>
              <a:gd name="connsiteX55" fmla="*/ 363941 w 606933"/>
              <a:gd name="connsiteY55" fmla="*/ 0 h 606722"/>
              <a:gd name="connsiteX56" fmla="*/ 521266 w 606933"/>
              <a:gd name="connsiteY56" fmla="*/ 157114 h 606722"/>
              <a:gd name="connsiteX57" fmla="*/ 363941 w 606933"/>
              <a:gd name="connsiteY57" fmla="*/ 314228 h 606722"/>
              <a:gd name="connsiteX58" fmla="*/ 206615 w 606933"/>
              <a:gd name="connsiteY58" fmla="*/ 157114 h 606722"/>
              <a:gd name="connsiteX59" fmla="*/ 363941 w 606933"/>
              <a:gd name="connsiteY5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6933" h="606722">
                <a:moveTo>
                  <a:pt x="0" y="362213"/>
                </a:moveTo>
                <a:lnTo>
                  <a:pt x="88983" y="362213"/>
                </a:lnTo>
                <a:lnTo>
                  <a:pt x="88983" y="364880"/>
                </a:lnTo>
                <a:lnTo>
                  <a:pt x="88983" y="398210"/>
                </a:lnTo>
                <a:lnTo>
                  <a:pt x="88983" y="560238"/>
                </a:lnTo>
                <a:lnTo>
                  <a:pt x="88983" y="570637"/>
                </a:lnTo>
                <a:lnTo>
                  <a:pt x="88983" y="606722"/>
                </a:lnTo>
                <a:lnTo>
                  <a:pt x="0" y="606722"/>
                </a:lnTo>
                <a:close/>
                <a:moveTo>
                  <a:pt x="276890" y="335751"/>
                </a:moveTo>
                <a:lnTo>
                  <a:pt x="443069" y="377345"/>
                </a:lnTo>
                <a:lnTo>
                  <a:pt x="443069" y="423559"/>
                </a:lnTo>
                <a:lnTo>
                  <a:pt x="442802" y="423648"/>
                </a:lnTo>
                <a:lnTo>
                  <a:pt x="323976" y="394764"/>
                </a:lnTo>
                <a:lnTo>
                  <a:pt x="315342" y="429781"/>
                </a:lnTo>
                <a:lnTo>
                  <a:pt x="443336" y="460887"/>
                </a:lnTo>
                <a:lnTo>
                  <a:pt x="593493" y="419649"/>
                </a:lnTo>
                <a:lnTo>
                  <a:pt x="606933" y="470663"/>
                </a:lnTo>
                <a:lnTo>
                  <a:pt x="382810" y="594021"/>
                </a:lnTo>
                <a:lnTo>
                  <a:pt x="212804" y="546384"/>
                </a:lnTo>
                <a:lnTo>
                  <a:pt x="125042" y="556249"/>
                </a:lnTo>
                <a:lnTo>
                  <a:pt x="125042" y="519900"/>
                </a:lnTo>
                <a:lnTo>
                  <a:pt x="125042" y="395742"/>
                </a:lnTo>
                <a:lnTo>
                  <a:pt x="125042" y="362236"/>
                </a:lnTo>
                <a:lnTo>
                  <a:pt x="125042" y="359303"/>
                </a:lnTo>
                <a:close/>
                <a:moveTo>
                  <a:pt x="382041" y="177119"/>
                </a:moveTo>
                <a:cubicBezTo>
                  <a:pt x="399471" y="181654"/>
                  <a:pt x="399471" y="192859"/>
                  <a:pt x="399471" y="197750"/>
                </a:cubicBezTo>
                <a:cubicBezTo>
                  <a:pt x="399471" y="202641"/>
                  <a:pt x="399471" y="213934"/>
                  <a:pt x="382041" y="218470"/>
                </a:cubicBezTo>
                <a:close/>
                <a:moveTo>
                  <a:pt x="345841" y="95828"/>
                </a:moveTo>
                <a:lnTo>
                  <a:pt x="345841" y="137109"/>
                </a:lnTo>
                <a:cubicBezTo>
                  <a:pt x="328341" y="132670"/>
                  <a:pt x="328341" y="121395"/>
                  <a:pt x="328341" y="116513"/>
                </a:cubicBezTo>
                <a:cubicBezTo>
                  <a:pt x="328341" y="111630"/>
                  <a:pt x="328341" y="100355"/>
                  <a:pt x="345841" y="95828"/>
                </a:cubicBezTo>
                <a:close/>
                <a:moveTo>
                  <a:pt x="345877" y="41411"/>
                </a:moveTo>
                <a:lnTo>
                  <a:pt x="345877" y="59184"/>
                </a:lnTo>
                <a:cubicBezTo>
                  <a:pt x="334220" y="60961"/>
                  <a:pt x="324253" y="64605"/>
                  <a:pt x="315978" y="70115"/>
                </a:cubicBezTo>
                <a:cubicBezTo>
                  <a:pt x="300494" y="80423"/>
                  <a:pt x="292308" y="96508"/>
                  <a:pt x="292308" y="116502"/>
                </a:cubicBezTo>
                <a:cubicBezTo>
                  <a:pt x="292308" y="136497"/>
                  <a:pt x="300494" y="152582"/>
                  <a:pt x="315978" y="162890"/>
                </a:cubicBezTo>
                <a:cubicBezTo>
                  <a:pt x="324253" y="168400"/>
                  <a:pt x="334220" y="172043"/>
                  <a:pt x="345877" y="173820"/>
                </a:cubicBezTo>
                <a:lnTo>
                  <a:pt x="345877" y="218431"/>
                </a:lnTo>
                <a:cubicBezTo>
                  <a:pt x="328347" y="213899"/>
                  <a:pt x="328347" y="202613"/>
                  <a:pt x="328347" y="197725"/>
                </a:cubicBezTo>
                <a:lnTo>
                  <a:pt x="292308" y="197725"/>
                </a:lnTo>
                <a:cubicBezTo>
                  <a:pt x="292308" y="217720"/>
                  <a:pt x="300494" y="233805"/>
                  <a:pt x="315978" y="244113"/>
                </a:cubicBezTo>
                <a:cubicBezTo>
                  <a:pt x="324253" y="249623"/>
                  <a:pt x="334220" y="253266"/>
                  <a:pt x="345877" y="255043"/>
                </a:cubicBezTo>
                <a:lnTo>
                  <a:pt x="345877" y="272816"/>
                </a:lnTo>
                <a:lnTo>
                  <a:pt x="382004" y="272816"/>
                </a:lnTo>
                <a:lnTo>
                  <a:pt x="382004" y="255043"/>
                </a:lnTo>
                <a:cubicBezTo>
                  <a:pt x="393573" y="253266"/>
                  <a:pt x="403628" y="249623"/>
                  <a:pt x="411814" y="244113"/>
                </a:cubicBezTo>
                <a:cubicBezTo>
                  <a:pt x="427387" y="233805"/>
                  <a:pt x="435573" y="217720"/>
                  <a:pt x="435573" y="197725"/>
                </a:cubicBezTo>
                <a:cubicBezTo>
                  <a:pt x="435573" y="177731"/>
                  <a:pt x="427387" y="161735"/>
                  <a:pt x="411814" y="151338"/>
                </a:cubicBezTo>
                <a:cubicBezTo>
                  <a:pt x="403628" y="145917"/>
                  <a:pt x="393573" y="142273"/>
                  <a:pt x="382004" y="140407"/>
                </a:cubicBezTo>
                <a:lnTo>
                  <a:pt x="382004" y="95797"/>
                </a:lnTo>
                <a:cubicBezTo>
                  <a:pt x="399446" y="100329"/>
                  <a:pt x="399446" y="111615"/>
                  <a:pt x="399446" y="116502"/>
                </a:cubicBezTo>
                <a:lnTo>
                  <a:pt x="435573" y="116502"/>
                </a:lnTo>
                <a:cubicBezTo>
                  <a:pt x="435573" y="96508"/>
                  <a:pt x="427387" y="80423"/>
                  <a:pt x="411814" y="70115"/>
                </a:cubicBezTo>
                <a:cubicBezTo>
                  <a:pt x="403628" y="64605"/>
                  <a:pt x="393573" y="60961"/>
                  <a:pt x="382004" y="59184"/>
                </a:cubicBezTo>
                <a:lnTo>
                  <a:pt x="382004" y="41411"/>
                </a:lnTo>
                <a:close/>
                <a:moveTo>
                  <a:pt x="363941" y="0"/>
                </a:moveTo>
                <a:cubicBezTo>
                  <a:pt x="450701" y="0"/>
                  <a:pt x="521266" y="70470"/>
                  <a:pt x="521266" y="157114"/>
                </a:cubicBezTo>
                <a:cubicBezTo>
                  <a:pt x="521266" y="243758"/>
                  <a:pt x="450701" y="314228"/>
                  <a:pt x="363941" y="314228"/>
                </a:cubicBezTo>
                <a:cubicBezTo>
                  <a:pt x="277180" y="314228"/>
                  <a:pt x="206615" y="243758"/>
                  <a:pt x="206615" y="157114"/>
                </a:cubicBezTo>
                <a:cubicBezTo>
                  <a:pt x="206615" y="70470"/>
                  <a:pt x="277180" y="0"/>
                  <a:pt x="363941" y="0"/>
                </a:cubicBezTo>
                <a:close/>
              </a:path>
            </a:pathLst>
          </a:custGeom>
          <a:solidFill>
            <a:srgbClr val="000000">
              <a:lumMod val="50000"/>
              <a:lumOff val="50000"/>
            </a:srgbClr>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Verdana" panose="020B0604030504040204"/>
              <a:ea typeface="微软雅黑" panose="020B0503020204020204" pitchFamily="34" charset="-122"/>
            </a:endParaRPr>
          </a:p>
        </p:txBody>
      </p:sp>
      <p:sp>
        <p:nvSpPr>
          <p:cNvPr id="98" name="işļïdé"/>
          <p:cNvSpPr/>
          <p:nvPr/>
        </p:nvSpPr>
        <p:spPr bwMode="auto">
          <a:xfrm>
            <a:off x="3834141" y="2340190"/>
            <a:ext cx="658626" cy="610338"/>
          </a:xfrm>
          <a:custGeom>
            <a:avLst/>
            <a:gdLst>
              <a:gd name="connsiteX0" fmla="*/ 460509 w 602487"/>
              <a:gd name="connsiteY0" fmla="*/ 352333 h 558314"/>
              <a:gd name="connsiteX1" fmla="*/ 524794 w 602487"/>
              <a:gd name="connsiteY1" fmla="*/ 416513 h 558314"/>
              <a:gd name="connsiteX2" fmla="*/ 460509 w 602487"/>
              <a:gd name="connsiteY2" fmla="*/ 480693 h 558314"/>
              <a:gd name="connsiteX3" fmla="*/ 396224 w 602487"/>
              <a:gd name="connsiteY3" fmla="*/ 416513 h 558314"/>
              <a:gd name="connsiteX4" fmla="*/ 460509 w 602487"/>
              <a:gd name="connsiteY4" fmla="*/ 352333 h 558314"/>
              <a:gd name="connsiteX5" fmla="*/ 469031 w 602487"/>
              <a:gd name="connsiteY5" fmla="*/ 300551 h 558314"/>
              <a:gd name="connsiteX6" fmla="*/ 463869 w 602487"/>
              <a:gd name="connsiteY6" fmla="*/ 322719 h 558314"/>
              <a:gd name="connsiteX7" fmla="*/ 426697 w 602487"/>
              <a:gd name="connsiteY7" fmla="*/ 328905 h 558314"/>
              <a:gd name="connsiteX8" fmla="*/ 414565 w 602487"/>
              <a:gd name="connsiteY8" fmla="*/ 309573 h 558314"/>
              <a:gd name="connsiteX9" fmla="*/ 384363 w 602487"/>
              <a:gd name="connsiteY9" fmla="*/ 328390 h 558314"/>
              <a:gd name="connsiteX10" fmla="*/ 396495 w 602487"/>
              <a:gd name="connsiteY10" fmla="*/ 347722 h 558314"/>
              <a:gd name="connsiteX11" fmla="*/ 374554 w 602487"/>
              <a:gd name="connsiteY11" fmla="*/ 378396 h 558314"/>
              <a:gd name="connsiteX12" fmla="*/ 352354 w 602487"/>
              <a:gd name="connsiteY12" fmla="*/ 373240 h 558314"/>
              <a:gd name="connsiteX13" fmla="*/ 344352 w 602487"/>
              <a:gd name="connsiteY13" fmla="*/ 408038 h 558314"/>
              <a:gd name="connsiteX14" fmla="*/ 366552 w 602487"/>
              <a:gd name="connsiteY14" fmla="*/ 413194 h 558314"/>
              <a:gd name="connsiteX15" fmla="*/ 372747 w 602487"/>
              <a:gd name="connsiteY15" fmla="*/ 450311 h 558314"/>
              <a:gd name="connsiteX16" fmla="*/ 353387 w 602487"/>
              <a:gd name="connsiteY16" fmla="*/ 462426 h 558314"/>
              <a:gd name="connsiteX17" fmla="*/ 372489 w 602487"/>
              <a:gd name="connsiteY17" fmla="*/ 492585 h 558314"/>
              <a:gd name="connsiteX18" fmla="*/ 391591 w 602487"/>
              <a:gd name="connsiteY18" fmla="*/ 480470 h 558314"/>
              <a:gd name="connsiteX19" fmla="*/ 422309 w 602487"/>
              <a:gd name="connsiteY19" fmla="*/ 502379 h 558314"/>
              <a:gd name="connsiteX20" fmla="*/ 417404 w 602487"/>
              <a:gd name="connsiteY20" fmla="*/ 524547 h 558314"/>
              <a:gd name="connsiteX21" fmla="*/ 451994 w 602487"/>
              <a:gd name="connsiteY21" fmla="*/ 532538 h 558314"/>
              <a:gd name="connsiteX22" fmla="*/ 457157 w 602487"/>
              <a:gd name="connsiteY22" fmla="*/ 510370 h 558314"/>
              <a:gd name="connsiteX23" fmla="*/ 494328 w 602487"/>
              <a:gd name="connsiteY23" fmla="*/ 504184 h 558314"/>
              <a:gd name="connsiteX24" fmla="*/ 506461 w 602487"/>
              <a:gd name="connsiteY24" fmla="*/ 523516 h 558314"/>
              <a:gd name="connsiteX25" fmla="*/ 536663 w 602487"/>
              <a:gd name="connsiteY25" fmla="*/ 504699 h 558314"/>
              <a:gd name="connsiteX26" fmla="*/ 524530 w 602487"/>
              <a:gd name="connsiteY26" fmla="*/ 485367 h 558314"/>
              <a:gd name="connsiteX27" fmla="*/ 546472 w 602487"/>
              <a:gd name="connsiteY27" fmla="*/ 454693 h 558314"/>
              <a:gd name="connsiteX28" fmla="*/ 568671 w 602487"/>
              <a:gd name="connsiteY28" fmla="*/ 459849 h 558314"/>
              <a:gd name="connsiteX29" fmla="*/ 576674 w 602487"/>
              <a:gd name="connsiteY29" fmla="*/ 425051 h 558314"/>
              <a:gd name="connsiteX30" fmla="*/ 554474 w 602487"/>
              <a:gd name="connsiteY30" fmla="*/ 419895 h 558314"/>
              <a:gd name="connsiteX31" fmla="*/ 548279 w 602487"/>
              <a:gd name="connsiteY31" fmla="*/ 382778 h 558314"/>
              <a:gd name="connsiteX32" fmla="*/ 567639 w 602487"/>
              <a:gd name="connsiteY32" fmla="*/ 370663 h 558314"/>
              <a:gd name="connsiteX33" fmla="*/ 548795 w 602487"/>
              <a:gd name="connsiteY33" fmla="*/ 340505 h 558314"/>
              <a:gd name="connsiteX34" fmla="*/ 529435 w 602487"/>
              <a:gd name="connsiteY34" fmla="*/ 352619 h 558314"/>
              <a:gd name="connsiteX35" fmla="*/ 498717 w 602487"/>
              <a:gd name="connsiteY35" fmla="*/ 330710 h 558314"/>
              <a:gd name="connsiteX36" fmla="*/ 503879 w 602487"/>
              <a:gd name="connsiteY36" fmla="*/ 308542 h 558314"/>
              <a:gd name="connsiteX37" fmla="*/ 257102 w 602487"/>
              <a:gd name="connsiteY37" fmla="*/ 0 h 558314"/>
              <a:gd name="connsiteX38" fmla="*/ 399077 w 602487"/>
              <a:gd name="connsiteY38" fmla="*/ 141769 h 558314"/>
              <a:gd name="connsiteX39" fmla="*/ 320604 w 602487"/>
              <a:gd name="connsiteY39" fmla="*/ 290241 h 558314"/>
              <a:gd name="connsiteX40" fmla="*/ 373779 w 602487"/>
              <a:gd name="connsiteY40" fmla="*/ 309831 h 558314"/>
              <a:gd name="connsiteX41" fmla="*/ 421534 w 602487"/>
              <a:gd name="connsiteY41" fmla="*/ 280188 h 558314"/>
              <a:gd name="connsiteX42" fmla="*/ 436248 w 602487"/>
              <a:gd name="connsiteY42" fmla="*/ 303644 h 558314"/>
              <a:gd name="connsiteX43" fmla="*/ 446573 w 602487"/>
              <a:gd name="connsiteY43" fmla="*/ 302098 h 558314"/>
              <a:gd name="connsiteX44" fmla="*/ 452769 w 602487"/>
              <a:gd name="connsiteY44" fmla="*/ 274775 h 558314"/>
              <a:gd name="connsiteX45" fmla="*/ 529693 w 602487"/>
              <a:gd name="connsiteY45" fmla="*/ 292561 h 558314"/>
              <a:gd name="connsiteX46" fmla="*/ 523240 w 602487"/>
              <a:gd name="connsiteY46" fmla="*/ 319626 h 558314"/>
              <a:gd name="connsiteX47" fmla="*/ 531758 w 602487"/>
              <a:gd name="connsiteY47" fmla="*/ 325812 h 558314"/>
              <a:gd name="connsiteX48" fmla="*/ 555506 w 602487"/>
              <a:gd name="connsiteY48" fmla="*/ 310862 h 558314"/>
              <a:gd name="connsiteX49" fmla="*/ 597324 w 602487"/>
              <a:gd name="connsiteY49" fmla="*/ 377622 h 558314"/>
              <a:gd name="connsiteX50" fmla="*/ 573576 w 602487"/>
              <a:gd name="connsiteY50" fmla="*/ 392315 h 558314"/>
              <a:gd name="connsiteX51" fmla="*/ 575125 w 602487"/>
              <a:gd name="connsiteY51" fmla="*/ 402625 h 558314"/>
              <a:gd name="connsiteX52" fmla="*/ 602487 w 602487"/>
              <a:gd name="connsiteY52" fmla="*/ 409069 h 558314"/>
              <a:gd name="connsiteX53" fmla="*/ 584676 w 602487"/>
              <a:gd name="connsiteY53" fmla="*/ 485367 h 558314"/>
              <a:gd name="connsiteX54" fmla="*/ 557572 w 602487"/>
              <a:gd name="connsiteY54" fmla="*/ 479181 h 558314"/>
              <a:gd name="connsiteX55" fmla="*/ 551376 w 602487"/>
              <a:gd name="connsiteY55" fmla="*/ 487687 h 558314"/>
              <a:gd name="connsiteX56" fmla="*/ 566348 w 602487"/>
              <a:gd name="connsiteY56" fmla="*/ 511401 h 558314"/>
              <a:gd name="connsiteX57" fmla="*/ 499491 w 602487"/>
              <a:gd name="connsiteY57" fmla="*/ 552901 h 558314"/>
              <a:gd name="connsiteX58" fmla="*/ 484777 w 602487"/>
              <a:gd name="connsiteY58" fmla="*/ 529445 h 558314"/>
              <a:gd name="connsiteX59" fmla="*/ 474452 w 602487"/>
              <a:gd name="connsiteY59" fmla="*/ 530991 h 558314"/>
              <a:gd name="connsiteX60" fmla="*/ 467999 w 602487"/>
              <a:gd name="connsiteY60" fmla="*/ 558314 h 558314"/>
              <a:gd name="connsiteX61" fmla="*/ 393398 w 602487"/>
              <a:gd name="connsiteY61" fmla="*/ 541044 h 558314"/>
              <a:gd name="connsiteX62" fmla="*/ 257102 w 602487"/>
              <a:gd name="connsiteY62" fmla="*/ 549550 h 558314"/>
              <a:gd name="connsiteX63" fmla="*/ 329122 w 602487"/>
              <a:gd name="connsiteY63" fmla="*/ 477634 h 558314"/>
              <a:gd name="connsiteX64" fmla="*/ 268460 w 602487"/>
              <a:gd name="connsiteY64" fmla="*/ 331225 h 558314"/>
              <a:gd name="connsiteX65" fmla="*/ 269235 w 602487"/>
              <a:gd name="connsiteY65" fmla="*/ 331225 h 558314"/>
              <a:gd name="connsiteX66" fmla="*/ 292725 w 602487"/>
              <a:gd name="connsiteY66" fmla="*/ 304418 h 558314"/>
              <a:gd name="connsiteX67" fmla="*/ 257102 w 602487"/>
              <a:gd name="connsiteY67" fmla="*/ 310862 h 558314"/>
              <a:gd name="connsiteX68" fmla="*/ 221480 w 602487"/>
              <a:gd name="connsiteY68" fmla="*/ 304418 h 558314"/>
              <a:gd name="connsiteX69" fmla="*/ 245228 w 602487"/>
              <a:gd name="connsiteY69" fmla="*/ 331225 h 558314"/>
              <a:gd name="connsiteX70" fmla="*/ 245744 w 602487"/>
              <a:gd name="connsiteY70" fmla="*/ 331225 h 558314"/>
              <a:gd name="connsiteX71" fmla="*/ 185083 w 602487"/>
              <a:gd name="connsiteY71" fmla="*/ 477634 h 558314"/>
              <a:gd name="connsiteX72" fmla="*/ 257102 w 602487"/>
              <a:gd name="connsiteY72" fmla="*/ 549550 h 558314"/>
              <a:gd name="connsiteX73" fmla="*/ 0 w 602487"/>
              <a:gd name="connsiteY73" fmla="*/ 486398 h 558314"/>
              <a:gd name="connsiteX74" fmla="*/ 193859 w 602487"/>
              <a:gd name="connsiteY74" fmla="*/ 290241 h 558314"/>
              <a:gd name="connsiteX75" fmla="*/ 115128 w 602487"/>
              <a:gd name="connsiteY75" fmla="*/ 141769 h 558314"/>
              <a:gd name="connsiteX76" fmla="*/ 257102 w 602487"/>
              <a:gd name="connsiteY76" fmla="*/ 0 h 55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2487" h="558314">
                <a:moveTo>
                  <a:pt x="460509" y="352333"/>
                </a:moveTo>
                <a:cubicBezTo>
                  <a:pt x="496013" y="352333"/>
                  <a:pt x="524794" y="381067"/>
                  <a:pt x="524794" y="416513"/>
                </a:cubicBezTo>
                <a:cubicBezTo>
                  <a:pt x="524794" y="451959"/>
                  <a:pt x="496013" y="480693"/>
                  <a:pt x="460509" y="480693"/>
                </a:cubicBezTo>
                <a:cubicBezTo>
                  <a:pt x="425005" y="480693"/>
                  <a:pt x="396224" y="451959"/>
                  <a:pt x="396224" y="416513"/>
                </a:cubicBezTo>
                <a:cubicBezTo>
                  <a:pt x="396224" y="381067"/>
                  <a:pt x="425005" y="352333"/>
                  <a:pt x="460509" y="352333"/>
                </a:cubicBezTo>
                <a:close/>
                <a:moveTo>
                  <a:pt x="469031" y="300551"/>
                </a:moveTo>
                <a:lnTo>
                  <a:pt x="463869" y="322719"/>
                </a:lnTo>
                <a:cubicBezTo>
                  <a:pt x="451478" y="322203"/>
                  <a:pt x="438829" y="324265"/>
                  <a:pt x="426697" y="328905"/>
                </a:cubicBezTo>
                <a:lnTo>
                  <a:pt x="414565" y="309573"/>
                </a:lnTo>
                <a:lnTo>
                  <a:pt x="384363" y="328390"/>
                </a:lnTo>
                <a:lnTo>
                  <a:pt x="396495" y="347722"/>
                </a:lnTo>
                <a:cubicBezTo>
                  <a:pt x="386944" y="356486"/>
                  <a:pt x="379458" y="367054"/>
                  <a:pt x="374554" y="378396"/>
                </a:cubicBezTo>
                <a:lnTo>
                  <a:pt x="352354" y="373240"/>
                </a:lnTo>
                <a:lnTo>
                  <a:pt x="344352" y="408038"/>
                </a:lnTo>
                <a:lnTo>
                  <a:pt x="366552" y="413194"/>
                </a:lnTo>
                <a:cubicBezTo>
                  <a:pt x="366035" y="425566"/>
                  <a:pt x="368100" y="438197"/>
                  <a:pt x="372747" y="450311"/>
                </a:cubicBezTo>
                <a:lnTo>
                  <a:pt x="353387" y="462426"/>
                </a:lnTo>
                <a:lnTo>
                  <a:pt x="372489" y="492585"/>
                </a:lnTo>
                <a:lnTo>
                  <a:pt x="391591" y="480470"/>
                </a:lnTo>
                <a:cubicBezTo>
                  <a:pt x="400625" y="490007"/>
                  <a:pt x="410951" y="497482"/>
                  <a:pt x="422309" y="502379"/>
                </a:cubicBezTo>
                <a:lnTo>
                  <a:pt x="417404" y="524547"/>
                </a:lnTo>
                <a:lnTo>
                  <a:pt x="451994" y="532538"/>
                </a:lnTo>
                <a:lnTo>
                  <a:pt x="457157" y="510370"/>
                </a:lnTo>
                <a:cubicBezTo>
                  <a:pt x="469548" y="510886"/>
                  <a:pt x="482196" y="508824"/>
                  <a:pt x="494328" y="504184"/>
                </a:cubicBezTo>
                <a:lnTo>
                  <a:pt x="506461" y="523516"/>
                </a:lnTo>
                <a:lnTo>
                  <a:pt x="536663" y="504699"/>
                </a:lnTo>
                <a:lnTo>
                  <a:pt x="524530" y="485367"/>
                </a:lnTo>
                <a:cubicBezTo>
                  <a:pt x="534081" y="476603"/>
                  <a:pt x="541567" y="466035"/>
                  <a:pt x="546472" y="454693"/>
                </a:cubicBezTo>
                <a:lnTo>
                  <a:pt x="568671" y="459849"/>
                </a:lnTo>
                <a:lnTo>
                  <a:pt x="576674" y="425051"/>
                </a:lnTo>
                <a:lnTo>
                  <a:pt x="554474" y="419895"/>
                </a:lnTo>
                <a:cubicBezTo>
                  <a:pt x="554990" y="407523"/>
                  <a:pt x="552925" y="394892"/>
                  <a:pt x="548279" y="382778"/>
                </a:cubicBezTo>
                <a:lnTo>
                  <a:pt x="567639" y="370663"/>
                </a:lnTo>
                <a:lnTo>
                  <a:pt x="548795" y="340505"/>
                </a:lnTo>
                <a:lnTo>
                  <a:pt x="529435" y="352619"/>
                </a:lnTo>
                <a:cubicBezTo>
                  <a:pt x="520658" y="343082"/>
                  <a:pt x="510075" y="335607"/>
                  <a:pt x="498717" y="330710"/>
                </a:cubicBezTo>
                <a:lnTo>
                  <a:pt x="503879" y="308542"/>
                </a:lnTo>
                <a:close/>
                <a:moveTo>
                  <a:pt x="257102" y="0"/>
                </a:moveTo>
                <a:cubicBezTo>
                  <a:pt x="335575" y="0"/>
                  <a:pt x="399077" y="63410"/>
                  <a:pt x="399077" y="141769"/>
                </a:cubicBezTo>
                <a:cubicBezTo>
                  <a:pt x="399077" y="197446"/>
                  <a:pt x="367068" y="259052"/>
                  <a:pt x="320604" y="290241"/>
                </a:cubicBezTo>
                <a:cubicBezTo>
                  <a:pt x="339189" y="294881"/>
                  <a:pt x="357001" y="301840"/>
                  <a:pt x="373779" y="309831"/>
                </a:cubicBezTo>
                <a:lnTo>
                  <a:pt x="421534" y="280188"/>
                </a:lnTo>
                <a:lnTo>
                  <a:pt x="436248" y="303644"/>
                </a:lnTo>
                <a:cubicBezTo>
                  <a:pt x="439862" y="303129"/>
                  <a:pt x="443218" y="302356"/>
                  <a:pt x="446573" y="302098"/>
                </a:cubicBezTo>
                <a:lnTo>
                  <a:pt x="452769" y="274775"/>
                </a:lnTo>
                <a:lnTo>
                  <a:pt x="529693" y="292561"/>
                </a:lnTo>
                <a:lnTo>
                  <a:pt x="523240" y="319626"/>
                </a:lnTo>
                <a:cubicBezTo>
                  <a:pt x="526337" y="321430"/>
                  <a:pt x="529177" y="323492"/>
                  <a:pt x="531758" y="325812"/>
                </a:cubicBezTo>
                <a:lnTo>
                  <a:pt x="555506" y="310862"/>
                </a:lnTo>
                <a:lnTo>
                  <a:pt x="597324" y="377622"/>
                </a:lnTo>
                <a:lnTo>
                  <a:pt x="573576" y="392315"/>
                </a:lnTo>
                <a:cubicBezTo>
                  <a:pt x="574350" y="395666"/>
                  <a:pt x="574867" y="399274"/>
                  <a:pt x="575125" y="402625"/>
                </a:cubicBezTo>
                <a:lnTo>
                  <a:pt x="602487" y="409069"/>
                </a:lnTo>
                <a:lnTo>
                  <a:pt x="584676" y="485367"/>
                </a:lnTo>
                <a:lnTo>
                  <a:pt x="557572" y="479181"/>
                </a:lnTo>
                <a:cubicBezTo>
                  <a:pt x="555765" y="482016"/>
                  <a:pt x="553700" y="485109"/>
                  <a:pt x="551376" y="487687"/>
                </a:cubicBezTo>
                <a:lnTo>
                  <a:pt x="566348" y="511401"/>
                </a:lnTo>
                <a:lnTo>
                  <a:pt x="499491" y="552901"/>
                </a:lnTo>
                <a:lnTo>
                  <a:pt x="484777" y="529445"/>
                </a:lnTo>
                <a:cubicBezTo>
                  <a:pt x="481422" y="530218"/>
                  <a:pt x="477808" y="530733"/>
                  <a:pt x="474452" y="530991"/>
                </a:cubicBezTo>
                <a:lnTo>
                  <a:pt x="467999" y="558314"/>
                </a:lnTo>
                <a:lnTo>
                  <a:pt x="393398" y="541044"/>
                </a:lnTo>
                <a:cubicBezTo>
                  <a:pt x="352354" y="546715"/>
                  <a:pt x="304857" y="549550"/>
                  <a:pt x="257102" y="549550"/>
                </a:cubicBezTo>
                <a:lnTo>
                  <a:pt x="329122" y="477634"/>
                </a:lnTo>
                <a:lnTo>
                  <a:pt x="268460" y="331225"/>
                </a:lnTo>
                <a:lnTo>
                  <a:pt x="269235" y="331225"/>
                </a:lnTo>
                <a:lnTo>
                  <a:pt x="292725" y="304418"/>
                </a:lnTo>
                <a:cubicBezTo>
                  <a:pt x="281367" y="308542"/>
                  <a:pt x="269493" y="310862"/>
                  <a:pt x="257102" y="310862"/>
                </a:cubicBezTo>
                <a:cubicBezTo>
                  <a:pt x="244970" y="310862"/>
                  <a:pt x="232838" y="308542"/>
                  <a:pt x="221480" y="304418"/>
                </a:cubicBezTo>
                <a:lnTo>
                  <a:pt x="245228" y="331225"/>
                </a:lnTo>
                <a:lnTo>
                  <a:pt x="245744" y="331225"/>
                </a:lnTo>
                <a:lnTo>
                  <a:pt x="185083" y="477634"/>
                </a:lnTo>
                <a:lnTo>
                  <a:pt x="257102" y="549550"/>
                </a:lnTo>
                <a:cubicBezTo>
                  <a:pt x="128551" y="549550"/>
                  <a:pt x="0" y="528671"/>
                  <a:pt x="0" y="486398"/>
                </a:cubicBezTo>
                <a:cubicBezTo>
                  <a:pt x="0" y="414740"/>
                  <a:pt x="82345" y="318337"/>
                  <a:pt x="193859" y="290241"/>
                </a:cubicBezTo>
                <a:cubicBezTo>
                  <a:pt x="147137" y="259052"/>
                  <a:pt x="115128" y="197446"/>
                  <a:pt x="115128" y="141769"/>
                </a:cubicBezTo>
                <a:cubicBezTo>
                  <a:pt x="115128" y="63410"/>
                  <a:pt x="178629" y="0"/>
                  <a:pt x="257102" y="0"/>
                </a:cubicBezTo>
                <a:close/>
              </a:path>
            </a:pathLst>
          </a:custGeom>
          <a:solidFill>
            <a:srgbClr val="FFFFFF"/>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Verdana" panose="020B0604030504040204"/>
              <a:ea typeface="微软雅黑" panose="020B0503020204020204" pitchFamily="34" charset="-122"/>
            </a:endParaRPr>
          </a:p>
        </p:txBody>
      </p:sp>
      <p:cxnSp>
        <p:nvCxnSpPr>
          <p:cNvPr id="69" name="直接连接符 68"/>
          <p:cNvCxnSpPr/>
          <p:nvPr/>
        </p:nvCxnSpPr>
        <p:spPr>
          <a:xfrm>
            <a:off x="666750" y="4382645"/>
            <a:ext cx="4302125" cy="0"/>
          </a:xfrm>
          <a:prstGeom prst="line">
            <a:avLst/>
          </a:prstGeom>
          <a:noFill/>
          <a:ln w="3175" cap="rnd" cmpd="sng" algn="ctr">
            <a:solidFill>
              <a:srgbClr val="FFFFFF">
                <a:lumMod val="75000"/>
              </a:srgbClr>
            </a:solidFill>
            <a:prstDash val="solid"/>
            <a:round/>
            <a:headEnd type="none"/>
            <a:tailEnd type="none" w="med" len="med"/>
          </a:ln>
          <a:effectLst/>
        </p:spPr>
      </p:cxnSp>
      <p:cxnSp>
        <p:nvCxnSpPr>
          <p:cNvPr id="74" name="直接连接符 73"/>
          <p:cNvCxnSpPr/>
          <p:nvPr/>
        </p:nvCxnSpPr>
        <p:spPr>
          <a:xfrm>
            <a:off x="7245350" y="4365393"/>
            <a:ext cx="4279899" cy="0"/>
          </a:xfrm>
          <a:prstGeom prst="line">
            <a:avLst/>
          </a:prstGeom>
          <a:noFill/>
          <a:ln w="3175" cap="rnd" cmpd="sng" algn="ctr">
            <a:solidFill>
              <a:srgbClr val="FFFFFF">
                <a:lumMod val="75000"/>
              </a:srgbClr>
            </a:solidFill>
            <a:prstDash val="solid"/>
            <a:round/>
            <a:headEnd type="none"/>
            <a:tailEnd type="none" w="med" len="med"/>
          </a:ln>
          <a:effectLst/>
        </p:spPr>
      </p:cxnSp>
      <p:sp>
        <p:nvSpPr>
          <p:cNvPr id="5" name="文本框 4"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360907" y="2565396"/>
            <a:ext cx="3051450" cy="1734706"/>
          </a:xfrm>
          <a:prstGeom prst="rect">
            <a:avLst/>
          </a:prstGeom>
          <a:noFill/>
        </p:spPr>
        <p:txBody>
          <a:bodyPr wrap="square" rtlCol="0">
            <a:spAutoFit/>
          </a:bodyPr>
          <a:lstStyle/>
          <a:p>
            <a:pPr>
              <a:lnSpc>
                <a:spcPct val="110000"/>
              </a:lnSpc>
              <a:defRPr/>
            </a:pPr>
            <a:r>
              <a:rPr kumimoji="0" lang="zh-CN" altLang="en-US" sz="1400"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一是深入实施“法治</a:t>
            </a:r>
            <a:r>
              <a:rPr kumimoji="0" lang="en-US" altLang="zh-CN" sz="1400"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a:t>
            </a:r>
            <a:r>
              <a:rPr kumimoji="0" lang="zh-CN" altLang="en-US" sz="1400"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工程</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。整合立法、执法、司法和守法普法资源，鼓励各级各部门探索实施“法治</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招商引资”“法治</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项目建设”等的法律服务模式，为“六个新聊城建设”提供“组团式”“一键式”“全周期”法治保障机制。</a:t>
            </a:r>
          </a:p>
        </p:txBody>
      </p:sp>
      <p:sp>
        <p:nvSpPr>
          <p:cNvPr id="101" name="文本框 100"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7721563" y="2565396"/>
            <a:ext cx="3670352" cy="1734706"/>
          </a:xfrm>
          <a:prstGeom prst="rect">
            <a:avLst/>
          </a:prstGeom>
          <a:noFill/>
        </p:spPr>
        <p:txBody>
          <a:bodyPr wrap="square" rtlCol="0">
            <a:spAutoFit/>
          </a:bodyPr>
          <a:lstStyle/>
          <a:p>
            <a:pPr marL="0" marR="0" lvl="0" indent="0" defTabSz="914400" eaLnBrk="1" fontAlgn="auto" latinLnBrk="0" hangingPunct="1">
              <a:lnSpc>
                <a:spcPct val="11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二是实施“法治建设落实年”工程。坚持法治聊城、法治政府、法治社会一体建设，全面贯彻落实</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法治中国建设规划（</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2020-2025</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年）</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法治社会建设实施纲要（</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2020-2025</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年）</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法治政府建设实施纲要（</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2021-2025</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年）</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和省、市相关方案举措，确保法治建设各项措施精准落地落实。</a:t>
            </a:r>
          </a:p>
        </p:txBody>
      </p:sp>
      <p:sp>
        <p:nvSpPr>
          <p:cNvPr id="102" name="文本框 101"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1102244" y="5492213"/>
            <a:ext cx="10038119" cy="1363065"/>
          </a:xfrm>
          <a:prstGeom prst="rect">
            <a:avLst/>
          </a:prstGeom>
          <a:noFill/>
        </p:spPr>
        <p:txBody>
          <a:bodyPr wrap="square" rtlCol="0">
            <a:spAutoFit/>
          </a:bodyPr>
          <a:lstStyle/>
          <a:p>
            <a:pPr>
              <a:lnSpc>
                <a:spcPct val="120000"/>
              </a:lnSpc>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三是持续开展“乡村振兴 法治同行”工程。以法律服务和法治保障助力乡村振兴，夯实基层治理基础。完善公共法律服务网络，为乡村群众提供“一站式”服务，探索建立“云公共法律服务中心”，提升法律服务便利度。开展“民主法治示范村（社区）”“乡村振兴法治课堂”“公证进乡村”等活动，让群众的法律问题在“家门口”得到回应和解决，共同营造积极向上、安定有序的乡村治理新局面。</a:t>
            </a:r>
          </a:p>
          <a:p>
            <a:pPr marL="0" marR="0" lvl="0" indent="0" defTabSz="914400" eaLnBrk="1" fontAlgn="auto" latinLnBrk="0" hangingPunct="1">
              <a:lnSpc>
                <a:spcPct val="12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nvGrpSpPr>
          <p:cNvPr id="50" name="组合 49"/>
          <p:cNvGrpSpPr/>
          <p:nvPr/>
        </p:nvGrpSpPr>
        <p:grpSpPr>
          <a:xfrm>
            <a:off x="6985451" y="0"/>
            <a:ext cx="1526872" cy="900884"/>
            <a:chOff x="7140434" y="684324"/>
            <a:chExt cx="1526872" cy="900884"/>
          </a:xfrm>
        </p:grpSpPr>
        <p:grpSp>
          <p:nvGrpSpPr>
            <p:cNvPr id="51" name="组合 50"/>
            <p:cNvGrpSpPr/>
            <p:nvPr/>
          </p:nvGrpSpPr>
          <p:grpSpPr>
            <a:xfrm rot="10800000">
              <a:off x="7140434" y="980677"/>
              <a:ext cx="1243864" cy="256375"/>
              <a:chOff x="1621436" y="3300812"/>
              <a:chExt cx="1243864" cy="256375"/>
            </a:xfrm>
            <a:effectLst/>
          </p:grpSpPr>
          <p:cxnSp>
            <p:nvCxnSpPr>
              <p:cNvPr id="53" name="直接连接符 52"/>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4"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52" name="图片 51"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57" name="矩形: 圆角 56"/>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18" name="文本框 17"/>
          <p:cNvSpPr txBox="1"/>
          <p:nvPr/>
        </p:nvSpPr>
        <p:spPr>
          <a:xfrm>
            <a:off x="285562" y="1193729"/>
            <a:ext cx="6869759"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（一）实施“三项工程”，保障建设富强新聊城</a:t>
            </a:r>
          </a:p>
        </p:txBody>
      </p:sp>
      <p:pic>
        <p:nvPicPr>
          <p:cNvPr id="58" name="图片 57"/>
          <p:cNvPicPr>
            <a:picLocks noChangeAspect="1"/>
          </p:cNvPicPr>
          <p:nvPr/>
        </p:nvPicPr>
        <p:blipFill>
          <a:blip r:embed="rId5"/>
          <a:stretch>
            <a:fillRect/>
          </a:stretch>
        </p:blipFill>
        <p:spPr>
          <a:xfrm>
            <a:off x="606664" y="66176"/>
            <a:ext cx="6187976" cy="816935"/>
          </a:xfrm>
          <a:prstGeom prst="rect">
            <a:avLst/>
          </a:prstGeom>
        </p:spPr>
      </p:pic>
      <p:sp>
        <p:nvSpPr>
          <p:cNvPr id="28" name="文本框 27"/>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44</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7419550" y="1187299"/>
            <a:ext cx="4079343" cy="961289"/>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一是大力实施法治政府示范创建“孵化行动”</a:t>
            </a:r>
          </a:p>
        </p:txBody>
      </p:sp>
      <p:sp>
        <p:nvSpPr>
          <p:cNvPr id="73" name="矩形 72"/>
          <p:cNvSpPr/>
          <p:nvPr/>
        </p:nvSpPr>
        <p:spPr>
          <a:xfrm>
            <a:off x="0" y="2525562"/>
            <a:ext cx="12192000" cy="2844312"/>
          </a:xfrm>
          <a:prstGeom prst="rect">
            <a:avLst/>
          </a:prstGeom>
          <a:gradFill flip="none" rotWithShape="1">
            <a:gsLst>
              <a:gs pos="3000">
                <a:srgbClr val="256ED8"/>
              </a:gs>
              <a:gs pos="100000">
                <a:srgbClr val="090A7B"/>
              </a:gs>
            </a:gsLst>
            <a:lin ang="27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16" name="图片 115"/>
          <p:cNvPicPr>
            <a:picLocks noChangeAspect="1"/>
          </p:cNvPicPr>
          <p:nvPr/>
        </p:nvPicPr>
        <p:blipFill rotWithShape="1">
          <a:blip r:embed="rId3">
            <a:extLst>
              <a:ext uri="{28A0092B-C50C-407E-A947-70E740481C1C}">
                <a14:useLocalDpi xmlns:a14="http://schemas.microsoft.com/office/drawing/2010/main" val="0"/>
              </a:ext>
            </a:extLst>
          </a:blip>
          <a:srcRect l="6590" r="6590"/>
          <a:stretch>
            <a:fillRect/>
          </a:stretch>
        </p:blipFill>
        <p:spPr>
          <a:xfrm>
            <a:off x="885368" y="1922007"/>
            <a:ext cx="4892657" cy="4115158"/>
          </a:xfrm>
          <a:prstGeom prst="rect">
            <a:avLst/>
          </a:prstGeom>
          <a:effectLst>
            <a:outerShdw blurRad="63500" sx="101000" sy="101000" algn="ctr" rotWithShape="0">
              <a:prstClr val="black">
                <a:alpha val="36000"/>
              </a:prstClr>
            </a:outerShdw>
          </a:effectLst>
        </p:spPr>
      </p:pic>
      <p:sp>
        <p:nvSpPr>
          <p:cNvPr id="11" name="文本框 10"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6054548" y="2815292"/>
            <a:ext cx="5747657" cy="2264851"/>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紧紧围绕创建全国法治政府示范市这一目标，以示范促提升。开展示范项目和示范县（市区）储备工作，积极培树先进典型。年度内重点培养</a:t>
            </a:r>
            <a:r>
              <a:rPr kumimoji="0" lang="en-US" altLang="zh-CN" sz="1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2-3</a:t>
            </a:r>
            <a:r>
              <a:rPr kumimoji="0" lang="zh-CN" altLang="en-US" sz="1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个县（市区）和</a:t>
            </a:r>
            <a:r>
              <a:rPr kumimoji="0" lang="en-US" altLang="zh-CN" sz="1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10</a:t>
            </a:r>
            <a:r>
              <a:rPr kumimoji="0" lang="zh-CN" altLang="en-US" sz="1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个以上的示范项目，纳入示范创建的整体规划中，达到“一年定型、两年成效”的示范创建效果。推动形成法治政府示范创建既有全面突破，也有重点攻坚的格局。</a:t>
            </a:r>
          </a:p>
        </p:txBody>
      </p:sp>
      <p:grpSp>
        <p:nvGrpSpPr>
          <p:cNvPr id="34" name="组合 33"/>
          <p:cNvGrpSpPr/>
          <p:nvPr/>
        </p:nvGrpSpPr>
        <p:grpSpPr>
          <a:xfrm>
            <a:off x="6985451" y="0"/>
            <a:ext cx="1526872" cy="900884"/>
            <a:chOff x="7140434" y="684324"/>
            <a:chExt cx="1526872" cy="900884"/>
          </a:xfrm>
        </p:grpSpPr>
        <p:grpSp>
          <p:nvGrpSpPr>
            <p:cNvPr id="35" name="组合 34"/>
            <p:cNvGrpSpPr/>
            <p:nvPr/>
          </p:nvGrpSpPr>
          <p:grpSpPr>
            <a:xfrm rot="10800000">
              <a:off x="7140434" y="980677"/>
              <a:ext cx="1243864" cy="256375"/>
              <a:chOff x="1621436" y="3300812"/>
              <a:chExt cx="1243864" cy="256375"/>
            </a:xfrm>
            <a:effectLst/>
          </p:grpSpPr>
          <p:cxnSp>
            <p:nvCxnSpPr>
              <p:cNvPr id="37" name="直接连接符 36"/>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8"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6" name="图片 35" descr="黑暗中的灯光&#10;&#10;描述已自动生成"/>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40" name="矩形: 圆角 39"/>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18" name="文本框 17"/>
          <p:cNvSpPr txBox="1"/>
          <p:nvPr/>
        </p:nvSpPr>
        <p:spPr>
          <a:xfrm>
            <a:off x="79490" y="1215881"/>
            <a:ext cx="7242324"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（二）开展“三项行动”，保障建设创新新聊城</a:t>
            </a:r>
          </a:p>
        </p:txBody>
      </p:sp>
      <p:pic>
        <p:nvPicPr>
          <p:cNvPr id="41" name="图片 40"/>
          <p:cNvPicPr>
            <a:picLocks noChangeAspect="1"/>
          </p:cNvPicPr>
          <p:nvPr/>
        </p:nvPicPr>
        <p:blipFill>
          <a:blip r:embed="rId6"/>
          <a:stretch>
            <a:fillRect/>
          </a:stretch>
        </p:blipFill>
        <p:spPr>
          <a:xfrm>
            <a:off x="606664" y="66176"/>
            <a:ext cx="6187976" cy="816935"/>
          </a:xfrm>
          <a:prstGeom prst="rect">
            <a:avLst/>
          </a:prstGeom>
        </p:spPr>
      </p:pic>
      <p:sp>
        <p:nvSpPr>
          <p:cNvPr id="15" name="文本框 14"/>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45</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7440524" y="1197237"/>
            <a:ext cx="4153927" cy="961289"/>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二是大力实施中小微企业法治“护苗行动”</a:t>
            </a:r>
          </a:p>
        </p:txBody>
      </p:sp>
      <p:grpSp>
        <p:nvGrpSpPr>
          <p:cNvPr id="90" name="组合 89"/>
          <p:cNvGrpSpPr/>
          <p:nvPr/>
        </p:nvGrpSpPr>
        <p:grpSpPr>
          <a:xfrm>
            <a:off x="533163" y="2158526"/>
            <a:ext cx="4962756" cy="1799481"/>
            <a:chOff x="6330477" y="2287500"/>
            <a:chExt cx="4962756" cy="1376397"/>
          </a:xfrm>
          <a:effectLst>
            <a:outerShdw blurRad="63500" sx="102000" sy="102000" algn="ctr" rotWithShape="0">
              <a:prstClr val="black">
                <a:alpha val="40000"/>
              </a:prstClr>
            </a:outerShdw>
          </a:effectLst>
        </p:grpSpPr>
        <p:sp>
          <p:nvSpPr>
            <p:cNvPr id="69" name="矩形 68"/>
            <p:cNvSpPr/>
            <p:nvPr/>
          </p:nvSpPr>
          <p:spPr>
            <a:xfrm rot="5400000">
              <a:off x="5896127" y="2721850"/>
              <a:ext cx="988578" cy="119878"/>
            </a:xfrm>
            <a:prstGeom prst="rect">
              <a:avLst/>
            </a:prstGeom>
            <a:gradFill>
              <a:gsLst>
                <a:gs pos="3000">
                  <a:srgbClr val="256ED8"/>
                </a:gs>
                <a:gs pos="100000">
                  <a:srgbClr val="090A7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5" name="组合 14"/>
            <p:cNvGrpSpPr/>
            <p:nvPr/>
          </p:nvGrpSpPr>
          <p:grpSpPr>
            <a:xfrm>
              <a:off x="6450354" y="2287500"/>
              <a:ext cx="4842879" cy="1376397"/>
              <a:chOff x="6450354" y="2287500"/>
              <a:chExt cx="4842879" cy="1376397"/>
            </a:xfrm>
          </p:grpSpPr>
          <p:sp>
            <p:nvSpPr>
              <p:cNvPr id="70" name="矩形 69"/>
              <p:cNvSpPr/>
              <p:nvPr/>
            </p:nvSpPr>
            <p:spPr>
              <a:xfrm>
                <a:off x="6450355" y="2287500"/>
                <a:ext cx="1242647" cy="103672"/>
              </a:xfrm>
              <a:prstGeom prst="rect">
                <a:avLst/>
              </a:prstGeom>
              <a:gradFill>
                <a:gsLst>
                  <a:gs pos="3000">
                    <a:srgbClr val="256ED8"/>
                  </a:gs>
                  <a:gs pos="100000">
                    <a:srgbClr val="090A7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71" name="矩形 70"/>
              <p:cNvSpPr/>
              <p:nvPr/>
            </p:nvSpPr>
            <p:spPr>
              <a:xfrm>
                <a:off x="6450354" y="2373123"/>
                <a:ext cx="4842879" cy="1290774"/>
              </a:xfrm>
              <a:prstGeom prst="rect">
                <a:avLst/>
              </a:prstGeom>
              <a:noFill/>
              <a:ln>
                <a:solidFill>
                  <a:srgbClr val="256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grpSp>
        <p:nvGrpSpPr>
          <p:cNvPr id="17" name="组合 16"/>
          <p:cNvGrpSpPr/>
          <p:nvPr/>
        </p:nvGrpSpPr>
        <p:grpSpPr>
          <a:xfrm>
            <a:off x="533163" y="4510201"/>
            <a:ext cx="4962756" cy="1687538"/>
            <a:chOff x="6330477" y="4366368"/>
            <a:chExt cx="4962756" cy="1383546"/>
          </a:xfrm>
          <a:effectLst>
            <a:outerShdw blurRad="63500" sx="102000" sy="102000" algn="ctr" rotWithShape="0">
              <a:prstClr val="black">
                <a:alpha val="40000"/>
              </a:prstClr>
            </a:outerShdw>
          </a:effectLst>
        </p:grpSpPr>
        <p:sp>
          <p:nvSpPr>
            <p:cNvPr id="76" name="矩形 75"/>
            <p:cNvSpPr/>
            <p:nvPr/>
          </p:nvSpPr>
          <p:spPr>
            <a:xfrm rot="5400000">
              <a:off x="5896127" y="4807784"/>
              <a:ext cx="988578" cy="119878"/>
            </a:xfrm>
            <a:prstGeom prst="rect">
              <a:avLst/>
            </a:prstGeom>
            <a:gradFill>
              <a:gsLst>
                <a:gs pos="3000">
                  <a:srgbClr val="256ED8"/>
                </a:gs>
                <a:gs pos="100000">
                  <a:srgbClr val="090A7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6" name="组合 15"/>
            <p:cNvGrpSpPr/>
            <p:nvPr/>
          </p:nvGrpSpPr>
          <p:grpSpPr>
            <a:xfrm>
              <a:off x="6450354" y="4366368"/>
              <a:ext cx="4842879" cy="1383546"/>
              <a:chOff x="6450354" y="4366368"/>
              <a:chExt cx="4842879" cy="1383546"/>
            </a:xfrm>
          </p:grpSpPr>
          <p:sp>
            <p:nvSpPr>
              <p:cNvPr id="72" name="矩形 71"/>
              <p:cNvSpPr/>
              <p:nvPr/>
            </p:nvSpPr>
            <p:spPr>
              <a:xfrm>
                <a:off x="6450354" y="4366368"/>
                <a:ext cx="4842879" cy="1383546"/>
              </a:xfrm>
              <a:prstGeom prst="rect">
                <a:avLst/>
              </a:prstGeom>
              <a:noFill/>
              <a:ln>
                <a:solidFill>
                  <a:srgbClr val="256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77" name="矩形 76"/>
              <p:cNvSpPr/>
              <p:nvPr/>
            </p:nvSpPr>
            <p:spPr>
              <a:xfrm>
                <a:off x="6450355" y="4373434"/>
                <a:ext cx="1242647" cy="103672"/>
              </a:xfrm>
              <a:prstGeom prst="rect">
                <a:avLst/>
              </a:prstGeom>
              <a:gradFill>
                <a:gsLst>
                  <a:gs pos="3000">
                    <a:srgbClr val="256ED8"/>
                  </a:gs>
                  <a:gs pos="100000">
                    <a:srgbClr val="090A7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sp>
        <p:nvSpPr>
          <p:cNvPr id="14" name="文本框 13"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712979" y="2502178"/>
            <a:ext cx="4723001" cy="115685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健全防范和化解拖欠中小企业账款长效机制，对恶意拖欠、久拖不还、打击报复投诉人等行为进行通报，并对相关拖欠主体依法依规实施失信联合惩戒。</a:t>
            </a:r>
          </a:p>
        </p:txBody>
      </p:sp>
      <p:sp>
        <p:nvSpPr>
          <p:cNvPr id="89" name="文本框 88"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712978" y="4775542"/>
            <a:ext cx="4723001" cy="115685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将拖欠中小微企业账款案件纳入快立快审快执“绿色通道”，为中小企业创新创业提供优质的法治环境。</a:t>
            </a:r>
          </a:p>
        </p:txBody>
      </p:sp>
      <p:grpSp>
        <p:nvGrpSpPr>
          <p:cNvPr id="37" name="组合 36"/>
          <p:cNvGrpSpPr/>
          <p:nvPr/>
        </p:nvGrpSpPr>
        <p:grpSpPr>
          <a:xfrm>
            <a:off x="6985451" y="0"/>
            <a:ext cx="1526872" cy="900884"/>
            <a:chOff x="7140434" y="684324"/>
            <a:chExt cx="1526872" cy="900884"/>
          </a:xfrm>
        </p:grpSpPr>
        <p:grpSp>
          <p:nvGrpSpPr>
            <p:cNvPr id="38" name="组合 37"/>
            <p:cNvGrpSpPr/>
            <p:nvPr/>
          </p:nvGrpSpPr>
          <p:grpSpPr>
            <a:xfrm rot="10800000">
              <a:off x="7140434" y="980677"/>
              <a:ext cx="1243864" cy="256375"/>
              <a:chOff x="1621436" y="3300812"/>
              <a:chExt cx="1243864" cy="256375"/>
            </a:xfrm>
            <a:effectLst/>
          </p:grpSpPr>
          <p:cxnSp>
            <p:nvCxnSpPr>
              <p:cNvPr id="40" name="直接连接符 39"/>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1"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9" name="图片 38"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52" name="矩形: 圆角 51"/>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53" name="文本框 52"/>
          <p:cNvSpPr txBox="1"/>
          <p:nvPr/>
        </p:nvSpPr>
        <p:spPr>
          <a:xfrm>
            <a:off x="79490" y="1215881"/>
            <a:ext cx="7242324"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（二）开展“三项行动”，保障建设创新新聊城</a:t>
            </a:r>
          </a:p>
        </p:txBody>
      </p:sp>
      <p:pic>
        <p:nvPicPr>
          <p:cNvPr id="54" name="图片 53"/>
          <p:cNvPicPr>
            <a:picLocks noChangeAspect="1"/>
          </p:cNvPicPr>
          <p:nvPr/>
        </p:nvPicPr>
        <p:blipFill>
          <a:blip r:embed="rId5"/>
          <a:stretch>
            <a:fillRect/>
          </a:stretch>
        </p:blipFill>
        <p:spPr>
          <a:xfrm>
            <a:off x="606664" y="66176"/>
            <a:ext cx="6187976" cy="816935"/>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5630" y="2270468"/>
            <a:ext cx="5893207" cy="3927270"/>
          </a:xfrm>
          <a:prstGeom prst="roundRect">
            <a:avLst>
              <a:gd name="adj" fmla="val 9017"/>
            </a:avLst>
          </a:prstGeom>
        </p:spPr>
      </p:pic>
      <p:sp>
        <p:nvSpPr>
          <p:cNvPr id="25" name="文本框 24"/>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46</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7419550" y="1238587"/>
            <a:ext cx="3862089" cy="961289"/>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三是大力实施知识产权保护“护航行动”</a:t>
            </a:r>
          </a:p>
        </p:txBody>
      </p:sp>
      <p:sp>
        <p:nvSpPr>
          <p:cNvPr id="57" name="ïşḻiḋê"/>
          <p:cNvSpPr/>
          <p:nvPr/>
        </p:nvSpPr>
        <p:spPr bwMode="auto">
          <a:xfrm>
            <a:off x="1587" y="4245817"/>
            <a:ext cx="12188826" cy="2612182"/>
          </a:xfrm>
          <a:custGeom>
            <a:avLst/>
            <a:gdLst>
              <a:gd name="T0" fmla="*/ 26330 w 31996"/>
              <a:gd name="T1" fmla="*/ 2 h 12565"/>
              <a:gd name="T2" fmla="*/ 29158 w 31996"/>
              <a:gd name="T3" fmla="*/ 861 h 12565"/>
              <a:gd name="T4" fmla="*/ 31128 w 31996"/>
              <a:gd name="T5" fmla="*/ 2427 h 12565"/>
              <a:gd name="T6" fmla="*/ 31996 w 31996"/>
              <a:gd name="T7" fmla="*/ 2408 h 12565"/>
              <a:gd name="T8" fmla="*/ 31996 w 31996"/>
              <a:gd name="T9" fmla="*/ 12527 h 12565"/>
              <a:gd name="T10" fmla="*/ 31996 w 31996"/>
              <a:gd name="T11" fmla="*/ 12565 h 12565"/>
              <a:gd name="T12" fmla="*/ 0 w 31996"/>
              <a:gd name="T13" fmla="*/ 12565 h 12565"/>
              <a:gd name="T14" fmla="*/ 0 w 31996"/>
              <a:gd name="T15" fmla="*/ 9370 h 12565"/>
              <a:gd name="T16" fmla="*/ 95 w 31996"/>
              <a:gd name="T17" fmla="*/ 9260 h 12565"/>
              <a:gd name="T18" fmla="*/ 4248 w 31996"/>
              <a:gd name="T19" fmla="*/ 7822 h 12565"/>
              <a:gd name="T20" fmla="*/ 9991 w 31996"/>
              <a:gd name="T21" fmla="*/ 8558 h 12565"/>
              <a:gd name="T22" fmla="*/ 12763 w 31996"/>
              <a:gd name="T23" fmla="*/ 7030 h 12565"/>
              <a:gd name="T24" fmla="*/ 14031 w 31996"/>
              <a:gd name="T25" fmla="*/ 4860 h 12565"/>
              <a:gd name="T26" fmla="*/ 16736 w 31996"/>
              <a:gd name="T27" fmla="*/ 3276 h 12565"/>
              <a:gd name="T28" fmla="*/ 20209 w 31996"/>
              <a:gd name="T29" fmla="*/ 3049 h 12565"/>
              <a:gd name="T30" fmla="*/ 22747 w 31996"/>
              <a:gd name="T31" fmla="*/ 1106 h 12565"/>
              <a:gd name="T32" fmla="*/ 25852 w 31996"/>
              <a:gd name="T33" fmla="*/ 12 h 12565"/>
              <a:gd name="T34" fmla="*/ 26330 w 31996"/>
              <a:gd name="T35" fmla="*/ 2 h 12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996" h="12565">
                <a:moveTo>
                  <a:pt x="26330" y="2"/>
                </a:moveTo>
                <a:cubicBezTo>
                  <a:pt x="27445" y="21"/>
                  <a:pt x="28545" y="333"/>
                  <a:pt x="29158" y="861"/>
                </a:cubicBezTo>
                <a:cubicBezTo>
                  <a:pt x="29793" y="1408"/>
                  <a:pt x="29993" y="2219"/>
                  <a:pt x="31128" y="2427"/>
                </a:cubicBezTo>
                <a:cubicBezTo>
                  <a:pt x="31429" y="2465"/>
                  <a:pt x="31729" y="2465"/>
                  <a:pt x="31996" y="2408"/>
                </a:cubicBezTo>
                <a:cubicBezTo>
                  <a:pt x="31996" y="8401"/>
                  <a:pt x="31996" y="11210"/>
                  <a:pt x="31996" y="12527"/>
                </a:cubicBezTo>
                <a:lnTo>
                  <a:pt x="31996" y="12565"/>
                </a:lnTo>
                <a:lnTo>
                  <a:pt x="0" y="12565"/>
                </a:lnTo>
                <a:lnTo>
                  <a:pt x="0" y="9370"/>
                </a:lnTo>
                <a:lnTo>
                  <a:pt x="95" y="9260"/>
                </a:lnTo>
                <a:cubicBezTo>
                  <a:pt x="953" y="8416"/>
                  <a:pt x="2524" y="7772"/>
                  <a:pt x="4248" y="7822"/>
                </a:cubicBezTo>
                <a:cubicBezTo>
                  <a:pt x="6218" y="7878"/>
                  <a:pt x="8021" y="8803"/>
                  <a:pt x="9991" y="8558"/>
                </a:cubicBezTo>
                <a:cubicBezTo>
                  <a:pt x="11293" y="8407"/>
                  <a:pt x="12228" y="7728"/>
                  <a:pt x="12763" y="7030"/>
                </a:cubicBezTo>
                <a:cubicBezTo>
                  <a:pt x="13297" y="6332"/>
                  <a:pt x="13531" y="5558"/>
                  <a:pt x="14031" y="4860"/>
                </a:cubicBezTo>
                <a:cubicBezTo>
                  <a:pt x="14532" y="4143"/>
                  <a:pt x="15434" y="3464"/>
                  <a:pt x="16736" y="3276"/>
                </a:cubicBezTo>
                <a:cubicBezTo>
                  <a:pt x="17872" y="3106"/>
                  <a:pt x="19140" y="3332"/>
                  <a:pt x="20209" y="3049"/>
                </a:cubicBezTo>
                <a:cubicBezTo>
                  <a:pt x="21511" y="2710"/>
                  <a:pt x="21912" y="1786"/>
                  <a:pt x="22747" y="1106"/>
                </a:cubicBezTo>
                <a:cubicBezTo>
                  <a:pt x="23448" y="522"/>
                  <a:pt x="24617" y="88"/>
                  <a:pt x="25852" y="12"/>
                </a:cubicBezTo>
                <a:cubicBezTo>
                  <a:pt x="26011" y="3"/>
                  <a:pt x="26171" y="0"/>
                  <a:pt x="26330" y="2"/>
                </a:cubicBezTo>
                <a:close/>
              </a:path>
            </a:pathLst>
          </a:custGeom>
          <a:gradFill>
            <a:gsLst>
              <a:gs pos="3000">
                <a:srgbClr val="256ED8">
                  <a:alpha val="64000"/>
                </a:srgbClr>
              </a:gs>
              <a:gs pos="100000">
                <a:srgbClr val="090A7B"/>
              </a:gs>
            </a:gsLst>
            <a:lin ang="2700000" scaled="1"/>
          </a:grad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79" name="iŝḻíḑe"/>
          <p:cNvSpPr/>
          <p:nvPr/>
        </p:nvSpPr>
        <p:spPr>
          <a:xfrm>
            <a:off x="751205" y="2374390"/>
            <a:ext cx="611424" cy="611424"/>
          </a:xfrm>
          <a:prstGeom prst="ellipse">
            <a:avLst/>
          </a:prstGeom>
          <a:gradFill>
            <a:gsLst>
              <a:gs pos="3000">
                <a:srgbClr val="256ED8"/>
              </a:gs>
              <a:gs pos="100000">
                <a:srgbClr val="090A7B"/>
              </a:gs>
            </a:gsLst>
            <a:lin ang="2700000" scaled="1"/>
          </a:gradFill>
          <a:ln w="12700" cap="rnd"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80" name="isľiḓè"/>
          <p:cNvSpPr/>
          <p:nvPr/>
        </p:nvSpPr>
        <p:spPr>
          <a:xfrm>
            <a:off x="927222" y="2523133"/>
            <a:ext cx="259387" cy="313937"/>
          </a:xfrm>
          <a:custGeom>
            <a:avLst/>
            <a:gdLst>
              <a:gd name="connsiteX0" fmla="*/ 182271 w 501297"/>
              <a:gd name="connsiteY0" fmla="*/ 515718 h 606722"/>
              <a:gd name="connsiteX1" fmla="*/ 151922 w 501297"/>
              <a:gd name="connsiteY1" fmla="*/ 546023 h 606722"/>
              <a:gd name="connsiteX2" fmla="*/ 182271 w 501297"/>
              <a:gd name="connsiteY2" fmla="*/ 576328 h 606722"/>
              <a:gd name="connsiteX3" fmla="*/ 203809 w 501297"/>
              <a:gd name="connsiteY3" fmla="*/ 567441 h 606722"/>
              <a:gd name="connsiteX4" fmla="*/ 212708 w 501297"/>
              <a:gd name="connsiteY4" fmla="*/ 546023 h 606722"/>
              <a:gd name="connsiteX5" fmla="*/ 182271 w 501297"/>
              <a:gd name="connsiteY5" fmla="*/ 515718 h 606722"/>
              <a:gd name="connsiteX6" fmla="*/ 432133 w 501297"/>
              <a:gd name="connsiteY6" fmla="*/ 219106 h 606722"/>
              <a:gd name="connsiteX7" fmla="*/ 501297 w 501297"/>
              <a:gd name="connsiteY7" fmla="*/ 288234 h 606722"/>
              <a:gd name="connsiteX8" fmla="*/ 432133 w 501297"/>
              <a:gd name="connsiteY8" fmla="*/ 357273 h 606722"/>
              <a:gd name="connsiteX9" fmla="*/ 432133 w 501297"/>
              <a:gd name="connsiteY9" fmla="*/ 310981 h 606722"/>
              <a:gd name="connsiteX10" fmla="*/ 182271 w 501297"/>
              <a:gd name="connsiteY10" fmla="*/ 310981 h 606722"/>
              <a:gd name="connsiteX11" fmla="*/ 182271 w 501297"/>
              <a:gd name="connsiteY11" fmla="*/ 265488 h 606722"/>
              <a:gd name="connsiteX12" fmla="*/ 432133 w 501297"/>
              <a:gd name="connsiteY12" fmla="*/ 265488 h 606722"/>
              <a:gd name="connsiteX13" fmla="*/ 30438 w 501297"/>
              <a:gd name="connsiteY13" fmla="*/ 0 h 606722"/>
              <a:gd name="connsiteX14" fmla="*/ 334192 w 501297"/>
              <a:gd name="connsiteY14" fmla="*/ 0 h 606722"/>
              <a:gd name="connsiteX15" fmla="*/ 364541 w 501297"/>
              <a:gd name="connsiteY15" fmla="*/ 30305 h 606722"/>
              <a:gd name="connsiteX16" fmla="*/ 364541 w 501297"/>
              <a:gd name="connsiteY16" fmla="*/ 219956 h 606722"/>
              <a:gd name="connsiteX17" fmla="*/ 318974 w 501297"/>
              <a:gd name="connsiteY17" fmla="*/ 219956 h 606722"/>
              <a:gd name="connsiteX18" fmla="*/ 318974 w 501297"/>
              <a:gd name="connsiteY18" fmla="*/ 91004 h 606722"/>
              <a:gd name="connsiteX19" fmla="*/ 45568 w 501297"/>
              <a:gd name="connsiteY19" fmla="*/ 91004 h 606722"/>
              <a:gd name="connsiteX20" fmla="*/ 45568 w 501297"/>
              <a:gd name="connsiteY20" fmla="*/ 485325 h 606722"/>
              <a:gd name="connsiteX21" fmla="*/ 318974 w 501297"/>
              <a:gd name="connsiteY21" fmla="*/ 485325 h 606722"/>
              <a:gd name="connsiteX22" fmla="*/ 318974 w 501297"/>
              <a:gd name="connsiteY22" fmla="*/ 356462 h 606722"/>
              <a:gd name="connsiteX23" fmla="*/ 364541 w 501297"/>
              <a:gd name="connsiteY23" fmla="*/ 356462 h 606722"/>
              <a:gd name="connsiteX24" fmla="*/ 364541 w 501297"/>
              <a:gd name="connsiteY24" fmla="*/ 576328 h 606722"/>
              <a:gd name="connsiteX25" fmla="*/ 334192 w 501297"/>
              <a:gd name="connsiteY25" fmla="*/ 606722 h 606722"/>
              <a:gd name="connsiteX26" fmla="*/ 30438 w 501297"/>
              <a:gd name="connsiteY26" fmla="*/ 606722 h 606722"/>
              <a:gd name="connsiteX27" fmla="*/ 0 w 501297"/>
              <a:gd name="connsiteY27" fmla="*/ 576328 h 606722"/>
              <a:gd name="connsiteX28" fmla="*/ 0 w 501297"/>
              <a:gd name="connsiteY28" fmla="*/ 30305 h 606722"/>
              <a:gd name="connsiteX29" fmla="*/ 30438 w 501297"/>
              <a:gd name="connsiteY2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297" h="606722">
                <a:moveTo>
                  <a:pt x="182271" y="515718"/>
                </a:moveTo>
                <a:cubicBezTo>
                  <a:pt x="165539" y="515718"/>
                  <a:pt x="151922" y="529316"/>
                  <a:pt x="151922" y="546023"/>
                </a:cubicBezTo>
                <a:cubicBezTo>
                  <a:pt x="151922" y="562731"/>
                  <a:pt x="165539" y="576328"/>
                  <a:pt x="182271" y="576328"/>
                </a:cubicBezTo>
                <a:cubicBezTo>
                  <a:pt x="190459" y="576328"/>
                  <a:pt x="198024" y="573218"/>
                  <a:pt x="203809" y="567441"/>
                </a:cubicBezTo>
                <a:cubicBezTo>
                  <a:pt x="209505" y="561754"/>
                  <a:pt x="212708" y="554111"/>
                  <a:pt x="212708" y="546023"/>
                </a:cubicBezTo>
                <a:cubicBezTo>
                  <a:pt x="212708" y="529316"/>
                  <a:pt x="199092" y="515718"/>
                  <a:pt x="182271" y="515718"/>
                </a:cubicBezTo>
                <a:close/>
                <a:moveTo>
                  <a:pt x="432133" y="219106"/>
                </a:moveTo>
                <a:lnTo>
                  <a:pt x="501297" y="288234"/>
                </a:lnTo>
                <a:lnTo>
                  <a:pt x="432133" y="357273"/>
                </a:lnTo>
                <a:lnTo>
                  <a:pt x="432133" y="310981"/>
                </a:lnTo>
                <a:lnTo>
                  <a:pt x="182271" y="310981"/>
                </a:lnTo>
                <a:lnTo>
                  <a:pt x="182271" y="265488"/>
                </a:lnTo>
                <a:lnTo>
                  <a:pt x="432133" y="265488"/>
                </a:lnTo>
                <a:close/>
                <a:moveTo>
                  <a:pt x="30438" y="0"/>
                </a:moveTo>
                <a:lnTo>
                  <a:pt x="334192" y="0"/>
                </a:lnTo>
                <a:cubicBezTo>
                  <a:pt x="351013" y="0"/>
                  <a:pt x="364541" y="13598"/>
                  <a:pt x="364541" y="30305"/>
                </a:cubicBezTo>
                <a:lnTo>
                  <a:pt x="364541" y="219956"/>
                </a:lnTo>
                <a:lnTo>
                  <a:pt x="318974" y="219956"/>
                </a:lnTo>
                <a:lnTo>
                  <a:pt x="318974" y="91004"/>
                </a:lnTo>
                <a:lnTo>
                  <a:pt x="45568" y="91004"/>
                </a:lnTo>
                <a:lnTo>
                  <a:pt x="45568" y="485325"/>
                </a:lnTo>
                <a:lnTo>
                  <a:pt x="318974" y="485325"/>
                </a:lnTo>
                <a:lnTo>
                  <a:pt x="318974" y="356462"/>
                </a:lnTo>
                <a:lnTo>
                  <a:pt x="364541" y="356462"/>
                </a:lnTo>
                <a:lnTo>
                  <a:pt x="364541" y="576328"/>
                </a:lnTo>
                <a:cubicBezTo>
                  <a:pt x="364541" y="593125"/>
                  <a:pt x="351013" y="606722"/>
                  <a:pt x="334192" y="606722"/>
                </a:cubicBezTo>
                <a:lnTo>
                  <a:pt x="30438" y="606722"/>
                </a:lnTo>
                <a:cubicBezTo>
                  <a:pt x="13617" y="606722"/>
                  <a:pt x="0" y="593125"/>
                  <a:pt x="0" y="576328"/>
                </a:cubicBezTo>
                <a:lnTo>
                  <a:pt x="0" y="30305"/>
                </a:lnTo>
                <a:cubicBezTo>
                  <a:pt x="0" y="13598"/>
                  <a:pt x="13617" y="0"/>
                  <a:pt x="30438" y="0"/>
                </a:cubicBezTo>
                <a:close/>
              </a:path>
            </a:pathLst>
          </a:custGeom>
          <a:solidFill>
            <a:sysClr val="window" lastClr="FFFFFF"/>
          </a:solidFill>
          <a:ln w="12700" cap="rnd" cmpd="sng" algn="ctr">
            <a:noFill/>
            <a:prstDash val="solid"/>
            <a:round/>
          </a:ln>
          <a:effectLst/>
        </p:spPr>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67" name="iSļïḍé"/>
          <p:cNvSpPr/>
          <p:nvPr/>
        </p:nvSpPr>
        <p:spPr>
          <a:xfrm>
            <a:off x="751205" y="4156455"/>
            <a:ext cx="611424" cy="611424"/>
          </a:xfrm>
          <a:prstGeom prst="ellipse">
            <a:avLst/>
          </a:prstGeom>
          <a:gradFill>
            <a:gsLst>
              <a:gs pos="3000">
                <a:srgbClr val="256ED8"/>
              </a:gs>
              <a:gs pos="100000">
                <a:srgbClr val="090A7B"/>
              </a:gs>
            </a:gsLst>
            <a:lin ang="2700000" scaled="1"/>
          </a:gradFill>
          <a:ln w="12700" cap="rnd"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68" name="is1îḓê"/>
          <p:cNvSpPr/>
          <p:nvPr/>
        </p:nvSpPr>
        <p:spPr>
          <a:xfrm>
            <a:off x="927222" y="4305198"/>
            <a:ext cx="259387" cy="313937"/>
          </a:xfrm>
          <a:custGeom>
            <a:avLst/>
            <a:gdLst>
              <a:gd name="connsiteX0" fmla="*/ 182271 w 501297"/>
              <a:gd name="connsiteY0" fmla="*/ 515718 h 606722"/>
              <a:gd name="connsiteX1" fmla="*/ 151922 w 501297"/>
              <a:gd name="connsiteY1" fmla="*/ 546023 h 606722"/>
              <a:gd name="connsiteX2" fmla="*/ 182271 w 501297"/>
              <a:gd name="connsiteY2" fmla="*/ 576328 h 606722"/>
              <a:gd name="connsiteX3" fmla="*/ 203809 w 501297"/>
              <a:gd name="connsiteY3" fmla="*/ 567441 h 606722"/>
              <a:gd name="connsiteX4" fmla="*/ 212708 w 501297"/>
              <a:gd name="connsiteY4" fmla="*/ 546023 h 606722"/>
              <a:gd name="connsiteX5" fmla="*/ 182271 w 501297"/>
              <a:gd name="connsiteY5" fmla="*/ 515718 h 606722"/>
              <a:gd name="connsiteX6" fmla="*/ 432133 w 501297"/>
              <a:gd name="connsiteY6" fmla="*/ 219106 h 606722"/>
              <a:gd name="connsiteX7" fmla="*/ 501297 w 501297"/>
              <a:gd name="connsiteY7" fmla="*/ 288234 h 606722"/>
              <a:gd name="connsiteX8" fmla="*/ 432133 w 501297"/>
              <a:gd name="connsiteY8" fmla="*/ 357273 h 606722"/>
              <a:gd name="connsiteX9" fmla="*/ 432133 w 501297"/>
              <a:gd name="connsiteY9" fmla="*/ 310981 h 606722"/>
              <a:gd name="connsiteX10" fmla="*/ 182271 w 501297"/>
              <a:gd name="connsiteY10" fmla="*/ 310981 h 606722"/>
              <a:gd name="connsiteX11" fmla="*/ 182271 w 501297"/>
              <a:gd name="connsiteY11" fmla="*/ 265488 h 606722"/>
              <a:gd name="connsiteX12" fmla="*/ 432133 w 501297"/>
              <a:gd name="connsiteY12" fmla="*/ 265488 h 606722"/>
              <a:gd name="connsiteX13" fmla="*/ 30438 w 501297"/>
              <a:gd name="connsiteY13" fmla="*/ 0 h 606722"/>
              <a:gd name="connsiteX14" fmla="*/ 334192 w 501297"/>
              <a:gd name="connsiteY14" fmla="*/ 0 h 606722"/>
              <a:gd name="connsiteX15" fmla="*/ 364541 w 501297"/>
              <a:gd name="connsiteY15" fmla="*/ 30305 h 606722"/>
              <a:gd name="connsiteX16" fmla="*/ 364541 w 501297"/>
              <a:gd name="connsiteY16" fmla="*/ 219956 h 606722"/>
              <a:gd name="connsiteX17" fmla="*/ 318974 w 501297"/>
              <a:gd name="connsiteY17" fmla="*/ 219956 h 606722"/>
              <a:gd name="connsiteX18" fmla="*/ 318974 w 501297"/>
              <a:gd name="connsiteY18" fmla="*/ 91004 h 606722"/>
              <a:gd name="connsiteX19" fmla="*/ 45568 w 501297"/>
              <a:gd name="connsiteY19" fmla="*/ 91004 h 606722"/>
              <a:gd name="connsiteX20" fmla="*/ 45568 w 501297"/>
              <a:gd name="connsiteY20" fmla="*/ 485325 h 606722"/>
              <a:gd name="connsiteX21" fmla="*/ 318974 w 501297"/>
              <a:gd name="connsiteY21" fmla="*/ 485325 h 606722"/>
              <a:gd name="connsiteX22" fmla="*/ 318974 w 501297"/>
              <a:gd name="connsiteY22" fmla="*/ 356462 h 606722"/>
              <a:gd name="connsiteX23" fmla="*/ 364541 w 501297"/>
              <a:gd name="connsiteY23" fmla="*/ 356462 h 606722"/>
              <a:gd name="connsiteX24" fmla="*/ 364541 w 501297"/>
              <a:gd name="connsiteY24" fmla="*/ 576328 h 606722"/>
              <a:gd name="connsiteX25" fmla="*/ 334192 w 501297"/>
              <a:gd name="connsiteY25" fmla="*/ 606722 h 606722"/>
              <a:gd name="connsiteX26" fmla="*/ 30438 w 501297"/>
              <a:gd name="connsiteY26" fmla="*/ 606722 h 606722"/>
              <a:gd name="connsiteX27" fmla="*/ 0 w 501297"/>
              <a:gd name="connsiteY27" fmla="*/ 576328 h 606722"/>
              <a:gd name="connsiteX28" fmla="*/ 0 w 501297"/>
              <a:gd name="connsiteY28" fmla="*/ 30305 h 606722"/>
              <a:gd name="connsiteX29" fmla="*/ 30438 w 501297"/>
              <a:gd name="connsiteY2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297" h="606722">
                <a:moveTo>
                  <a:pt x="182271" y="515718"/>
                </a:moveTo>
                <a:cubicBezTo>
                  <a:pt x="165539" y="515718"/>
                  <a:pt x="151922" y="529316"/>
                  <a:pt x="151922" y="546023"/>
                </a:cubicBezTo>
                <a:cubicBezTo>
                  <a:pt x="151922" y="562731"/>
                  <a:pt x="165539" y="576328"/>
                  <a:pt x="182271" y="576328"/>
                </a:cubicBezTo>
                <a:cubicBezTo>
                  <a:pt x="190459" y="576328"/>
                  <a:pt x="198024" y="573218"/>
                  <a:pt x="203809" y="567441"/>
                </a:cubicBezTo>
                <a:cubicBezTo>
                  <a:pt x="209505" y="561754"/>
                  <a:pt x="212708" y="554111"/>
                  <a:pt x="212708" y="546023"/>
                </a:cubicBezTo>
                <a:cubicBezTo>
                  <a:pt x="212708" y="529316"/>
                  <a:pt x="199092" y="515718"/>
                  <a:pt x="182271" y="515718"/>
                </a:cubicBezTo>
                <a:close/>
                <a:moveTo>
                  <a:pt x="432133" y="219106"/>
                </a:moveTo>
                <a:lnTo>
                  <a:pt x="501297" y="288234"/>
                </a:lnTo>
                <a:lnTo>
                  <a:pt x="432133" y="357273"/>
                </a:lnTo>
                <a:lnTo>
                  <a:pt x="432133" y="310981"/>
                </a:lnTo>
                <a:lnTo>
                  <a:pt x="182271" y="310981"/>
                </a:lnTo>
                <a:lnTo>
                  <a:pt x="182271" y="265488"/>
                </a:lnTo>
                <a:lnTo>
                  <a:pt x="432133" y="265488"/>
                </a:lnTo>
                <a:close/>
                <a:moveTo>
                  <a:pt x="30438" y="0"/>
                </a:moveTo>
                <a:lnTo>
                  <a:pt x="334192" y="0"/>
                </a:lnTo>
                <a:cubicBezTo>
                  <a:pt x="351013" y="0"/>
                  <a:pt x="364541" y="13598"/>
                  <a:pt x="364541" y="30305"/>
                </a:cubicBezTo>
                <a:lnTo>
                  <a:pt x="364541" y="219956"/>
                </a:lnTo>
                <a:lnTo>
                  <a:pt x="318974" y="219956"/>
                </a:lnTo>
                <a:lnTo>
                  <a:pt x="318974" y="91004"/>
                </a:lnTo>
                <a:lnTo>
                  <a:pt x="45568" y="91004"/>
                </a:lnTo>
                <a:lnTo>
                  <a:pt x="45568" y="485325"/>
                </a:lnTo>
                <a:lnTo>
                  <a:pt x="318974" y="485325"/>
                </a:lnTo>
                <a:lnTo>
                  <a:pt x="318974" y="356462"/>
                </a:lnTo>
                <a:lnTo>
                  <a:pt x="364541" y="356462"/>
                </a:lnTo>
                <a:lnTo>
                  <a:pt x="364541" y="576328"/>
                </a:lnTo>
                <a:cubicBezTo>
                  <a:pt x="364541" y="593125"/>
                  <a:pt x="351013" y="606722"/>
                  <a:pt x="334192" y="606722"/>
                </a:cubicBezTo>
                <a:lnTo>
                  <a:pt x="30438" y="606722"/>
                </a:lnTo>
                <a:cubicBezTo>
                  <a:pt x="13617" y="606722"/>
                  <a:pt x="0" y="593125"/>
                  <a:pt x="0" y="576328"/>
                </a:cubicBezTo>
                <a:lnTo>
                  <a:pt x="0" y="30305"/>
                </a:lnTo>
                <a:cubicBezTo>
                  <a:pt x="0" y="13598"/>
                  <a:pt x="13617" y="0"/>
                  <a:pt x="30438" y="0"/>
                </a:cubicBezTo>
                <a:close/>
              </a:path>
            </a:pathLst>
          </a:custGeom>
          <a:solidFill>
            <a:sysClr val="window" lastClr="FFFFFF"/>
          </a:solidFill>
          <a:ln w="12700" cap="rnd" cmpd="sng" algn="ctr">
            <a:noFill/>
            <a:prstDash val="solid"/>
            <a:round/>
          </a:ln>
          <a:effectLst/>
        </p:spPr>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5" name="文本框 4"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1483012" y="2311237"/>
            <a:ext cx="4396711" cy="167007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成立市级知识产权保护协会人民调解委员会。充分发挥仲裁化解知识产权纠纷的重要作用，强化市场监管部门与仲裁机构的无缝对接，畅通多元化纠纷解决渠道，推动知识产权纠纷解决的专业化、便利化、快捷化，积极营造良好的知识产权保护环境。</a:t>
            </a:r>
          </a:p>
        </p:txBody>
      </p:sp>
      <p:sp>
        <p:nvSpPr>
          <p:cNvPr id="82" name="文本框 81"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1483012" y="4152569"/>
            <a:ext cx="4398993" cy="1346907"/>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开展知识产权宣传周活动，深入企业送去更精准、更专业、更优质的法治宣传服务，不断提高企业依法保护知识产权的能力和水平，为企业营造良好法治生态提供保障和便利。</a:t>
            </a:r>
          </a:p>
        </p:txBody>
      </p:sp>
      <p:grpSp>
        <p:nvGrpSpPr>
          <p:cNvPr id="34" name="组合 33"/>
          <p:cNvGrpSpPr/>
          <p:nvPr/>
        </p:nvGrpSpPr>
        <p:grpSpPr>
          <a:xfrm>
            <a:off x="6985451" y="0"/>
            <a:ext cx="1526872" cy="900884"/>
            <a:chOff x="7140434" y="684324"/>
            <a:chExt cx="1526872" cy="900884"/>
          </a:xfrm>
        </p:grpSpPr>
        <p:grpSp>
          <p:nvGrpSpPr>
            <p:cNvPr id="35" name="组合 34"/>
            <p:cNvGrpSpPr/>
            <p:nvPr/>
          </p:nvGrpSpPr>
          <p:grpSpPr>
            <a:xfrm rot="10800000">
              <a:off x="7140434" y="980677"/>
              <a:ext cx="1243864" cy="256375"/>
              <a:chOff x="1621436" y="3300812"/>
              <a:chExt cx="1243864" cy="256375"/>
            </a:xfrm>
            <a:effectLst/>
          </p:grpSpPr>
          <p:cxnSp>
            <p:nvCxnSpPr>
              <p:cNvPr id="37" name="直接连接符 36"/>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8"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6" name="图片 35"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40" name="矩形: 圆角 39"/>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41" name="文本框 40"/>
          <p:cNvSpPr txBox="1"/>
          <p:nvPr/>
        </p:nvSpPr>
        <p:spPr>
          <a:xfrm>
            <a:off x="79490" y="1215881"/>
            <a:ext cx="7242324"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（二）开展“三项行动”，保障建设创新新聊城</a:t>
            </a:r>
          </a:p>
        </p:txBody>
      </p:sp>
      <p:pic>
        <p:nvPicPr>
          <p:cNvPr id="42" name="图片 41"/>
          <p:cNvPicPr>
            <a:picLocks noChangeAspect="1"/>
          </p:cNvPicPr>
          <p:nvPr/>
        </p:nvPicPr>
        <p:blipFill>
          <a:blip r:embed="rId5"/>
          <a:stretch>
            <a:fillRect/>
          </a:stretch>
        </p:blipFill>
        <p:spPr>
          <a:xfrm>
            <a:off x="606664" y="66176"/>
            <a:ext cx="6187976" cy="816935"/>
          </a:xfrm>
          <a:prstGeom prst="rect">
            <a:avLst/>
          </a:prstGeom>
        </p:spPr>
      </p:pic>
      <p:pic>
        <p:nvPicPr>
          <p:cNvPr id="3" name="图片 2"/>
          <p:cNvPicPr>
            <a:picLocks noChangeAspect="1"/>
          </p:cNvPicPr>
          <p:nvPr/>
        </p:nvPicPr>
        <p:blipFill rotWithShape="1">
          <a:blip r:embed="rId6">
            <a:extLst>
              <a:ext uri="{28A0092B-C50C-407E-A947-70E740481C1C}">
                <a14:useLocalDpi xmlns:a14="http://schemas.microsoft.com/office/drawing/2010/main" val="0"/>
              </a:ext>
            </a:extLst>
          </a:blip>
          <a:srcRect b="49201"/>
          <a:stretch>
            <a:fillRect/>
          </a:stretch>
        </p:blipFill>
        <p:spPr>
          <a:xfrm>
            <a:off x="6096000" y="2343611"/>
            <a:ext cx="5554822" cy="3925973"/>
          </a:xfrm>
          <a:prstGeom prst="roundRect">
            <a:avLst>
              <a:gd name="adj" fmla="val 9017"/>
            </a:avLst>
          </a:prstGeom>
        </p:spPr>
      </p:pic>
      <p:sp>
        <p:nvSpPr>
          <p:cNvPr id="20" name="文本框 19"/>
          <p:cNvSpPr txBox="1"/>
          <p:nvPr/>
        </p:nvSpPr>
        <p:spPr>
          <a:xfrm>
            <a:off x="11458471" y="6434967"/>
            <a:ext cx="733529" cy="369332"/>
          </a:xfrm>
          <a:prstGeom prst="rect">
            <a:avLst/>
          </a:prstGeom>
          <a:noFill/>
        </p:spPr>
        <p:txBody>
          <a:bodyPr wrap="square" rtlCol="0">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47</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1130915" y="-3175"/>
            <a:ext cx="1844040" cy="768350"/>
          </a:xfrm>
          <a:prstGeom prst="rect">
            <a:avLst/>
          </a:prstGeom>
          <a:noFill/>
        </p:spPr>
        <p:txBody>
          <a:bodyPr wrap="square" rtlCol="0">
            <a:spAutoFit/>
          </a:bodyPr>
          <a:lstStyle/>
          <a:p>
            <a:pPr algn="dist"/>
            <a:r>
              <a:rPr lang="zh-CN" altLang="en-US" sz="4400" b="1" dirty="0">
                <a:solidFill>
                  <a:schemeClr val="bg1">
                    <a:alpha val="20000"/>
                  </a:schemeClr>
                </a:solidFill>
                <a:latin typeface="文悦古典明朝体 (非商业使用) W5" charset="-122"/>
                <a:ea typeface="文悦古典明朝体 (非商业使用) W5" charset="-122"/>
              </a:rPr>
              <a:t>法</a:t>
            </a:r>
          </a:p>
        </p:txBody>
      </p:sp>
      <p:sp>
        <p:nvSpPr>
          <p:cNvPr id="31" name="文本框 30"/>
          <p:cNvSpPr txBox="1"/>
          <p:nvPr/>
        </p:nvSpPr>
        <p:spPr>
          <a:xfrm>
            <a:off x="7536886" y="1279332"/>
            <a:ext cx="4126470"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一是持续推进法治营商环境改革</a:t>
            </a:r>
          </a:p>
        </p:txBody>
      </p:sp>
      <p:sp>
        <p:nvSpPr>
          <p:cNvPr id="91" name="矩形 90"/>
          <p:cNvSpPr/>
          <p:nvPr/>
        </p:nvSpPr>
        <p:spPr>
          <a:xfrm>
            <a:off x="755479" y="2162387"/>
            <a:ext cx="3144184" cy="4515498"/>
          </a:xfrm>
          <a:prstGeom prst="rect">
            <a:avLst/>
          </a:prstGeom>
          <a:noFill/>
          <a:ln w="22225" cap="flat" cmpd="sng" algn="ctr">
            <a:gradFill>
              <a:gsLst>
                <a:gs pos="0">
                  <a:srgbClr val="090A7B"/>
                </a:gs>
                <a:gs pos="53000">
                  <a:schemeClr val="tx2">
                    <a:lumMod val="60000"/>
                    <a:lumOff val="40000"/>
                  </a:schemeClr>
                </a:gs>
                <a:gs pos="100000">
                  <a:srgbClr val="090A7B">
                    <a:alpha val="0"/>
                  </a:srgb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思源黑体 CN Regular"/>
              <a:cs typeface="+mn-cs"/>
            </a:endParaRPr>
          </a:p>
        </p:txBody>
      </p:sp>
      <p:sp>
        <p:nvSpPr>
          <p:cNvPr id="94" name="直角三角形 93"/>
          <p:cNvSpPr/>
          <p:nvPr/>
        </p:nvSpPr>
        <p:spPr>
          <a:xfrm flipV="1">
            <a:off x="754927" y="2156228"/>
            <a:ext cx="317500" cy="317500"/>
          </a:xfrm>
          <a:prstGeom prst="rtTriangle">
            <a:avLst/>
          </a:prstGeom>
          <a:gradFill>
            <a:gsLst>
              <a:gs pos="0">
                <a:srgbClr val="090A7B"/>
              </a:gs>
              <a:gs pos="100000">
                <a:srgbClr val="256ED8"/>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思源黑体 CN Regular"/>
              <a:cs typeface="+mn-cs"/>
            </a:endParaRPr>
          </a:p>
        </p:txBody>
      </p:sp>
      <p:sp>
        <p:nvSpPr>
          <p:cNvPr id="92" name="矩形 91"/>
          <p:cNvSpPr/>
          <p:nvPr/>
        </p:nvSpPr>
        <p:spPr>
          <a:xfrm>
            <a:off x="4519878" y="2162387"/>
            <a:ext cx="3144184" cy="4515498"/>
          </a:xfrm>
          <a:prstGeom prst="rect">
            <a:avLst/>
          </a:prstGeom>
          <a:noFill/>
          <a:ln w="22225" cap="flat" cmpd="sng" algn="ctr">
            <a:gradFill>
              <a:gsLst>
                <a:gs pos="0">
                  <a:srgbClr val="090A7B"/>
                </a:gs>
                <a:gs pos="53000">
                  <a:schemeClr val="tx2">
                    <a:lumMod val="60000"/>
                    <a:lumOff val="40000"/>
                  </a:schemeClr>
                </a:gs>
                <a:gs pos="100000">
                  <a:srgbClr val="090A7B">
                    <a:alpha val="0"/>
                  </a:srgb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思源黑体 CN Regular"/>
              <a:cs typeface="+mn-cs"/>
            </a:endParaRPr>
          </a:p>
        </p:txBody>
      </p:sp>
      <p:sp>
        <p:nvSpPr>
          <p:cNvPr id="95" name="直角三角形 94"/>
          <p:cNvSpPr/>
          <p:nvPr/>
        </p:nvSpPr>
        <p:spPr>
          <a:xfrm flipV="1">
            <a:off x="4519602" y="2156228"/>
            <a:ext cx="317500" cy="317500"/>
          </a:xfrm>
          <a:prstGeom prst="rtTriangle">
            <a:avLst/>
          </a:prstGeom>
          <a:gradFill>
            <a:gsLst>
              <a:gs pos="0">
                <a:srgbClr val="090A7B"/>
              </a:gs>
              <a:gs pos="100000">
                <a:srgbClr val="256ED8"/>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思源黑体 CN Regular"/>
              <a:cs typeface="+mn-cs"/>
            </a:endParaRPr>
          </a:p>
        </p:txBody>
      </p:sp>
      <p:sp>
        <p:nvSpPr>
          <p:cNvPr id="93" name="矩形 92"/>
          <p:cNvSpPr/>
          <p:nvPr/>
        </p:nvSpPr>
        <p:spPr>
          <a:xfrm>
            <a:off x="8284002" y="2162387"/>
            <a:ext cx="3144184" cy="4515498"/>
          </a:xfrm>
          <a:prstGeom prst="rect">
            <a:avLst/>
          </a:prstGeom>
          <a:noFill/>
          <a:ln w="22225" cap="flat" cmpd="sng" algn="ctr">
            <a:gradFill>
              <a:gsLst>
                <a:gs pos="0">
                  <a:srgbClr val="090A7B"/>
                </a:gs>
                <a:gs pos="53000">
                  <a:schemeClr val="tx2">
                    <a:lumMod val="60000"/>
                    <a:lumOff val="40000"/>
                  </a:schemeClr>
                </a:gs>
                <a:gs pos="100000">
                  <a:srgbClr val="090A7B">
                    <a:alpha val="0"/>
                  </a:srgb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思源黑体 CN Regular"/>
              <a:cs typeface="+mn-cs"/>
            </a:endParaRPr>
          </a:p>
        </p:txBody>
      </p:sp>
      <p:sp>
        <p:nvSpPr>
          <p:cNvPr id="96" name="直角三角形 95"/>
          <p:cNvSpPr/>
          <p:nvPr/>
        </p:nvSpPr>
        <p:spPr>
          <a:xfrm flipV="1">
            <a:off x="8284002" y="2156228"/>
            <a:ext cx="317500" cy="317500"/>
          </a:xfrm>
          <a:prstGeom prst="rtTriangle">
            <a:avLst/>
          </a:prstGeom>
          <a:gradFill>
            <a:gsLst>
              <a:gs pos="0">
                <a:srgbClr val="090A7B"/>
              </a:gs>
              <a:gs pos="100000">
                <a:srgbClr val="256ED8"/>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思源黑体 CN Regular"/>
              <a:cs typeface="+mn-cs"/>
            </a:endParaRPr>
          </a:p>
        </p:txBody>
      </p:sp>
      <p:cxnSp>
        <p:nvCxnSpPr>
          <p:cNvPr id="97" name="直接连接符 96"/>
          <p:cNvCxnSpPr/>
          <p:nvPr/>
        </p:nvCxnSpPr>
        <p:spPr>
          <a:xfrm>
            <a:off x="2150515" y="6377694"/>
            <a:ext cx="267923" cy="0"/>
          </a:xfrm>
          <a:prstGeom prst="line">
            <a:avLst/>
          </a:prstGeom>
          <a:noFill/>
          <a:ln w="31750" cap="rnd" cmpd="sng" algn="ctr">
            <a:solidFill>
              <a:srgbClr val="256ED8"/>
            </a:solidFill>
            <a:prstDash val="solid"/>
            <a:round/>
          </a:ln>
          <a:effectLst/>
        </p:spPr>
      </p:cxnSp>
      <p:cxnSp>
        <p:nvCxnSpPr>
          <p:cNvPr id="98" name="直接连接符 97"/>
          <p:cNvCxnSpPr/>
          <p:nvPr/>
        </p:nvCxnSpPr>
        <p:spPr>
          <a:xfrm>
            <a:off x="5948842" y="6377694"/>
            <a:ext cx="267923" cy="0"/>
          </a:xfrm>
          <a:prstGeom prst="line">
            <a:avLst/>
          </a:prstGeom>
          <a:noFill/>
          <a:ln w="31750" cap="rnd" cmpd="sng" algn="ctr">
            <a:solidFill>
              <a:srgbClr val="256ED8"/>
            </a:solidFill>
            <a:prstDash val="solid"/>
            <a:round/>
          </a:ln>
          <a:effectLst/>
        </p:spPr>
      </p:cxnSp>
      <p:cxnSp>
        <p:nvCxnSpPr>
          <p:cNvPr id="99" name="直接连接符 98"/>
          <p:cNvCxnSpPr/>
          <p:nvPr/>
        </p:nvCxnSpPr>
        <p:spPr>
          <a:xfrm>
            <a:off x="9747170" y="6377694"/>
            <a:ext cx="267923" cy="0"/>
          </a:xfrm>
          <a:prstGeom prst="line">
            <a:avLst/>
          </a:prstGeom>
          <a:noFill/>
          <a:ln w="31750" cap="rnd" cmpd="sng" algn="ctr">
            <a:solidFill>
              <a:srgbClr val="256ED8"/>
            </a:solidFill>
            <a:prstDash val="solid"/>
            <a:round/>
          </a:ln>
          <a:effectLst/>
        </p:spPr>
      </p:cxnSp>
      <p:sp>
        <p:nvSpPr>
          <p:cNvPr id="14" name="îŝḷíḓe"/>
          <p:cNvSpPr/>
          <p:nvPr/>
        </p:nvSpPr>
        <p:spPr bwMode="auto">
          <a:xfrm>
            <a:off x="1974133" y="2536546"/>
            <a:ext cx="632941" cy="632941"/>
          </a:xfrm>
          <a:prstGeom prst="ellipse">
            <a:avLst/>
          </a:prstGeom>
          <a:gradFill>
            <a:gsLst>
              <a:gs pos="0">
                <a:srgbClr val="256ED8"/>
              </a:gs>
              <a:gs pos="100000">
                <a:srgbClr val="090A7B"/>
              </a:gs>
            </a:gsLst>
            <a:lin ang="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1</a:t>
            </a:r>
            <a:endParaRPr kumimoji="0" lang="zh-CN" alt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endParaRPr>
          </a:p>
        </p:txBody>
      </p:sp>
      <p:sp>
        <p:nvSpPr>
          <p:cNvPr id="103" name="îŝḷíḓe"/>
          <p:cNvSpPr/>
          <p:nvPr/>
        </p:nvSpPr>
        <p:spPr bwMode="auto">
          <a:xfrm>
            <a:off x="5763296" y="2536546"/>
            <a:ext cx="632941" cy="632941"/>
          </a:xfrm>
          <a:prstGeom prst="ellipse">
            <a:avLst/>
          </a:prstGeom>
          <a:gradFill>
            <a:gsLst>
              <a:gs pos="0">
                <a:srgbClr val="256ED8"/>
              </a:gs>
              <a:gs pos="100000">
                <a:srgbClr val="090A7B"/>
              </a:gs>
            </a:gsLst>
            <a:lin ang="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2</a:t>
            </a:r>
            <a:endParaRPr kumimoji="0" lang="zh-CN" alt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endParaRPr>
          </a:p>
        </p:txBody>
      </p:sp>
      <p:sp>
        <p:nvSpPr>
          <p:cNvPr id="106" name="îŝḷíḓe"/>
          <p:cNvSpPr/>
          <p:nvPr/>
        </p:nvSpPr>
        <p:spPr bwMode="auto">
          <a:xfrm>
            <a:off x="9552459" y="2536546"/>
            <a:ext cx="632941" cy="632941"/>
          </a:xfrm>
          <a:prstGeom prst="ellipse">
            <a:avLst/>
          </a:prstGeom>
          <a:gradFill>
            <a:gsLst>
              <a:gs pos="0">
                <a:srgbClr val="256ED8"/>
              </a:gs>
              <a:gs pos="100000">
                <a:srgbClr val="090A7B"/>
              </a:gs>
            </a:gsLst>
            <a:lin ang="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3</a:t>
            </a:r>
            <a:endParaRPr kumimoji="0" lang="zh-CN" alt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endParaRPr>
          </a:p>
        </p:txBody>
      </p:sp>
      <p:sp>
        <p:nvSpPr>
          <p:cNvPr id="17" name="文本框 16"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921512" y="3252286"/>
            <a:ext cx="2876262" cy="300351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牢固树立“法治是最好的营商环境”理念，实施平等保护机制，制定与市场主体生产经营活动密切相关的地方性法规、规章、规范性文件，充分听取市场主体、行业协会商会、消费者等方面的意见，建立健全意见采纳情况反馈机制。</a:t>
            </a:r>
          </a:p>
        </p:txBody>
      </p:sp>
      <p:sp>
        <p:nvSpPr>
          <p:cNvPr id="109" name="文本框 108"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4676606" y="3252286"/>
            <a:ext cx="2876262" cy="263418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制定市场准入和退出、产业发展、招商引资、招标投标、政府采购、经营行为规范、资质标准等涉及市场主体经济活动的政策措施时，全面进行公平竞争审查，防止排除、限制市场竞争。</a:t>
            </a:r>
          </a:p>
        </p:txBody>
      </p:sp>
      <p:sp>
        <p:nvSpPr>
          <p:cNvPr id="110" name="文本框 109"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8431700" y="3252286"/>
            <a:ext cx="2876262" cy="1895519"/>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持续开展“法治体检”活动，定期梳理制约企业和群众办事创业的痛点堵点问题，开展营商环境痛点堵点疏解行动，督促相关部门和地方限期解决。</a:t>
            </a:r>
          </a:p>
        </p:txBody>
      </p:sp>
      <p:grpSp>
        <p:nvGrpSpPr>
          <p:cNvPr id="39" name="组合 38"/>
          <p:cNvGrpSpPr/>
          <p:nvPr/>
        </p:nvGrpSpPr>
        <p:grpSpPr>
          <a:xfrm>
            <a:off x="6985451" y="0"/>
            <a:ext cx="1526872" cy="900884"/>
            <a:chOff x="7140434" y="684324"/>
            <a:chExt cx="1526872" cy="900884"/>
          </a:xfrm>
        </p:grpSpPr>
        <p:grpSp>
          <p:nvGrpSpPr>
            <p:cNvPr id="40" name="组合 39"/>
            <p:cNvGrpSpPr/>
            <p:nvPr/>
          </p:nvGrpSpPr>
          <p:grpSpPr>
            <a:xfrm rot="10800000">
              <a:off x="7140434" y="980677"/>
              <a:ext cx="1243864" cy="256375"/>
              <a:chOff x="1621436" y="3300812"/>
              <a:chExt cx="1243864" cy="256375"/>
            </a:xfrm>
            <a:effectLst/>
          </p:grpSpPr>
          <p:cxnSp>
            <p:nvCxnSpPr>
              <p:cNvPr id="42" name="直接连接符 41"/>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3"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41" name="图片 40"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44" name="图片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45" name="矩形: 圆角 44"/>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46" name="文本框 45"/>
          <p:cNvSpPr txBox="1"/>
          <p:nvPr/>
        </p:nvSpPr>
        <p:spPr>
          <a:xfrm>
            <a:off x="79490" y="1215881"/>
            <a:ext cx="7242324"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（三）深化“三项改革”，保障建设开放新聊城</a:t>
            </a:r>
          </a:p>
        </p:txBody>
      </p:sp>
      <p:pic>
        <p:nvPicPr>
          <p:cNvPr id="47" name="图片 46"/>
          <p:cNvPicPr>
            <a:picLocks noChangeAspect="1"/>
          </p:cNvPicPr>
          <p:nvPr/>
        </p:nvPicPr>
        <p:blipFill>
          <a:blip r:embed="rId5"/>
          <a:stretch>
            <a:fillRect/>
          </a:stretch>
        </p:blipFill>
        <p:spPr>
          <a:xfrm>
            <a:off x="606664" y="66176"/>
            <a:ext cx="6187976" cy="816935"/>
          </a:xfrm>
          <a:prstGeom prst="rect">
            <a:avLst/>
          </a:prstGeom>
        </p:spPr>
      </p:pic>
      <p:sp>
        <p:nvSpPr>
          <p:cNvPr id="28" name="文本框 27"/>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48</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7495241" y="1283114"/>
            <a:ext cx="4080717"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二是持续深化“放管服”改革</a:t>
            </a:r>
          </a:p>
        </p:txBody>
      </p:sp>
      <p:sp>
        <p:nvSpPr>
          <p:cNvPr id="54" name="六边形 53"/>
          <p:cNvSpPr>
            <a:spLocks noChangeAspect="1"/>
          </p:cNvSpPr>
          <p:nvPr/>
        </p:nvSpPr>
        <p:spPr>
          <a:xfrm>
            <a:off x="826649" y="2775651"/>
            <a:ext cx="1670397" cy="1440000"/>
          </a:xfrm>
          <a:prstGeom prst="hexagon">
            <a:avLst/>
          </a:prstGeom>
          <a:gradFill flip="none" rotWithShape="1">
            <a:gsLst>
              <a:gs pos="50000">
                <a:srgbClr val="EFEFEF"/>
              </a:gs>
              <a:gs pos="100000">
                <a:sysClr val="window" lastClr="FFFFFF"/>
              </a:gs>
              <a:gs pos="0">
                <a:sysClr val="window" lastClr="FFFFFF">
                  <a:lumMod val="75000"/>
                </a:sysClr>
              </a:gs>
            </a:gsLst>
            <a:lin ang="8100000" scaled="0"/>
            <a:tileRect/>
          </a:gradFill>
          <a:ln w="34925" cap="flat" cmpd="sng" algn="ctr">
            <a:gradFill>
              <a:gsLst>
                <a:gs pos="100000">
                  <a:sysClr val="window" lastClr="FFFFFF">
                    <a:lumMod val="85000"/>
                  </a:sysClr>
                </a:gs>
                <a:gs pos="0">
                  <a:sysClr val="window" lastClr="FFFFFF"/>
                </a:gs>
              </a:gsLst>
              <a:lin ang="8100000" scaled="0"/>
            </a:gradFill>
            <a:prstDash val="solid"/>
          </a:ln>
          <a:effectLst>
            <a:outerShdw blurRad="203200" dist="177800" dir="8100000" algn="tr" rotWithShape="0">
              <a:prstClr val="black">
                <a:alpha val="40000"/>
              </a:prstClr>
            </a:outerShdw>
          </a:effectLst>
        </p:spPr>
        <p:txBody>
          <a:bodyPr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1" i="0" u="none" strike="noStrike" kern="0" cap="none" spc="0" normalizeH="0" baseline="0" noProof="0" dirty="0">
              <a:ln>
                <a:noFill/>
              </a:ln>
              <a:solidFill>
                <a:srgbClr val="0065B0"/>
              </a:solidFill>
              <a:effectLst/>
              <a:uLnTx/>
              <a:uFillTx/>
              <a:latin typeface="Arial" panose="020B0604020202020204"/>
              <a:ea typeface="微软雅黑" panose="020B0503020204020204" pitchFamily="34" charset="-122"/>
              <a:cs typeface="+mn-cs"/>
            </a:endParaRPr>
          </a:p>
        </p:txBody>
      </p:sp>
      <p:sp>
        <p:nvSpPr>
          <p:cNvPr id="55" name="六边形 54"/>
          <p:cNvSpPr>
            <a:spLocks noChangeAspect="1"/>
          </p:cNvSpPr>
          <p:nvPr/>
        </p:nvSpPr>
        <p:spPr>
          <a:xfrm>
            <a:off x="2284447" y="3579904"/>
            <a:ext cx="1670397" cy="1440000"/>
          </a:xfrm>
          <a:prstGeom prst="hexagon">
            <a:avLst/>
          </a:prstGeom>
          <a:gradFill flip="none" rotWithShape="1">
            <a:gsLst>
              <a:gs pos="50000">
                <a:srgbClr val="EFEFEF"/>
              </a:gs>
              <a:gs pos="100000">
                <a:sysClr val="window" lastClr="FFFFFF"/>
              </a:gs>
              <a:gs pos="0">
                <a:sysClr val="window" lastClr="FFFFFF">
                  <a:lumMod val="75000"/>
                </a:sysClr>
              </a:gs>
            </a:gsLst>
            <a:lin ang="8100000" scaled="0"/>
            <a:tileRect/>
          </a:gradFill>
          <a:ln w="34925" cap="flat" cmpd="sng" algn="ctr">
            <a:gradFill>
              <a:gsLst>
                <a:gs pos="100000">
                  <a:sysClr val="window" lastClr="FFFFFF">
                    <a:lumMod val="85000"/>
                  </a:sysClr>
                </a:gs>
                <a:gs pos="0">
                  <a:sysClr val="window" lastClr="FFFFFF"/>
                </a:gs>
              </a:gsLst>
              <a:lin ang="8100000" scaled="0"/>
            </a:gradFill>
            <a:prstDash val="solid"/>
          </a:ln>
          <a:effectLst>
            <a:outerShdw blurRad="203200" dist="177800" dir="8100000" algn="tr" rotWithShape="0">
              <a:prstClr val="black">
                <a:alpha val="40000"/>
              </a:prstClr>
            </a:outerShdw>
          </a:effectLst>
        </p:spPr>
        <p:txBody>
          <a:bodyPr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1" i="0" u="none" strike="noStrike" kern="0" cap="none" spc="0" normalizeH="0" baseline="0" noProof="0" dirty="0">
              <a:ln>
                <a:noFill/>
              </a:ln>
              <a:solidFill>
                <a:srgbClr val="0065B0"/>
              </a:solidFill>
              <a:effectLst/>
              <a:uLnTx/>
              <a:uFillTx/>
              <a:latin typeface="Arial" panose="020B0604020202020204"/>
              <a:ea typeface="微软雅黑" panose="020B0503020204020204" pitchFamily="34" charset="-122"/>
              <a:cs typeface="+mn-cs"/>
            </a:endParaRPr>
          </a:p>
        </p:txBody>
      </p:sp>
      <p:sp>
        <p:nvSpPr>
          <p:cNvPr id="56" name="六边形 55"/>
          <p:cNvSpPr>
            <a:spLocks noChangeAspect="1"/>
          </p:cNvSpPr>
          <p:nvPr/>
        </p:nvSpPr>
        <p:spPr>
          <a:xfrm>
            <a:off x="826649" y="4407832"/>
            <a:ext cx="1670397" cy="1440000"/>
          </a:xfrm>
          <a:prstGeom prst="hexagon">
            <a:avLst/>
          </a:prstGeom>
          <a:gradFill flip="none" rotWithShape="1">
            <a:gsLst>
              <a:gs pos="50000">
                <a:srgbClr val="EFEFEF"/>
              </a:gs>
              <a:gs pos="100000">
                <a:sysClr val="window" lastClr="FFFFFF"/>
              </a:gs>
              <a:gs pos="0">
                <a:sysClr val="window" lastClr="FFFFFF">
                  <a:lumMod val="75000"/>
                </a:sysClr>
              </a:gs>
            </a:gsLst>
            <a:lin ang="8100000" scaled="0"/>
            <a:tileRect/>
          </a:gradFill>
          <a:ln w="34925" cap="flat" cmpd="sng" algn="ctr">
            <a:gradFill>
              <a:gsLst>
                <a:gs pos="100000">
                  <a:sysClr val="window" lastClr="FFFFFF">
                    <a:lumMod val="85000"/>
                  </a:sysClr>
                </a:gs>
                <a:gs pos="0">
                  <a:sysClr val="window" lastClr="FFFFFF"/>
                </a:gs>
              </a:gsLst>
              <a:lin ang="8100000" scaled="0"/>
            </a:gradFill>
            <a:prstDash val="solid"/>
          </a:ln>
          <a:effectLst>
            <a:outerShdw blurRad="203200" dist="177800" dir="8100000" algn="tr" rotWithShape="0">
              <a:prstClr val="black">
                <a:alpha val="40000"/>
              </a:prstClr>
            </a:outerShdw>
          </a:effectLst>
        </p:spPr>
        <p:txBody>
          <a:bodyPr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1" i="0" u="none" strike="noStrike" kern="0" cap="none" spc="0" normalizeH="0" baseline="0" noProof="0" dirty="0">
              <a:ln>
                <a:noFill/>
              </a:ln>
              <a:solidFill>
                <a:srgbClr val="0065B0"/>
              </a:solidFill>
              <a:effectLst/>
              <a:uLnTx/>
              <a:uFillTx/>
              <a:latin typeface="Arial" panose="020B0604020202020204"/>
              <a:ea typeface="微软雅黑" panose="020B0503020204020204" pitchFamily="34" charset="-122"/>
              <a:cs typeface="+mn-cs"/>
            </a:endParaRPr>
          </a:p>
        </p:txBody>
      </p:sp>
      <p:sp>
        <p:nvSpPr>
          <p:cNvPr id="57" name="六边形 56"/>
          <p:cNvSpPr>
            <a:spLocks noChangeAspect="1"/>
          </p:cNvSpPr>
          <p:nvPr/>
        </p:nvSpPr>
        <p:spPr>
          <a:xfrm>
            <a:off x="2433936" y="2418392"/>
            <a:ext cx="717283" cy="618347"/>
          </a:xfrm>
          <a:prstGeom prst="hexagon">
            <a:avLst/>
          </a:prstGeom>
          <a:gradFill>
            <a:gsLst>
              <a:gs pos="0">
                <a:srgbClr val="256ED8"/>
              </a:gs>
              <a:gs pos="100000">
                <a:srgbClr val="090A7B"/>
              </a:gs>
            </a:gsLst>
            <a:lin ang="8100000" scaled="0"/>
          </a:gradFill>
          <a:ln w="15875" cap="flat" cmpd="sng" algn="ctr">
            <a:noFill/>
            <a:prstDash val="solid"/>
          </a:ln>
          <a:effectLst>
            <a:innerShdw blurRad="266700" dist="203200" dir="18900000">
              <a:prstClr val="black">
                <a:alpha val="20000"/>
              </a:prstClr>
            </a:innerShdw>
          </a:effectLst>
        </p:spPr>
        <p:txBody>
          <a:bodyPr wrap="none" anchor="ctr"/>
          <a:lstStyle/>
          <a:p>
            <a:pPr marL="0" marR="0" lvl="0" indent="0" algn="ctr" defTabSz="1219200" eaLnBrk="1" fontAlgn="auto" latinLnBrk="0" hangingPunct="1">
              <a:lnSpc>
                <a:spcPct val="100000"/>
              </a:lnSpc>
              <a:spcBef>
                <a:spcPts val="0"/>
              </a:spcBef>
              <a:spcAft>
                <a:spcPts val="0"/>
              </a:spcAft>
              <a:buClrTx/>
              <a:buSzTx/>
              <a:buFontTx/>
              <a:buNone/>
              <a:defRPr/>
            </a:pPr>
            <a:r>
              <a:rPr kumimoji="0" lang="en-US" altLang="zh-CN" sz="2665" b="1"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1</a:t>
            </a:r>
            <a:endParaRPr kumimoji="0" lang="zh-CN" altLang="en-US" sz="2665" b="1"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58" name="六边形 57"/>
          <p:cNvSpPr>
            <a:spLocks noChangeAspect="1"/>
          </p:cNvSpPr>
          <p:nvPr/>
        </p:nvSpPr>
        <p:spPr>
          <a:xfrm>
            <a:off x="4255463" y="4002308"/>
            <a:ext cx="717283" cy="618347"/>
          </a:xfrm>
          <a:prstGeom prst="hexagon">
            <a:avLst/>
          </a:prstGeom>
          <a:gradFill>
            <a:gsLst>
              <a:gs pos="0">
                <a:srgbClr val="256ED8"/>
              </a:gs>
              <a:gs pos="100000">
                <a:srgbClr val="090A7B"/>
              </a:gs>
            </a:gsLst>
            <a:lin ang="8100000" scaled="0"/>
          </a:gradFill>
          <a:ln w="15875" cap="flat" cmpd="sng" algn="ctr">
            <a:noFill/>
            <a:prstDash val="solid"/>
          </a:ln>
          <a:effectLst>
            <a:innerShdw blurRad="266700" dist="203200" dir="18900000">
              <a:prstClr val="black">
                <a:alpha val="20000"/>
              </a:prstClr>
            </a:innerShdw>
          </a:effectLst>
        </p:spPr>
        <p:txBody>
          <a:bodyPr anchor="ctr"/>
          <a:lstStyle/>
          <a:p>
            <a:pPr marL="0" marR="0" lvl="0" indent="0" algn="ctr" defTabSz="1219200" eaLnBrk="1" fontAlgn="auto" latinLnBrk="0" hangingPunct="1">
              <a:lnSpc>
                <a:spcPct val="100000"/>
              </a:lnSpc>
              <a:spcBef>
                <a:spcPts val="0"/>
              </a:spcBef>
              <a:spcAft>
                <a:spcPts val="0"/>
              </a:spcAft>
              <a:buClrTx/>
              <a:buSzTx/>
              <a:buFontTx/>
              <a:buNone/>
              <a:defRPr/>
            </a:pPr>
            <a:r>
              <a:rPr kumimoji="0" lang="en-US" altLang="zh-CN" sz="2665"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2</a:t>
            </a:r>
            <a:endParaRPr kumimoji="0" lang="zh-CN" altLang="en-US" sz="2665" b="0"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59" name="六边形 58"/>
          <p:cNvSpPr>
            <a:spLocks noChangeAspect="1"/>
          </p:cNvSpPr>
          <p:nvPr/>
        </p:nvSpPr>
        <p:spPr>
          <a:xfrm>
            <a:off x="2433936" y="5599352"/>
            <a:ext cx="717283" cy="618347"/>
          </a:xfrm>
          <a:prstGeom prst="hexagon">
            <a:avLst/>
          </a:prstGeom>
          <a:gradFill>
            <a:gsLst>
              <a:gs pos="0">
                <a:srgbClr val="256ED8"/>
              </a:gs>
              <a:gs pos="100000">
                <a:srgbClr val="090A7B"/>
              </a:gs>
            </a:gsLst>
            <a:lin ang="8100000" scaled="0"/>
          </a:gradFill>
          <a:ln w="15875" cap="flat" cmpd="sng" algn="ctr">
            <a:noFill/>
            <a:prstDash val="solid"/>
          </a:ln>
          <a:effectLst>
            <a:innerShdw blurRad="266700" dist="203200" dir="18900000">
              <a:prstClr val="black">
                <a:alpha val="20000"/>
              </a:prstClr>
            </a:innerShdw>
          </a:effectLst>
        </p:spPr>
        <p:txBody>
          <a:bodyPr wrap="none" anchor="ctr"/>
          <a:lstStyle/>
          <a:p>
            <a:pPr marL="0" marR="0" lvl="0" indent="0" algn="ctr" defTabSz="1219200" eaLnBrk="1" fontAlgn="auto" latinLnBrk="0" hangingPunct="1">
              <a:lnSpc>
                <a:spcPct val="100000"/>
              </a:lnSpc>
              <a:spcBef>
                <a:spcPts val="0"/>
              </a:spcBef>
              <a:spcAft>
                <a:spcPts val="0"/>
              </a:spcAft>
              <a:buClrTx/>
              <a:buSzTx/>
              <a:buFontTx/>
              <a:buNone/>
              <a:defRPr/>
            </a:pPr>
            <a:r>
              <a:rPr kumimoji="0" lang="en-US" altLang="zh-CN" sz="2665" b="1"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3</a:t>
            </a:r>
            <a:endParaRPr kumimoji="0" lang="zh-CN" altLang="en-US" sz="2665" b="1" i="0" u="none" strike="noStrike" kern="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60" name="六边形 17"/>
          <p:cNvSpPr/>
          <p:nvPr/>
        </p:nvSpPr>
        <p:spPr>
          <a:xfrm>
            <a:off x="4108649" y="3598870"/>
            <a:ext cx="6957519" cy="1440000"/>
          </a:xfrm>
          <a:custGeom>
            <a:avLst/>
            <a:gdLst/>
            <a:ahLst/>
            <a:cxnLst/>
            <a:rect l="l" t="t" r="r" b="b"/>
            <a:pathLst>
              <a:path w="4653786" h="1080000">
                <a:moveTo>
                  <a:pt x="270000" y="0"/>
                </a:moveTo>
                <a:lnTo>
                  <a:pt x="2043466" y="0"/>
                </a:lnTo>
                <a:lnTo>
                  <a:pt x="3402408" y="0"/>
                </a:lnTo>
                <a:lnTo>
                  <a:pt x="4383786" y="0"/>
                </a:lnTo>
                <a:lnTo>
                  <a:pt x="4653786" y="540000"/>
                </a:lnTo>
                <a:lnTo>
                  <a:pt x="4383786" y="1080000"/>
                </a:lnTo>
                <a:lnTo>
                  <a:pt x="3402408" y="1080000"/>
                </a:lnTo>
                <a:lnTo>
                  <a:pt x="2043466" y="1080000"/>
                </a:lnTo>
                <a:lnTo>
                  <a:pt x="270000" y="1080000"/>
                </a:lnTo>
                <a:lnTo>
                  <a:pt x="0" y="540000"/>
                </a:lnTo>
                <a:close/>
              </a:path>
            </a:pathLst>
          </a:custGeom>
          <a:noFill/>
          <a:ln w="15875" cap="flat" cmpd="sng" algn="ctr">
            <a:solidFill>
              <a:srgbClr val="090A7B"/>
            </a:solidFill>
            <a:prstDash val="solid"/>
          </a:ln>
          <a:effectLst>
            <a:innerShdw blurRad="266700" dist="203200" dir="18900000">
              <a:prstClr val="black">
                <a:alpha val="20000"/>
              </a:prstClr>
            </a:innerShdw>
          </a:effectLst>
        </p:spPr>
        <p:txBody>
          <a:bodyPr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665" b="0" i="0" u="none" strike="noStrike" kern="0" cap="none" spc="0" normalizeH="0" baseline="0" noProof="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64" name="六边形 63"/>
          <p:cNvSpPr>
            <a:spLocks noChangeAspect="1"/>
          </p:cNvSpPr>
          <p:nvPr/>
        </p:nvSpPr>
        <p:spPr>
          <a:xfrm>
            <a:off x="1143705" y="3048968"/>
            <a:ext cx="1036308" cy="893371"/>
          </a:xfrm>
          <a:prstGeom prst="hexagon">
            <a:avLst/>
          </a:prstGeom>
          <a:gradFill>
            <a:gsLst>
              <a:gs pos="100000">
                <a:srgbClr val="256ED8"/>
              </a:gs>
              <a:gs pos="0">
                <a:srgbClr val="090A7B"/>
              </a:gs>
            </a:gsLst>
            <a:lin ang="8100000" scaled="0"/>
          </a:gradFill>
          <a:ln w="15875" cap="flat" cmpd="sng" algn="ctr">
            <a:noFill/>
            <a:prstDash val="solid"/>
          </a:ln>
          <a:effectLst>
            <a:innerShdw blurRad="266700" dist="203200" dir="18900000">
              <a:prstClr val="black">
                <a:alpha val="20000"/>
              </a:prstClr>
            </a:innerShdw>
          </a:effectLst>
        </p:spPr>
        <p:txBody>
          <a:bodyPr wrap="none" anchor="ctr"/>
          <a:lstStyle/>
          <a:p>
            <a:pPr lvl="0" algn="ctr" defTabSz="1219200"/>
            <a:r>
              <a:rPr lang="zh-CN" altLang="en-US" sz="1600" b="1" kern="0" dirty="0">
                <a:solidFill>
                  <a:prstClr val="white"/>
                </a:solidFill>
                <a:latin typeface="微软雅黑" panose="020B0503020204020204" pitchFamily="34" charset="-122"/>
                <a:ea typeface="微软雅黑" panose="020B0503020204020204" pitchFamily="34" charset="-122"/>
              </a:rPr>
              <a:t>减证</a:t>
            </a:r>
            <a:endParaRPr lang="en-US" altLang="zh-CN" sz="1600" b="1" kern="0" dirty="0">
              <a:solidFill>
                <a:prstClr val="white"/>
              </a:solidFill>
              <a:latin typeface="微软雅黑" panose="020B0503020204020204" pitchFamily="34" charset="-122"/>
              <a:ea typeface="微软雅黑" panose="020B0503020204020204" pitchFamily="34" charset="-122"/>
            </a:endParaRPr>
          </a:p>
          <a:p>
            <a:pPr lvl="0" algn="ctr" defTabSz="1219200"/>
            <a:r>
              <a:rPr lang="zh-CN" altLang="en-US" sz="1600" b="1" kern="0" dirty="0">
                <a:solidFill>
                  <a:prstClr val="white"/>
                </a:solidFill>
                <a:latin typeface="微软雅黑" panose="020B0503020204020204" pitchFamily="34" charset="-122"/>
                <a:ea typeface="微软雅黑" panose="020B0503020204020204" pitchFamily="34" charset="-122"/>
              </a:rPr>
              <a:t>便民</a:t>
            </a:r>
            <a:endPar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5" name="六边形 64"/>
          <p:cNvSpPr>
            <a:spLocks noChangeAspect="1"/>
          </p:cNvSpPr>
          <p:nvPr/>
        </p:nvSpPr>
        <p:spPr>
          <a:xfrm>
            <a:off x="2601525" y="3853220"/>
            <a:ext cx="1036308" cy="893371"/>
          </a:xfrm>
          <a:prstGeom prst="hexagon">
            <a:avLst/>
          </a:prstGeom>
          <a:gradFill>
            <a:gsLst>
              <a:gs pos="100000">
                <a:srgbClr val="256ED8"/>
              </a:gs>
              <a:gs pos="0">
                <a:srgbClr val="090A7B"/>
              </a:gs>
            </a:gsLst>
            <a:lin ang="8100000" scaled="0"/>
          </a:gradFill>
          <a:ln w="15875" cap="flat" cmpd="sng" algn="ctr">
            <a:noFill/>
            <a:prstDash val="solid"/>
          </a:ln>
          <a:effectLst>
            <a:innerShdw blurRad="266700" dist="203200" dir="18900000">
              <a:prstClr val="black">
                <a:alpha val="20000"/>
              </a:prstClr>
            </a:innerShdw>
          </a:effectLst>
        </p:spPr>
        <p:txBody>
          <a:bodyPr wrap="none" lIns="0" rIns="0" anchor="ctr"/>
          <a:lstStyle/>
          <a:p>
            <a:pPr lvl="0" algn="ctr" defTabSz="1219200"/>
            <a:r>
              <a:rPr lang="zh-CN" altLang="en-US" sz="1600" b="1" kern="0" dirty="0">
                <a:solidFill>
                  <a:prstClr val="white"/>
                </a:solidFill>
                <a:latin typeface="微软雅黑" panose="020B0503020204020204" pitchFamily="34" charset="-122"/>
                <a:ea typeface="微软雅黑" panose="020B0503020204020204" pitchFamily="34" charset="-122"/>
              </a:rPr>
              <a:t>行政</a:t>
            </a:r>
            <a:endParaRPr lang="en-US" altLang="zh-CN" sz="1600" b="1" kern="0" dirty="0">
              <a:solidFill>
                <a:prstClr val="white"/>
              </a:solidFill>
              <a:latin typeface="微软雅黑" panose="020B0503020204020204" pitchFamily="34" charset="-122"/>
              <a:ea typeface="微软雅黑" panose="020B0503020204020204" pitchFamily="34" charset="-122"/>
            </a:endParaRPr>
          </a:p>
          <a:p>
            <a:pPr lvl="0" algn="ctr" defTabSz="1219200"/>
            <a:r>
              <a:rPr lang="zh-CN" altLang="en-US" sz="1600" b="1" kern="0" dirty="0">
                <a:solidFill>
                  <a:prstClr val="white"/>
                </a:solidFill>
                <a:latin typeface="微软雅黑" panose="020B0503020204020204" pitchFamily="34" charset="-122"/>
                <a:ea typeface="微软雅黑" panose="020B0503020204020204" pitchFamily="34" charset="-122"/>
              </a:rPr>
              <a:t>执法</a:t>
            </a:r>
            <a:endPar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6" name="六边形 65"/>
          <p:cNvSpPr>
            <a:spLocks noChangeAspect="1"/>
          </p:cNvSpPr>
          <p:nvPr/>
        </p:nvSpPr>
        <p:spPr>
          <a:xfrm>
            <a:off x="1143705" y="4681148"/>
            <a:ext cx="1036308" cy="893371"/>
          </a:xfrm>
          <a:prstGeom prst="hexagon">
            <a:avLst/>
          </a:prstGeom>
          <a:gradFill>
            <a:gsLst>
              <a:gs pos="100000">
                <a:srgbClr val="256ED8"/>
              </a:gs>
              <a:gs pos="0">
                <a:srgbClr val="090A7B"/>
              </a:gs>
            </a:gsLst>
            <a:lin ang="8100000" scaled="0"/>
          </a:gradFill>
          <a:ln w="15875" cap="flat" cmpd="sng" algn="ctr">
            <a:noFill/>
            <a:prstDash val="solid"/>
          </a:ln>
          <a:effectLst>
            <a:innerShdw blurRad="266700" dist="203200" dir="18900000">
              <a:prstClr val="black">
                <a:alpha val="20000"/>
              </a:prstClr>
            </a:innerShdw>
          </a:effectLst>
        </p:spPr>
        <p:txBody>
          <a:bodyPr wrap="none" anchor="ctr"/>
          <a:lstStyle/>
          <a:p>
            <a:pPr lvl="0" algn="ctr" defTabSz="1219200"/>
            <a:r>
              <a:rPr lang="zh-CN" altLang="en-US" sz="1600" b="1" kern="0" dirty="0">
                <a:solidFill>
                  <a:prstClr val="white"/>
                </a:solidFill>
                <a:latin typeface="微软雅黑" panose="020B0503020204020204" pitchFamily="34" charset="-122"/>
                <a:ea typeface="微软雅黑" panose="020B0503020204020204" pitchFamily="34" charset="-122"/>
              </a:rPr>
              <a:t>行政</a:t>
            </a:r>
            <a:endParaRPr lang="en-US" altLang="zh-CN" sz="1600" b="1" kern="0" dirty="0">
              <a:solidFill>
                <a:prstClr val="white"/>
              </a:solidFill>
              <a:latin typeface="微软雅黑" panose="020B0503020204020204" pitchFamily="34" charset="-122"/>
              <a:ea typeface="微软雅黑" panose="020B0503020204020204" pitchFamily="34" charset="-122"/>
            </a:endParaRPr>
          </a:p>
          <a:p>
            <a:pPr lvl="0" algn="ctr" defTabSz="1219200"/>
            <a:r>
              <a:rPr lang="zh-CN" altLang="en-US" sz="1600" b="1" kern="0" dirty="0">
                <a:solidFill>
                  <a:prstClr val="white"/>
                </a:solidFill>
                <a:latin typeface="微软雅黑" panose="020B0503020204020204" pitchFamily="34" charset="-122"/>
                <a:ea typeface="微软雅黑" panose="020B0503020204020204" pitchFamily="34" charset="-122"/>
              </a:rPr>
              <a:t>效能</a:t>
            </a:r>
            <a:endParaRPr kumimoji="0" lang="zh-CN" altLang="en-US"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7" name="六边形 8"/>
          <p:cNvSpPr/>
          <p:nvPr/>
        </p:nvSpPr>
        <p:spPr>
          <a:xfrm>
            <a:off x="2260500" y="2007566"/>
            <a:ext cx="9029800" cy="1440000"/>
          </a:xfrm>
          <a:custGeom>
            <a:avLst/>
            <a:gdLst/>
            <a:ahLst/>
            <a:cxnLst/>
            <a:rect l="l" t="t" r="r" b="b"/>
            <a:pathLst>
              <a:path w="6039905" h="1080000">
                <a:moveTo>
                  <a:pt x="270000" y="0"/>
                </a:moveTo>
                <a:lnTo>
                  <a:pt x="477257" y="0"/>
                </a:lnTo>
                <a:lnTo>
                  <a:pt x="3222328" y="0"/>
                </a:lnTo>
                <a:lnTo>
                  <a:pt x="3402408" y="0"/>
                </a:lnTo>
                <a:lnTo>
                  <a:pt x="3429585" y="0"/>
                </a:lnTo>
                <a:lnTo>
                  <a:pt x="3609665" y="0"/>
                </a:lnTo>
                <a:lnTo>
                  <a:pt x="5562648" y="0"/>
                </a:lnTo>
                <a:lnTo>
                  <a:pt x="5769905" y="0"/>
                </a:lnTo>
                <a:lnTo>
                  <a:pt x="6039905" y="540000"/>
                </a:lnTo>
                <a:lnTo>
                  <a:pt x="5769905" y="1080000"/>
                </a:lnTo>
                <a:lnTo>
                  <a:pt x="5562648" y="1080000"/>
                </a:lnTo>
                <a:lnTo>
                  <a:pt x="3609665" y="1080000"/>
                </a:lnTo>
                <a:lnTo>
                  <a:pt x="3429585" y="1080000"/>
                </a:lnTo>
                <a:lnTo>
                  <a:pt x="3402408" y="1080000"/>
                </a:lnTo>
                <a:lnTo>
                  <a:pt x="3222328" y="1080000"/>
                </a:lnTo>
                <a:lnTo>
                  <a:pt x="477257" y="1080000"/>
                </a:lnTo>
                <a:lnTo>
                  <a:pt x="270000" y="1080000"/>
                </a:lnTo>
                <a:lnTo>
                  <a:pt x="0" y="540000"/>
                </a:lnTo>
                <a:close/>
              </a:path>
            </a:pathLst>
          </a:custGeom>
          <a:noFill/>
          <a:ln w="15875" cap="flat" cmpd="sng" algn="ctr">
            <a:solidFill>
              <a:srgbClr val="090A7B"/>
            </a:solidFill>
            <a:prstDash val="solid"/>
          </a:ln>
          <a:effectLst>
            <a:innerShdw blurRad="266700" dist="203200" dir="18900000">
              <a:prstClr val="black">
                <a:alpha val="20000"/>
              </a:prstClr>
            </a:innerShdw>
          </a:effectLst>
        </p:spPr>
        <p:txBody>
          <a:bodyPr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665" b="0" i="0" u="none" strike="noStrike" kern="0" cap="none" spc="0" normalizeH="0" baseline="0" noProof="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68" name="六边形 8"/>
          <p:cNvSpPr/>
          <p:nvPr/>
        </p:nvSpPr>
        <p:spPr>
          <a:xfrm>
            <a:off x="2260500" y="5190172"/>
            <a:ext cx="9029800" cy="1440000"/>
          </a:xfrm>
          <a:custGeom>
            <a:avLst/>
            <a:gdLst/>
            <a:ahLst/>
            <a:cxnLst/>
            <a:rect l="l" t="t" r="r" b="b"/>
            <a:pathLst>
              <a:path w="6039905" h="1080000">
                <a:moveTo>
                  <a:pt x="270000" y="0"/>
                </a:moveTo>
                <a:lnTo>
                  <a:pt x="477257" y="0"/>
                </a:lnTo>
                <a:lnTo>
                  <a:pt x="3222328" y="0"/>
                </a:lnTo>
                <a:lnTo>
                  <a:pt x="3402408" y="0"/>
                </a:lnTo>
                <a:lnTo>
                  <a:pt x="3429585" y="0"/>
                </a:lnTo>
                <a:lnTo>
                  <a:pt x="3609665" y="0"/>
                </a:lnTo>
                <a:lnTo>
                  <a:pt x="5562648" y="0"/>
                </a:lnTo>
                <a:lnTo>
                  <a:pt x="5769905" y="0"/>
                </a:lnTo>
                <a:lnTo>
                  <a:pt x="6039905" y="540000"/>
                </a:lnTo>
                <a:lnTo>
                  <a:pt x="5769905" y="1080000"/>
                </a:lnTo>
                <a:lnTo>
                  <a:pt x="5562648" y="1080000"/>
                </a:lnTo>
                <a:lnTo>
                  <a:pt x="3609665" y="1080000"/>
                </a:lnTo>
                <a:lnTo>
                  <a:pt x="3429585" y="1080000"/>
                </a:lnTo>
                <a:lnTo>
                  <a:pt x="3402408" y="1080000"/>
                </a:lnTo>
                <a:lnTo>
                  <a:pt x="3222328" y="1080000"/>
                </a:lnTo>
                <a:lnTo>
                  <a:pt x="477257" y="1080000"/>
                </a:lnTo>
                <a:lnTo>
                  <a:pt x="270000" y="1080000"/>
                </a:lnTo>
                <a:lnTo>
                  <a:pt x="0" y="540000"/>
                </a:lnTo>
                <a:close/>
              </a:path>
            </a:pathLst>
          </a:custGeom>
          <a:noFill/>
          <a:ln w="15875" cap="flat" cmpd="sng" algn="ctr">
            <a:solidFill>
              <a:srgbClr val="090A7B"/>
            </a:solidFill>
            <a:prstDash val="solid"/>
          </a:ln>
          <a:effectLst>
            <a:innerShdw blurRad="266700" dist="203200" dir="18900000">
              <a:prstClr val="black">
                <a:alpha val="20000"/>
              </a:prstClr>
            </a:innerShdw>
          </a:effectLst>
        </p:spPr>
        <p:txBody>
          <a:bodyPr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665" b="0" i="0" u="none" strike="noStrike" kern="0" cap="none" spc="0" normalizeH="0" baseline="0" noProof="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5" name="文本框 4"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3231706" y="2210585"/>
            <a:ext cx="7699228" cy="1021433"/>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在推进“减证便民”上下功夫，全面做好证明事项清理和行政许可事项取消下放等工作，加大各类变相审批的整治力度，加快推进证明事项告知承诺制试点，最大限度地提升人民群众满意度。</a:t>
            </a:r>
          </a:p>
        </p:txBody>
      </p:sp>
      <p:sp>
        <p:nvSpPr>
          <p:cNvPr id="71" name="文本框 70"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4972746" y="3635408"/>
            <a:ext cx="5860354" cy="134152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在规范行政执法上下功夫，持续做好全面推行行政执法“三项制度”工作，抓好政府部门权责清单制度落实，进一步推动行政处罚和行政强制事项网上运行，强化对行政执法主体、执法人员的监督管理，努力营造公平公正、阳光透明的执法环境。</a:t>
            </a:r>
          </a:p>
        </p:txBody>
      </p:sp>
      <p:sp>
        <p:nvSpPr>
          <p:cNvPr id="72" name="文本框 71"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3197372" y="5537165"/>
            <a:ext cx="7733562" cy="701346"/>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在提升行政效能上下功夫，深化律师事务所、律师、司法鉴定机构、司法鉴定人和仲裁机构等行政审批工作，不断优化政务服务、创新办理方式，切实提升工作质效。</a:t>
            </a:r>
          </a:p>
        </p:txBody>
      </p:sp>
      <p:grpSp>
        <p:nvGrpSpPr>
          <p:cNvPr id="39" name="组合 38"/>
          <p:cNvGrpSpPr/>
          <p:nvPr/>
        </p:nvGrpSpPr>
        <p:grpSpPr>
          <a:xfrm>
            <a:off x="6985451" y="0"/>
            <a:ext cx="1526872" cy="900884"/>
            <a:chOff x="7140434" y="684324"/>
            <a:chExt cx="1526872" cy="900884"/>
          </a:xfrm>
        </p:grpSpPr>
        <p:grpSp>
          <p:nvGrpSpPr>
            <p:cNvPr id="40" name="组合 39"/>
            <p:cNvGrpSpPr/>
            <p:nvPr/>
          </p:nvGrpSpPr>
          <p:grpSpPr>
            <a:xfrm rot="10800000">
              <a:off x="7140434" y="980677"/>
              <a:ext cx="1243864" cy="256375"/>
              <a:chOff x="1621436" y="3300812"/>
              <a:chExt cx="1243864" cy="256375"/>
            </a:xfrm>
            <a:effectLst/>
          </p:grpSpPr>
          <p:cxnSp>
            <p:nvCxnSpPr>
              <p:cNvPr id="42" name="直接连接符 41"/>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3"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41" name="图片 40"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44" name="图片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45" name="矩形: 圆角 44"/>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46" name="文本框 45"/>
          <p:cNvSpPr txBox="1"/>
          <p:nvPr/>
        </p:nvSpPr>
        <p:spPr>
          <a:xfrm>
            <a:off x="79490" y="1215881"/>
            <a:ext cx="7242324"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（三）深化“三项改革”，保障建设开放新聊城</a:t>
            </a:r>
          </a:p>
        </p:txBody>
      </p:sp>
      <p:pic>
        <p:nvPicPr>
          <p:cNvPr id="47" name="图片 46"/>
          <p:cNvPicPr>
            <a:picLocks noChangeAspect="1"/>
          </p:cNvPicPr>
          <p:nvPr/>
        </p:nvPicPr>
        <p:blipFill>
          <a:blip r:embed="rId5"/>
          <a:stretch>
            <a:fillRect/>
          </a:stretch>
        </p:blipFill>
        <p:spPr>
          <a:xfrm>
            <a:off x="606664" y="66176"/>
            <a:ext cx="6187976" cy="816935"/>
          </a:xfrm>
          <a:prstGeom prst="rect">
            <a:avLst/>
          </a:prstGeom>
        </p:spPr>
      </p:pic>
      <p:sp>
        <p:nvSpPr>
          <p:cNvPr id="27" name="文本框 26"/>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49</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2"/>
          <a:stretch>
            <a:fillRect/>
          </a:stretch>
        </p:blipFill>
        <p:spPr>
          <a:xfrm>
            <a:off x="-1057430" y="4715796"/>
            <a:ext cx="13607451" cy="2781122"/>
          </a:xfrm>
          <a:prstGeom prst="rect">
            <a:avLst/>
          </a:prstGeom>
        </p:spPr>
      </p:pic>
      <p:sp>
        <p:nvSpPr>
          <p:cNvPr id="6" name="矩形: 圆角 5"/>
          <p:cNvSpPr/>
          <p:nvPr/>
        </p:nvSpPr>
        <p:spPr>
          <a:xfrm>
            <a:off x="288059" y="648604"/>
            <a:ext cx="5761616" cy="5430644"/>
          </a:xfrm>
          <a:prstGeom prst="roundRect">
            <a:avLst>
              <a:gd name="adj" fmla="val 5304"/>
            </a:avLst>
          </a:prstGeom>
          <a:solidFill>
            <a:srgbClr val="E2ECFA">
              <a:alpha val="25000"/>
            </a:srgbClr>
          </a:solidFill>
          <a:ln w="19050">
            <a:solidFill>
              <a:srgbClr val="090A7B">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p:cNvSpPr/>
          <p:nvPr/>
        </p:nvSpPr>
        <p:spPr>
          <a:xfrm>
            <a:off x="6320421" y="648604"/>
            <a:ext cx="5583520" cy="5430644"/>
          </a:xfrm>
          <a:prstGeom prst="roundRect">
            <a:avLst>
              <a:gd name="adj" fmla="val 5361"/>
            </a:avLst>
          </a:prstGeom>
          <a:solidFill>
            <a:schemeClr val="bg1"/>
          </a:solidFill>
          <a:ln w="19050">
            <a:solidFill>
              <a:srgbClr val="090A7B">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nvGrpSpPr>
          <p:cNvPr id="40" name="组合 39"/>
          <p:cNvGrpSpPr/>
          <p:nvPr/>
        </p:nvGrpSpPr>
        <p:grpSpPr>
          <a:xfrm>
            <a:off x="6169835" y="341001"/>
            <a:ext cx="2079400" cy="761950"/>
            <a:chOff x="687482" y="2352566"/>
            <a:chExt cx="1622301" cy="500714"/>
          </a:xfrm>
        </p:grpSpPr>
        <p:sp>
          <p:nvSpPr>
            <p:cNvPr id="49" name="直角三角形 48"/>
            <p:cNvSpPr/>
            <p:nvPr/>
          </p:nvSpPr>
          <p:spPr>
            <a:xfrm rot="16200000" flipH="1">
              <a:off x="692851" y="2756467"/>
              <a:ext cx="91444" cy="102182"/>
            </a:xfrm>
            <a:prstGeom prst="rtTriangle">
              <a:avLst/>
            </a:prstGeom>
            <a:solidFill>
              <a:srgbClr val="108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50" name="任意多边形: 形状 49"/>
            <p:cNvSpPr/>
            <p:nvPr/>
          </p:nvSpPr>
          <p:spPr>
            <a:xfrm>
              <a:off x="688961" y="2352566"/>
              <a:ext cx="1620822" cy="412040"/>
            </a:xfrm>
            <a:custGeom>
              <a:avLst/>
              <a:gdLst>
                <a:gd name="connsiteX0" fmla="*/ 24875 w 1785969"/>
                <a:gd name="connsiteY0" fmla="*/ 0 h 444710"/>
                <a:gd name="connsiteX1" fmla="*/ 1563614 w 1785969"/>
                <a:gd name="connsiteY1" fmla="*/ 0 h 444710"/>
                <a:gd name="connsiteX2" fmla="*/ 1785969 w 1785969"/>
                <a:gd name="connsiteY2" fmla="*/ 222355 h 444710"/>
                <a:gd name="connsiteX3" fmla="*/ 1785968 w 1785969"/>
                <a:gd name="connsiteY3" fmla="*/ 222355 h 444710"/>
                <a:gd name="connsiteX4" fmla="*/ 1563613 w 1785969"/>
                <a:gd name="connsiteY4" fmla="*/ 444710 h 444710"/>
                <a:gd name="connsiteX5" fmla="*/ 24875 w 1785969"/>
                <a:gd name="connsiteY5" fmla="*/ 444709 h 444710"/>
                <a:gd name="connsiteX6" fmla="*/ 0 w 1785969"/>
                <a:gd name="connsiteY6" fmla="*/ 442201 h 444710"/>
                <a:gd name="connsiteX7" fmla="*/ 0 w 1785969"/>
                <a:gd name="connsiteY7" fmla="*/ 2508 h 44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969" h="444710">
                  <a:moveTo>
                    <a:pt x="24875" y="0"/>
                  </a:moveTo>
                  <a:lnTo>
                    <a:pt x="1563614" y="0"/>
                  </a:lnTo>
                  <a:cubicBezTo>
                    <a:pt x="1686417" y="0"/>
                    <a:pt x="1785969" y="99552"/>
                    <a:pt x="1785969" y="222355"/>
                  </a:cubicBezTo>
                  <a:lnTo>
                    <a:pt x="1785968" y="222355"/>
                  </a:lnTo>
                  <a:cubicBezTo>
                    <a:pt x="1785968" y="345158"/>
                    <a:pt x="1686416" y="444710"/>
                    <a:pt x="1563613" y="444710"/>
                  </a:cubicBezTo>
                  <a:lnTo>
                    <a:pt x="24875" y="444709"/>
                  </a:lnTo>
                  <a:lnTo>
                    <a:pt x="0" y="442201"/>
                  </a:lnTo>
                  <a:lnTo>
                    <a:pt x="0" y="2508"/>
                  </a:lnTo>
                  <a:close/>
                </a:path>
              </a:pathLst>
            </a:custGeom>
            <a:gradFill flip="none" rotWithShape="1">
              <a:gsLst>
                <a:gs pos="0">
                  <a:srgbClr val="256ED8"/>
                </a:gs>
                <a:gs pos="85000">
                  <a:srgbClr val="090A7B"/>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rPr>
                <a:t>市司法局</a:t>
              </a:r>
            </a:p>
          </p:txBody>
        </p:sp>
      </p:grpSp>
      <p:sp>
        <p:nvSpPr>
          <p:cNvPr id="53" name="文本框 52"/>
          <p:cNvSpPr txBox="1"/>
          <p:nvPr/>
        </p:nvSpPr>
        <p:spPr>
          <a:xfrm>
            <a:off x="6482950" y="988770"/>
            <a:ext cx="5454443" cy="1883080"/>
          </a:xfrm>
          <a:prstGeom prst="rect">
            <a:avLst/>
          </a:prstGeom>
          <a:noFill/>
        </p:spPr>
        <p:txBody>
          <a:bodyPr wrap="square">
            <a:spAutoFit/>
          </a:bodyPr>
          <a:lstStyle/>
          <a:p>
            <a:pPr>
              <a:lnSpc>
                <a:spcPct val="150000"/>
              </a:lnSpc>
            </a:pPr>
            <a:r>
              <a:rPr lang="en-US" altLang="zh-CN" sz="2000" kern="0" dirty="0">
                <a:effectLst/>
                <a:latin typeface="Calibri" panose="020F0502020204030204" pitchFamily="34" charset="0"/>
                <a:ea typeface="微软雅黑" panose="020B0503020204020204" pitchFamily="34" charset="-122"/>
                <a:cs typeface="仿宋_GB2312" panose="02010609030101010101" charset="-122"/>
              </a:rPr>
              <a:t>         </a:t>
            </a:r>
            <a:r>
              <a:rPr lang="zh-CN" altLang="zh-CN" sz="2000" kern="0" dirty="0">
                <a:effectLst/>
                <a:latin typeface="Calibri" panose="020F0502020204030204" pitchFamily="34" charset="0"/>
                <a:ea typeface="微软雅黑" panose="020B0503020204020204" pitchFamily="34" charset="-122"/>
                <a:cs typeface="仿宋_GB2312" panose="02010609030101010101" charset="-122"/>
              </a:rPr>
              <a:t>创新探索开展</a:t>
            </a:r>
            <a:r>
              <a:rPr lang="zh-CN" altLang="zh-CN" sz="2000" kern="0" dirty="0">
                <a:gradFill flip="none" rotWithShape="1">
                  <a:gsLst>
                    <a:gs pos="0">
                      <a:srgbClr val="256ED8"/>
                    </a:gs>
                    <a:gs pos="69000">
                      <a:srgbClr val="090A7B"/>
                    </a:gs>
                  </a:gsLst>
                  <a:lin ang="5400000" scaled="1"/>
                  <a:tileRect/>
                </a:gradFill>
                <a:latin typeface="+mj-ea"/>
                <a:ea typeface="+mj-ea"/>
              </a:rPr>
              <a:t>“法治</a:t>
            </a:r>
            <a:r>
              <a:rPr lang="en-US" altLang="zh-CN" sz="2000" kern="0" dirty="0">
                <a:gradFill flip="none" rotWithShape="1">
                  <a:gsLst>
                    <a:gs pos="0">
                      <a:srgbClr val="256ED8"/>
                    </a:gs>
                    <a:gs pos="69000">
                      <a:srgbClr val="090A7B"/>
                    </a:gs>
                  </a:gsLst>
                  <a:lin ang="5400000" scaled="1"/>
                  <a:tileRect/>
                </a:gradFill>
                <a:latin typeface="+mj-ea"/>
                <a:ea typeface="+mj-ea"/>
              </a:rPr>
              <a:t>+</a:t>
            </a:r>
            <a:r>
              <a:rPr lang="zh-CN" altLang="zh-CN" sz="2000" kern="0" dirty="0">
                <a:gradFill flip="none" rotWithShape="1">
                  <a:gsLst>
                    <a:gs pos="0">
                      <a:srgbClr val="256ED8"/>
                    </a:gs>
                    <a:gs pos="69000">
                      <a:srgbClr val="090A7B"/>
                    </a:gs>
                  </a:gsLst>
                  <a:lin ang="5400000" scaled="1"/>
                  <a:tileRect/>
                </a:gradFill>
                <a:latin typeface="+mj-ea"/>
                <a:ea typeface="+mj-ea"/>
              </a:rPr>
              <a:t>”工程</a:t>
            </a:r>
            <a:r>
              <a:rPr lang="zh-CN" altLang="zh-CN" sz="2000" kern="0" dirty="0">
                <a:effectLst/>
                <a:latin typeface="Calibri" panose="020F0502020204030204" pitchFamily="34" charset="0"/>
                <a:ea typeface="微软雅黑" panose="020B0503020204020204" pitchFamily="34" charset="-122"/>
                <a:cs typeface="仿宋_GB2312" panose="02010609030101010101" charset="-122"/>
              </a:rPr>
              <a:t>，坚持</a:t>
            </a:r>
            <a:r>
              <a:rPr lang="zh-CN" altLang="zh-CN" sz="2000" kern="0" dirty="0">
                <a:gradFill flip="none" rotWithShape="1">
                  <a:gsLst>
                    <a:gs pos="0">
                      <a:srgbClr val="256ED8"/>
                    </a:gs>
                    <a:gs pos="69000">
                      <a:srgbClr val="090A7B"/>
                    </a:gs>
                  </a:gsLst>
                  <a:lin ang="5400000" scaled="1"/>
                  <a:tileRect/>
                </a:gradFill>
                <a:latin typeface="+mj-ea"/>
                <a:ea typeface="+mj-ea"/>
              </a:rPr>
              <a:t>“市委市政府中心工作部署到哪里，法治保障跟进到哪里”</a:t>
            </a:r>
            <a:r>
              <a:rPr lang="zh-CN" altLang="zh-CN" sz="2000" kern="0" dirty="0">
                <a:effectLst/>
                <a:latin typeface="Calibri" panose="020F0502020204030204" pitchFamily="34" charset="0"/>
                <a:ea typeface="微软雅黑" panose="020B0503020204020204" pitchFamily="34" charset="-122"/>
                <a:cs typeface="仿宋_GB2312" panose="02010609030101010101" charset="-122"/>
              </a:rPr>
              <a:t>的原则</a:t>
            </a:r>
            <a:r>
              <a:rPr lang="zh-CN" altLang="en-US" sz="2000" kern="0" dirty="0">
                <a:effectLst/>
                <a:latin typeface="Calibri" panose="020F0502020204030204" pitchFamily="34" charset="0"/>
                <a:ea typeface="微软雅黑" panose="020B0503020204020204" pitchFamily="34" charset="-122"/>
                <a:cs typeface="仿宋_GB2312" panose="02010609030101010101" charset="-122"/>
              </a:rPr>
              <a:t>。</a:t>
            </a:r>
            <a:r>
              <a:rPr lang="zh-CN" altLang="zh-CN" sz="2000" kern="0" dirty="0">
                <a:latin typeface="Calibri" panose="020F0502020204030204" pitchFamily="34" charset="0"/>
                <a:ea typeface="微软雅黑" panose="020B0503020204020204" pitchFamily="34" charset="-122"/>
              </a:rPr>
              <a:t>主动融入安全生产、食品安全、乡村振兴、生态环保等重点工作</a:t>
            </a:r>
            <a:r>
              <a:rPr lang="zh-CN" altLang="en-US" sz="2000" kern="0" dirty="0">
                <a:latin typeface="Calibri" panose="020F0502020204030204" pitchFamily="34" charset="0"/>
                <a:ea typeface="微软雅黑" panose="020B0503020204020204" pitchFamily="34" charset="-122"/>
              </a:rPr>
              <a:t>。</a:t>
            </a:r>
          </a:p>
        </p:txBody>
      </p:sp>
      <p:grpSp>
        <p:nvGrpSpPr>
          <p:cNvPr id="58" name="组合 57"/>
          <p:cNvGrpSpPr/>
          <p:nvPr/>
        </p:nvGrpSpPr>
        <p:grpSpPr>
          <a:xfrm>
            <a:off x="6861042" y="3694511"/>
            <a:ext cx="1996696" cy="796990"/>
            <a:chOff x="1234461" y="3000114"/>
            <a:chExt cx="1735175" cy="796990"/>
          </a:xfrm>
        </p:grpSpPr>
        <p:sp>
          <p:nvSpPr>
            <p:cNvPr id="66" name="矩形: 圆角 65"/>
            <p:cNvSpPr/>
            <p:nvPr/>
          </p:nvSpPr>
          <p:spPr>
            <a:xfrm>
              <a:off x="1234461" y="3000114"/>
              <a:ext cx="1735175" cy="578318"/>
            </a:xfrm>
            <a:prstGeom prst="roundRect">
              <a:avLst>
                <a:gd name="adj" fmla="val 50000"/>
              </a:avLst>
            </a:prstGeom>
            <a:gradFill>
              <a:gsLst>
                <a:gs pos="100000">
                  <a:srgbClr val="006EFF">
                    <a:lumMod val="5000"/>
                    <a:lumOff val="95000"/>
                  </a:srgbClr>
                </a:gs>
                <a:gs pos="0">
                  <a:srgbClr val="006EFF">
                    <a:lumMod val="20000"/>
                    <a:lumOff val="80000"/>
                  </a:srgbClr>
                </a:gs>
              </a:gsLst>
              <a:lin ang="2700000" scaled="1"/>
            </a:gradFill>
            <a:ln w="12700" cap="flat" cmpd="sng" algn="ctr">
              <a:noFill/>
              <a:prstDash val="solid"/>
              <a:miter lim="800000"/>
            </a:ln>
            <a:effectLst>
              <a:innerShdw blurRad="114300">
                <a:srgbClr val="006EFF">
                  <a:lumMod val="60000"/>
                  <a:lumOff val="40000"/>
                  <a:alpha val="18000"/>
                </a:srgb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006EFF">
                    <a:lumMod val="50000"/>
                  </a:srgbClr>
                </a:solidFill>
                <a:effectLst/>
                <a:uLnTx/>
                <a:uFillTx/>
                <a:latin typeface="Roboto Regular"/>
                <a:ea typeface="思源黑体 CN Regular"/>
                <a:cs typeface="+mn-cs"/>
              </a:endParaRPr>
            </a:p>
          </p:txBody>
        </p:sp>
        <p:sp>
          <p:nvSpPr>
            <p:cNvPr id="67" name="文本框 66"/>
            <p:cNvSpPr txBox="1"/>
            <p:nvPr/>
          </p:nvSpPr>
          <p:spPr>
            <a:xfrm>
              <a:off x="1384148" y="3089218"/>
              <a:ext cx="1435801" cy="707886"/>
            </a:xfrm>
            <a:prstGeom prst="rect">
              <a:avLst/>
            </a:prstGeom>
            <a:noFill/>
          </p:spPr>
          <p:txBody>
            <a:bodyPr wrap="square">
              <a:spAutoFit/>
            </a:bodyPr>
            <a:lstStyle/>
            <a:p>
              <a:pPr algn="ctr"/>
              <a:r>
                <a:rPr lang="zh-CN" altLang="en-US" sz="2000" b="1" dirty="0">
                  <a:latin typeface="微软雅黑" panose="020B0503020204020204" pitchFamily="34" charset="-122"/>
                  <a:ea typeface="微软雅黑" panose="020B0503020204020204" pitchFamily="34" charset="-122"/>
                </a:rPr>
                <a:t>全要素参与</a:t>
              </a:r>
            </a:p>
          </p:txBody>
        </p:sp>
      </p:grpSp>
      <p:grpSp>
        <p:nvGrpSpPr>
          <p:cNvPr id="71" name="组合 70"/>
          <p:cNvGrpSpPr/>
          <p:nvPr/>
        </p:nvGrpSpPr>
        <p:grpSpPr>
          <a:xfrm>
            <a:off x="9363992" y="3676815"/>
            <a:ext cx="1996696" cy="578318"/>
            <a:chOff x="1234461" y="3000114"/>
            <a:chExt cx="1735175" cy="578318"/>
          </a:xfrm>
        </p:grpSpPr>
        <p:sp>
          <p:nvSpPr>
            <p:cNvPr id="72" name="矩形: 圆角 71"/>
            <p:cNvSpPr/>
            <p:nvPr/>
          </p:nvSpPr>
          <p:spPr>
            <a:xfrm>
              <a:off x="1234461" y="3000114"/>
              <a:ext cx="1735175" cy="578318"/>
            </a:xfrm>
            <a:prstGeom prst="roundRect">
              <a:avLst>
                <a:gd name="adj" fmla="val 50000"/>
              </a:avLst>
            </a:prstGeom>
            <a:gradFill>
              <a:gsLst>
                <a:gs pos="100000">
                  <a:srgbClr val="006EFF">
                    <a:lumMod val="5000"/>
                    <a:lumOff val="95000"/>
                  </a:srgbClr>
                </a:gs>
                <a:gs pos="0">
                  <a:srgbClr val="006EFF">
                    <a:lumMod val="20000"/>
                    <a:lumOff val="80000"/>
                  </a:srgbClr>
                </a:gs>
              </a:gsLst>
              <a:lin ang="2700000" scaled="1"/>
            </a:gradFill>
            <a:ln w="12700" cap="flat" cmpd="sng" algn="ctr">
              <a:noFill/>
              <a:prstDash val="solid"/>
              <a:miter lim="800000"/>
            </a:ln>
            <a:effectLst>
              <a:innerShdw blurRad="114300">
                <a:srgbClr val="006EFF">
                  <a:lumMod val="60000"/>
                  <a:lumOff val="40000"/>
                  <a:alpha val="18000"/>
                </a:srgb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006EFF">
                    <a:lumMod val="50000"/>
                  </a:srgbClr>
                </a:solidFill>
                <a:effectLst/>
                <a:uLnTx/>
                <a:uFillTx/>
                <a:latin typeface="Roboto Regular"/>
                <a:ea typeface="思源黑体 CN Regular"/>
                <a:cs typeface="+mn-cs"/>
              </a:endParaRPr>
            </a:p>
          </p:txBody>
        </p:sp>
        <p:sp>
          <p:nvSpPr>
            <p:cNvPr id="73" name="文本框 72"/>
            <p:cNvSpPr txBox="1"/>
            <p:nvPr/>
          </p:nvSpPr>
          <p:spPr>
            <a:xfrm>
              <a:off x="1384148" y="3089218"/>
              <a:ext cx="1435801" cy="400110"/>
            </a:xfrm>
            <a:prstGeom prst="rect">
              <a:avLst/>
            </a:prstGeom>
            <a:noFill/>
          </p:spPr>
          <p:txBody>
            <a:bodyPr wrap="square">
              <a:spAutoFit/>
            </a:bodyPr>
            <a:lstStyle/>
            <a:p>
              <a:pPr algn="ctr"/>
              <a:r>
                <a:rPr lang="zh-CN" altLang="en-US" sz="2000" b="1" dirty="0">
                  <a:latin typeface="微软雅黑" panose="020B0503020204020204" pitchFamily="34" charset="-122"/>
                  <a:ea typeface="微软雅黑" panose="020B0503020204020204" pitchFamily="34" charset="-122"/>
                </a:rPr>
                <a:t>全方位保障</a:t>
              </a:r>
            </a:p>
          </p:txBody>
        </p:sp>
      </p:grpSp>
      <p:grpSp>
        <p:nvGrpSpPr>
          <p:cNvPr id="74" name="组合 73"/>
          <p:cNvGrpSpPr/>
          <p:nvPr/>
        </p:nvGrpSpPr>
        <p:grpSpPr>
          <a:xfrm>
            <a:off x="6861041" y="4572679"/>
            <a:ext cx="1996696" cy="578318"/>
            <a:chOff x="1234461" y="3000114"/>
            <a:chExt cx="1735175" cy="578318"/>
          </a:xfrm>
        </p:grpSpPr>
        <p:sp>
          <p:nvSpPr>
            <p:cNvPr id="75" name="矩形: 圆角 74"/>
            <p:cNvSpPr/>
            <p:nvPr/>
          </p:nvSpPr>
          <p:spPr>
            <a:xfrm>
              <a:off x="1234461" y="3000114"/>
              <a:ext cx="1735175" cy="578318"/>
            </a:xfrm>
            <a:prstGeom prst="roundRect">
              <a:avLst>
                <a:gd name="adj" fmla="val 50000"/>
              </a:avLst>
            </a:prstGeom>
            <a:gradFill>
              <a:gsLst>
                <a:gs pos="100000">
                  <a:srgbClr val="006EFF">
                    <a:lumMod val="5000"/>
                    <a:lumOff val="95000"/>
                  </a:srgbClr>
                </a:gs>
                <a:gs pos="0">
                  <a:srgbClr val="006EFF">
                    <a:lumMod val="20000"/>
                    <a:lumOff val="80000"/>
                  </a:srgbClr>
                </a:gs>
              </a:gsLst>
              <a:lin ang="2700000" scaled="1"/>
            </a:gradFill>
            <a:ln w="12700" cap="flat" cmpd="sng" algn="ctr">
              <a:noFill/>
              <a:prstDash val="solid"/>
              <a:miter lim="800000"/>
            </a:ln>
            <a:effectLst>
              <a:innerShdw blurRad="114300">
                <a:srgbClr val="006EFF">
                  <a:lumMod val="60000"/>
                  <a:lumOff val="40000"/>
                  <a:alpha val="18000"/>
                </a:srgb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006EFF">
                    <a:lumMod val="50000"/>
                  </a:srgbClr>
                </a:solidFill>
                <a:effectLst/>
                <a:uLnTx/>
                <a:uFillTx/>
                <a:latin typeface="Roboto Regular"/>
                <a:ea typeface="思源黑体 CN Regular"/>
                <a:cs typeface="+mn-cs"/>
              </a:endParaRPr>
            </a:p>
          </p:txBody>
        </p:sp>
        <p:sp>
          <p:nvSpPr>
            <p:cNvPr id="76" name="文本框 75"/>
            <p:cNvSpPr txBox="1"/>
            <p:nvPr/>
          </p:nvSpPr>
          <p:spPr>
            <a:xfrm>
              <a:off x="1384148" y="3089218"/>
              <a:ext cx="1435801" cy="400110"/>
            </a:xfrm>
            <a:prstGeom prst="rect">
              <a:avLst/>
            </a:prstGeom>
            <a:noFill/>
          </p:spPr>
          <p:txBody>
            <a:bodyPr wrap="square">
              <a:spAutoFit/>
            </a:bodyPr>
            <a:lstStyle/>
            <a:p>
              <a:pPr algn="ctr"/>
              <a:r>
                <a:rPr lang="zh-CN" altLang="en-US" sz="2000" b="1" dirty="0">
                  <a:latin typeface="微软雅黑" panose="020B0503020204020204" pitchFamily="34" charset="-122"/>
                  <a:ea typeface="微软雅黑" panose="020B0503020204020204" pitchFamily="34" charset="-122"/>
                </a:rPr>
                <a:t>全链条服务</a:t>
              </a:r>
            </a:p>
          </p:txBody>
        </p:sp>
      </p:grpSp>
      <p:grpSp>
        <p:nvGrpSpPr>
          <p:cNvPr id="77" name="组合 76"/>
          <p:cNvGrpSpPr/>
          <p:nvPr/>
        </p:nvGrpSpPr>
        <p:grpSpPr>
          <a:xfrm>
            <a:off x="9363992" y="4577585"/>
            <a:ext cx="1996696" cy="578318"/>
            <a:chOff x="1234461" y="3000114"/>
            <a:chExt cx="1735175" cy="578318"/>
          </a:xfrm>
        </p:grpSpPr>
        <p:sp>
          <p:nvSpPr>
            <p:cNvPr id="78" name="矩形: 圆角 77"/>
            <p:cNvSpPr/>
            <p:nvPr/>
          </p:nvSpPr>
          <p:spPr>
            <a:xfrm>
              <a:off x="1234461" y="3000114"/>
              <a:ext cx="1735175" cy="578318"/>
            </a:xfrm>
            <a:prstGeom prst="roundRect">
              <a:avLst>
                <a:gd name="adj" fmla="val 50000"/>
              </a:avLst>
            </a:prstGeom>
            <a:gradFill>
              <a:gsLst>
                <a:gs pos="100000">
                  <a:srgbClr val="006EFF">
                    <a:lumMod val="5000"/>
                    <a:lumOff val="95000"/>
                  </a:srgbClr>
                </a:gs>
                <a:gs pos="0">
                  <a:srgbClr val="006EFF">
                    <a:lumMod val="20000"/>
                    <a:lumOff val="80000"/>
                  </a:srgbClr>
                </a:gs>
              </a:gsLst>
              <a:lin ang="2700000" scaled="1"/>
            </a:gradFill>
            <a:ln w="12700" cap="flat" cmpd="sng" algn="ctr">
              <a:noFill/>
              <a:prstDash val="solid"/>
              <a:miter lim="800000"/>
            </a:ln>
            <a:effectLst>
              <a:innerShdw blurRad="114300">
                <a:srgbClr val="006EFF">
                  <a:lumMod val="60000"/>
                  <a:lumOff val="40000"/>
                  <a:alpha val="18000"/>
                </a:srgb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006EFF">
                    <a:lumMod val="50000"/>
                  </a:srgbClr>
                </a:solidFill>
                <a:effectLst/>
                <a:uLnTx/>
                <a:uFillTx/>
                <a:latin typeface="Roboto Regular"/>
                <a:ea typeface="思源黑体 CN Regular"/>
                <a:cs typeface="+mn-cs"/>
              </a:endParaRPr>
            </a:p>
          </p:txBody>
        </p:sp>
        <p:sp>
          <p:nvSpPr>
            <p:cNvPr id="79" name="文本框 78"/>
            <p:cNvSpPr txBox="1"/>
            <p:nvPr/>
          </p:nvSpPr>
          <p:spPr>
            <a:xfrm>
              <a:off x="1384148" y="3089218"/>
              <a:ext cx="1435801" cy="400110"/>
            </a:xfrm>
            <a:prstGeom prst="rect">
              <a:avLst/>
            </a:prstGeom>
            <a:noFill/>
          </p:spPr>
          <p:txBody>
            <a:bodyPr wrap="square">
              <a:spAutoFit/>
            </a:bodyPr>
            <a:lstStyle/>
            <a:p>
              <a:pPr algn="ctr"/>
              <a:r>
                <a:rPr lang="zh-CN" altLang="en-US" sz="2000" b="1" dirty="0">
                  <a:latin typeface="微软雅黑" panose="020B0503020204020204" pitchFamily="34" charset="-122"/>
                  <a:ea typeface="微软雅黑" panose="020B0503020204020204" pitchFamily="34" charset="-122"/>
                </a:rPr>
                <a:t>全部门其抓</a:t>
              </a:r>
            </a:p>
          </p:txBody>
        </p:sp>
      </p:grpSp>
      <p:sp>
        <p:nvSpPr>
          <p:cNvPr id="80" name="矩形: 圆角 79"/>
          <p:cNvSpPr/>
          <p:nvPr/>
        </p:nvSpPr>
        <p:spPr>
          <a:xfrm>
            <a:off x="6861041" y="2981815"/>
            <a:ext cx="4499647" cy="511541"/>
          </a:xfrm>
          <a:prstGeom prst="roundRect">
            <a:avLst>
              <a:gd name="adj" fmla="val 10580"/>
            </a:avLst>
          </a:prstGeom>
          <a:gradFill>
            <a:gsLst>
              <a:gs pos="0">
                <a:srgbClr val="256ED8"/>
              </a:gs>
              <a:gs pos="100000">
                <a:srgbClr val="090A7B"/>
              </a:gs>
            </a:gsLst>
            <a:lin ang="5400000" scaled="1"/>
          </a:gradFill>
          <a:ln>
            <a:noFill/>
          </a:ln>
          <a:effectLst>
            <a:outerShdw blurRad="50800" dist="38100" dir="2700000" algn="tl" rotWithShape="0">
              <a:srgbClr val="FFEDB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kern="0" dirty="0">
                <a:solidFill>
                  <a:schemeClr val="bg1"/>
                </a:solidFill>
                <a:effectLst/>
                <a:latin typeface="Calibri" panose="020F0502020204030204" pitchFamily="34" charset="0"/>
                <a:ea typeface="微软雅黑" panose="020B0503020204020204" pitchFamily="34" charset="-122"/>
                <a:cs typeface="仿宋_GB2312" panose="02010609030101010101" charset="-122"/>
              </a:rPr>
              <a:t>全力打造“四全”法治保障机制</a:t>
            </a:r>
            <a:endParaRPr kumimoji="0" lang="zh-CN" altLang="en-US" sz="20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
        <p:nvSpPr>
          <p:cNvPr id="81" name="椭圆 80"/>
          <p:cNvSpPr/>
          <p:nvPr/>
        </p:nvSpPr>
        <p:spPr>
          <a:xfrm>
            <a:off x="6784083" y="1197808"/>
            <a:ext cx="198520" cy="198520"/>
          </a:xfrm>
          <a:prstGeom prst="ellipse">
            <a:avLst/>
          </a:prstGeom>
          <a:gradFill>
            <a:gsLst>
              <a:gs pos="1000">
                <a:srgbClr val="090A7B"/>
              </a:gs>
              <a:gs pos="100000">
                <a:srgbClr val="256ED8"/>
              </a:gs>
            </a:gsLst>
            <a:lin ang="5400000" scaled="1"/>
          </a:gradFill>
          <a:ln w="222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1304" y="3929435"/>
            <a:ext cx="910916" cy="905461"/>
          </a:xfrm>
          <a:prstGeom prst="rect">
            <a:avLst/>
          </a:prstGeom>
        </p:spPr>
      </p:pic>
      <p:grpSp>
        <p:nvGrpSpPr>
          <p:cNvPr id="85" name="组合 84"/>
          <p:cNvGrpSpPr/>
          <p:nvPr/>
        </p:nvGrpSpPr>
        <p:grpSpPr>
          <a:xfrm>
            <a:off x="292291" y="2209327"/>
            <a:ext cx="5757384" cy="3971997"/>
            <a:chOff x="315994" y="2834572"/>
            <a:chExt cx="5753295" cy="3612878"/>
          </a:xfrm>
        </p:grpSpPr>
        <p:pic>
          <p:nvPicPr>
            <p:cNvPr id="82" name="图片 81"/>
            <p:cNvPicPr>
              <a:picLocks noChangeAspect="1"/>
            </p:cNvPicPr>
            <p:nvPr/>
          </p:nvPicPr>
          <p:blipFill rotWithShape="1">
            <a:blip r:embed="rId4">
              <a:extLst>
                <a:ext uri="{28A0092B-C50C-407E-A947-70E740481C1C}">
                  <a14:useLocalDpi xmlns:a14="http://schemas.microsoft.com/office/drawing/2010/main" val="0"/>
                </a:ext>
              </a:extLst>
            </a:blip>
            <a:srcRect t="20255" r="2830" b="6693"/>
            <a:stretch>
              <a:fillRect/>
            </a:stretch>
          </p:blipFill>
          <p:spPr>
            <a:xfrm>
              <a:off x="323104" y="2834572"/>
              <a:ext cx="5746185" cy="3532774"/>
            </a:xfrm>
            <a:prstGeom prst="roundRect">
              <a:avLst>
                <a:gd name="adj" fmla="val 6882"/>
              </a:avLst>
            </a:prstGeom>
          </p:spPr>
        </p:pic>
        <p:pic>
          <p:nvPicPr>
            <p:cNvPr id="84" name="图片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994" y="2834572"/>
              <a:ext cx="5753295" cy="3612878"/>
            </a:xfrm>
            <a:prstGeom prst="rect">
              <a:avLst/>
            </a:prstGeom>
          </p:spPr>
        </p:pic>
      </p:grpSp>
      <p:grpSp>
        <p:nvGrpSpPr>
          <p:cNvPr id="3" name="组合 2"/>
          <p:cNvGrpSpPr/>
          <p:nvPr/>
        </p:nvGrpSpPr>
        <p:grpSpPr>
          <a:xfrm>
            <a:off x="661851" y="1799506"/>
            <a:ext cx="5103242" cy="621228"/>
            <a:chOff x="661851" y="1862136"/>
            <a:chExt cx="5103242" cy="621228"/>
          </a:xfrm>
        </p:grpSpPr>
        <p:sp>
          <p:nvSpPr>
            <p:cNvPr id="4" name="文本框 3"/>
            <p:cNvSpPr txBox="1"/>
            <p:nvPr/>
          </p:nvSpPr>
          <p:spPr>
            <a:xfrm>
              <a:off x="661851" y="2083254"/>
              <a:ext cx="5103242" cy="400110"/>
            </a:xfrm>
            <a:prstGeom prst="rect">
              <a:avLst/>
            </a:prstGeom>
            <a:noFill/>
          </p:spPr>
          <p:txBody>
            <a:bodyPr wrap="square">
              <a:spAutoFit/>
            </a:bodyPr>
            <a:lstStyle/>
            <a:p>
              <a:pPr algn="ctr"/>
              <a:endParaRPr lang="zh-CN" altLang="en-US" sz="2000" dirty="0"/>
            </a:p>
          </p:txBody>
        </p:sp>
        <p:grpSp>
          <p:nvGrpSpPr>
            <p:cNvPr id="7" name="组合 6"/>
            <p:cNvGrpSpPr/>
            <p:nvPr/>
          </p:nvGrpSpPr>
          <p:grpSpPr>
            <a:xfrm>
              <a:off x="887834" y="1862136"/>
              <a:ext cx="4613089" cy="449530"/>
              <a:chOff x="2302139" y="4866687"/>
              <a:chExt cx="1665592" cy="492657"/>
            </a:xfrm>
          </p:grpSpPr>
          <p:sp>
            <p:nvSpPr>
              <p:cNvPr id="9" name="矩形: 圆角 8"/>
              <p:cNvSpPr/>
              <p:nvPr/>
            </p:nvSpPr>
            <p:spPr>
              <a:xfrm>
                <a:off x="2302139" y="4866687"/>
                <a:ext cx="1665592" cy="492657"/>
              </a:xfrm>
              <a:prstGeom prst="roundRect">
                <a:avLst>
                  <a:gd name="adj" fmla="val 50000"/>
                </a:avLst>
              </a:prstGeom>
              <a:gradFill flip="none" rotWithShape="1">
                <a:gsLst>
                  <a:gs pos="0">
                    <a:srgbClr val="090A7B"/>
                  </a:gs>
                  <a:gs pos="100000">
                    <a:srgbClr val="256ED8"/>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0" name="文本框 9"/>
              <p:cNvSpPr txBox="1"/>
              <p:nvPr/>
            </p:nvSpPr>
            <p:spPr>
              <a:xfrm>
                <a:off x="2344184" y="4893763"/>
                <a:ext cx="1581501" cy="438496"/>
              </a:xfrm>
              <a:prstGeom prst="rect">
                <a:avLst/>
              </a:prstGeom>
              <a:noFill/>
            </p:spPr>
            <p:txBody>
              <a:bodyPr wrap="square">
                <a:spAutoFit/>
              </a:bodyPr>
              <a:lstStyle/>
              <a:p>
                <a:pPr algn="ctr"/>
                <a:r>
                  <a:rPr lang="zh-CN" altLang="en-US" sz="2000" b="1" dirty="0">
                    <a:solidFill>
                      <a:schemeClr val="bg1"/>
                    </a:solidFill>
                    <a:latin typeface="+mj-ea"/>
                    <a:ea typeface="+mj-ea"/>
                    <a:cs typeface="Times New Roman" panose="02020603050405020304" pitchFamily="18" charset="0"/>
                  </a:rPr>
                  <a:t>建设“六个新聊城”的目标要求</a:t>
                </a:r>
                <a:endParaRPr lang="zh-CN" altLang="en-US" sz="2000" b="1" dirty="0">
                  <a:solidFill>
                    <a:schemeClr val="bg1"/>
                  </a:solidFill>
                </a:endParaRPr>
              </a:p>
            </p:txBody>
          </p:sp>
        </p:grpSp>
      </p:grpSp>
      <p:sp>
        <p:nvSpPr>
          <p:cNvPr id="8" name="文本框 7"/>
          <p:cNvSpPr txBox="1"/>
          <p:nvPr/>
        </p:nvSpPr>
        <p:spPr>
          <a:xfrm>
            <a:off x="809875" y="1086865"/>
            <a:ext cx="4771236" cy="461665"/>
          </a:xfrm>
          <a:prstGeom prst="rect">
            <a:avLst/>
          </a:prstGeom>
          <a:noFill/>
        </p:spPr>
        <p:txBody>
          <a:bodyPr wrap="square">
            <a:spAutoFit/>
          </a:bodyPr>
          <a:lstStyle/>
          <a:p>
            <a:pPr algn="ctr"/>
            <a:r>
              <a:rPr lang="zh-CN" altLang="en-US" sz="2400" b="1" dirty="0">
                <a:latin typeface="+mj-ea"/>
                <a:ea typeface="+mj-ea"/>
                <a:cs typeface="Times New Roman" panose="02020603050405020304" pitchFamily="18" charset="0"/>
              </a:rPr>
              <a:t>市委第十四次党代会确定</a:t>
            </a:r>
            <a:endParaRPr lang="zh-CN" altLang="en-US" sz="2400" dirty="0"/>
          </a:p>
        </p:txBody>
      </p:sp>
      <p:cxnSp>
        <p:nvCxnSpPr>
          <p:cNvPr id="12" name="直接连接符 11"/>
          <p:cNvCxnSpPr/>
          <p:nvPr/>
        </p:nvCxnSpPr>
        <p:spPr>
          <a:xfrm>
            <a:off x="662363" y="2641699"/>
            <a:ext cx="5064032" cy="0"/>
          </a:xfrm>
          <a:prstGeom prst="line">
            <a:avLst/>
          </a:prstGeom>
          <a:ln>
            <a:solidFill>
              <a:srgbClr val="256ED8"/>
            </a:solidFill>
          </a:ln>
        </p:spPr>
        <p:style>
          <a:lnRef idx="1">
            <a:schemeClr val="accent1"/>
          </a:lnRef>
          <a:fillRef idx="0">
            <a:schemeClr val="accent1"/>
          </a:fillRef>
          <a:effectRef idx="0">
            <a:schemeClr val="accent1"/>
          </a:effectRef>
          <a:fontRef idx="minor">
            <a:schemeClr val="tx1"/>
          </a:fontRef>
        </p:style>
      </p:cxnSp>
      <p:sp>
        <p:nvSpPr>
          <p:cNvPr id="23" name="矩形: 圆角 22"/>
          <p:cNvSpPr/>
          <p:nvPr/>
        </p:nvSpPr>
        <p:spPr>
          <a:xfrm>
            <a:off x="976519" y="3955609"/>
            <a:ext cx="1151093" cy="416215"/>
          </a:xfrm>
          <a:prstGeom prst="roundRect">
            <a:avLst>
              <a:gd name="adj" fmla="val 10580"/>
            </a:avLst>
          </a:prstGeom>
          <a:gradFill>
            <a:gsLst>
              <a:gs pos="0">
                <a:srgbClr val="256ED8"/>
              </a:gs>
              <a:gs pos="100000">
                <a:srgbClr val="090A7B"/>
              </a:gs>
            </a:gsLst>
            <a:lin ang="5400000" scaled="1"/>
          </a:gradFill>
          <a:ln>
            <a:noFill/>
          </a:ln>
          <a:effectLst>
            <a:outerShdw blurRad="50800" dist="38100" dir="2700000" algn="tl" rotWithShape="0">
              <a:srgbClr val="FFEDB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2000" kern="0" dirty="0">
                <a:solidFill>
                  <a:schemeClr val="bg1"/>
                </a:solidFill>
                <a:effectLst/>
                <a:latin typeface="Calibri" panose="020F0502020204030204" pitchFamily="34" charset="0"/>
                <a:ea typeface="微软雅黑" panose="020B0503020204020204" pitchFamily="34" charset="-122"/>
                <a:cs typeface="仿宋_GB2312" panose="02010609030101010101" charset="-122"/>
              </a:rPr>
              <a:t>固根本</a:t>
            </a:r>
            <a:endParaRPr kumimoji="0" lang="zh-CN" altLang="en-US" sz="20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
        <p:nvSpPr>
          <p:cNvPr id="30" name="矩形: 圆角 29"/>
          <p:cNvSpPr/>
          <p:nvPr/>
        </p:nvSpPr>
        <p:spPr>
          <a:xfrm>
            <a:off x="2633866" y="3955608"/>
            <a:ext cx="1151093" cy="416215"/>
          </a:xfrm>
          <a:prstGeom prst="roundRect">
            <a:avLst>
              <a:gd name="adj" fmla="val 10580"/>
            </a:avLst>
          </a:prstGeom>
          <a:gradFill>
            <a:gsLst>
              <a:gs pos="0">
                <a:srgbClr val="256ED8"/>
              </a:gs>
              <a:gs pos="100000">
                <a:srgbClr val="090A7B"/>
              </a:gs>
            </a:gsLst>
            <a:lin ang="5400000" scaled="1"/>
          </a:gradFill>
          <a:ln>
            <a:noFill/>
          </a:ln>
          <a:effectLst>
            <a:outerShdw blurRad="50800" dist="38100" dir="2700000" algn="tl" rotWithShape="0">
              <a:srgbClr val="FFEDB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kern="0" dirty="0">
                <a:solidFill>
                  <a:schemeClr val="bg1"/>
                </a:solidFill>
                <a:effectLst/>
                <a:latin typeface="Calibri" panose="020F0502020204030204" pitchFamily="34" charset="0"/>
                <a:ea typeface="微软雅黑" panose="020B0503020204020204" pitchFamily="34" charset="-122"/>
                <a:cs typeface="仿宋_GB2312" panose="02010609030101010101" charset="-122"/>
              </a:rPr>
              <a:t>稳预期</a:t>
            </a:r>
            <a:endParaRPr kumimoji="0" lang="zh-CN" altLang="en-US" sz="20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
        <p:nvSpPr>
          <p:cNvPr id="31" name="矩形: 圆角 30"/>
          <p:cNvSpPr/>
          <p:nvPr/>
        </p:nvSpPr>
        <p:spPr>
          <a:xfrm>
            <a:off x="4286216" y="3955607"/>
            <a:ext cx="1151093" cy="416215"/>
          </a:xfrm>
          <a:prstGeom prst="roundRect">
            <a:avLst>
              <a:gd name="adj" fmla="val 10580"/>
            </a:avLst>
          </a:prstGeom>
          <a:gradFill>
            <a:gsLst>
              <a:gs pos="0">
                <a:srgbClr val="256ED8"/>
              </a:gs>
              <a:gs pos="100000">
                <a:srgbClr val="090A7B"/>
              </a:gs>
            </a:gsLst>
            <a:lin ang="5400000" scaled="1"/>
          </a:gradFill>
          <a:ln>
            <a:noFill/>
          </a:ln>
          <a:effectLst>
            <a:outerShdw blurRad="50800" dist="38100" dir="2700000" algn="tl" rotWithShape="0">
              <a:srgbClr val="FFEDB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kern="0" dirty="0">
                <a:solidFill>
                  <a:schemeClr val="bg1"/>
                </a:solidFill>
                <a:effectLst/>
                <a:latin typeface="Calibri" panose="020F0502020204030204" pitchFamily="34" charset="0"/>
                <a:ea typeface="微软雅黑" panose="020B0503020204020204" pitchFamily="34" charset="-122"/>
                <a:cs typeface="仿宋_GB2312" panose="02010609030101010101" charset="-122"/>
              </a:rPr>
              <a:t>利长远</a:t>
            </a:r>
            <a:endParaRPr kumimoji="0" lang="zh-CN" altLang="en-US" sz="20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pic>
        <p:nvPicPr>
          <p:cNvPr id="37" name="图片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222" y="984787"/>
            <a:ext cx="618863" cy="615157"/>
          </a:xfrm>
          <a:prstGeom prst="rect">
            <a:avLst/>
          </a:prstGeom>
        </p:spPr>
      </p:pic>
      <p:sp>
        <p:nvSpPr>
          <p:cNvPr id="103" name="矩形: 圆角 102"/>
          <p:cNvSpPr/>
          <p:nvPr/>
        </p:nvSpPr>
        <p:spPr>
          <a:xfrm>
            <a:off x="2115021" y="2889536"/>
            <a:ext cx="2222629" cy="470348"/>
          </a:xfrm>
          <a:prstGeom prst="roundRect">
            <a:avLst>
              <a:gd name="adj" fmla="val 12903"/>
            </a:avLst>
          </a:prstGeom>
          <a:solidFill>
            <a:schemeClr val="bg1"/>
          </a:solidFill>
          <a:ln w="6350">
            <a:solidFill>
              <a:srgbClr val="090A7B"/>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defTabSz="457200"/>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发挥法治</a:t>
            </a:r>
          </a:p>
        </p:txBody>
      </p:sp>
      <p:sp>
        <p:nvSpPr>
          <p:cNvPr id="113" name="箭头: 下 112"/>
          <p:cNvSpPr/>
          <p:nvPr/>
        </p:nvSpPr>
        <p:spPr>
          <a:xfrm>
            <a:off x="3106453" y="3448159"/>
            <a:ext cx="175846" cy="344152"/>
          </a:xfrm>
          <a:prstGeom prst="downArrow">
            <a:avLst/>
          </a:prstGeom>
          <a:gradFill>
            <a:gsLst>
              <a:gs pos="0">
                <a:srgbClr val="256ED8"/>
              </a:gs>
              <a:gs pos="100000">
                <a:srgbClr val="090A7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箭头: 下 113"/>
          <p:cNvSpPr/>
          <p:nvPr/>
        </p:nvSpPr>
        <p:spPr>
          <a:xfrm rot="2716034">
            <a:off x="2027097" y="3369062"/>
            <a:ext cx="175846" cy="344152"/>
          </a:xfrm>
          <a:prstGeom prst="downArrow">
            <a:avLst/>
          </a:prstGeom>
          <a:gradFill>
            <a:gsLst>
              <a:gs pos="0">
                <a:srgbClr val="256ED8"/>
              </a:gs>
              <a:gs pos="100000">
                <a:srgbClr val="090A7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箭头: 下 115"/>
          <p:cNvSpPr/>
          <p:nvPr/>
        </p:nvSpPr>
        <p:spPr>
          <a:xfrm rot="18883966" flipH="1">
            <a:off x="4262251" y="3371542"/>
            <a:ext cx="175846" cy="344152"/>
          </a:xfrm>
          <a:prstGeom prst="downArrow">
            <a:avLst/>
          </a:prstGeom>
          <a:gradFill>
            <a:gsLst>
              <a:gs pos="0">
                <a:srgbClr val="256ED8"/>
              </a:gs>
              <a:gs pos="100000">
                <a:srgbClr val="090A7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7"/>
          <a:stretch>
            <a:fillRect/>
          </a:stretch>
        </p:blipFill>
        <p:spPr>
          <a:xfrm>
            <a:off x="6858197" y="5348378"/>
            <a:ext cx="4505334" cy="579170"/>
          </a:xfrm>
          <a:prstGeom prst="rect">
            <a:avLst/>
          </a:prstGeom>
        </p:spPr>
      </p:pic>
      <p:sp>
        <p:nvSpPr>
          <p:cNvPr id="48" name="矩形 47"/>
          <p:cNvSpPr/>
          <p:nvPr/>
        </p:nvSpPr>
        <p:spPr>
          <a:xfrm>
            <a:off x="0" y="6313770"/>
            <a:ext cx="12192000" cy="559220"/>
          </a:xfrm>
          <a:prstGeom prst="rect">
            <a:avLst/>
          </a:prstGeom>
          <a:gradFill flip="none" rotWithShape="1">
            <a:gsLst>
              <a:gs pos="100000">
                <a:srgbClr val="090A7B"/>
              </a:gs>
              <a:gs pos="0">
                <a:srgbClr val="256E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文本框 44"/>
          <p:cNvSpPr txBox="1"/>
          <p:nvPr/>
        </p:nvSpPr>
        <p:spPr>
          <a:xfrm>
            <a:off x="11458471" y="6434967"/>
            <a:ext cx="733529" cy="369332"/>
          </a:xfrm>
          <a:prstGeom prst="rect">
            <a:avLst/>
          </a:prstGeom>
          <a:noFill/>
        </p:spPr>
        <p:txBody>
          <a:bodyPr wrap="square" rtlCol="0">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05</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7536885" y="1276672"/>
            <a:ext cx="4162425"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三是持续推进办理破产效能改革</a:t>
            </a:r>
          </a:p>
        </p:txBody>
      </p:sp>
      <p:grpSp>
        <p:nvGrpSpPr>
          <p:cNvPr id="7" name="组合 6"/>
          <p:cNvGrpSpPr/>
          <p:nvPr/>
        </p:nvGrpSpPr>
        <p:grpSpPr>
          <a:xfrm>
            <a:off x="2208705" y="2277008"/>
            <a:ext cx="7774590" cy="4109178"/>
            <a:chOff x="2208705" y="2139222"/>
            <a:chExt cx="7774590" cy="4034443"/>
          </a:xfrm>
        </p:grpSpPr>
        <p:sp>
          <p:nvSpPr>
            <p:cNvPr id="94" name="îṧḷiḋè"/>
            <p:cNvSpPr/>
            <p:nvPr/>
          </p:nvSpPr>
          <p:spPr>
            <a:xfrm>
              <a:off x="2208705" y="2139222"/>
              <a:ext cx="7774590" cy="4034443"/>
            </a:xfrm>
            <a:custGeom>
              <a:avLst/>
              <a:gdLst/>
              <a:ahLst/>
              <a:cxnLst/>
              <a:rect l="0" t="0" r="0" b="0"/>
              <a:pathLst>
                <a:path w="120000" h="120000" extrusionOk="0">
                  <a:moveTo>
                    <a:pt x="4350" y="0"/>
                  </a:moveTo>
                  <a:cubicBezTo>
                    <a:pt x="1950" y="0"/>
                    <a:pt x="0" y="4616"/>
                    <a:pt x="0" y="10316"/>
                  </a:cubicBezTo>
                  <a:lnTo>
                    <a:pt x="0" y="120000"/>
                  </a:lnTo>
                  <a:lnTo>
                    <a:pt x="120000" y="120000"/>
                  </a:lnTo>
                  <a:lnTo>
                    <a:pt x="120000" y="10316"/>
                  </a:lnTo>
                  <a:cubicBezTo>
                    <a:pt x="120000" y="4616"/>
                    <a:pt x="118050" y="0"/>
                    <a:pt x="115650" y="0"/>
                  </a:cubicBezTo>
                  <a:lnTo>
                    <a:pt x="4350" y="0"/>
                  </a:lnTo>
                  <a:close/>
                </a:path>
              </a:pathLst>
            </a:custGeom>
            <a:solidFill>
              <a:srgbClr val="FFFFFF">
                <a:lumMod val="95000"/>
              </a:srgbClr>
            </a:solidFill>
            <a:ln>
              <a:noFill/>
            </a:ln>
          </p:spPr>
          <p:txBody>
            <a:bodyPr wrap="square" lIns="91440" tIns="45720" rIns="91440" bIns="45720" anchor="ctr" anchorCtr="0">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rtl val="0"/>
                </a:defRPr>
              </a:lvl1pPr>
              <a:lvl2pPr marR="0" lvl="1" algn="l" rtl="0">
                <a:lnSpc>
                  <a:spcPct val="100000"/>
                </a:lnSpc>
                <a:spcBef>
                  <a:spcPts val="0"/>
                </a:spcBef>
                <a:spcAft>
                  <a:spcPts val="0"/>
                </a:spcAft>
                <a:buNone/>
                <a:defRPr sz="1400" b="0" i="0" u="none" strike="noStrike" cap="none">
                  <a:solidFill>
                    <a:srgbClr val="000000"/>
                  </a:solidFill>
                  <a:rtl val="0"/>
                </a:defRPr>
              </a:lvl2pPr>
              <a:lvl3pPr marR="0" lvl="2" algn="l" rtl="0">
                <a:lnSpc>
                  <a:spcPct val="100000"/>
                </a:lnSpc>
                <a:spcBef>
                  <a:spcPts val="0"/>
                </a:spcBef>
                <a:spcAft>
                  <a:spcPts val="0"/>
                </a:spcAft>
                <a:buNone/>
                <a:defRPr sz="1400" b="0" i="0" u="none" strike="noStrike" cap="none">
                  <a:solidFill>
                    <a:srgbClr val="000000"/>
                  </a:solidFill>
                  <a:rtl val="0"/>
                </a:defRPr>
              </a:lvl3pPr>
              <a:lvl4pPr marR="0" lvl="3" algn="l" rtl="0">
                <a:lnSpc>
                  <a:spcPct val="100000"/>
                </a:lnSpc>
                <a:spcBef>
                  <a:spcPts val="0"/>
                </a:spcBef>
                <a:spcAft>
                  <a:spcPts val="0"/>
                </a:spcAft>
                <a:buNone/>
                <a:defRPr sz="1400" b="0" i="0" u="none" strike="noStrike" cap="none">
                  <a:solidFill>
                    <a:srgbClr val="000000"/>
                  </a:solidFill>
                  <a:rtl val="0"/>
                </a:defRPr>
              </a:lvl4pPr>
              <a:lvl5pPr marR="0" lvl="4" algn="l" rtl="0">
                <a:lnSpc>
                  <a:spcPct val="100000"/>
                </a:lnSpc>
                <a:spcBef>
                  <a:spcPts val="0"/>
                </a:spcBef>
                <a:spcAft>
                  <a:spcPts val="0"/>
                </a:spcAft>
                <a:buNone/>
                <a:defRPr sz="1400" b="0" i="0" u="none" strike="noStrike" cap="none">
                  <a:solidFill>
                    <a:srgbClr val="000000"/>
                  </a:solidFill>
                  <a:rtl val="0"/>
                </a:defRPr>
              </a:lvl5pPr>
              <a:lvl6pPr marR="0" lvl="5" algn="l" rtl="0">
                <a:lnSpc>
                  <a:spcPct val="100000"/>
                </a:lnSpc>
                <a:spcBef>
                  <a:spcPts val="0"/>
                </a:spcBef>
                <a:spcAft>
                  <a:spcPts val="0"/>
                </a:spcAft>
                <a:buNone/>
                <a:defRPr sz="1400" b="0" i="0" u="none" strike="noStrike" cap="none">
                  <a:solidFill>
                    <a:srgbClr val="000000"/>
                  </a:solidFill>
                  <a:rtl val="0"/>
                </a:defRPr>
              </a:lvl6pPr>
              <a:lvl7pPr marR="0" lvl="6" algn="l" rtl="0">
                <a:lnSpc>
                  <a:spcPct val="100000"/>
                </a:lnSpc>
                <a:spcBef>
                  <a:spcPts val="0"/>
                </a:spcBef>
                <a:spcAft>
                  <a:spcPts val="0"/>
                </a:spcAft>
                <a:buNone/>
                <a:defRPr sz="1400" b="0" i="0" u="none" strike="noStrike" cap="none">
                  <a:solidFill>
                    <a:srgbClr val="000000"/>
                  </a:solidFill>
                  <a:rtl val="0"/>
                </a:defRPr>
              </a:lvl7pPr>
              <a:lvl8pPr marR="0" lvl="7" algn="l" rtl="0">
                <a:lnSpc>
                  <a:spcPct val="100000"/>
                </a:lnSpc>
                <a:spcBef>
                  <a:spcPts val="0"/>
                </a:spcBef>
                <a:spcAft>
                  <a:spcPts val="0"/>
                </a:spcAft>
                <a:buNone/>
                <a:defRPr sz="1400" b="0" i="0" u="none" strike="noStrike" cap="none">
                  <a:solidFill>
                    <a:srgbClr val="000000"/>
                  </a:solidFill>
                  <a:rtl val="0"/>
                </a:defRPr>
              </a:lvl8pPr>
              <a:lvl9pPr marR="0" lvl="8" algn="l" rtl="0">
                <a:lnSpc>
                  <a:spcPct val="100000"/>
                </a:lnSpc>
                <a:spcBef>
                  <a:spcPts val="0"/>
                </a:spcBef>
                <a:spcAft>
                  <a:spcPts val="0"/>
                </a:spcAft>
                <a:buNone/>
                <a:defRPr sz="1400" b="0" i="0" u="none" strike="noStrike" cap="none">
                  <a:solidFill>
                    <a:srgbClr val="000000"/>
                  </a:solidFill>
                  <a:rtl val="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0" cap="none" spc="0" normalizeH="0" baseline="0" noProof="0">
                <a:ln>
                  <a:noFill/>
                </a:ln>
                <a:solidFill>
                  <a:srgbClr val="000000"/>
                </a:solidFill>
                <a:effectLst/>
                <a:uLnTx/>
                <a:uFillTx/>
                <a:latin typeface="Verdana" panose="020B0604030504040204"/>
                <a:rtl val="0"/>
              </a:endParaRPr>
            </a:p>
          </p:txBody>
        </p:sp>
        <p:sp>
          <p:nvSpPr>
            <p:cNvPr id="95" name="iṣḷïḑe"/>
            <p:cNvSpPr/>
            <p:nvPr/>
          </p:nvSpPr>
          <p:spPr>
            <a:xfrm>
              <a:off x="2469833" y="2384598"/>
              <a:ext cx="7252336" cy="3774900"/>
            </a:xfrm>
            <a:prstGeom prst="rect">
              <a:avLst/>
            </a:prstGeom>
            <a:solidFill>
              <a:srgbClr val="FFFFFF"/>
            </a:solidFill>
            <a:ln>
              <a:noFill/>
            </a:ln>
            <a:effectLst>
              <a:outerShdw blurRad="101600" sx="101000" sy="101000" algn="ctr" rotWithShape="0">
                <a:prstClr val="black">
                  <a:alpha val="10000"/>
                </a:prstClr>
              </a:outerShdw>
            </a:effectLst>
          </p:spPr>
          <p:txBody>
            <a:bodyPr wrap="square" lIns="91440" tIns="45720" rIns="91440" bIns="4572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rtl val="0"/>
                </a:defRPr>
              </a:lvl1pPr>
              <a:lvl2pPr marR="0" lvl="1" algn="l" rtl="0">
                <a:lnSpc>
                  <a:spcPct val="100000"/>
                </a:lnSpc>
                <a:spcBef>
                  <a:spcPts val="0"/>
                </a:spcBef>
                <a:spcAft>
                  <a:spcPts val="0"/>
                </a:spcAft>
                <a:buNone/>
                <a:defRPr sz="1400" b="0" i="0" u="none" strike="noStrike" cap="none">
                  <a:solidFill>
                    <a:srgbClr val="000000"/>
                  </a:solidFill>
                  <a:rtl val="0"/>
                </a:defRPr>
              </a:lvl2pPr>
              <a:lvl3pPr marR="0" lvl="2" algn="l" rtl="0">
                <a:lnSpc>
                  <a:spcPct val="100000"/>
                </a:lnSpc>
                <a:spcBef>
                  <a:spcPts val="0"/>
                </a:spcBef>
                <a:spcAft>
                  <a:spcPts val="0"/>
                </a:spcAft>
                <a:buNone/>
                <a:defRPr sz="1400" b="0" i="0" u="none" strike="noStrike" cap="none">
                  <a:solidFill>
                    <a:srgbClr val="000000"/>
                  </a:solidFill>
                  <a:rtl val="0"/>
                </a:defRPr>
              </a:lvl3pPr>
              <a:lvl4pPr marR="0" lvl="3" algn="l" rtl="0">
                <a:lnSpc>
                  <a:spcPct val="100000"/>
                </a:lnSpc>
                <a:spcBef>
                  <a:spcPts val="0"/>
                </a:spcBef>
                <a:spcAft>
                  <a:spcPts val="0"/>
                </a:spcAft>
                <a:buNone/>
                <a:defRPr sz="1400" b="0" i="0" u="none" strike="noStrike" cap="none">
                  <a:solidFill>
                    <a:srgbClr val="000000"/>
                  </a:solidFill>
                  <a:rtl val="0"/>
                </a:defRPr>
              </a:lvl4pPr>
              <a:lvl5pPr marR="0" lvl="4" algn="l" rtl="0">
                <a:lnSpc>
                  <a:spcPct val="100000"/>
                </a:lnSpc>
                <a:spcBef>
                  <a:spcPts val="0"/>
                </a:spcBef>
                <a:spcAft>
                  <a:spcPts val="0"/>
                </a:spcAft>
                <a:buNone/>
                <a:defRPr sz="1400" b="0" i="0" u="none" strike="noStrike" cap="none">
                  <a:solidFill>
                    <a:srgbClr val="000000"/>
                  </a:solidFill>
                  <a:rtl val="0"/>
                </a:defRPr>
              </a:lvl5pPr>
              <a:lvl6pPr marR="0" lvl="5" algn="l" rtl="0">
                <a:lnSpc>
                  <a:spcPct val="100000"/>
                </a:lnSpc>
                <a:spcBef>
                  <a:spcPts val="0"/>
                </a:spcBef>
                <a:spcAft>
                  <a:spcPts val="0"/>
                </a:spcAft>
                <a:buNone/>
                <a:defRPr sz="1400" b="0" i="0" u="none" strike="noStrike" cap="none">
                  <a:solidFill>
                    <a:srgbClr val="000000"/>
                  </a:solidFill>
                  <a:rtl val="0"/>
                </a:defRPr>
              </a:lvl6pPr>
              <a:lvl7pPr marR="0" lvl="6" algn="l" rtl="0">
                <a:lnSpc>
                  <a:spcPct val="100000"/>
                </a:lnSpc>
                <a:spcBef>
                  <a:spcPts val="0"/>
                </a:spcBef>
                <a:spcAft>
                  <a:spcPts val="0"/>
                </a:spcAft>
                <a:buNone/>
                <a:defRPr sz="1400" b="0" i="0" u="none" strike="noStrike" cap="none">
                  <a:solidFill>
                    <a:srgbClr val="000000"/>
                  </a:solidFill>
                  <a:rtl val="0"/>
                </a:defRPr>
              </a:lvl7pPr>
              <a:lvl8pPr marR="0" lvl="7" algn="l" rtl="0">
                <a:lnSpc>
                  <a:spcPct val="100000"/>
                </a:lnSpc>
                <a:spcBef>
                  <a:spcPts val="0"/>
                </a:spcBef>
                <a:spcAft>
                  <a:spcPts val="0"/>
                </a:spcAft>
                <a:buNone/>
                <a:defRPr sz="1400" b="0" i="0" u="none" strike="noStrike" cap="none">
                  <a:solidFill>
                    <a:srgbClr val="000000"/>
                  </a:solidFill>
                  <a:rtl val="0"/>
                </a:defRPr>
              </a:lvl8pPr>
              <a:lvl9pPr marR="0" lvl="8" algn="l" rtl="0">
                <a:lnSpc>
                  <a:spcPct val="100000"/>
                </a:lnSpc>
                <a:spcBef>
                  <a:spcPts val="0"/>
                </a:spcBef>
                <a:spcAft>
                  <a:spcPts val="0"/>
                </a:spcAft>
                <a:buNone/>
                <a:defRPr sz="1400" b="0" i="0" u="none" strike="noStrike" cap="none">
                  <a:solidFill>
                    <a:srgbClr val="000000"/>
                  </a:solidFill>
                  <a:rtl val="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00" b="0" i="0" u="none" strike="noStrike" kern="0" cap="none" spc="0" normalizeH="0" baseline="0" noProof="0">
                <a:ln>
                  <a:noFill/>
                </a:ln>
                <a:solidFill>
                  <a:srgbClr val="000000"/>
                </a:solidFill>
                <a:effectLst/>
                <a:uLnTx/>
                <a:uFillTx/>
                <a:latin typeface="Verdana" panose="020B0604030504040204"/>
                <a:rtl val="0"/>
              </a:endParaRPr>
            </a:p>
          </p:txBody>
        </p:sp>
      </p:grpSp>
      <p:grpSp>
        <p:nvGrpSpPr>
          <p:cNvPr id="16" name="组合 15"/>
          <p:cNvGrpSpPr/>
          <p:nvPr/>
        </p:nvGrpSpPr>
        <p:grpSpPr>
          <a:xfrm>
            <a:off x="2897673" y="2908529"/>
            <a:ext cx="6811794" cy="658257"/>
            <a:chOff x="2897673" y="2770743"/>
            <a:chExt cx="6811794" cy="658257"/>
          </a:xfrm>
        </p:grpSpPr>
        <p:sp>
          <p:nvSpPr>
            <p:cNvPr id="79" name="îśḻîďê"/>
            <p:cNvSpPr/>
            <p:nvPr/>
          </p:nvSpPr>
          <p:spPr>
            <a:xfrm>
              <a:off x="2897673" y="2976263"/>
              <a:ext cx="298764" cy="251123"/>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gradFill>
              <a:gsLst>
                <a:gs pos="100000">
                  <a:srgbClr val="256ED8"/>
                </a:gs>
                <a:gs pos="0">
                  <a:srgbClr val="090A7B"/>
                </a:gs>
              </a:gsLst>
              <a:lin ang="8100000" scaled="0"/>
            </a:gradFill>
            <a:ln w="3175" cap="flat" cmpd="sng" algn="ctr">
              <a:noFill/>
              <a:prstDash val="solid"/>
              <a:round/>
            </a:ln>
            <a:effectLst/>
          </p:spPr>
          <p:txBody>
            <a:bodyPr rot="0" spcFirstLastPara="0" vert="horz" wrap="square" lIns="91440" tIns="45720" rIns="91440" bIns="45720" numCol="1" spcCol="0" rtlCol="0" fromWordArt="0" anchor="ctr" anchorCtr="0" forceAA="0" compatLnSpc="1">
              <a:normAutofit fontScale="6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1" u="none" strike="noStrike" kern="1200" cap="none" spc="0" normalizeH="0" baseline="0" noProof="0">
                <a:ln>
                  <a:noFill/>
                </a:ln>
                <a:solidFill>
                  <a:srgbClr val="000000"/>
                </a:solidFill>
                <a:effectLst/>
                <a:uLnTx/>
                <a:uFillTx/>
                <a:latin typeface="Verdana" panose="020B0604030504040204"/>
                <a:ea typeface="微软雅黑" panose="020B0503020204020204" pitchFamily="34" charset="-122"/>
                <a:cs typeface="+mn-cs"/>
              </a:endParaRPr>
            </a:p>
          </p:txBody>
        </p:sp>
        <p:sp>
          <p:nvSpPr>
            <p:cNvPr id="11" name="文本框 10"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3258694" y="2770743"/>
              <a:ext cx="6450773" cy="658257"/>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建立健全破产处置府院联动定期会商协调机制，完善“府院联动”协同推进工作体系。</a:t>
              </a:r>
            </a:p>
          </p:txBody>
        </p:sp>
      </p:grpSp>
      <p:grpSp>
        <p:nvGrpSpPr>
          <p:cNvPr id="15" name="组合 14"/>
          <p:cNvGrpSpPr/>
          <p:nvPr/>
        </p:nvGrpSpPr>
        <p:grpSpPr>
          <a:xfrm>
            <a:off x="2897673" y="3601889"/>
            <a:ext cx="6811794" cy="658257"/>
            <a:chOff x="2897673" y="3464103"/>
            <a:chExt cx="6811794" cy="658257"/>
          </a:xfrm>
        </p:grpSpPr>
        <p:sp>
          <p:nvSpPr>
            <p:cNvPr id="81" name="ïsḻiḓè"/>
            <p:cNvSpPr/>
            <p:nvPr/>
          </p:nvSpPr>
          <p:spPr>
            <a:xfrm>
              <a:off x="2897673" y="3638889"/>
              <a:ext cx="298764" cy="251123"/>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gradFill>
              <a:gsLst>
                <a:gs pos="100000">
                  <a:srgbClr val="256ED8"/>
                </a:gs>
                <a:gs pos="0">
                  <a:srgbClr val="090A7B"/>
                </a:gs>
              </a:gsLst>
              <a:lin ang="8100000" scaled="0"/>
            </a:gradFill>
            <a:ln w="3175" cap="flat" cmpd="sng" algn="ctr">
              <a:noFill/>
              <a:prstDash val="solid"/>
              <a:round/>
            </a:ln>
            <a:effectLst/>
          </p:spPr>
          <p:txBody>
            <a:bodyPr rot="0" spcFirstLastPara="0" vert="horz" wrap="square" lIns="91440" tIns="45720" rIns="91440" bIns="45720" numCol="1" spcCol="0" rtlCol="0" fromWordArt="0" anchor="ctr" anchorCtr="0" forceAA="0" compatLnSpc="1">
              <a:normAutofit fontScale="6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1" u="none" strike="noStrike" kern="1200" cap="none" spc="0" normalizeH="0" baseline="0" noProof="0">
                <a:ln>
                  <a:noFill/>
                </a:ln>
                <a:solidFill>
                  <a:srgbClr val="000000"/>
                </a:solidFill>
                <a:effectLst/>
                <a:uLnTx/>
                <a:uFillTx/>
                <a:latin typeface="Verdana" panose="020B0604030504040204"/>
                <a:ea typeface="微软雅黑" panose="020B0503020204020204" pitchFamily="34" charset="-122"/>
                <a:cs typeface="+mn-cs"/>
              </a:endParaRPr>
            </a:p>
          </p:txBody>
        </p:sp>
        <p:sp>
          <p:nvSpPr>
            <p:cNvPr id="98" name="文本框 97"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3258694" y="3464103"/>
              <a:ext cx="6450773" cy="658257"/>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持续推进办理破产“繁简分流”改革。完善重整企业股权及时变更制度。</a:t>
              </a:r>
            </a:p>
          </p:txBody>
        </p:sp>
      </p:grpSp>
      <p:grpSp>
        <p:nvGrpSpPr>
          <p:cNvPr id="14" name="组合 13"/>
          <p:cNvGrpSpPr/>
          <p:nvPr/>
        </p:nvGrpSpPr>
        <p:grpSpPr>
          <a:xfrm>
            <a:off x="2897673" y="4371449"/>
            <a:ext cx="4036528" cy="362792"/>
            <a:chOff x="2897673" y="4233663"/>
            <a:chExt cx="4036528" cy="362792"/>
          </a:xfrm>
        </p:grpSpPr>
        <p:sp>
          <p:nvSpPr>
            <p:cNvPr id="83" name="îšḷíḍé"/>
            <p:cNvSpPr/>
            <p:nvPr/>
          </p:nvSpPr>
          <p:spPr>
            <a:xfrm>
              <a:off x="2897673" y="4301515"/>
              <a:ext cx="298764" cy="251123"/>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gradFill>
              <a:gsLst>
                <a:gs pos="100000">
                  <a:srgbClr val="256ED8"/>
                </a:gs>
                <a:gs pos="0">
                  <a:srgbClr val="090A7B"/>
                </a:gs>
              </a:gsLst>
              <a:lin ang="8100000" scaled="0"/>
            </a:gradFill>
            <a:ln w="3175" cap="flat" cmpd="sng" algn="ctr">
              <a:noFill/>
              <a:prstDash val="solid"/>
              <a:round/>
            </a:ln>
            <a:effectLst/>
          </p:spPr>
          <p:txBody>
            <a:bodyPr rot="0" spcFirstLastPara="0" vert="horz" wrap="square" lIns="91440" tIns="45720" rIns="91440" bIns="45720" numCol="1" spcCol="0" rtlCol="0" fromWordArt="0" anchor="ctr" anchorCtr="0" forceAA="0" compatLnSpc="1">
              <a:normAutofit fontScale="6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1" u="none" strike="noStrike" kern="1200" cap="none" spc="0" normalizeH="0" baseline="0" noProof="0">
                <a:ln>
                  <a:noFill/>
                </a:ln>
                <a:solidFill>
                  <a:srgbClr val="000000"/>
                </a:solidFill>
                <a:effectLst/>
                <a:uLnTx/>
                <a:uFillTx/>
                <a:latin typeface="Verdana" panose="020B0604030504040204"/>
                <a:ea typeface="微软雅黑" panose="020B0503020204020204" pitchFamily="34" charset="-122"/>
                <a:cs typeface="+mn-cs"/>
              </a:endParaRPr>
            </a:p>
          </p:txBody>
        </p:sp>
        <p:sp>
          <p:nvSpPr>
            <p:cNvPr id="99" name="文本框 98"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3258695" y="4233663"/>
              <a:ext cx="3675506" cy="362792"/>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健全破产重整信用快速修复机制。</a:t>
              </a:r>
            </a:p>
          </p:txBody>
        </p:sp>
      </p:grpSp>
      <p:grpSp>
        <p:nvGrpSpPr>
          <p:cNvPr id="13" name="组合 12"/>
          <p:cNvGrpSpPr/>
          <p:nvPr/>
        </p:nvGrpSpPr>
        <p:grpSpPr>
          <a:xfrm>
            <a:off x="2897673" y="5036044"/>
            <a:ext cx="6811794" cy="362792"/>
            <a:chOff x="2897673" y="4898258"/>
            <a:chExt cx="6811794" cy="362792"/>
          </a:xfrm>
        </p:grpSpPr>
        <p:sp>
          <p:nvSpPr>
            <p:cNvPr id="85" name="işľíďê"/>
            <p:cNvSpPr/>
            <p:nvPr/>
          </p:nvSpPr>
          <p:spPr>
            <a:xfrm>
              <a:off x="2897673" y="4964142"/>
              <a:ext cx="298764" cy="251123"/>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gradFill>
              <a:gsLst>
                <a:gs pos="100000">
                  <a:srgbClr val="256ED8"/>
                </a:gs>
                <a:gs pos="0">
                  <a:srgbClr val="090A7B"/>
                </a:gs>
              </a:gsLst>
              <a:lin ang="8100000" scaled="0"/>
            </a:gradFill>
            <a:ln w="3175" cap="flat" cmpd="sng" algn="ctr">
              <a:noFill/>
              <a:prstDash val="solid"/>
              <a:round/>
            </a:ln>
            <a:effectLst/>
          </p:spPr>
          <p:txBody>
            <a:bodyPr rot="0" spcFirstLastPara="0" vert="horz" wrap="square" lIns="91440" tIns="45720" rIns="91440" bIns="45720" numCol="1" spcCol="0" rtlCol="0" fromWordArt="0" anchor="ctr" anchorCtr="0" forceAA="0" compatLnSpc="1">
              <a:normAutofit fontScale="6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1" u="none" strike="noStrike" kern="1200" cap="none" spc="0" normalizeH="0" baseline="0" noProof="0">
                <a:ln>
                  <a:noFill/>
                </a:ln>
                <a:solidFill>
                  <a:srgbClr val="000000"/>
                </a:solidFill>
                <a:effectLst/>
                <a:uLnTx/>
                <a:uFillTx/>
                <a:latin typeface="Verdana" panose="020B0604030504040204"/>
                <a:ea typeface="微软雅黑" panose="020B0503020204020204" pitchFamily="34" charset="-122"/>
                <a:cs typeface="+mn-cs"/>
              </a:endParaRPr>
            </a:p>
          </p:txBody>
        </p:sp>
        <p:sp>
          <p:nvSpPr>
            <p:cNvPr id="100" name="文本框 99"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3258694" y="4898258"/>
              <a:ext cx="6450773" cy="362792"/>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建立健全破产重整税费优惠落实工作机制和市场化信贷支持机制。</a:t>
              </a:r>
            </a:p>
          </p:txBody>
        </p:sp>
      </p:grpSp>
      <p:grpSp>
        <p:nvGrpSpPr>
          <p:cNvPr id="12" name="组合 11"/>
          <p:cNvGrpSpPr/>
          <p:nvPr/>
        </p:nvGrpSpPr>
        <p:grpSpPr>
          <a:xfrm>
            <a:off x="2897673" y="5700640"/>
            <a:ext cx="6811794" cy="362792"/>
            <a:chOff x="2897673" y="5562854"/>
            <a:chExt cx="6811794" cy="362792"/>
          </a:xfrm>
        </p:grpSpPr>
        <p:sp>
          <p:nvSpPr>
            <p:cNvPr id="87" name="îšḷîḋê"/>
            <p:cNvSpPr/>
            <p:nvPr/>
          </p:nvSpPr>
          <p:spPr>
            <a:xfrm>
              <a:off x="2897673" y="5626769"/>
              <a:ext cx="298764" cy="251123"/>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gradFill>
              <a:gsLst>
                <a:gs pos="100000">
                  <a:srgbClr val="256ED8"/>
                </a:gs>
                <a:gs pos="0">
                  <a:srgbClr val="090A7B"/>
                </a:gs>
              </a:gsLst>
              <a:lin ang="8100000" scaled="0"/>
            </a:gradFill>
            <a:ln w="3175" cap="flat" cmpd="sng" algn="ctr">
              <a:noFill/>
              <a:prstDash val="solid"/>
              <a:round/>
            </a:ln>
            <a:effectLst/>
          </p:spPr>
          <p:txBody>
            <a:bodyPr rot="0" spcFirstLastPara="0" vert="horz" wrap="square" lIns="91440" tIns="45720" rIns="91440" bIns="45720" numCol="1" spcCol="0" rtlCol="0" fromWordArt="0" anchor="ctr" anchorCtr="0" forceAA="0" compatLnSpc="1">
              <a:normAutofit fontScale="6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1" u="none" strike="noStrike" kern="1200" cap="none" spc="0" normalizeH="0" baseline="0" noProof="0">
                <a:ln>
                  <a:noFill/>
                </a:ln>
                <a:solidFill>
                  <a:srgbClr val="000000"/>
                </a:solidFill>
                <a:effectLst/>
                <a:uLnTx/>
                <a:uFillTx/>
                <a:latin typeface="Verdana" panose="020B0604030504040204"/>
                <a:ea typeface="微软雅黑" panose="020B0503020204020204" pitchFamily="34" charset="-122"/>
                <a:cs typeface="+mn-cs"/>
              </a:endParaRPr>
            </a:p>
          </p:txBody>
        </p:sp>
        <p:sp>
          <p:nvSpPr>
            <p:cNvPr id="101" name="文本框 100"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3258694" y="5562854"/>
              <a:ext cx="6450773" cy="362792"/>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加强破产管理人选任和监督。完善破产案件财产解封及处置制度。</a:t>
              </a:r>
            </a:p>
          </p:txBody>
        </p:sp>
      </p:grpSp>
      <p:grpSp>
        <p:nvGrpSpPr>
          <p:cNvPr id="43" name="组合 42"/>
          <p:cNvGrpSpPr/>
          <p:nvPr/>
        </p:nvGrpSpPr>
        <p:grpSpPr>
          <a:xfrm>
            <a:off x="6985451" y="0"/>
            <a:ext cx="1526872" cy="900884"/>
            <a:chOff x="7140434" y="684324"/>
            <a:chExt cx="1526872" cy="900884"/>
          </a:xfrm>
        </p:grpSpPr>
        <p:grpSp>
          <p:nvGrpSpPr>
            <p:cNvPr id="44" name="组合 43"/>
            <p:cNvGrpSpPr/>
            <p:nvPr/>
          </p:nvGrpSpPr>
          <p:grpSpPr>
            <a:xfrm rot="10800000">
              <a:off x="7140434" y="980677"/>
              <a:ext cx="1243864" cy="256375"/>
              <a:chOff x="1621436" y="3300812"/>
              <a:chExt cx="1243864" cy="256375"/>
            </a:xfrm>
            <a:effectLst/>
          </p:grpSpPr>
          <p:cxnSp>
            <p:nvCxnSpPr>
              <p:cNvPr id="46" name="直接连接符 45"/>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7"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45" name="图片 44"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48" name="图片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49" name="矩形: 圆角 48"/>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50" name="文本框 49"/>
          <p:cNvSpPr txBox="1"/>
          <p:nvPr/>
        </p:nvSpPr>
        <p:spPr>
          <a:xfrm>
            <a:off x="79490" y="1215881"/>
            <a:ext cx="7242324"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（三）深化“三项改革”，保障建设开放新聊城</a:t>
            </a:r>
          </a:p>
        </p:txBody>
      </p:sp>
      <p:pic>
        <p:nvPicPr>
          <p:cNvPr id="51" name="图片 50"/>
          <p:cNvPicPr>
            <a:picLocks noChangeAspect="1"/>
          </p:cNvPicPr>
          <p:nvPr/>
        </p:nvPicPr>
        <p:blipFill>
          <a:blip r:embed="rId5"/>
          <a:stretch>
            <a:fillRect/>
          </a:stretch>
        </p:blipFill>
        <p:spPr>
          <a:xfrm>
            <a:off x="606664" y="66176"/>
            <a:ext cx="6187976" cy="816935"/>
          </a:xfrm>
          <a:prstGeom prst="rect">
            <a:avLst/>
          </a:prstGeom>
        </p:spPr>
      </p:pic>
      <p:sp>
        <p:nvSpPr>
          <p:cNvPr id="30" name="文本框 29"/>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50</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31728" b="13678"/>
          <a:stretch>
            <a:fillRect/>
          </a:stretch>
        </p:blipFill>
        <p:spPr>
          <a:xfrm>
            <a:off x="-25565" y="2162635"/>
            <a:ext cx="9147575" cy="3591788"/>
          </a:xfrm>
          <a:prstGeom prst="rect">
            <a:avLst/>
          </a:prstGeom>
        </p:spPr>
      </p:pic>
      <p:sp>
        <p:nvSpPr>
          <p:cNvPr id="31" name="文本框 30"/>
          <p:cNvSpPr txBox="1"/>
          <p:nvPr/>
        </p:nvSpPr>
        <p:spPr>
          <a:xfrm>
            <a:off x="7476805" y="1160325"/>
            <a:ext cx="4446755" cy="961289"/>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一是打造市县乡三级行政执法协调监督体系</a:t>
            </a:r>
          </a:p>
        </p:txBody>
      </p:sp>
      <p:sp>
        <p:nvSpPr>
          <p:cNvPr id="60" name="任意多边形: 形状 59"/>
          <p:cNvSpPr/>
          <p:nvPr/>
        </p:nvSpPr>
        <p:spPr>
          <a:xfrm>
            <a:off x="5618140" y="2152227"/>
            <a:ext cx="6587727" cy="3602196"/>
          </a:xfrm>
          <a:custGeom>
            <a:avLst/>
            <a:gdLst>
              <a:gd name="connsiteX0" fmla="*/ 1234679 w 6428306"/>
              <a:gd name="connsiteY0" fmla="*/ 2702196 h 3602196"/>
              <a:gd name="connsiteX1" fmla="*/ 6428306 w 6428306"/>
              <a:gd name="connsiteY1" fmla="*/ 2702196 h 3602196"/>
              <a:gd name="connsiteX2" fmla="*/ 6428306 w 6428306"/>
              <a:gd name="connsiteY2" fmla="*/ 3602196 h 3602196"/>
              <a:gd name="connsiteX3" fmla="*/ 806450 w 6428306"/>
              <a:gd name="connsiteY3" fmla="*/ 3602196 h 3602196"/>
              <a:gd name="connsiteX4" fmla="*/ 428229 w 6428306"/>
              <a:gd name="connsiteY4" fmla="*/ 1801464 h 3602196"/>
              <a:gd name="connsiteX5" fmla="*/ 6428306 w 6428306"/>
              <a:gd name="connsiteY5" fmla="*/ 1801464 h 3602196"/>
              <a:gd name="connsiteX6" fmla="*/ 6428306 w 6428306"/>
              <a:gd name="connsiteY6" fmla="*/ 2701464 h 3602196"/>
              <a:gd name="connsiteX7" fmla="*/ 0 w 6428306"/>
              <a:gd name="connsiteY7" fmla="*/ 2701464 h 3602196"/>
              <a:gd name="connsiteX8" fmla="*/ 2092917 w 6428306"/>
              <a:gd name="connsiteY8" fmla="*/ 900732 h 3602196"/>
              <a:gd name="connsiteX9" fmla="*/ 6428306 w 6428306"/>
              <a:gd name="connsiteY9" fmla="*/ 900732 h 3602196"/>
              <a:gd name="connsiteX10" fmla="*/ 6428306 w 6428306"/>
              <a:gd name="connsiteY10" fmla="*/ 1800732 h 3602196"/>
              <a:gd name="connsiteX11" fmla="*/ 1664688 w 6428306"/>
              <a:gd name="connsiteY11" fmla="*/ 1800732 h 3602196"/>
              <a:gd name="connsiteX12" fmla="*/ 1455801 w 6428306"/>
              <a:gd name="connsiteY12" fmla="*/ 0 h 3602196"/>
              <a:gd name="connsiteX13" fmla="*/ 6428306 w 6428306"/>
              <a:gd name="connsiteY13" fmla="*/ 0 h 3602196"/>
              <a:gd name="connsiteX14" fmla="*/ 6428306 w 6428306"/>
              <a:gd name="connsiteY14" fmla="*/ 900000 h 3602196"/>
              <a:gd name="connsiteX15" fmla="*/ 1027572 w 6428306"/>
              <a:gd name="connsiteY15" fmla="*/ 900000 h 360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28306" h="3602196">
                <a:moveTo>
                  <a:pt x="1234679" y="2702196"/>
                </a:moveTo>
                <a:lnTo>
                  <a:pt x="6428306" y="2702196"/>
                </a:lnTo>
                <a:lnTo>
                  <a:pt x="6428306" y="3602196"/>
                </a:lnTo>
                <a:lnTo>
                  <a:pt x="806450" y="3602196"/>
                </a:lnTo>
                <a:close/>
                <a:moveTo>
                  <a:pt x="428229" y="1801464"/>
                </a:moveTo>
                <a:lnTo>
                  <a:pt x="6428306" y="1801464"/>
                </a:lnTo>
                <a:lnTo>
                  <a:pt x="6428306" y="2701464"/>
                </a:lnTo>
                <a:lnTo>
                  <a:pt x="0" y="2701464"/>
                </a:lnTo>
                <a:close/>
                <a:moveTo>
                  <a:pt x="2092917" y="900732"/>
                </a:moveTo>
                <a:lnTo>
                  <a:pt x="6428306" y="900732"/>
                </a:lnTo>
                <a:lnTo>
                  <a:pt x="6428306" y="1800732"/>
                </a:lnTo>
                <a:lnTo>
                  <a:pt x="1664688" y="1800732"/>
                </a:lnTo>
                <a:close/>
                <a:moveTo>
                  <a:pt x="1455801" y="0"/>
                </a:moveTo>
                <a:lnTo>
                  <a:pt x="6428306" y="0"/>
                </a:lnTo>
                <a:lnTo>
                  <a:pt x="6428306" y="900000"/>
                </a:lnTo>
                <a:lnTo>
                  <a:pt x="1027572" y="900000"/>
                </a:lnTo>
                <a:close/>
              </a:path>
            </a:pathLst>
          </a:custGeom>
          <a:gradFill>
            <a:gsLst>
              <a:gs pos="0">
                <a:srgbClr val="090A7B"/>
              </a:gs>
              <a:gs pos="100000">
                <a:srgbClr val="256ED8"/>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6" name="文本框 35"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7728442" y="2483219"/>
            <a:ext cx="4167335" cy="2962734"/>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建立市县乡三级全覆盖的行政执法监督工作机制，依托本级司法局设立行政执法监督支队、大队和中队，根据行政区域实际情况，科学划分行政执法监督片区，实现局队一体化建设，形成“一个大脑”指挥、“一套程序”规范、“一支队伍”监督的工作格局，破解执法监督力量薄弱难题，充分发挥各级司法行政机关和基层司法所履行行政执法监督职责的职能作用，强化全方位、全流程监督，切实提高行政执法质量，进一步优化我市法治营商环境。</a:t>
            </a:r>
          </a:p>
        </p:txBody>
      </p:sp>
      <p:grpSp>
        <p:nvGrpSpPr>
          <p:cNvPr id="38" name="组合 37"/>
          <p:cNvGrpSpPr/>
          <p:nvPr/>
        </p:nvGrpSpPr>
        <p:grpSpPr>
          <a:xfrm>
            <a:off x="6985451" y="0"/>
            <a:ext cx="1526872" cy="900884"/>
            <a:chOff x="7140434" y="684324"/>
            <a:chExt cx="1526872" cy="900884"/>
          </a:xfrm>
        </p:grpSpPr>
        <p:grpSp>
          <p:nvGrpSpPr>
            <p:cNvPr id="39" name="组合 38"/>
            <p:cNvGrpSpPr/>
            <p:nvPr/>
          </p:nvGrpSpPr>
          <p:grpSpPr>
            <a:xfrm rot="10800000">
              <a:off x="7140434" y="980677"/>
              <a:ext cx="1243864" cy="256375"/>
              <a:chOff x="1621436" y="3300812"/>
              <a:chExt cx="1243864" cy="256375"/>
            </a:xfrm>
            <a:effectLst/>
          </p:grpSpPr>
          <p:cxnSp>
            <p:nvCxnSpPr>
              <p:cNvPr id="43" name="直接连接符 42"/>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4"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41" name="图片 40" descr="黑暗中的灯光&#10;&#10;描述已自动生成"/>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4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46" name="矩形: 圆角 45"/>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18" name="文本框 17"/>
          <p:cNvSpPr txBox="1"/>
          <p:nvPr/>
        </p:nvSpPr>
        <p:spPr>
          <a:xfrm>
            <a:off x="321204" y="1204673"/>
            <a:ext cx="6758896"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（四）擦亮“监督利剑”，保障建设美丽新聊城</a:t>
            </a:r>
          </a:p>
        </p:txBody>
      </p:sp>
      <p:pic>
        <p:nvPicPr>
          <p:cNvPr id="7" name="图片 6"/>
          <p:cNvPicPr>
            <a:picLocks noChangeAspect="1"/>
          </p:cNvPicPr>
          <p:nvPr/>
        </p:nvPicPr>
        <p:blipFill>
          <a:blip r:embed="rId6"/>
          <a:stretch>
            <a:fillRect/>
          </a:stretch>
        </p:blipFill>
        <p:spPr>
          <a:xfrm>
            <a:off x="786643" y="6157774"/>
            <a:ext cx="10449450" cy="542591"/>
          </a:xfrm>
          <a:prstGeom prst="rect">
            <a:avLst/>
          </a:prstGeom>
        </p:spPr>
      </p:pic>
      <p:pic>
        <p:nvPicPr>
          <p:cNvPr id="47" name="图片 46"/>
          <p:cNvPicPr>
            <a:picLocks noChangeAspect="1"/>
          </p:cNvPicPr>
          <p:nvPr/>
        </p:nvPicPr>
        <p:blipFill>
          <a:blip r:embed="rId7"/>
          <a:stretch>
            <a:fillRect/>
          </a:stretch>
        </p:blipFill>
        <p:spPr>
          <a:xfrm>
            <a:off x="606664" y="66176"/>
            <a:ext cx="6187976" cy="816935"/>
          </a:xfrm>
          <a:prstGeom prst="rect">
            <a:avLst/>
          </a:prstGeom>
        </p:spPr>
      </p:pic>
      <p:sp>
        <p:nvSpPr>
          <p:cNvPr id="16" name="文本框 15"/>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51</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7446192" y="1254307"/>
            <a:ext cx="3739549" cy="961289"/>
          </a:xfrm>
          <a:prstGeom prst="rect">
            <a:avLst/>
          </a:prstGeom>
          <a:noFill/>
        </p:spPr>
        <p:txBody>
          <a:bodyPr wrap="square" rtlCol="0">
            <a:spAutoFit/>
          </a:bodyPr>
          <a:lstStyle/>
          <a:p>
            <a:pPr marL="285750" marR="0" lvl="0" indent="-285750" defTabSz="914400" rtl="0" eaLnBrk="1" fontAlgn="auto" latinLnBrk="0" hangingPunct="1">
              <a:lnSpc>
                <a:spcPct val="150000"/>
              </a:lnSpc>
              <a:spcBef>
                <a:spcPts val="0"/>
              </a:spcBef>
              <a:spcAft>
                <a:spcPts val="0"/>
              </a:spcAft>
              <a:buClr>
                <a:srgbClr val="090A7B"/>
              </a:buClr>
              <a:buSzTx/>
              <a:buFont typeface="Wingdings" panose="05000000000000000000" pitchFamily="2" charset="2"/>
              <a:buChar char="n"/>
              <a:defRPr/>
            </a:pPr>
            <a:r>
              <a:rPr lang="zh-CN" altLang="en-US" sz="2000" b="1" kern="0" dirty="0">
                <a:solidFill>
                  <a:prstClr val="black"/>
                </a:solidFill>
                <a:latin typeface="楷体_GB2312" panose="02010609030101010101" charset="-122"/>
                <a:ea typeface="微软雅黑" panose="020B0503020204020204" pitchFamily="34" charset="-122"/>
              </a:rPr>
              <a:t>二</a:t>
            </a: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是组织开展“沿着黄河普法执法”活动</a:t>
            </a:r>
          </a:p>
        </p:txBody>
      </p:sp>
      <p:grpSp>
        <p:nvGrpSpPr>
          <p:cNvPr id="53" name="组合 52"/>
          <p:cNvGrpSpPr/>
          <p:nvPr/>
        </p:nvGrpSpPr>
        <p:grpSpPr>
          <a:xfrm>
            <a:off x="7958451" y="2415891"/>
            <a:ext cx="3322894" cy="4758558"/>
            <a:chOff x="7824078" y="1627728"/>
            <a:chExt cx="3322894" cy="4758558"/>
          </a:xfrm>
        </p:grpSpPr>
        <p:sp>
          <p:nvSpPr>
            <p:cNvPr id="54" name="矩形 53"/>
            <p:cNvSpPr/>
            <p:nvPr/>
          </p:nvSpPr>
          <p:spPr>
            <a:xfrm>
              <a:off x="7824078" y="1627728"/>
              <a:ext cx="3322894" cy="4758558"/>
            </a:xfrm>
            <a:prstGeom prst="rect">
              <a:avLst/>
            </a:prstGeom>
            <a:gradFill flip="none" rotWithShape="1">
              <a:gsLst>
                <a:gs pos="0">
                  <a:srgbClr val="090A7B">
                    <a:alpha val="83000"/>
                  </a:srgbClr>
                </a:gs>
                <a:gs pos="75000">
                  <a:srgbClr val="090A7B">
                    <a:alpha val="63000"/>
                  </a:srgbClr>
                </a:gs>
                <a:gs pos="50000">
                  <a:srgbClr val="090A7B">
                    <a:alpha val="61000"/>
                  </a:srgbClr>
                </a:gs>
                <a:gs pos="95000">
                  <a:schemeClr val="accent5">
                    <a:lumMod val="20000"/>
                    <a:lumOff val="80000"/>
                    <a:alpha val="27000"/>
                  </a:scheme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cxnSp>
          <p:nvCxnSpPr>
            <p:cNvPr id="55" name="直接连接符 54"/>
            <p:cNvCxnSpPr/>
            <p:nvPr/>
          </p:nvCxnSpPr>
          <p:spPr>
            <a:xfrm>
              <a:off x="9823758" y="2041867"/>
              <a:ext cx="432000" cy="0"/>
            </a:xfrm>
            <a:prstGeom prst="line">
              <a:avLst/>
            </a:prstGeom>
            <a:noFill/>
            <a:ln w="9525" cap="flat" cmpd="sng" algn="ctr">
              <a:solidFill>
                <a:sysClr val="window" lastClr="FFFFFF">
                  <a:alpha val="80000"/>
                </a:sysClr>
              </a:solidFill>
              <a:prstDash val="solid"/>
              <a:miter lim="800000"/>
            </a:ln>
            <a:effectLst/>
          </p:spPr>
        </p:cxnSp>
      </p:grpSp>
      <p:sp>
        <p:nvSpPr>
          <p:cNvPr id="7" name="iŝḻíḑe"/>
          <p:cNvSpPr/>
          <p:nvPr/>
        </p:nvSpPr>
        <p:spPr>
          <a:xfrm>
            <a:off x="854093" y="3123288"/>
            <a:ext cx="611424" cy="611424"/>
          </a:xfrm>
          <a:prstGeom prst="ellipse">
            <a:avLst/>
          </a:prstGeom>
          <a:gradFill>
            <a:gsLst>
              <a:gs pos="3000">
                <a:srgbClr val="256ED8"/>
              </a:gs>
              <a:gs pos="100000">
                <a:srgbClr val="090A7B"/>
              </a:gs>
            </a:gsLst>
            <a:lin ang="2700000" scaled="1"/>
          </a:gradFill>
          <a:ln w="12700" cap="rnd"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1" name="isľiḓè"/>
          <p:cNvSpPr/>
          <p:nvPr/>
        </p:nvSpPr>
        <p:spPr>
          <a:xfrm>
            <a:off x="1030110" y="3272031"/>
            <a:ext cx="259387" cy="313937"/>
          </a:xfrm>
          <a:custGeom>
            <a:avLst/>
            <a:gdLst>
              <a:gd name="connsiteX0" fmla="*/ 182271 w 501297"/>
              <a:gd name="connsiteY0" fmla="*/ 515718 h 606722"/>
              <a:gd name="connsiteX1" fmla="*/ 151922 w 501297"/>
              <a:gd name="connsiteY1" fmla="*/ 546023 h 606722"/>
              <a:gd name="connsiteX2" fmla="*/ 182271 w 501297"/>
              <a:gd name="connsiteY2" fmla="*/ 576328 h 606722"/>
              <a:gd name="connsiteX3" fmla="*/ 203809 w 501297"/>
              <a:gd name="connsiteY3" fmla="*/ 567441 h 606722"/>
              <a:gd name="connsiteX4" fmla="*/ 212708 w 501297"/>
              <a:gd name="connsiteY4" fmla="*/ 546023 h 606722"/>
              <a:gd name="connsiteX5" fmla="*/ 182271 w 501297"/>
              <a:gd name="connsiteY5" fmla="*/ 515718 h 606722"/>
              <a:gd name="connsiteX6" fmla="*/ 432133 w 501297"/>
              <a:gd name="connsiteY6" fmla="*/ 219106 h 606722"/>
              <a:gd name="connsiteX7" fmla="*/ 501297 w 501297"/>
              <a:gd name="connsiteY7" fmla="*/ 288234 h 606722"/>
              <a:gd name="connsiteX8" fmla="*/ 432133 w 501297"/>
              <a:gd name="connsiteY8" fmla="*/ 357273 h 606722"/>
              <a:gd name="connsiteX9" fmla="*/ 432133 w 501297"/>
              <a:gd name="connsiteY9" fmla="*/ 310981 h 606722"/>
              <a:gd name="connsiteX10" fmla="*/ 182271 w 501297"/>
              <a:gd name="connsiteY10" fmla="*/ 310981 h 606722"/>
              <a:gd name="connsiteX11" fmla="*/ 182271 w 501297"/>
              <a:gd name="connsiteY11" fmla="*/ 265488 h 606722"/>
              <a:gd name="connsiteX12" fmla="*/ 432133 w 501297"/>
              <a:gd name="connsiteY12" fmla="*/ 265488 h 606722"/>
              <a:gd name="connsiteX13" fmla="*/ 30438 w 501297"/>
              <a:gd name="connsiteY13" fmla="*/ 0 h 606722"/>
              <a:gd name="connsiteX14" fmla="*/ 334192 w 501297"/>
              <a:gd name="connsiteY14" fmla="*/ 0 h 606722"/>
              <a:gd name="connsiteX15" fmla="*/ 364541 w 501297"/>
              <a:gd name="connsiteY15" fmla="*/ 30305 h 606722"/>
              <a:gd name="connsiteX16" fmla="*/ 364541 w 501297"/>
              <a:gd name="connsiteY16" fmla="*/ 219956 h 606722"/>
              <a:gd name="connsiteX17" fmla="*/ 318974 w 501297"/>
              <a:gd name="connsiteY17" fmla="*/ 219956 h 606722"/>
              <a:gd name="connsiteX18" fmla="*/ 318974 w 501297"/>
              <a:gd name="connsiteY18" fmla="*/ 91004 h 606722"/>
              <a:gd name="connsiteX19" fmla="*/ 45568 w 501297"/>
              <a:gd name="connsiteY19" fmla="*/ 91004 h 606722"/>
              <a:gd name="connsiteX20" fmla="*/ 45568 w 501297"/>
              <a:gd name="connsiteY20" fmla="*/ 485325 h 606722"/>
              <a:gd name="connsiteX21" fmla="*/ 318974 w 501297"/>
              <a:gd name="connsiteY21" fmla="*/ 485325 h 606722"/>
              <a:gd name="connsiteX22" fmla="*/ 318974 w 501297"/>
              <a:gd name="connsiteY22" fmla="*/ 356462 h 606722"/>
              <a:gd name="connsiteX23" fmla="*/ 364541 w 501297"/>
              <a:gd name="connsiteY23" fmla="*/ 356462 h 606722"/>
              <a:gd name="connsiteX24" fmla="*/ 364541 w 501297"/>
              <a:gd name="connsiteY24" fmla="*/ 576328 h 606722"/>
              <a:gd name="connsiteX25" fmla="*/ 334192 w 501297"/>
              <a:gd name="connsiteY25" fmla="*/ 606722 h 606722"/>
              <a:gd name="connsiteX26" fmla="*/ 30438 w 501297"/>
              <a:gd name="connsiteY26" fmla="*/ 606722 h 606722"/>
              <a:gd name="connsiteX27" fmla="*/ 0 w 501297"/>
              <a:gd name="connsiteY27" fmla="*/ 576328 h 606722"/>
              <a:gd name="connsiteX28" fmla="*/ 0 w 501297"/>
              <a:gd name="connsiteY28" fmla="*/ 30305 h 606722"/>
              <a:gd name="connsiteX29" fmla="*/ 30438 w 501297"/>
              <a:gd name="connsiteY2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297" h="606722">
                <a:moveTo>
                  <a:pt x="182271" y="515718"/>
                </a:moveTo>
                <a:cubicBezTo>
                  <a:pt x="165539" y="515718"/>
                  <a:pt x="151922" y="529316"/>
                  <a:pt x="151922" y="546023"/>
                </a:cubicBezTo>
                <a:cubicBezTo>
                  <a:pt x="151922" y="562731"/>
                  <a:pt x="165539" y="576328"/>
                  <a:pt x="182271" y="576328"/>
                </a:cubicBezTo>
                <a:cubicBezTo>
                  <a:pt x="190459" y="576328"/>
                  <a:pt x="198024" y="573218"/>
                  <a:pt x="203809" y="567441"/>
                </a:cubicBezTo>
                <a:cubicBezTo>
                  <a:pt x="209505" y="561754"/>
                  <a:pt x="212708" y="554111"/>
                  <a:pt x="212708" y="546023"/>
                </a:cubicBezTo>
                <a:cubicBezTo>
                  <a:pt x="212708" y="529316"/>
                  <a:pt x="199092" y="515718"/>
                  <a:pt x="182271" y="515718"/>
                </a:cubicBezTo>
                <a:close/>
                <a:moveTo>
                  <a:pt x="432133" y="219106"/>
                </a:moveTo>
                <a:lnTo>
                  <a:pt x="501297" y="288234"/>
                </a:lnTo>
                <a:lnTo>
                  <a:pt x="432133" y="357273"/>
                </a:lnTo>
                <a:lnTo>
                  <a:pt x="432133" y="310981"/>
                </a:lnTo>
                <a:lnTo>
                  <a:pt x="182271" y="310981"/>
                </a:lnTo>
                <a:lnTo>
                  <a:pt x="182271" y="265488"/>
                </a:lnTo>
                <a:lnTo>
                  <a:pt x="432133" y="265488"/>
                </a:lnTo>
                <a:close/>
                <a:moveTo>
                  <a:pt x="30438" y="0"/>
                </a:moveTo>
                <a:lnTo>
                  <a:pt x="334192" y="0"/>
                </a:lnTo>
                <a:cubicBezTo>
                  <a:pt x="351013" y="0"/>
                  <a:pt x="364541" y="13598"/>
                  <a:pt x="364541" y="30305"/>
                </a:cubicBezTo>
                <a:lnTo>
                  <a:pt x="364541" y="219956"/>
                </a:lnTo>
                <a:lnTo>
                  <a:pt x="318974" y="219956"/>
                </a:lnTo>
                <a:lnTo>
                  <a:pt x="318974" y="91004"/>
                </a:lnTo>
                <a:lnTo>
                  <a:pt x="45568" y="91004"/>
                </a:lnTo>
                <a:lnTo>
                  <a:pt x="45568" y="485325"/>
                </a:lnTo>
                <a:lnTo>
                  <a:pt x="318974" y="485325"/>
                </a:lnTo>
                <a:lnTo>
                  <a:pt x="318974" y="356462"/>
                </a:lnTo>
                <a:lnTo>
                  <a:pt x="364541" y="356462"/>
                </a:lnTo>
                <a:lnTo>
                  <a:pt x="364541" y="576328"/>
                </a:lnTo>
                <a:cubicBezTo>
                  <a:pt x="364541" y="593125"/>
                  <a:pt x="351013" y="606722"/>
                  <a:pt x="334192" y="606722"/>
                </a:cubicBezTo>
                <a:lnTo>
                  <a:pt x="30438" y="606722"/>
                </a:lnTo>
                <a:cubicBezTo>
                  <a:pt x="13617" y="606722"/>
                  <a:pt x="0" y="593125"/>
                  <a:pt x="0" y="576328"/>
                </a:cubicBezTo>
                <a:lnTo>
                  <a:pt x="0" y="30305"/>
                </a:lnTo>
                <a:cubicBezTo>
                  <a:pt x="0" y="13598"/>
                  <a:pt x="13617" y="0"/>
                  <a:pt x="30438" y="0"/>
                </a:cubicBezTo>
                <a:close/>
              </a:path>
            </a:pathLst>
          </a:custGeom>
          <a:solidFill>
            <a:sysClr val="window" lastClr="FFFFFF"/>
          </a:solidFill>
          <a:ln w="12700" cap="rnd" cmpd="sng" algn="ctr">
            <a:noFill/>
            <a:prstDash val="solid"/>
            <a:round/>
          </a:ln>
          <a:effectLst/>
        </p:spPr>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2" name="iSļïḍé"/>
          <p:cNvSpPr/>
          <p:nvPr/>
        </p:nvSpPr>
        <p:spPr>
          <a:xfrm>
            <a:off x="854093" y="4905353"/>
            <a:ext cx="611424" cy="611424"/>
          </a:xfrm>
          <a:prstGeom prst="ellipse">
            <a:avLst/>
          </a:prstGeom>
          <a:gradFill>
            <a:gsLst>
              <a:gs pos="3000">
                <a:srgbClr val="256ED8"/>
              </a:gs>
              <a:gs pos="100000">
                <a:srgbClr val="090A7B"/>
              </a:gs>
            </a:gsLst>
            <a:lin ang="2700000" scaled="1"/>
          </a:gradFill>
          <a:ln w="12700" cap="rnd"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3" name="is1îḓê"/>
          <p:cNvSpPr/>
          <p:nvPr/>
        </p:nvSpPr>
        <p:spPr>
          <a:xfrm>
            <a:off x="1030110" y="5054096"/>
            <a:ext cx="259387" cy="313937"/>
          </a:xfrm>
          <a:custGeom>
            <a:avLst/>
            <a:gdLst>
              <a:gd name="connsiteX0" fmla="*/ 182271 w 501297"/>
              <a:gd name="connsiteY0" fmla="*/ 515718 h 606722"/>
              <a:gd name="connsiteX1" fmla="*/ 151922 w 501297"/>
              <a:gd name="connsiteY1" fmla="*/ 546023 h 606722"/>
              <a:gd name="connsiteX2" fmla="*/ 182271 w 501297"/>
              <a:gd name="connsiteY2" fmla="*/ 576328 h 606722"/>
              <a:gd name="connsiteX3" fmla="*/ 203809 w 501297"/>
              <a:gd name="connsiteY3" fmla="*/ 567441 h 606722"/>
              <a:gd name="connsiteX4" fmla="*/ 212708 w 501297"/>
              <a:gd name="connsiteY4" fmla="*/ 546023 h 606722"/>
              <a:gd name="connsiteX5" fmla="*/ 182271 w 501297"/>
              <a:gd name="connsiteY5" fmla="*/ 515718 h 606722"/>
              <a:gd name="connsiteX6" fmla="*/ 432133 w 501297"/>
              <a:gd name="connsiteY6" fmla="*/ 219106 h 606722"/>
              <a:gd name="connsiteX7" fmla="*/ 501297 w 501297"/>
              <a:gd name="connsiteY7" fmla="*/ 288234 h 606722"/>
              <a:gd name="connsiteX8" fmla="*/ 432133 w 501297"/>
              <a:gd name="connsiteY8" fmla="*/ 357273 h 606722"/>
              <a:gd name="connsiteX9" fmla="*/ 432133 w 501297"/>
              <a:gd name="connsiteY9" fmla="*/ 310981 h 606722"/>
              <a:gd name="connsiteX10" fmla="*/ 182271 w 501297"/>
              <a:gd name="connsiteY10" fmla="*/ 310981 h 606722"/>
              <a:gd name="connsiteX11" fmla="*/ 182271 w 501297"/>
              <a:gd name="connsiteY11" fmla="*/ 265488 h 606722"/>
              <a:gd name="connsiteX12" fmla="*/ 432133 w 501297"/>
              <a:gd name="connsiteY12" fmla="*/ 265488 h 606722"/>
              <a:gd name="connsiteX13" fmla="*/ 30438 w 501297"/>
              <a:gd name="connsiteY13" fmla="*/ 0 h 606722"/>
              <a:gd name="connsiteX14" fmla="*/ 334192 w 501297"/>
              <a:gd name="connsiteY14" fmla="*/ 0 h 606722"/>
              <a:gd name="connsiteX15" fmla="*/ 364541 w 501297"/>
              <a:gd name="connsiteY15" fmla="*/ 30305 h 606722"/>
              <a:gd name="connsiteX16" fmla="*/ 364541 w 501297"/>
              <a:gd name="connsiteY16" fmla="*/ 219956 h 606722"/>
              <a:gd name="connsiteX17" fmla="*/ 318974 w 501297"/>
              <a:gd name="connsiteY17" fmla="*/ 219956 h 606722"/>
              <a:gd name="connsiteX18" fmla="*/ 318974 w 501297"/>
              <a:gd name="connsiteY18" fmla="*/ 91004 h 606722"/>
              <a:gd name="connsiteX19" fmla="*/ 45568 w 501297"/>
              <a:gd name="connsiteY19" fmla="*/ 91004 h 606722"/>
              <a:gd name="connsiteX20" fmla="*/ 45568 w 501297"/>
              <a:gd name="connsiteY20" fmla="*/ 485325 h 606722"/>
              <a:gd name="connsiteX21" fmla="*/ 318974 w 501297"/>
              <a:gd name="connsiteY21" fmla="*/ 485325 h 606722"/>
              <a:gd name="connsiteX22" fmla="*/ 318974 w 501297"/>
              <a:gd name="connsiteY22" fmla="*/ 356462 h 606722"/>
              <a:gd name="connsiteX23" fmla="*/ 364541 w 501297"/>
              <a:gd name="connsiteY23" fmla="*/ 356462 h 606722"/>
              <a:gd name="connsiteX24" fmla="*/ 364541 w 501297"/>
              <a:gd name="connsiteY24" fmla="*/ 576328 h 606722"/>
              <a:gd name="connsiteX25" fmla="*/ 334192 w 501297"/>
              <a:gd name="connsiteY25" fmla="*/ 606722 h 606722"/>
              <a:gd name="connsiteX26" fmla="*/ 30438 w 501297"/>
              <a:gd name="connsiteY26" fmla="*/ 606722 h 606722"/>
              <a:gd name="connsiteX27" fmla="*/ 0 w 501297"/>
              <a:gd name="connsiteY27" fmla="*/ 576328 h 606722"/>
              <a:gd name="connsiteX28" fmla="*/ 0 w 501297"/>
              <a:gd name="connsiteY28" fmla="*/ 30305 h 606722"/>
              <a:gd name="connsiteX29" fmla="*/ 30438 w 501297"/>
              <a:gd name="connsiteY2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297" h="606722">
                <a:moveTo>
                  <a:pt x="182271" y="515718"/>
                </a:moveTo>
                <a:cubicBezTo>
                  <a:pt x="165539" y="515718"/>
                  <a:pt x="151922" y="529316"/>
                  <a:pt x="151922" y="546023"/>
                </a:cubicBezTo>
                <a:cubicBezTo>
                  <a:pt x="151922" y="562731"/>
                  <a:pt x="165539" y="576328"/>
                  <a:pt x="182271" y="576328"/>
                </a:cubicBezTo>
                <a:cubicBezTo>
                  <a:pt x="190459" y="576328"/>
                  <a:pt x="198024" y="573218"/>
                  <a:pt x="203809" y="567441"/>
                </a:cubicBezTo>
                <a:cubicBezTo>
                  <a:pt x="209505" y="561754"/>
                  <a:pt x="212708" y="554111"/>
                  <a:pt x="212708" y="546023"/>
                </a:cubicBezTo>
                <a:cubicBezTo>
                  <a:pt x="212708" y="529316"/>
                  <a:pt x="199092" y="515718"/>
                  <a:pt x="182271" y="515718"/>
                </a:cubicBezTo>
                <a:close/>
                <a:moveTo>
                  <a:pt x="432133" y="219106"/>
                </a:moveTo>
                <a:lnTo>
                  <a:pt x="501297" y="288234"/>
                </a:lnTo>
                <a:lnTo>
                  <a:pt x="432133" y="357273"/>
                </a:lnTo>
                <a:lnTo>
                  <a:pt x="432133" y="310981"/>
                </a:lnTo>
                <a:lnTo>
                  <a:pt x="182271" y="310981"/>
                </a:lnTo>
                <a:lnTo>
                  <a:pt x="182271" y="265488"/>
                </a:lnTo>
                <a:lnTo>
                  <a:pt x="432133" y="265488"/>
                </a:lnTo>
                <a:close/>
                <a:moveTo>
                  <a:pt x="30438" y="0"/>
                </a:moveTo>
                <a:lnTo>
                  <a:pt x="334192" y="0"/>
                </a:lnTo>
                <a:cubicBezTo>
                  <a:pt x="351013" y="0"/>
                  <a:pt x="364541" y="13598"/>
                  <a:pt x="364541" y="30305"/>
                </a:cubicBezTo>
                <a:lnTo>
                  <a:pt x="364541" y="219956"/>
                </a:lnTo>
                <a:lnTo>
                  <a:pt x="318974" y="219956"/>
                </a:lnTo>
                <a:lnTo>
                  <a:pt x="318974" y="91004"/>
                </a:lnTo>
                <a:lnTo>
                  <a:pt x="45568" y="91004"/>
                </a:lnTo>
                <a:lnTo>
                  <a:pt x="45568" y="485325"/>
                </a:lnTo>
                <a:lnTo>
                  <a:pt x="318974" y="485325"/>
                </a:lnTo>
                <a:lnTo>
                  <a:pt x="318974" y="356462"/>
                </a:lnTo>
                <a:lnTo>
                  <a:pt x="364541" y="356462"/>
                </a:lnTo>
                <a:lnTo>
                  <a:pt x="364541" y="576328"/>
                </a:lnTo>
                <a:cubicBezTo>
                  <a:pt x="364541" y="593125"/>
                  <a:pt x="351013" y="606722"/>
                  <a:pt x="334192" y="606722"/>
                </a:cubicBezTo>
                <a:lnTo>
                  <a:pt x="30438" y="606722"/>
                </a:lnTo>
                <a:cubicBezTo>
                  <a:pt x="13617" y="606722"/>
                  <a:pt x="0" y="593125"/>
                  <a:pt x="0" y="576328"/>
                </a:cubicBezTo>
                <a:lnTo>
                  <a:pt x="0" y="30305"/>
                </a:lnTo>
                <a:cubicBezTo>
                  <a:pt x="0" y="13598"/>
                  <a:pt x="13617" y="0"/>
                  <a:pt x="30438" y="0"/>
                </a:cubicBezTo>
                <a:close/>
              </a:path>
            </a:pathLst>
          </a:custGeom>
          <a:solidFill>
            <a:sysClr val="window" lastClr="FFFFFF"/>
          </a:solidFill>
          <a:ln w="12700" cap="rnd" cmpd="sng" algn="ctr">
            <a:noFill/>
            <a:prstDash val="solid"/>
            <a:round/>
          </a:ln>
          <a:effectLst/>
        </p:spPr>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4" name="文本框 13"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1534315" y="2888646"/>
            <a:ext cx="4492458" cy="1023742"/>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习近平在山东考察时强调，沿黄河省区要落实好黄河流域生态保护和高质量发展战略部署，坚定不移走生态优先、绿色发展的现代化道路。</a:t>
            </a:r>
          </a:p>
        </p:txBody>
      </p:sp>
      <p:sp>
        <p:nvSpPr>
          <p:cNvPr id="86" name="文本框 85"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1534315" y="4517392"/>
            <a:ext cx="4492458" cy="167007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在全长</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60.356</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公里黄河聊城段，我们以群众法律服务需求为导向，向沿黄河地区群众宣传法治理念，普及法律知识，提供法律服务和援助，依法严厉打击黄河流域破坏环境资源保护犯罪，助力黄河流域生态保护和高质量发展。</a:t>
            </a:r>
          </a:p>
        </p:txBody>
      </p:sp>
      <p:grpSp>
        <p:nvGrpSpPr>
          <p:cNvPr id="8" name="组合 7"/>
          <p:cNvGrpSpPr/>
          <p:nvPr/>
        </p:nvGrpSpPr>
        <p:grpSpPr>
          <a:xfrm>
            <a:off x="5587044" y="2585187"/>
            <a:ext cx="5978354" cy="3984843"/>
            <a:chOff x="5587044" y="2057951"/>
            <a:chExt cx="5978354" cy="3984843"/>
          </a:xfrm>
        </p:grpSpPr>
        <p:pic>
          <p:nvPicPr>
            <p:cNvPr id="62" name="片 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7044" y="2057951"/>
              <a:ext cx="5978354" cy="3984843"/>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6383" y="2596053"/>
              <a:ext cx="3903490" cy="2244744"/>
            </a:xfrm>
            <a:prstGeom prst="rect">
              <a:avLst/>
            </a:prstGeom>
          </p:spPr>
        </p:pic>
      </p:grpSp>
      <p:grpSp>
        <p:nvGrpSpPr>
          <p:cNvPr id="36" name="组合 35"/>
          <p:cNvGrpSpPr/>
          <p:nvPr/>
        </p:nvGrpSpPr>
        <p:grpSpPr>
          <a:xfrm>
            <a:off x="6985451" y="0"/>
            <a:ext cx="1526872" cy="900884"/>
            <a:chOff x="7140434" y="684324"/>
            <a:chExt cx="1526872" cy="900884"/>
          </a:xfrm>
        </p:grpSpPr>
        <p:grpSp>
          <p:nvGrpSpPr>
            <p:cNvPr id="37" name="组合 36"/>
            <p:cNvGrpSpPr/>
            <p:nvPr/>
          </p:nvGrpSpPr>
          <p:grpSpPr>
            <a:xfrm rot="10800000">
              <a:off x="7140434" y="980677"/>
              <a:ext cx="1243864" cy="256375"/>
              <a:chOff x="1621436" y="3300812"/>
              <a:chExt cx="1243864" cy="256375"/>
            </a:xfrm>
            <a:effectLst/>
          </p:grpSpPr>
          <p:cxnSp>
            <p:nvCxnSpPr>
              <p:cNvPr id="39" name="直接连接符 38"/>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0"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8" name="图片 37" descr="黑暗中的灯光&#10;&#10;描述已自动生成"/>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42" name="矩形: 圆角 41"/>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43" name="文本框 42"/>
          <p:cNvSpPr txBox="1"/>
          <p:nvPr/>
        </p:nvSpPr>
        <p:spPr>
          <a:xfrm>
            <a:off x="321204" y="1204673"/>
            <a:ext cx="6758896"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（四）擦亮“监督利剑”，保障建设美丽新聊城</a:t>
            </a:r>
          </a:p>
        </p:txBody>
      </p:sp>
      <p:pic>
        <p:nvPicPr>
          <p:cNvPr id="44" name="图片 43"/>
          <p:cNvPicPr>
            <a:picLocks noChangeAspect="1"/>
          </p:cNvPicPr>
          <p:nvPr/>
        </p:nvPicPr>
        <p:blipFill>
          <a:blip r:embed="rId7"/>
          <a:stretch>
            <a:fillRect/>
          </a:stretch>
        </p:blipFill>
        <p:spPr>
          <a:xfrm>
            <a:off x="606664" y="66176"/>
            <a:ext cx="6187976" cy="816935"/>
          </a:xfrm>
          <a:prstGeom prst="rect">
            <a:avLst/>
          </a:prstGeom>
        </p:spPr>
      </p:pic>
      <p:sp>
        <p:nvSpPr>
          <p:cNvPr id="24" name="文本框 23"/>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52</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7162134" y="1316306"/>
            <a:ext cx="4188626" cy="400110"/>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
                <a:srgbClr val="090A7B"/>
              </a:buClr>
              <a:buSzTx/>
              <a:buFont typeface="Wingdings" panose="05000000000000000000" pitchFamily="2" charset="2"/>
              <a:buChar char="n"/>
              <a:defRPr/>
            </a:pPr>
            <a:r>
              <a:rPr kumimoji="0" lang="zh-CN" altLang="en-US" sz="2000" b="1" i="0" u="none" strike="noStrike" kern="0" cap="none" spc="0" normalizeH="0" baseline="0" noProof="0" dirty="0">
                <a:ln>
                  <a:noFill/>
                </a:ln>
                <a:solidFill>
                  <a:prstClr val="black"/>
                </a:solidFill>
                <a:effectLst/>
                <a:uLnTx/>
                <a:uFillTx/>
                <a:latin typeface="楷体_GB2312" panose="02010609030101010101" charset="-122"/>
                <a:ea typeface="微软雅黑" panose="020B0503020204020204" pitchFamily="34" charset="-122"/>
                <a:cs typeface="+mn-cs"/>
              </a:rPr>
              <a:t>一是加强社区矫正对象管控</a:t>
            </a:r>
          </a:p>
        </p:txBody>
      </p:sp>
      <p:grpSp>
        <p:nvGrpSpPr>
          <p:cNvPr id="15" name="组合 14"/>
          <p:cNvGrpSpPr/>
          <p:nvPr/>
        </p:nvGrpSpPr>
        <p:grpSpPr>
          <a:xfrm>
            <a:off x="637367" y="2644826"/>
            <a:ext cx="2460930" cy="3263170"/>
            <a:chOff x="637367" y="2647958"/>
            <a:chExt cx="2460930" cy="2884502"/>
          </a:xfrm>
        </p:grpSpPr>
        <p:sp>
          <p:nvSpPr>
            <p:cNvPr id="96" name="Shape 2521"/>
            <p:cNvSpPr/>
            <p:nvPr/>
          </p:nvSpPr>
          <p:spPr>
            <a:xfrm>
              <a:off x="707557" y="2718148"/>
              <a:ext cx="2347223" cy="28143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5495" y="20936"/>
                    <a:pt x="0" y="21216"/>
                  </a:cubicBezTo>
                  <a:lnTo>
                    <a:pt x="0" y="0"/>
                  </a:lnTo>
                  <a:lnTo>
                    <a:pt x="21600" y="0"/>
                  </a:lnTo>
                  <a:lnTo>
                    <a:pt x="21600" y="12584"/>
                  </a:lnTo>
                  <a:cubicBezTo>
                    <a:pt x="21600" y="13905"/>
                    <a:pt x="21433" y="17557"/>
                    <a:pt x="21600" y="21600"/>
                  </a:cubicBezTo>
                  <a:close/>
                </a:path>
              </a:pathLst>
            </a:custGeom>
            <a:solidFill>
              <a:srgbClr val="000000">
                <a:alpha val="3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97" name="Shape 2522"/>
            <p:cNvSpPr/>
            <p:nvPr/>
          </p:nvSpPr>
          <p:spPr>
            <a:xfrm>
              <a:off x="637367" y="2647958"/>
              <a:ext cx="2458508" cy="2884502"/>
            </a:xfrm>
            <a:custGeom>
              <a:avLst/>
              <a:gdLst/>
              <a:ahLst/>
              <a:cxnLst>
                <a:cxn ang="0">
                  <a:pos x="wd2" y="hd2"/>
                </a:cxn>
                <a:cxn ang="5400000">
                  <a:pos x="wd2" y="hd2"/>
                </a:cxn>
                <a:cxn ang="10800000">
                  <a:pos x="wd2" y="hd2"/>
                </a:cxn>
                <a:cxn ang="16200000">
                  <a:pos x="wd2" y="hd2"/>
                </a:cxn>
              </a:cxnLst>
              <a:rect l="0" t="0" r="r" b="b"/>
              <a:pathLst>
                <a:path w="21371" h="21600" extrusionOk="0">
                  <a:moveTo>
                    <a:pt x="21358" y="0"/>
                  </a:moveTo>
                  <a:lnTo>
                    <a:pt x="0" y="0"/>
                  </a:lnTo>
                  <a:lnTo>
                    <a:pt x="0" y="21600"/>
                  </a:lnTo>
                  <a:lnTo>
                    <a:pt x="9248" y="21112"/>
                  </a:lnTo>
                  <a:cubicBezTo>
                    <a:pt x="9248" y="21112"/>
                    <a:pt x="12110" y="20879"/>
                    <a:pt x="14781" y="20017"/>
                  </a:cubicBezTo>
                  <a:cubicBezTo>
                    <a:pt x="17461" y="19152"/>
                    <a:pt x="19950" y="17658"/>
                    <a:pt x="20015" y="17566"/>
                  </a:cubicBezTo>
                  <a:cubicBezTo>
                    <a:pt x="21600" y="15335"/>
                    <a:pt x="21358" y="0"/>
                    <a:pt x="21358" y="0"/>
                  </a:cubicBezTo>
                  <a:close/>
                </a:path>
              </a:pathLst>
            </a:custGeom>
            <a:solidFill>
              <a:srgbClr val="F7F7F7">
                <a:lumMod val="95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98" name="Shape 2523"/>
            <p:cNvSpPr/>
            <p:nvPr/>
          </p:nvSpPr>
          <p:spPr>
            <a:xfrm>
              <a:off x="1680190" y="4996805"/>
              <a:ext cx="1259680" cy="474253"/>
            </a:xfrm>
            <a:custGeom>
              <a:avLst/>
              <a:gdLst/>
              <a:ahLst/>
              <a:cxnLst>
                <a:cxn ang="0">
                  <a:pos x="wd2" y="hd2"/>
                </a:cxn>
                <a:cxn ang="5400000">
                  <a:pos x="wd2" y="hd2"/>
                </a:cxn>
                <a:cxn ang="10800000">
                  <a:pos x="wd2" y="hd2"/>
                </a:cxn>
                <a:cxn ang="16200000">
                  <a:pos x="wd2" y="hd2"/>
                </a:cxn>
              </a:cxnLst>
              <a:rect l="0" t="0" r="r" b="b"/>
              <a:pathLst>
                <a:path w="21600" h="21600" extrusionOk="0">
                  <a:moveTo>
                    <a:pt x="21600" y="1127"/>
                  </a:moveTo>
                  <a:cubicBezTo>
                    <a:pt x="21600" y="1127"/>
                    <a:pt x="15259" y="7326"/>
                    <a:pt x="10803" y="0"/>
                  </a:cubicBezTo>
                  <a:cubicBezTo>
                    <a:pt x="10803" y="0"/>
                    <a:pt x="11275" y="17844"/>
                    <a:pt x="0" y="21600"/>
                  </a:cubicBezTo>
                  <a:cubicBezTo>
                    <a:pt x="0" y="21600"/>
                    <a:pt x="9934" y="19456"/>
                    <a:pt x="14448" y="14651"/>
                  </a:cubicBezTo>
                  <a:cubicBezTo>
                    <a:pt x="19917" y="8828"/>
                    <a:pt x="21600" y="1127"/>
                    <a:pt x="21600" y="1127"/>
                  </a:cubicBezTo>
                  <a:close/>
                </a:path>
              </a:pathLst>
            </a:custGeom>
            <a:solidFill>
              <a:srgbClr val="EBF0F5"/>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99" name="Shape 2524"/>
            <p:cNvSpPr/>
            <p:nvPr/>
          </p:nvSpPr>
          <p:spPr>
            <a:xfrm>
              <a:off x="637367" y="2647958"/>
              <a:ext cx="2460930" cy="842050"/>
            </a:xfrm>
            <a:custGeom>
              <a:avLst/>
              <a:gdLst/>
              <a:ahLst/>
              <a:cxnLst>
                <a:cxn ang="0">
                  <a:pos x="wd2" y="hd2"/>
                </a:cxn>
                <a:cxn ang="5400000">
                  <a:pos x="wd2" y="hd2"/>
                </a:cxn>
                <a:cxn ang="10800000">
                  <a:pos x="wd2" y="hd2"/>
                </a:cxn>
                <a:cxn ang="16200000">
                  <a:pos x="wd2" y="hd2"/>
                </a:cxn>
              </a:cxnLst>
              <a:rect l="0" t="0" r="r" b="b"/>
              <a:pathLst>
                <a:path w="21600" h="21600" extrusionOk="0">
                  <a:moveTo>
                    <a:pt x="21600" y="1152"/>
                  </a:moveTo>
                  <a:lnTo>
                    <a:pt x="0" y="21600"/>
                  </a:lnTo>
                  <a:lnTo>
                    <a:pt x="0" y="0"/>
                  </a:lnTo>
                  <a:lnTo>
                    <a:pt x="21600" y="0"/>
                  </a:lnTo>
                  <a:cubicBezTo>
                    <a:pt x="21600" y="0"/>
                    <a:pt x="21600" y="1152"/>
                    <a:pt x="21600" y="1152"/>
                  </a:cubicBezTo>
                  <a:close/>
                </a:path>
              </a:pathLst>
            </a:custGeom>
            <a:solidFill>
              <a:srgbClr val="C1C6CA">
                <a:alpha val="7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grpSp>
      <p:sp>
        <p:nvSpPr>
          <p:cNvPr id="100" name="Shape 2525"/>
          <p:cNvSpPr/>
          <p:nvPr/>
        </p:nvSpPr>
        <p:spPr>
          <a:xfrm>
            <a:off x="1810543" y="2394148"/>
            <a:ext cx="297963" cy="781917"/>
          </a:xfrm>
          <a:custGeom>
            <a:avLst/>
            <a:gdLst/>
            <a:ahLst/>
            <a:cxnLst>
              <a:cxn ang="0">
                <a:pos x="wd2" y="hd2"/>
              </a:cxn>
              <a:cxn ang="5400000">
                <a:pos x="wd2" y="hd2"/>
              </a:cxn>
              <a:cxn ang="10800000">
                <a:pos x="wd2" y="hd2"/>
              </a:cxn>
              <a:cxn ang="16200000">
                <a:pos x="wd2" y="hd2"/>
              </a:cxn>
            </a:cxnLst>
            <a:rect l="0" t="0" r="r" b="b"/>
            <a:pathLst>
              <a:path w="21413" h="21600" extrusionOk="0">
                <a:moveTo>
                  <a:pt x="21391" y="17954"/>
                </a:moveTo>
                <a:lnTo>
                  <a:pt x="21391" y="4312"/>
                </a:lnTo>
                <a:cubicBezTo>
                  <a:pt x="21391" y="1572"/>
                  <a:pt x="18120" y="0"/>
                  <a:pt x="12416" y="0"/>
                </a:cubicBezTo>
                <a:cubicBezTo>
                  <a:pt x="6906" y="0"/>
                  <a:pt x="4637" y="1784"/>
                  <a:pt x="4208" y="2728"/>
                </a:cubicBezTo>
                <a:lnTo>
                  <a:pt x="4197" y="7089"/>
                </a:lnTo>
                <a:lnTo>
                  <a:pt x="6880" y="7089"/>
                </a:lnTo>
                <a:lnTo>
                  <a:pt x="6880" y="2868"/>
                </a:lnTo>
                <a:cubicBezTo>
                  <a:pt x="7040" y="2591"/>
                  <a:pt x="8129" y="1035"/>
                  <a:pt x="12416" y="1035"/>
                </a:cubicBezTo>
                <a:cubicBezTo>
                  <a:pt x="16584" y="1035"/>
                  <a:pt x="18699" y="2138"/>
                  <a:pt x="18699" y="4312"/>
                </a:cubicBezTo>
                <a:lnTo>
                  <a:pt x="18699" y="17977"/>
                </a:lnTo>
                <a:lnTo>
                  <a:pt x="18706" y="18032"/>
                </a:lnTo>
                <a:cubicBezTo>
                  <a:pt x="18708" y="18042"/>
                  <a:pt x="18958" y="19074"/>
                  <a:pt x="17258" y="19796"/>
                </a:cubicBezTo>
                <a:cubicBezTo>
                  <a:pt x="16060" y="20306"/>
                  <a:pt x="14128" y="20565"/>
                  <a:pt x="11518" y="20565"/>
                </a:cubicBezTo>
                <a:cubicBezTo>
                  <a:pt x="4058" y="20565"/>
                  <a:pt x="2693" y="18628"/>
                  <a:pt x="2693" y="14815"/>
                </a:cubicBezTo>
                <a:lnTo>
                  <a:pt x="2693" y="6811"/>
                </a:lnTo>
                <a:cubicBezTo>
                  <a:pt x="2693" y="6525"/>
                  <a:pt x="2091" y="6294"/>
                  <a:pt x="1346" y="6294"/>
                </a:cubicBezTo>
                <a:cubicBezTo>
                  <a:pt x="602" y="6294"/>
                  <a:pt x="0" y="6525"/>
                  <a:pt x="0" y="6811"/>
                </a:cubicBezTo>
                <a:lnTo>
                  <a:pt x="0" y="14815"/>
                </a:lnTo>
                <a:cubicBezTo>
                  <a:pt x="0" y="17353"/>
                  <a:pt x="0" y="21600"/>
                  <a:pt x="11518" y="21600"/>
                </a:cubicBezTo>
                <a:cubicBezTo>
                  <a:pt x="14939" y="21600"/>
                  <a:pt x="17550" y="21222"/>
                  <a:pt x="19281" y="20480"/>
                </a:cubicBezTo>
                <a:cubicBezTo>
                  <a:pt x="21600" y="19484"/>
                  <a:pt x="21440" y="18185"/>
                  <a:pt x="21391" y="17954"/>
                </a:cubicBezTo>
                <a:close/>
              </a:path>
            </a:pathLst>
          </a:custGeom>
          <a:solidFill>
            <a:srgbClr val="000000">
              <a:alpha val="15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01" name="Shape 2526"/>
          <p:cNvSpPr/>
          <p:nvPr/>
        </p:nvSpPr>
        <p:spPr>
          <a:xfrm>
            <a:off x="2011086" y="2584663"/>
            <a:ext cx="37465" cy="57931"/>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3133"/>
                  <a:pt x="16767" y="0"/>
                  <a:pt x="10800" y="0"/>
                </a:cubicBezTo>
                <a:cubicBezTo>
                  <a:pt x="4833" y="0"/>
                  <a:pt x="0" y="3133"/>
                  <a:pt x="0" y="6988"/>
                </a:cubicBezTo>
                <a:lnTo>
                  <a:pt x="0" y="21600"/>
                </a:lnTo>
                <a:lnTo>
                  <a:pt x="21600" y="21600"/>
                </a:lnTo>
                <a:cubicBezTo>
                  <a:pt x="21600" y="21600"/>
                  <a:pt x="21600" y="6988"/>
                  <a:pt x="21600" y="6988"/>
                </a:cubicBezTo>
                <a:close/>
              </a:path>
            </a:pathLst>
          </a:custGeom>
          <a:solidFill>
            <a:srgbClr val="256ED8"/>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02" name="Shape 2527"/>
          <p:cNvSpPr/>
          <p:nvPr/>
        </p:nvSpPr>
        <p:spPr>
          <a:xfrm>
            <a:off x="1790490" y="2384121"/>
            <a:ext cx="297956" cy="781917"/>
          </a:xfrm>
          <a:custGeom>
            <a:avLst/>
            <a:gdLst/>
            <a:ahLst/>
            <a:cxnLst>
              <a:cxn ang="0">
                <a:pos x="wd2" y="hd2"/>
              </a:cxn>
              <a:cxn ang="5400000">
                <a:pos x="wd2" y="hd2"/>
              </a:cxn>
              <a:cxn ang="10800000">
                <a:pos x="wd2" y="hd2"/>
              </a:cxn>
              <a:cxn ang="16200000">
                <a:pos x="wd2" y="hd2"/>
              </a:cxn>
            </a:cxnLst>
            <a:rect l="0" t="0" r="r" b="b"/>
            <a:pathLst>
              <a:path w="21414" h="21600" extrusionOk="0">
                <a:moveTo>
                  <a:pt x="21391" y="17955"/>
                </a:moveTo>
                <a:lnTo>
                  <a:pt x="21391" y="4313"/>
                </a:lnTo>
                <a:cubicBezTo>
                  <a:pt x="21391" y="1572"/>
                  <a:pt x="18120" y="0"/>
                  <a:pt x="12415" y="0"/>
                </a:cubicBezTo>
                <a:cubicBezTo>
                  <a:pt x="6905" y="0"/>
                  <a:pt x="4637" y="1785"/>
                  <a:pt x="4207" y="2729"/>
                </a:cubicBezTo>
                <a:lnTo>
                  <a:pt x="4197" y="7090"/>
                </a:lnTo>
                <a:lnTo>
                  <a:pt x="6880" y="7090"/>
                </a:lnTo>
                <a:lnTo>
                  <a:pt x="6880" y="2870"/>
                </a:lnTo>
                <a:cubicBezTo>
                  <a:pt x="7040" y="2592"/>
                  <a:pt x="8129" y="1035"/>
                  <a:pt x="12415" y="1035"/>
                </a:cubicBezTo>
                <a:cubicBezTo>
                  <a:pt x="16584" y="1035"/>
                  <a:pt x="18698" y="2138"/>
                  <a:pt x="18698" y="4313"/>
                </a:cubicBezTo>
                <a:lnTo>
                  <a:pt x="18698" y="17977"/>
                </a:lnTo>
                <a:lnTo>
                  <a:pt x="18706" y="18033"/>
                </a:lnTo>
                <a:cubicBezTo>
                  <a:pt x="18708" y="18043"/>
                  <a:pt x="18958" y="19075"/>
                  <a:pt x="17259" y="19797"/>
                </a:cubicBezTo>
                <a:cubicBezTo>
                  <a:pt x="16060" y="20307"/>
                  <a:pt x="14128" y="20565"/>
                  <a:pt x="11518" y="20565"/>
                </a:cubicBezTo>
                <a:cubicBezTo>
                  <a:pt x="4058" y="20565"/>
                  <a:pt x="2693" y="18629"/>
                  <a:pt x="2693" y="14816"/>
                </a:cubicBezTo>
                <a:lnTo>
                  <a:pt x="2693" y="6812"/>
                </a:lnTo>
                <a:cubicBezTo>
                  <a:pt x="2693" y="6526"/>
                  <a:pt x="2090" y="6294"/>
                  <a:pt x="1346" y="6294"/>
                </a:cubicBezTo>
                <a:cubicBezTo>
                  <a:pt x="602" y="6294"/>
                  <a:pt x="0" y="6526"/>
                  <a:pt x="0" y="6812"/>
                </a:cubicBezTo>
                <a:lnTo>
                  <a:pt x="0" y="14816"/>
                </a:lnTo>
                <a:cubicBezTo>
                  <a:pt x="0" y="17353"/>
                  <a:pt x="0" y="21600"/>
                  <a:pt x="11518" y="21600"/>
                </a:cubicBezTo>
                <a:cubicBezTo>
                  <a:pt x="14939" y="21600"/>
                  <a:pt x="17550" y="21224"/>
                  <a:pt x="19281" y="20480"/>
                </a:cubicBezTo>
                <a:cubicBezTo>
                  <a:pt x="21600" y="19485"/>
                  <a:pt x="21441" y="18185"/>
                  <a:pt x="21391" y="17955"/>
                </a:cubicBezTo>
                <a:close/>
              </a:path>
            </a:pathLst>
          </a:custGeom>
          <a:solidFill>
            <a:srgbClr val="090A7B"/>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grpSp>
        <p:nvGrpSpPr>
          <p:cNvPr id="16" name="组合 15"/>
          <p:cNvGrpSpPr/>
          <p:nvPr/>
        </p:nvGrpSpPr>
        <p:grpSpPr>
          <a:xfrm>
            <a:off x="3486997" y="2644826"/>
            <a:ext cx="2460930" cy="3263171"/>
            <a:chOff x="3486997" y="2647958"/>
            <a:chExt cx="2460930" cy="2884503"/>
          </a:xfrm>
        </p:grpSpPr>
        <p:sp>
          <p:nvSpPr>
            <p:cNvPr id="108" name="Shape 2529"/>
            <p:cNvSpPr/>
            <p:nvPr/>
          </p:nvSpPr>
          <p:spPr>
            <a:xfrm>
              <a:off x="3557187" y="2718149"/>
              <a:ext cx="2347223" cy="28143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5495" y="20936"/>
                    <a:pt x="0" y="21216"/>
                  </a:cubicBezTo>
                  <a:lnTo>
                    <a:pt x="0" y="0"/>
                  </a:lnTo>
                  <a:lnTo>
                    <a:pt x="21600" y="0"/>
                  </a:lnTo>
                  <a:lnTo>
                    <a:pt x="21600" y="12584"/>
                  </a:lnTo>
                  <a:cubicBezTo>
                    <a:pt x="21600" y="13905"/>
                    <a:pt x="21433" y="17557"/>
                    <a:pt x="21600" y="21600"/>
                  </a:cubicBezTo>
                  <a:close/>
                </a:path>
              </a:pathLst>
            </a:custGeom>
            <a:solidFill>
              <a:srgbClr val="000000">
                <a:alpha val="15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09" name="Shape 2530"/>
            <p:cNvSpPr/>
            <p:nvPr/>
          </p:nvSpPr>
          <p:spPr>
            <a:xfrm>
              <a:off x="3486997" y="2647958"/>
              <a:ext cx="2458508" cy="2884503"/>
            </a:xfrm>
            <a:custGeom>
              <a:avLst/>
              <a:gdLst/>
              <a:ahLst/>
              <a:cxnLst>
                <a:cxn ang="0">
                  <a:pos x="wd2" y="hd2"/>
                </a:cxn>
                <a:cxn ang="5400000">
                  <a:pos x="wd2" y="hd2"/>
                </a:cxn>
                <a:cxn ang="10800000">
                  <a:pos x="wd2" y="hd2"/>
                </a:cxn>
                <a:cxn ang="16200000">
                  <a:pos x="wd2" y="hd2"/>
                </a:cxn>
              </a:cxnLst>
              <a:rect l="0" t="0" r="r" b="b"/>
              <a:pathLst>
                <a:path w="21371" h="21600" extrusionOk="0">
                  <a:moveTo>
                    <a:pt x="21358" y="0"/>
                  </a:moveTo>
                  <a:lnTo>
                    <a:pt x="0" y="0"/>
                  </a:lnTo>
                  <a:lnTo>
                    <a:pt x="0" y="21600"/>
                  </a:lnTo>
                  <a:lnTo>
                    <a:pt x="9248" y="21112"/>
                  </a:lnTo>
                  <a:cubicBezTo>
                    <a:pt x="9248" y="21112"/>
                    <a:pt x="12110" y="20879"/>
                    <a:pt x="14781" y="20017"/>
                  </a:cubicBezTo>
                  <a:cubicBezTo>
                    <a:pt x="17461" y="19152"/>
                    <a:pt x="19950" y="17658"/>
                    <a:pt x="20015" y="17566"/>
                  </a:cubicBezTo>
                  <a:cubicBezTo>
                    <a:pt x="21600" y="15335"/>
                    <a:pt x="21358" y="0"/>
                    <a:pt x="21358" y="0"/>
                  </a:cubicBezTo>
                  <a:close/>
                </a:path>
              </a:pathLst>
            </a:custGeom>
            <a:solidFill>
              <a:srgbClr val="F7F7F7">
                <a:lumMod val="95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10" name="Shape 2531"/>
            <p:cNvSpPr/>
            <p:nvPr/>
          </p:nvSpPr>
          <p:spPr>
            <a:xfrm>
              <a:off x="4529819" y="4996806"/>
              <a:ext cx="1259681" cy="474253"/>
            </a:xfrm>
            <a:custGeom>
              <a:avLst/>
              <a:gdLst/>
              <a:ahLst/>
              <a:cxnLst>
                <a:cxn ang="0">
                  <a:pos x="wd2" y="hd2"/>
                </a:cxn>
                <a:cxn ang="5400000">
                  <a:pos x="wd2" y="hd2"/>
                </a:cxn>
                <a:cxn ang="10800000">
                  <a:pos x="wd2" y="hd2"/>
                </a:cxn>
                <a:cxn ang="16200000">
                  <a:pos x="wd2" y="hd2"/>
                </a:cxn>
              </a:cxnLst>
              <a:rect l="0" t="0" r="r" b="b"/>
              <a:pathLst>
                <a:path w="21600" h="21600" extrusionOk="0">
                  <a:moveTo>
                    <a:pt x="21600" y="1127"/>
                  </a:moveTo>
                  <a:cubicBezTo>
                    <a:pt x="21600" y="1127"/>
                    <a:pt x="15259" y="7326"/>
                    <a:pt x="10803" y="0"/>
                  </a:cubicBezTo>
                  <a:cubicBezTo>
                    <a:pt x="10803" y="0"/>
                    <a:pt x="11275" y="17844"/>
                    <a:pt x="0" y="21600"/>
                  </a:cubicBezTo>
                  <a:cubicBezTo>
                    <a:pt x="0" y="21600"/>
                    <a:pt x="9934" y="19456"/>
                    <a:pt x="14448" y="14651"/>
                  </a:cubicBezTo>
                  <a:cubicBezTo>
                    <a:pt x="19917" y="8828"/>
                    <a:pt x="21600" y="1127"/>
                    <a:pt x="21600" y="1127"/>
                  </a:cubicBezTo>
                  <a:close/>
                </a:path>
              </a:pathLst>
            </a:custGeom>
            <a:solidFill>
              <a:srgbClr val="DCE1E6"/>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11" name="Shape 2532"/>
            <p:cNvSpPr/>
            <p:nvPr/>
          </p:nvSpPr>
          <p:spPr>
            <a:xfrm>
              <a:off x="3486997" y="2647958"/>
              <a:ext cx="2460930" cy="842050"/>
            </a:xfrm>
            <a:custGeom>
              <a:avLst/>
              <a:gdLst/>
              <a:ahLst/>
              <a:cxnLst>
                <a:cxn ang="0">
                  <a:pos x="wd2" y="hd2"/>
                </a:cxn>
                <a:cxn ang="5400000">
                  <a:pos x="wd2" y="hd2"/>
                </a:cxn>
                <a:cxn ang="10800000">
                  <a:pos x="wd2" y="hd2"/>
                </a:cxn>
                <a:cxn ang="16200000">
                  <a:pos x="wd2" y="hd2"/>
                </a:cxn>
              </a:cxnLst>
              <a:rect l="0" t="0" r="r" b="b"/>
              <a:pathLst>
                <a:path w="21600" h="21600" extrusionOk="0">
                  <a:moveTo>
                    <a:pt x="21600" y="1152"/>
                  </a:moveTo>
                  <a:lnTo>
                    <a:pt x="0" y="21600"/>
                  </a:lnTo>
                  <a:lnTo>
                    <a:pt x="0" y="0"/>
                  </a:lnTo>
                  <a:lnTo>
                    <a:pt x="21600" y="0"/>
                  </a:lnTo>
                  <a:cubicBezTo>
                    <a:pt x="21600" y="0"/>
                    <a:pt x="21600" y="1152"/>
                    <a:pt x="21600" y="1152"/>
                  </a:cubicBezTo>
                  <a:close/>
                </a:path>
              </a:pathLst>
            </a:custGeom>
            <a:solidFill>
              <a:srgbClr val="C1C6CA">
                <a:alpha val="7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grpSp>
      <p:sp>
        <p:nvSpPr>
          <p:cNvPr id="112" name="Shape 2533"/>
          <p:cNvSpPr/>
          <p:nvPr/>
        </p:nvSpPr>
        <p:spPr>
          <a:xfrm>
            <a:off x="4660173" y="2394148"/>
            <a:ext cx="297963" cy="781917"/>
          </a:xfrm>
          <a:custGeom>
            <a:avLst/>
            <a:gdLst/>
            <a:ahLst/>
            <a:cxnLst>
              <a:cxn ang="0">
                <a:pos x="wd2" y="hd2"/>
              </a:cxn>
              <a:cxn ang="5400000">
                <a:pos x="wd2" y="hd2"/>
              </a:cxn>
              <a:cxn ang="10800000">
                <a:pos x="wd2" y="hd2"/>
              </a:cxn>
              <a:cxn ang="16200000">
                <a:pos x="wd2" y="hd2"/>
              </a:cxn>
            </a:cxnLst>
            <a:rect l="0" t="0" r="r" b="b"/>
            <a:pathLst>
              <a:path w="21413" h="21600" extrusionOk="0">
                <a:moveTo>
                  <a:pt x="21391" y="17954"/>
                </a:moveTo>
                <a:lnTo>
                  <a:pt x="21391" y="4312"/>
                </a:lnTo>
                <a:cubicBezTo>
                  <a:pt x="21391" y="1572"/>
                  <a:pt x="18120" y="0"/>
                  <a:pt x="12416" y="0"/>
                </a:cubicBezTo>
                <a:cubicBezTo>
                  <a:pt x="6906" y="0"/>
                  <a:pt x="4637" y="1784"/>
                  <a:pt x="4208" y="2728"/>
                </a:cubicBezTo>
                <a:lnTo>
                  <a:pt x="4197" y="7089"/>
                </a:lnTo>
                <a:lnTo>
                  <a:pt x="6880" y="7089"/>
                </a:lnTo>
                <a:lnTo>
                  <a:pt x="6880" y="2868"/>
                </a:lnTo>
                <a:cubicBezTo>
                  <a:pt x="7040" y="2591"/>
                  <a:pt x="8129" y="1035"/>
                  <a:pt x="12416" y="1035"/>
                </a:cubicBezTo>
                <a:cubicBezTo>
                  <a:pt x="16584" y="1035"/>
                  <a:pt x="18699" y="2138"/>
                  <a:pt x="18699" y="4312"/>
                </a:cubicBezTo>
                <a:lnTo>
                  <a:pt x="18699" y="17977"/>
                </a:lnTo>
                <a:lnTo>
                  <a:pt x="18706" y="18032"/>
                </a:lnTo>
                <a:cubicBezTo>
                  <a:pt x="18708" y="18042"/>
                  <a:pt x="18958" y="19074"/>
                  <a:pt x="17258" y="19796"/>
                </a:cubicBezTo>
                <a:cubicBezTo>
                  <a:pt x="16060" y="20306"/>
                  <a:pt x="14128" y="20565"/>
                  <a:pt x="11518" y="20565"/>
                </a:cubicBezTo>
                <a:cubicBezTo>
                  <a:pt x="4058" y="20565"/>
                  <a:pt x="2693" y="18628"/>
                  <a:pt x="2693" y="14815"/>
                </a:cubicBezTo>
                <a:lnTo>
                  <a:pt x="2693" y="6811"/>
                </a:lnTo>
                <a:cubicBezTo>
                  <a:pt x="2693" y="6525"/>
                  <a:pt x="2091" y="6294"/>
                  <a:pt x="1346" y="6294"/>
                </a:cubicBezTo>
                <a:cubicBezTo>
                  <a:pt x="602" y="6294"/>
                  <a:pt x="0" y="6525"/>
                  <a:pt x="0" y="6811"/>
                </a:cubicBezTo>
                <a:lnTo>
                  <a:pt x="0" y="14815"/>
                </a:lnTo>
                <a:cubicBezTo>
                  <a:pt x="0" y="17353"/>
                  <a:pt x="0" y="21600"/>
                  <a:pt x="11518" y="21600"/>
                </a:cubicBezTo>
                <a:cubicBezTo>
                  <a:pt x="14939" y="21600"/>
                  <a:pt x="17550" y="21222"/>
                  <a:pt x="19281" y="20480"/>
                </a:cubicBezTo>
                <a:cubicBezTo>
                  <a:pt x="21600" y="19484"/>
                  <a:pt x="21440" y="18185"/>
                  <a:pt x="21391" y="17954"/>
                </a:cubicBezTo>
                <a:close/>
              </a:path>
            </a:pathLst>
          </a:custGeom>
          <a:solidFill>
            <a:srgbClr val="000000">
              <a:alpha val="15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13" name="Shape 2534"/>
          <p:cNvSpPr/>
          <p:nvPr/>
        </p:nvSpPr>
        <p:spPr>
          <a:xfrm>
            <a:off x="4860716" y="2584664"/>
            <a:ext cx="37465" cy="57930"/>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3133"/>
                  <a:pt x="16767" y="0"/>
                  <a:pt x="10800" y="0"/>
                </a:cubicBezTo>
                <a:cubicBezTo>
                  <a:pt x="4833" y="0"/>
                  <a:pt x="0" y="3133"/>
                  <a:pt x="0" y="6988"/>
                </a:cubicBezTo>
                <a:lnTo>
                  <a:pt x="0" y="21600"/>
                </a:lnTo>
                <a:lnTo>
                  <a:pt x="21600" y="21600"/>
                </a:lnTo>
                <a:cubicBezTo>
                  <a:pt x="21600" y="21600"/>
                  <a:pt x="21600" y="6988"/>
                  <a:pt x="21600" y="6988"/>
                </a:cubicBezTo>
                <a:close/>
              </a:path>
            </a:pathLst>
          </a:custGeom>
          <a:solidFill>
            <a:srgbClr val="256ED8"/>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14" name="Shape 2535"/>
          <p:cNvSpPr/>
          <p:nvPr/>
        </p:nvSpPr>
        <p:spPr>
          <a:xfrm>
            <a:off x="4640120" y="2384121"/>
            <a:ext cx="297956" cy="781917"/>
          </a:xfrm>
          <a:custGeom>
            <a:avLst/>
            <a:gdLst/>
            <a:ahLst/>
            <a:cxnLst>
              <a:cxn ang="0">
                <a:pos x="wd2" y="hd2"/>
              </a:cxn>
              <a:cxn ang="5400000">
                <a:pos x="wd2" y="hd2"/>
              </a:cxn>
              <a:cxn ang="10800000">
                <a:pos x="wd2" y="hd2"/>
              </a:cxn>
              <a:cxn ang="16200000">
                <a:pos x="wd2" y="hd2"/>
              </a:cxn>
            </a:cxnLst>
            <a:rect l="0" t="0" r="r" b="b"/>
            <a:pathLst>
              <a:path w="21414" h="21600" extrusionOk="0">
                <a:moveTo>
                  <a:pt x="21391" y="17955"/>
                </a:moveTo>
                <a:lnTo>
                  <a:pt x="21391" y="4313"/>
                </a:lnTo>
                <a:cubicBezTo>
                  <a:pt x="21391" y="1572"/>
                  <a:pt x="18120" y="0"/>
                  <a:pt x="12415" y="0"/>
                </a:cubicBezTo>
                <a:cubicBezTo>
                  <a:pt x="6905" y="0"/>
                  <a:pt x="4637" y="1785"/>
                  <a:pt x="4207" y="2729"/>
                </a:cubicBezTo>
                <a:lnTo>
                  <a:pt x="4197" y="7090"/>
                </a:lnTo>
                <a:lnTo>
                  <a:pt x="6880" y="7090"/>
                </a:lnTo>
                <a:lnTo>
                  <a:pt x="6880" y="2870"/>
                </a:lnTo>
                <a:cubicBezTo>
                  <a:pt x="7040" y="2592"/>
                  <a:pt x="8129" y="1035"/>
                  <a:pt x="12415" y="1035"/>
                </a:cubicBezTo>
                <a:cubicBezTo>
                  <a:pt x="16584" y="1035"/>
                  <a:pt x="18698" y="2138"/>
                  <a:pt x="18698" y="4313"/>
                </a:cubicBezTo>
                <a:lnTo>
                  <a:pt x="18698" y="17977"/>
                </a:lnTo>
                <a:lnTo>
                  <a:pt x="18706" y="18033"/>
                </a:lnTo>
                <a:cubicBezTo>
                  <a:pt x="18708" y="18043"/>
                  <a:pt x="18958" y="19075"/>
                  <a:pt x="17259" y="19797"/>
                </a:cubicBezTo>
                <a:cubicBezTo>
                  <a:pt x="16060" y="20307"/>
                  <a:pt x="14128" y="20565"/>
                  <a:pt x="11518" y="20565"/>
                </a:cubicBezTo>
                <a:cubicBezTo>
                  <a:pt x="4058" y="20565"/>
                  <a:pt x="2693" y="18629"/>
                  <a:pt x="2693" y="14816"/>
                </a:cubicBezTo>
                <a:lnTo>
                  <a:pt x="2693" y="6812"/>
                </a:lnTo>
                <a:cubicBezTo>
                  <a:pt x="2693" y="6526"/>
                  <a:pt x="2090" y="6294"/>
                  <a:pt x="1346" y="6294"/>
                </a:cubicBezTo>
                <a:cubicBezTo>
                  <a:pt x="602" y="6294"/>
                  <a:pt x="0" y="6526"/>
                  <a:pt x="0" y="6812"/>
                </a:cubicBezTo>
                <a:lnTo>
                  <a:pt x="0" y="14816"/>
                </a:lnTo>
                <a:cubicBezTo>
                  <a:pt x="0" y="17353"/>
                  <a:pt x="0" y="21600"/>
                  <a:pt x="11518" y="21600"/>
                </a:cubicBezTo>
                <a:cubicBezTo>
                  <a:pt x="14939" y="21600"/>
                  <a:pt x="17550" y="21224"/>
                  <a:pt x="19281" y="20480"/>
                </a:cubicBezTo>
                <a:cubicBezTo>
                  <a:pt x="21600" y="19485"/>
                  <a:pt x="21441" y="18185"/>
                  <a:pt x="21391" y="17955"/>
                </a:cubicBezTo>
                <a:close/>
              </a:path>
            </a:pathLst>
          </a:custGeom>
          <a:solidFill>
            <a:srgbClr val="090A7B"/>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grpSp>
        <p:nvGrpSpPr>
          <p:cNvPr id="17" name="组合 16"/>
          <p:cNvGrpSpPr/>
          <p:nvPr/>
        </p:nvGrpSpPr>
        <p:grpSpPr>
          <a:xfrm>
            <a:off x="6336627" y="2644826"/>
            <a:ext cx="2460930" cy="3263171"/>
            <a:chOff x="6336627" y="2647958"/>
            <a:chExt cx="2460930" cy="2884503"/>
          </a:xfrm>
        </p:grpSpPr>
        <p:sp>
          <p:nvSpPr>
            <p:cNvPr id="120" name="Shape 2537"/>
            <p:cNvSpPr/>
            <p:nvPr/>
          </p:nvSpPr>
          <p:spPr>
            <a:xfrm>
              <a:off x="6406817" y="2718149"/>
              <a:ext cx="2347223" cy="28143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5495" y="20936"/>
                    <a:pt x="0" y="21216"/>
                  </a:cubicBezTo>
                  <a:lnTo>
                    <a:pt x="0" y="0"/>
                  </a:lnTo>
                  <a:lnTo>
                    <a:pt x="21600" y="0"/>
                  </a:lnTo>
                  <a:lnTo>
                    <a:pt x="21600" y="12584"/>
                  </a:lnTo>
                  <a:cubicBezTo>
                    <a:pt x="21600" y="13905"/>
                    <a:pt x="21433" y="17557"/>
                    <a:pt x="21600" y="21600"/>
                  </a:cubicBezTo>
                  <a:close/>
                </a:path>
              </a:pathLst>
            </a:custGeom>
            <a:solidFill>
              <a:srgbClr val="000000">
                <a:alpha val="5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21" name="Shape 2538"/>
            <p:cNvSpPr/>
            <p:nvPr/>
          </p:nvSpPr>
          <p:spPr>
            <a:xfrm>
              <a:off x="6336627" y="2647958"/>
              <a:ext cx="2458508" cy="2884503"/>
            </a:xfrm>
            <a:custGeom>
              <a:avLst/>
              <a:gdLst/>
              <a:ahLst/>
              <a:cxnLst>
                <a:cxn ang="0">
                  <a:pos x="wd2" y="hd2"/>
                </a:cxn>
                <a:cxn ang="5400000">
                  <a:pos x="wd2" y="hd2"/>
                </a:cxn>
                <a:cxn ang="10800000">
                  <a:pos x="wd2" y="hd2"/>
                </a:cxn>
                <a:cxn ang="16200000">
                  <a:pos x="wd2" y="hd2"/>
                </a:cxn>
              </a:cxnLst>
              <a:rect l="0" t="0" r="r" b="b"/>
              <a:pathLst>
                <a:path w="21371" h="21600" extrusionOk="0">
                  <a:moveTo>
                    <a:pt x="21358" y="0"/>
                  </a:moveTo>
                  <a:lnTo>
                    <a:pt x="0" y="0"/>
                  </a:lnTo>
                  <a:lnTo>
                    <a:pt x="0" y="21600"/>
                  </a:lnTo>
                  <a:lnTo>
                    <a:pt x="9248" y="21112"/>
                  </a:lnTo>
                  <a:cubicBezTo>
                    <a:pt x="9248" y="21112"/>
                    <a:pt x="12110" y="20879"/>
                    <a:pt x="14781" y="20017"/>
                  </a:cubicBezTo>
                  <a:cubicBezTo>
                    <a:pt x="17461" y="19152"/>
                    <a:pt x="19950" y="17658"/>
                    <a:pt x="20015" y="17566"/>
                  </a:cubicBezTo>
                  <a:cubicBezTo>
                    <a:pt x="21600" y="15335"/>
                    <a:pt x="21358" y="0"/>
                    <a:pt x="21358" y="0"/>
                  </a:cubicBezTo>
                  <a:close/>
                </a:path>
              </a:pathLst>
            </a:custGeom>
            <a:gradFill>
              <a:gsLst>
                <a:gs pos="0">
                  <a:srgbClr val="256ED8"/>
                </a:gs>
                <a:gs pos="100000">
                  <a:srgbClr val="090A7B"/>
                </a:gs>
              </a:gsLst>
              <a:lin ang="3000000" scaled="0"/>
            </a:gra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22" name="Shape 2539"/>
            <p:cNvSpPr/>
            <p:nvPr/>
          </p:nvSpPr>
          <p:spPr>
            <a:xfrm>
              <a:off x="7379449" y="4996806"/>
              <a:ext cx="1259681" cy="474253"/>
            </a:xfrm>
            <a:custGeom>
              <a:avLst/>
              <a:gdLst/>
              <a:ahLst/>
              <a:cxnLst>
                <a:cxn ang="0">
                  <a:pos x="wd2" y="hd2"/>
                </a:cxn>
                <a:cxn ang="5400000">
                  <a:pos x="wd2" y="hd2"/>
                </a:cxn>
                <a:cxn ang="10800000">
                  <a:pos x="wd2" y="hd2"/>
                </a:cxn>
                <a:cxn ang="16200000">
                  <a:pos x="wd2" y="hd2"/>
                </a:cxn>
              </a:cxnLst>
              <a:rect l="0" t="0" r="r" b="b"/>
              <a:pathLst>
                <a:path w="21600" h="21600" extrusionOk="0">
                  <a:moveTo>
                    <a:pt x="21600" y="1127"/>
                  </a:moveTo>
                  <a:cubicBezTo>
                    <a:pt x="21600" y="1127"/>
                    <a:pt x="15259" y="7326"/>
                    <a:pt x="10803" y="0"/>
                  </a:cubicBezTo>
                  <a:cubicBezTo>
                    <a:pt x="10803" y="0"/>
                    <a:pt x="11275" y="17844"/>
                    <a:pt x="0" y="21600"/>
                  </a:cubicBezTo>
                  <a:cubicBezTo>
                    <a:pt x="0" y="21600"/>
                    <a:pt x="9934" y="19456"/>
                    <a:pt x="14448" y="14651"/>
                  </a:cubicBezTo>
                  <a:cubicBezTo>
                    <a:pt x="19917" y="8828"/>
                    <a:pt x="21600" y="1127"/>
                    <a:pt x="21600" y="1127"/>
                  </a:cubicBezTo>
                  <a:close/>
                </a:path>
              </a:pathLst>
            </a:custGeom>
            <a:solidFill>
              <a:schemeClr val="bg1">
                <a:lumMod val="65000"/>
              </a:scheme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23" name="Shape 2540"/>
            <p:cNvSpPr/>
            <p:nvPr/>
          </p:nvSpPr>
          <p:spPr>
            <a:xfrm>
              <a:off x="6336627" y="2647958"/>
              <a:ext cx="2460930" cy="842050"/>
            </a:xfrm>
            <a:custGeom>
              <a:avLst/>
              <a:gdLst/>
              <a:ahLst/>
              <a:cxnLst>
                <a:cxn ang="0">
                  <a:pos x="wd2" y="hd2"/>
                </a:cxn>
                <a:cxn ang="5400000">
                  <a:pos x="wd2" y="hd2"/>
                </a:cxn>
                <a:cxn ang="10800000">
                  <a:pos x="wd2" y="hd2"/>
                </a:cxn>
                <a:cxn ang="16200000">
                  <a:pos x="wd2" y="hd2"/>
                </a:cxn>
              </a:cxnLst>
              <a:rect l="0" t="0" r="r" b="b"/>
              <a:pathLst>
                <a:path w="21600" h="21600" extrusionOk="0">
                  <a:moveTo>
                    <a:pt x="21600" y="1152"/>
                  </a:moveTo>
                  <a:lnTo>
                    <a:pt x="0" y="21600"/>
                  </a:lnTo>
                  <a:lnTo>
                    <a:pt x="0" y="0"/>
                  </a:lnTo>
                  <a:lnTo>
                    <a:pt x="21600" y="0"/>
                  </a:lnTo>
                  <a:cubicBezTo>
                    <a:pt x="21600" y="0"/>
                    <a:pt x="21600" y="1152"/>
                    <a:pt x="21600" y="1152"/>
                  </a:cubicBezTo>
                  <a:close/>
                </a:path>
              </a:pathLst>
            </a:custGeom>
            <a:solidFill>
              <a:srgbClr val="FFFFFF">
                <a:alpha val="10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grpSp>
      <p:sp>
        <p:nvSpPr>
          <p:cNvPr id="124" name="Shape 2541"/>
          <p:cNvSpPr/>
          <p:nvPr/>
        </p:nvSpPr>
        <p:spPr>
          <a:xfrm>
            <a:off x="7509804" y="2394148"/>
            <a:ext cx="297963" cy="781917"/>
          </a:xfrm>
          <a:custGeom>
            <a:avLst/>
            <a:gdLst/>
            <a:ahLst/>
            <a:cxnLst>
              <a:cxn ang="0">
                <a:pos x="wd2" y="hd2"/>
              </a:cxn>
              <a:cxn ang="5400000">
                <a:pos x="wd2" y="hd2"/>
              </a:cxn>
              <a:cxn ang="10800000">
                <a:pos x="wd2" y="hd2"/>
              </a:cxn>
              <a:cxn ang="16200000">
                <a:pos x="wd2" y="hd2"/>
              </a:cxn>
            </a:cxnLst>
            <a:rect l="0" t="0" r="r" b="b"/>
            <a:pathLst>
              <a:path w="21413" h="21600" extrusionOk="0">
                <a:moveTo>
                  <a:pt x="21391" y="17954"/>
                </a:moveTo>
                <a:lnTo>
                  <a:pt x="21391" y="4312"/>
                </a:lnTo>
                <a:cubicBezTo>
                  <a:pt x="21391" y="1572"/>
                  <a:pt x="18120" y="0"/>
                  <a:pt x="12416" y="0"/>
                </a:cubicBezTo>
                <a:cubicBezTo>
                  <a:pt x="6906" y="0"/>
                  <a:pt x="4637" y="1784"/>
                  <a:pt x="4208" y="2728"/>
                </a:cubicBezTo>
                <a:lnTo>
                  <a:pt x="4197" y="7089"/>
                </a:lnTo>
                <a:lnTo>
                  <a:pt x="6880" y="7089"/>
                </a:lnTo>
                <a:lnTo>
                  <a:pt x="6880" y="2868"/>
                </a:lnTo>
                <a:cubicBezTo>
                  <a:pt x="7040" y="2591"/>
                  <a:pt x="8129" y="1035"/>
                  <a:pt x="12416" y="1035"/>
                </a:cubicBezTo>
                <a:cubicBezTo>
                  <a:pt x="16584" y="1035"/>
                  <a:pt x="18699" y="2138"/>
                  <a:pt x="18699" y="4312"/>
                </a:cubicBezTo>
                <a:lnTo>
                  <a:pt x="18699" y="17977"/>
                </a:lnTo>
                <a:lnTo>
                  <a:pt x="18706" y="18032"/>
                </a:lnTo>
                <a:cubicBezTo>
                  <a:pt x="18708" y="18042"/>
                  <a:pt x="18958" y="19074"/>
                  <a:pt x="17258" y="19796"/>
                </a:cubicBezTo>
                <a:cubicBezTo>
                  <a:pt x="16060" y="20306"/>
                  <a:pt x="14128" y="20565"/>
                  <a:pt x="11518" y="20565"/>
                </a:cubicBezTo>
                <a:cubicBezTo>
                  <a:pt x="4058" y="20565"/>
                  <a:pt x="2693" y="18628"/>
                  <a:pt x="2693" y="14815"/>
                </a:cubicBezTo>
                <a:lnTo>
                  <a:pt x="2693" y="6811"/>
                </a:lnTo>
                <a:cubicBezTo>
                  <a:pt x="2693" y="6525"/>
                  <a:pt x="2091" y="6294"/>
                  <a:pt x="1346" y="6294"/>
                </a:cubicBezTo>
                <a:cubicBezTo>
                  <a:pt x="602" y="6294"/>
                  <a:pt x="0" y="6525"/>
                  <a:pt x="0" y="6811"/>
                </a:cubicBezTo>
                <a:lnTo>
                  <a:pt x="0" y="14815"/>
                </a:lnTo>
                <a:cubicBezTo>
                  <a:pt x="0" y="17353"/>
                  <a:pt x="0" y="21600"/>
                  <a:pt x="11518" y="21600"/>
                </a:cubicBezTo>
                <a:cubicBezTo>
                  <a:pt x="14939" y="21600"/>
                  <a:pt x="17550" y="21222"/>
                  <a:pt x="19281" y="20480"/>
                </a:cubicBezTo>
                <a:cubicBezTo>
                  <a:pt x="21600" y="19484"/>
                  <a:pt x="21440" y="18185"/>
                  <a:pt x="21391" y="17954"/>
                </a:cubicBezTo>
                <a:close/>
              </a:path>
            </a:pathLst>
          </a:custGeom>
          <a:solidFill>
            <a:srgbClr val="000000">
              <a:alpha val="15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25" name="Shape 2542"/>
          <p:cNvSpPr/>
          <p:nvPr/>
        </p:nvSpPr>
        <p:spPr>
          <a:xfrm>
            <a:off x="7710346" y="2584664"/>
            <a:ext cx="37465" cy="57930"/>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3133"/>
                  <a:pt x="16767" y="0"/>
                  <a:pt x="10800" y="0"/>
                </a:cubicBezTo>
                <a:cubicBezTo>
                  <a:pt x="4833" y="0"/>
                  <a:pt x="0" y="3133"/>
                  <a:pt x="0" y="6988"/>
                </a:cubicBezTo>
                <a:lnTo>
                  <a:pt x="0" y="21600"/>
                </a:lnTo>
                <a:lnTo>
                  <a:pt x="21600" y="21600"/>
                </a:lnTo>
                <a:cubicBezTo>
                  <a:pt x="21600" y="21600"/>
                  <a:pt x="21600" y="6988"/>
                  <a:pt x="21600" y="6988"/>
                </a:cubicBezTo>
                <a:close/>
              </a:path>
            </a:pathLst>
          </a:custGeom>
          <a:solidFill>
            <a:srgbClr val="256ED8"/>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26" name="Shape 2543"/>
          <p:cNvSpPr/>
          <p:nvPr/>
        </p:nvSpPr>
        <p:spPr>
          <a:xfrm>
            <a:off x="7489750" y="2384121"/>
            <a:ext cx="297956" cy="781917"/>
          </a:xfrm>
          <a:custGeom>
            <a:avLst/>
            <a:gdLst/>
            <a:ahLst/>
            <a:cxnLst>
              <a:cxn ang="0">
                <a:pos x="wd2" y="hd2"/>
              </a:cxn>
              <a:cxn ang="5400000">
                <a:pos x="wd2" y="hd2"/>
              </a:cxn>
              <a:cxn ang="10800000">
                <a:pos x="wd2" y="hd2"/>
              </a:cxn>
              <a:cxn ang="16200000">
                <a:pos x="wd2" y="hd2"/>
              </a:cxn>
            </a:cxnLst>
            <a:rect l="0" t="0" r="r" b="b"/>
            <a:pathLst>
              <a:path w="21414" h="21600" extrusionOk="0">
                <a:moveTo>
                  <a:pt x="21391" y="17955"/>
                </a:moveTo>
                <a:lnTo>
                  <a:pt x="21391" y="4313"/>
                </a:lnTo>
                <a:cubicBezTo>
                  <a:pt x="21391" y="1572"/>
                  <a:pt x="18120" y="0"/>
                  <a:pt x="12415" y="0"/>
                </a:cubicBezTo>
                <a:cubicBezTo>
                  <a:pt x="6905" y="0"/>
                  <a:pt x="4637" y="1785"/>
                  <a:pt x="4207" y="2729"/>
                </a:cubicBezTo>
                <a:lnTo>
                  <a:pt x="4197" y="7090"/>
                </a:lnTo>
                <a:lnTo>
                  <a:pt x="6880" y="7090"/>
                </a:lnTo>
                <a:lnTo>
                  <a:pt x="6880" y="2870"/>
                </a:lnTo>
                <a:cubicBezTo>
                  <a:pt x="7040" y="2592"/>
                  <a:pt x="8129" y="1035"/>
                  <a:pt x="12415" y="1035"/>
                </a:cubicBezTo>
                <a:cubicBezTo>
                  <a:pt x="16584" y="1035"/>
                  <a:pt x="18698" y="2138"/>
                  <a:pt x="18698" y="4313"/>
                </a:cubicBezTo>
                <a:lnTo>
                  <a:pt x="18698" y="17977"/>
                </a:lnTo>
                <a:lnTo>
                  <a:pt x="18706" y="18033"/>
                </a:lnTo>
                <a:cubicBezTo>
                  <a:pt x="18708" y="18043"/>
                  <a:pt x="18958" y="19075"/>
                  <a:pt x="17259" y="19797"/>
                </a:cubicBezTo>
                <a:cubicBezTo>
                  <a:pt x="16060" y="20307"/>
                  <a:pt x="14128" y="20565"/>
                  <a:pt x="11518" y="20565"/>
                </a:cubicBezTo>
                <a:cubicBezTo>
                  <a:pt x="4058" y="20565"/>
                  <a:pt x="2693" y="18629"/>
                  <a:pt x="2693" y="14816"/>
                </a:cubicBezTo>
                <a:lnTo>
                  <a:pt x="2693" y="6812"/>
                </a:lnTo>
                <a:cubicBezTo>
                  <a:pt x="2693" y="6526"/>
                  <a:pt x="2090" y="6294"/>
                  <a:pt x="1346" y="6294"/>
                </a:cubicBezTo>
                <a:cubicBezTo>
                  <a:pt x="602" y="6294"/>
                  <a:pt x="0" y="6526"/>
                  <a:pt x="0" y="6812"/>
                </a:cubicBezTo>
                <a:lnTo>
                  <a:pt x="0" y="14816"/>
                </a:lnTo>
                <a:cubicBezTo>
                  <a:pt x="0" y="17353"/>
                  <a:pt x="0" y="21600"/>
                  <a:pt x="11518" y="21600"/>
                </a:cubicBezTo>
                <a:cubicBezTo>
                  <a:pt x="14939" y="21600"/>
                  <a:pt x="17550" y="21224"/>
                  <a:pt x="19281" y="20480"/>
                </a:cubicBezTo>
                <a:cubicBezTo>
                  <a:pt x="21600" y="19485"/>
                  <a:pt x="21441" y="18185"/>
                  <a:pt x="21391" y="17955"/>
                </a:cubicBezTo>
                <a:close/>
              </a:path>
            </a:pathLst>
          </a:custGeom>
          <a:solidFill>
            <a:srgbClr val="090A7B"/>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grpSp>
        <p:nvGrpSpPr>
          <p:cNvPr id="32" name="组合 31"/>
          <p:cNvGrpSpPr/>
          <p:nvPr/>
        </p:nvGrpSpPr>
        <p:grpSpPr>
          <a:xfrm>
            <a:off x="9186257" y="2644826"/>
            <a:ext cx="2460930" cy="3263171"/>
            <a:chOff x="9186257" y="2647958"/>
            <a:chExt cx="2460930" cy="2884503"/>
          </a:xfrm>
        </p:grpSpPr>
        <p:sp>
          <p:nvSpPr>
            <p:cNvPr id="132" name="Shape 2545"/>
            <p:cNvSpPr/>
            <p:nvPr/>
          </p:nvSpPr>
          <p:spPr>
            <a:xfrm>
              <a:off x="9256447" y="2718149"/>
              <a:ext cx="2347223" cy="28143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5495" y="20936"/>
                    <a:pt x="0" y="21216"/>
                  </a:cubicBezTo>
                  <a:lnTo>
                    <a:pt x="0" y="0"/>
                  </a:lnTo>
                  <a:lnTo>
                    <a:pt x="21600" y="0"/>
                  </a:lnTo>
                  <a:lnTo>
                    <a:pt x="21600" y="12584"/>
                  </a:lnTo>
                  <a:cubicBezTo>
                    <a:pt x="21600" y="13905"/>
                    <a:pt x="21433" y="17557"/>
                    <a:pt x="21600" y="21600"/>
                  </a:cubicBezTo>
                  <a:close/>
                </a:path>
              </a:pathLst>
            </a:custGeom>
            <a:solidFill>
              <a:srgbClr val="000000">
                <a:alpha val="10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33" name="Shape 2546"/>
            <p:cNvSpPr/>
            <p:nvPr/>
          </p:nvSpPr>
          <p:spPr>
            <a:xfrm>
              <a:off x="9186257" y="2647958"/>
              <a:ext cx="2458508" cy="2884503"/>
            </a:xfrm>
            <a:custGeom>
              <a:avLst/>
              <a:gdLst/>
              <a:ahLst/>
              <a:cxnLst>
                <a:cxn ang="0">
                  <a:pos x="wd2" y="hd2"/>
                </a:cxn>
                <a:cxn ang="5400000">
                  <a:pos x="wd2" y="hd2"/>
                </a:cxn>
                <a:cxn ang="10800000">
                  <a:pos x="wd2" y="hd2"/>
                </a:cxn>
                <a:cxn ang="16200000">
                  <a:pos x="wd2" y="hd2"/>
                </a:cxn>
              </a:cxnLst>
              <a:rect l="0" t="0" r="r" b="b"/>
              <a:pathLst>
                <a:path w="21371" h="21600" extrusionOk="0">
                  <a:moveTo>
                    <a:pt x="21358" y="0"/>
                  </a:moveTo>
                  <a:lnTo>
                    <a:pt x="0" y="0"/>
                  </a:lnTo>
                  <a:lnTo>
                    <a:pt x="0" y="21600"/>
                  </a:lnTo>
                  <a:lnTo>
                    <a:pt x="9248" y="21112"/>
                  </a:lnTo>
                  <a:cubicBezTo>
                    <a:pt x="9248" y="21112"/>
                    <a:pt x="12110" y="20879"/>
                    <a:pt x="14781" y="20017"/>
                  </a:cubicBezTo>
                  <a:cubicBezTo>
                    <a:pt x="17461" y="19152"/>
                    <a:pt x="19950" y="17658"/>
                    <a:pt x="20015" y="17566"/>
                  </a:cubicBezTo>
                  <a:cubicBezTo>
                    <a:pt x="21600" y="15335"/>
                    <a:pt x="21358" y="0"/>
                    <a:pt x="21358" y="0"/>
                  </a:cubicBezTo>
                  <a:close/>
                </a:path>
              </a:pathLst>
            </a:custGeom>
            <a:solidFill>
              <a:srgbClr val="F7F7F7">
                <a:lumMod val="95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34" name="Shape 2547"/>
            <p:cNvSpPr/>
            <p:nvPr/>
          </p:nvSpPr>
          <p:spPr>
            <a:xfrm>
              <a:off x="10229079" y="4996806"/>
              <a:ext cx="1259681" cy="474253"/>
            </a:xfrm>
            <a:custGeom>
              <a:avLst/>
              <a:gdLst/>
              <a:ahLst/>
              <a:cxnLst>
                <a:cxn ang="0">
                  <a:pos x="wd2" y="hd2"/>
                </a:cxn>
                <a:cxn ang="5400000">
                  <a:pos x="wd2" y="hd2"/>
                </a:cxn>
                <a:cxn ang="10800000">
                  <a:pos x="wd2" y="hd2"/>
                </a:cxn>
                <a:cxn ang="16200000">
                  <a:pos x="wd2" y="hd2"/>
                </a:cxn>
              </a:cxnLst>
              <a:rect l="0" t="0" r="r" b="b"/>
              <a:pathLst>
                <a:path w="21600" h="21600" extrusionOk="0">
                  <a:moveTo>
                    <a:pt x="21600" y="1127"/>
                  </a:moveTo>
                  <a:cubicBezTo>
                    <a:pt x="21600" y="1127"/>
                    <a:pt x="15259" y="7326"/>
                    <a:pt x="10803" y="0"/>
                  </a:cubicBezTo>
                  <a:cubicBezTo>
                    <a:pt x="10803" y="0"/>
                    <a:pt x="11275" y="17844"/>
                    <a:pt x="0" y="21600"/>
                  </a:cubicBezTo>
                  <a:cubicBezTo>
                    <a:pt x="0" y="21600"/>
                    <a:pt x="9934" y="19456"/>
                    <a:pt x="14448" y="14651"/>
                  </a:cubicBezTo>
                  <a:cubicBezTo>
                    <a:pt x="19917" y="8828"/>
                    <a:pt x="21600" y="1127"/>
                    <a:pt x="21600" y="1127"/>
                  </a:cubicBezTo>
                  <a:close/>
                </a:path>
              </a:pathLst>
            </a:custGeom>
            <a:solidFill>
              <a:srgbClr val="DCE1E6"/>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35" name="Shape 2548"/>
            <p:cNvSpPr/>
            <p:nvPr/>
          </p:nvSpPr>
          <p:spPr>
            <a:xfrm>
              <a:off x="9186257" y="2647958"/>
              <a:ext cx="2460930" cy="842050"/>
            </a:xfrm>
            <a:custGeom>
              <a:avLst/>
              <a:gdLst/>
              <a:ahLst/>
              <a:cxnLst>
                <a:cxn ang="0">
                  <a:pos x="wd2" y="hd2"/>
                </a:cxn>
                <a:cxn ang="5400000">
                  <a:pos x="wd2" y="hd2"/>
                </a:cxn>
                <a:cxn ang="10800000">
                  <a:pos x="wd2" y="hd2"/>
                </a:cxn>
                <a:cxn ang="16200000">
                  <a:pos x="wd2" y="hd2"/>
                </a:cxn>
              </a:cxnLst>
              <a:rect l="0" t="0" r="r" b="b"/>
              <a:pathLst>
                <a:path w="21600" h="21600" extrusionOk="0">
                  <a:moveTo>
                    <a:pt x="21600" y="1152"/>
                  </a:moveTo>
                  <a:lnTo>
                    <a:pt x="0" y="21600"/>
                  </a:lnTo>
                  <a:lnTo>
                    <a:pt x="0" y="0"/>
                  </a:lnTo>
                  <a:lnTo>
                    <a:pt x="21600" y="0"/>
                  </a:lnTo>
                  <a:cubicBezTo>
                    <a:pt x="21600" y="0"/>
                    <a:pt x="21600" y="1152"/>
                    <a:pt x="21600" y="1152"/>
                  </a:cubicBezTo>
                  <a:close/>
                </a:path>
              </a:pathLst>
            </a:custGeom>
            <a:solidFill>
              <a:srgbClr val="C1C6CA">
                <a:alpha val="7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grpSp>
      <p:sp>
        <p:nvSpPr>
          <p:cNvPr id="136" name="Shape 2549"/>
          <p:cNvSpPr/>
          <p:nvPr/>
        </p:nvSpPr>
        <p:spPr>
          <a:xfrm>
            <a:off x="10359433" y="2394148"/>
            <a:ext cx="297963" cy="781917"/>
          </a:xfrm>
          <a:custGeom>
            <a:avLst/>
            <a:gdLst/>
            <a:ahLst/>
            <a:cxnLst>
              <a:cxn ang="0">
                <a:pos x="wd2" y="hd2"/>
              </a:cxn>
              <a:cxn ang="5400000">
                <a:pos x="wd2" y="hd2"/>
              </a:cxn>
              <a:cxn ang="10800000">
                <a:pos x="wd2" y="hd2"/>
              </a:cxn>
              <a:cxn ang="16200000">
                <a:pos x="wd2" y="hd2"/>
              </a:cxn>
            </a:cxnLst>
            <a:rect l="0" t="0" r="r" b="b"/>
            <a:pathLst>
              <a:path w="21413" h="21600" extrusionOk="0">
                <a:moveTo>
                  <a:pt x="21391" y="17954"/>
                </a:moveTo>
                <a:lnTo>
                  <a:pt x="21391" y="4312"/>
                </a:lnTo>
                <a:cubicBezTo>
                  <a:pt x="21391" y="1572"/>
                  <a:pt x="18120" y="0"/>
                  <a:pt x="12416" y="0"/>
                </a:cubicBezTo>
                <a:cubicBezTo>
                  <a:pt x="6906" y="0"/>
                  <a:pt x="4637" y="1784"/>
                  <a:pt x="4208" y="2728"/>
                </a:cubicBezTo>
                <a:lnTo>
                  <a:pt x="4197" y="7089"/>
                </a:lnTo>
                <a:lnTo>
                  <a:pt x="6880" y="7089"/>
                </a:lnTo>
                <a:lnTo>
                  <a:pt x="6880" y="2868"/>
                </a:lnTo>
                <a:cubicBezTo>
                  <a:pt x="7040" y="2591"/>
                  <a:pt x="8129" y="1035"/>
                  <a:pt x="12416" y="1035"/>
                </a:cubicBezTo>
                <a:cubicBezTo>
                  <a:pt x="16584" y="1035"/>
                  <a:pt x="18699" y="2138"/>
                  <a:pt x="18699" y="4312"/>
                </a:cubicBezTo>
                <a:lnTo>
                  <a:pt x="18699" y="17977"/>
                </a:lnTo>
                <a:lnTo>
                  <a:pt x="18706" y="18032"/>
                </a:lnTo>
                <a:cubicBezTo>
                  <a:pt x="18708" y="18042"/>
                  <a:pt x="18958" y="19074"/>
                  <a:pt x="17258" y="19796"/>
                </a:cubicBezTo>
                <a:cubicBezTo>
                  <a:pt x="16060" y="20306"/>
                  <a:pt x="14128" y="20565"/>
                  <a:pt x="11518" y="20565"/>
                </a:cubicBezTo>
                <a:cubicBezTo>
                  <a:pt x="4058" y="20565"/>
                  <a:pt x="2693" y="18628"/>
                  <a:pt x="2693" y="14815"/>
                </a:cubicBezTo>
                <a:lnTo>
                  <a:pt x="2693" y="6811"/>
                </a:lnTo>
                <a:cubicBezTo>
                  <a:pt x="2693" y="6525"/>
                  <a:pt x="2091" y="6294"/>
                  <a:pt x="1346" y="6294"/>
                </a:cubicBezTo>
                <a:cubicBezTo>
                  <a:pt x="602" y="6294"/>
                  <a:pt x="0" y="6525"/>
                  <a:pt x="0" y="6811"/>
                </a:cubicBezTo>
                <a:lnTo>
                  <a:pt x="0" y="14815"/>
                </a:lnTo>
                <a:cubicBezTo>
                  <a:pt x="0" y="17353"/>
                  <a:pt x="0" y="21600"/>
                  <a:pt x="11518" y="21600"/>
                </a:cubicBezTo>
                <a:cubicBezTo>
                  <a:pt x="14939" y="21600"/>
                  <a:pt x="17550" y="21222"/>
                  <a:pt x="19281" y="20480"/>
                </a:cubicBezTo>
                <a:cubicBezTo>
                  <a:pt x="21600" y="19484"/>
                  <a:pt x="21440" y="18185"/>
                  <a:pt x="21391" y="17954"/>
                </a:cubicBezTo>
                <a:close/>
              </a:path>
            </a:pathLst>
          </a:custGeom>
          <a:solidFill>
            <a:srgbClr val="6B71C5">
              <a:alpha val="15000"/>
            </a:srgbClr>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37" name="Shape 2550"/>
          <p:cNvSpPr/>
          <p:nvPr/>
        </p:nvSpPr>
        <p:spPr>
          <a:xfrm>
            <a:off x="10559976" y="2584664"/>
            <a:ext cx="37465" cy="57930"/>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3133"/>
                  <a:pt x="16767" y="0"/>
                  <a:pt x="10800" y="0"/>
                </a:cubicBezTo>
                <a:cubicBezTo>
                  <a:pt x="4833" y="0"/>
                  <a:pt x="0" y="3133"/>
                  <a:pt x="0" y="6988"/>
                </a:cubicBezTo>
                <a:lnTo>
                  <a:pt x="0" y="21600"/>
                </a:lnTo>
                <a:lnTo>
                  <a:pt x="21600" y="21600"/>
                </a:lnTo>
                <a:cubicBezTo>
                  <a:pt x="21600" y="21600"/>
                  <a:pt x="21600" y="6988"/>
                  <a:pt x="21600" y="6988"/>
                </a:cubicBezTo>
                <a:close/>
              </a:path>
            </a:pathLst>
          </a:custGeom>
          <a:solidFill>
            <a:srgbClr val="256ED8"/>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138" name="Shape 2551"/>
          <p:cNvSpPr/>
          <p:nvPr/>
        </p:nvSpPr>
        <p:spPr>
          <a:xfrm>
            <a:off x="10339379" y="2384121"/>
            <a:ext cx="297956" cy="781917"/>
          </a:xfrm>
          <a:custGeom>
            <a:avLst/>
            <a:gdLst/>
            <a:ahLst/>
            <a:cxnLst>
              <a:cxn ang="0">
                <a:pos x="wd2" y="hd2"/>
              </a:cxn>
              <a:cxn ang="5400000">
                <a:pos x="wd2" y="hd2"/>
              </a:cxn>
              <a:cxn ang="10800000">
                <a:pos x="wd2" y="hd2"/>
              </a:cxn>
              <a:cxn ang="16200000">
                <a:pos x="wd2" y="hd2"/>
              </a:cxn>
            </a:cxnLst>
            <a:rect l="0" t="0" r="r" b="b"/>
            <a:pathLst>
              <a:path w="21414" h="21600" extrusionOk="0">
                <a:moveTo>
                  <a:pt x="21391" y="17955"/>
                </a:moveTo>
                <a:lnTo>
                  <a:pt x="21391" y="4313"/>
                </a:lnTo>
                <a:cubicBezTo>
                  <a:pt x="21391" y="1572"/>
                  <a:pt x="18120" y="0"/>
                  <a:pt x="12415" y="0"/>
                </a:cubicBezTo>
                <a:cubicBezTo>
                  <a:pt x="6905" y="0"/>
                  <a:pt x="4637" y="1785"/>
                  <a:pt x="4207" y="2729"/>
                </a:cubicBezTo>
                <a:lnTo>
                  <a:pt x="4197" y="7090"/>
                </a:lnTo>
                <a:lnTo>
                  <a:pt x="6880" y="7090"/>
                </a:lnTo>
                <a:lnTo>
                  <a:pt x="6880" y="2870"/>
                </a:lnTo>
                <a:cubicBezTo>
                  <a:pt x="7040" y="2592"/>
                  <a:pt x="8129" y="1035"/>
                  <a:pt x="12415" y="1035"/>
                </a:cubicBezTo>
                <a:cubicBezTo>
                  <a:pt x="16584" y="1035"/>
                  <a:pt x="18698" y="2138"/>
                  <a:pt x="18698" y="4313"/>
                </a:cubicBezTo>
                <a:lnTo>
                  <a:pt x="18698" y="17977"/>
                </a:lnTo>
                <a:lnTo>
                  <a:pt x="18706" y="18033"/>
                </a:lnTo>
                <a:cubicBezTo>
                  <a:pt x="18708" y="18043"/>
                  <a:pt x="18958" y="19075"/>
                  <a:pt x="17259" y="19797"/>
                </a:cubicBezTo>
                <a:cubicBezTo>
                  <a:pt x="16060" y="20307"/>
                  <a:pt x="14128" y="20565"/>
                  <a:pt x="11518" y="20565"/>
                </a:cubicBezTo>
                <a:cubicBezTo>
                  <a:pt x="4058" y="20565"/>
                  <a:pt x="2693" y="18629"/>
                  <a:pt x="2693" y="14816"/>
                </a:cubicBezTo>
                <a:lnTo>
                  <a:pt x="2693" y="6812"/>
                </a:lnTo>
                <a:cubicBezTo>
                  <a:pt x="2693" y="6526"/>
                  <a:pt x="2090" y="6294"/>
                  <a:pt x="1346" y="6294"/>
                </a:cubicBezTo>
                <a:cubicBezTo>
                  <a:pt x="602" y="6294"/>
                  <a:pt x="0" y="6526"/>
                  <a:pt x="0" y="6812"/>
                </a:cubicBezTo>
                <a:lnTo>
                  <a:pt x="0" y="14816"/>
                </a:lnTo>
                <a:cubicBezTo>
                  <a:pt x="0" y="17353"/>
                  <a:pt x="0" y="21600"/>
                  <a:pt x="11518" y="21600"/>
                </a:cubicBezTo>
                <a:cubicBezTo>
                  <a:pt x="14939" y="21600"/>
                  <a:pt x="17550" y="21224"/>
                  <a:pt x="19281" y="20480"/>
                </a:cubicBezTo>
                <a:cubicBezTo>
                  <a:pt x="21600" y="19485"/>
                  <a:pt x="21441" y="18185"/>
                  <a:pt x="21391" y="17955"/>
                </a:cubicBezTo>
                <a:close/>
              </a:path>
            </a:pathLst>
          </a:custGeom>
          <a:solidFill>
            <a:srgbClr val="090A7B"/>
          </a:solidFill>
          <a:ln w="12700" cap="flat">
            <a:noFill/>
            <a:miter lim="400000"/>
          </a:ln>
          <a:effectLst/>
        </p:spPr>
        <p:txBody>
          <a:bodyPr wrap="square" lIns="50800" tIns="50800" rIns="50800" bIns="50800" numCol="1" anchor="ctr">
            <a:noAutofit/>
          </a:bodyPr>
          <a:lstStyle/>
          <a:p>
            <a:pPr marL="0" marR="0" lvl="0" indent="0" defTabSz="22860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cs typeface="Gill Sans"/>
              <a:sym typeface="Gill Sans"/>
            </a:endParaRPr>
          </a:p>
        </p:txBody>
      </p:sp>
      <p:sp>
        <p:nvSpPr>
          <p:cNvPr id="5" name="文本框 4"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724669" y="3295688"/>
            <a:ext cx="2232819" cy="1023742"/>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充分运用公安部门信息化、大数据手段，进一步加强社区矫正信息化核查力度；</a:t>
            </a:r>
          </a:p>
        </p:txBody>
      </p:sp>
      <p:sp>
        <p:nvSpPr>
          <p:cNvPr id="140" name="文本框 139"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3556681" y="3295688"/>
            <a:ext cx="2232819" cy="70057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联合检察部门开展社区矫正执法检查活动；</a:t>
            </a:r>
          </a:p>
        </p:txBody>
      </p:sp>
      <p:sp>
        <p:nvSpPr>
          <p:cNvPr id="141" name="文本框 140"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6431019" y="3295688"/>
            <a:ext cx="2232819" cy="167007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进一步做好暂予监外执行社区矫正对象病情复查诊断工作，加强对社区矫正对象的心理测评和心理教育；</a:t>
            </a:r>
          </a:p>
        </p:txBody>
      </p:sp>
      <p:sp>
        <p:nvSpPr>
          <p:cNvPr id="142" name="文本框 141" descr="e7d195523061f1c003d7160bb3852330e69e1b47c664ea0314E9593E18313AD830F940F1AC53C40C0B8B3D93D4DFF44B590F8D4A945ADE53F5D61968231FCAE157B0D7022AA0681C03E9FB4B1E3862D056B6ED39431A3323E11E6D8B564137B4AA6E03B7E99B9A6B06FEFD3D3B8CFE6ACA52D37360D9F65D6E63BF83301AE2781D62DBB4DCDD6CDA"/>
          <p:cNvSpPr txBox="1"/>
          <p:nvPr/>
        </p:nvSpPr>
        <p:spPr>
          <a:xfrm>
            <a:off x="9222969" y="3295688"/>
            <a:ext cx="2421796" cy="231640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探索建立社区矫正安全稳定动态研判机制，对排查出的本地社区矫正安全稳定隐患，或社区矫正工作中存在的重点、难点问题，做到早谋划、早部署、早落实，严防重新犯罪和群体性事件发生。</a:t>
            </a:r>
          </a:p>
        </p:txBody>
      </p:sp>
      <p:grpSp>
        <p:nvGrpSpPr>
          <p:cNvPr id="60" name="组合 59"/>
          <p:cNvGrpSpPr/>
          <p:nvPr/>
        </p:nvGrpSpPr>
        <p:grpSpPr>
          <a:xfrm>
            <a:off x="6985451" y="0"/>
            <a:ext cx="1526872" cy="900884"/>
            <a:chOff x="7140434" y="684324"/>
            <a:chExt cx="1526872" cy="900884"/>
          </a:xfrm>
        </p:grpSpPr>
        <p:grpSp>
          <p:nvGrpSpPr>
            <p:cNvPr id="61" name="组合 60"/>
            <p:cNvGrpSpPr/>
            <p:nvPr/>
          </p:nvGrpSpPr>
          <p:grpSpPr>
            <a:xfrm rot="10800000">
              <a:off x="7140434" y="980677"/>
              <a:ext cx="1243864" cy="256375"/>
              <a:chOff x="1621436" y="3300812"/>
              <a:chExt cx="1243864" cy="256375"/>
            </a:xfrm>
            <a:effectLst/>
          </p:grpSpPr>
          <p:cxnSp>
            <p:nvCxnSpPr>
              <p:cNvPr id="63" name="直接连接符 62"/>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4"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62" name="图片 61"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65" name="图片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66" name="矩形: 圆角 65"/>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67" name="文本框 66"/>
          <p:cNvSpPr txBox="1"/>
          <p:nvPr/>
        </p:nvSpPr>
        <p:spPr>
          <a:xfrm>
            <a:off x="321204" y="1204673"/>
            <a:ext cx="6758896" cy="570865"/>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（五）打造“平安高地”，保障建设幸福新聊城</a:t>
            </a:r>
          </a:p>
        </p:txBody>
      </p:sp>
      <p:pic>
        <p:nvPicPr>
          <p:cNvPr id="68" name="图片 67"/>
          <p:cNvPicPr>
            <a:picLocks noChangeAspect="1"/>
          </p:cNvPicPr>
          <p:nvPr/>
        </p:nvPicPr>
        <p:blipFill>
          <a:blip r:embed="rId5"/>
          <a:stretch>
            <a:fillRect/>
          </a:stretch>
        </p:blipFill>
        <p:spPr>
          <a:xfrm>
            <a:off x="606664" y="66176"/>
            <a:ext cx="6187976" cy="816935"/>
          </a:xfrm>
          <a:prstGeom prst="rect">
            <a:avLst/>
          </a:prstGeom>
        </p:spPr>
      </p:pic>
      <p:sp>
        <p:nvSpPr>
          <p:cNvPr id="48" name="文本框 47"/>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53</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ïṩľíḑè"/>
          <p:cNvSpPr/>
          <p:nvPr/>
        </p:nvSpPr>
        <p:spPr>
          <a:xfrm>
            <a:off x="6321770" y="4253670"/>
            <a:ext cx="5199511" cy="2604330"/>
          </a:xfrm>
          <a:prstGeom prst="rect">
            <a:avLst/>
          </a:prstGeom>
          <a:gradFill flip="none" rotWithShape="1">
            <a:gsLst>
              <a:gs pos="0">
                <a:srgbClr val="5B9BD5">
                  <a:lumMod val="40000"/>
                  <a:lumOff val="60000"/>
                </a:srgbClr>
              </a:gs>
              <a:gs pos="100000">
                <a:srgbClr val="FFFFFF"/>
              </a:gs>
            </a:gsLst>
            <a:lin ang="5400000" scaled="1"/>
            <a:tileRect/>
          </a:gradFill>
          <a:ln w="9525" cap="flat" cmpd="sng" algn="ctr">
            <a:noFill/>
            <a:prstDash val="solid"/>
            <a:miter lim="800000"/>
          </a:ln>
          <a:effectLst/>
        </p:spPr>
        <p:style>
          <a:lnRef idx="0">
            <a:scrgbClr r="0" g="0" b="0"/>
          </a:lnRef>
          <a:fillRef idx="0">
            <a:scrgbClr r="0" g="0" b="0"/>
          </a:fillRef>
          <a:effectRef idx="0">
            <a:scrgbClr r="0" g="0" b="0"/>
          </a:effectRef>
          <a:fontRef idx="major"/>
        </p:style>
        <p:txBody>
          <a:bodyPr rot="0" spcFirstLastPara="0" vert="horz" wrap="square" lIns="90000" tIns="46800" rIns="90000" bIns="46800" numCol="1" spcCol="0" rtlCol="0" fromWordArt="0" anchor="t" anchorCtr="0" forceAA="0" compatLnSpc="1">
            <a:normAutofit/>
          </a:bodyPr>
          <a:lstStyle/>
          <a:p>
            <a:pPr marL="0" marR="0" lvl="0" indent="0" defTabSz="914400" eaLnBrk="1" fontAlgn="auto" latinLnBrk="0" hangingPunct="1">
              <a:lnSpc>
                <a:spcPct val="150000"/>
              </a:lnSpc>
              <a:spcBef>
                <a:spcPts val="0"/>
              </a:spcBef>
              <a:spcAft>
                <a:spcPts val="0"/>
              </a:spcAft>
              <a:buClrTx/>
              <a:buSzTx/>
              <a:buFontTx/>
              <a:buNone/>
              <a:tabLst>
                <a:tab pos="227965" algn="l"/>
              </a:tabLst>
              <a:defRPr/>
            </a:pPr>
            <a:endParaRPr kumimoji="0" lang="en-US" altLang="zh-CN" sz="1100" b="0" i="0" u="none" strike="noStrike" kern="0" cap="none" spc="0" normalizeH="0" baseline="0" noProof="0" dirty="0">
              <a:ln>
                <a:noFill/>
              </a:ln>
              <a:solidFill>
                <a:srgbClr val="000000"/>
              </a:solidFill>
              <a:effectLst/>
              <a:uLnTx/>
              <a:uFillTx/>
              <a:latin typeface="Verdana" panose="020B0604030504040204"/>
              <a:ea typeface="微软雅黑" panose="020B0503020204020204" pitchFamily="34" charset="-122"/>
            </a:endParaRPr>
          </a:p>
        </p:txBody>
      </p:sp>
      <p:sp>
        <p:nvSpPr>
          <p:cNvPr id="39" name="iSḻiďé"/>
          <p:cNvSpPr/>
          <p:nvPr/>
        </p:nvSpPr>
        <p:spPr>
          <a:xfrm>
            <a:off x="670719" y="1971558"/>
            <a:ext cx="10840844" cy="2282113"/>
          </a:xfrm>
          <a:prstGeom prst="rect">
            <a:avLst/>
          </a:prstGeom>
          <a:blipFill>
            <a:blip r:embed="rId3">
              <a:extLst>
                <a:ext uri="{28A0092B-C50C-407E-A947-70E740481C1C}">
                  <a14:useLocalDpi xmlns:a14="http://schemas.microsoft.com/office/drawing/2010/main" val="0"/>
                </a:ext>
              </a:extLst>
            </a:blip>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txBody>
          <a:bodyPr anchor="ctr"/>
          <a:lstStyle/>
          <a:p>
            <a:pPr algn="ctr">
              <a:defRPr/>
            </a:pPr>
            <a:endParaRPr lang="zh-CN" altLang="en-US" kern="0">
              <a:solidFill>
                <a:srgbClr val="FFFFFF"/>
              </a:solidFill>
              <a:latin typeface="Verdana" panose="020B0604030504040204"/>
              <a:ea typeface="微软雅黑" panose="020B0503020204020204" pitchFamily="34" charset="-122"/>
            </a:endParaRPr>
          </a:p>
        </p:txBody>
      </p:sp>
      <p:sp>
        <p:nvSpPr>
          <p:cNvPr id="40" name="iṧḷîḑê"/>
          <p:cNvSpPr/>
          <p:nvPr/>
        </p:nvSpPr>
        <p:spPr>
          <a:xfrm>
            <a:off x="682023" y="4253671"/>
            <a:ext cx="5199511" cy="2604330"/>
          </a:xfrm>
          <a:prstGeom prst="rect">
            <a:avLst/>
          </a:prstGeom>
          <a:gradFill flip="none" rotWithShape="1">
            <a:gsLst>
              <a:gs pos="0">
                <a:srgbClr val="5B9BD5">
                  <a:lumMod val="40000"/>
                  <a:lumOff val="60000"/>
                </a:srgbClr>
              </a:gs>
              <a:gs pos="100000">
                <a:srgbClr val="FFFFFF"/>
              </a:gs>
            </a:gsLst>
            <a:lin ang="5400000" scaled="1"/>
            <a:tileRect/>
          </a:gradFill>
          <a:ln w="9525" cap="flat" cmpd="sng" algn="ctr">
            <a:noFill/>
            <a:prstDash val="solid"/>
            <a:miter lim="800000"/>
          </a:ln>
          <a:effectLst/>
        </p:spPr>
        <p:style>
          <a:lnRef idx="0">
            <a:scrgbClr r="0" g="0" b="0"/>
          </a:lnRef>
          <a:fillRef idx="0">
            <a:scrgbClr r="0" g="0" b="0"/>
          </a:fillRef>
          <a:effectRef idx="0">
            <a:scrgbClr r="0" g="0" b="0"/>
          </a:effectRef>
          <a:fontRef idx="major"/>
        </p:style>
        <p:txBody>
          <a:bodyPr rot="0" spcFirstLastPara="0" vert="horz" wrap="square" lIns="90000" tIns="46800" rIns="90000" bIns="46800" numCol="1" spcCol="0" rtlCol="0" fromWordArt="0" anchor="t" anchorCtr="0" forceAA="0" compatLnSpc="1">
            <a:normAutofit/>
          </a:bodyPr>
          <a:lstStyle/>
          <a:p>
            <a:pPr marL="0" marR="0" lvl="0" indent="0" defTabSz="914400" eaLnBrk="1" fontAlgn="auto" latinLnBrk="0" hangingPunct="1">
              <a:lnSpc>
                <a:spcPct val="150000"/>
              </a:lnSpc>
              <a:spcBef>
                <a:spcPts val="0"/>
              </a:spcBef>
              <a:spcAft>
                <a:spcPts val="0"/>
              </a:spcAft>
              <a:buClrTx/>
              <a:buSzTx/>
              <a:buFontTx/>
              <a:buNone/>
              <a:tabLst>
                <a:tab pos="227965" algn="l"/>
              </a:tabLst>
              <a:defRPr/>
            </a:pPr>
            <a:endParaRPr kumimoji="0" lang="en-US" altLang="zh-CN" sz="1100" b="0" i="0" u="none" strike="noStrike" kern="0" cap="none" spc="0" normalizeH="0" baseline="0" noProof="0" dirty="0">
              <a:ln>
                <a:noFill/>
              </a:ln>
              <a:solidFill>
                <a:srgbClr val="000000"/>
              </a:solidFill>
              <a:effectLst/>
              <a:uLnTx/>
              <a:uFillTx/>
              <a:latin typeface="Verdana" panose="020B0604030504040204"/>
              <a:ea typeface="微软雅黑" panose="020B0503020204020204" pitchFamily="34" charset="-122"/>
            </a:endParaRPr>
          </a:p>
        </p:txBody>
      </p:sp>
      <p:sp>
        <p:nvSpPr>
          <p:cNvPr id="41" name="iśḷîḑê"/>
          <p:cNvSpPr/>
          <p:nvPr/>
        </p:nvSpPr>
        <p:spPr bwMode="auto">
          <a:xfrm>
            <a:off x="670719" y="3898072"/>
            <a:ext cx="5210815" cy="463928"/>
          </a:xfrm>
          <a:prstGeom prst="homePlate">
            <a:avLst>
              <a:gd name="adj" fmla="val 0"/>
            </a:avLst>
          </a:prstGeom>
          <a:gradFill>
            <a:gsLst>
              <a:gs pos="0">
                <a:srgbClr val="090A7B"/>
              </a:gs>
              <a:gs pos="100000">
                <a:srgbClr val="256ED8"/>
              </a:gs>
            </a:gsLst>
            <a:lin ang="14400000" scaled="0"/>
          </a:gradFill>
          <a:ln w="28575" algn="ctr">
            <a:noFill/>
            <a:round/>
          </a:ln>
        </p:spPr>
        <p:txBody>
          <a:bodyPr lIns="90000" tIns="90000" rIns="90000" bIns="90000" anchor="ctr"/>
          <a:lstStyle/>
          <a:p>
            <a:pPr marL="285750" indent="-285750" algn="ctr">
              <a:buFont typeface="Wingdings" panose="05000000000000000000" pitchFamily="2" charset="2"/>
              <a:buChar char="n"/>
              <a:defRPr/>
            </a:pPr>
            <a:r>
              <a:rPr lang="zh-CN" altLang="en-US"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二是筑牢人民调解第一道防线</a:t>
            </a:r>
          </a:p>
        </p:txBody>
      </p:sp>
      <p:sp>
        <p:nvSpPr>
          <p:cNvPr id="42" name="íŝḷide"/>
          <p:cNvSpPr/>
          <p:nvPr/>
        </p:nvSpPr>
        <p:spPr bwMode="auto">
          <a:xfrm>
            <a:off x="6331572" y="3898072"/>
            <a:ext cx="5169148" cy="463928"/>
          </a:xfrm>
          <a:prstGeom prst="chevron">
            <a:avLst>
              <a:gd name="adj" fmla="val 0"/>
            </a:avLst>
          </a:prstGeom>
          <a:gradFill>
            <a:gsLst>
              <a:gs pos="0">
                <a:srgbClr val="090A7B"/>
              </a:gs>
              <a:gs pos="100000">
                <a:srgbClr val="256ED8"/>
              </a:gs>
            </a:gsLst>
            <a:lin ang="14400000" scaled="0"/>
          </a:gradFill>
          <a:ln w="28575" algn="ctr">
            <a:noFill/>
            <a:round/>
          </a:ln>
        </p:spPr>
        <p:txBody>
          <a:bodyPr lIns="90000" tIns="90000" rIns="90000" bIns="90000" anchor="ctr"/>
          <a:lstStyle/>
          <a:p>
            <a:pPr marL="285750" indent="-285750" algn="ctr">
              <a:buFont typeface="Wingdings" panose="05000000000000000000" pitchFamily="2" charset="2"/>
              <a:buChar char="n"/>
            </a:pPr>
            <a:r>
              <a:rPr lang="zh-CN" altLang="en-US"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三是压实安保维稳政治责任</a:t>
            </a:r>
          </a:p>
        </p:txBody>
      </p:sp>
      <p:sp>
        <p:nvSpPr>
          <p:cNvPr id="43" name="TextBox 10"/>
          <p:cNvSpPr txBox="1"/>
          <p:nvPr/>
        </p:nvSpPr>
        <p:spPr>
          <a:xfrm>
            <a:off x="868930" y="4533449"/>
            <a:ext cx="4871541" cy="1383665"/>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发挥行业牵头作用，有效预防和化解矛盾纠纷。</a:t>
            </a:r>
          </a:p>
          <a:p>
            <a:pPr marL="285750" indent="-285750" algn="just">
              <a:lnSpc>
                <a:spcPct val="150000"/>
              </a:lnSpc>
              <a:buFont typeface="Wingdings" panose="05000000000000000000" pitchFamily="2" charset="2"/>
              <a:buChar char="Ø"/>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强化人民调解基础性工作，推进行政调解工作，加强行业性专业性调解组织建设，完善“一站式”矛盾纠纷调解中心（站）功能。</a:t>
            </a:r>
          </a:p>
        </p:txBody>
      </p:sp>
      <p:sp>
        <p:nvSpPr>
          <p:cNvPr id="45" name="TextBox 10"/>
          <p:cNvSpPr txBox="1"/>
          <p:nvPr/>
        </p:nvSpPr>
        <p:spPr>
          <a:xfrm>
            <a:off x="6388722" y="4533449"/>
            <a:ext cx="4991498" cy="1706880"/>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加大风险防控，开展行政执法领域突出问题专项治理工作；</a:t>
            </a:r>
          </a:p>
          <a:p>
            <a:pPr marL="285750" indent="-285750" algn="just">
              <a:lnSpc>
                <a:spcPct val="150000"/>
              </a:lnSpc>
              <a:buFont typeface="Wingdings" panose="05000000000000000000" pitchFamily="2" charset="2"/>
              <a:buChar char="Ø"/>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传播司法行政系统正能量；</a:t>
            </a:r>
          </a:p>
          <a:p>
            <a:pPr marL="285750" indent="-285750" algn="just">
              <a:lnSpc>
                <a:spcPct val="150000"/>
              </a:lnSpc>
              <a:buFont typeface="Wingdings" panose="05000000000000000000" pitchFamily="2" charset="2"/>
              <a:buChar char="Ø"/>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做好全系统疫情防控工作。推动实现社会治理现代化水平“提升”、服务经济社会高质量发展“提效”、政法铁军建设“提质”三个突破。</a:t>
            </a:r>
          </a:p>
        </p:txBody>
      </p:sp>
      <p:grpSp>
        <p:nvGrpSpPr>
          <p:cNvPr id="33" name="组合 32"/>
          <p:cNvGrpSpPr/>
          <p:nvPr/>
        </p:nvGrpSpPr>
        <p:grpSpPr>
          <a:xfrm>
            <a:off x="6985451" y="0"/>
            <a:ext cx="1526872" cy="900884"/>
            <a:chOff x="7140434" y="684324"/>
            <a:chExt cx="1526872" cy="900884"/>
          </a:xfrm>
        </p:grpSpPr>
        <p:grpSp>
          <p:nvGrpSpPr>
            <p:cNvPr id="34" name="组合 33"/>
            <p:cNvGrpSpPr/>
            <p:nvPr/>
          </p:nvGrpSpPr>
          <p:grpSpPr>
            <a:xfrm rot="10800000">
              <a:off x="7140434" y="980677"/>
              <a:ext cx="1243864" cy="256375"/>
              <a:chOff x="1621436" y="3300812"/>
              <a:chExt cx="1243864" cy="256375"/>
            </a:xfrm>
            <a:effectLst/>
          </p:grpSpPr>
          <p:cxnSp>
            <p:nvCxnSpPr>
              <p:cNvPr id="36" name="直接连接符 35"/>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7"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5" name="图片 34" descr="黑暗中的灯光&#10;&#10;描述已自动生成"/>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46" name="矩形: 圆角 45"/>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47" name="文本框 46"/>
          <p:cNvSpPr txBox="1"/>
          <p:nvPr/>
        </p:nvSpPr>
        <p:spPr>
          <a:xfrm>
            <a:off x="321204" y="1204673"/>
            <a:ext cx="6758896" cy="570865"/>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（五）打造“平安高地”，保障建设幸福新聊城</a:t>
            </a:r>
          </a:p>
        </p:txBody>
      </p:sp>
      <p:pic>
        <p:nvPicPr>
          <p:cNvPr id="48" name="图片 47"/>
          <p:cNvPicPr>
            <a:picLocks noChangeAspect="1"/>
          </p:cNvPicPr>
          <p:nvPr/>
        </p:nvPicPr>
        <p:blipFill>
          <a:blip r:embed="rId6"/>
          <a:stretch>
            <a:fillRect/>
          </a:stretch>
        </p:blipFill>
        <p:spPr>
          <a:xfrm>
            <a:off x="606664" y="66176"/>
            <a:ext cx="6187976" cy="816935"/>
          </a:xfrm>
          <a:prstGeom prst="rect">
            <a:avLst/>
          </a:prstGeom>
        </p:spPr>
      </p:pic>
      <p:sp>
        <p:nvSpPr>
          <p:cNvPr id="18" name="文本框 17"/>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54</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任意多边形 8"/>
          <p:cNvSpPr/>
          <p:nvPr/>
        </p:nvSpPr>
        <p:spPr>
          <a:xfrm>
            <a:off x="1270229" y="1991421"/>
            <a:ext cx="4862284" cy="2928689"/>
          </a:xfrm>
          <a:custGeom>
            <a:avLst/>
            <a:gdLst>
              <a:gd name="connsiteX0" fmla="*/ 3112634 w 4426857"/>
              <a:gd name="connsiteY0" fmla="*/ 1289 h 2928689"/>
              <a:gd name="connsiteX1" fmla="*/ 4426857 w 4426857"/>
              <a:gd name="connsiteY1" fmla="*/ 93036 h 2928689"/>
              <a:gd name="connsiteX2" fmla="*/ 4426857 w 4426857"/>
              <a:gd name="connsiteY2" fmla="*/ 1207519 h 2928689"/>
              <a:gd name="connsiteX3" fmla="*/ 4426857 w 4426857"/>
              <a:gd name="connsiteY3" fmla="*/ 1721170 h 2928689"/>
              <a:gd name="connsiteX4" fmla="*/ 4426857 w 4426857"/>
              <a:gd name="connsiteY4" fmla="*/ 2605622 h 2928689"/>
              <a:gd name="connsiteX5" fmla="*/ 0 w 4426857"/>
              <a:gd name="connsiteY5" fmla="*/ 2835653 h 2928689"/>
              <a:gd name="connsiteX6" fmla="*/ 0 w 4426857"/>
              <a:gd name="connsiteY6" fmla="*/ 1721170 h 2928689"/>
              <a:gd name="connsiteX7" fmla="*/ 0 w 4426857"/>
              <a:gd name="connsiteY7" fmla="*/ 1207519 h 2928689"/>
              <a:gd name="connsiteX8" fmla="*/ 0 w 4426857"/>
              <a:gd name="connsiteY8" fmla="*/ 323067 h 2928689"/>
              <a:gd name="connsiteX9" fmla="*/ 3112634 w 4426857"/>
              <a:gd name="connsiteY9" fmla="*/ 1289 h 292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6857" h="2928689">
                <a:moveTo>
                  <a:pt x="3112634" y="1289"/>
                </a:moveTo>
                <a:cubicBezTo>
                  <a:pt x="3458482" y="-6089"/>
                  <a:pt x="3873500" y="17368"/>
                  <a:pt x="4426857" y="93036"/>
                </a:cubicBezTo>
                <a:lnTo>
                  <a:pt x="4426857" y="1207519"/>
                </a:lnTo>
                <a:lnTo>
                  <a:pt x="4426857" y="1721170"/>
                </a:lnTo>
                <a:lnTo>
                  <a:pt x="4426857" y="2605622"/>
                </a:lnTo>
                <a:cubicBezTo>
                  <a:pt x="2213429" y="2605622"/>
                  <a:pt x="2213429" y="3138325"/>
                  <a:pt x="0" y="2835653"/>
                </a:cubicBezTo>
                <a:lnTo>
                  <a:pt x="0" y="1721170"/>
                </a:lnTo>
                <a:lnTo>
                  <a:pt x="0" y="1207519"/>
                </a:lnTo>
                <a:lnTo>
                  <a:pt x="0" y="323067"/>
                </a:lnTo>
                <a:cubicBezTo>
                  <a:pt x="1660071" y="323067"/>
                  <a:pt x="2075089" y="23422"/>
                  <a:pt x="3112634" y="1289"/>
                </a:cubicBezTo>
                <a:close/>
              </a:path>
            </a:pathLst>
          </a:custGeom>
          <a:gradFill>
            <a:gsLst>
              <a:gs pos="0">
                <a:srgbClr val="090A7B"/>
              </a:gs>
              <a:gs pos="100000">
                <a:srgbClr val="256ED8"/>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lumMod val="95000"/>
                </a:prstClr>
              </a:solidFill>
              <a:effectLst/>
              <a:uLnTx/>
              <a:uFillTx/>
              <a:latin typeface="等线" panose="02010600030101010101" charset="-122"/>
              <a:ea typeface="等线" panose="02010600030101010101" charset="-122"/>
              <a:cs typeface="+mn-cs"/>
            </a:endParaRPr>
          </a:p>
        </p:txBody>
      </p:sp>
      <p:sp>
        <p:nvSpPr>
          <p:cNvPr id="52" name="任意多边形 9"/>
          <p:cNvSpPr/>
          <p:nvPr/>
        </p:nvSpPr>
        <p:spPr>
          <a:xfrm flipV="1">
            <a:off x="6132513" y="2364653"/>
            <a:ext cx="4862284" cy="2928689"/>
          </a:xfrm>
          <a:custGeom>
            <a:avLst/>
            <a:gdLst>
              <a:gd name="connsiteX0" fmla="*/ 3112634 w 4426857"/>
              <a:gd name="connsiteY0" fmla="*/ 1289 h 2928689"/>
              <a:gd name="connsiteX1" fmla="*/ 4426857 w 4426857"/>
              <a:gd name="connsiteY1" fmla="*/ 93036 h 2928689"/>
              <a:gd name="connsiteX2" fmla="*/ 4426857 w 4426857"/>
              <a:gd name="connsiteY2" fmla="*/ 1207519 h 2928689"/>
              <a:gd name="connsiteX3" fmla="*/ 4426857 w 4426857"/>
              <a:gd name="connsiteY3" fmla="*/ 1721170 h 2928689"/>
              <a:gd name="connsiteX4" fmla="*/ 4426857 w 4426857"/>
              <a:gd name="connsiteY4" fmla="*/ 2605622 h 2928689"/>
              <a:gd name="connsiteX5" fmla="*/ 0 w 4426857"/>
              <a:gd name="connsiteY5" fmla="*/ 2835653 h 2928689"/>
              <a:gd name="connsiteX6" fmla="*/ 0 w 4426857"/>
              <a:gd name="connsiteY6" fmla="*/ 1721170 h 2928689"/>
              <a:gd name="connsiteX7" fmla="*/ 0 w 4426857"/>
              <a:gd name="connsiteY7" fmla="*/ 1207519 h 2928689"/>
              <a:gd name="connsiteX8" fmla="*/ 0 w 4426857"/>
              <a:gd name="connsiteY8" fmla="*/ 323067 h 2928689"/>
              <a:gd name="connsiteX9" fmla="*/ 3112634 w 4426857"/>
              <a:gd name="connsiteY9" fmla="*/ 1289 h 292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6857" h="2928689">
                <a:moveTo>
                  <a:pt x="3112634" y="1289"/>
                </a:moveTo>
                <a:cubicBezTo>
                  <a:pt x="3458482" y="-6089"/>
                  <a:pt x="3873500" y="17368"/>
                  <a:pt x="4426857" y="93036"/>
                </a:cubicBezTo>
                <a:lnTo>
                  <a:pt x="4426857" y="1207519"/>
                </a:lnTo>
                <a:lnTo>
                  <a:pt x="4426857" y="1721170"/>
                </a:lnTo>
                <a:lnTo>
                  <a:pt x="4426857" y="2605622"/>
                </a:lnTo>
                <a:cubicBezTo>
                  <a:pt x="2213429" y="2605622"/>
                  <a:pt x="2213429" y="3138325"/>
                  <a:pt x="0" y="2835653"/>
                </a:cubicBezTo>
                <a:lnTo>
                  <a:pt x="0" y="1721170"/>
                </a:lnTo>
                <a:lnTo>
                  <a:pt x="0" y="1207519"/>
                </a:lnTo>
                <a:lnTo>
                  <a:pt x="0" y="323067"/>
                </a:lnTo>
                <a:cubicBezTo>
                  <a:pt x="1660071" y="323067"/>
                  <a:pt x="2075089" y="23422"/>
                  <a:pt x="3112634" y="1289"/>
                </a:cubicBezTo>
                <a:close/>
              </a:path>
            </a:pathLst>
          </a:custGeom>
          <a:gradFill>
            <a:gsLst>
              <a:gs pos="0">
                <a:srgbClr val="090A7B"/>
              </a:gs>
              <a:gs pos="100000">
                <a:srgbClr val="256ED8"/>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lumMod val="95000"/>
                </a:prstClr>
              </a:solidFill>
              <a:effectLst/>
              <a:uLnTx/>
              <a:uFillTx/>
              <a:latin typeface="等线" panose="02010600030101010101" charset="-122"/>
              <a:ea typeface="等线" panose="02010600030101010101" charset="-122"/>
              <a:cs typeface="+mn-cs"/>
            </a:endParaRPr>
          </a:p>
        </p:txBody>
      </p:sp>
      <p:sp>
        <p:nvSpPr>
          <p:cNvPr id="53" name="任意多边形 10"/>
          <p:cNvSpPr/>
          <p:nvPr/>
        </p:nvSpPr>
        <p:spPr>
          <a:xfrm>
            <a:off x="1270229" y="2165592"/>
            <a:ext cx="4862284" cy="2928689"/>
          </a:xfrm>
          <a:custGeom>
            <a:avLst/>
            <a:gdLst>
              <a:gd name="connsiteX0" fmla="*/ 3112634 w 4426857"/>
              <a:gd name="connsiteY0" fmla="*/ 1289 h 2928689"/>
              <a:gd name="connsiteX1" fmla="*/ 4426857 w 4426857"/>
              <a:gd name="connsiteY1" fmla="*/ 93036 h 2928689"/>
              <a:gd name="connsiteX2" fmla="*/ 4426857 w 4426857"/>
              <a:gd name="connsiteY2" fmla="*/ 1207519 h 2928689"/>
              <a:gd name="connsiteX3" fmla="*/ 4426857 w 4426857"/>
              <a:gd name="connsiteY3" fmla="*/ 1721170 h 2928689"/>
              <a:gd name="connsiteX4" fmla="*/ 4426857 w 4426857"/>
              <a:gd name="connsiteY4" fmla="*/ 2605622 h 2928689"/>
              <a:gd name="connsiteX5" fmla="*/ 0 w 4426857"/>
              <a:gd name="connsiteY5" fmla="*/ 2835653 h 2928689"/>
              <a:gd name="connsiteX6" fmla="*/ 0 w 4426857"/>
              <a:gd name="connsiteY6" fmla="*/ 1721170 h 2928689"/>
              <a:gd name="connsiteX7" fmla="*/ 0 w 4426857"/>
              <a:gd name="connsiteY7" fmla="*/ 1207519 h 2928689"/>
              <a:gd name="connsiteX8" fmla="*/ 0 w 4426857"/>
              <a:gd name="connsiteY8" fmla="*/ 323067 h 2928689"/>
              <a:gd name="connsiteX9" fmla="*/ 3112634 w 4426857"/>
              <a:gd name="connsiteY9" fmla="*/ 1289 h 292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6857" h="2928689">
                <a:moveTo>
                  <a:pt x="3112634" y="1289"/>
                </a:moveTo>
                <a:cubicBezTo>
                  <a:pt x="3458482" y="-6089"/>
                  <a:pt x="3873500" y="17368"/>
                  <a:pt x="4426857" y="93036"/>
                </a:cubicBezTo>
                <a:lnTo>
                  <a:pt x="4426857" y="1207519"/>
                </a:lnTo>
                <a:lnTo>
                  <a:pt x="4426857" y="1721170"/>
                </a:lnTo>
                <a:lnTo>
                  <a:pt x="4426857" y="2605622"/>
                </a:lnTo>
                <a:cubicBezTo>
                  <a:pt x="2213429" y="2605622"/>
                  <a:pt x="2213429" y="3138325"/>
                  <a:pt x="0" y="2835653"/>
                </a:cubicBezTo>
                <a:lnTo>
                  <a:pt x="0" y="1721170"/>
                </a:lnTo>
                <a:lnTo>
                  <a:pt x="0" y="1207519"/>
                </a:lnTo>
                <a:lnTo>
                  <a:pt x="0" y="323067"/>
                </a:lnTo>
                <a:cubicBezTo>
                  <a:pt x="1660071" y="323067"/>
                  <a:pt x="2075089" y="23422"/>
                  <a:pt x="3112634" y="1289"/>
                </a:cubicBezTo>
                <a:close/>
              </a:path>
            </a:pathLst>
          </a:custGeom>
          <a:blipFill>
            <a:blip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lumMod val="95000"/>
                </a:prstClr>
              </a:solidFill>
              <a:effectLst/>
              <a:uLnTx/>
              <a:uFillTx/>
              <a:latin typeface="等线" panose="02010600030101010101" charset="-122"/>
              <a:ea typeface="等线" panose="02010600030101010101" charset="-122"/>
              <a:cs typeface="+mn-cs"/>
            </a:endParaRPr>
          </a:p>
        </p:txBody>
      </p:sp>
      <p:sp>
        <p:nvSpPr>
          <p:cNvPr id="54" name="任意多边形 11"/>
          <p:cNvSpPr/>
          <p:nvPr/>
        </p:nvSpPr>
        <p:spPr>
          <a:xfrm flipV="1">
            <a:off x="6147958" y="2150453"/>
            <a:ext cx="4862284" cy="2928689"/>
          </a:xfrm>
          <a:custGeom>
            <a:avLst/>
            <a:gdLst>
              <a:gd name="connsiteX0" fmla="*/ 3112634 w 4426857"/>
              <a:gd name="connsiteY0" fmla="*/ 1289 h 2928689"/>
              <a:gd name="connsiteX1" fmla="*/ 4426857 w 4426857"/>
              <a:gd name="connsiteY1" fmla="*/ 93036 h 2928689"/>
              <a:gd name="connsiteX2" fmla="*/ 4426857 w 4426857"/>
              <a:gd name="connsiteY2" fmla="*/ 1207519 h 2928689"/>
              <a:gd name="connsiteX3" fmla="*/ 4426857 w 4426857"/>
              <a:gd name="connsiteY3" fmla="*/ 1721170 h 2928689"/>
              <a:gd name="connsiteX4" fmla="*/ 4426857 w 4426857"/>
              <a:gd name="connsiteY4" fmla="*/ 2605622 h 2928689"/>
              <a:gd name="connsiteX5" fmla="*/ 0 w 4426857"/>
              <a:gd name="connsiteY5" fmla="*/ 2835653 h 2928689"/>
              <a:gd name="connsiteX6" fmla="*/ 0 w 4426857"/>
              <a:gd name="connsiteY6" fmla="*/ 1721170 h 2928689"/>
              <a:gd name="connsiteX7" fmla="*/ 0 w 4426857"/>
              <a:gd name="connsiteY7" fmla="*/ 1207519 h 2928689"/>
              <a:gd name="connsiteX8" fmla="*/ 0 w 4426857"/>
              <a:gd name="connsiteY8" fmla="*/ 323067 h 2928689"/>
              <a:gd name="connsiteX9" fmla="*/ 3112634 w 4426857"/>
              <a:gd name="connsiteY9" fmla="*/ 1289 h 292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6857" h="2928689">
                <a:moveTo>
                  <a:pt x="3112634" y="1289"/>
                </a:moveTo>
                <a:cubicBezTo>
                  <a:pt x="3458482" y="-6089"/>
                  <a:pt x="3873500" y="17368"/>
                  <a:pt x="4426857" y="93036"/>
                </a:cubicBezTo>
                <a:lnTo>
                  <a:pt x="4426857" y="1207519"/>
                </a:lnTo>
                <a:lnTo>
                  <a:pt x="4426857" y="1721170"/>
                </a:lnTo>
                <a:lnTo>
                  <a:pt x="4426857" y="2605622"/>
                </a:lnTo>
                <a:cubicBezTo>
                  <a:pt x="2213429" y="2605622"/>
                  <a:pt x="2213429" y="3138325"/>
                  <a:pt x="0" y="2835653"/>
                </a:cubicBezTo>
                <a:lnTo>
                  <a:pt x="0" y="1721170"/>
                </a:lnTo>
                <a:lnTo>
                  <a:pt x="0" y="1207519"/>
                </a:lnTo>
                <a:lnTo>
                  <a:pt x="0" y="323067"/>
                </a:lnTo>
                <a:cubicBezTo>
                  <a:pt x="1660071" y="323067"/>
                  <a:pt x="2075089" y="23422"/>
                  <a:pt x="3112634" y="1289"/>
                </a:cubicBezTo>
                <a:close/>
              </a:path>
            </a:pathLst>
          </a:custGeom>
          <a:blipFill dpi="0" rotWithShape="0">
            <a:blip r:embed="rId4">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lumMod val="95000"/>
                </a:prstClr>
              </a:solidFill>
              <a:effectLst/>
              <a:uLnTx/>
              <a:uFillTx/>
              <a:latin typeface="等线" panose="02010600030101010101" charset="-122"/>
              <a:ea typeface="等线" panose="02010600030101010101" charset="-122"/>
              <a:cs typeface="+mn-cs"/>
            </a:endParaRPr>
          </a:p>
        </p:txBody>
      </p:sp>
      <p:grpSp>
        <p:nvGrpSpPr>
          <p:cNvPr id="57" name="组合 56"/>
          <p:cNvGrpSpPr/>
          <p:nvPr/>
        </p:nvGrpSpPr>
        <p:grpSpPr>
          <a:xfrm>
            <a:off x="786155" y="5643408"/>
            <a:ext cx="382587" cy="382587"/>
            <a:chOff x="1974562" y="-1313014"/>
            <a:chExt cx="990600" cy="990600"/>
          </a:xfrm>
        </p:grpSpPr>
        <p:sp>
          <p:nvSpPr>
            <p:cNvPr id="59" name="椭圆 58"/>
            <p:cNvSpPr/>
            <p:nvPr/>
          </p:nvSpPr>
          <p:spPr>
            <a:xfrm>
              <a:off x="1974562" y="-1313014"/>
              <a:ext cx="990600" cy="990600"/>
            </a:xfrm>
            <a:prstGeom prst="ellipse">
              <a:avLst/>
            </a:prstGeom>
            <a:gradFill>
              <a:gsLst>
                <a:gs pos="0">
                  <a:srgbClr val="090A7B"/>
                </a:gs>
                <a:gs pos="100000">
                  <a:srgbClr val="256ED8"/>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等线" panose="02010600030101010101" charset="-122"/>
                <a:ea typeface="等线" panose="02010600030101010101" charset="-122"/>
                <a:cs typeface="+mn-cs"/>
              </a:endParaRPr>
            </a:p>
          </p:txBody>
        </p:sp>
        <p:sp>
          <p:nvSpPr>
            <p:cNvPr id="60" name="燕尾形 17"/>
            <p:cNvSpPr/>
            <p:nvPr/>
          </p:nvSpPr>
          <p:spPr>
            <a:xfrm>
              <a:off x="2332412" y="-1064066"/>
              <a:ext cx="348311" cy="492702"/>
            </a:xfrm>
            <a:prstGeom prst="chevron">
              <a:avLst>
                <a:gd name="adj" fmla="val 57245"/>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等线" panose="02010600030101010101" charset="-122"/>
                <a:ea typeface="等线" panose="02010600030101010101" charset="-122"/>
                <a:cs typeface="+mn-cs"/>
              </a:endParaRPr>
            </a:p>
          </p:txBody>
        </p:sp>
      </p:grpSp>
      <p:sp>
        <p:nvSpPr>
          <p:cNvPr id="11" name="TextBox 10"/>
          <p:cNvSpPr txBox="1"/>
          <p:nvPr/>
        </p:nvSpPr>
        <p:spPr>
          <a:xfrm>
            <a:off x="1224173" y="5352541"/>
            <a:ext cx="10412506" cy="1383665"/>
          </a:xfrm>
          <a:prstGeom prst="rect">
            <a:avLst/>
          </a:prstGeom>
          <a:noFill/>
        </p:spPr>
        <p:txBody>
          <a:bodyPr wrap="square" rtlCol="0">
            <a:spAutoFit/>
          </a:bodyPr>
          <a:lstStyle/>
          <a:p>
            <a:pPr algn="just">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古人说，民“以吏为师”。领导干部是法治建设的关键少数，只要领导干部带头尊法学法守法用法，群众带头营造办事依法、遇事找法、解决问题用法、化解矛盾靠法环境，就会凝聚起建设新聊城的奋进合力。市司法局将探索推行精细化学法、差异化考法、精准化讲法、一体化述法 “四化”新模式，为增强领导干部学法用法的积极性、针对性和实效性，着力强化领导干部法治思维和法治素养提供制度保障。</a:t>
            </a:r>
          </a:p>
        </p:txBody>
      </p:sp>
      <p:grpSp>
        <p:nvGrpSpPr>
          <p:cNvPr id="33" name="组合 32"/>
          <p:cNvGrpSpPr/>
          <p:nvPr/>
        </p:nvGrpSpPr>
        <p:grpSpPr>
          <a:xfrm>
            <a:off x="6985451" y="0"/>
            <a:ext cx="1526872" cy="900884"/>
            <a:chOff x="7140434" y="684324"/>
            <a:chExt cx="1526872" cy="900884"/>
          </a:xfrm>
        </p:grpSpPr>
        <p:grpSp>
          <p:nvGrpSpPr>
            <p:cNvPr id="34" name="组合 33"/>
            <p:cNvGrpSpPr/>
            <p:nvPr/>
          </p:nvGrpSpPr>
          <p:grpSpPr>
            <a:xfrm rot="10800000">
              <a:off x="7140434" y="980677"/>
              <a:ext cx="1243864" cy="256375"/>
              <a:chOff x="1621436" y="3300812"/>
              <a:chExt cx="1243864" cy="256375"/>
            </a:xfrm>
            <a:effectLst/>
          </p:grpSpPr>
          <p:cxnSp>
            <p:nvCxnSpPr>
              <p:cNvPr id="36" name="直接连接符 35"/>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7"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5" name="图片 34" descr="黑暗中的灯光&#10;&#10;描述已自动生成"/>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39" name="矩形: 圆角 38"/>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40" name="文本框 39"/>
          <p:cNvSpPr txBox="1"/>
          <p:nvPr/>
        </p:nvSpPr>
        <p:spPr>
          <a:xfrm>
            <a:off x="321204" y="1204673"/>
            <a:ext cx="6758896"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a:t>
            </a:r>
            <a:r>
              <a:rPr lang="zh-CN" altLang="en-US" sz="2400" b="1" kern="0" dirty="0">
                <a:solidFill>
                  <a:schemeClr val="bg1"/>
                </a:solidFill>
                <a:latin typeface="仿宋_GB2312" panose="02010609030101010101" charset="-122"/>
                <a:ea typeface="微软雅黑" panose="020B0503020204020204" pitchFamily="34" charset="-122"/>
              </a:rPr>
              <a:t>六</a:t>
            </a: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）抓住“关键少数”，保障建设奋进新聊城</a:t>
            </a:r>
          </a:p>
        </p:txBody>
      </p:sp>
      <p:pic>
        <p:nvPicPr>
          <p:cNvPr id="63" name="图片 62"/>
          <p:cNvPicPr>
            <a:picLocks noChangeAspect="1"/>
          </p:cNvPicPr>
          <p:nvPr/>
        </p:nvPicPr>
        <p:blipFill>
          <a:blip r:embed="rId7"/>
          <a:stretch>
            <a:fillRect/>
          </a:stretch>
        </p:blipFill>
        <p:spPr>
          <a:xfrm>
            <a:off x="606664" y="66176"/>
            <a:ext cx="6187976" cy="816935"/>
          </a:xfrm>
          <a:prstGeom prst="rect">
            <a:avLst/>
          </a:prstGeom>
        </p:spPr>
      </p:pic>
      <p:sp>
        <p:nvSpPr>
          <p:cNvPr id="19" name="文本框 18"/>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55</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854978" y="2382223"/>
            <a:ext cx="4998402" cy="4173664"/>
          </a:xfrm>
          <a:prstGeom prst="rect">
            <a:avLst/>
          </a:prstGeom>
          <a:solidFill>
            <a:schemeClr val="bg1">
              <a:lumMod val="85000"/>
            </a:schemeClr>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4" name="矩形 43"/>
          <p:cNvSpPr/>
          <p:nvPr/>
        </p:nvSpPr>
        <p:spPr>
          <a:xfrm>
            <a:off x="6341378" y="2382223"/>
            <a:ext cx="4998402" cy="4173664"/>
          </a:xfrm>
          <a:prstGeom prst="rect">
            <a:avLst/>
          </a:prstGeom>
          <a:solidFill>
            <a:schemeClr val="bg1">
              <a:lumMod val="85000"/>
            </a:schemeClr>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5" name="文本框 9"/>
          <p:cNvSpPr txBox="1"/>
          <p:nvPr/>
        </p:nvSpPr>
        <p:spPr>
          <a:xfrm>
            <a:off x="1137970" y="3055355"/>
            <a:ext cx="4392452" cy="2911182"/>
          </a:xfrm>
          <a:prstGeom prst="rect">
            <a:avLst/>
          </a:prstGeom>
          <a:noFill/>
        </p:spPr>
        <p:txBody>
          <a:bodyPr wrap="square" lIns="0" tIns="0" rIns="0" bIns="0" rtlCol="0">
            <a:spAutoFit/>
          </a:bodyPr>
          <a:lstStyle/>
          <a:p>
            <a:pPr marL="285750" lvl="1" indent="-285750" algn="just">
              <a:lnSpc>
                <a:spcPct val="150000"/>
              </a:lnSpc>
              <a:buFont typeface="Wingdings" panose="05000000000000000000" pitchFamily="2" charset="2"/>
              <a:buChar char="Ø"/>
            </a:pPr>
            <a:r>
              <a:rPr lang="zh-CN" altLang="en-US" sz="1600" dirty="0">
                <a:solidFill>
                  <a:srgbClr val="000000"/>
                </a:solidFill>
                <a:latin typeface="微软雅黑" panose="020B0503020204020204" pitchFamily="34" charset="-122"/>
                <a:ea typeface="微软雅黑" panose="020B0503020204020204" pitchFamily="34" charset="-122"/>
              </a:rPr>
              <a:t>按照“谁执法谁普法”普法责任制要求，以司法和行政执法单位为重点，要求所有行政执法主体单位（系统）全员学习。</a:t>
            </a:r>
          </a:p>
          <a:p>
            <a:pPr marL="285750" lvl="1" indent="-285750" algn="just">
              <a:lnSpc>
                <a:spcPct val="150000"/>
              </a:lnSpc>
              <a:buFont typeface="Wingdings" panose="05000000000000000000" pitchFamily="2" charset="2"/>
              <a:buChar char="Ø"/>
            </a:pPr>
            <a:r>
              <a:rPr lang="zh-CN" altLang="en-US" sz="1600" dirty="0">
                <a:solidFill>
                  <a:srgbClr val="000000"/>
                </a:solidFill>
                <a:latin typeface="微软雅黑" panose="020B0503020204020204" pitchFamily="34" charset="-122"/>
                <a:ea typeface="微软雅黑" panose="020B0503020204020204" pitchFamily="34" charset="-122"/>
              </a:rPr>
              <a:t>通过学习内容的精细化，实行因人施训、分类施教，实现学法对象的精准化，提高执法单位和学法对象的积极性、主动性和实用性，提高国家工作人员依法决策、依法管理、依法办事、严格执法的能力和水平。</a:t>
            </a:r>
          </a:p>
        </p:txBody>
      </p:sp>
      <p:sp>
        <p:nvSpPr>
          <p:cNvPr id="46" name="梯形 45"/>
          <p:cNvSpPr/>
          <p:nvPr/>
        </p:nvSpPr>
        <p:spPr>
          <a:xfrm>
            <a:off x="2030374" y="2245663"/>
            <a:ext cx="2605091" cy="138572"/>
          </a:xfrm>
          <a:prstGeom prst="trapezoid">
            <a:avLst>
              <a:gd name="adj" fmla="val 107452"/>
            </a:avLst>
          </a:prstGeom>
          <a:solidFill>
            <a:srgbClr val="4276AA">
              <a:lumMod val="50000"/>
            </a:srgbClr>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7" name="流程图: 离页连接符 46"/>
          <p:cNvSpPr/>
          <p:nvPr/>
        </p:nvSpPr>
        <p:spPr>
          <a:xfrm>
            <a:off x="2179067" y="2245661"/>
            <a:ext cx="2307704" cy="697051"/>
          </a:xfrm>
          <a:prstGeom prst="flowChartOffpageConnector">
            <a:avLst/>
          </a:prstGeom>
          <a:gradFill>
            <a:gsLst>
              <a:gs pos="0">
                <a:srgbClr val="090A7B"/>
              </a:gs>
              <a:gs pos="100000">
                <a:srgbClr val="256ED8"/>
              </a:gs>
            </a:gsLst>
            <a:lin ang="5400000" scaled="1"/>
          </a:gradFill>
          <a:ln w="12700" cap="flat" cmpd="sng" algn="ctr">
            <a:noFill/>
            <a:prstDash val="solid"/>
            <a:miter lim="800000"/>
          </a:ln>
          <a:effectLst/>
        </p:spPr>
        <p:txBody>
          <a:bodyPr lIns="91440" tIns="45720" rIns="91440" bIns="45720" rtlCol="0" anchor="ctr"/>
          <a:lstStyle/>
          <a:p>
            <a:pPr marL="342900" marR="0" lvl="0" indent="-342900" algn="ctr" defTabSz="914400" eaLnBrk="1" fontAlgn="auto" latinLnBrk="0" hangingPunct="1">
              <a:lnSpc>
                <a:spcPct val="100000"/>
              </a:lnSpc>
              <a:spcBef>
                <a:spcPts val="0"/>
              </a:spcBef>
              <a:spcAft>
                <a:spcPts val="0"/>
              </a:spcAft>
              <a:buClrTx/>
              <a:buSzTx/>
              <a:buFont typeface="Wingdings" panose="05000000000000000000" pitchFamily="2" charset="2"/>
              <a:buChar char="n"/>
              <a:defRPr/>
            </a:pPr>
            <a:endParaRPr kumimoji="0" lang="zh-CN" altLang="en-US" sz="24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8" name="文本框 9"/>
          <p:cNvSpPr txBox="1"/>
          <p:nvPr/>
        </p:nvSpPr>
        <p:spPr>
          <a:xfrm>
            <a:off x="2280966" y="2378272"/>
            <a:ext cx="2053604" cy="276999"/>
          </a:xfrm>
          <a:prstGeom prst="rect">
            <a:avLst/>
          </a:prstGeom>
          <a:noFill/>
        </p:spPr>
        <p:txBody>
          <a:bodyPr wrap="square" lIns="0" tIns="0" rIns="0" bIns="0" rtlCol="0">
            <a:spAutoFit/>
          </a:bodyPr>
          <a:lstStyle/>
          <a:p>
            <a:pPr marL="342900" lvl="1" indent="-342900" algn="ctr">
              <a:buFont typeface="Wingdings" panose="05000000000000000000" pitchFamily="2" charset="2"/>
              <a:buChar char="n"/>
            </a:pPr>
            <a:r>
              <a:rPr lang="zh-CN" altLang="en-US"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一是精细化学法</a:t>
            </a:r>
          </a:p>
        </p:txBody>
      </p:sp>
      <p:sp>
        <p:nvSpPr>
          <p:cNvPr id="49" name="梯形 48"/>
          <p:cNvSpPr/>
          <p:nvPr/>
        </p:nvSpPr>
        <p:spPr>
          <a:xfrm>
            <a:off x="7637176" y="2245663"/>
            <a:ext cx="2605091" cy="138572"/>
          </a:xfrm>
          <a:prstGeom prst="trapezoid">
            <a:avLst>
              <a:gd name="adj" fmla="val 107452"/>
            </a:avLst>
          </a:prstGeom>
          <a:solidFill>
            <a:srgbClr val="01224B"/>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50" name="流程图: 离页连接符 49"/>
          <p:cNvSpPr/>
          <p:nvPr/>
        </p:nvSpPr>
        <p:spPr>
          <a:xfrm>
            <a:off x="7785870" y="2245661"/>
            <a:ext cx="2307704" cy="697051"/>
          </a:xfrm>
          <a:prstGeom prst="flowChartOffpageConnector">
            <a:avLst/>
          </a:prstGeom>
          <a:gradFill>
            <a:gsLst>
              <a:gs pos="0">
                <a:srgbClr val="090A7B"/>
              </a:gs>
              <a:gs pos="100000">
                <a:srgbClr val="256ED8"/>
              </a:gs>
            </a:gsLst>
            <a:lin ang="5400000" scaled="1"/>
          </a:gradFill>
          <a:ln w="12700" cap="flat" cmpd="sng" algn="ctr">
            <a:noFill/>
            <a:prstDash val="solid"/>
            <a:miter lim="800000"/>
          </a:ln>
          <a:effectLst/>
        </p:spPr>
        <p:txBody>
          <a:bodyPr lIns="91440" tIns="45720" rIns="91440" bIns="45720" rtlCol="0" anchor="ctr"/>
          <a:lstStyle/>
          <a:p>
            <a:pPr marL="342900" marR="0" lvl="0" indent="-342900" algn="ctr" defTabSz="914400" eaLnBrk="1" fontAlgn="auto" latinLnBrk="0" hangingPunct="1">
              <a:lnSpc>
                <a:spcPct val="100000"/>
              </a:lnSpc>
              <a:spcBef>
                <a:spcPts val="0"/>
              </a:spcBef>
              <a:spcAft>
                <a:spcPts val="0"/>
              </a:spcAft>
              <a:buClrTx/>
              <a:buSzTx/>
              <a:buFont typeface="Wingdings" panose="05000000000000000000" pitchFamily="2" charset="2"/>
              <a:buChar char="n"/>
              <a:defRPr/>
            </a:pPr>
            <a:endParaRPr kumimoji="0" lang="zh-CN" altLang="en-US" sz="24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55" name="文本框 9"/>
          <p:cNvSpPr txBox="1"/>
          <p:nvPr/>
        </p:nvSpPr>
        <p:spPr>
          <a:xfrm>
            <a:off x="7887768" y="2378272"/>
            <a:ext cx="2053604" cy="276999"/>
          </a:xfrm>
          <a:prstGeom prst="rect">
            <a:avLst/>
          </a:prstGeom>
          <a:noFill/>
        </p:spPr>
        <p:txBody>
          <a:bodyPr wrap="square" lIns="0" tIns="0" rIns="0" bIns="0" rtlCol="0">
            <a:spAutoFit/>
          </a:bodyPr>
          <a:lstStyle/>
          <a:p>
            <a:pPr marL="342900" lvl="1" indent="-342900" algn="ctr">
              <a:buFont typeface="Wingdings" panose="05000000000000000000" pitchFamily="2" charset="2"/>
              <a:buChar char="n"/>
            </a:pPr>
            <a:r>
              <a:rPr lang="zh-CN" altLang="en-US"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二是差异化考法</a:t>
            </a:r>
          </a:p>
        </p:txBody>
      </p:sp>
      <p:sp>
        <p:nvSpPr>
          <p:cNvPr id="56" name="文本框 9"/>
          <p:cNvSpPr txBox="1"/>
          <p:nvPr/>
        </p:nvSpPr>
        <p:spPr>
          <a:xfrm>
            <a:off x="6682606" y="3055355"/>
            <a:ext cx="4366394" cy="2911182"/>
          </a:xfrm>
          <a:prstGeom prst="rect">
            <a:avLst/>
          </a:prstGeom>
          <a:noFill/>
        </p:spPr>
        <p:txBody>
          <a:bodyPr wrap="square" lIns="0" tIns="0" rIns="0" bIns="0" rtlCol="0">
            <a:spAutoFit/>
          </a:bodyPr>
          <a:lstStyle/>
          <a:p>
            <a:pPr marL="285750" lvl="1" indent="-285750" algn="just">
              <a:lnSpc>
                <a:spcPct val="150000"/>
              </a:lnSpc>
              <a:buFont typeface="Wingdings" panose="05000000000000000000" pitchFamily="2" charset="2"/>
              <a:buChar char="Ø"/>
            </a:pPr>
            <a:r>
              <a:rPr lang="zh-CN" altLang="en-US" sz="1600" dirty="0">
                <a:solidFill>
                  <a:srgbClr val="000000"/>
                </a:solidFill>
                <a:latin typeface="微软雅黑" panose="020B0503020204020204" pitchFamily="34" charset="-122"/>
                <a:ea typeface="微软雅黑" panose="020B0503020204020204" pitchFamily="34" charset="-122"/>
              </a:rPr>
              <a:t>以行政执法主体单位为重点对象，全面推行按系统（行业）精细化学法和差异化考法的新模式。</a:t>
            </a:r>
          </a:p>
          <a:p>
            <a:pPr marL="285750" lvl="1" indent="-285750" algn="just">
              <a:lnSpc>
                <a:spcPct val="150000"/>
              </a:lnSpc>
              <a:buFont typeface="Wingdings" panose="05000000000000000000" pitchFamily="2" charset="2"/>
              <a:buChar char="Ø"/>
            </a:pPr>
            <a:r>
              <a:rPr lang="zh-CN" altLang="en-US" sz="1600" dirty="0">
                <a:solidFill>
                  <a:srgbClr val="000000"/>
                </a:solidFill>
                <a:latin typeface="微软雅黑" panose="020B0503020204020204" pitchFamily="34" charset="-122"/>
                <a:ea typeface="微软雅黑" panose="020B0503020204020204" pitchFamily="34" charset="-122"/>
              </a:rPr>
              <a:t>针对不同执法主体单位，按照基础法律知识题库抽取</a:t>
            </a:r>
            <a:r>
              <a:rPr lang="en-US" altLang="zh-CN" sz="1600" dirty="0">
                <a:solidFill>
                  <a:srgbClr val="000000"/>
                </a:solidFill>
                <a:latin typeface="微软雅黑" panose="020B0503020204020204" pitchFamily="34" charset="-122"/>
                <a:ea typeface="微软雅黑" panose="020B0503020204020204" pitchFamily="34" charset="-122"/>
              </a:rPr>
              <a:t>30%</a:t>
            </a:r>
            <a:r>
              <a:rPr lang="zh-CN" altLang="en-US" sz="1600" dirty="0">
                <a:solidFill>
                  <a:srgbClr val="000000"/>
                </a:solidFill>
                <a:latin typeface="微软雅黑" panose="020B0503020204020204" pitchFamily="34" charset="-122"/>
                <a:ea typeface="微软雅黑" panose="020B0503020204020204" pitchFamily="34" charset="-122"/>
              </a:rPr>
              <a:t>，专业法律知识题库抽取</a:t>
            </a:r>
            <a:r>
              <a:rPr lang="en-US" altLang="zh-CN" sz="1600" dirty="0">
                <a:solidFill>
                  <a:srgbClr val="000000"/>
                </a:solidFill>
                <a:latin typeface="微软雅黑" panose="020B0503020204020204" pitchFamily="34" charset="-122"/>
                <a:ea typeface="微软雅黑" panose="020B0503020204020204" pitchFamily="34" charset="-122"/>
              </a:rPr>
              <a:t>70%</a:t>
            </a:r>
            <a:r>
              <a:rPr lang="zh-CN" altLang="en-US" sz="1600" dirty="0">
                <a:solidFill>
                  <a:srgbClr val="000000"/>
                </a:solidFill>
                <a:latin typeface="微软雅黑" panose="020B0503020204020204" pitchFamily="34" charset="-122"/>
                <a:ea typeface="微软雅黑" panose="020B0503020204020204" pitchFamily="34" charset="-122"/>
              </a:rPr>
              <a:t>的比例分别组成差异化试卷，进行分类精准考试，切实增强国家工作人员学法考法的针对性和实效性。</a:t>
            </a:r>
          </a:p>
        </p:txBody>
      </p:sp>
      <p:grpSp>
        <p:nvGrpSpPr>
          <p:cNvPr id="33" name="组合 32"/>
          <p:cNvGrpSpPr/>
          <p:nvPr/>
        </p:nvGrpSpPr>
        <p:grpSpPr>
          <a:xfrm>
            <a:off x="6985451" y="0"/>
            <a:ext cx="1526872" cy="900884"/>
            <a:chOff x="7140434" y="684324"/>
            <a:chExt cx="1526872" cy="900884"/>
          </a:xfrm>
        </p:grpSpPr>
        <p:grpSp>
          <p:nvGrpSpPr>
            <p:cNvPr id="34" name="组合 33"/>
            <p:cNvGrpSpPr/>
            <p:nvPr/>
          </p:nvGrpSpPr>
          <p:grpSpPr>
            <a:xfrm rot="10800000">
              <a:off x="7140434" y="980677"/>
              <a:ext cx="1243864" cy="256375"/>
              <a:chOff x="1621436" y="3300812"/>
              <a:chExt cx="1243864" cy="256375"/>
            </a:xfrm>
            <a:effectLst/>
          </p:grpSpPr>
          <p:cxnSp>
            <p:nvCxnSpPr>
              <p:cNvPr id="36" name="直接连接符 35"/>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7"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5" name="图片 34"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39" name="矩形: 圆角 38"/>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40" name="文本框 39"/>
          <p:cNvSpPr txBox="1"/>
          <p:nvPr/>
        </p:nvSpPr>
        <p:spPr>
          <a:xfrm>
            <a:off x="321204" y="1204673"/>
            <a:ext cx="6758896"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a:t>
            </a:r>
            <a:r>
              <a:rPr lang="zh-CN" altLang="en-US" sz="2400" b="1" kern="0" dirty="0">
                <a:solidFill>
                  <a:schemeClr val="bg1"/>
                </a:solidFill>
                <a:latin typeface="仿宋_GB2312" panose="02010609030101010101" charset="-122"/>
                <a:ea typeface="微软雅黑" panose="020B0503020204020204" pitchFamily="34" charset="-122"/>
              </a:rPr>
              <a:t>六</a:t>
            </a: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）抓住“关键少数”，保障建设奋进新聊城</a:t>
            </a:r>
          </a:p>
        </p:txBody>
      </p:sp>
      <p:pic>
        <p:nvPicPr>
          <p:cNvPr id="41" name="图片 40"/>
          <p:cNvPicPr>
            <a:picLocks noChangeAspect="1"/>
          </p:cNvPicPr>
          <p:nvPr/>
        </p:nvPicPr>
        <p:blipFill>
          <a:blip r:embed="rId5"/>
          <a:stretch>
            <a:fillRect/>
          </a:stretch>
        </p:blipFill>
        <p:spPr>
          <a:xfrm>
            <a:off x="606664" y="66176"/>
            <a:ext cx="6187976" cy="816935"/>
          </a:xfrm>
          <a:prstGeom prst="rect">
            <a:avLst/>
          </a:prstGeom>
        </p:spPr>
      </p:pic>
      <p:sp>
        <p:nvSpPr>
          <p:cNvPr id="21" name="文本框 20"/>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56</a:t>
            </a:r>
            <a:endParaRPr lang="zh-CN" altLang="en-US"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rot="10800000">
            <a:off x="355963" y="2159675"/>
            <a:ext cx="11480074" cy="3972072"/>
          </a:xfrm>
          <a:prstGeom prst="rect">
            <a:avLst/>
          </a:prstGeom>
          <a:gradFill flip="none" rotWithShape="1">
            <a:gsLst>
              <a:gs pos="31000">
                <a:schemeClr val="bg1"/>
              </a:gs>
              <a:gs pos="100000">
                <a:srgbClr val="D8E5F8"/>
              </a:gs>
            </a:gsLst>
            <a:lin ang="2700000" scaled="1"/>
            <a:tileRect/>
          </a:gradFill>
          <a:ln>
            <a:gradFill>
              <a:gsLst>
                <a:gs pos="0">
                  <a:srgbClr val="256ED8">
                    <a:alpha val="0"/>
                  </a:srgbClr>
                </a:gs>
                <a:gs pos="100000">
                  <a:srgbClr val="256ED8"/>
                </a:gs>
              </a:gsLst>
              <a:lin ang="5400000" scaled="1"/>
            </a:gradFill>
          </a:ln>
          <a:effectLst>
            <a:outerShdw blurRad="774700" dist="419100" dir="5400000" sx="72000" sy="72000" algn="t" rotWithShape="0">
              <a:srgbClr val="D8E5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文本框 52"/>
          <p:cNvSpPr txBox="1"/>
          <p:nvPr/>
        </p:nvSpPr>
        <p:spPr>
          <a:xfrm>
            <a:off x="1211444" y="2563621"/>
            <a:ext cx="2603025" cy="430887"/>
          </a:xfrm>
          <a:prstGeom prst="rect">
            <a:avLst/>
          </a:prstGeom>
          <a:noFill/>
        </p:spPr>
        <p:txBody>
          <a:bodyPr wrap="square" rtlCol="0">
            <a:spAutoFit/>
          </a:bodyPr>
          <a:lstStyle/>
          <a:p>
            <a:pPr marL="342900" indent="-342900">
              <a:buFont typeface="Wingdings" panose="05000000000000000000" pitchFamily="2" charset="2"/>
              <a:buChar char="n"/>
              <a:defRPr/>
            </a:pPr>
            <a:r>
              <a:rPr lang="zh-CN" altLang="en-US" sz="2200" b="1" dirty="0">
                <a:gradFill>
                  <a:gsLst>
                    <a:gs pos="20000">
                      <a:srgbClr val="090A7B"/>
                    </a:gs>
                    <a:gs pos="100000">
                      <a:srgbClr val="256ED8"/>
                    </a:gs>
                  </a:gsLst>
                  <a:lin ang="7200000" scaled="0"/>
                </a:gradFill>
                <a:latin typeface="微软雅黑" panose="020B0503020204020204" pitchFamily="34" charset="-122"/>
                <a:ea typeface="微软雅黑" panose="020B0503020204020204" pitchFamily="34" charset="-122"/>
              </a:rPr>
              <a:t>三是精准化讲法</a:t>
            </a:r>
          </a:p>
        </p:txBody>
      </p:sp>
      <p:sp>
        <p:nvSpPr>
          <p:cNvPr id="54" name="文本框 53"/>
          <p:cNvSpPr txBox="1"/>
          <p:nvPr/>
        </p:nvSpPr>
        <p:spPr>
          <a:xfrm>
            <a:off x="1032177" y="3322708"/>
            <a:ext cx="2942759" cy="2547236"/>
          </a:xfrm>
          <a:prstGeom prst="rect">
            <a:avLst/>
          </a:prstGeom>
          <a:noFill/>
        </p:spPr>
        <p:txBody>
          <a:bodyPr wrap="square" lIns="0" tIns="0" rIns="0" bIns="0" rtlCol="0">
            <a:spAutoFit/>
          </a:bodyPr>
          <a:lstStyle>
            <a:defPPr>
              <a:defRPr lang="zh-CN"/>
            </a:defPPr>
            <a:lvl2pPr marL="285750" lvl="1" indent="-285750" algn="just">
              <a:lnSpc>
                <a:spcPct val="150000"/>
              </a:lnSpc>
              <a:buFont typeface="Wingdings" panose="05000000000000000000" pitchFamily="2" charset="2"/>
              <a:buChar char="Ø"/>
              <a:defRPr sz="1600">
                <a:solidFill>
                  <a:srgbClr val="000000"/>
                </a:solidFill>
                <a:latin typeface="微软雅黑" panose="020B0503020204020204" pitchFamily="34" charset="-122"/>
                <a:ea typeface="微软雅黑" panose="020B0503020204020204" pitchFamily="34" charset="-122"/>
              </a:defRPr>
            </a:lvl2pPr>
          </a:lstStyle>
          <a:p>
            <a:pPr algn="just">
              <a:lnSpc>
                <a:spcPct val="150000"/>
              </a:lnSpc>
            </a:pPr>
            <a:r>
              <a:rPr lang="zh-CN" altLang="en-US" sz="1400" dirty="0">
                <a:latin typeface="微软雅黑" panose="020B0503020204020204" pitchFamily="34" charset="-122"/>
                <a:ea typeface="微软雅黑" panose="020B0503020204020204" pitchFamily="34" charset="-122"/>
                <a:sym typeface="iekie jianheiti" panose="02000000000000000000" pitchFamily="2" charset="-128"/>
              </a:rPr>
              <a:t>开展“领导干部讲法课”活动，要求全市行政执法主体单位每年度每名班子成员至少完成</a:t>
            </a:r>
            <a:r>
              <a:rPr lang="en-US" altLang="zh-CN" sz="1400" dirty="0">
                <a:latin typeface="微软雅黑" panose="020B0503020204020204" pitchFamily="34" charset="-122"/>
                <a:ea typeface="微软雅黑" panose="020B0503020204020204" pitchFamily="34" charset="-122"/>
                <a:sym typeface="iekie jianheiti" panose="02000000000000000000" pitchFamily="2" charset="-128"/>
              </a:rPr>
              <a:t>1</a:t>
            </a:r>
            <a:r>
              <a:rPr lang="zh-CN" altLang="en-US" sz="1400" dirty="0">
                <a:latin typeface="微软雅黑" panose="020B0503020204020204" pitchFamily="34" charset="-122"/>
                <a:ea typeface="微软雅黑" panose="020B0503020204020204" pitchFamily="34" charset="-122"/>
                <a:sym typeface="iekie jianheiti" panose="02000000000000000000" pitchFamily="2" charset="-128"/>
              </a:rPr>
              <a:t>次授课，授课采取讲座或视频会议形式，做到全员覆盖，精选法治讲座在聊城电视台“法润水城”栏目开设“我执法我普法”节目进行播出，面向广大群众进行普法解读，目前有</a:t>
            </a:r>
            <a:r>
              <a:rPr lang="en-US" altLang="zh-CN" sz="1400" dirty="0">
                <a:latin typeface="微软雅黑" panose="020B0503020204020204" pitchFamily="34" charset="-122"/>
                <a:ea typeface="微软雅黑" panose="020B0503020204020204" pitchFamily="34" charset="-122"/>
                <a:sym typeface="iekie jianheiti" panose="02000000000000000000" pitchFamily="2" charset="-128"/>
              </a:rPr>
              <a:t>37</a:t>
            </a:r>
            <a:r>
              <a:rPr lang="zh-CN" altLang="en-US" sz="1400" dirty="0">
                <a:latin typeface="微软雅黑" panose="020B0503020204020204" pitchFamily="34" charset="-122"/>
                <a:ea typeface="微软雅黑" panose="020B0503020204020204" pitchFamily="34" charset="-122"/>
                <a:sym typeface="iekie jianheiti" panose="02000000000000000000" pitchFamily="2" charset="-128"/>
              </a:rPr>
              <a:t>个系统部门参加了活动。</a:t>
            </a:r>
          </a:p>
        </p:txBody>
      </p:sp>
      <p:cxnSp>
        <p:nvCxnSpPr>
          <p:cNvPr id="57" name="直线连接符 7"/>
          <p:cNvCxnSpPr/>
          <p:nvPr/>
        </p:nvCxnSpPr>
        <p:spPr>
          <a:xfrm>
            <a:off x="1097145" y="3109927"/>
            <a:ext cx="2877791" cy="0"/>
          </a:xfrm>
          <a:prstGeom prst="line">
            <a:avLst/>
          </a:prstGeom>
          <a:noFill/>
          <a:ln w="6350" cap="flat" cmpd="sng" algn="ctr">
            <a:solidFill>
              <a:srgbClr val="090A7B"/>
            </a:solidFill>
            <a:prstDash val="solid"/>
            <a:miter lim="800000"/>
          </a:ln>
          <a:effectLst/>
        </p:spPr>
      </p:cxnSp>
      <p:sp>
        <p:nvSpPr>
          <p:cNvPr id="58" name="文本框 57"/>
          <p:cNvSpPr txBox="1"/>
          <p:nvPr/>
        </p:nvSpPr>
        <p:spPr>
          <a:xfrm>
            <a:off x="8391356" y="2563621"/>
            <a:ext cx="2492860" cy="430887"/>
          </a:xfrm>
          <a:prstGeom prst="rect">
            <a:avLst/>
          </a:prstGeom>
          <a:noFill/>
        </p:spPr>
        <p:txBody>
          <a:bodyPr wrap="square" rtlCol="0">
            <a:spAutoFit/>
          </a:bodyPr>
          <a:lstStyle/>
          <a:p>
            <a:pPr marL="342900" indent="-342900">
              <a:buFont typeface="Wingdings" panose="05000000000000000000" pitchFamily="2" charset="2"/>
              <a:buChar char="n"/>
              <a:defRPr/>
            </a:pPr>
            <a:r>
              <a:rPr lang="zh-CN" altLang="en-US" sz="2200" b="1" dirty="0">
                <a:gradFill>
                  <a:gsLst>
                    <a:gs pos="20000">
                      <a:srgbClr val="090A7B"/>
                    </a:gs>
                    <a:gs pos="100000">
                      <a:srgbClr val="256ED8"/>
                    </a:gs>
                  </a:gsLst>
                  <a:lin ang="7200000" scaled="0"/>
                </a:gradFill>
                <a:latin typeface="微软雅黑" panose="020B0503020204020204" pitchFamily="34" charset="-122"/>
                <a:ea typeface="微软雅黑" panose="020B0503020204020204" pitchFamily="34" charset="-122"/>
              </a:rPr>
              <a:t>四是一体化述法</a:t>
            </a:r>
          </a:p>
        </p:txBody>
      </p:sp>
      <p:sp>
        <p:nvSpPr>
          <p:cNvPr id="59" name="文本框 58"/>
          <p:cNvSpPr txBox="1"/>
          <p:nvPr/>
        </p:nvSpPr>
        <p:spPr>
          <a:xfrm>
            <a:off x="8277055" y="3247381"/>
            <a:ext cx="3106340" cy="2870401"/>
          </a:xfrm>
          <a:prstGeom prst="rect">
            <a:avLst/>
          </a:prstGeom>
          <a:noFill/>
        </p:spPr>
        <p:txBody>
          <a:bodyPr wrap="square" lIns="0" tIns="0" rIns="0" bIns="0" rtlCol="0">
            <a:spAutoFit/>
          </a:bodyPr>
          <a:lstStyle>
            <a:defPPr>
              <a:defRPr lang="zh-CN"/>
            </a:defPPr>
            <a:lvl2pPr marL="285750" lvl="1" indent="-285750" algn="just">
              <a:lnSpc>
                <a:spcPct val="150000"/>
              </a:lnSpc>
              <a:buFont typeface="Wingdings" panose="05000000000000000000" pitchFamily="2" charset="2"/>
              <a:buChar char="Ø"/>
              <a:defRPr sz="1600">
                <a:solidFill>
                  <a:srgbClr val="000000"/>
                </a:solidFill>
                <a:latin typeface="微软雅黑" panose="020B0503020204020204" pitchFamily="34" charset="-122"/>
                <a:ea typeface="微软雅黑" panose="020B0503020204020204" pitchFamily="34" charset="-122"/>
              </a:defRPr>
            </a:lvl2pPr>
          </a:lstStyle>
          <a:p>
            <a:pPr algn="just">
              <a:lnSpc>
                <a:spcPct val="150000"/>
              </a:lnSpc>
            </a:pPr>
            <a:r>
              <a:rPr lang="zh-CN" altLang="en-US" sz="1400" dirty="0">
                <a:latin typeface="微软雅黑" panose="020B0503020204020204" pitchFamily="34" charset="-122"/>
                <a:ea typeface="微软雅黑" panose="020B0503020204020204" pitchFamily="34" charset="-122"/>
                <a:sym typeface="iekie jianheiti" panose="02000000000000000000" pitchFamily="2" charset="-128"/>
              </a:rPr>
              <a:t>结合工作实际开展社会化述法，在聊城法治网开通了“谁执法谁普法”专栏，在聊城晚报开通“谁执法谁普法”暨“以案释法”普法专版，结合工作进行公开普法述法，取得良好社会效果。</a:t>
            </a:r>
          </a:p>
          <a:p>
            <a:pPr algn="just">
              <a:lnSpc>
                <a:spcPct val="150000"/>
              </a:lnSpc>
            </a:pPr>
            <a:r>
              <a:rPr lang="zh-CN" altLang="en-US" sz="1400" dirty="0">
                <a:latin typeface="微软雅黑" panose="020B0503020204020204" pitchFamily="34" charset="-122"/>
                <a:ea typeface="微软雅黑" panose="020B0503020204020204" pitchFamily="34" charset="-122"/>
                <a:sym typeface="iekie jianheiti" panose="02000000000000000000" pitchFamily="2" charset="-128"/>
              </a:rPr>
              <a:t>领导干部述法活动提升了领导干部法治理念，增强了法治建设职责意识，形成了“压力传递”和“杠杆效应”，为建设奋进新聊城，激发了活力。</a:t>
            </a:r>
          </a:p>
        </p:txBody>
      </p:sp>
      <p:cxnSp>
        <p:nvCxnSpPr>
          <p:cNvPr id="60" name="直线连接符 11"/>
          <p:cNvCxnSpPr/>
          <p:nvPr/>
        </p:nvCxnSpPr>
        <p:spPr>
          <a:xfrm>
            <a:off x="8277055" y="3131961"/>
            <a:ext cx="2877791" cy="0"/>
          </a:xfrm>
          <a:prstGeom prst="line">
            <a:avLst/>
          </a:prstGeom>
          <a:noFill/>
          <a:ln w="6350" cap="flat" cmpd="sng" algn="ctr">
            <a:solidFill>
              <a:srgbClr val="090A7B"/>
            </a:solidFill>
            <a:prstDash val="solid"/>
            <a:miter lim="800000"/>
          </a:ln>
          <a:effectLst/>
        </p:spPr>
      </p:cxnSp>
      <p:grpSp>
        <p:nvGrpSpPr>
          <p:cNvPr id="34" name="组合 33"/>
          <p:cNvGrpSpPr/>
          <p:nvPr/>
        </p:nvGrpSpPr>
        <p:grpSpPr>
          <a:xfrm>
            <a:off x="6985451" y="0"/>
            <a:ext cx="1526872" cy="900884"/>
            <a:chOff x="7140434" y="684324"/>
            <a:chExt cx="1526872" cy="900884"/>
          </a:xfrm>
        </p:grpSpPr>
        <p:grpSp>
          <p:nvGrpSpPr>
            <p:cNvPr id="35" name="组合 34"/>
            <p:cNvGrpSpPr/>
            <p:nvPr/>
          </p:nvGrpSpPr>
          <p:grpSpPr>
            <a:xfrm rot="10800000">
              <a:off x="7140434" y="980677"/>
              <a:ext cx="1243864" cy="256375"/>
              <a:chOff x="1621436" y="3300812"/>
              <a:chExt cx="1243864" cy="256375"/>
            </a:xfrm>
            <a:effectLst/>
          </p:grpSpPr>
          <p:cxnSp>
            <p:nvCxnSpPr>
              <p:cNvPr id="37" name="直接连接符 36"/>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8"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36" name="图片 35" descr="黑暗中的灯光&#10;&#10;描述已自动生成"/>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1" y="228249"/>
            <a:ext cx="402819" cy="400407"/>
          </a:xfrm>
          <a:prstGeom prst="rect">
            <a:avLst/>
          </a:prstGeom>
        </p:spPr>
      </p:pic>
      <p:sp>
        <p:nvSpPr>
          <p:cNvPr id="40" name="矩形: 圆角 39"/>
          <p:cNvSpPr/>
          <p:nvPr/>
        </p:nvSpPr>
        <p:spPr>
          <a:xfrm>
            <a:off x="294561" y="1171185"/>
            <a:ext cx="7124989" cy="629897"/>
          </a:xfrm>
          <a:prstGeom prst="roundRect">
            <a:avLst>
              <a:gd name="adj" fmla="val 50000"/>
            </a:avLst>
          </a:prstGeom>
          <a:gradFill>
            <a:gsLst>
              <a:gs pos="0">
                <a:srgbClr val="256ED8"/>
              </a:gs>
              <a:gs pos="100000">
                <a:srgbClr val="090A7B"/>
              </a:gs>
            </a:gsLst>
            <a:lin ang="2700000" scaled="0"/>
          </a:gradFill>
          <a:ln>
            <a:noFill/>
          </a:ln>
          <a:effectLst>
            <a:outerShdw blurRad="203200" dist="101600" dir="2700000" sx="96000" sy="96000" algn="tl" rotWithShape="0">
              <a:srgbClr val="256ED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13000">
                    <a:srgbClr val="950340"/>
                  </a:gs>
                  <a:gs pos="100000">
                    <a:srgbClr val="950340">
                      <a:lumMod val="75000"/>
                    </a:srgbClr>
                  </a:gs>
                </a:gsLst>
                <a:lin ang="2700000" scaled="0"/>
              </a:gradFill>
              <a:effectLst/>
              <a:uLnTx/>
              <a:uFillTx/>
              <a:latin typeface="Roboto Regular"/>
              <a:ea typeface="思源黑体 CN Regular"/>
              <a:cs typeface="+mn-cs"/>
            </a:endParaRPr>
          </a:p>
        </p:txBody>
      </p:sp>
      <p:sp>
        <p:nvSpPr>
          <p:cNvPr id="41" name="文本框 40"/>
          <p:cNvSpPr txBox="1"/>
          <p:nvPr/>
        </p:nvSpPr>
        <p:spPr>
          <a:xfrm>
            <a:off x="321204" y="1204673"/>
            <a:ext cx="6758896" cy="531940"/>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a:t>
            </a:r>
            <a:r>
              <a:rPr lang="zh-CN" altLang="en-US" sz="2400" b="1" kern="0" dirty="0">
                <a:solidFill>
                  <a:schemeClr val="bg1"/>
                </a:solidFill>
                <a:latin typeface="仿宋_GB2312" panose="02010609030101010101" charset="-122"/>
                <a:ea typeface="微软雅黑" panose="020B0503020204020204" pitchFamily="34" charset="-122"/>
              </a:rPr>
              <a:t>六</a:t>
            </a:r>
            <a:r>
              <a:rPr kumimoji="0" lang="zh-CN" altLang="en-US" sz="2400" b="1" i="0" u="none" strike="noStrike" kern="0" cap="none" spc="0" normalizeH="0" baseline="0" noProof="0" dirty="0">
                <a:ln>
                  <a:noFill/>
                </a:ln>
                <a:solidFill>
                  <a:schemeClr val="bg1"/>
                </a:solidFill>
                <a:effectLst/>
                <a:uLnTx/>
                <a:uFillTx/>
                <a:latin typeface="仿宋_GB2312" panose="02010609030101010101" charset="-122"/>
                <a:ea typeface="微软雅黑" panose="020B0503020204020204" pitchFamily="34" charset="-122"/>
                <a:cs typeface="+mn-cs"/>
              </a:rPr>
              <a:t>）抓住“关键少数”，保障建设奋进新聊城</a:t>
            </a:r>
          </a:p>
        </p:txBody>
      </p:sp>
      <p:pic>
        <p:nvPicPr>
          <p:cNvPr id="4" name="图片 3"/>
          <p:cNvPicPr>
            <a:picLocks noChangeAspect="1"/>
          </p:cNvPicPr>
          <p:nvPr/>
        </p:nvPicPr>
        <p:blipFill>
          <a:blip r:embed="rId5"/>
          <a:stretch>
            <a:fillRect/>
          </a:stretch>
        </p:blipFill>
        <p:spPr>
          <a:xfrm>
            <a:off x="606664" y="66176"/>
            <a:ext cx="6187976" cy="816935"/>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6924" y="3035636"/>
            <a:ext cx="3978152" cy="2974330"/>
          </a:xfrm>
          <a:prstGeom prst="rect">
            <a:avLst/>
          </a:prstGeom>
          <a:ln>
            <a:noFill/>
          </a:ln>
          <a:effectLst>
            <a:softEdge rad="112500"/>
          </a:effectLst>
        </p:spPr>
      </p:pic>
      <p:sp>
        <p:nvSpPr>
          <p:cNvPr id="19" name="矩形 18"/>
          <p:cNvSpPr/>
          <p:nvPr/>
        </p:nvSpPr>
        <p:spPr>
          <a:xfrm>
            <a:off x="0" y="6344526"/>
            <a:ext cx="12192000" cy="513471"/>
          </a:xfrm>
          <a:prstGeom prst="rect">
            <a:avLst/>
          </a:prstGeom>
          <a:gradFill flip="none" rotWithShape="1">
            <a:gsLst>
              <a:gs pos="0">
                <a:srgbClr val="256ED8"/>
              </a:gs>
              <a:gs pos="100000">
                <a:srgbClr val="090A7B"/>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Roboto Regular"/>
              <a:cs typeface="+mn-cs"/>
            </a:endParaRPr>
          </a:p>
        </p:txBody>
      </p:sp>
      <p:sp>
        <p:nvSpPr>
          <p:cNvPr id="20" name="文本框 19"/>
          <p:cNvSpPr txBox="1"/>
          <p:nvPr/>
        </p:nvSpPr>
        <p:spPr>
          <a:xfrm>
            <a:off x="11458471" y="6434967"/>
            <a:ext cx="733529" cy="369332"/>
          </a:xfrm>
          <a:prstGeom prst="rect">
            <a:avLst/>
          </a:prstGeom>
          <a:noFill/>
        </p:spPr>
        <p:txBody>
          <a:bodyPr wrap="square" rtlCol="0">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57</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p:nvPr/>
        </p:nvPicPr>
        <p:blipFill rotWithShape="1">
          <a:blip r:embed="rId3">
            <a:extLst>
              <a:ext uri="{28A0092B-C50C-407E-A947-70E740481C1C}">
                <a14:useLocalDpi xmlns:a14="http://schemas.microsoft.com/office/drawing/2010/main" val="0"/>
              </a:ext>
            </a:extLst>
          </a:blip>
          <a:srcRect/>
          <a:stretch>
            <a:fillRect/>
          </a:stretch>
        </p:blipFill>
        <p:spPr>
          <a:xfrm>
            <a:off x="0" y="2142"/>
            <a:ext cx="12191999" cy="6853715"/>
          </a:xfrm>
          <a:prstGeom prst="rect">
            <a:avLst/>
          </a:prstGeom>
        </p:spPr>
      </p:pic>
      <p:sp>
        <p:nvSpPr>
          <p:cNvPr id="41" name="任意多边形 31" descr="e7d195523061f1c0d3ba7f298e59d031c9c3f97027ed136f882110EF8F17BAD1F2C348D17C7856EF46CB4678CC9E44EE1ABA681E3133328A7B4D22AAF822B2429426B2355AA8CC4431B8568D2CF3B73A9B69BD35A28861148F7E9A46338F79E407F0B5D6F782A3A63C8EADE51897C4B59014B0F70D43F71A3322E9A7F73245B9C13C6A6CE4D381BE"/>
          <p:cNvSpPr/>
          <p:nvPr/>
        </p:nvSpPr>
        <p:spPr>
          <a:xfrm>
            <a:off x="582931" y="1299813"/>
            <a:ext cx="11026139" cy="3930293"/>
          </a:xfrm>
          <a:custGeom>
            <a:avLst/>
            <a:gdLst>
              <a:gd name="connsiteX0" fmla="*/ 0 w 10527511"/>
              <a:gd name="connsiteY0" fmla="*/ 0 h 3930293"/>
              <a:gd name="connsiteX1" fmla="*/ 868677 w 10527511"/>
              <a:gd name="connsiteY1" fmla="*/ 0 h 3930293"/>
              <a:gd name="connsiteX2" fmla="*/ 1905610 w 10527511"/>
              <a:gd name="connsiteY2" fmla="*/ 0 h 3930293"/>
              <a:gd name="connsiteX3" fmla="*/ 2913730 w 10527511"/>
              <a:gd name="connsiteY3" fmla="*/ 0 h 3930293"/>
              <a:gd name="connsiteX4" fmla="*/ 3551167 w 10527511"/>
              <a:gd name="connsiteY4" fmla="*/ 0 h 3930293"/>
              <a:gd name="connsiteX5" fmla="*/ 3783729 w 10527511"/>
              <a:gd name="connsiteY5" fmla="*/ 0 h 3930293"/>
              <a:gd name="connsiteX6" fmla="*/ 3891253 w 10527511"/>
              <a:gd name="connsiteY6" fmla="*/ 0 h 3930293"/>
              <a:gd name="connsiteX7" fmla="*/ 4559287 w 10527511"/>
              <a:gd name="connsiteY7" fmla="*/ 0 h 3930293"/>
              <a:gd name="connsiteX8" fmla="*/ 4791848 w 10527511"/>
              <a:gd name="connsiteY8" fmla="*/ 0 h 3930293"/>
              <a:gd name="connsiteX9" fmla="*/ 4899372 w 10527511"/>
              <a:gd name="connsiteY9" fmla="*/ 0 h 3930293"/>
              <a:gd name="connsiteX10" fmla="*/ 5596220 w 10527511"/>
              <a:gd name="connsiteY10" fmla="*/ 0 h 3930293"/>
              <a:gd name="connsiteX11" fmla="*/ 5828782 w 10527511"/>
              <a:gd name="connsiteY11" fmla="*/ 0 h 3930293"/>
              <a:gd name="connsiteX12" fmla="*/ 6604340 w 10527511"/>
              <a:gd name="connsiteY12" fmla="*/ 0 h 3930293"/>
              <a:gd name="connsiteX13" fmla="*/ 6836901 w 10527511"/>
              <a:gd name="connsiteY13" fmla="*/ 0 h 3930293"/>
              <a:gd name="connsiteX14" fmla="*/ 7474339 w 10527511"/>
              <a:gd name="connsiteY14" fmla="*/ 0 h 3930293"/>
              <a:gd name="connsiteX15" fmla="*/ 7581863 w 10527511"/>
              <a:gd name="connsiteY15" fmla="*/ 0 h 3930293"/>
              <a:gd name="connsiteX16" fmla="*/ 8482458 w 10527511"/>
              <a:gd name="connsiteY16" fmla="*/ 0 h 3930293"/>
              <a:gd name="connsiteX17" fmla="*/ 8589981 w 10527511"/>
              <a:gd name="connsiteY17" fmla="*/ 0 h 3930293"/>
              <a:gd name="connsiteX18" fmla="*/ 9519391 w 10527511"/>
              <a:gd name="connsiteY18" fmla="*/ 0 h 3930293"/>
              <a:gd name="connsiteX19" fmla="*/ 10527511 w 10527511"/>
              <a:gd name="connsiteY19" fmla="*/ 0 h 3930293"/>
              <a:gd name="connsiteX20" fmla="*/ 9957015 w 10527511"/>
              <a:gd name="connsiteY20" fmla="*/ 3930293 h 3930293"/>
              <a:gd name="connsiteX21" fmla="*/ 8948895 w 10527511"/>
              <a:gd name="connsiteY21" fmla="*/ 3930293 h 3930293"/>
              <a:gd name="connsiteX22" fmla="*/ 6266405 w 10527511"/>
              <a:gd name="connsiteY22" fmla="*/ 3930293 h 3930293"/>
              <a:gd name="connsiteX23" fmla="*/ 5258286 w 10527511"/>
              <a:gd name="connsiteY23" fmla="*/ 3930293 h 3930293"/>
              <a:gd name="connsiteX24" fmla="*/ 3988791 w 10527511"/>
              <a:gd name="connsiteY24" fmla="*/ 3930293 h 3930293"/>
              <a:gd name="connsiteX25" fmla="*/ 2980671 w 10527511"/>
              <a:gd name="connsiteY25" fmla="*/ 3930293 h 3930293"/>
              <a:gd name="connsiteX26" fmla="*/ 298180 w 10527511"/>
              <a:gd name="connsiteY26" fmla="*/ 3930293 h 3930293"/>
              <a:gd name="connsiteX27" fmla="*/ 0 w 10527511"/>
              <a:gd name="connsiteY27" fmla="*/ 3930293 h 393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27511" h="3930293">
                <a:moveTo>
                  <a:pt x="0" y="0"/>
                </a:moveTo>
                <a:lnTo>
                  <a:pt x="868677" y="0"/>
                </a:lnTo>
                <a:lnTo>
                  <a:pt x="1905610" y="0"/>
                </a:lnTo>
                <a:lnTo>
                  <a:pt x="2913730" y="0"/>
                </a:lnTo>
                <a:lnTo>
                  <a:pt x="3551167" y="0"/>
                </a:lnTo>
                <a:lnTo>
                  <a:pt x="3783729" y="0"/>
                </a:lnTo>
                <a:lnTo>
                  <a:pt x="3891253" y="0"/>
                </a:lnTo>
                <a:lnTo>
                  <a:pt x="4559287" y="0"/>
                </a:lnTo>
                <a:lnTo>
                  <a:pt x="4791848" y="0"/>
                </a:lnTo>
                <a:lnTo>
                  <a:pt x="4899372" y="0"/>
                </a:lnTo>
                <a:lnTo>
                  <a:pt x="5596220" y="0"/>
                </a:lnTo>
                <a:lnTo>
                  <a:pt x="5828782" y="0"/>
                </a:lnTo>
                <a:lnTo>
                  <a:pt x="6604340" y="0"/>
                </a:lnTo>
                <a:lnTo>
                  <a:pt x="6836901" y="0"/>
                </a:lnTo>
                <a:lnTo>
                  <a:pt x="7474339" y="0"/>
                </a:lnTo>
                <a:lnTo>
                  <a:pt x="7581863" y="0"/>
                </a:lnTo>
                <a:lnTo>
                  <a:pt x="8482458" y="0"/>
                </a:lnTo>
                <a:lnTo>
                  <a:pt x="8589981" y="0"/>
                </a:lnTo>
                <a:lnTo>
                  <a:pt x="9519391" y="0"/>
                </a:lnTo>
                <a:lnTo>
                  <a:pt x="10527511" y="0"/>
                </a:lnTo>
                <a:lnTo>
                  <a:pt x="9957015" y="3930293"/>
                </a:lnTo>
                <a:lnTo>
                  <a:pt x="8948895" y="3930293"/>
                </a:lnTo>
                <a:lnTo>
                  <a:pt x="6266405" y="3930293"/>
                </a:lnTo>
                <a:lnTo>
                  <a:pt x="5258286" y="3930293"/>
                </a:lnTo>
                <a:lnTo>
                  <a:pt x="3988791" y="3930293"/>
                </a:lnTo>
                <a:lnTo>
                  <a:pt x="2980671" y="3930293"/>
                </a:lnTo>
                <a:lnTo>
                  <a:pt x="298180" y="3930293"/>
                </a:lnTo>
                <a:lnTo>
                  <a:pt x="0" y="3930293"/>
                </a:lnTo>
                <a:close/>
              </a:path>
            </a:pathLst>
          </a:custGeom>
          <a:gradFill>
            <a:gsLst>
              <a:gs pos="68000">
                <a:srgbClr val="090A7B">
                  <a:alpha val="16000"/>
                </a:srgbClr>
              </a:gs>
              <a:gs pos="0">
                <a:srgbClr val="090A7B"/>
              </a:gs>
            </a:gsLst>
            <a:lin ang="0" scaled="1"/>
          </a:gradFill>
        </p:spPr>
        <p:txBody>
          <a:bodyPr wrap="square" rtlCol="0" anchor="ctr">
            <a:spAutoFit/>
          </a:bodyPr>
          <a:lstStyle/>
          <a:p>
            <a:pPr algn="r" defTabSz="914400">
              <a:defRPr/>
            </a:pPr>
            <a:endParaRPr lang="zh-CN" altLang="en-US" sz="1400" b="1">
              <a:solidFill>
                <a:srgbClr val="FFFFFF"/>
              </a:solidFill>
              <a:latin typeface="微软雅黑" panose="020B0503020204020204" pitchFamily="34" charset="-122"/>
              <a:ea typeface="微软雅黑" panose="020B0503020204020204" pitchFamily="34" charset="-122"/>
            </a:endParaRPr>
          </a:p>
        </p:txBody>
      </p:sp>
      <p:cxnSp>
        <p:nvCxnSpPr>
          <p:cNvPr id="43" name="直接连接符 42" descr="e7d195523061f1c0d3ba7f298e59d031c9c3f97027ed136f882110EF8F17BAD1F2C348D17C7856EF46CB4678CC9E44EE1ABA681E3133328A7B4D22AAF822B2429426B2355AA8CC4431B8568D2CF3B73A9B69BD35A28861148F7E9A46338F79E407F0B5D6F782A3A63C8EADE51897C4B59014B0F70D43F71A3322E9A7F73245B9C13C6A6CE4D381BE"/>
          <p:cNvCxnSpPr/>
          <p:nvPr/>
        </p:nvCxnSpPr>
        <p:spPr>
          <a:xfrm flipH="1">
            <a:off x="9975741" y="1746454"/>
            <a:ext cx="587929" cy="3707172"/>
          </a:xfrm>
          <a:prstGeom prst="line">
            <a:avLst/>
          </a:prstGeom>
          <a:noFill/>
          <a:ln w="25400" cap="flat" cmpd="sng" algn="ctr">
            <a:gradFill flip="none" rotWithShape="1">
              <a:gsLst>
                <a:gs pos="81000">
                  <a:srgbClr val="090A7B">
                    <a:alpha val="64000"/>
                  </a:srgbClr>
                </a:gs>
                <a:gs pos="0">
                  <a:srgbClr val="4B5050">
                    <a:alpha val="0"/>
                  </a:srgbClr>
                </a:gs>
                <a:gs pos="100000">
                  <a:srgbClr val="090A7B"/>
                </a:gs>
              </a:gsLst>
              <a:lin ang="16200000" scaled="1"/>
              <a:tileRect/>
            </a:gradFill>
            <a:prstDash val="solid"/>
            <a:miter lim="800000"/>
          </a:ln>
          <a:effectLst/>
        </p:spPr>
      </p:cxnSp>
      <p:grpSp>
        <p:nvGrpSpPr>
          <p:cNvPr id="45" name="组合 44" descr="e7d195523061f1c0d3ba7f298e59d031c9c3f97027ed136f882110EF8F17BAD1F2C348D17C7856EF46CB4678CC9E44EE1ABA681E3133328A7B4D22AAF822B2429426B2355AA8CC4431B8568D2CF3B73AA105AB267F614738468F0A597BF1621AA22FB41E7F78945C7BB1943025DF22E42181715CF8FB7D194662FBAA06DBE1D1BFFBD266CC7EFCFF"/>
          <p:cNvGrpSpPr/>
          <p:nvPr/>
        </p:nvGrpSpPr>
        <p:grpSpPr>
          <a:xfrm>
            <a:off x="755040" y="2108703"/>
            <a:ext cx="1260243" cy="1203252"/>
            <a:chOff x="1181099" y="1895474"/>
            <a:chExt cx="657225" cy="657225"/>
          </a:xfrm>
        </p:grpSpPr>
        <p:sp>
          <p:nvSpPr>
            <p:cNvPr id="46" name="弧形 45"/>
            <p:cNvSpPr/>
            <p:nvPr/>
          </p:nvSpPr>
          <p:spPr>
            <a:xfrm>
              <a:off x="1181099" y="1895474"/>
              <a:ext cx="657225" cy="657225"/>
            </a:xfrm>
            <a:prstGeom prst="arc">
              <a:avLst>
                <a:gd name="adj1" fmla="val 2144999"/>
                <a:gd name="adj2" fmla="val 17637749"/>
              </a:avLst>
            </a:prstGeom>
            <a:noFill/>
            <a:ln w="38100" cap="rnd"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Hanken Light"/>
                <a:ea typeface="微软雅黑" panose="020B0503020204020204" pitchFamily="34" charset="-122"/>
                <a:cs typeface="+mn-cs"/>
              </a:endParaRPr>
            </a:p>
          </p:txBody>
        </p:sp>
        <p:cxnSp>
          <p:nvCxnSpPr>
            <p:cNvPr id="47" name="直接连接符 46"/>
            <p:cNvCxnSpPr/>
            <p:nvPr/>
          </p:nvCxnSpPr>
          <p:spPr>
            <a:xfrm flipH="1">
              <a:off x="1702595" y="1950244"/>
              <a:ext cx="20158" cy="44001"/>
            </a:xfrm>
            <a:prstGeom prst="line">
              <a:avLst/>
            </a:prstGeom>
            <a:noFill/>
            <a:ln w="38100" cap="rnd" cmpd="sng" algn="ctr">
              <a:solidFill>
                <a:schemeClr val="bg1"/>
              </a:solidFill>
              <a:prstDash val="solid"/>
              <a:miter lim="800000"/>
            </a:ln>
            <a:effectLst/>
          </p:spPr>
        </p:cxnSp>
      </p:grpSp>
      <p:pic>
        <p:nvPicPr>
          <p:cNvPr id="2" name="图片 1"/>
          <p:cNvPicPr>
            <a:picLocks noChangeAspect="1"/>
          </p:cNvPicPr>
          <p:nvPr/>
        </p:nvPicPr>
        <p:blipFill>
          <a:blip r:embed="rId4"/>
          <a:stretch>
            <a:fillRect/>
          </a:stretch>
        </p:blipFill>
        <p:spPr>
          <a:xfrm>
            <a:off x="1024111" y="2149159"/>
            <a:ext cx="6620830" cy="1121761"/>
          </a:xfrm>
          <a:prstGeom prst="rect">
            <a:avLst/>
          </a:prstGeom>
        </p:spPr>
      </p:pic>
      <p:sp>
        <p:nvSpPr>
          <p:cNvPr id="10" name="文本框 9"/>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58</a:t>
            </a:r>
            <a:endParaRPr lang="zh-CN" altLang="en-US" dirty="0">
              <a:latin typeface="微软雅黑" panose="020B0503020204020204" pitchFamily="34" charset="-122"/>
              <a:ea typeface="微软雅黑" panose="020B0503020204020204" pitchFamily="34" charset="-122"/>
            </a:endParaRPr>
          </a:p>
        </p:txBody>
      </p:sp>
      <p:sp>
        <p:nvSpPr>
          <p:cNvPr id="4" name="文本框 3"/>
          <p:cNvSpPr txBox="1"/>
          <p:nvPr/>
        </p:nvSpPr>
        <p:spPr>
          <a:xfrm>
            <a:off x="1024255" y="3467735"/>
            <a:ext cx="8337550" cy="1322070"/>
          </a:xfrm>
          <a:prstGeom prst="rect">
            <a:avLst/>
          </a:prstGeom>
          <a:noFill/>
        </p:spPr>
        <p:txBody>
          <a:bodyPr wrap="square" rtlCol="0">
            <a:spAutoFit/>
          </a:bodyPr>
          <a:lstStyle/>
          <a:p>
            <a:r>
              <a:rPr lang="zh-CN" altLang="en-US" sz="2000" b="1">
                <a:solidFill>
                  <a:schemeClr val="bg1"/>
                </a:solidFill>
                <a:latin typeface="华文楷体" panose="02010600040101010101" charset="-122"/>
                <a:ea typeface="华文楷体" panose="02010600040101010101" charset="-122"/>
                <a:cs typeface="华文楷体" panose="02010600040101010101" charset="-122"/>
              </a:rPr>
              <a:t>全市司法行政系统将在建设“六个新聊城”的伟大征程中，提供法治引领，筑牢法治保障，用法治植根城市灵魂，用法治浸润百姓生活，掀起全民尊法学法守法用法的时代浪潮，奏响平安聊城、法治聊城的华彩乐章，全力打造强劲法治引擎，助推聊城高质量发展换挡加速、奋力腾飞！</a:t>
            </a:r>
          </a:p>
        </p:txBody>
      </p:sp>
    </p:spTree>
    <p:custDataLst>
      <p:tags r:id="rId1"/>
    </p:custDataLst>
  </p:cSld>
  <p:clrMapOvr>
    <a:masterClrMapping/>
  </p:clrMapOvr>
  <p:transition>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rcRect l="38" r="38"/>
          <a:stretch>
            <a:fillRect/>
          </a:stretch>
        </p:blipFill>
        <p:spPr>
          <a:xfrm>
            <a:off x="-25400" y="0"/>
            <a:ext cx="12217400" cy="6894195"/>
          </a:xfrm>
          <a:prstGeom prst="rect">
            <a:avLst/>
          </a:prstGeom>
        </p:spPr>
      </p:pic>
      <p:sp>
        <p:nvSpPr>
          <p:cNvPr id="46" name="矩形 45"/>
          <p:cNvSpPr/>
          <p:nvPr/>
        </p:nvSpPr>
        <p:spPr>
          <a:xfrm>
            <a:off x="0" y="0"/>
            <a:ext cx="12192000" cy="5753100"/>
          </a:xfrm>
          <a:prstGeom prst="rect">
            <a:avLst/>
          </a:prstGeom>
          <a:gradFill flip="none" rotWithShape="1">
            <a:gsLst>
              <a:gs pos="28000">
                <a:srgbClr val="002060">
                  <a:alpha val="49000"/>
                </a:srgbClr>
              </a:gs>
              <a:gs pos="100000">
                <a:srgbClr val="1D78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7FBF8"/>
              </a:solidFill>
              <a:effectLst/>
              <a:uLnTx/>
              <a:uFillTx/>
              <a:latin typeface="思源宋体 CN Heavy"/>
              <a:ea typeface="思源宋体 CN Heavy"/>
              <a:cs typeface="+mn-cs"/>
            </a:endParaRPr>
          </a:p>
        </p:txBody>
      </p:sp>
      <p:sp>
        <p:nvSpPr>
          <p:cNvPr id="2" name="矩形 1"/>
          <p:cNvSpPr/>
          <p:nvPr/>
        </p:nvSpPr>
        <p:spPr>
          <a:xfrm>
            <a:off x="-25400" y="0"/>
            <a:ext cx="12217400" cy="5753100"/>
          </a:xfrm>
          <a:prstGeom prst="rect">
            <a:avLst/>
          </a:prstGeom>
          <a:gradFill>
            <a:gsLst>
              <a:gs pos="25000">
                <a:srgbClr val="F7FBF8">
                  <a:alpha val="91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7FBF8"/>
              </a:solidFill>
              <a:effectLst/>
              <a:uLnTx/>
              <a:uFillTx/>
              <a:latin typeface="思源宋体 CN Heavy"/>
              <a:ea typeface="思源宋体 CN Heavy"/>
              <a:cs typeface="+mn-cs"/>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6416" y="824023"/>
            <a:ext cx="1039168" cy="1032945"/>
          </a:xfrm>
          <a:prstGeom prst="rect">
            <a:avLst/>
          </a:prstGeom>
        </p:spPr>
      </p:pic>
      <p:pic>
        <p:nvPicPr>
          <p:cNvPr id="3" name="图片 2"/>
          <p:cNvPicPr>
            <a:picLocks noChangeAspect="1"/>
          </p:cNvPicPr>
          <p:nvPr/>
        </p:nvPicPr>
        <p:blipFill>
          <a:blip r:embed="rId4"/>
          <a:stretch>
            <a:fillRect/>
          </a:stretch>
        </p:blipFill>
        <p:spPr>
          <a:xfrm>
            <a:off x="2541724" y="2418172"/>
            <a:ext cx="7108552" cy="1201016"/>
          </a:xfrm>
          <a:prstGeom prst="rect">
            <a:avLst/>
          </a:prstGeom>
        </p:spPr>
      </p:pic>
      <p:sp>
        <p:nvSpPr>
          <p:cNvPr id="10" name="文本框 9"/>
          <p:cNvSpPr txBox="1"/>
          <p:nvPr/>
        </p:nvSpPr>
        <p:spPr>
          <a:xfrm>
            <a:off x="11458471" y="6434967"/>
            <a:ext cx="733529"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59</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29703" r="27236" b="5355"/>
          <a:stretch>
            <a:fillRect/>
          </a:stretch>
        </p:blipFill>
        <p:spPr>
          <a:xfrm>
            <a:off x="-4141" y="-22543"/>
            <a:ext cx="4712520" cy="6903085"/>
          </a:xfrm>
          <a:prstGeom prst="rect">
            <a:avLst/>
          </a:prstGeom>
        </p:spPr>
      </p:pic>
      <p:sp>
        <p:nvSpPr>
          <p:cNvPr id="6" name="矩形 5"/>
          <p:cNvSpPr/>
          <p:nvPr/>
        </p:nvSpPr>
        <p:spPr>
          <a:xfrm>
            <a:off x="-4140" y="-22543"/>
            <a:ext cx="4712519" cy="6903085"/>
          </a:xfrm>
          <a:prstGeom prst="rect">
            <a:avLst/>
          </a:prstGeom>
          <a:gradFill flip="none" rotWithShape="1">
            <a:gsLst>
              <a:gs pos="28000">
                <a:srgbClr val="090A7B">
                  <a:alpha val="79000"/>
                </a:srgbClr>
              </a:gs>
              <a:gs pos="100000">
                <a:srgbClr val="1D78FA">
                  <a:alpha val="66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 name="TextBox 79"/>
          <p:cNvSpPr txBox="1"/>
          <p:nvPr/>
        </p:nvSpPr>
        <p:spPr>
          <a:xfrm>
            <a:off x="751290" y="2554223"/>
            <a:ext cx="3265226" cy="1015663"/>
          </a:xfrm>
          <a:prstGeom prst="rect">
            <a:avLst/>
          </a:prstGeom>
          <a:noFill/>
        </p:spPr>
        <p:txBody>
          <a:bodyPr wrap="square" rtlCol="0">
            <a:spAutoFit/>
          </a:bodyPr>
          <a:lstStyle/>
          <a:p>
            <a:pPr algn="dist"/>
            <a:r>
              <a:rPr lang="en-US" altLang="zh-CN" sz="6000" dirty="0">
                <a:solidFill>
                  <a:prstClr val="white">
                    <a:alpha val="31000"/>
                  </a:prstClr>
                </a:solidFill>
                <a:latin typeface="思源黑体" panose="020B0500000000000000" pitchFamily="34" charset="-122"/>
                <a:ea typeface="思源黑体" panose="020B0500000000000000" pitchFamily="34" charset="-122"/>
              </a:rPr>
              <a:t>C</a:t>
            </a:r>
            <a:r>
              <a:rPr lang="en-US" altLang="zh-CN" sz="3200" dirty="0">
                <a:solidFill>
                  <a:prstClr val="white">
                    <a:alpha val="31000"/>
                  </a:prstClr>
                </a:solidFill>
                <a:latin typeface="思源黑体" panose="020B0500000000000000" pitchFamily="34" charset="-122"/>
                <a:ea typeface="思源黑体" panose="020B0500000000000000" pitchFamily="34" charset="-122"/>
              </a:rPr>
              <a:t>ONTENTS</a:t>
            </a:r>
            <a:endParaRPr lang="zh-CN" altLang="en-US" sz="3200" dirty="0">
              <a:solidFill>
                <a:prstClr val="white">
                  <a:alpha val="31000"/>
                </a:prstClr>
              </a:solidFill>
              <a:latin typeface="思源黑体" panose="020B0500000000000000" pitchFamily="34" charset="-122"/>
              <a:ea typeface="思源黑体" panose="020B0500000000000000" pitchFamily="34" charset="-122"/>
            </a:endParaRPr>
          </a:p>
        </p:txBody>
      </p:sp>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9412" y="201636"/>
            <a:ext cx="748788" cy="744304"/>
          </a:xfrm>
          <a:prstGeom prst="rect">
            <a:avLst/>
          </a:prstGeom>
        </p:spPr>
      </p:pic>
      <p:cxnSp>
        <p:nvCxnSpPr>
          <p:cNvPr id="21" name="直接连接符 20"/>
          <p:cNvCxnSpPr/>
          <p:nvPr/>
        </p:nvCxnSpPr>
        <p:spPr>
          <a:xfrm>
            <a:off x="936600" y="4143558"/>
            <a:ext cx="28310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柒社群_微信读书_33" descr="绿色的灯光&#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261" r="21272" b="40577"/>
          <a:stretch>
            <a:fillRect/>
          </a:stretch>
        </p:blipFill>
        <p:spPr>
          <a:xfrm rot="19391942">
            <a:off x="1152482" y="4041172"/>
            <a:ext cx="4076348" cy="2497665"/>
          </a:xfrm>
          <a:prstGeom prst="rect">
            <a:avLst/>
          </a:prstGeom>
        </p:spPr>
      </p:pic>
      <p:grpSp>
        <p:nvGrpSpPr>
          <p:cNvPr id="24" name="组合 23"/>
          <p:cNvGrpSpPr/>
          <p:nvPr/>
        </p:nvGrpSpPr>
        <p:grpSpPr>
          <a:xfrm>
            <a:off x="5183656" y="2342673"/>
            <a:ext cx="584472" cy="584472"/>
            <a:chOff x="4285318" y="2630231"/>
            <a:chExt cx="584472" cy="584472"/>
          </a:xfrm>
        </p:grpSpPr>
        <p:sp>
          <p:nvSpPr>
            <p:cNvPr id="25" name="椭圆 24"/>
            <p:cNvSpPr/>
            <p:nvPr/>
          </p:nvSpPr>
          <p:spPr>
            <a:xfrm>
              <a:off x="4285318" y="2630231"/>
              <a:ext cx="584472" cy="584472"/>
            </a:xfrm>
            <a:prstGeom prst="ellipse">
              <a:avLst/>
            </a:prstGeom>
            <a:gradFill flip="none" rotWithShape="1">
              <a:gsLst>
                <a:gs pos="0">
                  <a:srgbClr val="000DB8"/>
                </a:gs>
                <a:gs pos="100000">
                  <a:srgbClr val="000D88"/>
                </a:gs>
              </a:gsLst>
              <a:lin ang="2700000" scaled="1"/>
              <a:tileRect/>
            </a:gradFill>
            <a:ln w="12700" cap="flat" cmpd="sng" algn="ctr">
              <a:noFill/>
              <a:prstDash val="solid"/>
              <a:miter lim="800000"/>
            </a:ln>
            <a:effectLst>
              <a:outerShdw blurRad="50800" dist="38100" dir="2700000" algn="tl" rotWithShape="0">
                <a:srgbClr val="000DB8">
                  <a:alpha val="3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6" name="文本框 25"/>
            <p:cNvSpPr txBox="1"/>
            <p:nvPr/>
          </p:nvSpPr>
          <p:spPr>
            <a:xfrm>
              <a:off x="4386955" y="2737801"/>
              <a:ext cx="381199" cy="369332"/>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02</a:t>
              </a:r>
            </a:p>
          </p:txBody>
        </p:sp>
      </p:grpSp>
      <p:grpSp>
        <p:nvGrpSpPr>
          <p:cNvPr id="27" name="组合 26"/>
          <p:cNvGrpSpPr/>
          <p:nvPr/>
        </p:nvGrpSpPr>
        <p:grpSpPr>
          <a:xfrm>
            <a:off x="5183656" y="882075"/>
            <a:ext cx="584472" cy="584472"/>
            <a:chOff x="4285318" y="2630231"/>
            <a:chExt cx="584472" cy="584472"/>
          </a:xfrm>
        </p:grpSpPr>
        <p:sp>
          <p:nvSpPr>
            <p:cNvPr id="28" name="椭圆 27"/>
            <p:cNvSpPr/>
            <p:nvPr/>
          </p:nvSpPr>
          <p:spPr>
            <a:xfrm>
              <a:off x="4285318" y="2630231"/>
              <a:ext cx="584472" cy="584472"/>
            </a:xfrm>
            <a:prstGeom prst="ellipse">
              <a:avLst/>
            </a:prstGeom>
            <a:gradFill flip="none" rotWithShape="1">
              <a:gsLst>
                <a:gs pos="0">
                  <a:srgbClr val="000DB8"/>
                </a:gs>
                <a:gs pos="100000">
                  <a:srgbClr val="000D88"/>
                </a:gs>
              </a:gsLst>
              <a:lin ang="2700000" scaled="1"/>
              <a:tileRect/>
            </a:gradFill>
            <a:ln w="12700" cap="flat" cmpd="sng" algn="ctr">
              <a:noFill/>
              <a:prstDash val="solid"/>
              <a:miter lim="800000"/>
            </a:ln>
            <a:effectLst>
              <a:outerShdw blurRad="50800" dist="38100" dir="2700000" algn="tl" rotWithShape="0">
                <a:srgbClr val="000DB8">
                  <a:alpha val="3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9" name="文本框 28"/>
            <p:cNvSpPr txBox="1"/>
            <p:nvPr/>
          </p:nvSpPr>
          <p:spPr>
            <a:xfrm>
              <a:off x="4386955" y="2737801"/>
              <a:ext cx="381199" cy="369332"/>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01</a:t>
              </a:r>
            </a:p>
          </p:txBody>
        </p:sp>
      </p:grpSp>
      <p:grpSp>
        <p:nvGrpSpPr>
          <p:cNvPr id="30" name="组合 29"/>
          <p:cNvGrpSpPr/>
          <p:nvPr/>
        </p:nvGrpSpPr>
        <p:grpSpPr>
          <a:xfrm>
            <a:off x="5183656" y="3777217"/>
            <a:ext cx="584472" cy="584472"/>
            <a:chOff x="4285318" y="2630231"/>
            <a:chExt cx="584472" cy="584472"/>
          </a:xfrm>
        </p:grpSpPr>
        <p:sp>
          <p:nvSpPr>
            <p:cNvPr id="31" name="椭圆 30"/>
            <p:cNvSpPr/>
            <p:nvPr/>
          </p:nvSpPr>
          <p:spPr>
            <a:xfrm>
              <a:off x="4285318" y="2630231"/>
              <a:ext cx="584472" cy="584472"/>
            </a:xfrm>
            <a:prstGeom prst="ellipse">
              <a:avLst/>
            </a:prstGeom>
            <a:gradFill flip="none" rotWithShape="1">
              <a:gsLst>
                <a:gs pos="0">
                  <a:srgbClr val="000DB8"/>
                </a:gs>
                <a:gs pos="100000">
                  <a:srgbClr val="000D88"/>
                </a:gs>
              </a:gsLst>
              <a:lin ang="2700000" scaled="1"/>
              <a:tileRect/>
            </a:gradFill>
            <a:ln w="12700" cap="flat" cmpd="sng" algn="ctr">
              <a:noFill/>
              <a:prstDash val="solid"/>
              <a:miter lim="800000"/>
            </a:ln>
            <a:effectLst>
              <a:outerShdw blurRad="50800" dist="38100" dir="2700000" algn="tl" rotWithShape="0">
                <a:srgbClr val="000DB8">
                  <a:alpha val="3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2" name="文本框 31"/>
            <p:cNvSpPr txBox="1"/>
            <p:nvPr/>
          </p:nvSpPr>
          <p:spPr>
            <a:xfrm>
              <a:off x="4386955" y="2737801"/>
              <a:ext cx="381199" cy="369332"/>
            </a:xfrm>
            <a:prstGeom prst="rect">
              <a:avLst/>
            </a:prstGeom>
            <a:no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03</a:t>
              </a:r>
            </a:p>
          </p:txBody>
        </p:sp>
      </p:grpSp>
      <p:sp>
        <p:nvSpPr>
          <p:cNvPr id="33" name="任意多边形: 形状 32"/>
          <p:cNvSpPr/>
          <p:nvPr/>
        </p:nvSpPr>
        <p:spPr>
          <a:xfrm>
            <a:off x="0" y="3683794"/>
            <a:ext cx="12877800" cy="3845865"/>
          </a:xfrm>
          <a:custGeom>
            <a:avLst/>
            <a:gdLst>
              <a:gd name="connsiteX0" fmla="*/ 12192000 w 12192000"/>
              <a:gd name="connsiteY0" fmla="*/ 0 h 3312465"/>
              <a:gd name="connsiteX1" fmla="*/ 12192000 w 12192000"/>
              <a:gd name="connsiteY1" fmla="*/ 3312465 h 3312465"/>
              <a:gd name="connsiteX2" fmla="*/ 0 w 12192000"/>
              <a:gd name="connsiteY2" fmla="*/ 3312465 h 3312465"/>
              <a:gd name="connsiteX3" fmla="*/ 0 w 12192000"/>
              <a:gd name="connsiteY3" fmla="*/ 2626179 h 3312465"/>
              <a:gd name="connsiteX4" fmla="*/ 660400 w 12192000"/>
              <a:gd name="connsiteY4" fmla="*/ 2634190 h 3312465"/>
              <a:gd name="connsiteX5" fmla="*/ 12126327 w 12192000"/>
              <a:gd name="connsiteY5" fmla="*/ 40091 h 3312465"/>
              <a:gd name="connsiteX0-1" fmla="*/ 12877800 w 12877800"/>
              <a:gd name="connsiteY0-2" fmla="*/ 0 h 3845865"/>
              <a:gd name="connsiteX1-3" fmla="*/ 12192000 w 12877800"/>
              <a:gd name="connsiteY1-4" fmla="*/ 3845865 h 3845865"/>
              <a:gd name="connsiteX2-5" fmla="*/ 0 w 12877800"/>
              <a:gd name="connsiteY2-6" fmla="*/ 3845865 h 3845865"/>
              <a:gd name="connsiteX3-7" fmla="*/ 0 w 12877800"/>
              <a:gd name="connsiteY3-8" fmla="*/ 3159579 h 3845865"/>
              <a:gd name="connsiteX4-9" fmla="*/ 660400 w 12877800"/>
              <a:gd name="connsiteY4-10" fmla="*/ 3167590 h 3845865"/>
              <a:gd name="connsiteX5-11" fmla="*/ 12126327 w 12877800"/>
              <a:gd name="connsiteY5-12" fmla="*/ 573491 h 3845865"/>
              <a:gd name="connsiteX6" fmla="*/ 12877800 w 12877800"/>
              <a:gd name="connsiteY6" fmla="*/ 0 h 3845865"/>
              <a:gd name="connsiteX0-13" fmla="*/ 12877800 w 12877800"/>
              <a:gd name="connsiteY0-14" fmla="*/ 0 h 3845865"/>
              <a:gd name="connsiteX1-15" fmla="*/ 12192000 w 12877800"/>
              <a:gd name="connsiteY1-16" fmla="*/ 3845865 h 3845865"/>
              <a:gd name="connsiteX2-17" fmla="*/ 0 w 12877800"/>
              <a:gd name="connsiteY2-18" fmla="*/ 3845865 h 3845865"/>
              <a:gd name="connsiteX3-19" fmla="*/ 0 w 12877800"/>
              <a:gd name="connsiteY3-20" fmla="*/ 3159579 h 3845865"/>
              <a:gd name="connsiteX4-21" fmla="*/ 660400 w 12877800"/>
              <a:gd name="connsiteY4-22" fmla="*/ 3167590 h 3845865"/>
              <a:gd name="connsiteX5-23" fmla="*/ 12141567 w 12877800"/>
              <a:gd name="connsiteY5-24" fmla="*/ 344891 h 3845865"/>
              <a:gd name="connsiteX6-25" fmla="*/ 12877800 w 12877800"/>
              <a:gd name="connsiteY6-26" fmla="*/ 0 h 38458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2877800" h="3845865">
                <a:moveTo>
                  <a:pt x="12877800" y="0"/>
                </a:moveTo>
                <a:lnTo>
                  <a:pt x="12192000" y="3845865"/>
                </a:lnTo>
                <a:lnTo>
                  <a:pt x="0" y="3845865"/>
                </a:lnTo>
                <a:lnTo>
                  <a:pt x="0" y="3159579"/>
                </a:lnTo>
                <a:lnTo>
                  <a:pt x="660400" y="3167590"/>
                </a:lnTo>
                <a:cubicBezTo>
                  <a:pt x="5276500" y="3167590"/>
                  <a:pt x="9416208" y="1929173"/>
                  <a:pt x="12141567" y="344891"/>
                </a:cubicBezTo>
                <a:cubicBezTo>
                  <a:pt x="12163458" y="331527"/>
                  <a:pt x="12855909" y="13364"/>
                  <a:pt x="12877800" y="0"/>
                </a:cubicBezTo>
                <a:close/>
              </a:path>
            </a:pathLst>
          </a:custGeom>
          <a:solidFill>
            <a:srgbClr val="256ED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4" name="任意多边形: 形状 33"/>
          <p:cNvSpPr/>
          <p:nvPr/>
        </p:nvSpPr>
        <p:spPr>
          <a:xfrm>
            <a:off x="0" y="4217193"/>
            <a:ext cx="12192000" cy="3312465"/>
          </a:xfrm>
          <a:custGeom>
            <a:avLst/>
            <a:gdLst>
              <a:gd name="connsiteX0" fmla="*/ 12192000 w 12192000"/>
              <a:gd name="connsiteY0" fmla="*/ 0 h 3312465"/>
              <a:gd name="connsiteX1" fmla="*/ 12192000 w 12192000"/>
              <a:gd name="connsiteY1" fmla="*/ 3312465 h 3312465"/>
              <a:gd name="connsiteX2" fmla="*/ 0 w 12192000"/>
              <a:gd name="connsiteY2" fmla="*/ 3312465 h 3312465"/>
              <a:gd name="connsiteX3" fmla="*/ 0 w 12192000"/>
              <a:gd name="connsiteY3" fmla="*/ 2626179 h 3312465"/>
              <a:gd name="connsiteX4" fmla="*/ 660400 w 12192000"/>
              <a:gd name="connsiteY4" fmla="*/ 2634190 h 3312465"/>
              <a:gd name="connsiteX5" fmla="*/ 12126327 w 12192000"/>
              <a:gd name="connsiteY5" fmla="*/ 40091 h 331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312465">
                <a:moveTo>
                  <a:pt x="12192000" y="0"/>
                </a:moveTo>
                <a:lnTo>
                  <a:pt x="12192000" y="3312465"/>
                </a:lnTo>
                <a:lnTo>
                  <a:pt x="0" y="3312465"/>
                </a:lnTo>
                <a:lnTo>
                  <a:pt x="0" y="2626179"/>
                </a:lnTo>
                <a:lnTo>
                  <a:pt x="660400" y="2634190"/>
                </a:lnTo>
                <a:cubicBezTo>
                  <a:pt x="5276500" y="2634190"/>
                  <a:pt x="9400968" y="1624373"/>
                  <a:pt x="12126327" y="40091"/>
                </a:cubicBezTo>
                <a:close/>
              </a:path>
            </a:pathLst>
          </a:custGeom>
          <a:gradFill>
            <a:gsLst>
              <a:gs pos="0">
                <a:srgbClr val="256ED8"/>
              </a:gs>
              <a:gs pos="100000">
                <a:srgbClr val="090A7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35" name="组合 34"/>
          <p:cNvGrpSpPr/>
          <p:nvPr/>
        </p:nvGrpSpPr>
        <p:grpSpPr>
          <a:xfrm>
            <a:off x="-994124" y="2035543"/>
            <a:ext cx="2260601" cy="106360"/>
            <a:chOff x="76200" y="2185195"/>
            <a:chExt cx="2260601" cy="106360"/>
          </a:xfrm>
        </p:grpSpPr>
        <p:sp>
          <p:nvSpPr>
            <p:cNvPr id="36" name="椭圆 35"/>
            <p:cNvSpPr/>
            <p:nvPr/>
          </p:nvSpPr>
          <p:spPr>
            <a:xfrm>
              <a:off x="2230441" y="2185195"/>
              <a:ext cx="106360" cy="10636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37" name="直接连接符 36"/>
            <p:cNvCxnSpPr/>
            <p:nvPr/>
          </p:nvCxnSpPr>
          <p:spPr>
            <a:xfrm flipH="1">
              <a:off x="76200" y="2243428"/>
              <a:ext cx="2152650" cy="0"/>
            </a:xfrm>
            <a:prstGeom prst="line">
              <a:avLst/>
            </a:prstGeom>
            <a:ln>
              <a:gradFill>
                <a:gsLst>
                  <a:gs pos="70000">
                    <a:schemeClr val="bg1">
                      <a:alpha val="0"/>
                    </a:schemeClr>
                  </a:gs>
                  <a:gs pos="0">
                    <a:schemeClr val="bg1"/>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rot="10800000">
            <a:off x="3422722" y="2051312"/>
            <a:ext cx="2260601" cy="106360"/>
            <a:chOff x="76200" y="2185195"/>
            <a:chExt cx="2260601" cy="106360"/>
          </a:xfrm>
        </p:grpSpPr>
        <p:sp>
          <p:nvSpPr>
            <p:cNvPr id="39" name="椭圆 38"/>
            <p:cNvSpPr/>
            <p:nvPr/>
          </p:nvSpPr>
          <p:spPr>
            <a:xfrm>
              <a:off x="2230441" y="2185195"/>
              <a:ext cx="106360" cy="10636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40" name="直接连接符 39"/>
            <p:cNvCxnSpPr/>
            <p:nvPr/>
          </p:nvCxnSpPr>
          <p:spPr>
            <a:xfrm flipH="1">
              <a:off x="76200" y="2243428"/>
              <a:ext cx="2152650" cy="0"/>
            </a:xfrm>
            <a:prstGeom prst="line">
              <a:avLst/>
            </a:prstGeom>
            <a:ln>
              <a:gradFill>
                <a:gsLst>
                  <a:gs pos="70000">
                    <a:schemeClr val="bg1">
                      <a:alpha val="0"/>
                    </a:schemeClr>
                  </a:gs>
                  <a:gs pos="0">
                    <a:schemeClr val="bg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3" name="椭圆 22"/>
          <p:cNvSpPr/>
          <p:nvPr/>
        </p:nvSpPr>
        <p:spPr>
          <a:xfrm>
            <a:off x="-1279228" y="-3650734"/>
            <a:ext cx="11689040" cy="14362278"/>
          </a:xfrm>
          <a:prstGeom prst="ellipse">
            <a:avLst/>
          </a:prstGeom>
          <a:noFill/>
          <a:ln w="6350">
            <a:gradFill>
              <a:gsLst>
                <a:gs pos="30000">
                  <a:srgbClr val="000DB8">
                    <a:alpha val="0"/>
                  </a:srgbClr>
                </a:gs>
                <a:gs pos="100000">
                  <a:srgbClr val="000DB8">
                    <a:alpha val="27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41" name="组合 40"/>
          <p:cNvGrpSpPr/>
          <p:nvPr/>
        </p:nvGrpSpPr>
        <p:grpSpPr>
          <a:xfrm>
            <a:off x="8176556" y="1525067"/>
            <a:ext cx="1905832" cy="284046"/>
            <a:chOff x="625469" y="1498939"/>
            <a:chExt cx="1905832" cy="284046"/>
          </a:xfrm>
        </p:grpSpPr>
        <p:sp>
          <p:nvSpPr>
            <p:cNvPr id="43" name="菱形 42"/>
            <p:cNvSpPr/>
            <p:nvPr/>
          </p:nvSpPr>
          <p:spPr>
            <a:xfrm flipH="1">
              <a:off x="2247253" y="1498939"/>
              <a:ext cx="284048" cy="284046"/>
            </a:xfrm>
            <a:prstGeom prst="diamond">
              <a:avLst/>
            </a:prstGeom>
            <a:noFill/>
            <a:ln w="9525">
              <a:gradFill>
                <a:gsLst>
                  <a:gs pos="29000">
                    <a:srgbClr val="256ED8"/>
                  </a:gs>
                  <a:gs pos="0">
                    <a:srgbClr val="256ED8"/>
                  </a:gs>
                  <a:gs pos="100000">
                    <a:srgbClr val="090A7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菱形 45"/>
            <p:cNvSpPr/>
            <p:nvPr/>
          </p:nvSpPr>
          <p:spPr>
            <a:xfrm flipH="1">
              <a:off x="2345594" y="1597281"/>
              <a:ext cx="87365" cy="87363"/>
            </a:xfrm>
            <a:prstGeom prst="diamond">
              <a:avLst/>
            </a:prstGeom>
            <a:gradFill flip="none" rotWithShape="1">
              <a:gsLst>
                <a:gs pos="95506">
                  <a:srgbClr val="090A7B"/>
                </a:gs>
                <a:gs pos="67000">
                  <a:srgbClr val="090A7B"/>
                </a:gs>
                <a:gs pos="41000">
                  <a:srgbClr val="256ED8"/>
                </a:gs>
                <a:gs pos="3371">
                  <a:srgbClr val="D8E5F8"/>
                </a:gs>
                <a:gs pos="24000">
                  <a:srgbClr val="256E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flipH="1">
              <a:off x="1277194" y="1592973"/>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1277194" y="1688951"/>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625469" y="1640963"/>
              <a:ext cx="1631552"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53" name="菱形 52"/>
            <p:cNvSpPr/>
            <p:nvPr/>
          </p:nvSpPr>
          <p:spPr>
            <a:xfrm flipH="1">
              <a:off x="2292276" y="1543962"/>
              <a:ext cx="194002" cy="193999"/>
            </a:xfrm>
            <a:prstGeom prst="diamond">
              <a:avLst/>
            </a:prstGeom>
            <a:noFill/>
            <a:ln w="6350">
              <a:gradFill>
                <a:gsLst>
                  <a:gs pos="29000">
                    <a:srgbClr val="256ED8"/>
                  </a:gs>
                  <a:gs pos="0">
                    <a:srgbClr val="256ED8"/>
                  </a:gs>
                  <a:gs pos="100000">
                    <a:srgbClr val="090A7B"/>
                  </a:gs>
                </a:gsLst>
                <a:lin ang="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p:cNvGrpSpPr/>
          <p:nvPr/>
        </p:nvGrpSpPr>
        <p:grpSpPr>
          <a:xfrm>
            <a:off x="8176556" y="3044704"/>
            <a:ext cx="1905832" cy="284046"/>
            <a:chOff x="625469" y="1498939"/>
            <a:chExt cx="1905832" cy="284046"/>
          </a:xfrm>
        </p:grpSpPr>
        <p:sp>
          <p:nvSpPr>
            <p:cNvPr id="55" name="菱形 54"/>
            <p:cNvSpPr/>
            <p:nvPr/>
          </p:nvSpPr>
          <p:spPr>
            <a:xfrm flipH="1">
              <a:off x="2247253" y="1498939"/>
              <a:ext cx="284048" cy="284046"/>
            </a:xfrm>
            <a:prstGeom prst="diamond">
              <a:avLst/>
            </a:prstGeom>
            <a:noFill/>
            <a:ln w="9525">
              <a:gradFill>
                <a:gsLst>
                  <a:gs pos="29000">
                    <a:srgbClr val="256ED8"/>
                  </a:gs>
                  <a:gs pos="0">
                    <a:srgbClr val="256ED8"/>
                  </a:gs>
                  <a:gs pos="100000">
                    <a:srgbClr val="090A7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菱形 56"/>
            <p:cNvSpPr/>
            <p:nvPr/>
          </p:nvSpPr>
          <p:spPr>
            <a:xfrm flipH="1">
              <a:off x="2345594" y="1597281"/>
              <a:ext cx="87365" cy="87363"/>
            </a:xfrm>
            <a:prstGeom prst="diamond">
              <a:avLst/>
            </a:prstGeom>
            <a:gradFill flip="none" rotWithShape="1">
              <a:gsLst>
                <a:gs pos="95506">
                  <a:srgbClr val="090A7B"/>
                </a:gs>
                <a:gs pos="67000">
                  <a:srgbClr val="090A7B"/>
                </a:gs>
                <a:gs pos="41000">
                  <a:srgbClr val="256ED8"/>
                </a:gs>
                <a:gs pos="3371">
                  <a:srgbClr val="D8E5F8"/>
                </a:gs>
                <a:gs pos="24000">
                  <a:srgbClr val="256E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0" name="直接连接符 59"/>
            <p:cNvCxnSpPr/>
            <p:nvPr/>
          </p:nvCxnSpPr>
          <p:spPr>
            <a:xfrm flipH="1">
              <a:off x="1277194" y="1592973"/>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H="1">
              <a:off x="1277194" y="1688951"/>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a:off x="625469" y="1640963"/>
              <a:ext cx="1631552"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63" name="菱形 62"/>
            <p:cNvSpPr/>
            <p:nvPr/>
          </p:nvSpPr>
          <p:spPr>
            <a:xfrm flipH="1">
              <a:off x="2292276" y="1543962"/>
              <a:ext cx="194002" cy="193999"/>
            </a:xfrm>
            <a:prstGeom prst="diamond">
              <a:avLst/>
            </a:prstGeom>
            <a:noFill/>
            <a:ln w="6350">
              <a:gradFill>
                <a:gsLst>
                  <a:gs pos="29000">
                    <a:srgbClr val="256ED8"/>
                  </a:gs>
                  <a:gs pos="0">
                    <a:srgbClr val="256ED8"/>
                  </a:gs>
                  <a:gs pos="100000">
                    <a:srgbClr val="090A7B"/>
                  </a:gs>
                </a:gsLst>
                <a:lin ang="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8176556" y="4368712"/>
            <a:ext cx="1905832" cy="284046"/>
            <a:chOff x="625469" y="1498939"/>
            <a:chExt cx="1905832" cy="284046"/>
          </a:xfrm>
        </p:grpSpPr>
        <p:sp>
          <p:nvSpPr>
            <p:cNvPr id="65" name="菱形 64"/>
            <p:cNvSpPr/>
            <p:nvPr/>
          </p:nvSpPr>
          <p:spPr>
            <a:xfrm flipH="1">
              <a:off x="2247253" y="1498939"/>
              <a:ext cx="284048" cy="284046"/>
            </a:xfrm>
            <a:prstGeom prst="diamond">
              <a:avLst/>
            </a:prstGeom>
            <a:noFill/>
            <a:ln w="9525">
              <a:gradFill>
                <a:gsLst>
                  <a:gs pos="29000">
                    <a:srgbClr val="256ED8"/>
                  </a:gs>
                  <a:gs pos="0">
                    <a:srgbClr val="256ED8"/>
                  </a:gs>
                  <a:gs pos="100000">
                    <a:srgbClr val="090A7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菱形 65"/>
            <p:cNvSpPr/>
            <p:nvPr/>
          </p:nvSpPr>
          <p:spPr>
            <a:xfrm flipH="1">
              <a:off x="2345594" y="1597281"/>
              <a:ext cx="87365" cy="87363"/>
            </a:xfrm>
            <a:prstGeom prst="diamond">
              <a:avLst/>
            </a:prstGeom>
            <a:gradFill flip="none" rotWithShape="1">
              <a:gsLst>
                <a:gs pos="95506">
                  <a:srgbClr val="090A7B"/>
                </a:gs>
                <a:gs pos="67000">
                  <a:srgbClr val="090A7B"/>
                </a:gs>
                <a:gs pos="41000">
                  <a:srgbClr val="256ED8"/>
                </a:gs>
                <a:gs pos="3371">
                  <a:srgbClr val="D8E5F8"/>
                </a:gs>
                <a:gs pos="24000">
                  <a:srgbClr val="256E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连接符 67"/>
            <p:cNvCxnSpPr/>
            <p:nvPr/>
          </p:nvCxnSpPr>
          <p:spPr>
            <a:xfrm flipH="1">
              <a:off x="1277194" y="1592973"/>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H="1">
              <a:off x="1277194" y="1688951"/>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H="1">
              <a:off x="625469" y="1640963"/>
              <a:ext cx="1631552"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72" name="菱形 71"/>
            <p:cNvSpPr/>
            <p:nvPr/>
          </p:nvSpPr>
          <p:spPr>
            <a:xfrm flipH="1">
              <a:off x="2292276" y="1543962"/>
              <a:ext cx="194002" cy="193999"/>
            </a:xfrm>
            <a:prstGeom prst="diamond">
              <a:avLst/>
            </a:prstGeom>
            <a:noFill/>
            <a:ln w="6350">
              <a:gradFill>
                <a:gsLst>
                  <a:gs pos="29000">
                    <a:srgbClr val="256ED8"/>
                  </a:gs>
                  <a:gs pos="0">
                    <a:srgbClr val="256ED8"/>
                  </a:gs>
                  <a:gs pos="100000">
                    <a:srgbClr val="090A7B"/>
                  </a:gs>
                </a:gsLst>
                <a:lin ang="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p:cNvPicPr>
            <a:picLocks noChangeAspect="1"/>
          </p:cNvPicPr>
          <p:nvPr/>
        </p:nvPicPr>
        <p:blipFill>
          <a:blip r:embed="rId5"/>
          <a:stretch>
            <a:fillRect/>
          </a:stretch>
        </p:blipFill>
        <p:spPr>
          <a:xfrm>
            <a:off x="4969415" y="2225678"/>
            <a:ext cx="6005080" cy="938865"/>
          </a:xfrm>
          <a:prstGeom prst="rect">
            <a:avLst/>
          </a:prstGeom>
        </p:spPr>
      </p:pic>
      <p:pic>
        <p:nvPicPr>
          <p:cNvPr id="9" name="图片 8"/>
          <p:cNvPicPr>
            <a:picLocks noChangeAspect="1"/>
          </p:cNvPicPr>
          <p:nvPr/>
        </p:nvPicPr>
        <p:blipFill>
          <a:blip r:embed="rId6"/>
          <a:stretch>
            <a:fillRect/>
          </a:stretch>
        </p:blipFill>
        <p:spPr>
          <a:xfrm>
            <a:off x="4955143" y="3681596"/>
            <a:ext cx="6005080" cy="938865"/>
          </a:xfrm>
          <a:prstGeom prst="rect">
            <a:avLst/>
          </a:prstGeom>
        </p:spPr>
      </p:pic>
      <p:pic>
        <p:nvPicPr>
          <p:cNvPr id="10" name="图片 9"/>
          <p:cNvPicPr>
            <a:picLocks noChangeAspect="1"/>
          </p:cNvPicPr>
          <p:nvPr/>
        </p:nvPicPr>
        <p:blipFill>
          <a:blip r:embed="rId7"/>
          <a:stretch>
            <a:fillRect/>
          </a:stretch>
        </p:blipFill>
        <p:spPr>
          <a:xfrm>
            <a:off x="683165" y="1263258"/>
            <a:ext cx="3206774" cy="1926503"/>
          </a:xfrm>
          <a:prstGeom prst="rect">
            <a:avLst/>
          </a:prstGeom>
        </p:spPr>
      </p:pic>
      <p:sp>
        <p:nvSpPr>
          <p:cNvPr id="51" name="文本框 50"/>
          <p:cNvSpPr txBox="1"/>
          <p:nvPr/>
        </p:nvSpPr>
        <p:spPr>
          <a:xfrm>
            <a:off x="11458471" y="6434967"/>
            <a:ext cx="733529" cy="369332"/>
          </a:xfrm>
          <a:prstGeom prst="rect">
            <a:avLst/>
          </a:prstGeom>
          <a:noFill/>
        </p:spPr>
        <p:txBody>
          <a:bodyPr wrap="square" rtlCol="0">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06</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8"/>
          <a:stretch>
            <a:fillRect/>
          </a:stretch>
        </p:blipFill>
        <p:spPr>
          <a:xfrm>
            <a:off x="6015439" y="842224"/>
            <a:ext cx="3889585" cy="859611"/>
          </a:xfrm>
          <a:prstGeom prst="rect">
            <a:avLst/>
          </a:prstGeom>
        </p:spPr>
      </p:pic>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îşḻidé"/>
          <p:cNvSpPr/>
          <p:nvPr/>
        </p:nvSpPr>
        <p:spPr bwMode="auto">
          <a:xfrm>
            <a:off x="0" y="0"/>
            <a:ext cx="6977665" cy="6858000"/>
          </a:xfrm>
          <a:custGeom>
            <a:avLst/>
            <a:gdLst>
              <a:gd name="T0" fmla="*/ 1167 w 1740"/>
              <a:gd name="T1" fmla="*/ 0 h 1204"/>
              <a:gd name="T2" fmla="*/ 1025 w 1740"/>
              <a:gd name="T3" fmla="*/ 643 h 1204"/>
              <a:gd name="T4" fmla="*/ 1025 w 1740"/>
              <a:gd name="T5" fmla="*/ 1204 h 1204"/>
              <a:gd name="T6" fmla="*/ 0 w 1740"/>
              <a:gd name="T7" fmla="*/ 1204 h 1204"/>
              <a:gd name="T8" fmla="*/ 0 w 1740"/>
              <a:gd name="T9" fmla="*/ 0 h 1204"/>
              <a:gd name="T10" fmla="*/ 1167 w 1740"/>
              <a:gd name="T11" fmla="*/ 0 h 1204"/>
              <a:gd name="connsiteX0" fmla="*/ 6707 w 7884"/>
              <a:gd name="connsiteY0" fmla="*/ 0 h 10000"/>
              <a:gd name="connsiteX1" fmla="*/ 5891 w 7884"/>
              <a:gd name="connsiteY1" fmla="*/ 5341 h 10000"/>
              <a:gd name="connsiteX2" fmla="*/ 5891 w 7884"/>
              <a:gd name="connsiteY2" fmla="*/ 10000 h 10000"/>
              <a:gd name="connsiteX3" fmla="*/ 0 w 7884"/>
              <a:gd name="connsiteY3" fmla="*/ 10000 h 10000"/>
              <a:gd name="connsiteX4" fmla="*/ 1255 w 7884"/>
              <a:gd name="connsiteY4" fmla="*/ 1069 h 10000"/>
              <a:gd name="connsiteX5" fmla="*/ 6707 w 7884"/>
              <a:gd name="connsiteY5" fmla="*/ 0 h 10000"/>
              <a:gd name="connsiteX0-1" fmla="*/ 8507 w 10000"/>
              <a:gd name="connsiteY0-2" fmla="*/ 0 h 10000"/>
              <a:gd name="connsiteX1-3" fmla="*/ 7472 w 10000"/>
              <a:gd name="connsiteY1-4" fmla="*/ 5341 h 10000"/>
              <a:gd name="connsiteX2-5" fmla="*/ 7472 w 10000"/>
              <a:gd name="connsiteY2-6" fmla="*/ 10000 h 10000"/>
              <a:gd name="connsiteX3-7" fmla="*/ 0 w 10000"/>
              <a:gd name="connsiteY3-8" fmla="*/ 10000 h 10000"/>
              <a:gd name="connsiteX4-9" fmla="*/ 1067 w 10000"/>
              <a:gd name="connsiteY4-10" fmla="*/ 0 h 10000"/>
              <a:gd name="connsiteX5-11" fmla="*/ 8507 w 10000"/>
              <a:gd name="connsiteY5-12" fmla="*/ 0 h 10000"/>
              <a:gd name="connsiteX0-13" fmla="*/ 7440 w 8933"/>
              <a:gd name="connsiteY0-14" fmla="*/ 0 h 10000"/>
              <a:gd name="connsiteX1-15" fmla="*/ 6405 w 8933"/>
              <a:gd name="connsiteY1-16" fmla="*/ 5341 h 10000"/>
              <a:gd name="connsiteX2-17" fmla="*/ 6405 w 8933"/>
              <a:gd name="connsiteY2-18" fmla="*/ 10000 h 10000"/>
              <a:gd name="connsiteX3-19" fmla="*/ 26 w 8933"/>
              <a:gd name="connsiteY3-20" fmla="*/ 10000 h 10000"/>
              <a:gd name="connsiteX4-21" fmla="*/ 0 w 8933"/>
              <a:gd name="connsiteY4-22" fmla="*/ 0 h 10000"/>
              <a:gd name="connsiteX5-23" fmla="*/ 7440 w 8933"/>
              <a:gd name="connsiteY5-2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933" h="10000">
                <a:moveTo>
                  <a:pt x="7440" y="0"/>
                </a:moveTo>
                <a:cubicBezTo>
                  <a:pt x="7440" y="0"/>
                  <a:pt x="2410" y="2882"/>
                  <a:pt x="6405" y="5341"/>
                </a:cubicBezTo>
                <a:cubicBezTo>
                  <a:pt x="7302" y="5897"/>
                  <a:pt x="11617" y="8231"/>
                  <a:pt x="6405" y="10000"/>
                </a:cubicBezTo>
                <a:lnTo>
                  <a:pt x="26" y="10000"/>
                </a:lnTo>
                <a:cubicBezTo>
                  <a:pt x="26" y="0"/>
                  <a:pt x="0" y="0"/>
                  <a:pt x="0" y="0"/>
                </a:cubicBezTo>
                <a:lnTo>
                  <a:pt x="7440" y="0"/>
                </a:lnTo>
                <a:close/>
              </a:path>
            </a:pathLst>
          </a:custGeom>
          <a:blipFill>
            <a:blip r:embed="rId3"/>
            <a:stretch>
              <a:fillRect/>
            </a:stretch>
          </a:blipFill>
          <a:ln w="3175">
            <a:noFill/>
            <a:prstDash val="sysDash"/>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íṣlíďê"/>
          <p:cNvSpPr/>
          <p:nvPr/>
        </p:nvSpPr>
        <p:spPr bwMode="auto">
          <a:xfrm>
            <a:off x="-23243" y="0"/>
            <a:ext cx="6294015" cy="6858000"/>
          </a:xfrm>
          <a:custGeom>
            <a:avLst/>
            <a:gdLst>
              <a:gd name="T0" fmla="*/ 1167 w 1740"/>
              <a:gd name="T1" fmla="*/ 0 h 1204"/>
              <a:gd name="T2" fmla="*/ 1025 w 1740"/>
              <a:gd name="T3" fmla="*/ 643 h 1204"/>
              <a:gd name="T4" fmla="*/ 1025 w 1740"/>
              <a:gd name="T5" fmla="*/ 1204 h 1204"/>
              <a:gd name="T6" fmla="*/ 0 w 1740"/>
              <a:gd name="T7" fmla="*/ 1204 h 1204"/>
              <a:gd name="T8" fmla="*/ 0 w 1740"/>
              <a:gd name="T9" fmla="*/ 0 h 1204"/>
              <a:gd name="T10" fmla="*/ 1167 w 1740"/>
              <a:gd name="T11" fmla="*/ 0 h 1204"/>
              <a:gd name="connsiteX0" fmla="*/ 6707 w 7884"/>
              <a:gd name="connsiteY0" fmla="*/ 0 h 10000"/>
              <a:gd name="connsiteX1" fmla="*/ 5891 w 7884"/>
              <a:gd name="connsiteY1" fmla="*/ 5341 h 10000"/>
              <a:gd name="connsiteX2" fmla="*/ 5891 w 7884"/>
              <a:gd name="connsiteY2" fmla="*/ 10000 h 10000"/>
              <a:gd name="connsiteX3" fmla="*/ 0 w 7884"/>
              <a:gd name="connsiteY3" fmla="*/ 10000 h 10000"/>
              <a:gd name="connsiteX4" fmla="*/ 1255 w 7884"/>
              <a:gd name="connsiteY4" fmla="*/ 1069 h 10000"/>
              <a:gd name="connsiteX5" fmla="*/ 6707 w 7884"/>
              <a:gd name="connsiteY5" fmla="*/ 0 h 10000"/>
              <a:gd name="connsiteX0-1" fmla="*/ 8507 w 10000"/>
              <a:gd name="connsiteY0-2" fmla="*/ 0 h 10000"/>
              <a:gd name="connsiteX1-3" fmla="*/ 7472 w 10000"/>
              <a:gd name="connsiteY1-4" fmla="*/ 5341 h 10000"/>
              <a:gd name="connsiteX2-5" fmla="*/ 7472 w 10000"/>
              <a:gd name="connsiteY2-6" fmla="*/ 10000 h 10000"/>
              <a:gd name="connsiteX3-7" fmla="*/ 0 w 10000"/>
              <a:gd name="connsiteY3-8" fmla="*/ 10000 h 10000"/>
              <a:gd name="connsiteX4-9" fmla="*/ 1067 w 10000"/>
              <a:gd name="connsiteY4-10" fmla="*/ 0 h 10000"/>
              <a:gd name="connsiteX5-11" fmla="*/ 8507 w 10000"/>
              <a:gd name="connsiteY5-12" fmla="*/ 0 h 10000"/>
              <a:gd name="connsiteX0-13" fmla="*/ 7440 w 8933"/>
              <a:gd name="connsiteY0-14" fmla="*/ 0 h 10000"/>
              <a:gd name="connsiteX1-15" fmla="*/ 6405 w 8933"/>
              <a:gd name="connsiteY1-16" fmla="*/ 5341 h 10000"/>
              <a:gd name="connsiteX2-17" fmla="*/ 6405 w 8933"/>
              <a:gd name="connsiteY2-18" fmla="*/ 10000 h 10000"/>
              <a:gd name="connsiteX3-19" fmla="*/ 26 w 8933"/>
              <a:gd name="connsiteY3-20" fmla="*/ 10000 h 10000"/>
              <a:gd name="connsiteX4-21" fmla="*/ 0 w 8933"/>
              <a:gd name="connsiteY4-22" fmla="*/ 0 h 10000"/>
              <a:gd name="connsiteX5-23" fmla="*/ 7440 w 8933"/>
              <a:gd name="connsiteY5-2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933" h="10000">
                <a:moveTo>
                  <a:pt x="7440" y="0"/>
                </a:moveTo>
                <a:cubicBezTo>
                  <a:pt x="7440" y="0"/>
                  <a:pt x="2410" y="2882"/>
                  <a:pt x="6405" y="5341"/>
                </a:cubicBezTo>
                <a:cubicBezTo>
                  <a:pt x="7302" y="5897"/>
                  <a:pt x="11617" y="8231"/>
                  <a:pt x="6405" y="10000"/>
                </a:cubicBezTo>
                <a:lnTo>
                  <a:pt x="26" y="10000"/>
                </a:lnTo>
                <a:cubicBezTo>
                  <a:pt x="26" y="0"/>
                  <a:pt x="0" y="0"/>
                  <a:pt x="0" y="0"/>
                </a:cubicBezTo>
                <a:lnTo>
                  <a:pt x="7440" y="0"/>
                </a:lnTo>
                <a:close/>
              </a:path>
            </a:pathLst>
          </a:custGeom>
          <a:gradFill flip="none" rotWithShape="1">
            <a:gsLst>
              <a:gs pos="28000">
                <a:srgbClr val="090A7B">
                  <a:alpha val="79000"/>
                </a:srgbClr>
              </a:gs>
              <a:gs pos="100000">
                <a:srgbClr val="1D78FA">
                  <a:alpha val="66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îṣľïdê"/>
          <p:cNvSpPr/>
          <p:nvPr/>
        </p:nvSpPr>
        <p:spPr>
          <a:xfrm>
            <a:off x="4740270" y="1726303"/>
            <a:ext cx="304698" cy="304698"/>
          </a:xfrm>
          <a:prstGeom prst="diamond">
            <a:avLst/>
          </a:prstGeom>
          <a:noFill/>
          <a:ln w="22225">
            <a:solidFill>
              <a:srgbClr val="256ED8"/>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iṣḷíďe"/>
          <p:cNvSpPr/>
          <p:nvPr/>
        </p:nvSpPr>
        <p:spPr>
          <a:xfrm>
            <a:off x="5718240" y="2829718"/>
            <a:ext cx="304698" cy="304698"/>
          </a:xfrm>
          <a:prstGeom prst="diamond">
            <a:avLst/>
          </a:prstGeom>
          <a:noFill/>
          <a:ln w="22225">
            <a:solidFill>
              <a:srgbClr val="256ED8"/>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iṥḻîḑê"/>
          <p:cNvSpPr/>
          <p:nvPr/>
        </p:nvSpPr>
        <p:spPr>
          <a:xfrm>
            <a:off x="6696210" y="3933133"/>
            <a:ext cx="304698" cy="304698"/>
          </a:xfrm>
          <a:prstGeom prst="diamond">
            <a:avLst/>
          </a:prstGeom>
          <a:noFill/>
          <a:ln w="22225">
            <a:solidFill>
              <a:srgbClr val="256ED8"/>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iṥḻîḑê"/>
          <p:cNvSpPr/>
          <p:nvPr/>
        </p:nvSpPr>
        <p:spPr>
          <a:xfrm>
            <a:off x="7674180" y="5036548"/>
            <a:ext cx="304698" cy="304698"/>
          </a:xfrm>
          <a:prstGeom prst="diamond">
            <a:avLst/>
          </a:prstGeom>
          <a:noFill/>
          <a:ln w="22225">
            <a:solidFill>
              <a:srgbClr val="256ED8"/>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6" name="图片 5"/>
          <p:cNvPicPr>
            <a:picLocks noChangeAspect="1"/>
          </p:cNvPicPr>
          <p:nvPr/>
        </p:nvPicPr>
        <p:blipFill>
          <a:blip r:embed="rId4"/>
          <a:stretch>
            <a:fillRect/>
          </a:stretch>
        </p:blipFill>
        <p:spPr>
          <a:xfrm>
            <a:off x="5097796" y="1280574"/>
            <a:ext cx="3926164" cy="1072989"/>
          </a:xfrm>
          <a:prstGeom prst="rect">
            <a:avLst/>
          </a:prstGeom>
        </p:spPr>
      </p:pic>
      <p:pic>
        <p:nvPicPr>
          <p:cNvPr id="7" name="图片 6"/>
          <p:cNvPicPr>
            <a:picLocks noChangeAspect="1"/>
          </p:cNvPicPr>
          <p:nvPr/>
        </p:nvPicPr>
        <p:blipFill>
          <a:blip r:embed="rId5"/>
          <a:stretch>
            <a:fillRect/>
          </a:stretch>
        </p:blipFill>
        <p:spPr>
          <a:xfrm>
            <a:off x="6078814" y="2387068"/>
            <a:ext cx="3920068" cy="1072989"/>
          </a:xfrm>
          <a:prstGeom prst="rect">
            <a:avLst/>
          </a:prstGeom>
        </p:spPr>
      </p:pic>
      <p:pic>
        <p:nvPicPr>
          <p:cNvPr id="8" name="图片 7"/>
          <p:cNvPicPr>
            <a:picLocks noChangeAspect="1"/>
          </p:cNvPicPr>
          <p:nvPr/>
        </p:nvPicPr>
        <p:blipFill>
          <a:blip r:embed="rId6"/>
          <a:stretch>
            <a:fillRect/>
          </a:stretch>
        </p:blipFill>
        <p:spPr>
          <a:xfrm>
            <a:off x="7053736" y="3493563"/>
            <a:ext cx="3926164" cy="1072989"/>
          </a:xfrm>
          <a:prstGeom prst="rect">
            <a:avLst/>
          </a:prstGeom>
        </p:spPr>
      </p:pic>
      <p:pic>
        <p:nvPicPr>
          <p:cNvPr id="9" name="图片 8"/>
          <p:cNvPicPr>
            <a:picLocks noChangeAspect="1"/>
          </p:cNvPicPr>
          <p:nvPr/>
        </p:nvPicPr>
        <p:blipFill>
          <a:blip r:embed="rId7"/>
          <a:stretch>
            <a:fillRect/>
          </a:stretch>
        </p:blipFill>
        <p:spPr>
          <a:xfrm>
            <a:off x="8031706" y="4600056"/>
            <a:ext cx="3926164" cy="1072989"/>
          </a:xfrm>
          <a:prstGeom prst="rect">
            <a:avLst/>
          </a:prstGeom>
        </p:spPr>
      </p:pic>
      <p:sp>
        <p:nvSpPr>
          <p:cNvPr id="10" name="文本框 9"/>
          <p:cNvSpPr txBox="1"/>
          <p:nvPr/>
        </p:nvSpPr>
        <p:spPr>
          <a:xfrm>
            <a:off x="11458471" y="6370655"/>
            <a:ext cx="7335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07</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 name="TextBox 48"/>
          <p:cNvSpPr txBox="1"/>
          <p:nvPr/>
        </p:nvSpPr>
        <p:spPr>
          <a:xfrm>
            <a:off x="1123130" y="3702264"/>
            <a:ext cx="1845739" cy="2104230"/>
          </a:xfrm>
          <a:prstGeom prst="rect">
            <a:avLst/>
          </a:prstGeom>
          <a:noFill/>
        </p:spPr>
        <p:txBody>
          <a:bodyPr wrap="square" lIns="0" tIns="0" rIns="0" bIns="0" rtlCol="0">
            <a:spAutoFit/>
          </a:bodyPr>
          <a:lstStyle/>
          <a:p>
            <a:pPr algn="ctr">
              <a:lnSpc>
                <a:spcPct val="130000"/>
              </a:lnSpc>
              <a:defRPr/>
            </a:pPr>
            <a:r>
              <a:rPr lang="en-US" altLang="zh-CN" sz="11500" dirty="0">
                <a:solidFill>
                  <a:prstClr val="white"/>
                </a:solidFill>
                <a:latin typeface="方正大标宋简体" panose="03000509000000000000" pitchFamily="2" charset="-122"/>
                <a:ea typeface="方正大标宋简体" panose="03000509000000000000" pitchFamily="2" charset="-122"/>
                <a:cs typeface="+mn-ea"/>
                <a:sym typeface="+mn-lt"/>
              </a:rPr>
              <a:t>1</a:t>
            </a:r>
            <a:endParaRPr lang="zh-CN" altLang="en-US" sz="11500" dirty="0">
              <a:solidFill>
                <a:prstClr val="white"/>
              </a:solidFill>
              <a:latin typeface="方正大标宋简体" panose="03000509000000000000" pitchFamily="2" charset="-122"/>
              <a:ea typeface="方正大标宋简体" panose="03000509000000000000" pitchFamily="2" charset="-122"/>
              <a:cs typeface="+mn-ea"/>
              <a:sym typeface="+mn-lt"/>
            </a:endParaRPr>
          </a:p>
        </p:txBody>
      </p:sp>
      <p:pic>
        <p:nvPicPr>
          <p:cNvPr id="13" name="图片 12"/>
          <p:cNvPicPr>
            <a:picLocks noChangeAspect="1"/>
          </p:cNvPicPr>
          <p:nvPr/>
        </p:nvPicPr>
        <p:blipFill>
          <a:blip r:embed="rId8"/>
          <a:stretch>
            <a:fillRect/>
          </a:stretch>
        </p:blipFill>
        <p:spPr>
          <a:xfrm>
            <a:off x="-122010" y="2387068"/>
            <a:ext cx="3901778" cy="1194920"/>
          </a:xfrm>
          <a:prstGeom prst="rect">
            <a:avLst/>
          </a:prstGeom>
        </p:spPr>
      </p:pic>
      <p:pic>
        <p:nvPicPr>
          <p:cNvPr id="11" name="图片 10"/>
          <p:cNvPicPr>
            <a:picLocks noChangeAspect="1"/>
          </p:cNvPicPr>
          <p:nvPr/>
        </p:nvPicPr>
        <p:blipFill rotWithShape="1">
          <a:blip r:embed="rId9"/>
          <a:srcRect t="43956"/>
          <a:stretch>
            <a:fillRect/>
          </a:stretch>
        </p:blipFill>
        <p:spPr>
          <a:xfrm>
            <a:off x="-98767" y="3341076"/>
            <a:ext cx="4583769" cy="1413911"/>
          </a:xfrm>
          <a:prstGeom prst="rect">
            <a:avLst/>
          </a:prstGeom>
        </p:spPr>
      </p:pic>
    </p:spTree>
    <p:custDataLst>
      <p:tags r:id="rId1"/>
    </p:custDataLst>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平行四边形 6"/>
          <p:cNvSpPr/>
          <p:nvPr/>
        </p:nvSpPr>
        <p:spPr>
          <a:xfrm>
            <a:off x="451568" y="2235708"/>
            <a:ext cx="6531589" cy="109070"/>
          </a:xfrm>
          <a:prstGeom prst="parallelogram">
            <a:avLst/>
          </a:prstGeom>
          <a:solidFill>
            <a:srgbClr val="F3A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59874" y="1563104"/>
            <a:ext cx="6093500" cy="523220"/>
          </a:xfrm>
          <a:prstGeom prst="rect">
            <a:avLst/>
          </a:prstGeom>
          <a:noFill/>
        </p:spPr>
        <p:txBody>
          <a:bodyPr wrap="square">
            <a:spAutoFit/>
          </a:bodyPr>
          <a:lstStyle/>
          <a:p>
            <a:r>
              <a:rPr kumimoji="0" lang="zh-CN" altLang="en-US" sz="2800" b="1" i="0" u="none" strike="noStrike" kern="0" cap="none" spc="0" normalizeH="0" baseline="0" noProof="0" dirty="0">
                <a:ln>
                  <a:noFill/>
                </a:ln>
                <a:uLnTx/>
                <a:uFillTx/>
                <a:latin typeface="仿宋_GB2312" panose="02010609030101010101" charset="-122"/>
                <a:ea typeface="微软雅黑" panose="020B0503020204020204" pitchFamily="34" charset="-122"/>
              </a:rPr>
              <a:t>自戊戌变法和清末修律起，</a:t>
            </a:r>
            <a:endParaRPr lang="zh-CN" altLang="en-US" sz="2800" b="1" dirty="0"/>
          </a:p>
        </p:txBody>
      </p:sp>
      <p:sp>
        <p:nvSpPr>
          <p:cNvPr id="12" name="矩形: 圆角 3"/>
          <p:cNvSpPr/>
          <p:nvPr/>
        </p:nvSpPr>
        <p:spPr>
          <a:xfrm>
            <a:off x="399738" y="2878900"/>
            <a:ext cx="9628682" cy="2378900"/>
          </a:xfrm>
          <a:prstGeom prst="roundRect">
            <a:avLst>
              <a:gd name="adj" fmla="val 0"/>
            </a:avLst>
          </a:prstGeom>
          <a:gradFill>
            <a:gsLst>
              <a:gs pos="0">
                <a:srgbClr val="E9F0FB"/>
              </a:gs>
              <a:gs pos="100000">
                <a:srgbClr val="0070C0">
                  <a:lumMod val="12000"/>
                  <a:lumOff val="88000"/>
                  <a:alpha val="82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4" name="文本框 3"/>
          <p:cNvSpPr txBox="1"/>
          <p:nvPr/>
        </p:nvSpPr>
        <p:spPr>
          <a:xfrm>
            <a:off x="559874" y="3081438"/>
            <a:ext cx="8503489" cy="1828899"/>
          </a:xfrm>
          <a:prstGeom prst="rect">
            <a:avLst/>
          </a:prstGeom>
          <a:noFill/>
        </p:spPr>
        <p:txBody>
          <a:bodyPr wrap="square" rtlCol="0">
            <a:spAutoFit/>
          </a:bodyPr>
          <a:lstStyle/>
          <a:p>
            <a:pPr marL="0" marR="0" lvl="0" defTabSz="914400" rtl="0" eaLnBrk="1" fontAlgn="auto" latinLnBrk="0" hangingPunct="1">
              <a:lnSpc>
                <a:spcPct val="150000"/>
              </a:lnSpc>
              <a:spcBef>
                <a:spcPts val="0"/>
              </a:spcBef>
              <a:spcAft>
                <a:spcPts val="0"/>
              </a:spcAft>
              <a:buClrTx/>
              <a:buSzTx/>
              <a:buFontTx/>
              <a:buNone/>
              <a:defRPr/>
            </a:pPr>
            <a:r>
              <a:rPr kumimoji="0" lang="zh-CN" altLang="en-US" sz="2600" i="0" u="none" strike="noStrike" kern="0" cap="none" spc="0" normalizeH="0" baseline="0" noProof="0" dirty="0">
                <a:ln>
                  <a:noFill/>
                </a:ln>
                <a:effectLst/>
                <a:uLnTx/>
                <a:uFillTx/>
                <a:latin typeface="仿宋_GB2312" panose="02010609030101010101" charset="-122"/>
                <a:ea typeface="微软雅黑" panose="020B0503020204020204" pitchFamily="34" charset="-122"/>
                <a:cs typeface="+mn-cs"/>
              </a:rPr>
              <a:t>我们一直在呼吁</a:t>
            </a:r>
            <a:r>
              <a:rPr kumimoji="0" lang="zh-CN" altLang="en-US" sz="2600" b="1" u="none" strike="noStrike" kern="0" cap="none" spc="0" normalizeH="0" baseline="0" noProof="0" dirty="0">
                <a:ln>
                  <a:noFill/>
                </a:ln>
                <a:effectLst/>
                <a:uLnTx/>
                <a:uFillTx/>
                <a:latin typeface="仿宋_GB2312" panose="02010609030101010101" charset="-122"/>
                <a:ea typeface="微软雅黑" panose="020B0503020204020204" pitchFamily="34" charset="-122"/>
                <a:cs typeface="+mn-cs"/>
              </a:rPr>
              <a:t>法制</a:t>
            </a:r>
            <a:r>
              <a:rPr kumimoji="0" lang="zh-CN" altLang="en-US" sz="2600" i="0" u="none" strike="noStrike" kern="0" cap="none" spc="0" normalizeH="0" baseline="0" noProof="0" dirty="0">
                <a:ln>
                  <a:noFill/>
                </a:ln>
                <a:effectLst/>
                <a:uLnTx/>
                <a:uFillTx/>
                <a:latin typeface="仿宋_GB2312" panose="02010609030101010101" charset="-122"/>
                <a:ea typeface="微软雅黑" panose="020B0503020204020204" pitchFamily="34" charset="-122"/>
                <a:cs typeface="+mn-cs"/>
              </a:rPr>
              <a:t>，但在当时的历史条件和政治条件下，仅仅靠法制是不能改变旧中国社会性质和中国人民悲惨命运的。</a:t>
            </a:r>
            <a:endParaRPr kumimoji="0" lang="en-US" altLang="zh-CN" sz="2600" i="0" u="none" strike="noStrike" kern="0" cap="none" spc="0" normalizeH="0" baseline="0" noProof="0" dirty="0">
              <a:ln>
                <a:noFill/>
              </a:ln>
              <a:effectLst/>
              <a:uLnTx/>
              <a:uFillTx/>
              <a:latin typeface="仿宋_GB2312" panose="02010609030101010101" charset="-122"/>
              <a:ea typeface="微软雅黑" panose="020B0503020204020204" pitchFamily="34" charset="-122"/>
              <a:cs typeface="+mn-cs"/>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813" y="149415"/>
            <a:ext cx="549626" cy="546335"/>
          </a:xfrm>
          <a:prstGeom prst="rect">
            <a:avLst/>
          </a:prstGeom>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773970" y="-24985"/>
            <a:ext cx="5418030" cy="5418030"/>
          </a:xfrm>
          <a:prstGeom prst="rect">
            <a:avLst/>
          </a:prstGeom>
        </p:spPr>
      </p:pic>
      <p:sp>
        <p:nvSpPr>
          <p:cNvPr id="17" name="矩形 16"/>
          <p:cNvSpPr/>
          <p:nvPr/>
        </p:nvSpPr>
        <p:spPr>
          <a:xfrm>
            <a:off x="0" y="6313770"/>
            <a:ext cx="12192000" cy="559220"/>
          </a:xfrm>
          <a:prstGeom prst="rect">
            <a:avLst/>
          </a:prstGeom>
          <a:gradFill flip="none" rotWithShape="1">
            <a:gsLst>
              <a:gs pos="100000">
                <a:srgbClr val="090A7B"/>
              </a:gs>
              <a:gs pos="0">
                <a:srgbClr val="256E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2" name="组合 21"/>
          <p:cNvGrpSpPr/>
          <p:nvPr/>
        </p:nvGrpSpPr>
        <p:grpSpPr>
          <a:xfrm>
            <a:off x="6985451" y="0"/>
            <a:ext cx="1526872" cy="900884"/>
            <a:chOff x="7140434" y="684324"/>
            <a:chExt cx="1526872" cy="900884"/>
          </a:xfrm>
        </p:grpSpPr>
        <p:grpSp>
          <p:nvGrpSpPr>
            <p:cNvPr id="23" name="组合 22"/>
            <p:cNvGrpSpPr/>
            <p:nvPr/>
          </p:nvGrpSpPr>
          <p:grpSpPr>
            <a:xfrm rot="10800000">
              <a:off x="7140434" y="980677"/>
              <a:ext cx="1243864" cy="256375"/>
              <a:chOff x="1621436" y="3300812"/>
              <a:chExt cx="1243864" cy="256375"/>
            </a:xfrm>
            <a:effectLst/>
          </p:grpSpPr>
          <p:cxnSp>
            <p:nvCxnSpPr>
              <p:cNvPr id="25" name="直接连接符 24"/>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6"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24" name="图片 23" descr="黑暗中的灯光&#10;&#10;描述已自动生成"/>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sp>
        <p:nvSpPr>
          <p:cNvPr id="15" name="文本框 14"/>
          <p:cNvSpPr txBox="1"/>
          <p:nvPr/>
        </p:nvSpPr>
        <p:spPr>
          <a:xfrm>
            <a:off x="11458471" y="6434967"/>
            <a:ext cx="733529" cy="369332"/>
          </a:xfrm>
          <a:prstGeom prst="rect">
            <a:avLst/>
          </a:prstGeom>
          <a:noFill/>
        </p:spPr>
        <p:txBody>
          <a:bodyPr wrap="square" rtlCol="0">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08</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a:stretch>
            <a:fillRect/>
          </a:stretch>
        </p:blipFill>
        <p:spPr>
          <a:xfrm>
            <a:off x="451364" y="85300"/>
            <a:ext cx="6846401" cy="816935"/>
          </a:xfrm>
          <a:prstGeom prst="rect">
            <a:avLst/>
          </a:prstGeom>
        </p:spPr>
      </p:pic>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813" y="149415"/>
            <a:ext cx="549626" cy="546335"/>
          </a:xfrm>
          <a:prstGeom prst="rect">
            <a:avLst/>
          </a:prstGeom>
        </p:spPr>
      </p:pic>
      <p:grpSp>
        <p:nvGrpSpPr>
          <p:cNvPr id="64" name="组合 63"/>
          <p:cNvGrpSpPr/>
          <p:nvPr/>
        </p:nvGrpSpPr>
        <p:grpSpPr>
          <a:xfrm>
            <a:off x="3711787" y="3255201"/>
            <a:ext cx="809742" cy="347597"/>
            <a:chOff x="5915967" y="1954888"/>
            <a:chExt cx="417836" cy="179364"/>
          </a:xfrm>
          <a:gradFill flip="none" rotWithShape="1">
            <a:gsLst>
              <a:gs pos="0">
                <a:srgbClr val="256ED8">
                  <a:alpha val="0"/>
                </a:srgbClr>
              </a:gs>
              <a:gs pos="100000">
                <a:srgbClr val="256ED8"/>
              </a:gs>
            </a:gsLst>
            <a:lin ang="0" scaled="1"/>
            <a:tileRect/>
          </a:gradFill>
        </p:grpSpPr>
        <p:sp>
          <p:nvSpPr>
            <p:cNvPr id="65" name="半闭框 64"/>
            <p:cNvSpPr/>
            <p:nvPr/>
          </p:nvSpPr>
          <p:spPr>
            <a:xfrm rot="8086415">
              <a:off x="6154439" y="1954888"/>
              <a:ext cx="179364" cy="179364"/>
            </a:xfrm>
            <a:prstGeom prst="halfFrame">
              <a:avLst>
                <a:gd name="adj1" fmla="val 21569"/>
                <a:gd name="adj2" fmla="val 221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6" name="半闭框 65"/>
            <p:cNvSpPr/>
            <p:nvPr/>
          </p:nvSpPr>
          <p:spPr>
            <a:xfrm rot="8086415">
              <a:off x="6035203" y="1954888"/>
              <a:ext cx="179364" cy="179364"/>
            </a:xfrm>
            <a:prstGeom prst="halfFrame">
              <a:avLst>
                <a:gd name="adj1" fmla="val 21569"/>
                <a:gd name="adj2" fmla="val 221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7" name="半闭框 66"/>
            <p:cNvSpPr/>
            <p:nvPr/>
          </p:nvSpPr>
          <p:spPr>
            <a:xfrm rot="8086415">
              <a:off x="5915967" y="1954888"/>
              <a:ext cx="179364" cy="179364"/>
            </a:xfrm>
            <a:prstGeom prst="halfFrame">
              <a:avLst>
                <a:gd name="adj1" fmla="val 21569"/>
                <a:gd name="adj2" fmla="val 221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5" name="组合 4"/>
          <p:cNvGrpSpPr/>
          <p:nvPr/>
        </p:nvGrpSpPr>
        <p:grpSpPr>
          <a:xfrm>
            <a:off x="570347" y="1312794"/>
            <a:ext cx="1905832" cy="284046"/>
            <a:chOff x="625469" y="1498939"/>
            <a:chExt cx="1905832" cy="284046"/>
          </a:xfrm>
        </p:grpSpPr>
        <p:sp>
          <p:nvSpPr>
            <p:cNvPr id="70" name="菱形 69"/>
            <p:cNvSpPr/>
            <p:nvPr/>
          </p:nvSpPr>
          <p:spPr>
            <a:xfrm flipH="1">
              <a:off x="2247253" y="1498939"/>
              <a:ext cx="284048" cy="284046"/>
            </a:xfrm>
            <a:prstGeom prst="diamond">
              <a:avLst/>
            </a:prstGeom>
            <a:noFill/>
            <a:ln w="9525">
              <a:gradFill>
                <a:gsLst>
                  <a:gs pos="29000">
                    <a:srgbClr val="256ED8"/>
                  </a:gs>
                  <a:gs pos="0">
                    <a:srgbClr val="256ED8"/>
                  </a:gs>
                  <a:gs pos="100000">
                    <a:srgbClr val="090A7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菱形 70"/>
            <p:cNvSpPr/>
            <p:nvPr/>
          </p:nvSpPr>
          <p:spPr>
            <a:xfrm flipH="1">
              <a:off x="2345594" y="1597281"/>
              <a:ext cx="87365" cy="87363"/>
            </a:xfrm>
            <a:prstGeom prst="diamond">
              <a:avLst/>
            </a:prstGeom>
            <a:gradFill flip="none" rotWithShape="1">
              <a:gsLst>
                <a:gs pos="95506">
                  <a:srgbClr val="090A7B"/>
                </a:gs>
                <a:gs pos="67000">
                  <a:srgbClr val="090A7B"/>
                </a:gs>
                <a:gs pos="41000">
                  <a:srgbClr val="256ED8"/>
                </a:gs>
                <a:gs pos="3371">
                  <a:srgbClr val="D8E5F8"/>
                </a:gs>
                <a:gs pos="24000">
                  <a:srgbClr val="256E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2" name="直接连接符 71"/>
            <p:cNvCxnSpPr/>
            <p:nvPr/>
          </p:nvCxnSpPr>
          <p:spPr>
            <a:xfrm flipH="1">
              <a:off x="1277194" y="1592973"/>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a:off x="1277194" y="1688951"/>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a:off x="625469" y="1640963"/>
              <a:ext cx="1631552"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75" name="菱形 74"/>
            <p:cNvSpPr/>
            <p:nvPr/>
          </p:nvSpPr>
          <p:spPr>
            <a:xfrm flipH="1">
              <a:off x="2292276" y="1543962"/>
              <a:ext cx="194002" cy="193999"/>
            </a:xfrm>
            <a:prstGeom prst="diamond">
              <a:avLst/>
            </a:prstGeom>
            <a:noFill/>
            <a:ln w="6350">
              <a:gradFill>
                <a:gsLst>
                  <a:gs pos="29000">
                    <a:srgbClr val="256ED8"/>
                  </a:gs>
                  <a:gs pos="0">
                    <a:srgbClr val="256ED8"/>
                  </a:gs>
                  <a:gs pos="100000">
                    <a:srgbClr val="090A7B"/>
                  </a:gs>
                </a:gsLst>
                <a:lin ang="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文本框 75"/>
          <p:cNvSpPr txBox="1"/>
          <p:nvPr/>
        </p:nvSpPr>
        <p:spPr>
          <a:xfrm>
            <a:off x="2721119" y="1238626"/>
            <a:ext cx="6749762" cy="461665"/>
          </a:xfrm>
          <a:prstGeom prst="rect">
            <a:avLst/>
          </a:prstGeom>
          <a:noFill/>
        </p:spPr>
        <p:txBody>
          <a:bodyPr wrap="square">
            <a:spAutoFit/>
          </a:bodyPr>
          <a:lstStyle/>
          <a:p>
            <a:pPr algn="ctr"/>
            <a:r>
              <a:rPr lang="zh-CN" altLang="zh-CN" sz="2400" b="1" kern="0" dirty="0">
                <a:solidFill>
                  <a:srgbClr val="000000"/>
                </a:solidFill>
                <a:effectLst/>
                <a:latin typeface="+mj-ea"/>
                <a:ea typeface="+mj-ea"/>
                <a:cs typeface="仿宋_GB2312" panose="02010609030101010101" charset="-122"/>
              </a:rPr>
              <a:t>党执政以来，虽历经坎坷但对法治矢志不渝</a:t>
            </a:r>
            <a:endParaRPr lang="zh-CN" altLang="en-US" sz="2400" b="1" dirty="0">
              <a:latin typeface="+mj-ea"/>
              <a:ea typeface="+mj-ea"/>
            </a:endParaRPr>
          </a:p>
        </p:txBody>
      </p:sp>
      <p:grpSp>
        <p:nvGrpSpPr>
          <p:cNvPr id="78" name="组合 77"/>
          <p:cNvGrpSpPr/>
          <p:nvPr/>
        </p:nvGrpSpPr>
        <p:grpSpPr>
          <a:xfrm>
            <a:off x="6985451" y="0"/>
            <a:ext cx="1526872" cy="900884"/>
            <a:chOff x="7140434" y="684324"/>
            <a:chExt cx="1526872" cy="900884"/>
          </a:xfrm>
        </p:grpSpPr>
        <p:grpSp>
          <p:nvGrpSpPr>
            <p:cNvPr id="79" name="组合 78"/>
            <p:cNvGrpSpPr/>
            <p:nvPr/>
          </p:nvGrpSpPr>
          <p:grpSpPr>
            <a:xfrm rot="10800000">
              <a:off x="7140434" y="980677"/>
              <a:ext cx="1243864" cy="256375"/>
              <a:chOff x="1621436" y="3300812"/>
              <a:chExt cx="1243864" cy="256375"/>
            </a:xfrm>
            <a:effectLst/>
          </p:grpSpPr>
          <p:cxnSp>
            <p:nvCxnSpPr>
              <p:cNvPr id="81" name="直接连接符 80"/>
              <p:cNvCxnSpPr/>
              <p:nvPr/>
            </p:nvCxnSpPr>
            <p:spPr>
              <a:xfrm>
                <a:off x="2067867" y="3428999"/>
                <a:ext cx="797433" cy="0"/>
              </a:xfrm>
              <a:prstGeom prst="line">
                <a:avLst/>
              </a:prstGeom>
              <a:ln w="19050">
                <a:gradFill flip="none" rotWithShape="1">
                  <a:gsLst>
                    <a:gs pos="0">
                      <a:srgbClr val="FFDC8A"/>
                    </a:gs>
                    <a:gs pos="100000">
                      <a:srgbClr val="FFDC8A">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2" name="图形 25"/>
              <p:cNvSpPr/>
              <p:nvPr/>
            </p:nvSpPr>
            <p:spPr>
              <a:xfrm flipH="1">
                <a:off x="1621436" y="3300812"/>
                <a:ext cx="427381" cy="256375"/>
              </a:xfrm>
              <a:custGeom>
                <a:avLst/>
                <a:gdLst>
                  <a:gd name="connsiteX0" fmla="*/ 1488281 w 1488281"/>
                  <a:gd name="connsiteY0" fmla="*/ 446484 h 892782"/>
                  <a:gd name="connsiteX1" fmla="*/ 1265039 w 1488281"/>
                  <a:gd name="connsiteY1" fmla="*/ 520898 h 892782"/>
                  <a:gd name="connsiteX2" fmla="*/ 992125 w 1488281"/>
                  <a:gd name="connsiteY2" fmla="*/ 545641 h 892782"/>
                  <a:gd name="connsiteX3" fmla="*/ 818555 w 1488281"/>
                  <a:gd name="connsiteY3" fmla="*/ 595313 h 892782"/>
                  <a:gd name="connsiteX4" fmla="*/ 769069 w 1488281"/>
                  <a:gd name="connsiteY4" fmla="*/ 595313 h 892782"/>
                  <a:gd name="connsiteX5" fmla="*/ 541734 w 1488281"/>
                  <a:gd name="connsiteY5" fmla="*/ 868226 h 892782"/>
                  <a:gd name="connsiteX6" fmla="*/ 595126 w 1488281"/>
                  <a:gd name="connsiteY6" fmla="*/ 868226 h 892782"/>
                  <a:gd name="connsiteX7" fmla="*/ 630101 w 1488281"/>
                  <a:gd name="connsiteY7" fmla="*/ 871575 h 892782"/>
                  <a:gd name="connsiteX8" fmla="*/ 644798 w 1488281"/>
                  <a:gd name="connsiteY8" fmla="*/ 880504 h 892782"/>
                  <a:gd name="connsiteX9" fmla="*/ 630101 w 1488281"/>
                  <a:gd name="connsiteY9" fmla="*/ 889434 h 892782"/>
                  <a:gd name="connsiteX10" fmla="*/ 595126 w 1488281"/>
                  <a:gd name="connsiteY10" fmla="*/ 892783 h 892782"/>
                  <a:gd name="connsiteX11" fmla="*/ 347142 w 1488281"/>
                  <a:gd name="connsiteY11" fmla="*/ 892783 h 892782"/>
                  <a:gd name="connsiteX12" fmla="*/ 347142 w 1488281"/>
                  <a:gd name="connsiteY12" fmla="*/ 868040 h 892782"/>
                  <a:gd name="connsiteX13" fmla="*/ 396627 w 1488281"/>
                  <a:gd name="connsiteY13" fmla="*/ 868040 h 892782"/>
                  <a:gd name="connsiteX14" fmla="*/ 396627 w 1488281"/>
                  <a:gd name="connsiteY14" fmla="*/ 545641 h 892782"/>
                  <a:gd name="connsiteX15" fmla="*/ 272542 w 1488281"/>
                  <a:gd name="connsiteY15" fmla="*/ 545641 h 892782"/>
                  <a:gd name="connsiteX16" fmla="*/ 123713 w 1488281"/>
                  <a:gd name="connsiteY16" fmla="*/ 719212 h 892782"/>
                  <a:gd name="connsiteX17" fmla="*/ 49299 w 1488281"/>
                  <a:gd name="connsiteY17" fmla="*/ 719212 h 892782"/>
                  <a:gd name="connsiteX18" fmla="*/ 24557 w 1488281"/>
                  <a:gd name="connsiteY18" fmla="*/ 694469 h 892782"/>
                  <a:gd name="connsiteX19" fmla="*/ 24557 w 1488281"/>
                  <a:gd name="connsiteY19" fmla="*/ 545641 h 892782"/>
                  <a:gd name="connsiteX20" fmla="*/ 49299 w 1488281"/>
                  <a:gd name="connsiteY20" fmla="*/ 545641 h 892782"/>
                  <a:gd name="connsiteX21" fmla="*/ 49299 w 1488281"/>
                  <a:gd name="connsiteY21" fmla="*/ 520898 h 892782"/>
                  <a:gd name="connsiteX22" fmla="*/ 148828 w 1488281"/>
                  <a:gd name="connsiteY22" fmla="*/ 520898 h 892782"/>
                  <a:gd name="connsiteX23" fmla="*/ 148828 w 1488281"/>
                  <a:gd name="connsiteY23" fmla="*/ 514759 h 892782"/>
                  <a:gd name="connsiteX24" fmla="*/ 0 w 1488281"/>
                  <a:gd name="connsiteY24" fmla="*/ 496156 h 892782"/>
                  <a:gd name="connsiteX25" fmla="*/ 0 w 1488281"/>
                  <a:gd name="connsiteY25" fmla="*/ 396813 h 892782"/>
                  <a:gd name="connsiteX26" fmla="*/ 148828 w 1488281"/>
                  <a:gd name="connsiteY26" fmla="*/ 378209 h 892782"/>
                  <a:gd name="connsiteX27" fmla="*/ 148828 w 1488281"/>
                  <a:gd name="connsiteY27" fmla="*/ 372070 h 892782"/>
                  <a:gd name="connsiteX28" fmla="*/ 49485 w 1488281"/>
                  <a:gd name="connsiteY28" fmla="*/ 372070 h 892782"/>
                  <a:gd name="connsiteX29" fmla="*/ 49485 w 1488281"/>
                  <a:gd name="connsiteY29" fmla="*/ 347328 h 892782"/>
                  <a:gd name="connsiteX30" fmla="*/ 24743 w 1488281"/>
                  <a:gd name="connsiteY30" fmla="*/ 347328 h 892782"/>
                  <a:gd name="connsiteX31" fmla="*/ 24743 w 1488281"/>
                  <a:gd name="connsiteY31" fmla="*/ 198500 h 892782"/>
                  <a:gd name="connsiteX32" fmla="*/ 49485 w 1488281"/>
                  <a:gd name="connsiteY32" fmla="*/ 173757 h 892782"/>
                  <a:gd name="connsiteX33" fmla="*/ 123899 w 1488281"/>
                  <a:gd name="connsiteY33" fmla="*/ 173757 h 892782"/>
                  <a:gd name="connsiteX34" fmla="*/ 272728 w 1488281"/>
                  <a:gd name="connsiteY34" fmla="*/ 347328 h 892782"/>
                  <a:gd name="connsiteX35" fmla="*/ 396813 w 1488281"/>
                  <a:gd name="connsiteY35" fmla="*/ 347328 h 892782"/>
                  <a:gd name="connsiteX36" fmla="*/ 396813 w 1488281"/>
                  <a:gd name="connsiteY36" fmla="*/ 24743 h 892782"/>
                  <a:gd name="connsiteX37" fmla="*/ 347328 w 1488281"/>
                  <a:gd name="connsiteY37" fmla="*/ 24743 h 892782"/>
                  <a:gd name="connsiteX38" fmla="*/ 347328 w 1488281"/>
                  <a:gd name="connsiteY38" fmla="*/ 0 h 892782"/>
                  <a:gd name="connsiteX39" fmla="*/ 595313 w 1488281"/>
                  <a:gd name="connsiteY39" fmla="*/ 0 h 892782"/>
                  <a:gd name="connsiteX40" fmla="*/ 630287 w 1488281"/>
                  <a:gd name="connsiteY40" fmla="*/ 3349 h 892782"/>
                  <a:gd name="connsiteX41" fmla="*/ 644984 w 1488281"/>
                  <a:gd name="connsiteY41" fmla="*/ 12278 h 892782"/>
                  <a:gd name="connsiteX42" fmla="*/ 630287 w 1488281"/>
                  <a:gd name="connsiteY42" fmla="*/ 21208 h 892782"/>
                  <a:gd name="connsiteX43" fmla="*/ 595313 w 1488281"/>
                  <a:gd name="connsiteY43" fmla="*/ 24557 h 892782"/>
                  <a:gd name="connsiteX44" fmla="*/ 541920 w 1488281"/>
                  <a:gd name="connsiteY44" fmla="*/ 24557 h 892782"/>
                  <a:gd name="connsiteX45" fmla="*/ 768883 w 1488281"/>
                  <a:gd name="connsiteY45" fmla="*/ 297656 h 892782"/>
                  <a:gd name="connsiteX46" fmla="*/ 818369 w 1488281"/>
                  <a:gd name="connsiteY46" fmla="*/ 297656 h 892782"/>
                  <a:gd name="connsiteX47" fmla="*/ 991940 w 1488281"/>
                  <a:gd name="connsiteY47" fmla="*/ 347142 h 892782"/>
                  <a:gd name="connsiteX48" fmla="*/ 1264853 w 1488281"/>
                  <a:gd name="connsiteY48" fmla="*/ 372070 h 892782"/>
                  <a:gd name="connsiteX49" fmla="*/ 1419820 w 1488281"/>
                  <a:gd name="connsiteY49" fmla="*/ 412254 h 892782"/>
                  <a:gd name="connsiteX50" fmla="*/ 1481770 w 1488281"/>
                  <a:gd name="connsiteY50" fmla="*/ 438671 h 892782"/>
                  <a:gd name="connsiteX51" fmla="*/ 1488281 w 1488281"/>
                  <a:gd name="connsiteY51" fmla="*/ 446484 h 89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8281" h="892782">
                    <a:moveTo>
                      <a:pt x="1488281" y="446484"/>
                    </a:moveTo>
                    <a:cubicBezTo>
                      <a:pt x="1487723" y="463042"/>
                      <a:pt x="1413309" y="487970"/>
                      <a:pt x="1265039" y="520898"/>
                    </a:cubicBezTo>
                    <a:lnTo>
                      <a:pt x="992125" y="545641"/>
                    </a:lnTo>
                    <a:lnTo>
                      <a:pt x="818555" y="595313"/>
                    </a:lnTo>
                    <a:lnTo>
                      <a:pt x="769069" y="595313"/>
                    </a:lnTo>
                    <a:lnTo>
                      <a:pt x="541734" y="868226"/>
                    </a:lnTo>
                    <a:lnTo>
                      <a:pt x="595126" y="868226"/>
                    </a:lnTo>
                    <a:cubicBezTo>
                      <a:pt x="608521" y="868226"/>
                      <a:pt x="620241" y="869342"/>
                      <a:pt x="630101" y="871575"/>
                    </a:cubicBezTo>
                    <a:cubicBezTo>
                      <a:pt x="639961" y="873807"/>
                      <a:pt x="644798" y="876970"/>
                      <a:pt x="644798" y="880504"/>
                    </a:cubicBezTo>
                    <a:cubicBezTo>
                      <a:pt x="644798" y="884039"/>
                      <a:pt x="639961" y="887016"/>
                      <a:pt x="630101" y="889434"/>
                    </a:cubicBezTo>
                    <a:cubicBezTo>
                      <a:pt x="620241" y="891667"/>
                      <a:pt x="608521" y="892783"/>
                      <a:pt x="595126" y="892783"/>
                    </a:cubicBezTo>
                    <a:lnTo>
                      <a:pt x="347142" y="892783"/>
                    </a:lnTo>
                    <a:lnTo>
                      <a:pt x="347142" y="868040"/>
                    </a:lnTo>
                    <a:lnTo>
                      <a:pt x="396627" y="868040"/>
                    </a:lnTo>
                    <a:lnTo>
                      <a:pt x="396627" y="545641"/>
                    </a:lnTo>
                    <a:lnTo>
                      <a:pt x="272542" y="545641"/>
                    </a:lnTo>
                    <a:lnTo>
                      <a:pt x="123713" y="719212"/>
                    </a:lnTo>
                    <a:lnTo>
                      <a:pt x="49299" y="719212"/>
                    </a:lnTo>
                    <a:lnTo>
                      <a:pt x="24557" y="694469"/>
                    </a:lnTo>
                    <a:lnTo>
                      <a:pt x="24557" y="545641"/>
                    </a:lnTo>
                    <a:lnTo>
                      <a:pt x="49299" y="545641"/>
                    </a:lnTo>
                    <a:lnTo>
                      <a:pt x="49299" y="520898"/>
                    </a:lnTo>
                    <a:lnTo>
                      <a:pt x="148828" y="520898"/>
                    </a:lnTo>
                    <a:lnTo>
                      <a:pt x="148828" y="514759"/>
                    </a:lnTo>
                    <a:lnTo>
                      <a:pt x="0" y="496156"/>
                    </a:lnTo>
                    <a:lnTo>
                      <a:pt x="0" y="396813"/>
                    </a:lnTo>
                    <a:lnTo>
                      <a:pt x="148828" y="378209"/>
                    </a:lnTo>
                    <a:lnTo>
                      <a:pt x="148828" y="372070"/>
                    </a:lnTo>
                    <a:lnTo>
                      <a:pt x="49485" y="372070"/>
                    </a:lnTo>
                    <a:lnTo>
                      <a:pt x="49485" y="347328"/>
                    </a:lnTo>
                    <a:lnTo>
                      <a:pt x="24743" y="347328"/>
                    </a:lnTo>
                    <a:lnTo>
                      <a:pt x="24743" y="198500"/>
                    </a:lnTo>
                    <a:lnTo>
                      <a:pt x="49485" y="173757"/>
                    </a:lnTo>
                    <a:lnTo>
                      <a:pt x="123899" y="173757"/>
                    </a:lnTo>
                    <a:lnTo>
                      <a:pt x="272728" y="347328"/>
                    </a:lnTo>
                    <a:lnTo>
                      <a:pt x="396813" y="347328"/>
                    </a:lnTo>
                    <a:lnTo>
                      <a:pt x="396813" y="24743"/>
                    </a:lnTo>
                    <a:lnTo>
                      <a:pt x="347328" y="24743"/>
                    </a:lnTo>
                    <a:lnTo>
                      <a:pt x="347328" y="0"/>
                    </a:lnTo>
                    <a:lnTo>
                      <a:pt x="595313" y="0"/>
                    </a:lnTo>
                    <a:cubicBezTo>
                      <a:pt x="608707" y="0"/>
                      <a:pt x="620427" y="1116"/>
                      <a:pt x="630287" y="3349"/>
                    </a:cubicBezTo>
                    <a:cubicBezTo>
                      <a:pt x="640147" y="5581"/>
                      <a:pt x="644984" y="8744"/>
                      <a:pt x="644984" y="12278"/>
                    </a:cubicBezTo>
                    <a:cubicBezTo>
                      <a:pt x="644984" y="15813"/>
                      <a:pt x="640147" y="18790"/>
                      <a:pt x="630287" y="21208"/>
                    </a:cubicBezTo>
                    <a:cubicBezTo>
                      <a:pt x="620427" y="23440"/>
                      <a:pt x="608707" y="24557"/>
                      <a:pt x="595313" y="24557"/>
                    </a:cubicBezTo>
                    <a:lnTo>
                      <a:pt x="541920" y="24557"/>
                    </a:lnTo>
                    <a:lnTo>
                      <a:pt x="768883" y="297656"/>
                    </a:lnTo>
                    <a:lnTo>
                      <a:pt x="818369" y="297656"/>
                    </a:lnTo>
                    <a:lnTo>
                      <a:pt x="991940" y="347142"/>
                    </a:lnTo>
                    <a:lnTo>
                      <a:pt x="1264853" y="372070"/>
                    </a:lnTo>
                    <a:cubicBezTo>
                      <a:pt x="1331082" y="386581"/>
                      <a:pt x="1382799" y="399976"/>
                      <a:pt x="1419820" y="412254"/>
                    </a:cubicBezTo>
                    <a:cubicBezTo>
                      <a:pt x="1457027" y="424718"/>
                      <a:pt x="1477677" y="433462"/>
                      <a:pt x="1481770" y="438671"/>
                    </a:cubicBezTo>
                    <a:lnTo>
                      <a:pt x="1488281" y="446484"/>
                    </a:lnTo>
                    <a:close/>
                  </a:path>
                </a:pathLst>
              </a:custGeom>
              <a:gradFill flip="none" rotWithShape="1">
                <a:gsLst>
                  <a:gs pos="27000">
                    <a:srgbClr val="FFDC8A">
                      <a:lumMod val="34000"/>
                      <a:lumOff val="66000"/>
                    </a:srgbClr>
                  </a:gs>
                  <a:gs pos="49000">
                    <a:srgbClr val="FFDC8A"/>
                  </a:gs>
                  <a:gs pos="86000">
                    <a:srgbClr val="FFDC8A">
                      <a:lumMod val="39000"/>
                      <a:lumOff val="61000"/>
                    </a:srgbClr>
                  </a:gs>
                </a:gsLst>
                <a:lin ang="2700000" scaled="1"/>
                <a:tileRect/>
              </a:gradFill>
              <a:ln w="1860" cap="flat">
                <a:noFill/>
                <a:prstDash val="solid"/>
                <a:miter/>
              </a:ln>
              <a:effectLst>
                <a:outerShdw blurRad="50800" dist="38100" dir="5400000" algn="t" rotWithShape="0">
                  <a:srgbClr val="800000"/>
                </a:outerShdw>
              </a:effectLst>
            </p:spPr>
            <p:txBody>
              <a:bodyPr rtlCol="0" anchor="ctr"/>
              <a:lstStyle/>
              <a:p>
                <a:endParaRPr lang="zh-CN" altLang="en-US"/>
              </a:p>
            </p:txBody>
          </p:sp>
        </p:grpSp>
        <p:pic>
          <p:nvPicPr>
            <p:cNvPr id="80" name="图片 79" descr="黑暗中的灯光&#10;&#10;描述已自动生成"/>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50224" y="684324"/>
              <a:ext cx="1017082" cy="900884"/>
            </a:xfrm>
            <a:prstGeom prst="rect">
              <a:avLst/>
            </a:prstGeom>
          </p:spPr>
        </p:pic>
      </p:grpSp>
      <p:grpSp>
        <p:nvGrpSpPr>
          <p:cNvPr id="83" name="组合 82"/>
          <p:cNvGrpSpPr/>
          <p:nvPr/>
        </p:nvGrpSpPr>
        <p:grpSpPr>
          <a:xfrm flipH="1">
            <a:off x="9715821" y="1327435"/>
            <a:ext cx="1905832" cy="284046"/>
            <a:chOff x="625469" y="1498939"/>
            <a:chExt cx="1905832" cy="284046"/>
          </a:xfrm>
        </p:grpSpPr>
        <p:sp>
          <p:nvSpPr>
            <p:cNvPr id="84" name="菱形 83"/>
            <p:cNvSpPr/>
            <p:nvPr/>
          </p:nvSpPr>
          <p:spPr>
            <a:xfrm flipH="1">
              <a:off x="2247253" y="1498939"/>
              <a:ext cx="284048" cy="284046"/>
            </a:xfrm>
            <a:prstGeom prst="diamond">
              <a:avLst/>
            </a:prstGeom>
            <a:noFill/>
            <a:ln w="9525">
              <a:gradFill>
                <a:gsLst>
                  <a:gs pos="29000">
                    <a:srgbClr val="256ED8"/>
                  </a:gs>
                  <a:gs pos="0">
                    <a:srgbClr val="256ED8"/>
                  </a:gs>
                  <a:gs pos="100000">
                    <a:srgbClr val="090A7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菱形 84"/>
            <p:cNvSpPr/>
            <p:nvPr/>
          </p:nvSpPr>
          <p:spPr>
            <a:xfrm flipH="1">
              <a:off x="2345594" y="1597281"/>
              <a:ext cx="87365" cy="87363"/>
            </a:xfrm>
            <a:prstGeom prst="diamond">
              <a:avLst/>
            </a:prstGeom>
            <a:gradFill flip="none" rotWithShape="1">
              <a:gsLst>
                <a:gs pos="95506">
                  <a:srgbClr val="090A7B"/>
                </a:gs>
                <a:gs pos="67000">
                  <a:srgbClr val="090A7B"/>
                </a:gs>
                <a:gs pos="41000">
                  <a:srgbClr val="256ED8"/>
                </a:gs>
                <a:gs pos="3371">
                  <a:srgbClr val="D8E5F8"/>
                </a:gs>
                <a:gs pos="24000">
                  <a:srgbClr val="256ED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6" name="直接连接符 85"/>
            <p:cNvCxnSpPr/>
            <p:nvPr/>
          </p:nvCxnSpPr>
          <p:spPr>
            <a:xfrm flipH="1">
              <a:off x="1277194" y="1592973"/>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H="1">
              <a:off x="1277194" y="1688951"/>
              <a:ext cx="1022571"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H="1">
              <a:off x="625469" y="1640963"/>
              <a:ext cx="1631552" cy="0"/>
            </a:xfrm>
            <a:prstGeom prst="line">
              <a:avLst/>
            </a:prstGeom>
            <a:ln w="9525">
              <a:gradFill>
                <a:gsLst>
                  <a:gs pos="0">
                    <a:srgbClr val="256ED8"/>
                  </a:gs>
                  <a:gs pos="28000">
                    <a:srgbClr val="256ED8"/>
                  </a:gs>
                  <a:gs pos="100000">
                    <a:srgbClr val="090A7B">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89" name="菱形 88"/>
            <p:cNvSpPr/>
            <p:nvPr/>
          </p:nvSpPr>
          <p:spPr>
            <a:xfrm flipH="1">
              <a:off x="2292276" y="1543962"/>
              <a:ext cx="194002" cy="193999"/>
            </a:xfrm>
            <a:prstGeom prst="diamond">
              <a:avLst/>
            </a:prstGeom>
            <a:noFill/>
            <a:ln w="6350">
              <a:gradFill>
                <a:gsLst>
                  <a:gs pos="29000">
                    <a:srgbClr val="256ED8"/>
                  </a:gs>
                  <a:gs pos="0">
                    <a:srgbClr val="256ED8"/>
                  </a:gs>
                  <a:gs pos="100000">
                    <a:srgbClr val="090A7B"/>
                  </a:gs>
                </a:gsLst>
                <a:lin ang="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03" name="图片 402"/>
          <p:cNvPicPr>
            <a:picLocks noChangeAspect="1"/>
          </p:cNvPicPr>
          <p:nvPr/>
        </p:nvPicPr>
        <p:blipFill>
          <a:blip r:embed="rId5" cstate="print">
            <a:extLst>
              <a:ext uri="{28A0092B-C50C-407E-A947-70E740481C1C}">
                <a14:useLocalDpi xmlns:a14="http://schemas.microsoft.com/office/drawing/2010/main" val="0"/>
              </a:ext>
            </a:extLst>
          </a:blip>
          <a:srcRect l="18472" r="17396" b="41"/>
          <a:stretch>
            <a:fillRect/>
          </a:stretch>
        </p:blipFill>
        <p:spPr>
          <a:xfrm>
            <a:off x="5060350" y="1977396"/>
            <a:ext cx="2071300" cy="3228423"/>
          </a:xfrm>
          <a:custGeom>
            <a:avLst/>
            <a:gdLst>
              <a:gd name="connsiteX0" fmla="*/ 302286 w 2623150"/>
              <a:gd name="connsiteY0" fmla="*/ 0 h 4088562"/>
              <a:gd name="connsiteX1" fmla="*/ 337056 w 2623150"/>
              <a:gd name="connsiteY1" fmla="*/ 0 h 4088562"/>
              <a:gd name="connsiteX2" fmla="*/ 2623150 w 2623150"/>
              <a:gd name="connsiteY2" fmla="*/ 163292 h 4088562"/>
              <a:gd name="connsiteX3" fmla="*/ 2597826 w 2623150"/>
              <a:gd name="connsiteY3" fmla="*/ 3721396 h 4088562"/>
              <a:gd name="connsiteX4" fmla="*/ 366587 w 2623150"/>
              <a:gd name="connsiteY4" fmla="*/ 4088562 h 4088562"/>
              <a:gd name="connsiteX5" fmla="*/ 28255 w 2623150"/>
              <a:gd name="connsiteY5" fmla="*/ 3908598 h 4088562"/>
              <a:gd name="connsiteX6" fmla="*/ 0 w 2623150"/>
              <a:gd name="connsiteY6" fmla="*/ 51707 h 408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3150" h="4088562">
                <a:moveTo>
                  <a:pt x="302286" y="0"/>
                </a:moveTo>
                <a:lnTo>
                  <a:pt x="337056" y="0"/>
                </a:lnTo>
                <a:lnTo>
                  <a:pt x="2623150" y="163292"/>
                </a:lnTo>
                <a:lnTo>
                  <a:pt x="2597826" y="3721396"/>
                </a:lnTo>
                <a:lnTo>
                  <a:pt x="366587" y="4088562"/>
                </a:lnTo>
                <a:lnTo>
                  <a:pt x="28255" y="3908598"/>
                </a:lnTo>
                <a:lnTo>
                  <a:pt x="0" y="51707"/>
                </a:lnTo>
                <a:close/>
              </a:path>
            </a:pathLst>
          </a:cu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8624" y="2095959"/>
            <a:ext cx="2033957" cy="28935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9271" y="2003187"/>
            <a:ext cx="2339587" cy="3277242"/>
          </a:xfrm>
          <a:prstGeom prst="rect">
            <a:avLst/>
          </a:prstGeom>
        </p:spPr>
      </p:pic>
      <p:grpSp>
        <p:nvGrpSpPr>
          <p:cNvPr id="404" name="组合 403"/>
          <p:cNvGrpSpPr/>
          <p:nvPr/>
        </p:nvGrpSpPr>
        <p:grpSpPr>
          <a:xfrm>
            <a:off x="7659103" y="3308675"/>
            <a:ext cx="809742" cy="347597"/>
            <a:chOff x="5915967" y="1954888"/>
            <a:chExt cx="417836" cy="179364"/>
          </a:xfrm>
          <a:gradFill flip="none" rotWithShape="1">
            <a:gsLst>
              <a:gs pos="0">
                <a:srgbClr val="256ED8">
                  <a:alpha val="0"/>
                </a:srgbClr>
              </a:gs>
              <a:gs pos="100000">
                <a:srgbClr val="256ED8"/>
              </a:gs>
            </a:gsLst>
            <a:lin ang="0" scaled="1"/>
            <a:tileRect/>
          </a:gradFill>
        </p:grpSpPr>
        <p:sp>
          <p:nvSpPr>
            <p:cNvPr id="405" name="半闭框 404"/>
            <p:cNvSpPr/>
            <p:nvPr/>
          </p:nvSpPr>
          <p:spPr>
            <a:xfrm rot="8086415">
              <a:off x="6154439" y="1954888"/>
              <a:ext cx="179364" cy="179364"/>
            </a:xfrm>
            <a:prstGeom prst="halfFrame">
              <a:avLst>
                <a:gd name="adj1" fmla="val 21569"/>
                <a:gd name="adj2" fmla="val 221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6" name="半闭框 405"/>
            <p:cNvSpPr/>
            <p:nvPr/>
          </p:nvSpPr>
          <p:spPr>
            <a:xfrm rot="8086415">
              <a:off x="6035203" y="1954888"/>
              <a:ext cx="179364" cy="179364"/>
            </a:xfrm>
            <a:prstGeom prst="halfFrame">
              <a:avLst>
                <a:gd name="adj1" fmla="val 21569"/>
                <a:gd name="adj2" fmla="val 221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7" name="半闭框 406"/>
            <p:cNvSpPr/>
            <p:nvPr/>
          </p:nvSpPr>
          <p:spPr>
            <a:xfrm rot="8086415">
              <a:off x="5915967" y="1954888"/>
              <a:ext cx="179364" cy="179364"/>
            </a:xfrm>
            <a:prstGeom prst="halfFrame">
              <a:avLst>
                <a:gd name="adj1" fmla="val 21569"/>
                <a:gd name="adj2" fmla="val 221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08" name="文本框 407"/>
          <p:cNvSpPr txBox="1"/>
          <p:nvPr/>
        </p:nvSpPr>
        <p:spPr>
          <a:xfrm>
            <a:off x="1412881" y="5274923"/>
            <a:ext cx="1360854" cy="400110"/>
          </a:xfrm>
          <a:prstGeom prst="rect">
            <a:avLst/>
          </a:prstGeom>
          <a:noFill/>
        </p:spPr>
        <p:txBody>
          <a:bodyPr wrap="square">
            <a:spAutoFit/>
          </a:bodyPr>
          <a:lstStyle/>
          <a:p>
            <a:pPr algn="ctr"/>
            <a:r>
              <a:rPr lang="zh-CN" altLang="zh-CN" sz="2000" b="1" kern="0" dirty="0">
                <a:solidFill>
                  <a:srgbClr val="000000"/>
                </a:solidFill>
                <a:latin typeface="+mj-ea"/>
                <a:ea typeface="+mj-ea"/>
              </a:rPr>
              <a:t>五四宪法</a:t>
            </a:r>
            <a:endParaRPr lang="zh-CN" altLang="en-US" sz="2000" b="1" dirty="0"/>
          </a:p>
        </p:txBody>
      </p:sp>
      <p:sp>
        <p:nvSpPr>
          <p:cNvPr id="409" name="文本框 408"/>
          <p:cNvSpPr txBox="1"/>
          <p:nvPr/>
        </p:nvSpPr>
        <p:spPr>
          <a:xfrm>
            <a:off x="4410649" y="5274923"/>
            <a:ext cx="3118213" cy="400110"/>
          </a:xfrm>
          <a:prstGeom prst="rect">
            <a:avLst/>
          </a:prstGeom>
          <a:noFill/>
        </p:spPr>
        <p:txBody>
          <a:bodyPr wrap="square">
            <a:spAutoFit/>
          </a:bodyPr>
          <a:lstStyle/>
          <a:p>
            <a:pPr algn="ctr"/>
            <a:r>
              <a:rPr lang="zh-CN" altLang="en-US" sz="2000" b="1" kern="0" dirty="0">
                <a:solidFill>
                  <a:srgbClr val="000000"/>
                </a:solidFill>
                <a:latin typeface="+mj-ea"/>
                <a:ea typeface="+mj-ea"/>
              </a:rPr>
              <a:t>中华人民共和国</a:t>
            </a:r>
            <a:r>
              <a:rPr lang="zh-CN" altLang="zh-CN" sz="2000" b="1" kern="0" dirty="0">
                <a:solidFill>
                  <a:srgbClr val="000000"/>
                </a:solidFill>
                <a:latin typeface="+mj-ea"/>
                <a:ea typeface="+mj-ea"/>
              </a:rPr>
              <a:t>宪法</a:t>
            </a:r>
            <a:endParaRPr lang="zh-CN" altLang="en-US" sz="2000" b="1" dirty="0"/>
          </a:p>
        </p:txBody>
      </p:sp>
      <p:sp>
        <p:nvSpPr>
          <p:cNvPr id="410" name="文本框 409"/>
          <p:cNvSpPr txBox="1"/>
          <p:nvPr/>
        </p:nvSpPr>
        <p:spPr>
          <a:xfrm>
            <a:off x="8591451" y="5277091"/>
            <a:ext cx="3118213" cy="400110"/>
          </a:xfrm>
          <a:prstGeom prst="rect">
            <a:avLst/>
          </a:prstGeom>
          <a:noFill/>
        </p:spPr>
        <p:txBody>
          <a:bodyPr wrap="square">
            <a:spAutoFit/>
          </a:bodyPr>
          <a:lstStyle/>
          <a:p>
            <a:pPr algn="ctr"/>
            <a:r>
              <a:rPr lang="zh-CN" altLang="en-US" sz="2000" b="1" kern="0" dirty="0">
                <a:solidFill>
                  <a:srgbClr val="000000"/>
                </a:solidFill>
                <a:latin typeface="+mj-ea"/>
                <a:ea typeface="+mj-ea"/>
              </a:rPr>
              <a:t>中华人民共和国民法典</a:t>
            </a:r>
            <a:endParaRPr lang="zh-CN" altLang="en-US" sz="2000" b="1" dirty="0"/>
          </a:p>
        </p:txBody>
      </p:sp>
      <p:sp>
        <p:nvSpPr>
          <p:cNvPr id="414" name="矩形 413"/>
          <p:cNvSpPr/>
          <p:nvPr/>
        </p:nvSpPr>
        <p:spPr>
          <a:xfrm>
            <a:off x="0" y="6313770"/>
            <a:ext cx="12192000" cy="559220"/>
          </a:xfrm>
          <a:prstGeom prst="rect">
            <a:avLst/>
          </a:prstGeom>
          <a:gradFill flip="none" rotWithShape="1">
            <a:gsLst>
              <a:gs pos="100000">
                <a:srgbClr val="090A7B"/>
              </a:gs>
              <a:gs pos="0">
                <a:srgbClr val="256ED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5" name="文本框 414"/>
          <p:cNvSpPr txBox="1"/>
          <p:nvPr/>
        </p:nvSpPr>
        <p:spPr>
          <a:xfrm>
            <a:off x="11458471" y="6434967"/>
            <a:ext cx="733529" cy="369332"/>
          </a:xfrm>
          <a:prstGeom prst="rect">
            <a:avLst/>
          </a:prstGeom>
          <a:noFill/>
        </p:spPr>
        <p:txBody>
          <a:bodyPr wrap="square" rtlCol="0">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09</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8"/>
          <a:stretch>
            <a:fillRect/>
          </a:stretch>
        </p:blipFill>
        <p:spPr>
          <a:xfrm>
            <a:off x="451364" y="85300"/>
            <a:ext cx="6846401" cy="816935"/>
          </a:xfrm>
          <a:prstGeom prst="rect">
            <a:avLst/>
          </a:prstGeom>
        </p:spPr>
      </p:pic>
    </p:spTree>
    <p:custDataLst>
      <p:tags r:id="rId1"/>
    </p:custDataLst>
  </p:cSld>
  <p:clrMapOvr>
    <a:masterClrMapping/>
  </p:clrMapOvr>
  <p:transition>
    <p:wipe/>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DU1MTVjYjc5ZDc0YmJlODUxMjNmMWMyNjlmZGM0M2IifQ=="/>
</p:tagLst>
</file>

<file path=ppt/tags/tag10.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11.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12.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13.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14.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15.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16.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17.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18.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19.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21.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22.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23.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24.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25.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26.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27.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28.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29.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31.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32.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33.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34.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35.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36.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37.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38.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39.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4.xml><?xml version="1.0" encoding="utf-8"?>
<p:tagLst xmlns:a="http://schemas.openxmlformats.org/drawingml/2006/main" xmlns:r="http://schemas.openxmlformats.org/officeDocument/2006/relationships" xmlns:p="http://schemas.openxmlformats.org/presentationml/2006/main">
  <p:tag name="ISLIDE.ICON" val="#372749;#398651;#73303;#62897;#24244;"/>
</p:tagLst>
</file>

<file path=ppt/tags/tag40.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41.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42.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43.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44.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45.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46.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47.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48.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49.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5.xml><?xml version="1.0" encoding="utf-8"?>
<p:tagLst xmlns:a="http://schemas.openxmlformats.org/drawingml/2006/main" xmlns:r="http://schemas.openxmlformats.org/officeDocument/2006/relationships" xmlns:p="http://schemas.openxmlformats.org/presentationml/2006/main">
  <p:tag name="ISLIDE.DIAGRAM" val="#221074;"/>
</p:tagLst>
</file>

<file path=ppt/tags/tag50.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51.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52.xml><?xml version="1.0" encoding="utf-8"?>
<p:tagLst xmlns:a="http://schemas.openxmlformats.org/drawingml/2006/main" xmlns:r="http://schemas.openxmlformats.org/officeDocument/2006/relationships" xmlns:p="http://schemas.openxmlformats.org/presentationml/2006/main">
  <p:tag name="ISLIDE.ICON" val="#372749;#398651;#73303;#87202;"/>
</p:tagLst>
</file>

<file path=ppt/tags/tag6.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7.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8.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ags/tag9.xml><?xml version="1.0" encoding="utf-8"?>
<p:tagLst xmlns:a="http://schemas.openxmlformats.org/drawingml/2006/main" xmlns:r="http://schemas.openxmlformats.org/officeDocument/2006/relationships" xmlns:p="http://schemas.openxmlformats.org/presentationml/2006/main">
  <p:tag name="ISLIDE.ICON" val="#372749;#398651;#73303;"/>
</p:tagLst>
</file>

<file path=ppt/theme/theme1.xml><?xml version="1.0" encoding="utf-8"?>
<a:theme xmlns:a="http://schemas.openxmlformats.org/drawingml/2006/main" name="Office 主题​​">
  <a:themeElements>
    <a:clrScheme name="橙红色">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自定义 1">
      <a:majorFont>
        <a:latin typeface="Consolas"/>
        <a:ea typeface="微软雅黑"/>
        <a:cs typeface=""/>
      </a:majorFont>
      <a:minorFont>
        <a:latin typeface="Verdana"/>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
      <a:dk1>
        <a:srgbClr val="000000"/>
      </a:dk1>
      <a:lt1>
        <a:srgbClr val="F7FBF8"/>
      </a:lt1>
      <a:dk2>
        <a:srgbClr val="95C5E1"/>
      </a:dk2>
      <a:lt2>
        <a:srgbClr val="DEF1FC"/>
      </a:lt2>
      <a:accent1>
        <a:srgbClr val="2092D2"/>
      </a:accent1>
      <a:accent2>
        <a:srgbClr val="6BBDED"/>
      </a:accent2>
      <a:accent3>
        <a:srgbClr val="ADCCF5"/>
      </a:accent3>
      <a:accent4>
        <a:srgbClr val="597DAE"/>
      </a:accent4>
      <a:accent5>
        <a:srgbClr val="7791C7"/>
      </a:accent5>
      <a:accent6>
        <a:srgbClr val="BADFEB"/>
      </a:accent6>
      <a:hlink>
        <a:srgbClr val="5FCBFB"/>
      </a:hlink>
      <a:folHlink>
        <a:srgbClr val="B759BC"/>
      </a:folHlink>
    </a:clrScheme>
    <a:fontScheme name="自定义 2">
      <a:majorFont>
        <a:latin typeface="阿里巴巴普惠体 Medium"/>
        <a:ea typeface="演示佛系体"/>
        <a:cs typeface=""/>
      </a:majorFont>
      <a:minorFont>
        <a:latin typeface="思源宋体 CN Heavy"/>
        <a:ea typeface="思源宋体 CN Heavy"/>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自定义设计方案">
  <a:themeElements>
    <a:clrScheme name="自定义 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C00000"/>
      </a:accent1>
      <a:accent2>
        <a:srgbClr val="231815"/>
      </a:accent2>
      <a:accent3>
        <a:srgbClr val="C00000"/>
      </a:accent3>
      <a:accent4>
        <a:srgbClr val="231815"/>
      </a:accent4>
      <a:accent5>
        <a:srgbClr val="C00000"/>
      </a:accent5>
      <a:accent6>
        <a:srgbClr val="231815"/>
      </a:accent6>
      <a:hlink>
        <a:srgbClr val="0563C1"/>
      </a:hlink>
      <a:folHlink>
        <a:srgbClr val="954F72"/>
      </a:folHlink>
    </a:clrScheme>
    <a:fontScheme name="exsm3mxa">
      <a:majorFont>
        <a:latin typeface=""/>
        <a:ea typeface="微软雅黑"/>
        <a:cs typeface=""/>
      </a:majorFont>
      <a:minorFont>
        <a:latin typeface=""/>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主题">
  <a:themeElements>
    <a:clrScheme name="自定义 41-多彩四色-1">
      <a:dk1>
        <a:sysClr val="windowText" lastClr="000000"/>
      </a:dk1>
      <a:lt1>
        <a:sysClr val="window" lastClr="FFFFFF"/>
      </a:lt1>
      <a:dk2>
        <a:srgbClr val="44546A"/>
      </a:dk2>
      <a:lt2>
        <a:srgbClr val="E7E6E6"/>
      </a:lt2>
      <a:accent1>
        <a:srgbClr val="FF6100"/>
      </a:accent1>
      <a:accent2>
        <a:srgbClr val="EB5E66"/>
      </a:accent2>
      <a:accent3>
        <a:srgbClr val="03A1B4"/>
      </a:accent3>
      <a:accent4>
        <a:srgbClr val="FFAC41"/>
      </a:accent4>
      <a:accent5>
        <a:srgbClr val="4472C4"/>
      </a:accent5>
      <a:accent6>
        <a:srgbClr val="70AD47"/>
      </a:accent6>
      <a:hlink>
        <a:srgbClr val="0563C1"/>
      </a:hlink>
      <a:folHlink>
        <a:srgbClr val="954F72"/>
      </a:folHlink>
    </a:clrScheme>
    <a:fontScheme name="自定义 6">
      <a:majorFont>
        <a:latin typeface="Arial"/>
        <a:ea typeface="微软雅黑 Light"/>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6599</Words>
  <Application>Microsoft Office PowerPoint</Application>
  <PresentationFormat>宽屏</PresentationFormat>
  <Paragraphs>382</Paragraphs>
  <Slides>59</Slides>
  <Notes>0</Notes>
  <HiddenSlides>0</HiddenSlides>
  <MMClips>0</MMClips>
  <ScaleCrop>false</ScaleCrop>
  <HeadingPairs>
    <vt:vector size="6" baseType="variant">
      <vt:variant>
        <vt:lpstr>已用的字体</vt:lpstr>
      </vt:variant>
      <vt:variant>
        <vt:i4>35</vt:i4>
      </vt:variant>
      <vt:variant>
        <vt:lpstr>主题</vt:lpstr>
      </vt:variant>
      <vt:variant>
        <vt:i4>8</vt:i4>
      </vt:variant>
      <vt:variant>
        <vt:lpstr>幻灯片标题</vt:lpstr>
      </vt:variant>
      <vt:variant>
        <vt:i4>59</vt:i4>
      </vt:variant>
    </vt:vector>
  </HeadingPairs>
  <TitlesOfParts>
    <vt:vector size="102" baseType="lpstr">
      <vt:lpstr>Hanken Light</vt:lpstr>
      <vt:lpstr>Humanst521 BT</vt:lpstr>
      <vt:lpstr>OPPOSans M</vt:lpstr>
      <vt:lpstr>Roboto Regular</vt:lpstr>
      <vt:lpstr>阿里巴巴普惠体 Medium</vt:lpstr>
      <vt:lpstr>等线</vt:lpstr>
      <vt:lpstr>方正大标宋简体</vt:lpstr>
      <vt:lpstr>方正黑体简体</vt:lpstr>
      <vt:lpstr>仿宋_GB2312</vt:lpstr>
      <vt:lpstr>汉仪良品线粗简</vt:lpstr>
      <vt:lpstr>黑体</vt:lpstr>
      <vt:lpstr>华文楷体</vt:lpstr>
      <vt:lpstr>楷体_GB2312</vt:lpstr>
      <vt:lpstr>思源黑体</vt:lpstr>
      <vt:lpstr>思源黑体 CN Bold</vt:lpstr>
      <vt:lpstr>思源黑体 CN Regular</vt:lpstr>
      <vt:lpstr>思源宋体 CN Heavy</vt:lpstr>
      <vt:lpstr>微软雅黑</vt:lpstr>
      <vt:lpstr>微软雅黑 Light</vt:lpstr>
      <vt:lpstr>文悦古典明朝体 (非商业使用) W5</vt:lpstr>
      <vt:lpstr>禹卫书法行书简体</vt:lpstr>
      <vt:lpstr>字魂59号-创粗黑</vt:lpstr>
      <vt:lpstr>字魂87号-乾坤手书</vt:lpstr>
      <vt:lpstr>Arial</vt:lpstr>
      <vt:lpstr>Arial Black</vt:lpstr>
      <vt:lpstr>Calibri</vt:lpstr>
      <vt:lpstr>Calibri Light</vt:lpstr>
      <vt:lpstr>Consolas</vt:lpstr>
      <vt:lpstr>Impact</vt:lpstr>
      <vt:lpstr>Lato</vt:lpstr>
      <vt:lpstr>Open Sans</vt:lpstr>
      <vt:lpstr>Roboto</vt:lpstr>
      <vt:lpstr>Times New Roman</vt:lpstr>
      <vt:lpstr>Verdana</vt:lpstr>
      <vt:lpstr>Wingdings</vt:lpstr>
      <vt:lpstr>Office 主题​​</vt:lpstr>
      <vt:lpstr>21_Office 主题</vt:lpstr>
      <vt:lpstr>Office 主题</vt:lpstr>
      <vt:lpstr>2_Office 主题​​</vt:lpstr>
      <vt:lpstr>7_自定义设计方案</vt:lpstr>
      <vt:lpstr>16_Office 主题</vt:lpstr>
      <vt:lpstr>PPT定制1801380800</vt:lpstr>
      <vt:lpstr>9_Office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肖 燚</dc:creator>
  <cp:lastModifiedBy>晓影 汤</cp:lastModifiedBy>
  <cp:revision>121</cp:revision>
  <dcterms:created xsi:type="dcterms:W3CDTF">2021-04-15T02:11:00Z</dcterms:created>
  <dcterms:modified xsi:type="dcterms:W3CDTF">2023-12-06T07:25:56Z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CD74635FE30A47EAB74F6D7C4A6810D5</vt:lpwstr>
  </property>
  <property fmtid="{D5CDD505-2E9C-101B-9397-08002B2CF9AE}" pid="3" name="KSOProductBuildVer">
    <vt:lpwstr>2052-11.1.0.12302</vt:lpwstr>
  </property>
</Properties>
</file>