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  <p:sldMasterId id="2147483689" r:id="rId5"/>
  </p:sldMasterIdLst>
  <p:notesMasterIdLst>
    <p:notesMasterId r:id="rId8"/>
  </p:notesMasterIdLst>
  <p:sldIdLst>
    <p:sldId id="493" r:id="rId6"/>
    <p:sldId id="633" r:id="rId7"/>
    <p:sldId id="519" r:id="rId9"/>
    <p:sldId id="420" r:id="rId10"/>
    <p:sldId id="466" r:id="rId11"/>
    <p:sldId id="437" r:id="rId12"/>
    <p:sldId id="438" r:id="rId13"/>
    <p:sldId id="467" r:id="rId14"/>
    <p:sldId id="634" r:id="rId15"/>
    <p:sldId id="570" r:id="rId16"/>
    <p:sldId id="571" r:id="rId17"/>
    <p:sldId id="452" r:id="rId18"/>
    <p:sldId id="485" r:id="rId19"/>
    <p:sldId id="428" r:id="rId20"/>
    <p:sldId id="453" r:id="rId21"/>
    <p:sldId id="549" r:id="rId22"/>
    <p:sldId id="455" r:id="rId23"/>
    <p:sldId id="504" r:id="rId24"/>
    <p:sldId id="524" r:id="rId25"/>
    <p:sldId id="505" r:id="rId26"/>
    <p:sldId id="635" r:id="rId27"/>
    <p:sldId id="636" r:id="rId28"/>
    <p:sldId id="620" r:id="rId29"/>
    <p:sldId id="494" r:id="rId30"/>
    <p:sldId id="677" r:id="rId31"/>
    <p:sldId id="679" r:id="rId32"/>
    <p:sldId id="680" r:id="rId33"/>
    <p:sldId id="667" r:id="rId34"/>
    <p:sldId id="546" r:id="rId35"/>
    <p:sldId id="500" r:id="rId36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a834ddd-5cae-44d7-ac86-40bb9977ae2a}">
          <p14:sldIdLst>
            <p14:sldId id="493"/>
            <p14:sldId id="633"/>
            <p14:sldId id="519"/>
            <p14:sldId id="420"/>
            <p14:sldId id="466"/>
            <p14:sldId id="437"/>
            <p14:sldId id="438"/>
            <p14:sldId id="467"/>
            <p14:sldId id="634"/>
            <p14:sldId id="570"/>
            <p14:sldId id="571"/>
            <p14:sldId id="452"/>
            <p14:sldId id="485"/>
            <p14:sldId id="428"/>
            <p14:sldId id="453"/>
            <p14:sldId id="549"/>
            <p14:sldId id="455"/>
            <p14:sldId id="504"/>
            <p14:sldId id="524"/>
            <p14:sldId id="505"/>
            <p14:sldId id="635"/>
            <p14:sldId id="636"/>
            <p14:sldId id="620"/>
            <p14:sldId id="494"/>
            <p14:sldId id="677"/>
            <p14:sldId id="679"/>
            <p14:sldId id="680"/>
            <p14:sldId id="667"/>
            <p14:sldId id="546"/>
            <p14:sldId id="500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FF0000"/>
    <a:srgbClr val="162EDE"/>
    <a:srgbClr val="1D2B3C"/>
    <a:srgbClr val="2C608B"/>
    <a:srgbClr val="191E49"/>
    <a:srgbClr val="898989"/>
    <a:srgbClr val="999999"/>
    <a:srgbClr val="E8F1F0"/>
    <a:srgbClr val="FF9800"/>
    <a:srgbClr val="6DA6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037"/>
        <p:guide pos="385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1" Type="http://schemas.openxmlformats.org/officeDocument/2006/relationships/tags" Target="tags/tag207.xml"/><Relationship Id="rId40" Type="http://schemas.openxmlformats.org/officeDocument/2006/relationships/commentAuthors" Target="commentAuthors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/home/user/&#26700;&#38754;/&#24037;&#20316;&#31807;2.et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/home/user/&#26700;&#38754;/&#24037;&#20316;&#31807;2.et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oleObject" Target="/home/user/&#26700;&#38754;/&#24037;&#20316;&#31807;2.et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oleObject" Target="/home/user/&#26700;&#38754;/&#24037;&#20316;&#31807;2.et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oleObject" Target="/home/user/&#26700;&#38754;/&#24037;&#20316;&#31807;2.et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oleObject" Target="/home/user/&#26700;&#38754;/&#24037;&#20316;&#31807;2.et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oleObject" Target="&#24037;&#20316;&#31807;2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oleObject" Target="&#24037;&#20316;&#31807;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sz="1600">
                <a:solidFill>
                  <a:schemeClr val="tx1"/>
                </a:solidFill>
                <a:latin typeface="方正黑体简体" panose="02000000000000000000" charset="-122"/>
                <a:ea typeface="方正黑体简体" panose="02000000000000000000" charset="-122"/>
                <a:cs typeface="方正黑体简体" panose="02000000000000000000" charset="-122"/>
              </a:rPr>
              <a:t>GDP（亿元）</a:t>
            </a:r>
            <a:endParaRPr sz="1600">
              <a:solidFill>
                <a:schemeClr val="tx1"/>
              </a:solidFill>
              <a:latin typeface="方正黑体简体" panose="02000000000000000000" charset="-122"/>
              <a:ea typeface="方正黑体简体" panose="02000000000000000000" charset="-122"/>
              <a:cs typeface="方正黑体简体" panose="02000000000000000000" charset="-122"/>
            </a:endParaRPr>
          </a:p>
        </c:rich>
      </c:tx>
      <c:layout>
        <c:manualLayout>
          <c:xMode val="edge"/>
          <c:yMode val="edge"/>
          <c:x val="0.447719134303305"/>
          <c:y val="0.0145333549751399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467094703049759"/>
          <c:y val="0.121522693997072"/>
          <c:w val="0.941622422521299"/>
          <c:h val="0.7769969090613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[工作簿2.et]Sheet1!$C$1</c:f>
              <c:strCache>
                <c:ptCount val="1"/>
                <c:pt idx="0">
                  <c:v>GDP（亿元）</c:v>
                </c:pt>
              </c:strCache>
            </c:strRef>
          </c:tx>
          <c:spPr>
            <a:solidFill>
              <a:srgbClr val="162EDE"/>
            </a:solidFill>
            <a:ln>
              <a:noFill/>
            </a:ln>
            <a:effectLst>
              <a:outerShdw blurRad="76200" dist="12700" dir="2700000" sy="-23000" kx="-8004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76200" dist="12700" dir="2700000" sy="-23000" kx="-800400" algn="bl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0.000926040251882948"/>
                  <c:y val="-0.00504311046038718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zh-CN" sz="14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sz="1400">
                        <a:solidFill>
                          <a:srgbClr val="FF0000"/>
                        </a:solidFill>
                      </a:rPr>
                      <a:t>345.84</a:t>
                    </a:r>
                    <a:endParaRPr sz="1400">
                      <a:solidFill>
                        <a:srgbClr val="FF0000"/>
                      </a:solidFill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4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[工作簿2]Sheet1!$A$2:$A$6</c:f>
              <c:strCache>
                <c:ptCount val="5"/>
                <c:pt idx="0">
                  <c:v>茌平</c:v>
                </c:pt>
                <c:pt idx="1">
                  <c:v>邹城</c:v>
                </c:pt>
                <c:pt idx="2">
                  <c:v>滕州</c:v>
                </c:pt>
                <c:pt idx="3">
                  <c:v>诸城</c:v>
                </c:pt>
                <c:pt idx="4">
                  <c:v>寿光</c:v>
                </c:pt>
              </c:strCache>
            </c:strRef>
          </c:cat>
          <c:val>
            <c:numRef>
              <c:f>[工作簿2]Sheet1!$C$2:$C$6</c:f>
              <c:numCache>
                <c:formatCode>General</c:formatCode>
                <c:ptCount val="5"/>
                <c:pt idx="0">
                  <c:v>345.84</c:v>
                </c:pt>
                <c:pt idx="1">
                  <c:v>960.55</c:v>
                </c:pt>
                <c:pt idx="2">
                  <c:v>858.49</c:v>
                </c:pt>
                <c:pt idx="3">
                  <c:v>767.39</c:v>
                </c:pt>
                <c:pt idx="4">
                  <c:v>953.6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0"/>
        <c:axId val="247948752"/>
        <c:axId val="81709038"/>
      </c:barChart>
      <c:catAx>
        <c:axId val="24794875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rgbClr val="FF0000"/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cap="none" spc="0" normalizeH="0" baseline="0">
                <a:solidFill>
                  <a:srgbClr val="162EDE"/>
                </a:solidFill>
                <a:uFill>
                  <a:solidFill>
                    <a:schemeClr val="tx1">
                      <a:lumMod val="65000"/>
                      <a:lumOff val="35000"/>
                    </a:schemeClr>
                  </a:solidFill>
                </a:uFill>
                <a:latin typeface="+mn-lt"/>
                <a:ea typeface="+mn-ea"/>
                <a:cs typeface="+mn-cs"/>
              </a:defRPr>
            </a:pPr>
          </a:p>
        </c:txPr>
        <c:crossAx val="81709038"/>
        <c:crosses val="autoZero"/>
        <c:auto val="1"/>
        <c:lblAlgn val="ctr"/>
        <c:lblOffset val="100"/>
        <c:noMultiLvlLbl val="0"/>
      </c:catAx>
      <c:valAx>
        <c:axId val="8170903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47948752"/>
        <c:crosses val="autoZero"/>
        <c:crossBetween val="between"/>
      </c:valAx>
      <c:spPr>
        <a:noFill/>
        <a:ln w="28575" cmpd="sng">
          <a:noFill/>
          <a:prstDash val="solid"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600" b="0" i="0" u="none" strike="noStrike" kern="1200" spc="0" baseline="0">
              <a:solidFill>
                <a:schemeClr val="tx1"/>
              </a:solidFill>
              <a:latin typeface="方正黑体简体" panose="02000000000000000000" charset="-122"/>
              <a:ea typeface="方正黑体简体" panose="02000000000000000000" charset="-122"/>
              <a:cs typeface="方正黑体简体" panose="02000000000000000000" charset="-122"/>
              <a:sym typeface="方正黑体简体" panose="02000000000000000000" charset="-122"/>
            </a:defRPr>
          </a:pPr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[工作簿2.et]Sheet1!$B$1</c:f>
              <c:strCache>
                <c:ptCount val="1"/>
                <c:pt idx="0">
                  <c:v>预算收入（亿元）</c:v>
                </c:pt>
              </c:strCache>
            </c:strRef>
          </c:tx>
          <c:spPr>
            <a:solidFill>
              <a:srgbClr val="162ED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Lbls>
            <c:dLbl>
              <c:idx val="0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4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[工作簿2.et]Sheet1!$A$2:$A$6</c:f>
              <c:strCache>
                <c:ptCount val="5"/>
                <c:pt idx="0">
                  <c:v>茌平</c:v>
                </c:pt>
                <c:pt idx="1">
                  <c:v>邹城</c:v>
                </c:pt>
                <c:pt idx="2">
                  <c:v>滕州</c:v>
                </c:pt>
                <c:pt idx="3">
                  <c:v>诸城</c:v>
                </c:pt>
                <c:pt idx="4">
                  <c:v>寿光</c:v>
                </c:pt>
              </c:strCache>
            </c:strRef>
          </c:cat>
          <c:val>
            <c:numRef>
              <c:f>[工作簿2.et]Sheet1!$B$2:$B$6</c:f>
              <c:numCache>
                <c:formatCode>General</c:formatCode>
                <c:ptCount val="5"/>
                <c:pt idx="0">
                  <c:v>32.6</c:v>
                </c:pt>
                <c:pt idx="1">
                  <c:v>84.2</c:v>
                </c:pt>
                <c:pt idx="2">
                  <c:v>61.3</c:v>
                </c:pt>
                <c:pt idx="3">
                  <c:v>64.2</c:v>
                </c:pt>
                <c:pt idx="4">
                  <c:v>103.3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84681143"/>
        <c:axId val="810891179"/>
      </c:barChart>
      <c:catAx>
        <c:axId val="984681143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rgbClr val="162EDE"/>
                </a:solidFill>
                <a:latin typeface="+mn-lt"/>
                <a:ea typeface="+mn-ea"/>
                <a:cs typeface="+mn-cs"/>
              </a:defRPr>
            </a:pPr>
          </a:p>
        </c:txPr>
        <c:crossAx val="810891179"/>
        <c:crosses val="autoZero"/>
        <c:auto val="1"/>
        <c:lblAlgn val="ctr"/>
        <c:lblOffset val="100"/>
        <c:noMultiLvlLbl val="0"/>
      </c:catAx>
      <c:valAx>
        <c:axId val="8108911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84681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charset="-122"/>
                <a:ea typeface="方正黑体简体" panose="02000000000000000000" charset="-122"/>
                <a:cs typeface="方正黑体简体" panose="02000000000000000000" charset="-122"/>
                <a:sym typeface="方正黑体简体" panose="02000000000000000000" charset="-122"/>
              </a:defRPr>
            </a:pPr>
            <a:r>
              <a:rPr sz="1800" b="0">
                <a:latin typeface="方正黑体简体" panose="02000000000000000000" charset="-122"/>
                <a:ea typeface="方正黑体简体" panose="02000000000000000000" charset="-122"/>
                <a:cs typeface="方正黑体简体" panose="02000000000000000000" charset="-122"/>
                <a:sym typeface="方正黑体简体" panose="02000000000000000000" charset="-122"/>
              </a:rPr>
              <a:t>一二三产占比</a:t>
            </a:r>
            <a:endParaRPr sz="1800" b="0">
              <a:latin typeface="方正黑体简体" panose="02000000000000000000" charset="-122"/>
              <a:ea typeface="方正黑体简体" panose="02000000000000000000" charset="-122"/>
              <a:cs typeface="方正黑体简体" panose="02000000000000000000" charset="-122"/>
              <a:sym typeface="方正黑体简体" panose="02000000000000000000" charset="-122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44036170518157"/>
          <c:y val="0.122964800744301"/>
          <c:w val="0.929410076072915"/>
          <c:h val="0.728081873158629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[工作簿2.et]Sheet1!$H$1</c:f>
              <c:strCache>
                <c:ptCount val="1"/>
                <c:pt idx="0">
                  <c:v>一产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 w="190500">
                <a:solidFill>
                  <a:srgbClr val="FF0000"/>
                </a:solidFill>
              </a:ln>
              <a:effectLst/>
            </c:spPr>
          </c:dPt>
          <c:dLbls>
            <c:dLbl>
              <c:idx val="0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zh-CN" sz="1400" b="1" i="0" u="none" strike="noStrike" kern="1200" baseline="0">
                        <a:solidFill>
                          <a:schemeClr val="bg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sz="1800">
                        <a:solidFill>
                          <a:schemeClr val="bg2"/>
                        </a:solidFill>
                        <a:uFillTx/>
                      </a:rPr>
                      <a:t>9.3</a:t>
                    </a:r>
                    <a:endParaRPr sz="1800">
                      <a:solidFill>
                        <a:schemeClr val="bg2"/>
                      </a:solidFill>
                      <a:uFillTx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400" b="1" i="0" u="none" strike="noStrike" kern="1200" baseline="0">
                      <a:solidFill>
                        <a:schemeClr val="bg2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[工作簿2]Sheet1!$G$2:$G$6</c:f>
              <c:strCache>
                <c:ptCount val="5"/>
                <c:pt idx="0">
                  <c:v>茌平</c:v>
                </c:pt>
                <c:pt idx="1">
                  <c:v>邹城</c:v>
                </c:pt>
                <c:pt idx="2">
                  <c:v>滕州</c:v>
                </c:pt>
                <c:pt idx="3">
                  <c:v>诸城</c:v>
                </c:pt>
                <c:pt idx="4">
                  <c:v>寿光</c:v>
                </c:pt>
              </c:strCache>
            </c:strRef>
          </c:cat>
          <c:val>
            <c:numRef>
              <c:f>[工作簿2]Sheet1!$H$2:$H$6</c:f>
              <c:numCache>
                <c:formatCode>General</c:formatCode>
                <c:ptCount val="5"/>
                <c:pt idx="0">
                  <c:v>9.3</c:v>
                </c:pt>
                <c:pt idx="1">
                  <c:v>6.8</c:v>
                </c:pt>
                <c:pt idx="2">
                  <c:v>10.2</c:v>
                </c:pt>
                <c:pt idx="3">
                  <c:v>10.4</c:v>
                </c:pt>
                <c:pt idx="4">
                  <c:v>13.3</c:v>
                </c:pt>
              </c:numCache>
            </c:numRef>
          </c:val>
        </c:ser>
        <c:ser>
          <c:idx val="1"/>
          <c:order val="1"/>
          <c:tx>
            <c:strRef>
              <c:f>[工作簿2.et]Sheet1!$I$1</c:f>
              <c:strCache>
                <c:ptCount val="1"/>
                <c:pt idx="0">
                  <c:v>二产</c:v>
                </c:pt>
              </c:strCache>
            </c:strRef>
          </c:tx>
          <c:spPr>
            <a:solidFill>
              <a:srgbClr val="FF9800"/>
            </a:solidFill>
            <a:ln w="12700">
              <a:solidFill>
                <a:srgbClr val="FF9800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9800"/>
              </a:solidFill>
              <a:ln w="190500" cap="sq">
                <a:solidFill>
                  <a:srgbClr val="FF9800"/>
                </a:solidFill>
                <a:miter lim="800000"/>
              </a:ln>
              <a:effectLst/>
            </c:spPr>
          </c:dPt>
          <c:dLbls>
            <c:dLbl>
              <c:idx val="0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zh-CN" sz="1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sz="1800">
                        <a:solidFill>
                          <a:schemeClr val="tx1"/>
                        </a:solidFill>
                        <a:uFillTx/>
                      </a:rPr>
                      <a:t>56.9</a:t>
                    </a:r>
                    <a:endParaRPr sz="1800">
                      <a:solidFill>
                        <a:schemeClr val="tx1"/>
                      </a:solidFill>
                      <a:uFillTx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0964470414399893"/>
                      <c:h val="0.0707190511489993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[工作簿2]Sheet1!$G$2:$G$6</c:f>
              <c:strCache>
                <c:ptCount val="5"/>
                <c:pt idx="0">
                  <c:v>茌平</c:v>
                </c:pt>
                <c:pt idx="1">
                  <c:v>邹城</c:v>
                </c:pt>
                <c:pt idx="2">
                  <c:v>滕州</c:v>
                </c:pt>
                <c:pt idx="3">
                  <c:v>诸城</c:v>
                </c:pt>
                <c:pt idx="4">
                  <c:v>寿光</c:v>
                </c:pt>
              </c:strCache>
            </c:strRef>
          </c:cat>
          <c:val>
            <c:numRef>
              <c:f>[工作簿2]Sheet1!$I$2:$I$6</c:f>
              <c:numCache>
                <c:formatCode>General</c:formatCode>
                <c:ptCount val="5"/>
                <c:pt idx="0">
                  <c:v>56.9</c:v>
                </c:pt>
                <c:pt idx="1">
                  <c:v>48.3</c:v>
                </c:pt>
                <c:pt idx="2">
                  <c:v>45.5</c:v>
                </c:pt>
                <c:pt idx="3">
                  <c:v>37.9</c:v>
                </c:pt>
                <c:pt idx="4">
                  <c:v>41.9</c:v>
                </c:pt>
              </c:numCache>
            </c:numRef>
          </c:val>
        </c:ser>
        <c:ser>
          <c:idx val="2"/>
          <c:order val="2"/>
          <c:tx>
            <c:strRef>
              <c:f>[工作簿2.et]Sheet1!$J$1</c:f>
              <c:strCache>
                <c:ptCount val="1"/>
                <c:pt idx="0">
                  <c:v>三产</c:v>
                </c:pt>
              </c:strCache>
            </c:strRef>
          </c:tx>
          <c:spPr>
            <a:solidFill>
              <a:srgbClr val="162ED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62EDE"/>
              </a:solidFill>
              <a:ln w="190500">
                <a:solidFill>
                  <a:srgbClr val="162EDE"/>
                </a:solidFill>
                <a:miter lim="800000"/>
              </a:ln>
              <a:effectLst/>
            </c:spPr>
          </c:dPt>
          <c:dLbls>
            <c:dLbl>
              <c:idx val="0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zh-CN" sz="1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sz="1800">
                        <a:solidFill>
                          <a:schemeClr val="bg1"/>
                        </a:solidFill>
                        <a:uFillTx/>
                      </a:rPr>
                      <a:t>33.8</a:t>
                    </a:r>
                    <a:endParaRPr sz="1800">
                      <a:solidFill>
                        <a:schemeClr val="bg1"/>
                      </a:solidFill>
                      <a:uFillTx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[工作簿2]Sheet1!$G$2:$G$6</c:f>
              <c:strCache>
                <c:ptCount val="5"/>
                <c:pt idx="0">
                  <c:v>茌平</c:v>
                </c:pt>
                <c:pt idx="1">
                  <c:v>邹城</c:v>
                </c:pt>
                <c:pt idx="2">
                  <c:v>滕州</c:v>
                </c:pt>
                <c:pt idx="3">
                  <c:v>诸城</c:v>
                </c:pt>
                <c:pt idx="4">
                  <c:v>寿光</c:v>
                </c:pt>
              </c:strCache>
            </c:strRef>
          </c:cat>
          <c:val>
            <c:numRef>
              <c:f>[工作簿2]Sheet1!$J$2:$J$6</c:f>
              <c:numCache>
                <c:formatCode>General</c:formatCode>
                <c:ptCount val="5"/>
                <c:pt idx="0">
                  <c:v>33.8</c:v>
                </c:pt>
                <c:pt idx="1">
                  <c:v>44.9</c:v>
                </c:pt>
                <c:pt idx="2">
                  <c:v>44.3</c:v>
                </c:pt>
                <c:pt idx="3">
                  <c:v>51.7</c:v>
                </c:pt>
                <c:pt idx="4">
                  <c:v>44.8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2414219"/>
        <c:axId val="784991599"/>
      </c:barChart>
      <c:catAx>
        <c:axId val="72414219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784991599"/>
        <c:crosses val="autoZero"/>
        <c:auto val="1"/>
        <c:lblAlgn val="ctr"/>
        <c:lblOffset val="100"/>
        <c:noMultiLvlLbl val="0"/>
      </c:catAx>
      <c:valAx>
        <c:axId val="78499159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1421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368527100544026"/>
          <c:y val="0.914870522561637"/>
          <c:w val="0.282356101820136"/>
          <c:h val="0.0804775934253373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600" b="0" i="0" u="none" strike="noStrike" kern="1200" spc="0" baseline="0">
                <a:solidFill>
                  <a:schemeClr val="tx1"/>
                </a:solidFill>
                <a:latin typeface="方正黑体简体" panose="02000000000000000000" charset="-122"/>
                <a:ea typeface="方正黑体简体" panose="02000000000000000000" charset="-122"/>
                <a:cs typeface="方正黑体简体" panose="02000000000000000000" charset="-122"/>
                <a:sym typeface="方正黑体简体" panose="02000000000000000000" charset="-122"/>
              </a:defRPr>
            </a:pPr>
            <a:r>
              <a:rPr altLang="en-US" sz="1600" b="1">
                <a:solidFill>
                  <a:schemeClr val="tx1"/>
                </a:solidFill>
                <a:latin typeface="方正黑体简体" panose="02000000000000000000" charset="-122"/>
                <a:ea typeface="方正黑体简体" panose="02000000000000000000" charset="-122"/>
                <a:cs typeface="方正黑体简体" panose="02000000000000000000" charset="-122"/>
                <a:sym typeface="方正黑体简体" panose="02000000000000000000" charset="-122"/>
              </a:rPr>
              <a:t>规上工业总产值和</a:t>
            </a:r>
            <a:r>
              <a:rPr lang="en-US" altLang="zh-CN" sz="1600" b="1">
                <a:solidFill>
                  <a:schemeClr val="tx1"/>
                </a:solidFill>
                <a:latin typeface="方正黑体简体" panose="02000000000000000000" charset="-122"/>
                <a:ea typeface="方正黑体简体" panose="02000000000000000000" charset="-122"/>
                <a:cs typeface="方正黑体简体" panose="02000000000000000000" charset="-122"/>
                <a:sym typeface="方正黑体简体" panose="02000000000000000000" charset="-122"/>
              </a:rPr>
              <a:t>GDP</a:t>
            </a:r>
            <a:r>
              <a:rPr altLang="en-US" sz="1600" b="1">
                <a:solidFill>
                  <a:schemeClr val="tx1"/>
                </a:solidFill>
                <a:latin typeface="方正黑体简体" panose="02000000000000000000" charset="-122"/>
                <a:ea typeface="方正黑体简体" panose="02000000000000000000" charset="-122"/>
                <a:cs typeface="方正黑体简体" panose="02000000000000000000" charset="-122"/>
                <a:sym typeface="方正黑体简体" panose="02000000000000000000" charset="-122"/>
              </a:rPr>
              <a:t>对比</a:t>
            </a:r>
            <a:endParaRPr altLang="en-US" sz="1600" b="1">
              <a:solidFill>
                <a:schemeClr val="tx1"/>
              </a:solidFill>
              <a:latin typeface="方正黑体简体" panose="02000000000000000000" charset="-122"/>
              <a:ea typeface="方正黑体简体" panose="02000000000000000000" charset="-122"/>
              <a:cs typeface="方正黑体简体" panose="02000000000000000000" charset="-122"/>
              <a:sym typeface="方正黑体简体" panose="02000000000000000000" charset="-122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[工作簿2.et]Sheet1!$B$1</c:f>
              <c:strCache>
                <c:ptCount val="1"/>
                <c:pt idx="0">
                  <c:v>规上工业总产值（亿元）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4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[工作簿2.et]Sheet1!$A$2:$A$6</c:f>
              <c:strCache>
                <c:ptCount val="5"/>
                <c:pt idx="0">
                  <c:v>茌平</c:v>
                </c:pt>
                <c:pt idx="1">
                  <c:v>邹城</c:v>
                </c:pt>
                <c:pt idx="2">
                  <c:v>滕州</c:v>
                </c:pt>
                <c:pt idx="3">
                  <c:v>诸城</c:v>
                </c:pt>
                <c:pt idx="4">
                  <c:v>寿光</c:v>
                </c:pt>
              </c:strCache>
            </c:strRef>
          </c:cat>
          <c:val>
            <c:numRef>
              <c:f>[工作簿2.et]Sheet1!$B$2:$B$6</c:f>
              <c:numCache>
                <c:formatCode>General</c:formatCode>
                <c:ptCount val="5"/>
                <c:pt idx="0">
                  <c:v>1069.23</c:v>
                </c:pt>
                <c:pt idx="1">
                  <c:v>680</c:v>
                </c:pt>
                <c:pt idx="2">
                  <c:v>699</c:v>
                </c:pt>
                <c:pt idx="3">
                  <c:v>1185.6</c:v>
                </c:pt>
                <c:pt idx="4">
                  <c:v>2045</c:v>
                </c:pt>
              </c:numCache>
            </c:numRef>
          </c:val>
        </c:ser>
        <c:ser>
          <c:idx val="1"/>
          <c:order val="1"/>
          <c:tx>
            <c:strRef>
              <c:f>[工作簿2.et]Sheet1!$C$1</c:f>
              <c:strCache>
                <c:ptCount val="1"/>
                <c:pt idx="0">
                  <c:v>GDP（亿元）</c:v>
                </c:pt>
              </c:strCache>
            </c:strRef>
          </c:tx>
          <c:spPr>
            <a:solidFill>
              <a:srgbClr val="162EDE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0113122171945701"/>
                  <c:y val="-0.00729700357087409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4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[工作簿2.et]Sheet1!$A$2:$A$6</c:f>
              <c:strCache>
                <c:ptCount val="5"/>
                <c:pt idx="0">
                  <c:v>茌平</c:v>
                </c:pt>
                <c:pt idx="1">
                  <c:v>邹城</c:v>
                </c:pt>
                <c:pt idx="2">
                  <c:v>滕州</c:v>
                </c:pt>
                <c:pt idx="3">
                  <c:v>诸城</c:v>
                </c:pt>
                <c:pt idx="4">
                  <c:v>寿光</c:v>
                </c:pt>
              </c:strCache>
            </c:strRef>
          </c:cat>
          <c:val>
            <c:numRef>
              <c:f>[工作簿2.et]Sheet1!$C$2:$C$6</c:f>
              <c:numCache>
                <c:formatCode>General</c:formatCode>
                <c:ptCount val="5"/>
                <c:pt idx="0">
                  <c:v>345.84</c:v>
                </c:pt>
                <c:pt idx="1">
                  <c:v>960.55</c:v>
                </c:pt>
                <c:pt idx="2">
                  <c:v>858.49</c:v>
                </c:pt>
                <c:pt idx="3">
                  <c:v>767.39</c:v>
                </c:pt>
                <c:pt idx="4">
                  <c:v>953.6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6896374"/>
        <c:axId val="107456187"/>
      </c:barChart>
      <c:catAx>
        <c:axId val="51689637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07456187"/>
        <c:crosses val="autoZero"/>
        <c:auto val="1"/>
        <c:lblAlgn val="ctr"/>
        <c:lblOffset val="100"/>
        <c:noMultiLvlLbl val="0"/>
      </c:catAx>
      <c:valAx>
        <c:axId val="1074561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1689637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sz="1600" b="0">
                <a:solidFill>
                  <a:schemeClr val="tx1"/>
                </a:solidFill>
                <a:latin typeface="方正兰亭大黑简体" panose="02000000000000000000" charset="-122"/>
                <a:ea typeface="方正兰亭大黑简体" panose="02000000000000000000" charset="-122"/>
              </a:rPr>
              <a:t>规上工业增加值增速</a:t>
            </a:r>
            <a:endParaRPr sz="1600" b="0">
              <a:solidFill>
                <a:schemeClr val="tx1"/>
              </a:solidFill>
              <a:latin typeface="方正兰亭大黑简体" panose="02000000000000000000" charset="-122"/>
              <a:ea typeface="方正兰亭大黑简体" panose="02000000000000000000" charset="-122"/>
            </a:endParaRPr>
          </a:p>
        </c:rich>
      </c:tx>
      <c:layout>
        <c:manualLayout>
          <c:xMode val="edge"/>
          <c:yMode val="edge"/>
          <c:x val="0.402830559559691"/>
          <c:y val="0.018375918795939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[工作簿2.et]Sheet1!$E$1</c:f>
              <c:strCache>
                <c:ptCount val="1"/>
                <c:pt idx="0">
                  <c:v>规上工业增加值增速</c:v>
                </c:pt>
              </c:strCache>
            </c:strRef>
          </c:tx>
          <c:spPr>
            <a:solidFill>
              <a:srgbClr val="162ED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Lbls>
            <c:dLbl>
              <c:idx val="0"/>
              <c:layout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8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[工作簿2]Sheet1!$A$2:$A$6</c:f>
              <c:strCache>
                <c:ptCount val="5"/>
                <c:pt idx="0">
                  <c:v>茌平</c:v>
                </c:pt>
                <c:pt idx="1">
                  <c:v>邹城</c:v>
                </c:pt>
                <c:pt idx="2">
                  <c:v>滕州</c:v>
                </c:pt>
                <c:pt idx="3">
                  <c:v>诸城</c:v>
                </c:pt>
                <c:pt idx="4">
                  <c:v>寿光</c:v>
                </c:pt>
              </c:strCache>
            </c:strRef>
          </c:cat>
          <c:val>
            <c:numRef>
              <c:f>[工作簿2]Sheet1!$E$2:$E$6</c:f>
              <c:numCache>
                <c:formatCode>0%</c:formatCode>
                <c:ptCount val="5"/>
                <c:pt idx="0">
                  <c:v>0.07</c:v>
                </c:pt>
                <c:pt idx="1" c:formatCode="0.00%">
                  <c:v>0.146</c:v>
                </c:pt>
                <c:pt idx="2" c:formatCode="0.00%">
                  <c:v>0.165</c:v>
                </c:pt>
                <c:pt idx="3" c:formatCode="0.00%">
                  <c:v>0.108</c:v>
                </c:pt>
                <c:pt idx="4" c:formatCode="0.00%">
                  <c:v>0.143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0"/>
        <c:axId val="196259950"/>
        <c:axId val="157390439"/>
      </c:barChart>
      <c:catAx>
        <c:axId val="19625995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57390439"/>
        <c:crosses val="autoZero"/>
        <c:auto val="1"/>
        <c:lblAlgn val="ctr"/>
        <c:lblOffset val="100"/>
        <c:noMultiLvlLbl val="0"/>
      </c:catAx>
      <c:valAx>
        <c:axId val="1573904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625995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sz="1600">
                <a:solidFill>
                  <a:schemeClr val="tx1"/>
                </a:solidFill>
                <a:latin typeface="方正兰亭大黑简体" panose="02000000000000000000" charset="-122"/>
                <a:ea typeface="方正兰亭大黑简体" panose="02000000000000000000" charset="-122"/>
              </a:rPr>
              <a:t>省级以上创新平台数量</a:t>
            </a:r>
            <a:endParaRPr sz="1600">
              <a:solidFill>
                <a:schemeClr val="tx1"/>
              </a:solidFill>
              <a:latin typeface="方正兰亭大黑简体" panose="02000000000000000000" charset="-122"/>
              <a:ea typeface="方正兰亭大黑简体" panose="02000000000000000000" charset="-122"/>
            </a:endParaRPr>
          </a:p>
        </c:rich>
      </c:tx>
      <c:layout>
        <c:manualLayout>
          <c:xMode val="edge"/>
          <c:yMode val="edge"/>
          <c:x val="0.378360511238431"/>
          <c:y val="0.016530202379113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162ED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[工作簿2.et]Sheet2!$A$1:$A$5</c:f>
              <c:strCache>
                <c:ptCount val="5"/>
                <c:pt idx="0">
                  <c:v>茌平</c:v>
                </c:pt>
                <c:pt idx="1">
                  <c:v>邹城</c:v>
                </c:pt>
                <c:pt idx="2">
                  <c:v>滕州</c:v>
                </c:pt>
                <c:pt idx="3">
                  <c:v>诸城</c:v>
                </c:pt>
                <c:pt idx="4">
                  <c:v>寿光</c:v>
                </c:pt>
              </c:strCache>
            </c:strRef>
          </c:cat>
          <c:val>
            <c:numRef>
              <c:f>[工作簿2.et]Sheet2!$B$1:$B$5</c:f>
              <c:numCache>
                <c:formatCode>General</c:formatCode>
                <c:ptCount val="5"/>
                <c:pt idx="0">
                  <c:v>10</c:v>
                </c:pt>
                <c:pt idx="1">
                  <c:v>50</c:v>
                </c:pt>
                <c:pt idx="2">
                  <c:v>110</c:v>
                </c:pt>
                <c:pt idx="3">
                  <c:v>92</c:v>
                </c:pt>
                <c:pt idx="4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0406477"/>
        <c:axId val="207749938"/>
      </c:barChart>
      <c:catAx>
        <c:axId val="520406477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07749938"/>
        <c:crosses val="autoZero"/>
        <c:auto val="1"/>
        <c:lblAlgn val="ctr"/>
        <c:lblOffset val="100"/>
        <c:noMultiLvlLbl val="0"/>
      </c:catAx>
      <c:valAx>
        <c:axId val="20774993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2040647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sz="1600">
                <a:solidFill>
                  <a:schemeClr val="tx1"/>
                </a:solidFill>
                <a:latin typeface="方正兰亭大黑简体" panose="02000000000000000000" charset="-122"/>
                <a:ea typeface="方正兰亭大黑简体" panose="02000000000000000000" charset="-122"/>
              </a:rPr>
              <a:t>城镇化率</a:t>
            </a:r>
            <a:endParaRPr sz="1600">
              <a:solidFill>
                <a:schemeClr val="tx1"/>
              </a:solidFill>
              <a:latin typeface="方正兰亭大黑简体" panose="02000000000000000000" charset="-122"/>
              <a:ea typeface="方正兰亭大黑简体" panose="02000000000000000000" charset="-122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162EDE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[工作簿2]Sheet1!$A$2:$A$6</c:f>
              <c:strCache>
                <c:ptCount val="5"/>
                <c:pt idx="0">
                  <c:v>邹城</c:v>
                </c:pt>
                <c:pt idx="1">
                  <c:v>寿光</c:v>
                </c:pt>
                <c:pt idx="2">
                  <c:v>诸城</c:v>
                </c:pt>
                <c:pt idx="3">
                  <c:v>滕州</c:v>
                </c:pt>
                <c:pt idx="4">
                  <c:v>茌平</c:v>
                </c:pt>
              </c:strCache>
            </c:strRef>
          </c:cat>
          <c:val>
            <c:numRef>
              <c:f>[工作簿2]Sheet1!$B$2:$B$6</c:f>
              <c:numCache>
                <c:formatCode>0.00%</c:formatCode>
                <c:ptCount val="5"/>
                <c:pt idx="0">
                  <c:v>0.655</c:v>
                </c:pt>
                <c:pt idx="1" c:formatCode="0%">
                  <c:v>0.63</c:v>
                </c:pt>
                <c:pt idx="2">
                  <c:v>0.6291</c:v>
                </c:pt>
                <c:pt idx="3" c:formatCode="0%">
                  <c:v>0.62</c:v>
                </c:pt>
                <c:pt idx="4" c:formatCode="0%">
                  <c:v>0.55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0"/>
        <c:axId val="654134097"/>
        <c:axId val="390912142"/>
      </c:barChart>
      <c:catAx>
        <c:axId val="654134097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90912142"/>
        <c:crosses val="autoZero"/>
        <c:auto val="1"/>
        <c:lblAlgn val="ctr"/>
        <c:lblOffset val="100"/>
        <c:noMultiLvlLbl val="0"/>
      </c:catAx>
      <c:valAx>
        <c:axId val="39091214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65413409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>
          <a:solidFill>
            <a:schemeClr val="tx1"/>
          </a:solidFill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sz="1600">
                <a:solidFill>
                  <a:schemeClr val="tx1"/>
                </a:solidFill>
                <a:latin typeface="方正兰亭大黑简体" panose="02000000000000000000" charset="-122"/>
                <a:ea typeface="方正兰亭大黑简体" panose="02000000000000000000" charset="-122"/>
              </a:rPr>
              <a:t>人口数（万人）</a:t>
            </a:r>
            <a:endParaRPr sz="1600">
              <a:solidFill>
                <a:schemeClr val="tx1"/>
              </a:solidFill>
              <a:latin typeface="方正兰亭大黑简体" panose="02000000000000000000" charset="-122"/>
              <a:ea typeface="方正兰亭大黑简体" panose="02000000000000000000" charset="-122"/>
            </a:endParaRPr>
          </a:p>
        </c:rich>
      </c:tx>
      <c:layout>
        <c:manualLayout>
          <c:xMode val="edge"/>
          <c:yMode val="edge"/>
          <c:x val="0.416527777777778"/>
          <c:y val="0.03125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162EDE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[工作簿2]Sheet1!$A$2:$A$6</c:f>
              <c:strCache>
                <c:ptCount val="5"/>
                <c:pt idx="0">
                  <c:v>邹城</c:v>
                </c:pt>
                <c:pt idx="1">
                  <c:v>寿光</c:v>
                </c:pt>
                <c:pt idx="2">
                  <c:v>诸城</c:v>
                </c:pt>
                <c:pt idx="3">
                  <c:v>滕州</c:v>
                </c:pt>
                <c:pt idx="4">
                  <c:v>茌平</c:v>
                </c:pt>
              </c:strCache>
            </c:strRef>
          </c:cat>
          <c:val>
            <c:numRef>
              <c:f>[工作簿2]Sheet1!$B$2:$B$6</c:f>
              <c:numCache>
                <c:formatCode>General</c:formatCode>
                <c:ptCount val="5"/>
                <c:pt idx="0">
                  <c:v>115</c:v>
                </c:pt>
                <c:pt idx="1">
                  <c:v>175</c:v>
                </c:pt>
                <c:pt idx="2">
                  <c:v>110</c:v>
                </c:pt>
                <c:pt idx="3">
                  <c:v>113</c:v>
                </c:pt>
                <c:pt idx="4">
                  <c:v>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0"/>
        <c:axId val="765273172"/>
        <c:axId val="159468663"/>
      </c:barChart>
      <c:catAx>
        <c:axId val="765273172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59468663"/>
        <c:crosses val="autoZero"/>
        <c:auto val="1"/>
        <c:lblAlgn val="ctr"/>
        <c:lblOffset val="100"/>
        <c:noMultiLvlLbl val="0"/>
      </c:catAx>
      <c:valAx>
        <c:axId val="15946866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652731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r>
              <a:rPr lang="zh-CN" altLang="zh-CN"/>
              <a:t>与去年同期相比，预计地区生产总值增长</a:t>
            </a:r>
            <a:r>
              <a:rPr lang="en-US" altLang="zh-CN"/>
              <a:t>6%</a:t>
            </a:r>
            <a:r>
              <a:rPr lang="zh-CN" altLang="zh-CN"/>
              <a:t>、规上工业增加值增长</a:t>
            </a:r>
            <a:r>
              <a:rPr lang="en-US" altLang="zh-CN"/>
              <a:t>10%</a:t>
            </a:r>
            <a:r>
              <a:rPr lang="zh-CN" altLang="zh-CN"/>
              <a:t>、固定资产投资增长</a:t>
            </a:r>
            <a:r>
              <a:rPr lang="en-US" altLang="zh-CN"/>
              <a:t>30%</a:t>
            </a:r>
            <a:r>
              <a:rPr lang="zh-CN" altLang="zh-CN"/>
              <a:t>、社会消费品零售总额增长</a:t>
            </a:r>
            <a:r>
              <a:rPr lang="en-US" altLang="zh-CN"/>
              <a:t>9%</a:t>
            </a:r>
            <a:r>
              <a:rPr lang="zh-CN" altLang="zh-CN"/>
              <a:t>，较</a:t>
            </a:r>
            <a:r>
              <a:rPr lang="en-US" altLang="zh-CN"/>
              <a:t>2020</a:t>
            </a:r>
            <a:r>
              <a:rPr lang="zh-CN" altLang="zh-CN"/>
              <a:t>年同期分别增长</a:t>
            </a:r>
            <a:r>
              <a:rPr lang="en-US" altLang="zh-CN"/>
              <a:t>21.3%</a:t>
            </a:r>
            <a:r>
              <a:rPr lang="zh-CN" altLang="zh-CN"/>
              <a:t>、</a:t>
            </a:r>
            <a:r>
              <a:rPr lang="en-US" altLang="zh-CN"/>
              <a:t>32%</a:t>
            </a:r>
            <a:r>
              <a:rPr lang="zh-CN" altLang="zh-CN"/>
              <a:t>、</a:t>
            </a:r>
            <a:r>
              <a:rPr lang="en-US" altLang="zh-CN"/>
              <a:t>49%</a:t>
            </a:r>
            <a:r>
              <a:rPr lang="zh-CN" altLang="zh-CN"/>
              <a:t>、</a:t>
            </a:r>
            <a:r>
              <a:rPr lang="en-US" altLang="zh-CN"/>
              <a:t>50.7%</a:t>
            </a:r>
            <a:r>
              <a:rPr lang="zh-CN" altLang="zh-CN"/>
              <a:t>。 </a:t>
            </a:r>
            <a:endParaRPr kumimoji="1" lang="zh-CN" altLang="en-US"/>
          </a:p>
        </p:txBody>
      </p:sp>
      <p:sp>
        <p:nvSpPr>
          <p:cNvPr id="143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C27FB85-536C-774B-804A-B09DEB423D72}" type="slidenum">
              <a:rPr lang="zh-CN" altLang="en-US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7B5B82-DD3F-4BAD-9E3D-19F3B8F5E6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2D5E97-9CA9-4861-A1E4-423378A96E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tags" Target="../tags/tag133.xml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/>
        </p:nvGrpSpPr>
        <p:grpSpPr>
          <a:xfrm>
            <a:off x="193040" y="186055"/>
            <a:ext cx="531495" cy="379095"/>
            <a:chOff x="-12312183" y="1920636"/>
            <a:chExt cx="10321921" cy="6900868"/>
          </a:xfrm>
          <a:solidFill>
            <a:schemeClr val="bg2"/>
          </a:solidFill>
        </p:grpSpPr>
        <p:sp>
          <p:nvSpPr>
            <p:cNvPr id="24" name="Freeform 5"/>
            <p:cNvSpPr/>
            <p:nvPr/>
          </p:nvSpPr>
          <p:spPr bwMode="auto">
            <a:xfrm>
              <a:off x="-8235485" y="1920636"/>
              <a:ext cx="3227386" cy="6656393"/>
            </a:xfrm>
            <a:custGeom>
              <a:avLst/>
              <a:gdLst>
                <a:gd name="T0" fmla="*/ 19 w 1212"/>
                <a:gd name="T1" fmla="*/ 50 h 2498"/>
                <a:gd name="T2" fmla="*/ 244 w 1212"/>
                <a:gd name="T3" fmla="*/ 277 h 2498"/>
                <a:gd name="T4" fmla="*/ 468 w 1212"/>
                <a:gd name="T5" fmla="*/ 494 h 2498"/>
                <a:gd name="T6" fmla="*/ 924 w 1212"/>
                <a:gd name="T7" fmla="*/ 930 h 2498"/>
                <a:gd name="T8" fmla="*/ 1039 w 1212"/>
                <a:gd name="T9" fmla="*/ 1040 h 2498"/>
                <a:gd name="T10" fmla="*/ 1111 w 1212"/>
                <a:gd name="T11" fmla="*/ 1124 h 2498"/>
                <a:gd name="T12" fmla="*/ 1093 w 1212"/>
                <a:gd name="T13" fmla="*/ 1166 h 2498"/>
                <a:gd name="T14" fmla="*/ 1045 w 1212"/>
                <a:gd name="T15" fmla="*/ 1229 h 2498"/>
                <a:gd name="T16" fmla="*/ 951 w 1212"/>
                <a:gd name="T17" fmla="*/ 1353 h 2498"/>
                <a:gd name="T18" fmla="*/ 570 w 1212"/>
                <a:gd name="T19" fmla="*/ 1854 h 2498"/>
                <a:gd name="T20" fmla="*/ 140 w 1212"/>
                <a:gd name="T21" fmla="*/ 2419 h 2498"/>
                <a:gd name="T22" fmla="*/ 157 w 1212"/>
                <a:gd name="T23" fmla="*/ 2484 h 2498"/>
                <a:gd name="T24" fmla="*/ 222 w 1212"/>
                <a:gd name="T25" fmla="*/ 2467 h 2498"/>
                <a:gd name="T26" fmla="*/ 1003 w 1212"/>
                <a:gd name="T27" fmla="*/ 1439 h 2498"/>
                <a:gd name="T28" fmla="*/ 1099 w 1212"/>
                <a:gd name="T29" fmla="*/ 1312 h 2498"/>
                <a:gd name="T30" fmla="*/ 1148 w 1212"/>
                <a:gd name="T31" fmla="*/ 1248 h 2498"/>
                <a:gd name="T32" fmla="*/ 1189 w 1212"/>
                <a:gd name="T33" fmla="*/ 1187 h 2498"/>
                <a:gd name="T34" fmla="*/ 1174 w 1212"/>
                <a:gd name="T35" fmla="*/ 1047 h 2498"/>
                <a:gd name="T36" fmla="*/ 1069 w 1212"/>
                <a:gd name="T37" fmla="*/ 943 h 2498"/>
                <a:gd name="T38" fmla="*/ 594 w 1212"/>
                <a:gd name="T39" fmla="*/ 503 h 2498"/>
                <a:gd name="T40" fmla="*/ 328 w 1212"/>
                <a:gd name="T41" fmla="*/ 261 h 2498"/>
                <a:gd name="T42" fmla="*/ 51 w 1212"/>
                <a:gd name="T43" fmla="*/ 18 h 2498"/>
                <a:gd name="T44" fmla="*/ 19 w 1212"/>
                <a:gd name="T45" fmla="*/ 50 h 2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2" h="2498">
                  <a:moveTo>
                    <a:pt x="19" y="50"/>
                  </a:moveTo>
                  <a:cubicBezTo>
                    <a:pt x="90" y="130"/>
                    <a:pt x="168" y="202"/>
                    <a:pt x="244" y="277"/>
                  </a:cubicBezTo>
                  <a:cubicBezTo>
                    <a:pt x="318" y="350"/>
                    <a:pt x="393" y="422"/>
                    <a:pt x="468" y="494"/>
                  </a:cubicBezTo>
                  <a:cubicBezTo>
                    <a:pt x="619" y="640"/>
                    <a:pt x="772" y="785"/>
                    <a:pt x="924" y="930"/>
                  </a:cubicBezTo>
                  <a:cubicBezTo>
                    <a:pt x="962" y="967"/>
                    <a:pt x="1001" y="1003"/>
                    <a:pt x="1039" y="1040"/>
                  </a:cubicBezTo>
                  <a:cubicBezTo>
                    <a:pt x="1061" y="1060"/>
                    <a:pt x="1108" y="1094"/>
                    <a:pt x="1111" y="1124"/>
                  </a:cubicBezTo>
                  <a:cubicBezTo>
                    <a:pt x="1113" y="1139"/>
                    <a:pt x="1102" y="1154"/>
                    <a:pt x="1093" y="1166"/>
                  </a:cubicBezTo>
                  <a:cubicBezTo>
                    <a:pt x="1078" y="1188"/>
                    <a:pt x="1061" y="1208"/>
                    <a:pt x="1045" y="1229"/>
                  </a:cubicBezTo>
                  <a:cubicBezTo>
                    <a:pt x="1014" y="1271"/>
                    <a:pt x="982" y="1312"/>
                    <a:pt x="951" y="1353"/>
                  </a:cubicBezTo>
                  <a:cubicBezTo>
                    <a:pt x="824" y="1520"/>
                    <a:pt x="697" y="1687"/>
                    <a:pt x="570" y="1854"/>
                  </a:cubicBezTo>
                  <a:cubicBezTo>
                    <a:pt x="426" y="2043"/>
                    <a:pt x="283" y="2231"/>
                    <a:pt x="140" y="2419"/>
                  </a:cubicBezTo>
                  <a:cubicBezTo>
                    <a:pt x="125" y="2439"/>
                    <a:pt x="137" y="2472"/>
                    <a:pt x="157" y="2484"/>
                  </a:cubicBezTo>
                  <a:cubicBezTo>
                    <a:pt x="181" y="2498"/>
                    <a:pt x="206" y="2487"/>
                    <a:pt x="222" y="2467"/>
                  </a:cubicBezTo>
                  <a:cubicBezTo>
                    <a:pt x="482" y="2124"/>
                    <a:pt x="743" y="1781"/>
                    <a:pt x="1003" y="1439"/>
                  </a:cubicBezTo>
                  <a:cubicBezTo>
                    <a:pt x="1035" y="1396"/>
                    <a:pt x="1067" y="1354"/>
                    <a:pt x="1099" y="1312"/>
                  </a:cubicBezTo>
                  <a:cubicBezTo>
                    <a:pt x="1116" y="1290"/>
                    <a:pt x="1132" y="1269"/>
                    <a:pt x="1148" y="1248"/>
                  </a:cubicBezTo>
                  <a:cubicBezTo>
                    <a:pt x="1162" y="1229"/>
                    <a:pt x="1178" y="1209"/>
                    <a:pt x="1189" y="1187"/>
                  </a:cubicBezTo>
                  <a:cubicBezTo>
                    <a:pt x="1212" y="1139"/>
                    <a:pt x="1206" y="1089"/>
                    <a:pt x="1174" y="1047"/>
                  </a:cubicBezTo>
                  <a:cubicBezTo>
                    <a:pt x="1145" y="1008"/>
                    <a:pt x="1105" y="976"/>
                    <a:pt x="1069" y="943"/>
                  </a:cubicBezTo>
                  <a:cubicBezTo>
                    <a:pt x="911" y="796"/>
                    <a:pt x="753" y="649"/>
                    <a:pt x="594" y="503"/>
                  </a:cubicBezTo>
                  <a:cubicBezTo>
                    <a:pt x="505" y="422"/>
                    <a:pt x="417" y="341"/>
                    <a:pt x="328" y="261"/>
                  </a:cubicBezTo>
                  <a:cubicBezTo>
                    <a:pt x="237" y="179"/>
                    <a:pt x="148" y="93"/>
                    <a:pt x="51" y="18"/>
                  </a:cubicBezTo>
                  <a:cubicBezTo>
                    <a:pt x="29" y="0"/>
                    <a:pt x="0" y="28"/>
                    <a:pt x="19" y="5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-8122772" y="1923811"/>
              <a:ext cx="6132510" cy="6735768"/>
            </a:xfrm>
            <a:custGeom>
              <a:avLst/>
              <a:gdLst>
                <a:gd name="T0" fmla="*/ 25 w 2303"/>
                <a:gd name="T1" fmla="*/ 52 h 2528"/>
                <a:gd name="T2" fmla="*/ 137 w 2303"/>
                <a:gd name="T3" fmla="*/ 103 h 2528"/>
                <a:gd name="T4" fmla="*/ 244 w 2303"/>
                <a:gd name="T5" fmla="*/ 151 h 2528"/>
                <a:gd name="T6" fmla="*/ 462 w 2303"/>
                <a:gd name="T7" fmla="*/ 247 h 2528"/>
                <a:gd name="T8" fmla="*/ 892 w 2303"/>
                <a:gd name="T9" fmla="*/ 438 h 2528"/>
                <a:gd name="T10" fmla="*/ 1751 w 2303"/>
                <a:gd name="T11" fmla="*/ 852 h 2528"/>
                <a:gd name="T12" fmla="*/ 2224 w 2303"/>
                <a:gd name="T13" fmla="*/ 1104 h 2528"/>
                <a:gd name="T14" fmla="*/ 2215 w 2303"/>
                <a:gd name="T15" fmla="*/ 1030 h 2528"/>
                <a:gd name="T16" fmla="*/ 1439 w 2303"/>
                <a:gd name="T17" fmla="*/ 1667 h 2528"/>
                <a:gd name="T18" fmla="*/ 582 w 2303"/>
                <a:gd name="T19" fmla="*/ 2193 h 2528"/>
                <a:gd name="T20" fmla="*/ 69 w 2303"/>
                <a:gd name="T21" fmla="*/ 2436 h 2528"/>
                <a:gd name="T22" fmla="*/ 52 w 2303"/>
                <a:gd name="T23" fmla="*/ 2501 h 2528"/>
                <a:gd name="T24" fmla="*/ 117 w 2303"/>
                <a:gd name="T25" fmla="*/ 2518 h 2528"/>
                <a:gd name="T26" fmla="*/ 1021 w 2303"/>
                <a:gd name="T27" fmla="*/ 2055 h 2528"/>
                <a:gd name="T28" fmla="*/ 1851 w 2303"/>
                <a:gd name="T29" fmla="*/ 1472 h 2528"/>
                <a:gd name="T30" fmla="*/ 2281 w 2303"/>
                <a:gd name="T31" fmla="*/ 1096 h 2528"/>
                <a:gd name="T32" fmla="*/ 2272 w 2303"/>
                <a:gd name="T33" fmla="*/ 1023 h 2528"/>
                <a:gd name="T34" fmla="*/ 1421 w 2303"/>
                <a:gd name="T35" fmla="*/ 583 h 2528"/>
                <a:gd name="T36" fmla="*/ 543 w 2303"/>
                <a:gd name="T37" fmla="*/ 192 h 2528"/>
                <a:gd name="T38" fmla="*/ 295 w 2303"/>
                <a:gd name="T39" fmla="*/ 98 h 2528"/>
                <a:gd name="T40" fmla="*/ 167 w 2303"/>
                <a:gd name="T41" fmla="*/ 52 h 2528"/>
                <a:gd name="T42" fmla="*/ 37 w 2303"/>
                <a:gd name="T43" fmla="*/ 10 h 2528"/>
                <a:gd name="T44" fmla="*/ 25 w 2303"/>
                <a:gd name="T45" fmla="*/ 52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3" h="2528">
                  <a:moveTo>
                    <a:pt x="25" y="52"/>
                  </a:moveTo>
                  <a:cubicBezTo>
                    <a:pt x="63" y="68"/>
                    <a:pt x="99" y="87"/>
                    <a:pt x="137" y="103"/>
                  </a:cubicBezTo>
                  <a:cubicBezTo>
                    <a:pt x="173" y="119"/>
                    <a:pt x="208" y="135"/>
                    <a:pt x="244" y="151"/>
                  </a:cubicBezTo>
                  <a:cubicBezTo>
                    <a:pt x="317" y="183"/>
                    <a:pt x="390" y="215"/>
                    <a:pt x="462" y="247"/>
                  </a:cubicBezTo>
                  <a:cubicBezTo>
                    <a:pt x="606" y="310"/>
                    <a:pt x="749" y="373"/>
                    <a:pt x="892" y="438"/>
                  </a:cubicBezTo>
                  <a:cubicBezTo>
                    <a:pt x="1182" y="568"/>
                    <a:pt x="1469" y="707"/>
                    <a:pt x="1751" y="852"/>
                  </a:cubicBezTo>
                  <a:cubicBezTo>
                    <a:pt x="1910" y="933"/>
                    <a:pt x="2068" y="1017"/>
                    <a:pt x="2224" y="1104"/>
                  </a:cubicBezTo>
                  <a:cubicBezTo>
                    <a:pt x="2221" y="1079"/>
                    <a:pt x="2218" y="1055"/>
                    <a:pt x="2215" y="1030"/>
                  </a:cubicBezTo>
                  <a:cubicBezTo>
                    <a:pt x="1971" y="1260"/>
                    <a:pt x="1712" y="1473"/>
                    <a:pt x="1439" y="1667"/>
                  </a:cubicBezTo>
                  <a:cubicBezTo>
                    <a:pt x="1166" y="1862"/>
                    <a:pt x="879" y="2038"/>
                    <a:pt x="582" y="2193"/>
                  </a:cubicBezTo>
                  <a:cubicBezTo>
                    <a:pt x="414" y="2281"/>
                    <a:pt x="243" y="2362"/>
                    <a:pt x="69" y="2436"/>
                  </a:cubicBezTo>
                  <a:cubicBezTo>
                    <a:pt x="46" y="2446"/>
                    <a:pt x="40" y="2481"/>
                    <a:pt x="52" y="2501"/>
                  </a:cubicBezTo>
                  <a:cubicBezTo>
                    <a:pt x="66" y="2525"/>
                    <a:pt x="93" y="2528"/>
                    <a:pt x="117" y="2518"/>
                  </a:cubicBezTo>
                  <a:cubicBezTo>
                    <a:pt x="429" y="2385"/>
                    <a:pt x="731" y="2230"/>
                    <a:pt x="1021" y="2055"/>
                  </a:cubicBezTo>
                  <a:cubicBezTo>
                    <a:pt x="1311" y="1880"/>
                    <a:pt x="1588" y="1685"/>
                    <a:pt x="1851" y="1472"/>
                  </a:cubicBezTo>
                  <a:cubicBezTo>
                    <a:pt x="2000" y="1353"/>
                    <a:pt x="2143" y="1227"/>
                    <a:pt x="2281" y="1096"/>
                  </a:cubicBezTo>
                  <a:cubicBezTo>
                    <a:pt x="2303" y="1076"/>
                    <a:pt x="2298" y="1037"/>
                    <a:pt x="2272" y="1023"/>
                  </a:cubicBezTo>
                  <a:cubicBezTo>
                    <a:pt x="1992" y="868"/>
                    <a:pt x="1709" y="721"/>
                    <a:pt x="1421" y="583"/>
                  </a:cubicBezTo>
                  <a:cubicBezTo>
                    <a:pt x="1133" y="444"/>
                    <a:pt x="841" y="309"/>
                    <a:pt x="543" y="192"/>
                  </a:cubicBezTo>
                  <a:cubicBezTo>
                    <a:pt x="461" y="159"/>
                    <a:pt x="378" y="128"/>
                    <a:pt x="295" y="98"/>
                  </a:cubicBezTo>
                  <a:cubicBezTo>
                    <a:pt x="252" y="82"/>
                    <a:pt x="209" y="67"/>
                    <a:pt x="167" y="52"/>
                  </a:cubicBezTo>
                  <a:cubicBezTo>
                    <a:pt x="124" y="37"/>
                    <a:pt x="80" y="25"/>
                    <a:pt x="37" y="10"/>
                  </a:cubicBezTo>
                  <a:cubicBezTo>
                    <a:pt x="10" y="0"/>
                    <a:pt x="0" y="42"/>
                    <a:pt x="25" y="5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-12312183" y="2084149"/>
              <a:ext cx="3227386" cy="6654805"/>
            </a:xfrm>
            <a:custGeom>
              <a:avLst/>
              <a:gdLst>
                <a:gd name="T0" fmla="*/ 20 w 1212"/>
                <a:gd name="T1" fmla="*/ 50 h 2498"/>
                <a:gd name="T2" fmla="*/ 245 w 1212"/>
                <a:gd name="T3" fmla="*/ 277 h 2498"/>
                <a:gd name="T4" fmla="*/ 468 w 1212"/>
                <a:gd name="T5" fmla="*/ 494 h 2498"/>
                <a:gd name="T6" fmla="*/ 924 w 1212"/>
                <a:gd name="T7" fmla="*/ 930 h 2498"/>
                <a:gd name="T8" fmla="*/ 1040 w 1212"/>
                <a:gd name="T9" fmla="*/ 1040 h 2498"/>
                <a:gd name="T10" fmla="*/ 1112 w 1212"/>
                <a:gd name="T11" fmla="*/ 1123 h 2498"/>
                <a:gd name="T12" fmla="*/ 1094 w 1212"/>
                <a:gd name="T13" fmla="*/ 1166 h 2498"/>
                <a:gd name="T14" fmla="*/ 1045 w 1212"/>
                <a:gd name="T15" fmla="*/ 1229 h 2498"/>
                <a:gd name="T16" fmla="*/ 951 w 1212"/>
                <a:gd name="T17" fmla="*/ 1353 h 2498"/>
                <a:gd name="T18" fmla="*/ 570 w 1212"/>
                <a:gd name="T19" fmla="*/ 1854 h 2498"/>
                <a:gd name="T20" fmla="*/ 141 w 1212"/>
                <a:gd name="T21" fmla="*/ 2419 h 2498"/>
                <a:gd name="T22" fmla="*/ 158 w 1212"/>
                <a:gd name="T23" fmla="*/ 2484 h 2498"/>
                <a:gd name="T24" fmla="*/ 222 w 1212"/>
                <a:gd name="T25" fmla="*/ 2467 h 2498"/>
                <a:gd name="T26" fmla="*/ 1004 w 1212"/>
                <a:gd name="T27" fmla="*/ 1438 h 2498"/>
                <a:gd name="T28" fmla="*/ 1100 w 1212"/>
                <a:gd name="T29" fmla="*/ 1311 h 2498"/>
                <a:gd name="T30" fmla="*/ 1148 w 1212"/>
                <a:gd name="T31" fmla="*/ 1248 h 2498"/>
                <a:gd name="T32" fmla="*/ 1189 w 1212"/>
                <a:gd name="T33" fmla="*/ 1187 h 2498"/>
                <a:gd name="T34" fmla="*/ 1175 w 1212"/>
                <a:gd name="T35" fmla="*/ 1047 h 2498"/>
                <a:gd name="T36" fmla="*/ 1070 w 1212"/>
                <a:gd name="T37" fmla="*/ 942 h 2498"/>
                <a:gd name="T38" fmla="*/ 594 w 1212"/>
                <a:gd name="T39" fmla="*/ 503 h 2498"/>
                <a:gd name="T40" fmla="*/ 329 w 1212"/>
                <a:gd name="T41" fmla="*/ 260 h 2498"/>
                <a:gd name="T42" fmla="*/ 52 w 1212"/>
                <a:gd name="T43" fmla="*/ 18 h 2498"/>
                <a:gd name="T44" fmla="*/ 20 w 1212"/>
                <a:gd name="T45" fmla="*/ 50 h 2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2" h="2498">
                  <a:moveTo>
                    <a:pt x="20" y="50"/>
                  </a:moveTo>
                  <a:cubicBezTo>
                    <a:pt x="90" y="129"/>
                    <a:pt x="169" y="202"/>
                    <a:pt x="245" y="277"/>
                  </a:cubicBezTo>
                  <a:cubicBezTo>
                    <a:pt x="319" y="349"/>
                    <a:pt x="393" y="422"/>
                    <a:pt x="468" y="494"/>
                  </a:cubicBezTo>
                  <a:cubicBezTo>
                    <a:pt x="619" y="640"/>
                    <a:pt x="772" y="784"/>
                    <a:pt x="924" y="930"/>
                  </a:cubicBezTo>
                  <a:cubicBezTo>
                    <a:pt x="963" y="966"/>
                    <a:pt x="1001" y="1003"/>
                    <a:pt x="1040" y="1040"/>
                  </a:cubicBezTo>
                  <a:cubicBezTo>
                    <a:pt x="1062" y="1060"/>
                    <a:pt x="1109" y="1094"/>
                    <a:pt x="1112" y="1123"/>
                  </a:cubicBezTo>
                  <a:cubicBezTo>
                    <a:pt x="1113" y="1139"/>
                    <a:pt x="1102" y="1153"/>
                    <a:pt x="1094" y="1166"/>
                  </a:cubicBezTo>
                  <a:cubicBezTo>
                    <a:pt x="1079" y="1187"/>
                    <a:pt x="1062" y="1208"/>
                    <a:pt x="1045" y="1229"/>
                  </a:cubicBezTo>
                  <a:cubicBezTo>
                    <a:pt x="1014" y="1270"/>
                    <a:pt x="983" y="1312"/>
                    <a:pt x="951" y="1353"/>
                  </a:cubicBezTo>
                  <a:cubicBezTo>
                    <a:pt x="824" y="1520"/>
                    <a:pt x="697" y="1687"/>
                    <a:pt x="570" y="1854"/>
                  </a:cubicBezTo>
                  <a:cubicBezTo>
                    <a:pt x="427" y="2042"/>
                    <a:pt x="284" y="2231"/>
                    <a:pt x="141" y="2419"/>
                  </a:cubicBezTo>
                  <a:cubicBezTo>
                    <a:pt x="125" y="2439"/>
                    <a:pt x="137" y="2472"/>
                    <a:pt x="158" y="2484"/>
                  </a:cubicBezTo>
                  <a:cubicBezTo>
                    <a:pt x="182" y="2498"/>
                    <a:pt x="207" y="2487"/>
                    <a:pt x="222" y="2467"/>
                  </a:cubicBezTo>
                  <a:cubicBezTo>
                    <a:pt x="483" y="2124"/>
                    <a:pt x="743" y="1781"/>
                    <a:pt x="1004" y="1438"/>
                  </a:cubicBezTo>
                  <a:cubicBezTo>
                    <a:pt x="1036" y="1396"/>
                    <a:pt x="1068" y="1354"/>
                    <a:pt x="1100" y="1311"/>
                  </a:cubicBezTo>
                  <a:cubicBezTo>
                    <a:pt x="1116" y="1290"/>
                    <a:pt x="1132" y="1269"/>
                    <a:pt x="1148" y="1248"/>
                  </a:cubicBezTo>
                  <a:cubicBezTo>
                    <a:pt x="1163" y="1228"/>
                    <a:pt x="1179" y="1209"/>
                    <a:pt x="1189" y="1187"/>
                  </a:cubicBezTo>
                  <a:cubicBezTo>
                    <a:pt x="1212" y="1139"/>
                    <a:pt x="1206" y="1089"/>
                    <a:pt x="1175" y="1047"/>
                  </a:cubicBezTo>
                  <a:cubicBezTo>
                    <a:pt x="1145" y="1008"/>
                    <a:pt x="1105" y="976"/>
                    <a:pt x="1070" y="942"/>
                  </a:cubicBezTo>
                  <a:cubicBezTo>
                    <a:pt x="911" y="796"/>
                    <a:pt x="754" y="649"/>
                    <a:pt x="594" y="503"/>
                  </a:cubicBezTo>
                  <a:cubicBezTo>
                    <a:pt x="506" y="422"/>
                    <a:pt x="418" y="341"/>
                    <a:pt x="329" y="260"/>
                  </a:cubicBezTo>
                  <a:cubicBezTo>
                    <a:pt x="238" y="178"/>
                    <a:pt x="149" y="93"/>
                    <a:pt x="52" y="18"/>
                  </a:cubicBezTo>
                  <a:cubicBezTo>
                    <a:pt x="29" y="0"/>
                    <a:pt x="0" y="27"/>
                    <a:pt x="20" y="5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-12201058" y="2085736"/>
              <a:ext cx="6135685" cy="6735768"/>
            </a:xfrm>
            <a:custGeom>
              <a:avLst/>
              <a:gdLst>
                <a:gd name="T0" fmla="*/ 26 w 2304"/>
                <a:gd name="T1" fmla="*/ 52 h 2528"/>
                <a:gd name="T2" fmla="*/ 137 w 2304"/>
                <a:gd name="T3" fmla="*/ 103 h 2528"/>
                <a:gd name="T4" fmla="*/ 244 w 2304"/>
                <a:gd name="T5" fmla="*/ 150 h 2528"/>
                <a:gd name="T6" fmla="*/ 463 w 2304"/>
                <a:gd name="T7" fmla="*/ 247 h 2528"/>
                <a:gd name="T8" fmla="*/ 893 w 2304"/>
                <a:gd name="T9" fmla="*/ 438 h 2528"/>
                <a:gd name="T10" fmla="*/ 1752 w 2304"/>
                <a:gd name="T11" fmla="*/ 852 h 2528"/>
                <a:gd name="T12" fmla="*/ 2225 w 2304"/>
                <a:gd name="T13" fmla="*/ 1104 h 2528"/>
                <a:gd name="T14" fmla="*/ 2215 w 2304"/>
                <a:gd name="T15" fmla="*/ 1030 h 2528"/>
                <a:gd name="T16" fmla="*/ 1440 w 2304"/>
                <a:gd name="T17" fmla="*/ 1667 h 2528"/>
                <a:gd name="T18" fmla="*/ 582 w 2304"/>
                <a:gd name="T19" fmla="*/ 2193 h 2528"/>
                <a:gd name="T20" fmla="*/ 70 w 2304"/>
                <a:gd name="T21" fmla="*/ 2436 h 2528"/>
                <a:gd name="T22" fmla="*/ 53 w 2304"/>
                <a:gd name="T23" fmla="*/ 2501 h 2528"/>
                <a:gd name="T24" fmla="*/ 117 w 2304"/>
                <a:gd name="T25" fmla="*/ 2518 h 2528"/>
                <a:gd name="T26" fmla="*/ 1022 w 2304"/>
                <a:gd name="T27" fmla="*/ 2054 h 2528"/>
                <a:gd name="T28" fmla="*/ 1852 w 2304"/>
                <a:gd name="T29" fmla="*/ 1472 h 2528"/>
                <a:gd name="T30" fmla="*/ 2282 w 2304"/>
                <a:gd name="T31" fmla="*/ 1096 h 2528"/>
                <a:gd name="T32" fmla="*/ 2272 w 2304"/>
                <a:gd name="T33" fmla="*/ 1022 h 2528"/>
                <a:gd name="T34" fmla="*/ 1422 w 2304"/>
                <a:gd name="T35" fmla="*/ 583 h 2528"/>
                <a:gd name="T36" fmla="*/ 543 w 2304"/>
                <a:gd name="T37" fmla="*/ 192 h 2528"/>
                <a:gd name="T38" fmla="*/ 296 w 2304"/>
                <a:gd name="T39" fmla="*/ 98 h 2528"/>
                <a:gd name="T40" fmla="*/ 167 w 2304"/>
                <a:gd name="T41" fmla="*/ 52 h 2528"/>
                <a:gd name="T42" fmla="*/ 38 w 2304"/>
                <a:gd name="T43" fmla="*/ 10 h 2528"/>
                <a:gd name="T44" fmla="*/ 26 w 2304"/>
                <a:gd name="T45" fmla="*/ 52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4" h="2528">
                  <a:moveTo>
                    <a:pt x="26" y="52"/>
                  </a:moveTo>
                  <a:cubicBezTo>
                    <a:pt x="64" y="68"/>
                    <a:pt x="100" y="86"/>
                    <a:pt x="137" y="103"/>
                  </a:cubicBezTo>
                  <a:cubicBezTo>
                    <a:pt x="173" y="119"/>
                    <a:pt x="209" y="135"/>
                    <a:pt x="244" y="150"/>
                  </a:cubicBezTo>
                  <a:cubicBezTo>
                    <a:pt x="317" y="183"/>
                    <a:pt x="390" y="215"/>
                    <a:pt x="463" y="247"/>
                  </a:cubicBezTo>
                  <a:cubicBezTo>
                    <a:pt x="606" y="310"/>
                    <a:pt x="750" y="373"/>
                    <a:pt x="893" y="438"/>
                  </a:cubicBezTo>
                  <a:cubicBezTo>
                    <a:pt x="1183" y="568"/>
                    <a:pt x="1469" y="706"/>
                    <a:pt x="1752" y="852"/>
                  </a:cubicBezTo>
                  <a:cubicBezTo>
                    <a:pt x="1911" y="933"/>
                    <a:pt x="2069" y="1017"/>
                    <a:pt x="2225" y="1104"/>
                  </a:cubicBezTo>
                  <a:cubicBezTo>
                    <a:pt x="2222" y="1079"/>
                    <a:pt x="2219" y="1054"/>
                    <a:pt x="2215" y="1030"/>
                  </a:cubicBezTo>
                  <a:cubicBezTo>
                    <a:pt x="1972" y="1260"/>
                    <a:pt x="1713" y="1473"/>
                    <a:pt x="1440" y="1667"/>
                  </a:cubicBezTo>
                  <a:cubicBezTo>
                    <a:pt x="1166" y="1862"/>
                    <a:pt x="880" y="2037"/>
                    <a:pt x="582" y="2193"/>
                  </a:cubicBezTo>
                  <a:cubicBezTo>
                    <a:pt x="415" y="2281"/>
                    <a:pt x="244" y="2362"/>
                    <a:pt x="70" y="2436"/>
                  </a:cubicBezTo>
                  <a:cubicBezTo>
                    <a:pt x="46" y="2446"/>
                    <a:pt x="41" y="2481"/>
                    <a:pt x="53" y="2501"/>
                  </a:cubicBezTo>
                  <a:cubicBezTo>
                    <a:pt x="67" y="2525"/>
                    <a:pt x="94" y="2528"/>
                    <a:pt x="117" y="2518"/>
                  </a:cubicBezTo>
                  <a:cubicBezTo>
                    <a:pt x="429" y="2385"/>
                    <a:pt x="731" y="2230"/>
                    <a:pt x="1022" y="2054"/>
                  </a:cubicBezTo>
                  <a:cubicBezTo>
                    <a:pt x="1311" y="1880"/>
                    <a:pt x="1589" y="1685"/>
                    <a:pt x="1852" y="1472"/>
                  </a:cubicBezTo>
                  <a:cubicBezTo>
                    <a:pt x="2000" y="1352"/>
                    <a:pt x="2143" y="1227"/>
                    <a:pt x="2282" y="1096"/>
                  </a:cubicBezTo>
                  <a:cubicBezTo>
                    <a:pt x="2304" y="1076"/>
                    <a:pt x="2298" y="1037"/>
                    <a:pt x="2272" y="1022"/>
                  </a:cubicBezTo>
                  <a:cubicBezTo>
                    <a:pt x="1993" y="868"/>
                    <a:pt x="1709" y="721"/>
                    <a:pt x="1422" y="583"/>
                  </a:cubicBezTo>
                  <a:cubicBezTo>
                    <a:pt x="1133" y="444"/>
                    <a:pt x="841" y="309"/>
                    <a:pt x="543" y="192"/>
                  </a:cubicBezTo>
                  <a:cubicBezTo>
                    <a:pt x="461" y="159"/>
                    <a:pt x="379" y="128"/>
                    <a:pt x="296" y="98"/>
                  </a:cubicBezTo>
                  <a:cubicBezTo>
                    <a:pt x="253" y="82"/>
                    <a:pt x="210" y="67"/>
                    <a:pt x="167" y="52"/>
                  </a:cubicBezTo>
                  <a:cubicBezTo>
                    <a:pt x="124" y="37"/>
                    <a:pt x="80" y="25"/>
                    <a:pt x="38" y="10"/>
                  </a:cubicBezTo>
                  <a:cubicBezTo>
                    <a:pt x="10" y="0"/>
                    <a:pt x="0" y="42"/>
                    <a:pt x="26" y="5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-5595473" y="5049601"/>
              <a:ext cx="2586036" cy="2003427"/>
            </a:xfrm>
            <a:custGeom>
              <a:avLst/>
              <a:gdLst>
                <a:gd name="T0" fmla="*/ 918 w 971"/>
                <a:gd name="T1" fmla="*/ 19 h 752"/>
                <a:gd name="T2" fmla="*/ 237 w 971"/>
                <a:gd name="T3" fmla="*/ 536 h 752"/>
                <a:gd name="T4" fmla="*/ 136 w 971"/>
                <a:gd name="T5" fmla="*/ 600 h 752"/>
                <a:gd name="T6" fmla="*/ 30 w 971"/>
                <a:gd name="T7" fmla="*/ 669 h 752"/>
                <a:gd name="T8" fmla="*/ 71 w 971"/>
                <a:gd name="T9" fmla="*/ 740 h 752"/>
                <a:gd name="T10" fmla="*/ 169 w 971"/>
                <a:gd name="T11" fmla="*/ 686 h 752"/>
                <a:gd name="T12" fmla="*/ 260 w 971"/>
                <a:gd name="T13" fmla="*/ 626 h 752"/>
                <a:gd name="T14" fmla="*/ 438 w 971"/>
                <a:gd name="T15" fmla="*/ 501 h 752"/>
                <a:gd name="T16" fmla="*/ 775 w 971"/>
                <a:gd name="T17" fmla="*/ 224 h 752"/>
                <a:gd name="T18" fmla="*/ 950 w 971"/>
                <a:gd name="T19" fmla="*/ 52 h 752"/>
                <a:gd name="T20" fmla="*/ 918 w 971"/>
                <a:gd name="T21" fmla="*/ 19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1" h="752">
                  <a:moveTo>
                    <a:pt x="918" y="19"/>
                  </a:moveTo>
                  <a:cubicBezTo>
                    <a:pt x="703" y="206"/>
                    <a:pt x="476" y="381"/>
                    <a:pt x="237" y="536"/>
                  </a:cubicBezTo>
                  <a:cubicBezTo>
                    <a:pt x="203" y="558"/>
                    <a:pt x="170" y="579"/>
                    <a:pt x="136" y="600"/>
                  </a:cubicBezTo>
                  <a:cubicBezTo>
                    <a:pt x="101" y="621"/>
                    <a:pt x="58" y="640"/>
                    <a:pt x="30" y="669"/>
                  </a:cubicBezTo>
                  <a:cubicBezTo>
                    <a:pt x="0" y="699"/>
                    <a:pt x="30" y="752"/>
                    <a:pt x="71" y="740"/>
                  </a:cubicBezTo>
                  <a:cubicBezTo>
                    <a:pt x="106" y="730"/>
                    <a:pt x="138" y="705"/>
                    <a:pt x="169" y="686"/>
                  </a:cubicBezTo>
                  <a:cubicBezTo>
                    <a:pt x="199" y="666"/>
                    <a:pt x="230" y="646"/>
                    <a:pt x="260" y="626"/>
                  </a:cubicBezTo>
                  <a:cubicBezTo>
                    <a:pt x="320" y="586"/>
                    <a:pt x="379" y="544"/>
                    <a:pt x="438" y="501"/>
                  </a:cubicBezTo>
                  <a:cubicBezTo>
                    <a:pt x="555" y="415"/>
                    <a:pt x="667" y="322"/>
                    <a:pt x="775" y="224"/>
                  </a:cubicBezTo>
                  <a:cubicBezTo>
                    <a:pt x="835" y="169"/>
                    <a:pt x="893" y="111"/>
                    <a:pt x="950" y="52"/>
                  </a:cubicBezTo>
                  <a:cubicBezTo>
                    <a:pt x="971" y="30"/>
                    <a:pt x="940" y="0"/>
                    <a:pt x="918" y="19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-6565435" y="6954603"/>
              <a:ext cx="927100" cy="609600"/>
            </a:xfrm>
            <a:custGeom>
              <a:avLst/>
              <a:gdLst>
                <a:gd name="T0" fmla="*/ 282 w 348"/>
                <a:gd name="T1" fmla="*/ 19 h 229"/>
                <a:gd name="T2" fmla="*/ 151 w 348"/>
                <a:gd name="T3" fmla="*/ 82 h 229"/>
                <a:gd name="T4" fmla="*/ 24 w 348"/>
                <a:gd name="T5" fmla="*/ 150 h 229"/>
                <a:gd name="T6" fmla="*/ 8 w 348"/>
                <a:gd name="T7" fmla="*/ 199 h 229"/>
                <a:gd name="T8" fmla="*/ 54 w 348"/>
                <a:gd name="T9" fmla="*/ 222 h 229"/>
                <a:gd name="T10" fmla="*/ 313 w 348"/>
                <a:gd name="T11" fmla="*/ 72 h 229"/>
                <a:gd name="T12" fmla="*/ 282 w 348"/>
                <a:gd name="T13" fmla="*/ 1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229">
                  <a:moveTo>
                    <a:pt x="282" y="19"/>
                  </a:moveTo>
                  <a:cubicBezTo>
                    <a:pt x="239" y="41"/>
                    <a:pt x="194" y="60"/>
                    <a:pt x="151" y="82"/>
                  </a:cubicBezTo>
                  <a:cubicBezTo>
                    <a:pt x="108" y="103"/>
                    <a:pt x="63" y="122"/>
                    <a:pt x="24" y="150"/>
                  </a:cubicBezTo>
                  <a:cubicBezTo>
                    <a:pt x="8" y="162"/>
                    <a:pt x="0" y="180"/>
                    <a:pt x="8" y="199"/>
                  </a:cubicBezTo>
                  <a:cubicBezTo>
                    <a:pt x="15" y="215"/>
                    <a:pt x="36" y="229"/>
                    <a:pt x="54" y="222"/>
                  </a:cubicBezTo>
                  <a:cubicBezTo>
                    <a:pt x="146" y="185"/>
                    <a:pt x="227" y="122"/>
                    <a:pt x="313" y="72"/>
                  </a:cubicBezTo>
                  <a:cubicBezTo>
                    <a:pt x="348" y="52"/>
                    <a:pt x="317" y="0"/>
                    <a:pt x="282" y="19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-6082835" y="3341450"/>
              <a:ext cx="1163637" cy="1260476"/>
            </a:xfrm>
            <a:custGeom>
              <a:avLst/>
              <a:gdLst>
                <a:gd name="T0" fmla="*/ 16 w 437"/>
                <a:gd name="T1" fmla="*/ 40 h 473"/>
                <a:gd name="T2" fmla="*/ 192 w 437"/>
                <a:gd name="T3" fmla="*/ 232 h 473"/>
                <a:gd name="T4" fmla="*/ 270 w 437"/>
                <a:gd name="T5" fmla="*/ 330 h 473"/>
                <a:gd name="T6" fmla="*/ 351 w 437"/>
                <a:gd name="T7" fmla="*/ 439 h 473"/>
                <a:gd name="T8" fmla="*/ 410 w 437"/>
                <a:gd name="T9" fmla="*/ 393 h 473"/>
                <a:gd name="T10" fmla="*/ 231 w 437"/>
                <a:gd name="T11" fmla="*/ 197 h 473"/>
                <a:gd name="T12" fmla="*/ 40 w 437"/>
                <a:gd name="T13" fmla="*/ 15 h 473"/>
                <a:gd name="T14" fmla="*/ 16 w 437"/>
                <a:gd name="T15" fmla="*/ 4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7" h="473">
                  <a:moveTo>
                    <a:pt x="16" y="40"/>
                  </a:moveTo>
                  <a:cubicBezTo>
                    <a:pt x="78" y="100"/>
                    <a:pt x="136" y="165"/>
                    <a:pt x="192" y="232"/>
                  </a:cubicBezTo>
                  <a:cubicBezTo>
                    <a:pt x="219" y="264"/>
                    <a:pt x="245" y="297"/>
                    <a:pt x="270" y="330"/>
                  </a:cubicBezTo>
                  <a:cubicBezTo>
                    <a:pt x="298" y="366"/>
                    <a:pt x="322" y="404"/>
                    <a:pt x="351" y="439"/>
                  </a:cubicBezTo>
                  <a:cubicBezTo>
                    <a:pt x="377" y="473"/>
                    <a:pt x="437" y="428"/>
                    <a:pt x="410" y="393"/>
                  </a:cubicBezTo>
                  <a:cubicBezTo>
                    <a:pt x="358" y="323"/>
                    <a:pt x="293" y="260"/>
                    <a:pt x="231" y="197"/>
                  </a:cubicBezTo>
                  <a:cubicBezTo>
                    <a:pt x="170" y="134"/>
                    <a:pt x="105" y="75"/>
                    <a:pt x="40" y="15"/>
                  </a:cubicBezTo>
                  <a:cubicBezTo>
                    <a:pt x="24" y="0"/>
                    <a:pt x="0" y="24"/>
                    <a:pt x="16" y="4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-5181136" y="3773250"/>
              <a:ext cx="403225" cy="382588"/>
            </a:xfrm>
            <a:custGeom>
              <a:avLst/>
              <a:gdLst>
                <a:gd name="T0" fmla="*/ 22 w 151"/>
                <a:gd name="T1" fmla="*/ 62 h 144"/>
                <a:gd name="T2" fmla="*/ 52 w 151"/>
                <a:gd name="T3" fmla="*/ 91 h 144"/>
                <a:gd name="T4" fmla="*/ 78 w 151"/>
                <a:gd name="T5" fmla="*/ 120 h 144"/>
                <a:gd name="T6" fmla="*/ 135 w 151"/>
                <a:gd name="T7" fmla="*/ 127 h 144"/>
                <a:gd name="T8" fmla="*/ 128 w 151"/>
                <a:gd name="T9" fmla="*/ 70 h 144"/>
                <a:gd name="T10" fmla="*/ 55 w 151"/>
                <a:gd name="T11" fmla="*/ 19 h 144"/>
                <a:gd name="T12" fmla="*/ 22 w 151"/>
                <a:gd name="T13" fmla="*/ 6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44">
                  <a:moveTo>
                    <a:pt x="22" y="62"/>
                  </a:moveTo>
                  <a:cubicBezTo>
                    <a:pt x="32" y="72"/>
                    <a:pt x="42" y="82"/>
                    <a:pt x="52" y="91"/>
                  </a:cubicBezTo>
                  <a:cubicBezTo>
                    <a:pt x="61" y="100"/>
                    <a:pt x="72" y="109"/>
                    <a:pt x="78" y="120"/>
                  </a:cubicBezTo>
                  <a:cubicBezTo>
                    <a:pt x="91" y="139"/>
                    <a:pt x="119" y="144"/>
                    <a:pt x="135" y="127"/>
                  </a:cubicBezTo>
                  <a:cubicBezTo>
                    <a:pt x="151" y="112"/>
                    <a:pt x="150" y="79"/>
                    <a:pt x="128" y="70"/>
                  </a:cubicBezTo>
                  <a:cubicBezTo>
                    <a:pt x="101" y="58"/>
                    <a:pt x="78" y="36"/>
                    <a:pt x="55" y="19"/>
                  </a:cubicBezTo>
                  <a:cubicBezTo>
                    <a:pt x="30" y="0"/>
                    <a:pt x="0" y="40"/>
                    <a:pt x="22" y="6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6" name="Freeform 13"/>
            <p:cNvSpPr/>
            <p:nvPr/>
          </p:nvSpPr>
          <p:spPr bwMode="auto">
            <a:xfrm>
              <a:off x="-10102384" y="3741500"/>
              <a:ext cx="1301749" cy="1147763"/>
            </a:xfrm>
            <a:custGeom>
              <a:avLst/>
              <a:gdLst>
                <a:gd name="T0" fmla="*/ 16 w 489"/>
                <a:gd name="T1" fmla="*/ 44 h 431"/>
                <a:gd name="T2" fmla="*/ 116 w 489"/>
                <a:gd name="T3" fmla="*/ 133 h 431"/>
                <a:gd name="T4" fmla="*/ 218 w 489"/>
                <a:gd name="T5" fmla="*/ 225 h 431"/>
                <a:gd name="T6" fmla="*/ 316 w 489"/>
                <a:gd name="T7" fmla="*/ 317 h 431"/>
                <a:gd name="T8" fmla="*/ 363 w 489"/>
                <a:gd name="T9" fmla="*/ 364 h 431"/>
                <a:gd name="T10" fmla="*/ 418 w 489"/>
                <a:gd name="T11" fmla="*/ 412 h 431"/>
                <a:gd name="T12" fmla="*/ 470 w 489"/>
                <a:gd name="T13" fmla="*/ 360 h 431"/>
                <a:gd name="T14" fmla="*/ 423 w 489"/>
                <a:gd name="T15" fmla="*/ 310 h 431"/>
                <a:gd name="T16" fmla="*/ 370 w 489"/>
                <a:gd name="T17" fmla="*/ 263 h 431"/>
                <a:gd name="T18" fmla="*/ 264 w 489"/>
                <a:gd name="T19" fmla="*/ 174 h 431"/>
                <a:gd name="T20" fmla="*/ 158 w 489"/>
                <a:gd name="T21" fmla="*/ 91 h 431"/>
                <a:gd name="T22" fmla="*/ 42 w 489"/>
                <a:gd name="T23" fmla="*/ 11 h 431"/>
                <a:gd name="T24" fmla="*/ 16 w 489"/>
                <a:gd name="T25" fmla="*/ 4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9" h="431">
                  <a:moveTo>
                    <a:pt x="16" y="44"/>
                  </a:moveTo>
                  <a:cubicBezTo>
                    <a:pt x="46" y="77"/>
                    <a:pt x="83" y="104"/>
                    <a:pt x="116" y="133"/>
                  </a:cubicBezTo>
                  <a:cubicBezTo>
                    <a:pt x="151" y="163"/>
                    <a:pt x="185" y="194"/>
                    <a:pt x="218" y="225"/>
                  </a:cubicBezTo>
                  <a:cubicBezTo>
                    <a:pt x="251" y="255"/>
                    <a:pt x="284" y="285"/>
                    <a:pt x="316" y="317"/>
                  </a:cubicBezTo>
                  <a:cubicBezTo>
                    <a:pt x="332" y="332"/>
                    <a:pt x="348" y="348"/>
                    <a:pt x="363" y="364"/>
                  </a:cubicBezTo>
                  <a:cubicBezTo>
                    <a:pt x="380" y="381"/>
                    <a:pt x="396" y="400"/>
                    <a:pt x="418" y="412"/>
                  </a:cubicBezTo>
                  <a:cubicBezTo>
                    <a:pt x="451" y="431"/>
                    <a:pt x="489" y="394"/>
                    <a:pt x="470" y="360"/>
                  </a:cubicBezTo>
                  <a:cubicBezTo>
                    <a:pt x="458" y="340"/>
                    <a:pt x="440" y="325"/>
                    <a:pt x="423" y="310"/>
                  </a:cubicBezTo>
                  <a:cubicBezTo>
                    <a:pt x="405" y="294"/>
                    <a:pt x="387" y="278"/>
                    <a:pt x="370" y="263"/>
                  </a:cubicBezTo>
                  <a:cubicBezTo>
                    <a:pt x="335" y="232"/>
                    <a:pt x="300" y="203"/>
                    <a:pt x="264" y="174"/>
                  </a:cubicBezTo>
                  <a:cubicBezTo>
                    <a:pt x="229" y="145"/>
                    <a:pt x="194" y="118"/>
                    <a:pt x="158" y="91"/>
                  </a:cubicBezTo>
                  <a:cubicBezTo>
                    <a:pt x="121" y="63"/>
                    <a:pt x="83" y="32"/>
                    <a:pt x="42" y="11"/>
                  </a:cubicBezTo>
                  <a:cubicBezTo>
                    <a:pt x="21" y="0"/>
                    <a:pt x="0" y="26"/>
                    <a:pt x="16" y="44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7" name="Freeform 14"/>
            <p:cNvSpPr/>
            <p:nvPr/>
          </p:nvSpPr>
          <p:spPr bwMode="auto">
            <a:xfrm>
              <a:off x="-9270534" y="3889138"/>
              <a:ext cx="768350" cy="690563"/>
            </a:xfrm>
            <a:custGeom>
              <a:avLst/>
              <a:gdLst>
                <a:gd name="T0" fmla="*/ 29 w 289"/>
                <a:gd name="T1" fmla="*/ 66 h 259"/>
                <a:gd name="T2" fmla="*/ 216 w 289"/>
                <a:gd name="T3" fmla="*/ 243 h 259"/>
                <a:gd name="T4" fmla="*/ 273 w 289"/>
                <a:gd name="T5" fmla="*/ 243 h 259"/>
                <a:gd name="T6" fmla="*/ 273 w 289"/>
                <a:gd name="T7" fmla="*/ 185 h 259"/>
                <a:gd name="T8" fmla="*/ 72 w 289"/>
                <a:gd name="T9" fmla="*/ 24 h 259"/>
                <a:gd name="T10" fmla="*/ 29 w 289"/>
                <a:gd name="T11" fmla="*/ 6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" h="259">
                  <a:moveTo>
                    <a:pt x="29" y="66"/>
                  </a:moveTo>
                  <a:cubicBezTo>
                    <a:pt x="92" y="124"/>
                    <a:pt x="150" y="188"/>
                    <a:pt x="216" y="243"/>
                  </a:cubicBezTo>
                  <a:cubicBezTo>
                    <a:pt x="233" y="257"/>
                    <a:pt x="257" y="259"/>
                    <a:pt x="273" y="243"/>
                  </a:cubicBezTo>
                  <a:cubicBezTo>
                    <a:pt x="288" y="228"/>
                    <a:pt x="289" y="200"/>
                    <a:pt x="273" y="185"/>
                  </a:cubicBezTo>
                  <a:cubicBezTo>
                    <a:pt x="209" y="128"/>
                    <a:pt x="138" y="79"/>
                    <a:pt x="72" y="24"/>
                  </a:cubicBezTo>
                  <a:cubicBezTo>
                    <a:pt x="42" y="0"/>
                    <a:pt x="0" y="40"/>
                    <a:pt x="29" y="66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8" name="Freeform 15"/>
            <p:cNvSpPr/>
            <p:nvPr/>
          </p:nvSpPr>
          <p:spPr bwMode="auto">
            <a:xfrm>
              <a:off x="-9170522" y="5105164"/>
              <a:ext cx="2362199" cy="1681164"/>
            </a:xfrm>
            <a:custGeom>
              <a:avLst/>
              <a:gdLst>
                <a:gd name="T0" fmla="*/ 838 w 887"/>
                <a:gd name="T1" fmla="*/ 17 h 631"/>
                <a:gd name="T2" fmla="*/ 534 w 887"/>
                <a:gd name="T3" fmla="*/ 241 h 631"/>
                <a:gd name="T4" fmla="*/ 218 w 887"/>
                <a:gd name="T5" fmla="*/ 446 h 631"/>
                <a:gd name="T6" fmla="*/ 35 w 887"/>
                <a:gd name="T7" fmla="*/ 556 h 631"/>
                <a:gd name="T8" fmla="*/ 68 w 887"/>
                <a:gd name="T9" fmla="*/ 612 h 631"/>
                <a:gd name="T10" fmla="*/ 394 w 887"/>
                <a:gd name="T11" fmla="*/ 410 h 631"/>
                <a:gd name="T12" fmla="*/ 700 w 887"/>
                <a:gd name="T13" fmla="*/ 185 h 631"/>
                <a:gd name="T14" fmla="*/ 867 w 887"/>
                <a:gd name="T15" fmla="*/ 46 h 631"/>
                <a:gd name="T16" fmla="*/ 838 w 887"/>
                <a:gd name="T17" fmla="*/ 1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7" h="631">
                  <a:moveTo>
                    <a:pt x="838" y="17"/>
                  </a:moveTo>
                  <a:cubicBezTo>
                    <a:pt x="740" y="96"/>
                    <a:pt x="637" y="169"/>
                    <a:pt x="534" y="241"/>
                  </a:cubicBezTo>
                  <a:cubicBezTo>
                    <a:pt x="430" y="312"/>
                    <a:pt x="326" y="381"/>
                    <a:pt x="218" y="446"/>
                  </a:cubicBezTo>
                  <a:cubicBezTo>
                    <a:pt x="157" y="482"/>
                    <a:pt x="95" y="517"/>
                    <a:pt x="35" y="556"/>
                  </a:cubicBezTo>
                  <a:cubicBezTo>
                    <a:pt x="0" y="579"/>
                    <a:pt x="30" y="631"/>
                    <a:pt x="68" y="612"/>
                  </a:cubicBezTo>
                  <a:cubicBezTo>
                    <a:pt x="182" y="556"/>
                    <a:pt x="289" y="482"/>
                    <a:pt x="394" y="410"/>
                  </a:cubicBezTo>
                  <a:cubicBezTo>
                    <a:pt x="499" y="339"/>
                    <a:pt x="601" y="264"/>
                    <a:pt x="700" y="185"/>
                  </a:cubicBezTo>
                  <a:cubicBezTo>
                    <a:pt x="756" y="139"/>
                    <a:pt x="811" y="92"/>
                    <a:pt x="867" y="46"/>
                  </a:cubicBezTo>
                  <a:cubicBezTo>
                    <a:pt x="887" y="29"/>
                    <a:pt x="858" y="0"/>
                    <a:pt x="838" y="17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9" name="Freeform 16"/>
            <p:cNvSpPr/>
            <p:nvPr/>
          </p:nvSpPr>
          <p:spPr bwMode="auto">
            <a:xfrm>
              <a:off x="-10381784" y="6727590"/>
              <a:ext cx="969962" cy="687388"/>
            </a:xfrm>
            <a:custGeom>
              <a:avLst/>
              <a:gdLst>
                <a:gd name="T0" fmla="*/ 314 w 364"/>
                <a:gd name="T1" fmla="*/ 17 h 258"/>
                <a:gd name="T2" fmla="*/ 36 w 364"/>
                <a:gd name="T3" fmla="*/ 177 h 258"/>
                <a:gd name="T4" fmla="*/ 64 w 364"/>
                <a:gd name="T5" fmla="*/ 244 h 258"/>
                <a:gd name="T6" fmla="*/ 344 w 364"/>
                <a:gd name="T7" fmla="*/ 55 h 258"/>
                <a:gd name="T8" fmla="*/ 314 w 364"/>
                <a:gd name="T9" fmla="*/ 1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58">
                  <a:moveTo>
                    <a:pt x="314" y="17"/>
                  </a:moveTo>
                  <a:cubicBezTo>
                    <a:pt x="228" y="82"/>
                    <a:pt x="131" y="126"/>
                    <a:pt x="36" y="177"/>
                  </a:cubicBezTo>
                  <a:cubicBezTo>
                    <a:pt x="0" y="196"/>
                    <a:pt x="25" y="258"/>
                    <a:pt x="64" y="244"/>
                  </a:cubicBezTo>
                  <a:cubicBezTo>
                    <a:pt x="171" y="204"/>
                    <a:pt x="260" y="131"/>
                    <a:pt x="344" y="55"/>
                  </a:cubicBezTo>
                  <a:cubicBezTo>
                    <a:pt x="364" y="37"/>
                    <a:pt x="336" y="0"/>
                    <a:pt x="314" y="17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 userDrawn="1"/>
        </p:nvGrpSpPr>
        <p:grpSpPr>
          <a:xfrm>
            <a:off x="4976237" y="-12917"/>
            <a:ext cx="7155912" cy="6870917"/>
            <a:chOff x="6068062" y="-2351041"/>
            <a:chExt cx="6323014" cy="6071191"/>
          </a:xfrm>
        </p:grpSpPr>
        <p:sp>
          <p:nvSpPr>
            <p:cNvPr id="4" name="斜纹 3" descr="e7d195523061f1c0c30ee18c1b05f65d12b38e2533cb2ccdAE0CC34CB5CBEBFAEC353FED4DECE97C3E379FD1D933F5E4DC18EF8EA6B7A1130D5F6DE9DD2BE4B0A8C9126ACE5083D1F5A9E323B29CCFC70D082E0FB00CD7F8BFB05C36C0D4F97B70B3127DDD511E4BCEBC8D1D7076C00C0E04584A3326CB6614002CD5FEB2D93DD624C2EE27C9CAF6"/>
            <p:cNvSpPr/>
            <p:nvPr/>
          </p:nvSpPr>
          <p:spPr>
            <a:xfrm flipH="1" flipV="1">
              <a:off x="6068062" y="-2351041"/>
              <a:ext cx="6323014" cy="6071191"/>
            </a:xfrm>
            <a:prstGeom prst="diagStripe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平行四边形 4" descr="e7d195523061f1c0c30ee18c1b05f65d12b38e2533cb2ccdAE0CC34CB5CBEBFAEC353FED4DECE97C3E379FD1D933F5E4DC18EF8EA6B7A1130D5F6DE9DD2BE4B0A8C9126ACE5083D1F5A9E323B29CCFC70D082E0FB00CD7F8BFB05C36C0D4F97B70B3127DDD511E4BCEBC8D1D7076C00C0E04584A3326CB6614002CD5FEB2D93DD624C2EE27C9CAF6"/>
            <p:cNvSpPr/>
            <p:nvPr/>
          </p:nvSpPr>
          <p:spPr>
            <a:xfrm>
              <a:off x="7325903" y="1677368"/>
              <a:ext cx="4986670" cy="2042782"/>
            </a:xfrm>
            <a:prstGeom prst="parallelogram">
              <a:avLst>
                <a:gd name="adj" fmla="val 102597"/>
              </a:avLst>
            </a:prstGeom>
            <a:solidFill>
              <a:schemeClr val="accent1">
                <a:alpha val="1992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0"/>
            <a:ext cx="6746488" cy="702527"/>
          </a:xfrm>
          <a:prstGeom prst="rect">
            <a:avLst/>
          </a:prstGeom>
          <a:gradFill flip="none" rotWithShape="1">
            <a:gsLst>
              <a:gs pos="0">
                <a:srgbClr val="0563A8"/>
              </a:gs>
              <a:gs pos="52000">
                <a:srgbClr val="0F7BC6"/>
              </a:gs>
              <a:gs pos="28000">
                <a:srgbClr val="0563A8"/>
              </a:gs>
              <a:gs pos="100000">
                <a:srgbClr val="0563A8">
                  <a:alpha val="0"/>
                </a:srgbClr>
              </a:gs>
            </a:gsLst>
            <a:lin ang="0" scaled="0"/>
            <a:tileRect/>
          </a:gradFill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i="1" spc="300">
              <a:gradFill flip="none" rotWithShape="1">
                <a:gsLst>
                  <a:gs pos="0">
                    <a:schemeClr val="accent6">
                      <a:lumMod val="5000"/>
                      <a:lumOff val="95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193040" y="186055"/>
            <a:ext cx="531495" cy="379095"/>
            <a:chOff x="-12312183" y="1920636"/>
            <a:chExt cx="10321921" cy="6900868"/>
          </a:xfrm>
          <a:solidFill>
            <a:schemeClr val="bg2"/>
          </a:solidFill>
        </p:grpSpPr>
        <p:sp>
          <p:nvSpPr>
            <p:cNvPr id="24" name="Freeform 5"/>
            <p:cNvSpPr/>
            <p:nvPr/>
          </p:nvSpPr>
          <p:spPr bwMode="auto">
            <a:xfrm>
              <a:off x="-8235485" y="1920636"/>
              <a:ext cx="3227386" cy="6656393"/>
            </a:xfrm>
            <a:custGeom>
              <a:avLst/>
              <a:gdLst>
                <a:gd name="T0" fmla="*/ 19 w 1212"/>
                <a:gd name="T1" fmla="*/ 50 h 2498"/>
                <a:gd name="T2" fmla="*/ 244 w 1212"/>
                <a:gd name="T3" fmla="*/ 277 h 2498"/>
                <a:gd name="T4" fmla="*/ 468 w 1212"/>
                <a:gd name="T5" fmla="*/ 494 h 2498"/>
                <a:gd name="T6" fmla="*/ 924 w 1212"/>
                <a:gd name="T7" fmla="*/ 930 h 2498"/>
                <a:gd name="T8" fmla="*/ 1039 w 1212"/>
                <a:gd name="T9" fmla="*/ 1040 h 2498"/>
                <a:gd name="T10" fmla="*/ 1111 w 1212"/>
                <a:gd name="T11" fmla="*/ 1124 h 2498"/>
                <a:gd name="T12" fmla="*/ 1093 w 1212"/>
                <a:gd name="T13" fmla="*/ 1166 h 2498"/>
                <a:gd name="T14" fmla="*/ 1045 w 1212"/>
                <a:gd name="T15" fmla="*/ 1229 h 2498"/>
                <a:gd name="T16" fmla="*/ 951 w 1212"/>
                <a:gd name="T17" fmla="*/ 1353 h 2498"/>
                <a:gd name="T18" fmla="*/ 570 w 1212"/>
                <a:gd name="T19" fmla="*/ 1854 h 2498"/>
                <a:gd name="T20" fmla="*/ 140 w 1212"/>
                <a:gd name="T21" fmla="*/ 2419 h 2498"/>
                <a:gd name="T22" fmla="*/ 157 w 1212"/>
                <a:gd name="T23" fmla="*/ 2484 h 2498"/>
                <a:gd name="T24" fmla="*/ 222 w 1212"/>
                <a:gd name="T25" fmla="*/ 2467 h 2498"/>
                <a:gd name="T26" fmla="*/ 1003 w 1212"/>
                <a:gd name="T27" fmla="*/ 1439 h 2498"/>
                <a:gd name="T28" fmla="*/ 1099 w 1212"/>
                <a:gd name="T29" fmla="*/ 1312 h 2498"/>
                <a:gd name="T30" fmla="*/ 1148 w 1212"/>
                <a:gd name="T31" fmla="*/ 1248 h 2498"/>
                <a:gd name="T32" fmla="*/ 1189 w 1212"/>
                <a:gd name="T33" fmla="*/ 1187 h 2498"/>
                <a:gd name="T34" fmla="*/ 1174 w 1212"/>
                <a:gd name="T35" fmla="*/ 1047 h 2498"/>
                <a:gd name="T36" fmla="*/ 1069 w 1212"/>
                <a:gd name="T37" fmla="*/ 943 h 2498"/>
                <a:gd name="T38" fmla="*/ 594 w 1212"/>
                <a:gd name="T39" fmla="*/ 503 h 2498"/>
                <a:gd name="T40" fmla="*/ 328 w 1212"/>
                <a:gd name="T41" fmla="*/ 261 h 2498"/>
                <a:gd name="T42" fmla="*/ 51 w 1212"/>
                <a:gd name="T43" fmla="*/ 18 h 2498"/>
                <a:gd name="T44" fmla="*/ 19 w 1212"/>
                <a:gd name="T45" fmla="*/ 50 h 2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2" h="2498">
                  <a:moveTo>
                    <a:pt x="19" y="50"/>
                  </a:moveTo>
                  <a:cubicBezTo>
                    <a:pt x="90" y="130"/>
                    <a:pt x="168" y="202"/>
                    <a:pt x="244" y="277"/>
                  </a:cubicBezTo>
                  <a:cubicBezTo>
                    <a:pt x="318" y="350"/>
                    <a:pt x="393" y="422"/>
                    <a:pt x="468" y="494"/>
                  </a:cubicBezTo>
                  <a:cubicBezTo>
                    <a:pt x="619" y="640"/>
                    <a:pt x="772" y="785"/>
                    <a:pt x="924" y="930"/>
                  </a:cubicBezTo>
                  <a:cubicBezTo>
                    <a:pt x="962" y="967"/>
                    <a:pt x="1001" y="1003"/>
                    <a:pt x="1039" y="1040"/>
                  </a:cubicBezTo>
                  <a:cubicBezTo>
                    <a:pt x="1061" y="1060"/>
                    <a:pt x="1108" y="1094"/>
                    <a:pt x="1111" y="1124"/>
                  </a:cubicBezTo>
                  <a:cubicBezTo>
                    <a:pt x="1113" y="1139"/>
                    <a:pt x="1102" y="1154"/>
                    <a:pt x="1093" y="1166"/>
                  </a:cubicBezTo>
                  <a:cubicBezTo>
                    <a:pt x="1078" y="1188"/>
                    <a:pt x="1061" y="1208"/>
                    <a:pt x="1045" y="1229"/>
                  </a:cubicBezTo>
                  <a:cubicBezTo>
                    <a:pt x="1014" y="1271"/>
                    <a:pt x="982" y="1312"/>
                    <a:pt x="951" y="1353"/>
                  </a:cubicBezTo>
                  <a:cubicBezTo>
                    <a:pt x="824" y="1520"/>
                    <a:pt x="697" y="1687"/>
                    <a:pt x="570" y="1854"/>
                  </a:cubicBezTo>
                  <a:cubicBezTo>
                    <a:pt x="426" y="2043"/>
                    <a:pt x="283" y="2231"/>
                    <a:pt x="140" y="2419"/>
                  </a:cubicBezTo>
                  <a:cubicBezTo>
                    <a:pt x="125" y="2439"/>
                    <a:pt x="137" y="2472"/>
                    <a:pt x="157" y="2484"/>
                  </a:cubicBezTo>
                  <a:cubicBezTo>
                    <a:pt x="181" y="2498"/>
                    <a:pt x="206" y="2487"/>
                    <a:pt x="222" y="2467"/>
                  </a:cubicBezTo>
                  <a:cubicBezTo>
                    <a:pt x="482" y="2124"/>
                    <a:pt x="743" y="1781"/>
                    <a:pt x="1003" y="1439"/>
                  </a:cubicBezTo>
                  <a:cubicBezTo>
                    <a:pt x="1035" y="1396"/>
                    <a:pt x="1067" y="1354"/>
                    <a:pt x="1099" y="1312"/>
                  </a:cubicBezTo>
                  <a:cubicBezTo>
                    <a:pt x="1116" y="1290"/>
                    <a:pt x="1132" y="1269"/>
                    <a:pt x="1148" y="1248"/>
                  </a:cubicBezTo>
                  <a:cubicBezTo>
                    <a:pt x="1162" y="1229"/>
                    <a:pt x="1178" y="1209"/>
                    <a:pt x="1189" y="1187"/>
                  </a:cubicBezTo>
                  <a:cubicBezTo>
                    <a:pt x="1212" y="1139"/>
                    <a:pt x="1206" y="1089"/>
                    <a:pt x="1174" y="1047"/>
                  </a:cubicBezTo>
                  <a:cubicBezTo>
                    <a:pt x="1145" y="1008"/>
                    <a:pt x="1105" y="976"/>
                    <a:pt x="1069" y="943"/>
                  </a:cubicBezTo>
                  <a:cubicBezTo>
                    <a:pt x="911" y="796"/>
                    <a:pt x="753" y="649"/>
                    <a:pt x="594" y="503"/>
                  </a:cubicBezTo>
                  <a:cubicBezTo>
                    <a:pt x="505" y="422"/>
                    <a:pt x="417" y="341"/>
                    <a:pt x="328" y="261"/>
                  </a:cubicBezTo>
                  <a:cubicBezTo>
                    <a:pt x="237" y="179"/>
                    <a:pt x="148" y="93"/>
                    <a:pt x="51" y="18"/>
                  </a:cubicBezTo>
                  <a:cubicBezTo>
                    <a:pt x="29" y="0"/>
                    <a:pt x="0" y="28"/>
                    <a:pt x="19" y="5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-8122772" y="1923811"/>
              <a:ext cx="6132510" cy="6735768"/>
            </a:xfrm>
            <a:custGeom>
              <a:avLst/>
              <a:gdLst>
                <a:gd name="T0" fmla="*/ 25 w 2303"/>
                <a:gd name="T1" fmla="*/ 52 h 2528"/>
                <a:gd name="T2" fmla="*/ 137 w 2303"/>
                <a:gd name="T3" fmla="*/ 103 h 2528"/>
                <a:gd name="T4" fmla="*/ 244 w 2303"/>
                <a:gd name="T5" fmla="*/ 151 h 2528"/>
                <a:gd name="T6" fmla="*/ 462 w 2303"/>
                <a:gd name="T7" fmla="*/ 247 h 2528"/>
                <a:gd name="T8" fmla="*/ 892 w 2303"/>
                <a:gd name="T9" fmla="*/ 438 h 2528"/>
                <a:gd name="T10" fmla="*/ 1751 w 2303"/>
                <a:gd name="T11" fmla="*/ 852 h 2528"/>
                <a:gd name="T12" fmla="*/ 2224 w 2303"/>
                <a:gd name="T13" fmla="*/ 1104 h 2528"/>
                <a:gd name="T14" fmla="*/ 2215 w 2303"/>
                <a:gd name="T15" fmla="*/ 1030 h 2528"/>
                <a:gd name="T16" fmla="*/ 1439 w 2303"/>
                <a:gd name="T17" fmla="*/ 1667 h 2528"/>
                <a:gd name="T18" fmla="*/ 582 w 2303"/>
                <a:gd name="T19" fmla="*/ 2193 h 2528"/>
                <a:gd name="T20" fmla="*/ 69 w 2303"/>
                <a:gd name="T21" fmla="*/ 2436 h 2528"/>
                <a:gd name="T22" fmla="*/ 52 w 2303"/>
                <a:gd name="T23" fmla="*/ 2501 h 2528"/>
                <a:gd name="T24" fmla="*/ 117 w 2303"/>
                <a:gd name="T25" fmla="*/ 2518 h 2528"/>
                <a:gd name="T26" fmla="*/ 1021 w 2303"/>
                <a:gd name="T27" fmla="*/ 2055 h 2528"/>
                <a:gd name="T28" fmla="*/ 1851 w 2303"/>
                <a:gd name="T29" fmla="*/ 1472 h 2528"/>
                <a:gd name="T30" fmla="*/ 2281 w 2303"/>
                <a:gd name="T31" fmla="*/ 1096 h 2528"/>
                <a:gd name="T32" fmla="*/ 2272 w 2303"/>
                <a:gd name="T33" fmla="*/ 1023 h 2528"/>
                <a:gd name="T34" fmla="*/ 1421 w 2303"/>
                <a:gd name="T35" fmla="*/ 583 h 2528"/>
                <a:gd name="T36" fmla="*/ 543 w 2303"/>
                <a:gd name="T37" fmla="*/ 192 h 2528"/>
                <a:gd name="T38" fmla="*/ 295 w 2303"/>
                <a:gd name="T39" fmla="*/ 98 h 2528"/>
                <a:gd name="T40" fmla="*/ 167 w 2303"/>
                <a:gd name="T41" fmla="*/ 52 h 2528"/>
                <a:gd name="T42" fmla="*/ 37 w 2303"/>
                <a:gd name="T43" fmla="*/ 10 h 2528"/>
                <a:gd name="T44" fmla="*/ 25 w 2303"/>
                <a:gd name="T45" fmla="*/ 52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3" h="2528">
                  <a:moveTo>
                    <a:pt x="25" y="52"/>
                  </a:moveTo>
                  <a:cubicBezTo>
                    <a:pt x="63" y="68"/>
                    <a:pt x="99" y="87"/>
                    <a:pt x="137" y="103"/>
                  </a:cubicBezTo>
                  <a:cubicBezTo>
                    <a:pt x="173" y="119"/>
                    <a:pt x="208" y="135"/>
                    <a:pt x="244" y="151"/>
                  </a:cubicBezTo>
                  <a:cubicBezTo>
                    <a:pt x="317" y="183"/>
                    <a:pt x="390" y="215"/>
                    <a:pt x="462" y="247"/>
                  </a:cubicBezTo>
                  <a:cubicBezTo>
                    <a:pt x="606" y="310"/>
                    <a:pt x="749" y="373"/>
                    <a:pt x="892" y="438"/>
                  </a:cubicBezTo>
                  <a:cubicBezTo>
                    <a:pt x="1182" y="568"/>
                    <a:pt x="1469" y="707"/>
                    <a:pt x="1751" y="852"/>
                  </a:cubicBezTo>
                  <a:cubicBezTo>
                    <a:pt x="1910" y="933"/>
                    <a:pt x="2068" y="1017"/>
                    <a:pt x="2224" y="1104"/>
                  </a:cubicBezTo>
                  <a:cubicBezTo>
                    <a:pt x="2221" y="1079"/>
                    <a:pt x="2218" y="1055"/>
                    <a:pt x="2215" y="1030"/>
                  </a:cubicBezTo>
                  <a:cubicBezTo>
                    <a:pt x="1971" y="1260"/>
                    <a:pt x="1712" y="1473"/>
                    <a:pt x="1439" y="1667"/>
                  </a:cubicBezTo>
                  <a:cubicBezTo>
                    <a:pt x="1166" y="1862"/>
                    <a:pt x="879" y="2038"/>
                    <a:pt x="582" y="2193"/>
                  </a:cubicBezTo>
                  <a:cubicBezTo>
                    <a:pt x="414" y="2281"/>
                    <a:pt x="243" y="2362"/>
                    <a:pt x="69" y="2436"/>
                  </a:cubicBezTo>
                  <a:cubicBezTo>
                    <a:pt x="46" y="2446"/>
                    <a:pt x="40" y="2481"/>
                    <a:pt x="52" y="2501"/>
                  </a:cubicBezTo>
                  <a:cubicBezTo>
                    <a:pt x="66" y="2525"/>
                    <a:pt x="93" y="2528"/>
                    <a:pt x="117" y="2518"/>
                  </a:cubicBezTo>
                  <a:cubicBezTo>
                    <a:pt x="429" y="2385"/>
                    <a:pt x="731" y="2230"/>
                    <a:pt x="1021" y="2055"/>
                  </a:cubicBezTo>
                  <a:cubicBezTo>
                    <a:pt x="1311" y="1880"/>
                    <a:pt x="1588" y="1685"/>
                    <a:pt x="1851" y="1472"/>
                  </a:cubicBezTo>
                  <a:cubicBezTo>
                    <a:pt x="2000" y="1353"/>
                    <a:pt x="2143" y="1227"/>
                    <a:pt x="2281" y="1096"/>
                  </a:cubicBezTo>
                  <a:cubicBezTo>
                    <a:pt x="2303" y="1076"/>
                    <a:pt x="2298" y="1037"/>
                    <a:pt x="2272" y="1023"/>
                  </a:cubicBezTo>
                  <a:cubicBezTo>
                    <a:pt x="1992" y="868"/>
                    <a:pt x="1709" y="721"/>
                    <a:pt x="1421" y="583"/>
                  </a:cubicBezTo>
                  <a:cubicBezTo>
                    <a:pt x="1133" y="444"/>
                    <a:pt x="841" y="309"/>
                    <a:pt x="543" y="192"/>
                  </a:cubicBezTo>
                  <a:cubicBezTo>
                    <a:pt x="461" y="159"/>
                    <a:pt x="378" y="128"/>
                    <a:pt x="295" y="98"/>
                  </a:cubicBezTo>
                  <a:cubicBezTo>
                    <a:pt x="252" y="82"/>
                    <a:pt x="209" y="67"/>
                    <a:pt x="167" y="52"/>
                  </a:cubicBezTo>
                  <a:cubicBezTo>
                    <a:pt x="124" y="37"/>
                    <a:pt x="80" y="25"/>
                    <a:pt x="37" y="10"/>
                  </a:cubicBezTo>
                  <a:cubicBezTo>
                    <a:pt x="10" y="0"/>
                    <a:pt x="0" y="42"/>
                    <a:pt x="25" y="5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-12312183" y="2084149"/>
              <a:ext cx="3227386" cy="6654805"/>
            </a:xfrm>
            <a:custGeom>
              <a:avLst/>
              <a:gdLst>
                <a:gd name="T0" fmla="*/ 20 w 1212"/>
                <a:gd name="T1" fmla="*/ 50 h 2498"/>
                <a:gd name="T2" fmla="*/ 245 w 1212"/>
                <a:gd name="T3" fmla="*/ 277 h 2498"/>
                <a:gd name="T4" fmla="*/ 468 w 1212"/>
                <a:gd name="T5" fmla="*/ 494 h 2498"/>
                <a:gd name="T6" fmla="*/ 924 w 1212"/>
                <a:gd name="T7" fmla="*/ 930 h 2498"/>
                <a:gd name="T8" fmla="*/ 1040 w 1212"/>
                <a:gd name="T9" fmla="*/ 1040 h 2498"/>
                <a:gd name="T10" fmla="*/ 1112 w 1212"/>
                <a:gd name="T11" fmla="*/ 1123 h 2498"/>
                <a:gd name="T12" fmla="*/ 1094 w 1212"/>
                <a:gd name="T13" fmla="*/ 1166 h 2498"/>
                <a:gd name="T14" fmla="*/ 1045 w 1212"/>
                <a:gd name="T15" fmla="*/ 1229 h 2498"/>
                <a:gd name="T16" fmla="*/ 951 w 1212"/>
                <a:gd name="T17" fmla="*/ 1353 h 2498"/>
                <a:gd name="T18" fmla="*/ 570 w 1212"/>
                <a:gd name="T19" fmla="*/ 1854 h 2498"/>
                <a:gd name="T20" fmla="*/ 141 w 1212"/>
                <a:gd name="T21" fmla="*/ 2419 h 2498"/>
                <a:gd name="T22" fmla="*/ 158 w 1212"/>
                <a:gd name="T23" fmla="*/ 2484 h 2498"/>
                <a:gd name="T24" fmla="*/ 222 w 1212"/>
                <a:gd name="T25" fmla="*/ 2467 h 2498"/>
                <a:gd name="T26" fmla="*/ 1004 w 1212"/>
                <a:gd name="T27" fmla="*/ 1438 h 2498"/>
                <a:gd name="T28" fmla="*/ 1100 w 1212"/>
                <a:gd name="T29" fmla="*/ 1311 h 2498"/>
                <a:gd name="T30" fmla="*/ 1148 w 1212"/>
                <a:gd name="T31" fmla="*/ 1248 h 2498"/>
                <a:gd name="T32" fmla="*/ 1189 w 1212"/>
                <a:gd name="T33" fmla="*/ 1187 h 2498"/>
                <a:gd name="T34" fmla="*/ 1175 w 1212"/>
                <a:gd name="T35" fmla="*/ 1047 h 2498"/>
                <a:gd name="T36" fmla="*/ 1070 w 1212"/>
                <a:gd name="T37" fmla="*/ 942 h 2498"/>
                <a:gd name="T38" fmla="*/ 594 w 1212"/>
                <a:gd name="T39" fmla="*/ 503 h 2498"/>
                <a:gd name="T40" fmla="*/ 329 w 1212"/>
                <a:gd name="T41" fmla="*/ 260 h 2498"/>
                <a:gd name="T42" fmla="*/ 52 w 1212"/>
                <a:gd name="T43" fmla="*/ 18 h 2498"/>
                <a:gd name="T44" fmla="*/ 20 w 1212"/>
                <a:gd name="T45" fmla="*/ 50 h 2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2" h="2498">
                  <a:moveTo>
                    <a:pt x="20" y="50"/>
                  </a:moveTo>
                  <a:cubicBezTo>
                    <a:pt x="90" y="129"/>
                    <a:pt x="169" y="202"/>
                    <a:pt x="245" y="277"/>
                  </a:cubicBezTo>
                  <a:cubicBezTo>
                    <a:pt x="319" y="349"/>
                    <a:pt x="393" y="422"/>
                    <a:pt x="468" y="494"/>
                  </a:cubicBezTo>
                  <a:cubicBezTo>
                    <a:pt x="619" y="640"/>
                    <a:pt x="772" y="784"/>
                    <a:pt x="924" y="930"/>
                  </a:cubicBezTo>
                  <a:cubicBezTo>
                    <a:pt x="963" y="966"/>
                    <a:pt x="1001" y="1003"/>
                    <a:pt x="1040" y="1040"/>
                  </a:cubicBezTo>
                  <a:cubicBezTo>
                    <a:pt x="1062" y="1060"/>
                    <a:pt x="1109" y="1094"/>
                    <a:pt x="1112" y="1123"/>
                  </a:cubicBezTo>
                  <a:cubicBezTo>
                    <a:pt x="1113" y="1139"/>
                    <a:pt x="1102" y="1153"/>
                    <a:pt x="1094" y="1166"/>
                  </a:cubicBezTo>
                  <a:cubicBezTo>
                    <a:pt x="1079" y="1187"/>
                    <a:pt x="1062" y="1208"/>
                    <a:pt x="1045" y="1229"/>
                  </a:cubicBezTo>
                  <a:cubicBezTo>
                    <a:pt x="1014" y="1270"/>
                    <a:pt x="983" y="1312"/>
                    <a:pt x="951" y="1353"/>
                  </a:cubicBezTo>
                  <a:cubicBezTo>
                    <a:pt x="824" y="1520"/>
                    <a:pt x="697" y="1687"/>
                    <a:pt x="570" y="1854"/>
                  </a:cubicBezTo>
                  <a:cubicBezTo>
                    <a:pt x="427" y="2042"/>
                    <a:pt x="284" y="2231"/>
                    <a:pt x="141" y="2419"/>
                  </a:cubicBezTo>
                  <a:cubicBezTo>
                    <a:pt x="125" y="2439"/>
                    <a:pt x="137" y="2472"/>
                    <a:pt x="158" y="2484"/>
                  </a:cubicBezTo>
                  <a:cubicBezTo>
                    <a:pt x="182" y="2498"/>
                    <a:pt x="207" y="2487"/>
                    <a:pt x="222" y="2467"/>
                  </a:cubicBezTo>
                  <a:cubicBezTo>
                    <a:pt x="483" y="2124"/>
                    <a:pt x="743" y="1781"/>
                    <a:pt x="1004" y="1438"/>
                  </a:cubicBezTo>
                  <a:cubicBezTo>
                    <a:pt x="1036" y="1396"/>
                    <a:pt x="1068" y="1354"/>
                    <a:pt x="1100" y="1311"/>
                  </a:cubicBezTo>
                  <a:cubicBezTo>
                    <a:pt x="1116" y="1290"/>
                    <a:pt x="1132" y="1269"/>
                    <a:pt x="1148" y="1248"/>
                  </a:cubicBezTo>
                  <a:cubicBezTo>
                    <a:pt x="1163" y="1228"/>
                    <a:pt x="1179" y="1209"/>
                    <a:pt x="1189" y="1187"/>
                  </a:cubicBezTo>
                  <a:cubicBezTo>
                    <a:pt x="1212" y="1139"/>
                    <a:pt x="1206" y="1089"/>
                    <a:pt x="1175" y="1047"/>
                  </a:cubicBezTo>
                  <a:cubicBezTo>
                    <a:pt x="1145" y="1008"/>
                    <a:pt x="1105" y="976"/>
                    <a:pt x="1070" y="942"/>
                  </a:cubicBezTo>
                  <a:cubicBezTo>
                    <a:pt x="911" y="796"/>
                    <a:pt x="754" y="649"/>
                    <a:pt x="594" y="503"/>
                  </a:cubicBezTo>
                  <a:cubicBezTo>
                    <a:pt x="506" y="422"/>
                    <a:pt x="418" y="341"/>
                    <a:pt x="329" y="260"/>
                  </a:cubicBezTo>
                  <a:cubicBezTo>
                    <a:pt x="238" y="178"/>
                    <a:pt x="149" y="93"/>
                    <a:pt x="52" y="18"/>
                  </a:cubicBezTo>
                  <a:cubicBezTo>
                    <a:pt x="29" y="0"/>
                    <a:pt x="0" y="27"/>
                    <a:pt x="20" y="5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-12201058" y="2085736"/>
              <a:ext cx="6135685" cy="6735768"/>
            </a:xfrm>
            <a:custGeom>
              <a:avLst/>
              <a:gdLst>
                <a:gd name="T0" fmla="*/ 26 w 2304"/>
                <a:gd name="T1" fmla="*/ 52 h 2528"/>
                <a:gd name="T2" fmla="*/ 137 w 2304"/>
                <a:gd name="T3" fmla="*/ 103 h 2528"/>
                <a:gd name="T4" fmla="*/ 244 w 2304"/>
                <a:gd name="T5" fmla="*/ 150 h 2528"/>
                <a:gd name="T6" fmla="*/ 463 w 2304"/>
                <a:gd name="T7" fmla="*/ 247 h 2528"/>
                <a:gd name="T8" fmla="*/ 893 w 2304"/>
                <a:gd name="T9" fmla="*/ 438 h 2528"/>
                <a:gd name="T10" fmla="*/ 1752 w 2304"/>
                <a:gd name="T11" fmla="*/ 852 h 2528"/>
                <a:gd name="T12" fmla="*/ 2225 w 2304"/>
                <a:gd name="T13" fmla="*/ 1104 h 2528"/>
                <a:gd name="T14" fmla="*/ 2215 w 2304"/>
                <a:gd name="T15" fmla="*/ 1030 h 2528"/>
                <a:gd name="T16" fmla="*/ 1440 w 2304"/>
                <a:gd name="T17" fmla="*/ 1667 h 2528"/>
                <a:gd name="T18" fmla="*/ 582 w 2304"/>
                <a:gd name="T19" fmla="*/ 2193 h 2528"/>
                <a:gd name="T20" fmla="*/ 70 w 2304"/>
                <a:gd name="T21" fmla="*/ 2436 h 2528"/>
                <a:gd name="T22" fmla="*/ 53 w 2304"/>
                <a:gd name="T23" fmla="*/ 2501 h 2528"/>
                <a:gd name="T24" fmla="*/ 117 w 2304"/>
                <a:gd name="T25" fmla="*/ 2518 h 2528"/>
                <a:gd name="T26" fmla="*/ 1022 w 2304"/>
                <a:gd name="T27" fmla="*/ 2054 h 2528"/>
                <a:gd name="T28" fmla="*/ 1852 w 2304"/>
                <a:gd name="T29" fmla="*/ 1472 h 2528"/>
                <a:gd name="T30" fmla="*/ 2282 w 2304"/>
                <a:gd name="T31" fmla="*/ 1096 h 2528"/>
                <a:gd name="T32" fmla="*/ 2272 w 2304"/>
                <a:gd name="T33" fmla="*/ 1022 h 2528"/>
                <a:gd name="T34" fmla="*/ 1422 w 2304"/>
                <a:gd name="T35" fmla="*/ 583 h 2528"/>
                <a:gd name="T36" fmla="*/ 543 w 2304"/>
                <a:gd name="T37" fmla="*/ 192 h 2528"/>
                <a:gd name="T38" fmla="*/ 296 w 2304"/>
                <a:gd name="T39" fmla="*/ 98 h 2528"/>
                <a:gd name="T40" fmla="*/ 167 w 2304"/>
                <a:gd name="T41" fmla="*/ 52 h 2528"/>
                <a:gd name="T42" fmla="*/ 38 w 2304"/>
                <a:gd name="T43" fmla="*/ 10 h 2528"/>
                <a:gd name="T44" fmla="*/ 26 w 2304"/>
                <a:gd name="T45" fmla="*/ 52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4" h="2528">
                  <a:moveTo>
                    <a:pt x="26" y="52"/>
                  </a:moveTo>
                  <a:cubicBezTo>
                    <a:pt x="64" y="68"/>
                    <a:pt x="100" y="86"/>
                    <a:pt x="137" y="103"/>
                  </a:cubicBezTo>
                  <a:cubicBezTo>
                    <a:pt x="173" y="119"/>
                    <a:pt x="209" y="135"/>
                    <a:pt x="244" y="150"/>
                  </a:cubicBezTo>
                  <a:cubicBezTo>
                    <a:pt x="317" y="183"/>
                    <a:pt x="390" y="215"/>
                    <a:pt x="463" y="247"/>
                  </a:cubicBezTo>
                  <a:cubicBezTo>
                    <a:pt x="606" y="310"/>
                    <a:pt x="750" y="373"/>
                    <a:pt x="893" y="438"/>
                  </a:cubicBezTo>
                  <a:cubicBezTo>
                    <a:pt x="1183" y="568"/>
                    <a:pt x="1469" y="706"/>
                    <a:pt x="1752" y="852"/>
                  </a:cubicBezTo>
                  <a:cubicBezTo>
                    <a:pt x="1911" y="933"/>
                    <a:pt x="2069" y="1017"/>
                    <a:pt x="2225" y="1104"/>
                  </a:cubicBezTo>
                  <a:cubicBezTo>
                    <a:pt x="2222" y="1079"/>
                    <a:pt x="2219" y="1054"/>
                    <a:pt x="2215" y="1030"/>
                  </a:cubicBezTo>
                  <a:cubicBezTo>
                    <a:pt x="1972" y="1260"/>
                    <a:pt x="1713" y="1473"/>
                    <a:pt x="1440" y="1667"/>
                  </a:cubicBezTo>
                  <a:cubicBezTo>
                    <a:pt x="1166" y="1862"/>
                    <a:pt x="880" y="2037"/>
                    <a:pt x="582" y="2193"/>
                  </a:cubicBezTo>
                  <a:cubicBezTo>
                    <a:pt x="415" y="2281"/>
                    <a:pt x="244" y="2362"/>
                    <a:pt x="70" y="2436"/>
                  </a:cubicBezTo>
                  <a:cubicBezTo>
                    <a:pt x="46" y="2446"/>
                    <a:pt x="41" y="2481"/>
                    <a:pt x="53" y="2501"/>
                  </a:cubicBezTo>
                  <a:cubicBezTo>
                    <a:pt x="67" y="2525"/>
                    <a:pt x="94" y="2528"/>
                    <a:pt x="117" y="2518"/>
                  </a:cubicBezTo>
                  <a:cubicBezTo>
                    <a:pt x="429" y="2385"/>
                    <a:pt x="731" y="2230"/>
                    <a:pt x="1022" y="2054"/>
                  </a:cubicBezTo>
                  <a:cubicBezTo>
                    <a:pt x="1311" y="1880"/>
                    <a:pt x="1589" y="1685"/>
                    <a:pt x="1852" y="1472"/>
                  </a:cubicBezTo>
                  <a:cubicBezTo>
                    <a:pt x="2000" y="1352"/>
                    <a:pt x="2143" y="1227"/>
                    <a:pt x="2282" y="1096"/>
                  </a:cubicBezTo>
                  <a:cubicBezTo>
                    <a:pt x="2304" y="1076"/>
                    <a:pt x="2298" y="1037"/>
                    <a:pt x="2272" y="1022"/>
                  </a:cubicBezTo>
                  <a:cubicBezTo>
                    <a:pt x="1993" y="868"/>
                    <a:pt x="1709" y="721"/>
                    <a:pt x="1422" y="583"/>
                  </a:cubicBezTo>
                  <a:cubicBezTo>
                    <a:pt x="1133" y="444"/>
                    <a:pt x="841" y="309"/>
                    <a:pt x="543" y="192"/>
                  </a:cubicBezTo>
                  <a:cubicBezTo>
                    <a:pt x="461" y="159"/>
                    <a:pt x="379" y="128"/>
                    <a:pt x="296" y="98"/>
                  </a:cubicBezTo>
                  <a:cubicBezTo>
                    <a:pt x="253" y="82"/>
                    <a:pt x="210" y="67"/>
                    <a:pt x="167" y="52"/>
                  </a:cubicBezTo>
                  <a:cubicBezTo>
                    <a:pt x="124" y="37"/>
                    <a:pt x="80" y="25"/>
                    <a:pt x="38" y="10"/>
                  </a:cubicBezTo>
                  <a:cubicBezTo>
                    <a:pt x="10" y="0"/>
                    <a:pt x="0" y="42"/>
                    <a:pt x="26" y="5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-5595473" y="5049601"/>
              <a:ext cx="2586036" cy="2003427"/>
            </a:xfrm>
            <a:custGeom>
              <a:avLst/>
              <a:gdLst>
                <a:gd name="T0" fmla="*/ 918 w 971"/>
                <a:gd name="T1" fmla="*/ 19 h 752"/>
                <a:gd name="T2" fmla="*/ 237 w 971"/>
                <a:gd name="T3" fmla="*/ 536 h 752"/>
                <a:gd name="T4" fmla="*/ 136 w 971"/>
                <a:gd name="T5" fmla="*/ 600 h 752"/>
                <a:gd name="T6" fmla="*/ 30 w 971"/>
                <a:gd name="T7" fmla="*/ 669 h 752"/>
                <a:gd name="T8" fmla="*/ 71 w 971"/>
                <a:gd name="T9" fmla="*/ 740 h 752"/>
                <a:gd name="T10" fmla="*/ 169 w 971"/>
                <a:gd name="T11" fmla="*/ 686 h 752"/>
                <a:gd name="T12" fmla="*/ 260 w 971"/>
                <a:gd name="T13" fmla="*/ 626 h 752"/>
                <a:gd name="T14" fmla="*/ 438 w 971"/>
                <a:gd name="T15" fmla="*/ 501 h 752"/>
                <a:gd name="T16" fmla="*/ 775 w 971"/>
                <a:gd name="T17" fmla="*/ 224 h 752"/>
                <a:gd name="T18" fmla="*/ 950 w 971"/>
                <a:gd name="T19" fmla="*/ 52 h 752"/>
                <a:gd name="T20" fmla="*/ 918 w 971"/>
                <a:gd name="T21" fmla="*/ 19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1" h="752">
                  <a:moveTo>
                    <a:pt x="918" y="19"/>
                  </a:moveTo>
                  <a:cubicBezTo>
                    <a:pt x="703" y="206"/>
                    <a:pt x="476" y="381"/>
                    <a:pt x="237" y="536"/>
                  </a:cubicBezTo>
                  <a:cubicBezTo>
                    <a:pt x="203" y="558"/>
                    <a:pt x="170" y="579"/>
                    <a:pt x="136" y="600"/>
                  </a:cubicBezTo>
                  <a:cubicBezTo>
                    <a:pt x="101" y="621"/>
                    <a:pt x="58" y="640"/>
                    <a:pt x="30" y="669"/>
                  </a:cubicBezTo>
                  <a:cubicBezTo>
                    <a:pt x="0" y="699"/>
                    <a:pt x="30" y="752"/>
                    <a:pt x="71" y="740"/>
                  </a:cubicBezTo>
                  <a:cubicBezTo>
                    <a:pt x="106" y="730"/>
                    <a:pt x="138" y="705"/>
                    <a:pt x="169" y="686"/>
                  </a:cubicBezTo>
                  <a:cubicBezTo>
                    <a:pt x="199" y="666"/>
                    <a:pt x="230" y="646"/>
                    <a:pt x="260" y="626"/>
                  </a:cubicBezTo>
                  <a:cubicBezTo>
                    <a:pt x="320" y="586"/>
                    <a:pt x="379" y="544"/>
                    <a:pt x="438" y="501"/>
                  </a:cubicBezTo>
                  <a:cubicBezTo>
                    <a:pt x="555" y="415"/>
                    <a:pt x="667" y="322"/>
                    <a:pt x="775" y="224"/>
                  </a:cubicBezTo>
                  <a:cubicBezTo>
                    <a:pt x="835" y="169"/>
                    <a:pt x="893" y="111"/>
                    <a:pt x="950" y="52"/>
                  </a:cubicBezTo>
                  <a:cubicBezTo>
                    <a:pt x="971" y="30"/>
                    <a:pt x="940" y="0"/>
                    <a:pt x="918" y="19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-6565435" y="6954603"/>
              <a:ext cx="927100" cy="609600"/>
            </a:xfrm>
            <a:custGeom>
              <a:avLst/>
              <a:gdLst>
                <a:gd name="T0" fmla="*/ 282 w 348"/>
                <a:gd name="T1" fmla="*/ 19 h 229"/>
                <a:gd name="T2" fmla="*/ 151 w 348"/>
                <a:gd name="T3" fmla="*/ 82 h 229"/>
                <a:gd name="T4" fmla="*/ 24 w 348"/>
                <a:gd name="T5" fmla="*/ 150 h 229"/>
                <a:gd name="T6" fmla="*/ 8 w 348"/>
                <a:gd name="T7" fmla="*/ 199 h 229"/>
                <a:gd name="T8" fmla="*/ 54 w 348"/>
                <a:gd name="T9" fmla="*/ 222 h 229"/>
                <a:gd name="T10" fmla="*/ 313 w 348"/>
                <a:gd name="T11" fmla="*/ 72 h 229"/>
                <a:gd name="T12" fmla="*/ 282 w 348"/>
                <a:gd name="T13" fmla="*/ 1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229">
                  <a:moveTo>
                    <a:pt x="282" y="19"/>
                  </a:moveTo>
                  <a:cubicBezTo>
                    <a:pt x="239" y="41"/>
                    <a:pt x="194" y="60"/>
                    <a:pt x="151" y="82"/>
                  </a:cubicBezTo>
                  <a:cubicBezTo>
                    <a:pt x="108" y="103"/>
                    <a:pt x="63" y="122"/>
                    <a:pt x="24" y="150"/>
                  </a:cubicBezTo>
                  <a:cubicBezTo>
                    <a:pt x="8" y="162"/>
                    <a:pt x="0" y="180"/>
                    <a:pt x="8" y="199"/>
                  </a:cubicBezTo>
                  <a:cubicBezTo>
                    <a:pt x="15" y="215"/>
                    <a:pt x="36" y="229"/>
                    <a:pt x="54" y="222"/>
                  </a:cubicBezTo>
                  <a:cubicBezTo>
                    <a:pt x="146" y="185"/>
                    <a:pt x="227" y="122"/>
                    <a:pt x="313" y="72"/>
                  </a:cubicBezTo>
                  <a:cubicBezTo>
                    <a:pt x="348" y="52"/>
                    <a:pt x="317" y="0"/>
                    <a:pt x="282" y="19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-6082835" y="3341450"/>
              <a:ext cx="1163637" cy="1260476"/>
            </a:xfrm>
            <a:custGeom>
              <a:avLst/>
              <a:gdLst>
                <a:gd name="T0" fmla="*/ 16 w 437"/>
                <a:gd name="T1" fmla="*/ 40 h 473"/>
                <a:gd name="T2" fmla="*/ 192 w 437"/>
                <a:gd name="T3" fmla="*/ 232 h 473"/>
                <a:gd name="T4" fmla="*/ 270 w 437"/>
                <a:gd name="T5" fmla="*/ 330 h 473"/>
                <a:gd name="T6" fmla="*/ 351 w 437"/>
                <a:gd name="T7" fmla="*/ 439 h 473"/>
                <a:gd name="T8" fmla="*/ 410 w 437"/>
                <a:gd name="T9" fmla="*/ 393 h 473"/>
                <a:gd name="T10" fmla="*/ 231 w 437"/>
                <a:gd name="T11" fmla="*/ 197 h 473"/>
                <a:gd name="T12" fmla="*/ 40 w 437"/>
                <a:gd name="T13" fmla="*/ 15 h 473"/>
                <a:gd name="T14" fmla="*/ 16 w 437"/>
                <a:gd name="T15" fmla="*/ 4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7" h="473">
                  <a:moveTo>
                    <a:pt x="16" y="40"/>
                  </a:moveTo>
                  <a:cubicBezTo>
                    <a:pt x="78" y="100"/>
                    <a:pt x="136" y="165"/>
                    <a:pt x="192" y="232"/>
                  </a:cubicBezTo>
                  <a:cubicBezTo>
                    <a:pt x="219" y="264"/>
                    <a:pt x="245" y="297"/>
                    <a:pt x="270" y="330"/>
                  </a:cubicBezTo>
                  <a:cubicBezTo>
                    <a:pt x="298" y="366"/>
                    <a:pt x="322" y="404"/>
                    <a:pt x="351" y="439"/>
                  </a:cubicBezTo>
                  <a:cubicBezTo>
                    <a:pt x="377" y="473"/>
                    <a:pt x="437" y="428"/>
                    <a:pt x="410" y="393"/>
                  </a:cubicBezTo>
                  <a:cubicBezTo>
                    <a:pt x="358" y="323"/>
                    <a:pt x="293" y="260"/>
                    <a:pt x="231" y="197"/>
                  </a:cubicBezTo>
                  <a:cubicBezTo>
                    <a:pt x="170" y="134"/>
                    <a:pt x="105" y="75"/>
                    <a:pt x="40" y="15"/>
                  </a:cubicBezTo>
                  <a:cubicBezTo>
                    <a:pt x="24" y="0"/>
                    <a:pt x="0" y="24"/>
                    <a:pt x="16" y="4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-5181136" y="3773250"/>
              <a:ext cx="403225" cy="382588"/>
            </a:xfrm>
            <a:custGeom>
              <a:avLst/>
              <a:gdLst>
                <a:gd name="T0" fmla="*/ 22 w 151"/>
                <a:gd name="T1" fmla="*/ 62 h 144"/>
                <a:gd name="T2" fmla="*/ 52 w 151"/>
                <a:gd name="T3" fmla="*/ 91 h 144"/>
                <a:gd name="T4" fmla="*/ 78 w 151"/>
                <a:gd name="T5" fmla="*/ 120 h 144"/>
                <a:gd name="T6" fmla="*/ 135 w 151"/>
                <a:gd name="T7" fmla="*/ 127 h 144"/>
                <a:gd name="T8" fmla="*/ 128 w 151"/>
                <a:gd name="T9" fmla="*/ 70 h 144"/>
                <a:gd name="T10" fmla="*/ 55 w 151"/>
                <a:gd name="T11" fmla="*/ 19 h 144"/>
                <a:gd name="T12" fmla="*/ 22 w 151"/>
                <a:gd name="T13" fmla="*/ 6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44">
                  <a:moveTo>
                    <a:pt x="22" y="62"/>
                  </a:moveTo>
                  <a:cubicBezTo>
                    <a:pt x="32" y="72"/>
                    <a:pt x="42" y="82"/>
                    <a:pt x="52" y="91"/>
                  </a:cubicBezTo>
                  <a:cubicBezTo>
                    <a:pt x="61" y="100"/>
                    <a:pt x="72" y="109"/>
                    <a:pt x="78" y="120"/>
                  </a:cubicBezTo>
                  <a:cubicBezTo>
                    <a:pt x="91" y="139"/>
                    <a:pt x="119" y="144"/>
                    <a:pt x="135" y="127"/>
                  </a:cubicBezTo>
                  <a:cubicBezTo>
                    <a:pt x="151" y="112"/>
                    <a:pt x="150" y="79"/>
                    <a:pt x="128" y="70"/>
                  </a:cubicBezTo>
                  <a:cubicBezTo>
                    <a:pt x="101" y="58"/>
                    <a:pt x="78" y="36"/>
                    <a:pt x="55" y="19"/>
                  </a:cubicBezTo>
                  <a:cubicBezTo>
                    <a:pt x="30" y="0"/>
                    <a:pt x="0" y="40"/>
                    <a:pt x="22" y="6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6" name="Freeform 13"/>
            <p:cNvSpPr/>
            <p:nvPr/>
          </p:nvSpPr>
          <p:spPr bwMode="auto">
            <a:xfrm>
              <a:off x="-10102384" y="3741500"/>
              <a:ext cx="1301749" cy="1147763"/>
            </a:xfrm>
            <a:custGeom>
              <a:avLst/>
              <a:gdLst>
                <a:gd name="T0" fmla="*/ 16 w 489"/>
                <a:gd name="T1" fmla="*/ 44 h 431"/>
                <a:gd name="T2" fmla="*/ 116 w 489"/>
                <a:gd name="T3" fmla="*/ 133 h 431"/>
                <a:gd name="T4" fmla="*/ 218 w 489"/>
                <a:gd name="T5" fmla="*/ 225 h 431"/>
                <a:gd name="T6" fmla="*/ 316 w 489"/>
                <a:gd name="T7" fmla="*/ 317 h 431"/>
                <a:gd name="T8" fmla="*/ 363 w 489"/>
                <a:gd name="T9" fmla="*/ 364 h 431"/>
                <a:gd name="T10" fmla="*/ 418 w 489"/>
                <a:gd name="T11" fmla="*/ 412 h 431"/>
                <a:gd name="T12" fmla="*/ 470 w 489"/>
                <a:gd name="T13" fmla="*/ 360 h 431"/>
                <a:gd name="T14" fmla="*/ 423 w 489"/>
                <a:gd name="T15" fmla="*/ 310 h 431"/>
                <a:gd name="T16" fmla="*/ 370 w 489"/>
                <a:gd name="T17" fmla="*/ 263 h 431"/>
                <a:gd name="T18" fmla="*/ 264 w 489"/>
                <a:gd name="T19" fmla="*/ 174 h 431"/>
                <a:gd name="T20" fmla="*/ 158 w 489"/>
                <a:gd name="T21" fmla="*/ 91 h 431"/>
                <a:gd name="T22" fmla="*/ 42 w 489"/>
                <a:gd name="T23" fmla="*/ 11 h 431"/>
                <a:gd name="T24" fmla="*/ 16 w 489"/>
                <a:gd name="T25" fmla="*/ 4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9" h="431">
                  <a:moveTo>
                    <a:pt x="16" y="44"/>
                  </a:moveTo>
                  <a:cubicBezTo>
                    <a:pt x="46" y="77"/>
                    <a:pt x="83" y="104"/>
                    <a:pt x="116" y="133"/>
                  </a:cubicBezTo>
                  <a:cubicBezTo>
                    <a:pt x="151" y="163"/>
                    <a:pt x="185" y="194"/>
                    <a:pt x="218" y="225"/>
                  </a:cubicBezTo>
                  <a:cubicBezTo>
                    <a:pt x="251" y="255"/>
                    <a:pt x="284" y="285"/>
                    <a:pt x="316" y="317"/>
                  </a:cubicBezTo>
                  <a:cubicBezTo>
                    <a:pt x="332" y="332"/>
                    <a:pt x="348" y="348"/>
                    <a:pt x="363" y="364"/>
                  </a:cubicBezTo>
                  <a:cubicBezTo>
                    <a:pt x="380" y="381"/>
                    <a:pt x="396" y="400"/>
                    <a:pt x="418" y="412"/>
                  </a:cubicBezTo>
                  <a:cubicBezTo>
                    <a:pt x="451" y="431"/>
                    <a:pt x="489" y="394"/>
                    <a:pt x="470" y="360"/>
                  </a:cubicBezTo>
                  <a:cubicBezTo>
                    <a:pt x="458" y="340"/>
                    <a:pt x="440" y="325"/>
                    <a:pt x="423" y="310"/>
                  </a:cubicBezTo>
                  <a:cubicBezTo>
                    <a:pt x="405" y="294"/>
                    <a:pt x="387" y="278"/>
                    <a:pt x="370" y="263"/>
                  </a:cubicBezTo>
                  <a:cubicBezTo>
                    <a:pt x="335" y="232"/>
                    <a:pt x="300" y="203"/>
                    <a:pt x="264" y="174"/>
                  </a:cubicBezTo>
                  <a:cubicBezTo>
                    <a:pt x="229" y="145"/>
                    <a:pt x="194" y="118"/>
                    <a:pt x="158" y="91"/>
                  </a:cubicBezTo>
                  <a:cubicBezTo>
                    <a:pt x="121" y="63"/>
                    <a:pt x="83" y="32"/>
                    <a:pt x="42" y="11"/>
                  </a:cubicBezTo>
                  <a:cubicBezTo>
                    <a:pt x="21" y="0"/>
                    <a:pt x="0" y="26"/>
                    <a:pt x="16" y="44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7" name="Freeform 14"/>
            <p:cNvSpPr/>
            <p:nvPr/>
          </p:nvSpPr>
          <p:spPr bwMode="auto">
            <a:xfrm>
              <a:off x="-9270534" y="3889138"/>
              <a:ext cx="768350" cy="690563"/>
            </a:xfrm>
            <a:custGeom>
              <a:avLst/>
              <a:gdLst>
                <a:gd name="T0" fmla="*/ 29 w 289"/>
                <a:gd name="T1" fmla="*/ 66 h 259"/>
                <a:gd name="T2" fmla="*/ 216 w 289"/>
                <a:gd name="T3" fmla="*/ 243 h 259"/>
                <a:gd name="T4" fmla="*/ 273 w 289"/>
                <a:gd name="T5" fmla="*/ 243 h 259"/>
                <a:gd name="T6" fmla="*/ 273 w 289"/>
                <a:gd name="T7" fmla="*/ 185 h 259"/>
                <a:gd name="T8" fmla="*/ 72 w 289"/>
                <a:gd name="T9" fmla="*/ 24 h 259"/>
                <a:gd name="T10" fmla="*/ 29 w 289"/>
                <a:gd name="T11" fmla="*/ 6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" h="259">
                  <a:moveTo>
                    <a:pt x="29" y="66"/>
                  </a:moveTo>
                  <a:cubicBezTo>
                    <a:pt x="92" y="124"/>
                    <a:pt x="150" y="188"/>
                    <a:pt x="216" y="243"/>
                  </a:cubicBezTo>
                  <a:cubicBezTo>
                    <a:pt x="233" y="257"/>
                    <a:pt x="257" y="259"/>
                    <a:pt x="273" y="243"/>
                  </a:cubicBezTo>
                  <a:cubicBezTo>
                    <a:pt x="288" y="228"/>
                    <a:pt x="289" y="200"/>
                    <a:pt x="273" y="185"/>
                  </a:cubicBezTo>
                  <a:cubicBezTo>
                    <a:pt x="209" y="128"/>
                    <a:pt x="138" y="79"/>
                    <a:pt x="72" y="24"/>
                  </a:cubicBezTo>
                  <a:cubicBezTo>
                    <a:pt x="42" y="0"/>
                    <a:pt x="0" y="40"/>
                    <a:pt x="29" y="66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8" name="Freeform 15"/>
            <p:cNvSpPr/>
            <p:nvPr/>
          </p:nvSpPr>
          <p:spPr bwMode="auto">
            <a:xfrm>
              <a:off x="-9170522" y="5105164"/>
              <a:ext cx="2362199" cy="1681164"/>
            </a:xfrm>
            <a:custGeom>
              <a:avLst/>
              <a:gdLst>
                <a:gd name="T0" fmla="*/ 838 w 887"/>
                <a:gd name="T1" fmla="*/ 17 h 631"/>
                <a:gd name="T2" fmla="*/ 534 w 887"/>
                <a:gd name="T3" fmla="*/ 241 h 631"/>
                <a:gd name="T4" fmla="*/ 218 w 887"/>
                <a:gd name="T5" fmla="*/ 446 h 631"/>
                <a:gd name="T6" fmla="*/ 35 w 887"/>
                <a:gd name="T7" fmla="*/ 556 h 631"/>
                <a:gd name="T8" fmla="*/ 68 w 887"/>
                <a:gd name="T9" fmla="*/ 612 h 631"/>
                <a:gd name="T10" fmla="*/ 394 w 887"/>
                <a:gd name="T11" fmla="*/ 410 h 631"/>
                <a:gd name="T12" fmla="*/ 700 w 887"/>
                <a:gd name="T13" fmla="*/ 185 h 631"/>
                <a:gd name="T14" fmla="*/ 867 w 887"/>
                <a:gd name="T15" fmla="*/ 46 h 631"/>
                <a:gd name="T16" fmla="*/ 838 w 887"/>
                <a:gd name="T17" fmla="*/ 1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7" h="631">
                  <a:moveTo>
                    <a:pt x="838" y="17"/>
                  </a:moveTo>
                  <a:cubicBezTo>
                    <a:pt x="740" y="96"/>
                    <a:pt x="637" y="169"/>
                    <a:pt x="534" y="241"/>
                  </a:cubicBezTo>
                  <a:cubicBezTo>
                    <a:pt x="430" y="312"/>
                    <a:pt x="326" y="381"/>
                    <a:pt x="218" y="446"/>
                  </a:cubicBezTo>
                  <a:cubicBezTo>
                    <a:pt x="157" y="482"/>
                    <a:pt x="95" y="517"/>
                    <a:pt x="35" y="556"/>
                  </a:cubicBezTo>
                  <a:cubicBezTo>
                    <a:pt x="0" y="579"/>
                    <a:pt x="30" y="631"/>
                    <a:pt x="68" y="612"/>
                  </a:cubicBezTo>
                  <a:cubicBezTo>
                    <a:pt x="182" y="556"/>
                    <a:pt x="289" y="482"/>
                    <a:pt x="394" y="410"/>
                  </a:cubicBezTo>
                  <a:cubicBezTo>
                    <a:pt x="499" y="339"/>
                    <a:pt x="601" y="264"/>
                    <a:pt x="700" y="185"/>
                  </a:cubicBezTo>
                  <a:cubicBezTo>
                    <a:pt x="756" y="139"/>
                    <a:pt x="811" y="92"/>
                    <a:pt x="867" y="46"/>
                  </a:cubicBezTo>
                  <a:cubicBezTo>
                    <a:pt x="887" y="29"/>
                    <a:pt x="858" y="0"/>
                    <a:pt x="838" y="17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9" name="Freeform 16"/>
            <p:cNvSpPr/>
            <p:nvPr/>
          </p:nvSpPr>
          <p:spPr bwMode="auto">
            <a:xfrm>
              <a:off x="-10381784" y="6727590"/>
              <a:ext cx="969962" cy="687388"/>
            </a:xfrm>
            <a:custGeom>
              <a:avLst/>
              <a:gdLst>
                <a:gd name="T0" fmla="*/ 314 w 364"/>
                <a:gd name="T1" fmla="*/ 17 h 258"/>
                <a:gd name="T2" fmla="*/ 36 w 364"/>
                <a:gd name="T3" fmla="*/ 177 h 258"/>
                <a:gd name="T4" fmla="*/ 64 w 364"/>
                <a:gd name="T5" fmla="*/ 244 h 258"/>
                <a:gd name="T6" fmla="*/ 344 w 364"/>
                <a:gd name="T7" fmla="*/ 55 h 258"/>
                <a:gd name="T8" fmla="*/ 314 w 364"/>
                <a:gd name="T9" fmla="*/ 1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58">
                  <a:moveTo>
                    <a:pt x="314" y="17"/>
                  </a:moveTo>
                  <a:cubicBezTo>
                    <a:pt x="228" y="82"/>
                    <a:pt x="131" y="126"/>
                    <a:pt x="36" y="177"/>
                  </a:cubicBezTo>
                  <a:cubicBezTo>
                    <a:pt x="0" y="196"/>
                    <a:pt x="25" y="258"/>
                    <a:pt x="64" y="244"/>
                  </a:cubicBezTo>
                  <a:cubicBezTo>
                    <a:pt x="171" y="204"/>
                    <a:pt x="260" y="131"/>
                    <a:pt x="344" y="55"/>
                  </a:cubicBezTo>
                  <a:cubicBezTo>
                    <a:pt x="364" y="37"/>
                    <a:pt x="336" y="0"/>
                    <a:pt x="314" y="17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0"/>
            <a:ext cx="6746488" cy="702527"/>
          </a:xfrm>
          <a:prstGeom prst="rect">
            <a:avLst/>
          </a:prstGeom>
          <a:gradFill flip="none" rotWithShape="1">
            <a:gsLst>
              <a:gs pos="0">
                <a:srgbClr val="0563A8"/>
              </a:gs>
              <a:gs pos="52000">
                <a:srgbClr val="0F7BC6"/>
              </a:gs>
              <a:gs pos="28000">
                <a:srgbClr val="0563A8"/>
              </a:gs>
              <a:gs pos="100000">
                <a:srgbClr val="0563A8">
                  <a:alpha val="0"/>
                </a:srgbClr>
              </a:gs>
            </a:gsLst>
            <a:lin ang="0" scaled="0"/>
            <a:tileRect/>
          </a:gradFill>
        </p:spPr>
        <p:txBody>
          <a:bodyPr>
            <a:spAutoFit/>
          </a:bodyPr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i="1" spc="300">
              <a:gradFill flip="none" rotWithShape="1">
                <a:gsLst>
                  <a:gs pos="0">
                    <a:schemeClr val="accent6">
                      <a:lumMod val="5000"/>
                      <a:lumOff val="95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193040" y="186055"/>
            <a:ext cx="531495" cy="379095"/>
            <a:chOff x="-12312183" y="1920636"/>
            <a:chExt cx="10321921" cy="6900868"/>
          </a:xfrm>
          <a:solidFill>
            <a:schemeClr val="bg2"/>
          </a:solidFill>
        </p:grpSpPr>
        <p:sp>
          <p:nvSpPr>
            <p:cNvPr id="24" name="Freeform 5"/>
            <p:cNvSpPr/>
            <p:nvPr/>
          </p:nvSpPr>
          <p:spPr bwMode="auto">
            <a:xfrm>
              <a:off x="-8235485" y="1920636"/>
              <a:ext cx="3227386" cy="6656393"/>
            </a:xfrm>
            <a:custGeom>
              <a:avLst/>
              <a:gdLst>
                <a:gd name="T0" fmla="*/ 19 w 1212"/>
                <a:gd name="T1" fmla="*/ 50 h 2498"/>
                <a:gd name="T2" fmla="*/ 244 w 1212"/>
                <a:gd name="T3" fmla="*/ 277 h 2498"/>
                <a:gd name="T4" fmla="*/ 468 w 1212"/>
                <a:gd name="T5" fmla="*/ 494 h 2498"/>
                <a:gd name="T6" fmla="*/ 924 w 1212"/>
                <a:gd name="T7" fmla="*/ 930 h 2498"/>
                <a:gd name="T8" fmla="*/ 1039 w 1212"/>
                <a:gd name="T9" fmla="*/ 1040 h 2498"/>
                <a:gd name="T10" fmla="*/ 1111 w 1212"/>
                <a:gd name="T11" fmla="*/ 1124 h 2498"/>
                <a:gd name="T12" fmla="*/ 1093 w 1212"/>
                <a:gd name="T13" fmla="*/ 1166 h 2498"/>
                <a:gd name="T14" fmla="*/ 1045 w 1212"/>
                <a:gd name="T15" fmla="*/ 1229 h 2498"/>
                <a:gd name="T16" fmla="*/ 951 w 1212"/>
                <a:gd name="T17" fmla="*/ 1353 h 2498"/>
                <a:gd name="T18" fmla="*/ 570 w 1212"/>
                <a:gd name="T19" fmla="*/ 1854 h 2498"/>
                <a:gd name="T20" fmla="*/ 140 w 1212"/>
                <a:gd name="T21" fmla="*/ 2419 h 2498"/>
                <a:gd name="T22" fmla="*/ 157 w 1212"/>
                <a:gd name="T23" fmla="*/ 2484 h 2498"/>
                <a:gd name="T24" fmla="*/ 222 w 1212"/>
                <a:gd name="T25" fmla="*/ 2467 h 2498"/>
                <a:gd name="T26" fmla="*/ 1003 w 1212"/>
                <a:gd name="T27" fmla="*/ 1439 h 2498"/>
                <a:gd name="T28" fmla="*/ 1099 w 1212"/>
                <a:gd name="T29" fmla="*/ 1312 h 2498"/>
                <a:gd name="T30" fmla="*/ 1148 w 1212"/>
                <a:gd name="T31" fmla="*/ 1248 h 2498"/>
                <a:gd name="T32" fmla="*/ 1189 w 1212"/>
                <a:gd name="T33" fmla="*/ 1187 h 2498"/>
                <a:gd name="T34" fmla="*/ 1174 w 1212"/>
                <a:gd name="T35" fmla="*/ 1047 h 2498"/>
                <a:gd name="T36" fmla="*/ 1069 w 1212"/>
                <a:gd name="T37" fmla="*/ 943 h 2498"/>
                <a:gd name="T38" fmla="*/ 594 w 1212"/>
                <a:gd name="T39" fmla="*/ 503 h 2498"/>
                <a:gd name="T40" fmla="*/ 328 w 1212"/>
                <a:gd name="T41" fmla="*/ 261 h 2498"/>
                <a:gd name="T42" fmla="*/ 51 w 1212"/>
                <a:gd name="T43" fmla="*/ 18 h 2498"/>
                <a:gd name="T44" fmla="*/ 19 w 1212"/>
                <a:gd name="T45" fmla="*/ 50 h 2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2" h="2498">
                  <a:moveTo>
                    <a:pt x="19" y="50"/>
                  </a:moveTo>
                  <a:cubicBezTo>
                    <a:pt x="90" y="130"/>
                    <a:pt x="168" y="202"/>
                    <a:pt x="244" y="277"/>
                  </a:cubicBezTo>
                  <a:cubicBezTo>
                    <a:pt x="318" y="350"/>
                    <a:pt x="393" y="422"/>
                    <a:pt x="468" y="494"/>
                  </a:cubicBezTo>
                  <a:cubicBezTo>
                    <a:pt x="619" y="640"/>
                    <a:pt x="772" y="785"/>
                    <a:pt x="924" y="930"/>
                  </a:cubicBezTo>
                  <a:cubicBezTo>
                    <a:pt x="962" y="967"/>
                    <a:pt x="1001" y="1003"/>
                    <a:pt x="1039" y="1040"/>
                  </a:cubicBezTo>
                  <a:cubicBezTo>
                    <a:pt x="1061" y="1060"/>
                    <a:pt x="1108" y="1094"/>
                    <a:pt x="1111" y="1124"/>
                  </a:cubicBezTo>
                  <a:cubicBezTo>
                    <a:pt x="1113" y="1139"/>
                    <a:pt x="1102" y="1154"/>
                    <a:pt x="1093" y="1166"/>
                  </a:cubicBezTo>
                  <a:cubicBezTo>
                    <a:pt x="1078" y="1188"/>
                    <a:pt x="1061" y="1208"/>
                    <a:pt x="1045" y="1229"/>
                  </a:cubicBezTo>
                  <a:cubicBezTo>
                    <a:pt x="1014" y="1271"/>
                    <a:pt x="982" y="1312"/>
                    <a:pt x="951" y="1353"/>
                  </a:cubicBezTo>
                  <a:cubicBezTo>
                    <a:pt x="824" y="1520"/>
                    <a:pt x="697" y="1687"/>
                    <a:pt x="570" y="1854"/>
                  </a:cubicBezTo>
                  <a:cubicBezTo>
                    <a:pt x="426" y="2043"/>
                    <a:pt x="283" y="2231"/>
                    <a:pt x="140" y="2419"/>
                  </a:cubicBezTo>
                  <a:cubicBezTo>
                    <a:pt x="125" y="2439"/>
                    <a:pt x="137" y="2472"/>
                    <a:pt x="157" y="2484"/>
                  </a:cubicBezTo>
                  <a:cubicBezTo>
                    <a:pt x="181" y="2498"/>
                    <a:pt x="206" y="2487"/>
                    <a:pt x="222" y="2467"/>
                  </a:cubicBezTo>
                  <a:cubicBezTo>
                    <a:pt x="482" y="2124"/>
                    <a:pt x="743" y="1781"/>
                    <a:pt x="1003" y="1439"/>
                  </a:cubicBezTo>
                  <a:cubicBezTo>
                    <a:pt x="1035" y="1396"/>
                    <a:pt x="1067" y="1354"/>
                    <a:pt x="1099" y="1312"/>
                  </a:cubicBezTo>
                  <a:cubicBezTo>
                    <a:pt x="1116" y="1290"/>
                    <a:pt x="1132" y="1269"/>
                    <a:pt x="1148" y="1248"/>
                  </a:cubicBezTo>
                  <a:cubicBezTo>
                    <a:pt x="1162" y="1229"/>
                    <a:pt x="1178" y="1209"/>
                    <a:pt x="1189" y="1187"/>
                  </a:cubicBezTo>
                  <a:cubicBezTo>
                    <a:pt x="1212" y="1139"/>
                    <a:pt x="1206" y="1089"/>
                    <a:pt x="1174" y="1047"/>
                  </a:cubicBezTo>
                  <a:cubicBezTo>
                    <a:pt x="1145" y="1008"/>
                    <a:pt x="1105" y="976"/>
                    <a:pt x="1069" y="943"/>
                  </a:cubicBezTo>
                  <a:cubicBezTo>
                    <a:pt x="911" y="796"/>
                    <a:pt x="753" y="649"/>
                    <a:pt x="594" y="503"/>
                  </a:cubicBezTo>
                  <a:cubicBezTo>
                    <a:pt x="505" y="422"/>
                    <a:pt x="417" y="341"/>
                    <a:pt x="328" y="261"/>
                  </a:cubicBezTo>
                  <a:cubicBezTo>
                    <a:pt x="237" y="179"/>
                    <a:pt x="148" y="93"/>
                    <a:pt x="51" y="18"/>
                  </a:cubicBezTo>
                  <a:cubicBezTo>
                    <a:pt x="29" y="0"/>
                    <a:pt x="0" y="28"/>
                    <a:pt x="19" y="5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-8122772" y="1923811"/>
              <a:ext cx="6132510" cy="6735768"/>
            </a:xfrm>
            <a:custGeom>
              <a:avLst/>
              <a:gdLst>
                <a:gd name="T0" fmla="*/ 25 w 2303"/>
                <a:gd name="T1" fmla="*/ 52 h 2528"/>
                <a:gd name="T2" fmla="*/ 137 w 2303"/>
                <a:gd name="T3" fmla="*/ 103 h 2528"/>
                <a:gd name="T4" fmla="*/ 244 w 2303"/>
                <a:gd name="T5" fmla="*/ 151 h 2528"/>
                <a:gd name="T6" fmla="*/ 462 w 2303"/>
                <a:gd name="T7" fmla="*/ 247 h 2528"/>
                <a:gd name="T8" fmla="*/ 892 w 2303"/>
                <a:gd name="T9" fmla="*/ 438 h 2528"/>
                <a:gd name="T10" fmla="*/ 1751 w 2303"/>
                <a:gd name="T11" fmla="*/ 852 h 2528"/>
                <a:gd name="T12" fmla="*/ 2224 w 2303"/>
                <a:gd name="T13" fmla="*/ 1104 h 2528"/>
                <a:gd name="T14" fmla="*/ 2215 w 2303"/>
                <a:gd name="T15" fmla="*/ 1030 h 2528"/>
                <a:gd name="T16" fmla="*/ 1439 w 2303"/>
                <a:gd name="T17" fmla="*/ 1667 h 2528"/>
                <a:gd name="T18" fmla="*/ 582 w 2303"/>
                <a:gd name="T19" fmla="*/ 2193 h 2528"/>
                <a:gd name="T20" fmla="*/ 69 w 2303"/>
                <a:gd name="T21" fmla="*/ 2436 h 2528"/>
                <a:gd name="T22" fmla="*/ 52 w 2303"/>
                <a:gd name="T23" fmla="*/ 2501 h 2528"/>
                <a:gd name="T24" fmla="*/ 117 w 2303"/>
                <a:gd name="T25" fmla="*/ 2518 h 2528"/>
                <a:gd name="T26" fmla="*/ 1021 w 2303"/>
                <a:gd name="T27" fmla="*/ 2055 h 2528"/>
                <a:gd name="T28" fmla="*/ 1851 w 2303"/>
                <a:gd name="T29" fmla="*/ 1472 h 2528"/>
                <a:gd name="T30" fmla="*/ 2281 w 2303"/>
                <a:gd name="T31" fmla="*/ 1096 h 2528"/>
                <a:gd name="T32" fmla="*/ 2272 w 2303"/>
                <a:gd name="T33" fmla="*/ 1023 h 2528"/>
                <a:gd name="T34" fmla="*/ 1421 w 2303"/>
                <a:gd name="T35" fmla="*/ 583 h 2528"/>
                <a:gd name="T36" fmla="*/ 543 w 2303"/>
                <a:gd name="T37" fmla="*/ 192 h 2528"/>
                <a:gd name="T38" fmla="*/ 295 w 2303"/>
                <a:gd name="T39" fmla="*/ 98 h 2528"/>
                <a:gd name="T40" fmla="*/ 167 w 2303"/>
                <a:gd name="T41" fmla="*/ 52 h 2528"/>
                <a:gd name="T42" fmla="*/ 37 w 2303"/>
                <a:gd name="T43" fmla="*/ 10 h 2528"/>
                <a:gd name="T44" fmla="*/ 25 w 2303"/>
                <a:gd name="T45" fmla="*/ 52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3" h="2528">
                  <a:moveTo>
                    <a:pt x="25" y="52"/>
                  </a:moveTo>
                  <a:cubicBezTo>
                    <a:pt x="63" y="68"/>
                    <a:pt x="99" y="87"/>
                    <a:pt x="137" y="103"/>
                  </a:cubicBezTo>
                  <a:cubicBezTo>
                    <a:pt x="173" y="119"/>
                    <a:pt x="208" y="135"/>
                    <a:pt x="244" y="151"/>
                  </a:cubicBezTo>
                  <a:cubicBezTo>
                    <a:pt x="317" y="183"/>
                    <a:pt x="390" y="215"/>
                    <a:pt x="462" y="247"/>
                  </a:cubicBezTo>
                  <a:cubicBezTo>
                    <a:pt x="606" y="310"/>
                    <a:pt x="749" y="373"/>
                    <a:pt x="892" y="438"/>
                  </a:cubicBezTo>
                  <a:cubicBezTo>
                    <a:pt x="1182" y="568"/>
                    <a:pt x="1469" y="707"/>
                    <a:pt x="1751" y="852"/>
                  </a:cubicBezTo>
                  <a:cubicBezTo>
                    <a:pt x="1910" y="933"/>
                    <a:pt x="2068" y="1017"/>
                    <a:pt x="2224" y="1104"/>
                  </a:cubicBezTo>
                  <a:cubicBezTo>
                    <a:pt x="2221" y="1079"/>
                    <a:pt x="2218" y="1055"/>
                    <a:pt x="2215" y="1030"/>
                  </a:cubicBezTo>
                  <a:cubicBezTo>
                    <a:pt x="1971" y="1260"/>
                    <a:pt x="1712" y="1473"/>
                    <a:pt x="1439" y="1667"/>
                  </a:cubicBezTo>
                  <a:cubicBezTo>
                    <a:pt x="1166" y="1862"/>
                    <a:pt x="879" y="2038"/>
                    <a:pt x="582" y="2193"/>
                  </a:cubicBezTo>
                  <a:cubicBezTo>
                    <a:pt x="414" y="2281"/>
                    <a:pt x="243" y="2362"/>
                    <a:pt x="69" y="2436"/>
                  </a:cubicBezTo>
                  <a:cubicBezTo>
                    <a:pt x="46" y="2446"/>
                    <a:pt x="40" y="2481"/>
                    <a:pt x="52" y="2501"/>
                  </a:cubicBezTo>
                  <a:cubicBezTo>
                    <a:pt x="66" y="2525"/>
                    <a:pt x="93" y="2528"/>
                    <a:pt x="117" y="2518"/>
                  </a:cubicBezTo>
                  <a:cubicBezTo>
                    <a:pt x="429" y="2385"/>
                    <a:pt x="731" y="2230"/>
                    <a:pt x="1021" y="2055"/>
                  </a:cubicBezTo>
                  <a:cubicBezTo>
                    <a:pt x="1311" y="1880"/>
                    <a:pt x="1588" y="1685"/>
                    <a:pt x="1851" y="1472"/>
                  </a:cubicBezTo>
                  <a:cubicBezTo>
                    <a:pt x="2000" y="1353"/>
                    <a:pt x="2143" y="1227"/>
                    <a:pt x="2281" y="1096"/>
                  </a:cubicBezTo>
                  <a:cubicBezTo>
                    <a:pt x="2303" y="1076"/>
                    <a:pt x="2298" y="1037"/>
                    <a:pt x="2272" y="1023"/>
                  </a:cubicBezTo>
                  <a:cubicBezTo>
                    <a:pt x="1992" y="868"/>
                    <a:pt x="1709" y="721"/>
                    <a:pt x="1421" y="583"/>
                  </a:cubicBezTo>
                  <a:cubicBezTo>
                    <a:pt x="1133" y="444"/>
                    <a:pt x="841" y="309"/>
                    <a:pt x="543" y="192"/>
                  </a:cubicBezTo>
                  <a:cubicBezTo>
                    <a:pt x="461" y="159"/>
                    <a:pt x="378" y="128"/>
                    <a:pt x="295" y="98"/>
                  </a:cubicBezTo>
                  <a:cubicBezTo>
                    <a:pt x="252" y="82"/>
                    <a:pt x="209" y="67"/>
                    <a:pt x="167" y="52"/>
                  </a:cubicBezTo>
                  <a:cubicBezTo>
                    <a:pt x="124" y="37"/>
                    <a:pt x="80" y="25"/>
                    <a:pt x="37" y="10"/>
                  </a:cubicBezTo>
                  <a:cubicBezTo>
                    <a:pt x="10" y="0"/>
                    <a:pt x="0" y="42"/>
                    <a:pt x="25" y="5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-12312183" y="2084149"/>
              <a:ext cx="3227386" cy="6654805"/>
            </a:xfrm>
            <a:custGeom>
              <a:avLst/>
              <a:gdLst>
                <a:gd name="T0" fmla="*/ 20 w 1212"/>
                <a:gd name="T1" fmla="*/ 50 h 2498"/>
                <a:gd name="T2" fmla="*/ 245 w 1212"/>
                <a:gd name="T3" fmla="*/ 277 h 2498"/>
                <a:gd name="T4" fmla="*/ 468 w 1212"/>
                <a:gd name="T5" fmla="*/ 494 h 2498"/>
                <a:gd name="T6" fmla="*/ 924 w 1212"/>
                <a:gd name="T7" fmla="*/ 930 h 2498"/>
                <a:gd name="T8" fmla="*/ 1040 w 1212"/>
                <a:gd name="T9" fmla="*/ 1040 h 2498"/>
                <a:gd name="T10" fmla="*/ 1112 w 1212"/>
                <a:gd name="T11" fmla="*/ 1123 h 2498"/>
                <a:gd name="T12" fmla="*/ 1094 w 1212"/>
                <a:gd name="T13" fmla="*/ 1166 h 2498"/>
                <a:gd name="T14" fmla="*/ 1045 w 1212"/>
                <a:gd name="T15" fmla="*/ 1229 h 2498"/>
                <a:gd name="T16" fmla="*/ 951 w 1212"/>
                <a:gd name="T17" fmla="*/ 1353 h 2498"/>
                <a:gd name="T18" fmla="*/ 570 w 1212"/>
                <a:gd name="T19" fmla="*/ 1854 h 2498"/>
                <a:gd name="T20" fmla="*/ 141 w 1212"/>
                <a:gd name="T21" fmla="*/ 2419 h 2498"/>
                <a:gd name="T22" fmla="*/ 158 w 1212"/>
                <a:gd name="T23" fmla="*/ 2484 h 2498"/>
                <a:gd name="T24" fmla="*/ 222 w 1212"/>
                <a:gd name="T25" fmla="*/ 2467 h 2498"/>
                <a:gd name="T26" fmla="*/ 1004 w 1212"/>
                <a:gd name="T27" fmla="*/ 1438 h 2498"/>
                <a:gd name="T28" fmla="*/ 1100 w 1212"/>
                <a:gd name="T29" fmla="*/ 1311 h 2498"/>
                <a:gd name="T30" fmla="*/ 1148 w 1212"/>
                <a:gd name="T31" fmla="*/ 1248 h 2498"/>
                <a:gd name="T32" fmla="*/ 1189 w 1212"/>
                <a:gd name="T33" fmla="*/ 1187 h 2498"/>
                <a:gd name="T34" fmla="*/ 1175 w 1212"/>
                <a:gd name="T35" fmla="*/ 1047 h 2498"/>
                <a:gd name="T36" fmla="*/ 1070 w 1212"/>
                <a:gd name="T37" fmla="*/ 942 h 2498"/>
                <a:gd name="T38" fmla="*/ 594 w 1212"/>
                <a:gd name="T39" fmla="*/ 503 h 2498"/>
                <a:gd name="T40" fmla="*/ 329 w 1212"/>
                <a:gd name="T41" fmla="*/ 260 h 2498"/>
                <a:gd name="T42" fmla="*/ 52 w 1212"/>
                <a:gd name="T43" fmla="*/ 18 h 2498"/>
                <a:gd name="T44" fmla="*/ 20 w 1212"/>
                <a:gd name="T45" fmla="*/ 50 h 2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2" h="2498">
                  <a:moveTo>
                    <a:pt x="20" y="50"/>
                  </a:moveTo>
                  <a:cubicBezTo>
                    <a:pt x="90" y="129"/>
                    <a:pt x="169" y="202"/>
                    <a:pt x="245" y="277"/>
                  </a:cubicBezTo>
                  <a:cubicBezTo>
                    <a:pt x="319" y="349"/>
                    <a:pt x="393" y="422"/>
                    <a:pt x="468" y="494"/>
                  </a:cubicBezTo>
                  <a:cubicBezTo>
                    <a:pt x="619" y="640"/>
                    <a:pt x="772" y="784"/>
                    <a:pt x="924" y="930"/>
                  </a:cubicBezTo>
                  <a:cubicBezTo>
                    <a:pt x="963" y="966"/>
                    <a:pt x="1001" y="1003"/>
                    <a:pt x="1040" y="1040"/>
                  </a:cubicBezTo>
                  <a:cubicBezTo>
                    <a:pt x="1062" y="1060"/>
                    <a:pt x="1109" y="1094"/>
                    <a:pt x="1112" y="1123"/>
                  </a:cubicBezTo>
                  <a:cubicBezTo>
                    <a:pt x="1113" y="1139"/>
                    <a:pt x="1102" y="1153"/>
                    <a:pt x="1094" y="1166"/>
                  </a:cubicBezTo>
                  <a:cubicBezTo>
                    <a:pt x="1079" y="1187"/>
                    <a:pt x="1062" y="1208"/>
                    <a:pt x="1045" y="1229"/>
                  </a:cubicBezTo>
                  <a:cubicBezTo>
                    <a:pt x="1014" y="1270"/>
                    <a:pt x="983" y="1312"/>
                    <a:pt x="951" y="1353"/>
                  </a:cubicBezTo>
                  <a:cubicBezTo>
                    <a:pt x="824" y="1520"/>
                    <a:pt x="697" y="1687"/>
                    <a:pt x="570" y="1854"/>
                  </a:cubicBezTo>
                  <a:cubicBezTo>
                    <a:pt x="427" y="2042"/>
                    <a:pt x="284" y="2231"/>
                    <a:pt x="141" y="2419"/>
                  </a:cubicBezTo>
                  <a:cubicBezTo>
                    <a:pt x="125" y="2439"/>
                    <a:pt x="137" y="2472"/>
                    <a:pt x="158" y="2484"/>
                  </a:cubicBezTo>
                  <a:cubicBezTo>
                    <a:pt x="182" y="2498"/>
                    <a:pt x="207" y="2487"/>
                    <a:pt x="222" y="2467"/>
                  </a:cubicBezTo>
                  <a:cubicBezTo>
                    <a:pt x="483" y="2124"/>
                    <a:pt x="743" y="1781"/>
                    <a:pt x="1004" y="1438"/>
                  </a:cubicBezTo>
                  <a:cubicBezTo>
                    <a:pt x="1036" y="1396"/>
                    <a:pt x="1068" y="1354"/>
                    <a:pt x="1100" y="1311"/>
                  </a:cubicBezTo>
                  <a:cubicBezTo>
                    <a:pt x="1116" y="1290"/>
                    <a:pt x="1132" y="1269"/>
                    <a:pt x="1148" y="1248"/>
                  </a:cubicBezTo>
                  <a:cubicBezTo>
                    <a:pt x="1163" y="1228"/>
                    <a:pt x="1179" y="1209"/>
                    <a:pt x="1189" y="1187"/>
                  </a:cubicBezTo>
                  <a:cubicBezTo>
                    <a:pt x="1212" y="1139"/>
                    <a:pt x="1206" y="1089"/>
                    <a:pt x="1175" y="1047"/>
                  </a:cubicBezTo>
                  <a:cubicBezTo>
                    <a:pt x="1145" y="1008"/>
                    <a:pt x="1105" y="976"/>
                    <a:pt x="1070" y="942"/>
                  </a:cubicBezTo>
                  <a:cubicBezTo>
                    <a:pt x="911" y="796"/>
                    <a:pt x="754" y="649"/>
                    <a:pt x="594" y="503"/>
                  </a:cubicBezTo>
                  <a:cubicBezTo>
                    <a:pt x="506" y="422"/>
                    <a:pt x="418" y="341"/>
                    <a:pt x="329" y="260"/>
                  </a:cubicBezTo>
                  <a:cubicBezTo>
                    <a:pt x="238" y="178"/>
                    <a:pt x="149" y="93"/>
                    <a:pt x="52" y="18"/>
                  </a:cubicBezTo>
                  <a:cubicBezTo>
                    <a:pt x="29" y="0"/>
                    <a:pt x="0" y="27"/>
                    <a:pt x="20" y="5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-12201058" y="2085736"/>
              <a:ext cx="6135685" cy="6735768"/>
            </a:xfrm>
            <a:custGeom>
              <a:avLst/>
              <a:gdLst>
                <a:gd name="T0" fmla="*/ 26 w 2304"/>
                <a:gd name="T1" fmla="*/ 52 h 2528"/>
                <a:gd name="T2" fmla="*/ 137 w 2304"/>
                <a:gd name="T3" fmla="*/ 103 h 2528"/>
                <a:gd name="T4" fmla="*/ 244 w 2304"/>
                <a:gd name="T5" fmla="*/ 150 h 2528"/>
                <a:gd name="T6" fmla="*/ 463 w 2304"/>
                <a:gd name="T7" fmla="*/ 247 h 2528"/>
                <a:gd name="T8" fmla="*/ 893 w 2304"/>
                <a:gd name="T9" fmla="*/ 438 h 2528"/>
                <a:gd name="T10" fmla="*/ 1752 w 2304"/>
                <a:gd name="T11" fmla="*/ 852 h 2528"/>
                <a:gd name="T12" fmla="*/ 2225 w 2304"/>
                <a:gd name="T13" fmla="*/ 1104 h 2528"/>
                <a:gd name="T14" fmla="*/ 2215 w 2304"/>
                <a:gd name="T15" fmla="*/ 1030 h 2528"/>
                <a:gd name="T16" fmla="*/ 1440 w 2304"/>
                <a:gd name="T17" fmla="*/ 1667 h 2528"/>
                <a:gd name="T18" fmla="*/ 582 w 2304"/>
                <a:gd name="T19" fmla="*/ 2193 h 2528"/>
                <a:gd name="T20" fmla="*/ 70 w 2304"/>
                <a:gd name="T21" fmla="*/ 2436 h 2528"/>
                <a:gd name="T22" fmla="*/ 53 w 2304"/>
                <a:gd name="T23" fmla="*/ 2501 h 2528"/>
                <a:gd name="T24" fmla="*/ 117 w 2304"/>
                <a:gd name="T25" fmla="*/ 2518 h 2528"/>
                <a:gd name="T26" fmla="*/ 1022 w 2304"/>
                <a:gd name="T27" fmla="*/ 2054 h 2528"/>
                <a:gd name="T28" fmla="*/ 1852 w 2304"/>
                <a:gd name="T29" fmla="*/ 1472 h 2528"/>
                <a:gd name="T30" fmla="*/ 2282 w 2304"/>
                <a:gd name="T31" fmla="*/ 1096 h 2528"/>
                <a:gd name="T32" fmla="*/ 2272 w 2304"/>
                <a:gd name="T33" fmla="*/ 1022 h 2528"/>
                <a:gd name="T34" fmla="*/ 1422 w 2304"/>
                <a:gd name="T35" fmla="*/ 583 h 2528"/>
                <a:gd name="T36" fmla="*/ 543 w 2304"/>
                <a:gd name="T37" fmla="*/ 192 h 2528"/>
                <a:gd name="T38" fmla="*/ 296 w 2304"/>
                <a:gd name="T39" fmla="*/ 98 h 2528"/>
                <a:gd name="T40" fmla="*/ 167 w 2304"/>
                <a:gd name="T41" fmla="*/ 52 h 2528"/>
                <a:gd name="T42" fmla="*/ 38 w 2304"/>
                <a:gd name="T43" fmla="*/ 10 h 2528"/>
                <a:gd name="T44" fmla="*/ 26 w 2304"/>
                <a:gd name="T45" fmla="*/ 52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4" h="2528">
                  <a:moveTo>
                    <a:pt x="26" y="52"/>
                  </a:moveTo>
                  <a:cubicBezTo>
                    <a:pt x="64" y="68"/>
                    <a:pt x="100" y="86"/>
                    <a:pt x="137" y="103"/>
                  </a:cubicBezTo>
                  <a:cubicBezTo>
                    <a:pt x="173" y="119"/>
                    <a:pt x="209" y="135"/>
                    <a:pt x="244" y="150"/>
                  </a:cubicBezTo>
                  <a:cubicBezTo>
                    <a:pt x="317" y="183"/>
                    <a:pt x="390" y="215"/>
                    <a:pt x="463" y="247"/>
                  </a:cubicBezTo>
                  <a:cubicBezTo>
                    <a:pt x="606" y="310"/>
                    <a:pt x="750" y="373"/>
                    <a:pt x="893" y="438"/>
                  </a:cubicBezTo>
                  <a:cubicBezTo>
                    <a:pt x="1183" y="568"/>
                    <a:pt x="1469" y="706"/>
                    <a:pt x="1752" y="852"/>
                  </a:cubicBezTo>
                  <a:cubicBezTo>
                    <a:pt x="1911" y="933"/>
                    <a:pt x="2069" y="1017"/>
                    <a:pt x="2225" y="1104"/>
                  </a:cubicBezTo>
                  <a:cubicBezTo>
                    <a:pt x="2222" y="1079"/>
                    <a:pt x="2219" y="1054"/>
                    <a:pt x="2215" y="1030"/>
                  </a:cubicBezTo>
                  <a:cubicBezTo>
                    <a:pt x="1972" y="1260"/>
                    <a:pt x="1713" y="1473"/>
                    <a:pt x="1440" y="1667"/>
                  </a:cubicBezTo>
                  <a:cubicBezTo>
                    <a:pt x="1166" y="1862"/>
                    <a:pt x="880" y="2037"/>
                    <a:pt x="582" y="2193"/>
                  </a:cubicBezTo>
                  <a:cubicBezTo>
                    <a:pt x="415" y="2281"/>
                    <a:pt x="244" y="2362"/>
                    <a:pt x="70" y="2436"/>
                  </a:cubicBezTo>
                  <a:cubicBezTo>
                    <a:pt x="46" y="2446"/>
                    <a:pt x="41" y="2481"/>
                    <a:pt x="53" y="2501"/>
                  </a:cubicBezTo>
                  <a:cubicBezTo>
                    <a:pt x="67" y="2525"/>
                    <a:pt x="94" y="2528"/>
                    <a:pt x="117" y="2518"/>
                  </a:cubicBezTo>
                  <a:cubicBezTo>
                    <a:pt x="429" y="2385"/>
                    <a:pt x="731" y="2230"/>
                    <a:pt x="1022" y="2054"/>
                  </a:cubicBezTo>
                  <a:cubicBezTo>
                    <a:pt x="1311" y="1880"/>
                    <a:pt x="1589" y="1685"/>
                    <a:pt x="1852" y="1472"/>
                  </a:cubicBezTo>
                  <a:cubicBezTo>
                    <a:pt x="2000" y="1352"/>
                    <a:pt x="2143" y="1227"/>
                    <a:pt x="2282" y="1096"/>
                  </a:cubicBezTo>
                  <a:cubicBezTo>
                    <a:pt x="2304" y="1076"/>
                    <a:pt x="2298" y="1037"/>
                    <a:pt x="2272" y="1022"/>
                  </a:cubicBezTo>
                  <a:cubicBezTo>
                    <a:pt x="1993" y="868"/>
                    <a:pt x="1709" y="721"/>
                    <a:pt x="1422" y="583"/>
                  </a:cubicBezTo>
                  <a:cubicBezTo>
                    <a:pt x="1133" y="444"/>
                    <a:pt x="841" y="309"/>
                    <a:pt x="543" y="192"/>
                  </a:cubicBezTo>
                  <a:cubicBezTo>
                    <a:pt x="461" y="159"/>
                    <a:pt x="379" y="128"/>
                    <a:pt x="296" y="98"/>
                  </a:cubicBezTo>
                  <a:cubicBezTo>
                    <a:pt x="253" y="82"/>
                    <a:pt x="210" y="67"/>
                    <a:pt x="167" y="52"/>
                  </a:cubicBezTo>
                  <a:cubicBezTo>
                    <a:pt x="124" y="37"/>
                    <a:pt x="80" y="25"/>
                    <a:pt x="38" y="10"/>
                  </a:cubicBezTo>
                  <a:cubicBezTo>
                    <a:pt x="10" y="0"/>
                    <a:pt x="0" y="42"/>
                    <a:pt x="26" y="5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-5595473" y="5049601"/>
              <a:ext cx="2586036" cy="2003427"/>
            </a:xfrm>
            <a:custGeom>
              <a:avLst/>
              <a:gdLst>
                <a:gd name="T0" fmla="*/ 918 w 971"/>
                <a:gd name="T1" fmla="*/ 19 h 752"/>
                <a:gd name="T2" fmla="*/ 237 w 971"/>
                <a:gd name="T3" fmla="*/ 536 h 752"/>
                <a:gd name="T4" fmla="*/ 136 w 971"/>
                <a:gd name="T5" fmla="*/ 600 h 752"/>
                <a:gd name="T6" fmla="*/ 30 w 971"/>
                <a:gd name="T7" fmla="*/ 669 h 752"/>
                <a:gd name="T8" fmla="*/ 71 w 971"/>
                <a:gd name="T9" fmla="*/ 740 h 752"/>
                <a:gd name="T10" fmla="*/ 169 w 971"/>
                <a:gd name="T11" fmla="*/ 686 h 752"/>
                <a:gd name="T12" fmla="*/ 260 w 971"/>
                <a:gd name="T13" fmla="*/ 626 h 752"/>
                <a:gd name="T14" fmla="*/ 438 w 971"/>
                <a:gd name="T15" fmla="*/ 501 h 752"/>
                <a:gd name="T16" fmla="*/ 775 w 971"/>
                <a:gd name="T17" fmla="*/ 224 h 752"/>
                <a:gd name="T18" fmla="*/ 950 w 971"/>
                <a:gd name="T19" fmla="*/ 52 h 752"/>
                <a:gd name="T20" fmla="*/ 918 w 971"/>
                <a:gd name="T21" fmla="*/ 19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1" h="752">
                  <a:moveTo>
                    <a:pt x="918" y="19"/>
                  </a:moveTo>
                  <a:cubicBezTo>
                    <a:pt x="703" y="206"/>
                    <a:pt x="476" y="381"/>
                    <a:pt x="237" y="536"/>
                  </a:cubicBezTo>
                  <a:cubicBezTo>
                    <a:pt x="203" y="558"/>
                    <a:pt x="170" y="579"/>
                    <a:pt x="136" y="600"/>
                  </a:cubicBezTo>
                  <a:cubicBezTo>
                    <a:pt x="101" y="621"/>
                    <a:pt x="58" y="640"/>
                    <a:pt x="30" y="669"/>
                  </a:cubicBezTo>
                  <a:cubicBezTo>
                    <a:pt x="0" y="699"/>
                    <a:pt x="30" y="752"/>
                    <a:pt x="71" y="740"/>
                  </a:cubicBezTo>
                  <a:cubicBezTo>
                    <a:pt x="106" y="730"/>
                    <a:pt x="138" y="705"/>
                    <a:pt x="169" y="686"/>
                  </a:cubicBezTo>
                  <a:cubicBezTo>
                    <a:pt x="199" y="666"/>
                    <a:pt x="230" y="646"/>
                    <a:pt x="260" y="626"/>
                  </a:cubicBezTo>
                  <a:cubicBezTo>
                    <a:pt x="320" y="586"/>
                    <a:pt x="379" y="544"/>
                    <a:pt x="438" y="501"/>
                  </a:cubicBezTo>
                  <a:cubicBezTo>
                    <a:pt x="555" y="415"/>
                    <a:pt x="667" y="322"/>
                    <a:pt x="775" y="224"/>
                  </a:cubicBezTo>
                  <a:cubicBezTo>
                    <a:pt x="835" y="169"/>
                    <a:pt x="893" y="111"/>
                    <a:pt x="950" y="52"/>
                  </a:cubicBezTo>
                  <a:cubicBezTo>
                    <a:pt x="971" y="30"/>
                    <a:pt x="940" y="0"/>
                    <a:pt x="918" y="19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-6565435" y="6954603"/>
              <a:ext cx="927100" cy="609600"/>
            </a:xfrm>
            <a:custGeom>
              <a:avLst/>
              <a:gdLst>
                <a:gd name="T0" fmla="*/ 282 w 348"/>
                <a:gd name="T1" fmla="*/ 19 h 229"/>
                <a:gd name="T2" fmla="*/ 151 w 348"/>
                <a:gd name="T3" fmla="*/ 82 h 229"/>
                <a:gd name="T4" fmla="*/ 24 w 348"/>
                <a:gd name="T5" fmla="*/ 150 h 229"/>
                <a:gd name="T6" fmla="*/ 8 w 348"/>
                <a:gd name="T7" fmla="*/ 199 h 229"/>
                <a:gd name="T8" fmla="*/ 54 w 348"/>
                <a:gd name="T9" fmla="*/ 222 h 229"/>
                <a:gd name="T10" fmla="*/ 313 w 348"/>
                <a:gd name="T11" fmla="*/ 72 h 229"/>
                <a:gd name="T12" fmla="*/ 282 w 348"/>
                <a:gd name="T13" fmla="*/ 1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229">
                  <a:moveTo>
                    <a:pt x="282" y="19"/>
                  </a:moveTo>
                  <a:cubicBezTo>
                    <a:pt x="239" y="41"/>
                    <a:pt x="194" y="60"/>
                    <a:pt x="151" y="82"/>
                  </a:cubicBezTo>
                  <a:cubicBezTo>
                    <a:pt x="108" y="103"/>
                    <a:pt x="63" y="122"/>
                    <a:pt x="24" y="150"/>
                  </a:cubicBezTo>
                  <a:cubicBezTo>
                    <a:pt x="8" y="162"/>
                    <a:pt x="0" y="180"/>
                    <a:pt x="8" y="199"/>
                  </a:cubicBezTo>
                  <a:cubicBezTo>
                    <a:pt x="15" y="215"/>
                    <a:pt x="36" y="229"/>
                    <a:pt x="54" y="222"/>
                  </a:cubicBezTo>
                  <a:cubicBezTo>
                    <a:pt x="146" y="185"/>
                    <a:pt x="227" y="122"/>
                    <a:pt x="313" y="72"/>
                  </a:cubicBezTo>
                  <a:cubicBezTo>
                    <a:pt x="348" y="52"/>
                    <a:pt x="317" y="0"/>
                    <a:pt x="282" y="19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-6082835" y="3341450"/>
              <a:ext cx="1163637" cy="1260476"/>
            </a:xfrm>
            <a:custGeom>
              <a:avLst/>
              <a:gdLst>
                <a:gd name="T0" fmla="*/ 16 w 437"/>
                <a:gd name="T1" fmla="*/ 40 h 473"/>
                <a:gd name="T2" fmla="*/ 192 w 437"/>
                <a:gd name="T3" fmla="*/ 232 h 473"/>
                <a:gd name="T4" fmla="*/ 270 w 437"/>
                <a:gd name="T5" fmla="*/ 330 h 473"/>
                <a:gd name="T6" fmla="*/ 351 w 437"/>
                <a:gd name="T7" fmla="*/ 439 h 473"/>
                <a:gd name="T8" fmla="*/ 410 w 437"/>
                <a:gd name="T9" fmla="*/ 393 h 473"/>
                <a:gd name="T10" fmla="*/ 231 w 437"/>
                <a:gd name="T11" fmla="*/ 197 h 473"/>
                <a:gd name="T12" fmla="*/ 40 w 437"/>
                <a:gd name="T13" fmla="*/ 15 h 473"/>
                <a:gd name="T14" fmla="*/ 16 w 437"/>
                <a:gd name="T15" fmla="*/ 4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7" h="473">
                  <a:moveTo>
                    <a:pt x="16" y="40"/>
                  </a:moveTo>
                  <a:cubicBezTo>
                    <a:pt x="78" y="100"/>
                    <a:pt x="136" y="165"/>
                    <a:pt x="192" y="232"/>
                  </a:cubicBezTo>
                  <a:cubicBezTo>
                    <a:pt x="219" y="264"/>
                    <a:pt x="245" y="297"/>
                    <a:pt x="270" y="330"/>
                  </a:cubicBezTo>
                  <a:cubicBezTo>
                    <a:pt x="298" y="366"/>
                    <a:pt x="322" y="404"/>
                    <a:pt x="351" y="439"/>
                  </a:cubicBezTo>
                  <a:cubicBezTo>
                    <a:pt x="377" y="473"/>
                    <a:pt x="437" y="428"/>
                    <a:pt x="410" y="393"/>
                  </a:cubicBezTo>
                  <a:cubicBezTo>
                    <a:pt x="358" y="323"/>
                    <a:pt x="293" y="260"/>
                    <a:pt x="231" y="197"/>
                  </a:cubicBezTo>
                  <a:cubicBezTo>
                    <a:pt x="170" y="134"/>
                    <a:pt x="105" y="75"/>
                    <a:pt x="40" y="15"/>
                  </a:cubicBezTo>
                  <a:cubicBezTo>
                    <a:pt x="24" y="0"/>
                    <a:pt x="0" y="24"/>
                    <a:pt x="16" y="4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-5181136" y="3773250"/>
              <a:ext cx="403225" cy="382588"/>
            </a:xfrm>
            <a:custGeom>
              <a:avLst/>
              <a:gdLst>
                <a:gd name="T0" fmla="*/ 22 w 151"/>
                <a:gd name="T1" fmla="*/ 62 h 144"/>
                <a:gd name="T2" fmla="*/ 52 w 151"/>
                <a:gd name="T3" fmla="*/ 91 h 144"/>
                <a:gd name="T4" fmla="*/ 78 w 151"/>
                <a:gd name="T5" fmla="*/ 120 h 144"/>
                <a:gd name="T6" fmla="*/ 135 w 151"/>
                <a:gd name="T7" fmla="*/ 127 h 144"/>
                <a:gd name="T8" fmla="*/ 128 w 151"/>
                <a:gd name="T9" fmla="*/ 70 h 144"/>
                <a:gd name="T10" fmla="*/ 55 w 151"/>
                <a:gd name="T11" fmla="*/ 19 h 144"/>
                <a:gd name="T12" fmla="*/ 22 w 151"/>
                <a:gd name="T13" fmla="*/ 6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44">
                  <a:moveTo>
                    <a:pt x="22" y="62"/>
                  </a:moveTo>
                  <a:cubicBezTo>
                    <a:pt x="32" y="72"/>
                    <a:pt x="42" y="82"/>
                    <a:pt x="52" y="91"/>
                  </a:cubicBezTo>
                  <a:cubicBezTo>
                    <a:pt x="61" y="100"/>
                    <a:pt x="72" y="109"/>
                    <a:pt x="78" y="120"/>
                  </a:cubicBezTo>
                  <a:cubicBezTo>
                    <a:pt x="91" y="139"/>
                    <a:pt x="119" y="144"/>
                    <a:pt x="135" y="127"/>
                  </a:cubicBezTo>
                  <a:cubicBezTo>
                    <a:pt x="151" y="112"/>
                    <a:pt x="150" y="79"/>
                    <a:pt x="128" y="70"/>
                  </a:cubicBezTo>
                  <a:cubicBezTo>
                    <a:pt x="101" y="58"/>
                    <a:pt x="78" y="36"/>
                    <a:pt x="55" y="19"/>
                  </a:cubicBezTo>
                  <a:cubicBezTo>
                    <a:pt x="30" y="0"/>
                    <a:pt x="0" y="40"/>
                    <a:pt x="22" y="6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6" name="Freeform 13"/>
            <p:cNvSpPr/>
            <p:nvPr/>
          </p:nvSpPr>
          <p:spPr bwMode="auto">
            <a:xfrm>
              <a:off x="-10102384" y="3741500"/>
              <a:ext cx="1301749" cy="1147763"/>
            </a:xfrm>
            <a:custGeom>
              <a:avLst/>
              <a:gdLst>
                <a:gd name="T0" fmla="*/ 16 w 489"/>
                <a:gd name="T1" fmla="*/ 44 h 431"/>
                <a:gd name="T2" fmla="*/ 116 w 489"/>
                <a:gd name="T3" fmla="*/ 133 h 431"/>
                <a:gd name="T4" fmla="*/ 218 w 489"/>
                <a:gd name="T5" fmla="*/ 225 h 431"/>
                <a:gd name="T6" fmla="*/ 316 w 489"/>
                <a:gd name="T7" fmla="*/ 317 h 431"/>
                <a:gd name="T8" fmla="*/ 363 w 489"/>
                <a:gd name="T9" fmla="*/ 364 h 431"/>
                <a:gd name="T10" fmla="*/ 418 w 489"/>
                <a:gd name="T11" fmla="*/ 412 h 431"/>
                <a:gd name="T12" fmla="*/ 470 w 489"/>
                <a:gd name="T13" fmla="*/ 360 h 431"/>
                <a:gd name="T14" fmla="*/ 423 w 489"/>
                <a:gd name="T15" fmla="*/ 310 h 431"/>
                <a:gd name="T16" fmla="*/ 370 w 489"/>
                <a:gd name="T17" fmla="*/ 263 h 431"/>
                <a:gd name="T18" fmla="*/ 264 w 489"/>
                <a:gd name="T19" fmla="*/ 174 h 431"/>
                <a:gd name="T20" fmla="*/ 158 w 489"/>
                <a:gd name="T21" fmla="*/ 91 h 431"/>
                <a:gd name="T22" fmla="*/ 42 w 489"/>
                <a:gd name="T23" fmla="*/ 11 h 431"/>
                <a:gd name="T24" fmla="*/ 16 w 489"/>
                <a:gd name="T25" fmla="*/ 4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9" h="431">
                  <a:moveTo>
                    <a:pt x="16" y="44"/>
                  </a:moveTo>
                  <a:cubicBezTo>
                    <a:pt x="46" y="77"/>
                    <a:pt x="83" y="104"/>
                    <a:pt x="116" y="133"/>
                  </a:cubicBezTo>
                  <a:cubicBezTo>
                    <a:pt x="151" y="163"/>
                    <a:pt x="185" y="194"/>
                    <a:pt x="218" y="225"/>
                  </a:cubicBezTo>
                  <a:cubicBezTo>
                    <a:pt x="251" y="255"/>
                    <a:pt x="284" y="285"/>
                    <a:pt x="316" y="317"/>
                  </a:cubicBezTo>
                  <a:cubicBezTo>
                    <a:pt x="332" y="332"/>
                    <a:pt x="348" y="348"/>
                    <a:pt x="363" y="364"/>
                  </a:cubicBezTo>
                  <a:cubicBezTo>
                    <a:pt x="380" y="381"/>
                    <a:pt x="396" y="400"/>
                    <a:pt x="418" y="412"/>
                  </a:cubicBezTo>
                  <a:cubicBezTo>
                    <a:pt x="451" y="431"/>
                    <a:pt x="489" y="394"/>
                    <a:pt x="470" y="360"/>
                  </a:cubicBezTo>
                  <a:cubicBezTo>
                    <a:pt x="458" y="340"/>
                    <a:pt x="440" y="325"/>
                    <a:pt x="423" y="310"/>
                  </a:cubicBezTo>
                  <a:cubicBezTo>
                    <a:pt x="405" y="294"/>
                    <a:pt x="387" y="278"/>
                    <a:pt x="370" y="263"/>
                  </a:cubicBezTo>
                  <a:cubicBezTo>
                    <a:pt x="335" y="232"/>
                    <a:pt x="300" y="203"/>
                    <a:pt x="264" y="174"/>
                  </a:cubicBezTo>
                  <a:cubicBezTo>
                    <a:pt x="229" y="145"/>
                    <a:pt x="194" y="118"/>
                    <a:pt x="158" y="91"/>
                  </a:cubicBezTo>
                  <a:cubicBezTo>
                    <a:pt x="121" y="63"/>
                    <a:pt x="83" y="32"/>
                    <a:pt x="42" y="11"/>
                  </a:cubicBezTo>
                  <a:cubicBezTo>
                    <a:pt x="21" y="0"/>
                    <a:pt x="0" y="26"/>
                    <a:pt x="16" y="44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7" name="Freeform 14"/>
            <p:cNvSpPr/>
            <p:nvPr/>
          </p:nvSpPr>
          <p:spPr bwMode="auto">
            <a:xfrm>
              <a:off x="-9270534" y="3889138"/>
              <a:ext cx="768350" cy="690563"/>
            </a:xfrm>
            <a:custGeom>
              <a:avLst/>
              <a:gdLst>
                <a:gd name="T0" fmla="*/ 29 w 289"/>
                <a:gd name="T1" fmla="*/ 66 h 259"/>
                <a:gd name="T2" fmla="*/ 216 w 289"/>
                <a:gd name="T3" fmla="*/ 243 h 259"/>
                <a:gd name="T4" fmla="*/ 273 w 289"/>
                <a:gd name="T5" fmla="*/ 243 h 259"/>
                <a:gd name="T6" fmla="*/ 273 w 289"/>
                <a:gd name="T7" fmla="*/ 185 h 259"/>
                <a:gd name="T8" fmla="*/ 72 w 289"/>
                <a:gd name="T9" fmla="*/ 24 h 259"/>
                <a:gd name="T10" fmla="*/ 29 w 289"/>
                <a:gd name="T11" fmla="*/ 6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" h="259">
                  <a:moveTo>
                    <a:pt x="29" y="66"/>
                  </a:moveTo>
                  <a:cubicBezTo>
                    <a:pt x="92" y="124"/>
                    <a:pt x="150" y="188"/>
                    <a:pt x="216" y="243"/>
                  </a:cubicBezTo>
                  <a:cubicBezTo>
                    <a:pt x="233" y="257"/>
                    <a:pt x="257" y="259"/>
                    <a:pt x="273" y="243"/>
                  </a:cubicBezTo>
                  <a:cubicBezTo>
                    <a:pt x="288" y="228"/>
                    <a:pt x="289" y="200"/>
                    <a:pt x="273" y="185"/>
                  </a:cubicBezTo>
                  <a:cubicBezTo>
                    <a:pt x="209" y="128"/>
                    <a:pt x="138" y="79"/>
                    <a:pt x="72" y="24"/>
                  </a:cubicBezTo>
                  <a:cubicBezTo>
                    <a:pt x="42" y="0"/>
                    <a:pt x="0" y="40"/>
                    <a:pt x="29" y="66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8" name="Freeform 15"/>
            <p:cNvSpPr/>
            <p:nvPr/>
          </p:nvSpPr>
          <p:spPr bwMode="auto">
            <a:xfrm>
              <a:off x="-9170522" y="5105164"/>
              <a:ext cx="2362199" cy="1681164"/>
            </a:xfrm>
            <a:custGeom>
              <a:avLst/>
              <a:gdLst>
                <a:gd name="T0" fmla="*/ 838 w 887"/>
                <a:gd name="T1" fmla="*/ 17 h 631"/>
                <a:gd name="T2" fmla="*/ 534 w 887"/>
                <a:gd name="T3" fmla="*/ 241 h 631"/>
                <a:gd name="T4" fmla="*/ 218 w 887"/>
                <a:gd name="T5" fmla="*/ 446 h 631"/>
                <a:gd name="T6" fmla="*/ 35 w 887"/>
                <a:gd name="T7" fmla="*/ 556 h 631"/>
                <a:gd name="T8" fmla="*/ 68 w 887"/>
                <a:gd name="T9" fmla="*/ 612 h 631"/>
                <a:gd name="T10" fmla="*/ 394 w 887"/>
                <a:gd name="T11" fmla="*/ 410 h 631"/>
                <a:gd name="T12" fmla="*/ 700 w 887"/>
                <a:gd name="T13" fmla="*/ 185 h 631"/>
                <a:gd name="T14" fmla="*/ 867 w 887"/>
                <a:gd name="T15" fmla="*/ 46 h 631"/>
                <a:gd name="T16" fmla="*/ 838 w 887"/>
                <a:gd name="T17" fmla="*/ 1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7" h="631">
                  <a:moveTo>
                    <a:pt x="838" y="17"/>
                  </a:moveTo>
                  <a:cubicBezTo>
                    <a:pt x="740" y="96"/>
                    <a:pt x="637" y="169"/>
                    <a:pt x="534" y="241"/>
                  </a:cubicBezTo>
                  <a:cubicBezTo>
                    <a:pt x="430" y="312"/>
                    <a:pt x="326" y="381"/>
                    <a:pt x="218" y="446"/>
                  </a:cubicBezTo>
                  <a:cubicBezTo>
                    <a:pt x="157" y="482"/>
                    <a:pt x="95" y="517"/>
                    <a:pt x="35" y="556"/>
                  </a:cubicBezTo>
                  <a:cubicBezTo>
                    <a:pt x="0" y="579"/>
                    <a:pt x="30" y="631"/>
                    <a:pt x="68" y="612"/>
                  </a:cubicBezTo>
                  <a:cubicBezTo>
                    <a:pt x="182" y="556"/>
                    <a:pt x="289" y="482"/>
                    <a:pt x="394" y="410"/>
                  </a:cubicBezTo>
                  <a:cubicBezTo>
                    <a:pt x="499" y="339"/>
                    <a:pt x="601" y="264"/>
                    <a:pt x="700" y="185"/>
                  </a:cubicBezTo>
                  <a:cubicBezTo>
                    <a:pt x="756" y="139"/>
                    <a:pt x="811" y="92"/>
                    <a:pt x="867" y="46"/>
                  </a:cubicBezTo>
                  <a:cubicBezTo>
                    <a:pt x="887" y="29"/>
                    <a:pt x="858" y="0"/>
                    <a:pt x="838" y="17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9" name="Freeform 16"/>
            <p:cNvSpPr/>
            <p:nvPr/>
          </p:nvSpPr>
          <p:spPr bwMode="auto">
            <a:xfrm>
              <a:off x="-10381784" y="6727590"/>
              <a:ext cx="969962" cy="687388"/>
            </a:xfrm>
            <a:custGeom>
              <a:avLst/>
              <a:gdLst>
                <a:gd name="T0" fmla="*/ 314 w 364"/>
                <a:gd name="T1" fmla="*/ 17 h 258"/>
                <a:gd name="T2" fmla="*/ 36 w 364"/>
                <a:gd name="T3" fmla="*/ 177 h 258"/>
                <a:gd name="T4" fmla="*/ 64 w 364"/>
                <a:gd name="T5" fmla="*/ 244 h 258"/>
                <a:gd name="T6" fmla="*/ 344 w 364"/>
                <a:gd name="T7" fmla="*/ 55 h 258"/>
                <a:gd name="T8" fmla="*/ 314 w 364"/>
                <a:gd name="T9" fmla="*/ 1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58">
                  <a:moveTo>
                    <a:pt x="314" y="17"/>
                  </a:moveTo>
                  <a:cubicBezTo>
                    <a:pt x="228" y="82"/>
                    <a:pt x="131" y="126"/>
                    <a:pt x="36" y="177"/>
                  </a:cubicBezTo>
                  <a:cubicBezTo>
                    <a:pt x="0" y="196"/>
                    <a:pt x="25" y="258"/>
                    <a:pt x="64" y="244"/>
                  </a:cubicBezTo>
                  <a:cubicBezTo>
                    <a:pt x="171" y="204"/>
                    <a:pt x="260" y="131"/>
                    <a:pt x="344" y="55"/>
                  </a:cubicBezTo>
                  <a:cubicBezTo>
                    <a:pt x="364" y="37"/>
                    <a:pt x="336" y="0"/>
                    <a:pt x="314" y="17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-33020"/>
            <a:ext cx="6746488" cy="702527"/>
          </a:xfrm>
          <a:prstGeom prst="rect">
            <a:avLst/>
          </a:prstGeom>
          <a:gradFill flip="none" rotWithShape="1">
            <a:gsLst>
              <a:gs pos="0">
                <a:srgbClr val="0563A8"/>
              </a:gs>
              <a:gs pos="52000">
                <a:srgbClr val="0F7BC6"/>
              </a:gs>
              <a:gs pos="28000">
                <a:srgbClr val="0563A8"/>
              </a:gs>
              <a:gs pos="100000">
                <a:srgbClr val="0563A8">
                  <a:alpha val="0"/>
                </a:srgbClr>
              </a:gs>
            </a:gsLst>
            <a:lin ang="0" scaled="0"/>
            <a:tileRect/>
          </a:gradFill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i="1" spc="300">
              <a:gradFill flip="none" rotWithShape="1">
                <a:gsLst>
                  <a:gs pos="0">
                    <a:schemeClr val="accent6">
                      <a:lumMod val="5000"/>
                      <a:lumOff val="95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193040" y="186055"/>
            <a:ext cx="531495" cy="379095"/>
            <a:chOff x="-12312183" y="1920636"/>
            <a:chExt cx="10321921" cy="6900868"/>
          </a:xfrm>
          <a:solidFill>
            <a:schemeClr val="bg2"/>
          </a:solidFill>
        </p:grpSpPr>
        <p:sp>
          <p:nvSpPr>
            <p:cNvPr id="24" name="Freeform 5"/>
            <p:cNvSpPr/>
            <p:nvPr/>
          </p:nvSpPr>
          <p:spPr bwMode="auto">
            <a:xfrm>
              <a:off x="-8235485" y="1920636"/>
              <a:ext cx="3227386" cy="6656393"/>
            </a:xfrm>
            <a:custGeom>
              <a:avLst/>
              <a:gdLst>
                <a:gd name="T0" fmla="*/ 19 w 1212"/>
                <a:gd name="T1" fmla="*/ 50 h 2498"/>
                <a:gd name="T2" fmla="*/ 244 w 1212"/>
                <a:gd name="T3" fmla="*/ 277 h 2498"/>
                <a:gd name="T4" fmla="*/ 468 w 1212"/>
                <a:gd name="T5" fmla="*/ 494 h 2498"/>
                <a:gd name="T6" fmla="*/ 924 w 1212"/>
                <a:gd name="T7" fmla="*/ 930 h 2498"/>
                <a:gd name="T8" fmla="*/ 1039 w 1212"/>
                <a:gd name="T9" fmla="*/ 1040 h 2498"/>
                <a:gd name="T10" fmla="*/ 1111 w 1212"/>
                <a:gd name="T11" fmla="*/ 1124 h 2498"/>
                <a:gd name="T12" fmla="*/ 1093 w 1212"/>
                <a:gd name="T13" fmla="*/ 1166 h 2498"/>
                <a:gd name="T14" fmla="*/ 1045 w 1212"/>
                <a:gd name="T15" fmla="*/ 1229 h 2498"/>
                <a:gd name="T16" fmla="*/ 951 w 1212"/>
                <a:gd name="T17" fmla="*/ 1353 h 2498"/>
                <a:gd name="T18" fmla="*/ 570 w 1212"/>
                <a:gd name="T19" fmla="*/ 1854 h 2498"/>
                <a:gd name="T20" fmla="*/ 140 w 1212"/>
                <a:gd name="T21" fmla="*/ 2419 h 2498"/>
                <a:gd name="T22" fmla="*/ 157 w 1212"/>
                <a:gd name="T23" fmla="*/ 2484 h 2498"/>
                <a:gd name="T24" fmla="*/ 222 w 1212"/>
                <a:gd name="T25" fmla="*/ 2467 h 2498"/>
                <a:gd name="T26" fmla="*/ 1003 w 1212"/>
                <a:gd name="T27" fmla="*/ 1439 h 2498"/>
                <a:gd name="T28" fmla="*/ 1099 w 1212"/>
                <a:gd name="T29" fmla="*/ 1312 h 2498"/>
                <a:gd name="T30" fmla="*/ 1148 w 1212"/>
                <a:gd name="T31" fmla="*/ 1248 h 2498"/>
                <a:gd name="T32" fmla="*/ 1189 w 1212"/>
                <a:gd name="T33" fmla="*/ 1187 h 2498"/>
                <a:gd name="T34" fmla="*/ 1174 w 1212"/>
                <a:gd name="T35" fmla="*/ 1047 h 2498"/>
                <a:gd name="T36" fmla="*/ 1069 w 1212"/>
                <a:gd name="T37" fmla="*/ 943 h 2498"/>
                <a:gd name="T38" fmla="*/ 594 w 1212"/>
                <a:gd name="T39" fmla="*/ 503 h 2498"/>
                <a:gd name="T40" fmla="*/ 328 w 1212"/>
                <a:gd name="T41" fmla="*/ 261 h 2498"/>
                <a:gd name="T42" fmla="*/ 51 w 1212"/>
                <a:gd name="T43" fmla="*/ 18 h 2498"/>
                <a:gd name="T44" fmla="*/ 19 w 1212"/>
                <a:gd name="T45" fmla="*/ 50 h 2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2" h="2498">
                  <a:moveTo>
                    <a:pt x="19" y="50"/>
                  </a:moveTo>
                  <a:cubicBezTo>
                    <a:pt x="90" y="130"/>
                    <a:pt x="168" y="202"/>
                    <a:pt x="244" y="277"/>
                  </a:cubicBezTo>
                  <a:cubicBezTo>
                    <a:pt x="318" y="350"/>
                    <a:pt x="393" y="422"/>
                    <a:pt x="468" y="494"/>
                  </a:cubicBezTo>
                  <a:cubicBezTo>
                    <a:pt x="619" y="640"/>
                    <a:pt x="772" y="785"/>
                    <a:pt x="924" y="930"/>
                  </a:cubicBezTo>
                  <a:cubicBezTo>
                    <a:pt x="962" y="967"/>
                    <a:pt x="1001" y="1003"/>
                    <a:pt x="1039" y="1040"/>
                  </a:cubicBezTo>
                  <a:cubicBezTo>
                    <a:pt x="1061" y="1060"/>
                    <a:pt x="1108" y="1094"/>
                    <a:pt x="1111" y="1124"/>
                  </a:cubicBezTo>
                  <a:cubicBezTo>
                    <a:pt x="1113" y="1139"/>
                    <a:pt x="1102" y="1154"/>
                    <a:pt x="1093" y="1166"/>
                  </a:cubicBezTo>
                  <a:cubicBezTo>
                    <a:pt x="1078" y="1188"/>
                    <a:pt x="1061" y="1208"/>
                    <a:pt x="1045" y="1229"/>
                  </a:cubicBezTo>
                  <a:cubicBezTo>
                    <a:pt x="1014" y="1271"/>
                    <a:pt x="982" y="1312"/>
                    <a:pt x="951" y="1353"/>
                  </a:cubicBezTo>
                  <a:cubicBezTo>
                    <a:pt x="824" y="1520"/>
                    <a:pt x="697" y="1687"/>
                    <a:pt x="570" y="1854"/>
                  </a:cubicBezTo>
                  <a:cubicBezTo>
                    <a:pt x="426" y="2043"/>
                    <a:pt x="283" y="2231"/>
                    <a:pt x="140" y="2419"/>
                  </a:cubicBezTo>
                  <a:cubicBezTo>
                    <a:pt x="125" y="2439"/>
                    <a:pt x="137" y="2472"/>
                    <a:pt x="157" y="2484"/>
                  </a:cubicBezTo>
                  <a:cubicBezTo>
                    <a:pt x="181" y="2498"/>
                    <a:pt x="206" y="2487"/>
                    <a:pt x="222" y="2467"/>
                  </a:cubicBezTo>
                  <a:cubicBezTo>
                    <a:pt x="482" y="2124"/>
                    <a:pt x="743" y="1781"/>
                    <a:pt x="1003" y="1439"/>
                  </a:cubicBezTo>
                  <a:cubicBezTo>
                    <a:pt x="1035" y="1396"/>
                    <a:pt x="1067" y="1354"/>
                    <a:pt x="1099" y="1312"/>
                  </a:cubicBezTo>
                  <a:cubicBezTo>
                    <a:pt x="1116" y="1290"/>
                    <a:pt x="1132" y="1269"/>
                    <a:pt x="1148" y="1248"/>
                  </a:cubicBezTo>
                  <a:cubicBezTo>
                    <a:pt x="1162" y="1229"/>
                    <a:pt x="1178" y="1209"/>
                    <a:pt x="1189" y="1187"/>
                  </a:cubicBezTo>
                  <a:cubicBezTo>
                    <a:pt x="1212" y="1139"/>
                    <a:pt x="1206" y="1089"/>
                    <a:pt x="1174" y="1047"/>
                  </a:cubicBezTo>
                  <a:cubicBezTo>
                    <a:pt x="1145" y="1008"/>
                    <a:pt x="1105" y="976"/>
                    <a:pt x="1069" y="943"/>
                  </a:cubicBezTo>
                  <a:cubicBezTo>
                    <a:pt x="911" y="796"/>
                    <a:pt x="753" y="649"/>
                    <a:pt x="594" y="503"/>
                  </a:cubicBezTo>
                  <a:cubicBezTo>
                    <a:pt x="505" y="422"/>
                    <a:pt x="417" y="341"/>
                    <a:pt x="328" y="261"/>
                  </a:cubicBezTo>
                  <a:cubicBezTo>
                    <a:pt x="237" y="179"/>
                    <a:pt x="148" y="93"/>
                    <a:pt x="51" y="18"/>
                  </a:cubicBezTo>
                  <a:cubicBezTo>
                    <a:pt x="29" y="0"/>
                    <a:pt x="0" y="28"/>
                    <a:pt x="19" y="5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-8122772" y="1923811"/>
              <a:ext cx="6132510" cy="6735768"/>
            </a:xfrm>
            <a:custGeom>
              <a:avLst/>
              <a:gdLst>
                <a:gd name="T0" fmla="*/ 25 w 2303"/>
                <a:gd name="T1" fmla="*/ 52 h 2528"/>
                <a:gd name="T2" fmla="*/ 137 w 2303"/>
                <a:gd name="T3" fmla="*/ 103 h 2528"/>
                <a:gd name="T4" fmla="*/ 244 w 2303"/>
                <a:gd name="T5" fmla="*/ 151 h 2528"/>
                <a:gd name="T6" fmla="*/ 462 w 2303"/>
                <a:gd name="T7" fmla="*/ 247 h 2528"/>
                <a:gd name="T8" fmla="*/ 892 w 2303"/>
                <a:gd name="T9" fmla="*/ 438 h 2528"/>
                <a:gd name="T10" fmla="*/ 1751 w 2303"/>
                <a:gd name="T11" fmla="*/ 852 h 2528"/>
                <a:gd name="T12" fmla="*/ 2224 w 2303"/>
                <a:gd name="T13" fmla="*/ 1104 h 2528"/>
                <a:gd name="T14" fmla="*/ 2215 w 2303"/>
                <a:gd name="T15" fmla="*/ 1030 h 2528"/>
                <a:gd name="T16" fmla="*/ 1439 w 2303"/>
                <a:gd name="T17" fmla="*/ 1667 h 2528"/>
                <a:gd name="T18" fmla="*/ 582 w 2303"/>
                <a:gd name="T19" fmla="*/ 2193 h 2528"/>
                <a:gd name="T20" fmla="*/ 69 w 2303"/>
                <a:gd name="T21" fmla="*/ 2436 h 2528"/>
                <a:gd name="T22" fmla="*/ 52 w 2303"/>
                <a:gd name="T23" fmla="*/ 2501 h 2528"/>
                <a:gd name="T24" fmla="*/ 117 w 2303"/>
                <a:gd name="T25" fmla="*/ 2518 h 2528"/>
                <a:gd name="T26" fmla="*/ 1021 w 2303"/>
                <a:gd name="T27" fmla="*/ 2055 h 2528"/>
                <a:gd name="T28" fmla="*/ 1851 w 2303"/>
                <a:gd name="T29" fmla="*/ 1472 h 2528"/>
                <a:gd name="T30" fmla="*/ 2281 w 2303"/>
                <a:gd name="T31" fmla="*/ 1096 h 2528"/>
                <a:gd name="T32" fmla="*/ 2272 w 2303"/>
                <a:gd name="T33" fmla="*/ 1023 h 2528"/>
                <a:gd name="T34" fmla="*/ 1421 w 2303"/>
                <a:gd name="T35" fmla="*/ 583 h 2528"/>
                <a:gd name="T36" fmla="*/ 543 w 2303"/>
                <a:gd name="T37" fmla="*/ 192 h 2528"/>
                <a:gd name="T38" fmla="*/ 295 w 2303"/>
                <a:gd name="T39" fmla="*/ 98 h 2528"/>
                <a:gd name="T40" fmla="*/ 167 w 2303"/>
                <a:gd name="T41" fmla="*/ 52 h 2528"/>
                <a:gd name="T42" fmla="*/ 37 w 2303"/>
                <a:gd name="T43" fmla="*/ 10 h 2528"/>
                <a:gd name="T44" fmla="*/ 25 w 2303"/>
                <a:gd name="T45" fmla="*/ 52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3" h="2528">
                  <a:moveTo>
                    <a:pt x="25" y="52"/>
                  </a:moveTo>
                  <a:cubicBezTo>
                    <a:pt x="63" y="68"/>
                    <a:pt x="99" y="87"/>
                    <a:pt x="137" y="103"/>
                  </a:cubicBezTo>
                  <a:cubicBezTo>
                    <a:pt x="173" y="119"/>
                    <a:pt x="208" y="135"/>
                    <a:pt x="244" y="151"/>
                  </a:cubicBezTo>
                  <a:cubicBezTo>
                    <a:pt x="317" y="183"/>
                    <a:pt x="390" y="215"/>
                    <a:pt x="462" y="247"/>
                  </a:cubicBezTo>
                  <a:cubicBezTo>
                    <a:pt x="606" y="310"/>
                    <a:pt x="749" y="373"/>
                    <a:pt x="892" y="438"/>
                  </a:cubicBezTo>
                  <a:cubicBezTo>
                    <a:pt x="1182" y="568"/>
                    <a:pt x="1469" y="707"/>
                    <a:pt x="1751" y="852"/>
                  </a:cubicBezTo>
                  <a:cubicBezTo>
                    <a:pt x="1910" y="933"/>
                    <a:pt x="2068" y="1017"/>
                    <a:pt x="2224" y="1104"/>
                  </a:cubicBezTo>
                  <a:cubicBezTo>
                    <a:pt x="2221" y="1079"/>
                    <a:pt x="2218" y="1055"/>
                    <a:pt x="2215" y="1030"/>
                  </a:cubicBezTo>
                  <a:cubicBezTo>
                    <a:pt x="1971" y="1260"/>
                    <a:pt x="1712" y="1473"/>
                    <a:pt x="1439" y="1667"/>
                  </a:cubicBezTo>
                  <a:cubicBezTo>
                    <a:pt x="1166" y="1862"/>
                    <a:pt x="879" y="2038"/>
                    <a:pt x="582" y="2193"/>
                  </a:cubicBezTo>
                  <a:cubicBezTo>
                    <a:pt x="414" y="2281"/>
                    <a:pt x="243" y="2362"/>
                    <a:pt x="69" y="2436"/>
                  </a:cubicBezTo>
                  <a:cubicBezTo>
                    <a:pt x="46" y="2446"/>
                    <a:pt x="40" y="2481"/>
                    <a:pt x="52" y="2501"/>
                  </a:cubicBezTo>
                  <a:cubicBezTo>
                    <a:pt x="66" y="2525"/>
                    <a:pt x="93" y="2528"/>
                    <a:pt x="117" y="2518"/>
                  </a:cubicBezTo>
                  <a:cubicBezTo>
                    <a:pt x="429" y="2385"/>
                    <a:pt x="731" y="2230"/>
                    <a:pt x="1021" y="2055"/>
                  </a:cubicBezTo>
                  <a:cubicBezTo>
                    <a:pt x="1311" y="1880"/>
                    <a:pt x="1588" y="1685"/>
                    <a:pt x="1851" y="1472"/>
                  </a:cubicBezTo>
                  <a:cubicBezTo>
                    <a:pt x="2000" y="1353"/>
                    <a:pt x="2143" y="1227"/>
                    <a:pt x="2281" y="1096"/>
                  </a:cubicBezTo>
                  <a:cubicBezTo>
                    <a:pt x="2303" y="1076"/>
                    <a:pt x="2298" y="1037"/>
                    <a:pt x="2272" y="1023"/>
                  </a:cubicBezTo>
                  <a:cubicBezTo>
                    <a:pt x="1992" y="868"/>
                    <a:pt x="1709" y="721"/>
                    <a:pt x="1421" y="583"/>
                  </a:cubicBezTo>
                  <a:cubicBezTo>
                    <a:pt x="1133" y="444"/>
                    <a:pt x="841" y="309"/>
                    <a:pt x="543" y="192"/>
                  </a:cubicBezTo>
                  <a:cubicBezTo>
                    <a:pt x="461" y="159"/>
                    <a:pt x="378" y="128"/>
                    <a:pt x="295" y="98"/>
                  </a:cubicBezTo>
                  <a:cubicBezTo>
                    <a:pt x="252" y="82"/>
                    <a:pt x="209" y="67"/>
                    <a:pt x="167" y="52"/>
                  </a:cubicBezTo>
                  <a:cubicBezTo>
                    <a:pt x="124" y="37"/>
                    <a:pt x="80" y="25"/>
                    <a:pt x="37" y="10"/>
                  </a:cubicBezTo>
                  <a:cubicBezTo>
                    <a:pt x="10" y="0"/>
                    <a:pt x="0" y="42"/>
                    <a:pt x="25" y="5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-12312183" y="2084149"/>
              <a:ext cx="3227386" cy="6654805"/>
            </a:xfrm>
            <a:custGeom>
              <a:avLst/>
              <a:gdLst>
                <a:gd name="T0" fmla="*/ 20 w 1212"/>
                <a:gd name="T1" fmla="*/ 50 h 2498"/>
                <a:gd name="T2" fmla="*/ 245 w 1212"/>
                <a:gd name="T3" fmla="*/ 277 h 2498"/>
                <a:gd name="T4" fmla="*/ 468 w 1212"/>
                <a:gd name="T5" fmla="*/ 494 h 2498"/>
                <a:gd name="T6" fmla="*/ 924 w 1212"/>
                <a:gd name="T7" fmla="*/ 930 h 2498"/>
                <a:gd name="T8" fmla="*/ 1040 w 1212"/>
                <a:gd name="T9" fmla="*/ 1040 h 2498"/>
                <a:gd name="T10" fmla="*/ 1112 w 1212"/>
                <a:gd name="T11" fmla="*/ 1123 h 2498"/>
                <a:gd name="T12" fmla="*/ 1094 w 1212"/>
                <a:gd name="T13" fmla="*/ 1166 h 2498"/>
                <a:gd name="T14" fmla="*/ 1045 w 1212"/>
                <a:gd name="T15" fmla="*/ 1229 h 2498"/>
                <a:gd name="T16" fmla="*/ 951 w 1212"/>
                <a:gd name="T17" fmla="*/ 1353 h 2498"/>
                <a:gd name="T18" fmla="*/ 570 w 1212"/>
                <a:gd name="T19" fmla="*/ 1854 h 2498"/>
                <a:gd name="T20" fmla="*/ 141 w 1212"/>
                <a:gd name="T21" fmla="*/ 2419 h 2498"/>
                <a:gd name="T22" fmla="*/ 158 w 1212"/>
                <a:gd name="T23" fmla="*/ 2484 h 2498"/>
                <a:gd name="T24" fmla="*/ 222 w 1212"/>
                <a:gd name="T25" fmla="*/ 2467 h 2498"/>
                <a:gd name="T26" fmla="*/ 1004 w 1212"/>
                <a:gd name="T27" fmla="*/ 1438 h 2498"/>
                <a:gd name="T28" fmla="*/ 1100 w 1212"/>
                <a:gd name="T29" fmla="*/ 1311 h 2498"/>
                <a:gd name="T30" fmla="*/ 1148 w 1212"/>
                <a:gd name="T31" fmla="*/ 1248 h 2498"/>
                <a:gd name="T32" fmla="*/ 1189 w 1212"/>
                <a:gd name="T33" fmla="*/ 1187 h 2498"/>
                <a:gd name="T34" fmla="*/ 1175 w 1212"/>
                <a:gd name="T35" fmla="*/ 1047 h 2498"/>
                <a:gd name="T36" fmla="*/ 1070 w 1212"/>
                <a:gd name="T37" fmla="*/ 942 h 2498"/>
                <a:gd name="T38" fmla="*/ 594 w 1212"/>
                <a:gd name="T39" fmla="*/ 503 h 2498"/>
                <a:gd name="T40" fmla="*/ 329 w 1212"/>
                <a:gd name="T41" fmla="*/ 260 h 2498"/>
                <a:gd name="T42" fmla="*/ 52 w 1212"/>
                <a:gd name="T43" fmla="*/ 18 h 2498"/>
                <a:gd name="T44" fmla="*/ 20 w 1212"/>
                <a:gd name="T45" fmla="*/ 50 h 2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2" h="2498">
                  <a:moveTo>
                    <a:pt x="20" y="50"/>
                  </a:moveTo>
                  <a:cubicBezTo>
                    <a:pt x="90" y="129"/>
                    <a:pt x="169" y="202"/>
                    <a:pt x="245" y="277"/>
                  </a:cubicBezTo>
                  <a:cubicBezTo>
                    <a:pt x="319" y="349"/>
                    <a:pt x="393" y="422"/>
                    <a:pt x="468" y="494"/>
                  </a:cubicBezTo>
                  <a:cubicBezTo>
                    <a:pt x="619" y="640"/>
                    <a:pt x="772" y="784"/>
                    <a:pt x="924" y="930"/>
                  </a:cubicBezTo>
                  <a:cubicBezTo>
                    <a:pt x="963" y="966"/>
                    <a:pt x="1001" y="1003"/>
                    <a:pt x="1040" y="1040"/>
                  </a:cubicBezTo>
                  <a:cubicBezTo>
                    <a:pt x="1062" y="1060"/>
                    <a:pt x="1109" y="1094"/>
                    <a:pt x="1112" y="1123"/>
                  </a:cubicBezTo>
                  <a:cubicBezTo>
                    <a:pt x="1113" y="1139"/>
                    <a:pt x="1102" y="1153"/>
                    <a:pt x="1094" y="1166"/>
                  </a:cubicBezTo>
                  <a:cubicBezTo>
                    <a:pt x="1079" y="1187"/>
                    <a:pt x="1062" y="1208"/>
                    <a:pt x="1045" y="1229"/>
                  </a:cubicBezTo>
                  <a:cubicBezTo>
                    <a:pt x="1014" y="1270"/>
                    <a:pt x="983" y="1312"/>
                    <a:pt x="951" y="1353"/>
                  </a:cubicBezTo>
                  <a:cubicBezTo>
                    <a:pt x="824" y="1520"/>
                    <a:pt x="697" y="1687"/>
                    <a:pt x="570" y="1854"/>
                  </a:cubicBezTo>
                  <a:cubicBezTo>
                    <a:pt x="427" y="2042"/>
                    <a:pt x="284" y="2231"/>
                    <a:pt x="141" y="2419"/>
                  </a:cubicBezTo>
                  <a:cubicBezTo>
                    <a:pt x="125" y="2439"/>
                    <a:pt x="137" y="2472"/>
                    <a:pt x="158" y="2484"/>
                  </a:cubicBezTo>
                  <a:cubicBezTo>
                    <a:pt x="182" y="2498"/>
                    <a:pt x="207" y="2487"/>
                    <a:pt x="222" y="2467"/>
                  </a:cubicBezTo>
                  <a:cubicBezTo>
                    <a:pt x="483" y="2124"/>
                    <a:pt x="743" y="1781"/>
                    <a:pt x="1004" y="1438"/>
                  </a:cubicBezTo>
                  <a:cubicBezTo>
                    <a:pt x="1036" y="1396"/>
                    <a:pt x="1068" y="1354"/>
                    <a:pt x="1100" y="1311"/>
                  </a:cubicBezTo>
                  <a:cubicBezTo>
                    <a:pt x="1116" y="1290"/>
                    <a:pt x="1132" y="1269"/>
                    <a:pt x="1148" y="1248"/>
                  </a:cubicBezTo>
                  <a:cubicBezTo>
                    <a:pt x="1163" y="1228"/>
                    <a:pt x="1179" y="1209"/>
                    <a:pt x="1189" y="1187"/>
                  </a:cubicBezTo>
                  <a:cubicBezTo>
                    <a:pt x="1212" y="1139"/>
                    <a:pt x="1206" y="1089"/>
                    <a:pt x="1175" y="1047"/>
                  </a:cubicBezTo>
                  <a:cubicBezTo>
                    <a:pt x="1145" y="1008"/>
                    <a:pt x="1105" y="976"/>
                    <a:pt x="1070" y="942"/>
                  </a:cubicBezTo>
                  <a:cubicBezTo>
                    <a:pt x="911" y="796"/>
                    <a:pt x="754" y="649"/>
                    <a:pt x="594" y="503"/>
                  </a:cubicBezTo>
                  <a:cubicBezTo>
                    <a:pt x="506" y="422"/>
                    <a:pt x="418" y="341"/>
                    <a:pt x="329" y="260"/>
                  </a:cubicBezTo>
                  <a:cubicBezTo>
                    <a:pt x="238" y="178"/>
                    <a:pt x="149" y="93"/>
                    <a:pt x="52" y="18"/>
                  </a:cubicBezTo>
                  <a:cubicBezTo>
                    <a:pt x="29" y="0"/>
                    <a:pt x="0" y="27"/>
                    <a:pt x="20" y="5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-12201058" y="2085736"/>
              <a:ext cx="6135685" cy="6735768"/>
            </a:xfrm>
            <a:custGeom>
              <a:avLst/>
              <a:gdLst>
                <a:gd name="T0" fmla="*/ 26 w 2304"/>
                <a:gd name="T1" fmla="*/ 52 h 2528"/>
                <a:gd name="T2" fmla="*/ 137 w 2304"/>
                <a:gd name="T3" fmla="*/ 103 h 2528"/>
                <a:gd name="T4" fmla="*/ 244 w 2304"/>
                <a:gd name="T5" fmla="*/ 150 h 2528"/>
                <a:gd name="T6" fmla="*/ 463 w 2304"/>
                <a:gd name="T7" fmla="*/ 247 h 2528"/>
                <a:gd name="T8" fmla="*/ 893 w 2304"/>
                <a:gd name="T9" fmla="*/ 438 h 2528"/>
                <a:gd name="T10" fmla="*/ 1752 w 2304"/>
                <a:gd name="T11" fmla="*/ 852 h 2528"/>
                <a:gd name="T12" fmla="*/ 2225 w 2304"/>
                <a:gd name="T13" fmla="*/ 1104 h 2528"/>
                <a:gd name="T14" fmla="*/ 2215 w 2304"/>
                <a:gd name="T15" fmla="*/ 1030 h 2528"/>
                <a:gd name="T16" fmla="*/ 1440 w 2304"/>
                <a:gd name="T17" fmla="*/ 1667 h 2528"/>
                <a:gd name="T18" fmla="*/ 582 w 2304"/>
                <a:gd name="T19" fmla="*/ 2193 h 2528"/>
                <a:gd name="T20" fmla="*/ 70 w 2304"/>
                <a:gd name="T21" fmla="*/ 2436 h 2528"/>
                <a:gd name="T22" fmla="*/ 53 w 2304"/>
                <a:gd name="T23" fmla="*/ 2501 h 2528"/>
                <a:gd name="T24" fmla="*/ 117 w 2304"/>
                <a:gd name="T25" fmla="*/ 2518 h 2528"/>
                <a:gd name="T26" fmla="*/ 1022 w 2304"/>
                <a:gd name="T27" fmla="*/ 2054 h 2528"/>
                <a:gd name="T28" fmla="*/ 1852 w 2304"/>
                <a:gd name="T29" fmla="*/ 1472 h 2528"/>
                <a:gd name="T30" fmla="*/ 2282 w 2304"/>
                <a:gd name="T31" fmla="*/ 1096 h 2528"/>
                <a:gd name="T32" fmla="*/ 2272 w 2304"/>
                <a:gd name="T33" fmla="*/ 1022 h 2528"/>
                <a:gd name="T34" fmla="*/ 1422 w 2304"/>
                <a:gd name="T35" fmla="*/ 583 h 2528"/>
                <a:gd name="T36" fmla="*/ 543 w 2304"/>
                <a:gd name="T37" fmla="*/ 192 h 2528"/>
                <a:gd name="T38" fmla="*/ 296 w 2304"/>
                <a:gd name="T39" fmla="*/ 98 h 2528"/>
                <a:gd name="T40" fmla="*/ 167 w 2304"/>
                <a:gd name="T41" fmla="*/ 52 h 2528"/>
                <a:gd name="T42" fmla="*/ 38 w 2304"/>
                <a:gd name="T43" fmla="*/ 10 h 2528"/>
                <a:gd name="T44" fmla="*/ 26 w 2304"/>
                <a:gd name="T45" fmla="*/ 52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4" h="2528">
                  <a:moveTo>
                    <a:pt x="26" y="52"/>
                  </a:moveTo>
                  <a:cubicBezTo>
                    <a:pt x="64" y="68"/>
                    <a:pt x="100" y="86"/>
                    <a:pt x="137" y="103"/>
                  </a:cubicBezTo>
                  <a:cubicBezTo>
                    <a:pt x="173" y="119"/>
                    <a:pt x="209" y="135"/>
                    <a:pt x="244" y="150"/>
                  </a:cubicBezTo>
                  <a:cubicBezTo>
                    <a:pt x="317" y="183"/>
                    <a:pt x="390" y="215"/>
                    <a:pt x="463" y="247"/>
                  </a:cubicBezTo>
                  <a:cubicBezTo>
                    <a:pt x="606" y="310"/>
                    <a:pt x="750" y="373"/>
                    <a:pt x="893" y="438"/>
                  </a:cubicBezTo>
                  <a:cubicBezTo>
                    <a:pt x="1183" y="568"/>
                    <a:pt x="1469" y="706"/>
                    <a:pt x="1752" y="852"/>
                  </a:cubicBezTo>
                  <a:cubicBezTo>
                    <a:pt x="1911" y="933"/>
                    <a:pt x="2069" y="1017"/>
                    <a:pt x="2225" y="1104"/>
                  </a:cubicBezTo>
                  <a:cubicBezTo>
                    <a:pt x="2222" y="1079"/>
                    <a:pt x="2219" y="1054"/>
                    <a:pt x="2215" y="1030"/>
                  </a:cubicBezTo>
                  <a:cubicBezTo>
                    <a:pt x="1972" y="1260"/>
                    <a:pt x="1713" y="1473"/>
                    <a:pt x="1440" y="1667"/>
                  </a:cubicBezTo>
                  <a:cubicBezTo>
                    <a:pt x="1166" y="1862"/>
                    <a:pt x="880" y="2037"/>
                    <a:pt x="582" y="2193"/>
                  </a:cubicBezTo>
                  <a:cubicBezTo>
                    <a:pt x="415" y="2281"/>
                    <a:pt x="244" y="2362"/>
                    <a:pt x="70" y="2436"/>
                  </a:cubicBezTo>
                  <a:cubicBezTo>
                    <a:pt x="46" y="2446"/>
                    <a:pt x="41" y="2481"/>
                    <a:pt x="53" y="2501"/>
                  </a:cubicBezTo>
                  <a:cubicBezTo>
                    <a:pt x="67" y="2525"/>
                    <a:pt x="94" y="2528"/>
                    <a:pt x="117" y="2518"/>
                  </a:cubicBezTo>
                  <a:cubicBezTo>
                    <a:pt x="429" y="2385"/>
                    <a:pt x="731" y="2230"/>
                    <a:pt x="1022" y="2054"/>
                  </a:cubicBezTo>
                  <a:cubicBezTo>
                    <a:pt x="1311" y="1880"/>
                    <a:pt x="1589" y="1685"/>
                    <a:pt x="1852" y="1472"/>
                  </a:cubicBezTo>
                  <a:cubicBezTo>
                    <a:pt x="2000" y="1352"/>
                    <a:pt x="2143" y="1227"/>
                    <a:pt x="2282" y="1096"/>
                  </a:cubicBezTo>
                  <a:cubicBezTo>
                    <a:pt x="2304" y="1076"/>
                    <a:pt x="2298" y="1037"/>
                    <a:pt x="2272" y="1022"/>
                  </a:cubicBezTo>
                  <a:cubicBezTo>
                    <a:pt x="1993" y="868"/>
                    <a:pt x="1709" y="721"/>
                    <a:pt x="1422" y="583"/>
                  </a:cubicBezTo>
                  <a:cubicBezTo>
                    <a:pt x="1133" y="444"/>
                    <a:pt x="841" y="309"/>
                    <a:pt x="543" y="192"/>
                  </a:cubicBezTo>
                  <a:cubicBezTo>
                    <a:pt x="461" y="159"/>
                    <a:pt x="379" y="128"/>
                    <a:pt x="296" y="98"/>
                  </a:cubicBezTo>
                  <a:cubicBezTo>
                    <a:pt x="253" y="82"/>
                    <a:pt x="210" y="67"/>
                    <a:pt x="167" y="52"/>
                  </a:cubicBezTo>
                  <a:cubicBezTo>
                    <a:pt x="124" y="37"/>
                    <a:pt x="80" y="25"/>
                    <a:pt x="38" y="10"/>
                  </a:cubicBezTo>
                  <a:cubicBezTo>
                    <a:pt x="10" y="0"/>
                    <a:pt x="0" y="42"/>
                    <a:pt x="26" y="5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-5595473" y="5049601"/>
              <a:ext cx="2586036" cy="2003427"/>
            </a:xfrm>
            <a:custGeom>
              <a:avLst/>
              <a:gdLst>
                <a:gd name="T0" fmla="*/ 918 w 971"/>
                <a:gd name="T1" fmla="*/ 19 h 752"/>
                <a:gd name="T2" fmla="*/ 237 w 971"/>
                <a:gd name="T3" fmla="*/ 536 h 752"/>
                <a:gd name="T4" fmla="*/ 136 w 971"/>
                <a:gd name="T5" fmla="*/ 600 h 752"/>
                <a:gd name="T6" fmla="*/ 30 w 971"/>
                <a:gd name="T7" fmla="*/ 669 h 752"/>
                <a:gd name="T8" fmla="*/ 71 w 971"/>
                <a:gd name="T9" fmla="*/ 740 h 752"/>
                <a:gd name="T10" fmla="*/ 169 w 971"/>
                <a:gd name="T11" fmla="*/ 686 h 752"/>
                <a:gd name="T12" fmla="*/ 260 w 971"/>
                <a:gd name="T13" fmla="*/ 626 h 752"/>
                <a:gd name="T14" fmla="*/ 438 w 971"/>
                <a:gd name="T15" fmla="*/ 501 h 752"/>
                <a:gd name="T16" fmla="*/ 775 w 971"/>
                <a:gd name="T17" fmla="*/ 224 h 752"/>
                <a:gd name="T18" fmla="*/ 950 w 971"/>
                <a:gd name="T19" fmla="*/ 52 h 752"/>
                <a:gd name="T20" fmla="*/ 918 w 971"/>
                <a:gd name="T21" fmla="*/ 19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1" h="752">
                  <a:moveTo>
                    <a:pt x="918" y="19"/>
                  </a:moveTo>
                  <a:cubicBezTo>
                    <a:pt x="703" y="206"/>
                    <a:pt x="476" y="381"/>
                    <a:pt x="237" y="536"/>
                  </a:cubicBezTo>
                  <a:cubicBezTo>
                    <a:pt x="203" y="558"/>
                    <a:pt x="170" y="579"/>
                    <a:pt x="136" y="600"/>
                  </a:cubicBezTo>
                  <a:cubicBezTo>
                    <a:pt x="101" y="621"/>
                    <a:pt x="58" y="640"/>
                    <a:pt x="30" y="669"/>
                  </a:cubicBezTo>
                  <a:cubicBezTo>
                    <a:pt x="0" y="699"/>
                    <a:pt x="30" y="752"/>
                    <a:pt x="71" y="740"/>
                  </a:cubicBezTo>
                  <a:cubicBezTo>
                    <a:pt x="106" y="730"/>
                    <a:pt x="138" y="705"/>
                    <a:pt x="169" y="686"/>
                  </a:cubicBezTo>
                  <a:cubicBezTo>
                    <a:pt x="199" y="666"/>
                    <a:pt x="230" y="646"/>
                    <a:pt x="260" y="626"/>
                  </a:cubicBezTo>
                  <a:cubicBezTo>
                    <a:pt x="320" y="586"/>
                    <a:pt x="379" y="544"/>
                    <a:pt x="438" y="501"/>
                  </a:cubicBezTo>
                  <a:cubicBezTo>
                    <a:pt x="555" y="415"/>
                    <a:pt x="667" y="322"/>
                    <a:pt x="775" y="224"/>
                  </a:cubicBezTo>
                  <a:cubicBezTo>
                    <a:pt x="835" y="169"/>
                    <a:pt x="893" y="111"/>
                    <a:pt x="950" y="52"/>
                  </a:cubicBezTo>
                  <a:cubicBezTo>
                    <a:pt x="971" y="30"/>
                    <a:pt x="940" y="0"/>
                    <a:pt x="918" y="19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-6565435" y="6954603"/>
              <a:ext cx="927100" cy="609600"/>
            </a:xfrm>
            <a:custGeom>
              <a:avLst/>
              <a:gdLst>
                <a:gd name="T0" fmla="*/ 282 w 348"/>
                <a:gd name="T1" fmla="*/ 19 h 229"/>
                <a:gd name="T2" fmla="*/ 151 w 348"/>
                <a:gd name="T3" fmla="*/ 82 h 229"/>
                <a:gd name="T4" fmla="*/ 24 w 348"/>
                <a:gd name="T5" fmla="*/ 150 h 229"/>
                <a:gd name="T6" fmla="*/ 8 w 348"/>
                <a:gd name="T7" fmla="*/ 199 h 229"/>
                <a:gd name="T8" fmla="*/ 54 w 348"/>
                <a:gd name="T9" fmla="*/ 222 h 229"/>
                <a:gd name="T10" fmla="*/ 313 w 348"/>
                <a:gd name="T11" fmla="*/ 72 h 229"/>
                <a:gd name="T12" fmla="*/ 282 w 348"/>
                <a:gd name="T13" fmla="*/ 1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229">
                  <a:moveTo>
                    <a:pt x="282" y="19"/>
                  </a:moveTo>
                  <a:cubicBezTo>
                    <a:pt x="239" y="41"/>
                    <a:pt x="194" y="60"/>
                    <a:pt x="151" y="82"/>
                  </a:cubicBezTo>
                  <a:cubicBezTo>
                    <a:pt x="108" y="103"/>
                    <a:pt x="63" y="122"/>
                    <a:pt x="24" y="150"/>
                  </a:cubicBezTo>
                  <a:cubicBezTo>
                    <a:pt x="8" y="162"/>
                    <a:pt x="0" y="180"/>
                    <a:pt x="8" y="199"/>
                  </a:cubicBezTo>
                  <a:cubicBezTo>
                    <a:pt x="15" y="215"/>
                    <a:pt x="36" y="229"/>
                    <a:pt x="54" y="222"/>
                  </a:cubicBezTo>
                  <a:cubicBezTo>
                    <a:pt x="146" y="185"/>
                    <a:pt x="227" y="122"/>
                    <a:pt x="313" y="72"/>
                  </a:cubicBezTo>
                  <a:cubicBezTo>
                    <a:pt x="348" y="52"/>
                    <a:pt x="317" y="0"/>
                    <a:pt x="282" y="19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-6082835" y="3341450"/>
              <a:ext cx="1163637" cy="1260476"/>
            </a:xfrm>
            <a:custGeom>
              <a:avLst/>
              <a:gdLst>
                <a:gd name="T0" fmla="*/ 16 w 437"/>
                <a:gd name="T1" fmla="*/ 40 h 473"/>
                <a:gd name="T2" fmla="*/ 192 w 437"/>
                <a:gd name="T3" fmla="*/ 232 h 473"/>
                <a:gd name="T4" fmla="*/ 270 w 437"/>
                <a:gd name="T5" fmla="*/ 330 h 473"/>
                <a:gd name="T6" fmla="*/ 351 w 437"/>
                <a:gd name="T7" fmla="*/ 439 h 473"/>
                <a:gd name="T8" fmla="*/ 410 w 437"/>
                <a:gd name="T9" fmla="*/ 393 h 473"/>
                <a:gd name="T10" fmla="*/ 231 w 437"/>
                <a:gd name="T11" fmla="*/ 197 h 473"/>
                <a:gd name="T12" fmla="*/ 40 w 437"/>
                <a:gd name="T13" fmla="*/ 15 h 473"/>
                <a:gd name="T14" fmla="*/ 16 w 437"/>
                <a:gd name="T15" fmla="*/ 4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7" h="473">
                  <a:moveTo>
                    <a:pt x="16" y="40"/>
                  </a:moveTo>
                  <a:cubicBezTo>
                    <a:pt x="78" y="100"/>
                    <a:pt x="136" y="165"/>
                    <a:pt x="192" y="232"/>
                  </a:cubicBezTo>
                  <a:cubicBezTo>
                    <a:pt x="219" y="264"/>
                    <a:pt x="245" y="297"/>
                    <a:pt x="270" y="330"/>
                  </a:cubicBezTo>
                  <a:cubicBezTo>
                    <a:pt x="298" y="366"/>
                    <a:pt x="322" y="404"/>
                    <a:pt x="351" y="439"/>
                  </a:cubicBezTo>
                  <a:cubicBezTo>
                    <a:pt x="377" y="473"/>
                    <a:pt x="437" y="428"/>
                    <a:pt x="410" y="393"/>
                  </a:cubicBezTo>
                  <a:cubicBezTo>
                    <a:pt x="358" y="323"/>
                    <a:pt x="293" y="260"/>
                    <a:pt x="231" y="197"/>
                  </a:cubicBezTo>
                  <a:cubicBezTo>
                    <a:pt x="170" y="134"/>
                    <a:pt x="105" y="75"/>
                    <a:pt x="40" y="15"/>
                  </a:cubicBezTo>
                  <a:cubicBezTo>
                    <a:pt x="24" y="0"/>
                    <a:pt x="0" y="24"/>
                    <a:pt x="16" y="4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-5181136" y="3773250"/>
              <a:ext cx="403225" cy="382588"/>
            </a:xfrm>
            <a:custGeom>
              <a:avLst/>
              <a:gdLst>
                <a:gd name="T0" fmla="*/ 22 w 151"/>
                <a:gd name="T1" fmla="*/ 62 h 144"/>
                <a:gd name="T2" fmla="*/ 52 w 151"/>
                <a:gd name="T3" fmla="*/ 91 h 144"/>
                <a:gd name="T4" fmla="*/ 78 w 151"/>
                <a:gd name="T5" fmla="*/ 120 h 144"/>
                <a:gd name="T6" fmla="*/ 135 w 151"/>
                <a:gd name="T7" fmla="*/ 127 h 144"/>
                <a:gd name="T8" fmla="*/ 128 w 151"/>
                <a:gd name="T9" fmla="*/ 70 h 144"/>
                <a:gd name="T10" fmla="*/ 55 w 151"/>
                <a:gd name="T11" fmla="*/ 19 h 144"/>
                <a:gd name="T12" fmla="*/ 22 w 151"/>
                <a:gd name="T13" fmla="*/ 6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44">
                  <a:moveTo>
                    <a:pt x="22" y="62"/>
                  </a:moveTo>
                  <a:cubicBezTo>
                    <a:pt x="32" y="72"/>
                    <a:pt x="42" y="82"/>
                    <a:pt x="52" y="91"/>
                  </a:cubicBezTo>
                  <a:cubicBezTo>
                    <a:pt x="61" y="100"/>
                    <a:pt x="72" y="109"/>
                    <a:pt x="78" y="120"/>
                  </a:cubicBezTo>
                  <a:cubicBezTo>
                    <a:pt x="91" y="139"/>
                    <a:pt x="119" y="144"/>
                    <a:pt x="135" y="127"/>
                  </a:cubicBezTo>
                  <a:cubicBezTo>
                    <a:pt x="151" y="112"/>
                    <a:pt x="150" y="79"/>
                    <a:pt x="128" y="70"/>
                  </a:cubicBezTo>
                  <a:cubicBezTo>
                    <a:pt x="101" y="58"/>
                    <a:pt x="78" y="36"/>
                    <a:pt x="55" y="19"/>
                  </a:cubicBezTo>
                  <a:cubicBezTo>
                    <a:pt x="30" y="0"/>
                    <a:pt x="0" y="40"/>
                    <a:pt x="22" y="6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6" name="Freeform 13"/>
            <p:cNvSpPr/>
            <p:nvPr/>
          </p:nvSpPr>
          <p:spPr bwMode="auto">
            <a:xfrm>
              <a:off x="-10102384" y="3741500"/>
              <a:ext cx="1301749" cy="1147763"/>
            </a:xfrm>
            <a:custGeom>
              <a:avLst/>
              <a:gdLst>
                <a:gd name="T0" fmla="*/ 16 w 489"/>
                <a:gd name="T1" fmla="*/ 44 h 431"/>
                <a:gd name="T2" fmla="*/ 116 w 489"/>
                <a:gd name="T3" fmla="*/ 133 h 431"/>
                <a:gd name="T4" fmla="*/ 218 w 489"/>
                <a:gd name="T5" fmla="*/ 225 h 431"/>
                <a:gd name="T6" fmla="*/ 316 w 489"/>
                <a:gd name="T7" fmla="*/ 317 h 431"/>
                <a:gd name="T8" fmla="*/ 363 w 489"/>
                <a:gd name="T9" fmla="*/ 364 h 431"/>
                <a:gd name="T10" fmla="*/ 418 w 489"/>
                <a:gd name="T11" fmla="*/ 412 h 431"/>
                <a:gd name="T12" fmla="*/ 470 w 489"/>
                <a:gd name="T13" fmla="*/ 360 h 431"/>
                <a:gd name="T14" fmla="*/ 423 w 489"/>
                <a:gd name="T15" fmla="*/ 310 h 431"/>
                <a:gd name="T16" fmla="*/ 370 w 489"/>
                <a:gd name="T17" fmla="*/ 263 h 431"/>
                <a:gd name="T18" fmla="*/ 264 w 489"/>
                <a:gd name="T19" fmla="*/ 174 h 431"/>
                <a:gd name="T20" fmla="*/ 158 w 489"/>
                <a:gd name="T21" fmla="*/ 91 h 431"/>
                <a:gd name="T22" fmla="*/ 42 w 489"/>
                <a:gd name="T23" fmla="*/ 11 h 431"/>
                <a:gd name="T24" fmla="*/ 16 w 489"/>
                <a:gd name="T25" fmla="*/ 4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9" h="431">
                  <a:moveTo>
                    <a:pt x="16" y="44"/>
                  </a:moveTo>
                  <a:cubicBezTo>
                    <a:pt x="46" y="77"/>
                    <a:pt x="83" y="104"/>
                    <a:pt x="116" y="133"/>
                  </a:cubicBezTo>
                  <a:cubicBezTo>
                    <a:pt x="151" y="163"/>
                    <a:pt x="185" y="194"/>
                    <a:pt x="218" y="225"/>
                  </a:cubicBezTo>
                  <a:cubicBezTo>
                    <a:pt x="251" y="255"/>
                    <a:pt x="284" y="285"/>
                    <a:pt x="316" y="317"/>
                  </a:cubicBezTo>
                  <a:cubicBezTo>
                    <a:pt x="332" y="332"/>
                    <a:pt x="348" y="348"/>
                    <a:pt x="363" y="364"/>
                  </a:cubicBezTo>
                  <a:cubicBezTo>
                    <a:pt x="380" y="381"/>
                    <a:pt x="396" y="400"/>
                    <a:pt x="418" y="412"/>
                  </a:cubicBezTo>
                  <a:cubicBezTo>
                    <a:pt x="451" y="431"/>
                    <a:pt x="489" y="394"/>
                    <a:pt x="470" y="360"/>
                  </a:cubicBezTo>
                  <a:cubicBezTo>
                    <a:pt x="458" y="340"/>
                    <a:pt x="440" y="325"/>
                    <a:pt x="423" y="310"/>
                  </a:cubicBezTo>
                  <a:cubicBezTo>
                    <a:pt x="405" y="294"/>
                    <a:pt x="387" y="278"/>
                    <a:pt x="370" y="263"/>
                  </a:cubicBezTo>
                  <a:cubicBezTo>
                    <a:pt x="335" y="232"/>
                    <a:pt x="300" y="203"/>
                    <a:pt x="264" y="174"/>
                  </a:cubicBezTo>
                  <a:cubicBezTo>
                    <a:pt x="229" y="145"/>
                    <a:pt x="194" y="118"/>
                    <a:pt x="158" y="91"/>
                  </a:cubicBezTo>
                  <a:cubicBezTo>
                    <a:pt x="121" y="63"/>
                    <a:pt x="83" y="32"/>
                    <a:pt x="42" y="11"/>
                  </a:cubicBezTo>
                  <a:cubicBezTo>
                    <a:pt x="21" y="0"/>
                    <a:pt x="0" y="26"/>
                    <a:pt x="16" y="44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7" name="Freeform 14"/>
            <p:cNvSpPr/>
            <p:nvPr/>
          </p:nvSpPr>
          <p:spPr bwMode="auto">
            <a:xfrm>
              <a:off x="-9270534" y="3889138"/>
              <a:ext cx="768350" cy="690563"/>
            </a:xfrm>
            <a:custGeom>
              <a:avLst/>
              <a:gdLst>
                <a:gd name="T0" fmla="*/ 29 w 289"/>
                <a:gd name="T1" fmla="*/ 66 h 259"/>
                <a:gd name="T2" fmla="*/ 216 w 289"/>
                <a:gd name="T3" fmla="*/ 243 h 259"/>
                <a:gd name="T4" fmla="*/ 273 w 289"/>
                <a:gd name="T5" fmla="*/ 243 h 259"/>
                <a:gd name="T6" fmla="*/ 273 w 289"/>
                <a:gd name="T7" fmla="*/ 185 h 259"/>
                <a:gd name="T8" fmla="*/ 72 w 289"/>
                <a:gd name="T9" fmla="*/ 24 h 259"/>
                <a:gd name="T10" fmla="*/ 29 w 289"/>
                <a:gd name="T11" fmla="*/ 6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" h="259">
                  <a:moveTo>
                    <a:pt x="29" y="66"/>
                  </a:moveTo>
                  <a:cubicBezTo>
                    <a:pt x="92" y="124"/>
                    <a:pt x="150" y="188"/>
                    <a:pt x="216" y="243"/>
                  </a:cubicBezTo>
                  <a:cubicBezTo>
                    <a:pt x="233" y="257"/>
                    <a:pt x="257" y="259"/>
                    <a:pt x="273" y="243"/>
                  </a:cubicBezTo>
                  <a:cubicBezTo>
                    <a:pt x="288" y="228"/>
                    <a:pt x="289" y="200"/>
                    <a:pt x="273" y="185"/>
                  </a:cubicBezTo>
                  <a:cubicBezTo>
                    <a:pt x="209" y="128"/>
                    <a:pt x="138" y="79"/>
                    <a:pt x="72" y="24"/>
                  </a:cubicBezTo>
                  <a:cubicBezTo>
                    <a:pt x="42" y="0"/>
                    <a:pt x="0" y="40"/>
                    <a:pt x="29" y="66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8" name="Freeform 15"/>
            <p:cNvSpPr/>
            <p:nvPr/>
          </p:nvSpPr>
          <p:spPr bwMode="auto">
            <a:xfrm>
              <a:off x="-9170522" y="5105164"/>
              <a:ext cx="2362199" cy="1681164"/>
            </a:xfrm>
            <a:custGeom>
              <a:avLst/>
              <a:gdLst>
                <a:gd name="T0" fmla="*/ 838 w 887"/>
                <a:gd name="T1" fmla="*/ 17 h 631"/>
                <a:gd name="T2" fmla="*/ 534 w 887"/>
                <a:gd name="T3" fmla="*/ 241 h 631"/>
                <a:gd name="T4" fmla="*/ 218 w 887"/>
                <a:gd name="T5" fmla="*/ 446 h 631"/>
                <a:gd name="T6" fmla="*/ 35 w 887"/>
                <a:gd name="T7" fmla="*/ 556 h 631"/>
                <a:gd name="T8" fmla="*/ 68 w 887"/>
                <a:gd name="T9" fmla="*/ 612 h 631"/>
                <a:gd name="T10" fmla="*/ 394 w 887"/>
                <a:gd name="T11" fmla="*/ 410 h 631"/>
                <a:gd name="T12" fmla="*/ 700 w 887"/>
                <a:gd name="T13" fmla="*/ 185 h 631"/>
                <a:gd name="T14" fmla="*/ 867 w 887"/>
                <a:gd name="T15" fmla="*/ 46 h 631"/>
                <a:gd name="T16" fmla="*/ 838 w 887"/>
                <a:gd name="T17" fmla="*/ 1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7" h="631">
                  <a:moveTo>
                    <a:pt x="838" y="17"/>
                  </a:moveTo>
                  <a:cubicBezTo>
                    <a:pt x="740" y="96"/>
                    <a:pt x="637" y="169"/>
                    <a:pt x="534" y="241"/>
                  </a:cubicBezTo>
                  <a:cubicBezTo>
                    <a:pt x="430" y="312"/>
                    <a:pt x="326" y="381"/>
                    <a:pt x="218" y="446"/>
                  </a:cubicBezTo>
                  <a:cubicBezTo>
                    <a:pt x="157" y="482"/>
                    <a:pt x="95" y="517"/>
                    <a:pt x="35" y="556"/>
                  </a:cubicBezTo>
                  <a:cubicBezTo>
                    <a:pt x="0" y="579"/>
                    <a:pt x="30" y="631"/>
                    <a:pt x="68" y="612"/>
                  </a:cubicBezTo>
                  <a:cubicBezTo>
                    <a:pt x="182" y="556"/>
                    <a:pt x="289" y="482"/>
                    <a:pt x="394" y="410"/>
                  </a:cubicBezTo>
                  <a:cubicBezTo>
                    <a:pt x="499" y="339"/>
                    <a:pt x="601" y="264"/>
                    <a:pt x="700" y="185"/>
                  </a:cubicBezTo>
                  <a:cubicBezTo>
                    <a:pt x="756" y="139"/>
                    <a:pt x="811" y="92"/>
                    <a:pt x="867" y="46"/>
                  </a:cubicBezTo>
                  <a:cubicBezTo>
                    <a:pt x="887" y="29"/>
                    <a:pt x="858" y="0"/>
                    <a:pt x="838" y="17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9" name="Freeform 16"/>
            <p:cNvSpPr/>
            <p:nvPr/>
          </p:nvSpPr>
          <p:spPr bwMode="auto">
            <a:xfrm>
              <a:off x="-10381784" y="6727590"/>
              <a:ext cx="969962" cy="687388"/>
            </a:xfrm>
            <a:custGeom>
              <a:avLst/>
              <a:gdLst>
                <a:gd name="T0" fmla="*/ 314 w 364"/>
                <a:gd name="T1" fmla="*/ 17 h 258"/>
                <a:gd name="T2" fmla="*/ 36 w 364"/>
                <a:gd name="T3" fmla="*/ 177 h 258"/>
                <a:gd name="T4" fmla="*/ 64 w 364"/>
                <a:gd name="T5" fmla="*/ 244 h 258"/>
                <a:gd name="T6" fmla="*/ 344 w 364"/>
                <a:gd name="T7" fmla="*/ 55 h 258"/>
                <a:gd name="T8" fmla="*/ 314 w 364"/>
                <a:gd name="T9" fmla="*/ 1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58">
                  <a:moveTo>
                    <a:pt x="314" y="17"/>
                  </a:moveTo>
                  <a:cubicBezTo>
                    <a:pt x="228" y="82"/>
                    <a:pt x="131" y="126"/>
                    <a:pt x="36" y="177"/>
                  </a:cubicBezTo>
                  <a:cubicBezTo>
                    <a:pt x="0" y="196"/>
                    <a:pt x="25" y="258"/>
                    <a:pt x="64" y="244"/>
                  </a:cubicBezTo>
                  <a:cubicBezTo>
                    <a:pt x="171" y="204"/>
                    <a:pt x="260" y="131"/>
                    <a:pt x="344" y="55"/>
                  </a:cubicBezTo>
                  <a:cubicBezTo>
                    <a:pt x="364" y="37"/>
                    <a:pt x="336" y="0"/>
                    <a:pt x="314" y="17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 userDrawn="1"/>
        </p:nvGrpSpPr>
        <p:grpSpPr>
          <a:xfrm>
            <a:off x="4976237" y="-12917"/>
            <a:ext cx="7155912" cy="6870917"/>
            <a:chOff x="6068062" y="-2351041"/>
            <a:chExt cx="6323014" cy="6071191"/>
          </a:xfrm>
        </p:grpSpPr>
        <p:sp>
          <p:nvSpPr>
            <p:cNvPr id="4" name="斜纹 3" descr="e7d195523061f1c0c30ee18c1b05f65d12b38e2533cb2ccdAE0CC34CB5CBEBFAEC353FED4DECE97C3E379FD1D933F5E4DC18EF8EA6B7A1130D5F6DE9DD2BE4B0A8C9126ACE5083D1F5A9E323B29CCFC70D082E0FB00CD7F8BFB05C36C0D4F97B70B3127DDD511E4BCEBC8D1D7076C00C0E04584A3326CB6614002CD5FEB2D93DD624C2EE27C9CAF6"/>
            <p:cNvSpPr/>
            <p:nvPr/>
          </p:nvSpPr>
          <p:spPr>
            <a:xfrm flipH="1" flipV="1">
              <a:off x="6068062" y="-2351041"/>
              <a:ext cx="6323014" cy="6071191"/>
            </a:xfrm>
            <a:prstGeom prst="diagStripe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平行四边形 4" descr="e7d195523061f1c0c30ee18c1b05f65d12b38e2533cb2ccdAE0CC34CB5CBEBFAEC353FED4DECE97C3E379FD1D933F5E4DC18EF8EA6B7A1130D5F6DE9DD2BE4B0A8C9126ACE5083D1F5A9E323B29CCFC70D082E0FB00CD7F8BFB05C36C0D4F97B70B3127DDD511E4BCEBC8D1D7076C00C0E04584A3326CB6614002CD5FEB2D93DD624C2EE27C9CAF6"/>
            <p:cNvSpPr/>
            <p:nvPr/>
          </p:nvSpPr>
          <p:spPr>
            <a:xfrm>
              <a:off x="7325903" y="1677368"/>
              <a:ext cx="4986670" cy="2042782"/>
            </a:xfrm>
            <a:prstGeom prst="parallelogram">
              <a:avLst>
                <a:gd name="adj" fmla="val 102597"/>
              </a:avLst>
            </a:prstGeom>
            <a:solidFill>
              <a:schemeClr val="accent1">
                <a:alpha val="1992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0"/>
            <a:ext cx="6746488" cy="702527"/>
          </a:xfrm>
          <a:prstGeom prst="rect">
            <a:avLst/>
          </a:prstGeom>
          <a:gradFill flip="none" rotWithShape="1">
            <a:gsLst>
              <a:gs pos="0">
                <a:srgbClr val="0563A8"/>
              </a:gs>
              <a:gs pos="52000">
                <a:srgbClr val="0F7BC6"/>
              </a:gs>
              <a:gs pos="28000">
                <a:srgbClr val="0563A8"/>
              </a:gs>
              <a:gs pos="100000">
                <a:srgbClr val="0563A8">
                  <a:alpha val="0"/>
                </a:srgbClr>
              </a:gs>
            </a:gsLst>
            <a:lin ang="0" scaled="0"/>
            <a:tileRect/>
          </a:gradFill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i="1" spc="300">
              <a:gradFill flip="none" rotWithShape="1">
                <a:gsLst>
                  <a:gs pos="0">
                    <a:schemeClr val="accent6">
                      <a:lumMod val="5000"/>
                      <a:lumOff val="95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193040" y="186055"/>
            <a:ext cx="531495" cy="379095"/>
            <a:chOff x="-12312183" y="1920636"/>
            <a:chExt cx="10321921" cy="6900868"/>
          </a:xfrm>
          <a:solidFill>
            <a:schemeClr val="bg2"/>
          </a:solidFill>
        </p:grpSpPr>
        <p:sp>
          <p:nvSpPr>
            <p:cNvPr id="24" name="Freeform 5"/>
            <p:cNvSpPr/>
            <p:nvPr/>
          </p:nvSpPr>
          <p:spPr bwMode="auto">
            <a:xfrm>
              <a:off x="-8235485" y="1920636"/>
              <a:ext cx="3227386" cy="6656393"/>
            </a:xfrm>
            <a:custGeom>
              <a:avLst/>
              <a:gdLst>
                <a:gd name="T0" fmla="*/ 19 w 1212"/>
                <a:gd name="T1" fmla="*/ 50 h 2498"/>
                <a:gd name="T2" fmla="*/ 244 w 1212"/>
                <a:gd name="T3" fmla="*/ 277 h 2498"/>
                <a:gd name="T4" fmla="*/ 468 w 1212"/>
                <a:gd name="T5" fmla="*/ 494 h 2498"/>
                <a:gd name="T6" fmla="*/ 924 w 1212"/>
                <a:gd name="T7" fmla="*/ 930 h 2498"/>
                <a:gd name="T8" fmla="*/ 1039 w 1212"/>
                <a:gd name="T9" fmla="*/ 1040 h 2498"/>
                <a:gd name="T10" fmla="*/ 1111 w 1212"/>
                <a:gd name="T11" fmla="*/ 1124 h 2498"/>
                <a:gd name="T12" fmla="*/ 1093 w 1212"/>
                <a:gd name="T13" fmla="*/ 1166 h 2498"/>
                <a:gd name="T14" fmla="*/ 1045 w 1212"/>
                <a:gd name="T15" fmla="*/ 1229 h 2498"/>
                <a:gd name="T16" fmla="*/ 951 w 1212"/>
                <a:gd name="T17" fmla="*/ 1353 h 2498"/>
                <a:gd name="T18" fmla="*/ 570 w 1212"/>
                <a:gd name="T19" fmla="*/ 1854 h 2498"/>
                <a:gd name="T20" fmla="*/ 140 w 1212"/>
                <a:gd name="T21" fmla="*/ 2419 h 2498"/>
                <a:gd name="T22" fmla="*/ 157 w 1212"/>
                <a:gd name="T23" fmla="*/ 2484 h 2498"/>
                <a:gd name="T24" fmla="*/ 222 w 1212"/>
                <a:gd name="T25" fmla="*/ 2467 h 2498"/>
                <a:gd name="T26" fmla="*/ 1003 w 1212"/>
                <a:gd name="T27" fmla="*/ 1439 h 2498"/>
                <a:gd name="T28" fmla="*/ 1099 w 1212"/>
                <a:gd name="T29" fmla="*/ 1312 h 2498"/>
                <a:gd name="T30" fmla="*/ 1148 w 1212"/>
                <a:gd name="T31" fmla="*/ 1248 h 2498"/>
                <a:gd name="T32" fmla="*/ 1189 w 1212"/>
                <a:gd name="T33" fmla="*/ 1187 h 2498"/>
                <a:gd name="T34" fmla="*/ 1174 w 1212"/>
                <a:gd name="T35" fmla="*/ 1047 h 2498"/>
                <a:gd name="T36" fmla="*/ 1069 w 1212"/>
                <a:gd name="T37" fmla="*/ 943 h 2498"/>
                <a:gd name="T38" fmla="*/ 594 w 1212"/>
                <a:gd name="T39" fmla="*/ 503 h 2498"/>
                <a:gd name="T40" fmla="*/ 328 w 1212"/>
                <a:gd name="T41" fmla="*/ 261 h 2498"/>
                <a:gd name="T42" fmla="*/ 51 w 1212"/>
                <a:gd name="T43" fmla="*/ 18 h 2498"/>
                <a:gd name="T44" fmla="*/ 19 w 1212"/>
                <a:gd name="T45" fmla="*/ 50 h 2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2" h="2498">
                  <a:moveTo>
                    <a:pt x="19" y="50"/>
                  </a:moveTo>
                  <a:cubicBezTo>
                    <a:pt x="90" y="130"/>
                    <a:pt x="168" y="202"/>
                    <a:pt x="244" y="277"/>
                  </a:cubicBezTo>
                  <a:cubicBezTo>
                    <a:pt x="318" y="350"/>
                    <a:pt x="393" y="422"/>
                    <a:pt x="468" y="494"/>
                  </a:cubicBezTo>
                  <a:cubicBezTo>
                    <a:pt x="619" y="640"/>
                    <a:pt x="772" y="785"/>
                    <a:pt x="924" y="930"/>
                  </a:cubicBezTo>
                  <a:cubicBezTo>
                    <a:pt x="962" y="967"/>
                    <a:pt x="1001" y="1003"/>
                    <a:pt x="1039" y="1040"/>
                  </a:cubicBezTo>
                  <a:cubicBezTo>
                    <a:pt x="1061" y="1060"/>
                    <a:pt x="1108" y="1094"/>
                    <a:pt x="1111" y="1124"/>
                  </a:cubicBezTo>
                  <a:cubicBezTo>
                    <a:pt x="1113" y="1139"/>
                    <a:pt x="1102" y="1154"/>
                    <a:pt x="1093" y="1166"/>
                  </a:cubicBezTo>
                  <a:cubicBezTo>
                    <a:pt x="1078" y="1188"/>
                    <a:pt x="1061" y="1208"/>
                    <a:pt x="1045" y="1229"/>
                  </a:cubicBezTo>
                  <a:cubicBezTo>
                    <a:pt x="1014" y="1271"/>
                    <a:pt x="982" y="1312"/>
                    <a:pt x="951" y="1353"/>
                  </a:cubicBezTo>
                  <a:cubicBezTo>
                    <a:pt x="824" y="1520"/>
                    <a:pt x="697" y="1687"/>
                    <a:pt x="570" y="1854"/>
                  </a:cubicBezTo>
                  <a:cubicBezTo>
                    <a:pt x="426" y="2043"/>
                    <a:pt x="283" y="2231"/>
                    <a:pt x="140" y="2419"/>
                  </a:cubicBezTo>
                  <a:cubicBezTo>
                    <a:pt x="125" y="2439"/>
                    <a:pt x="137" y="2472"/>
                    <a:pt x="157" y="2484"/>
                  </a:cubicBezTo>
                  <a:cubicBezTo>
                    <a:pt x="181" y="2498"/>
                    <a:pt x="206" y="2487"/>
                    <a:pt x="222" y="2467"/>
                  </a:cubicBezTo>
                  <a:cubicBezTo>
                    <a:pt x="482" y="2124"/>
                    <a:pt x="743" y="1781"/>
                    <a:pt x="1003" y="1439"/>
                  </a:cubicBezTo>
                  <a:cubicBezTo>
                    <a:pt x="1035" y="1396"/>
                    <a:pt x="1067" y="1354"/>
                    <a:pt x="1099" y="1312"/>
                  </a:cubicBezTo>
                  <a:cubicBezTo>
                    <a:pt x="1116" y="1290"/>
                    <a:pt x="1132" y="1269"/>
                    <a:pt x="1148" y="1248"/>
                  </a:cubicBezTo>
                  <a:cubicBezTo>
                    <a:pt x="1162" y="1229"/>
                    <a:pt x="1178" y="1209"/>
                    <a:pt x="1189" y="1187"/>
                  </a:cubicBezTo>
                  <a:cubicBezTo>
                    <a:pt x="1212" y="1139"/>
                    <a:pt x="1206" y="1089"/>
                    <a:pt x="1174" y="1047"/>
                  </a:cubicBezTo>
                  <a:cubicBezTo>
                    <a:pt x="1145" y="1008"/>
                    <a:pt x="1105" y="976"/>
                    <a:pt x="1069" y="943"/>
                  </a:cubicBezTo>
                  <a:cubicBezTo>
                    <a:pt x="911" y="796"/>
                    <a:pt x="753" y="649"/>
                    <a:pt x="594" y="503"/>
                  </a:cubicBezTo>
                  <a:cubicBezTo>
                    <a:pt x="505" y="422"/>
                    <a:pt x="417" y="341"/>
                    <a:pt x="328" y="261"/>
                  </a:cubicBezTo>
                  <a:cubicBezTo>
                    <a:pt x="237" y="179"/>
                    <a:pt x="148" y="93"/>
                    <a:pt x="51" y="18"/>
                  </a:cubicBezTo>
                  <a:cubicBezTo>
                    <a:pt x="29" y="0"/>
                    <a:pt x="0" y="28"/>
                    <a:pt x="19" y="5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-8122772" y="1923811"/>
              <a:ext cx="6132510" cy="6735768"/>
            </a:xfrm>
            <a:custGeom>
              <a:avLst/>
              <a:gdLst>
                <a:gd name="T0" fmla="*/ 25 w 2303"/>
                <a:gd name="T1" fmla="*/ 52 h 2528"/>
                <a:gd name="T2" fmla="*/ 137 w 2303"/>
                <a:gd name="T3" fmla="*/ 103 h 2528"/>
                <a:gd name="T4" fmla="*/ 244 w 2303"/>
                <a:gd name="T5" fmla="*/ 151 h 2528"/>
                <a:gd name="T6" fmla="*/ 462 w 2303"/>
                <a:gd name="T7" fmla="*/ 247 h 2528"/>
                <a:gd name="T8" fmla="*/ 892 w 2303"/>
                <a:gd name="T9" fmla="*/ 438 h 2528"/>
                <a:gd name="T10" fmla="*/ 1751 w 2303"/>
                <a:gd name="T11" fmla="*/ 852 h 2528"/>
                <a:gd name="T12" fmla="*/ 2224 w 2303"/>
                <a:gd name="T13" fmla="*/ 1104 h 2528"/>
                <a:gd name="T14" fmla="*/ 2215 w 2303"/>
                <a:gd name="T15" fmla="*/ 1030 h 2528"/>
                <a:gd name="T16" fmla="*/ 1439 w 2303"/>
                <a:gd name="T17" fmla="*/ 1667 h 2528"/>
                <a:gd name="T18" fmla="*/ 582 w 2303"/>
                <a:gd name="T19" fmla="*/ 2193 h 2528"/>
                <a:gd name="T20" fmla="*/ 69 w 2303"/>
                <a:gd name="T21" fmla="*/ 2436 h 2528"/>
                <a:gd name="T22" fmla="*/ 52 w 2303"/>
                <a:gd name="T23" fmla="*/ 2501 h 2528"/>
                <a:gd name="T24" fmla="*/ 117 w 2303"/>
                <a:gd name="T25" fmla="*/ 2518 h 2528"/>
                <a:gd name="T26" fmla="*/ 1021 w 2303"/>
                <a:gd name="T27" fmla="*/ 2055 h 2528"/>
                <a:gd name="T28" fmla="*/ 1851 w 2303"/>
                <a:gd name="T29" fmla="*/ 1472 h 2528"/>
                <a:gd name="T30" fmla="*/ 2281 w 2303"/>
                <a:gd name="T31" fmla="*/ 1096 h 2528"/>
                <a:gd name="T32" fmla="*/ 2272 w 2303"/>
                <a:gd name="T33" fmla="*/ 1023 h 2528"/>
                <a:gd name="T34" fmla="*/ 1421 w 2303"/>
                <a:gd name="T35" fmla="*/ 583 h 2528"/>
                <a:gd name="T36" fmla="*/ 543 w 2303"/>
                <a:gd name="T37" fmla="*/ 192 h 2528"/>
                <a:gd name="T38" fmla="*/ 295 w 2303"/>
                <a:gd name="T39" fmla="*/ 98 h 2528"/>
                <a:gd name="T40" fmla="*/ 167 w 2303"/>
                <a:gd name="T41" fmla="*/ 52 h 2528"/>
                <a:gd name="T42" fmla="*/ 37 w 2303"/>
                <a:gd name="T43" fmla="*/ 10 h 2528"/>
                <a:gd name="T44" fmla="*/ 25 w 2303"/>
                <a:gd name="T45" fmla="*/ 52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3" h="2528">
                  <a:moveTo>
                    <a:pt x="25" y="52"/>
                  </a:moveTo>
                  <a:cubicBezTo>
                    <a:pt x="63" y="68"/>
                    <a:pt x="99" y="87"/>
                    <a:pt x="137" y="103"/>
                  </a:cubicBezTo>
                  <a:cubicBezTo>
                    <a:pt x="173" y="119"/>
                    <a:pt x="208" y="135"/>
                    <a:pt x="244" y="151"/>
                  </a:cubicBezTo>
                  <a:cubicBezTo>
                    <a:pt x="317" y="183"/>
                    <a:pt x="390" y="215"/>
                    <a:pt x="462" y="247"/>
                  </a:cubicBezTo>
                  <a:cubicBezTo>
                    <a:pt x="606" y="310"/>
                    <a:pt x="749" y="373"/>
                    <a:pt x="892" y="438"/>
                  </a:cubicBezTo>
                  <a:cubicBezTo>
                    <a:pt x="1182" y="568"/>
                    <a:pt x="1469" y="707"/>
                    <a:pt x="1751" y="852"/>
                  </a:cubicBezTo>
                  <a:cubicBezTo>
                    <a:pt x="1910" y="933"/>
                    <a:pt x="2068" y="1017"/>
                    <a:pt x="2224" y="1104"/>
                  </a:cubicBezTo>
                  <a:cubicBezTo>
                    <a:pt x="2221" y="1079"/>
                    <a:pt x="2218" y="1055"/>
                    <a:pt x="2215" y="1030"/>
                  </a:cubicBezTo>
                  <a:cubicBezTo>
                    <a:pt x="1971" y="1260"/>
                    <a:pt x="1712" y="1473"/>
                    <a:pt x="1439" y="1667"/>
                  </a:cubicBezTo>
                  <a:cubicBezTo>
                    <a:pt x="1166" y="1862"/>
                    <a:pt x="879" y="2038"/>
                    <a:pt x="582" y="2193"/>
                  </a:cubicBezTo>
                  <a:cubicBezTo>
                    <a:pt x="414" y="2281"/>
                    <a:pt x="243" y="2362"/>
                    <a:pt x="69" y="2436"/>
                  </a:cubicBezTo>
                  <a:cubicBezTo>
                    <a:pt x="46" y="2446"/>
                    <a:pt x="40" y="2481"/>
                    <a:pt x="52" y="2501"/>
                  </a:cubicBezTo>
                  <a:cubicBezTo>
                    <a:pt x="66" y="2525"/>
                    <a:pt x="93" y="2528"/>
                    <a:pt x="117" y="2518"/>
                  </a:cubicBezTo>
                  <a:cubicBezTo>
                    <a:pt x="429" y="2385"/>
                    <a:pt x="731" y="2230"/>
                    <a:pt x="1021" y="2055"/>
                  </a:cubicBezTo>
                  <a:cubicBezTo>
                    <a:pt x="1311" y="1880"/>
                    <a:pt x="1588" y="1685"/>
                    <a:pt x="1851" y="1472"/>
                  </a:cubicBezTo>
                  <a:cubicBezTo>
                    <a:pt x="2000" y="1353"/>
                    <a:pt x="2143" y="1227"/>
                    <a:pt x="2281" y="1096"/>
                  </a:cubicBezTo>
                  <a:cubicBezTo>
                    <a:pt x="2303" y="1076"/>
                    <a:pt x="2298" y="1037"/>
                    <a:pt x="2272" y="1023"/>
                  </a:cubicBezTo>
                  <a:cubicBezTo>
                    <a:pt x="1992" y="868"/>
                    <a:pt x="1709" y="721"/>
                    <a:pt x="1421" y="583"/>
                  </a:cubicBezTo>
                  <a:cubicBezTo>
                    <a:pt x="1133" y="444"/>
                    <a:pt x="841" y="309"/>
                    <a:pt x="543" y="192"/>
                  </a:cubicBezTo>
                  <a:cubicBezTo>
                    <a:pt x="461" y="159"/>
                    <a:pt x="378" y="128"/>
                    <a:pt x="295" y="98"/>
                  </a:cubicBezTo>
                  <a:cubicBezTo>
                    <a:pt x="252" y="82"/>
                    <a:pt x="209" y="67"/>
                    <a:pt x="167" y="52"/>
                  </a:cubicBezTo>
                  <a:cubicBezTo>
                    <a:pt x="124" y="37"/>
                    <a:pt x="80" y="25"/>
                    <a:pt x="37" y="10"/>
                  </a:cubicBezTo>
                  <a:cubicBezTo>
                    <a:pt x="10" y="0"/>
                    <a:pt x="0" y="42"/>
                    <a:pt x="25" y="5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-12312183" y="2084149"/>
              <a:ext cx="3227386" cy="6654805"/>
            </a:xfrm>
            <a:custGeom>
              <a:avLst/>
              <a:gdLst>
                <a:gd name="T0" fmla="*/ 20 w 1212"/>
                <a:gd name="T1" fmla="*/ 50 h 2498"/>
                <a:gd name="T2" fmla="*/ 245 w 1212"/>
                <a:gd name="T3" fmla="*/ 277 h 2498"/>
                <a:gd name="T4" fmla="*/ 468 w 1212"/>
                <a:gd name="T5" fmla="*/ 494 h 2498"/>
                <a:gd name="T6" fmla="*/ 924 w 1212"/>
                <a:gd name="T7" fmla="*/ 930 h 2498"/>
                <a:gd name="T8" fmla="*/ 1040 w 1212"/>
                <a:gd name="T9" fmla="*/ 1040 h 2498"/>
                <a:gd name="T10" fmla="*/ 1112 w 1212"/>
                <a:gd name="T11" fmla="*/ 1123 h 2498"/>
                <a:gd name="T12" fmla="*/ 1094 w 1212"/>
                <a:gd name="T13" fmla="*/ 1166 h 2498"/>
                <a:gd name="T14" fmla="*/ 1045 w 1212"/>
                <a:gd name="T15" fmla="*/ 1229 h 2498"/>
                <a:gd name="T16" fmla="*/ 951 w 1212"/>
                <a:gd name="T17" fmla="*/ 1353 h 2498"/>
                <a:gd name="T18" fmla="*/ 570 w 1212"/>
                <a:gd name="T19" fmla="*/ 1854 h 2498"/>
                <a:gd name="T20" fmla="*/ 141 w 1212"/>
                <a:gd name="T21" fmla="*/ 2419 h 2498"/>
                <a:gd name="T22" fmla="*/ 158 w 1212"/>
                <a:gd name="T23" fmla="*/ 2484 h 2498"/>
                <a:gd name="T24" fmla="*/ 222 w 1212"/>
                <a:gd name="T25" fmla="*/ 2467 h 2498"/>
                <a:gd name="T26" fmla="*/ 1004 w 1212"/>
                <a:gd name="T27" fmla="*/ 1438 h 2498"/>
                <a:gd name="T28" fmla="*/ 1100 w 1212"/>
                <a:gd name="T29" fmla="*/ 1311 h 2498"/>
                <a:gd name="T30" fmla="*/ 1148 w 1212"/>
                <a:gd name="T31" fmla="*/ 1248 h 2498"/>
                <a:gd name="T32" fmla="*/ 1189 w 1212"/>
                <a:gd name="T33" fmla="*/ 1187 h 2498"/>
                <a:gd name="T34" fmla="*/ 1175 w 1212"/>
                <a:gd name="T35" fmla="*/ 1047 h 2498"/>
                <a:gd name="T36" fmla="*/ 1070 w 1212"/>
                <a:gd name="T37" fmla="*/ 942 h 2498"/>
                <a:gd name="T38" fmla="*/ 594 w 1212"/>
                <a:gd name="T39" fmla="*/ 503 h 2498"/>
                <a:gd name="T40" fmla="*/ 329 w 1212"/>
                <a:gd name="T41" fmla="*/ 260 h 2498"/>
                <a:gd name="T42" fmla="*/ 52 w 1212"/>
                <a:gd name="T43" fmla="*/ 18 h 2498"/>
                <a:gd name="T44" fmla="*/ 20 w 1212"/>
                <a:gd name="T45" fmla="*/ 50 h 2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2" h="2498">
                  <a:moveTo>
                    <a:pt x="20" y="50"/>
                  </a:moveTo>
                  <a:cubicBezTo>
                    <a:pt x="90" y="129"/>
                    <a:pt x="169" y="202"/>
                    <a:pt x="245" y="277"/>
                  </a:cubicBezTo>
                  <a:cubicBezTo>
                    <a:pt x="319" y="349"/>
                    <a:pt x="393" y="422"/>
                    <a:pt x="468" y="494"/>
                  </a:cubicBezTo>
                  <a:cubicBezTo>
                    <a:pt x="619" y="640"/>
                    <a:pt x="772" y="784"/>
                    <a:pt x="924" y="930"/>
                  </a:cubicBezTo>
                  <a:cubicBezTo>
                    <a:pt x="963" y="966"/>
                    <a:pt x="1001" y="1003"/>
                    <a:pt x="1040" y="1040"/>
                  </a:cubicBezTo>
                  <a:cubicBezTo>
                    <a:pt x="1062" y="1060"/>
                    <a:pt x="1109" y="1094"/>
                    <a:pt x="1112" y="1123"/>
                  </a:cubicBezTo>
                  <a:cubicBezTo>
                    <a:pt x="1113" y="1139"/>
                    <a:pt x="1102" y="1153"/>
                    <a:pt x="1094" y="1166"/>
                  </a:cubicBezTo>
                  <a:cubicBezTo>
                    <a:pt x="1079" y="1187"/>
                    <a:pt x="1062" y="1208"/>
                    <a:pt x="1045" y="1229"/>
                  </a:cubicBezTo>
                  <a:cubicBezTo>
                    <a:pt x="1014" y="1270"/>
                    <a:pt x="983" y="1312"/>
                    <a:pt x="951" y="1353"/>
                  </a:cubicBezTo>
                  <a:cubicBezTo>
                    <a:pt x="824" y="1520"/>
                    <a:pt x="697" y="1687"/>
                    <a:pt x="570" y="1854"/>
                  </a:cubicBezTo>
                  <a:cubicBezTo>
                    <a:pt x="427" y="2042"/>
                    <a:pt x="284" y="2231"/>
                    <a:pt x="141" y="2419"/>
                  </a:cubicBezTo>
                  <a:cubicBezTo>
                    <a:pt x="125" y="2439"/>
                    <a:pt x="137" y="2472"/>
                    <a:pt x="158" y="2484"/>
                  </a:cubicBezTo>
                  <a:cubicBezTo>
                    <a:pt x="182" y="2498"/>
                    <a:pt x="207" y="2487"/>
                    <a:pt x="222" y="2467"/>
                  </a:cubicBezTo>
                  <a:cubicBezTo>
                    <a:pt x="483" y="2124"/>
                    <a:pt x="743" y="1781"/>
                    <a:pt x="1004" y="1438"/>
                  </a:cubicBezTo>
                  <a:cubicBezTo>
                    <a:pt x="1036" y="1396"/>
                    <a:pt x="1068" y="1354"/>
                    <a:pt x="1100" y="1311"/>
                  </a:cubicBezTo>
                  <a:cubicBezTo>
                    <a:pt x="1116" y="1290"/>
                    <a:pt x="1132" y="1269"/>
                    <a:pt x="1148" y="1248"/>
                  </a:cubicBezTo>
                  <a:cubicBezTo>
                    <a:pt x="1163" y="1228"/>
                    <a:pt x="1179" y="1209"/>
                    <a:pt x="1189" y="1187"/>
                  </a:cubicBezTo>
                  <a:cubicBezTo>
                    <a:pt x="1212" y="1139"/>
                    <a:pt x="1206" y="1089"/>
                    <a:pt x="1175" y="1047"/>
                  </a:cubicBezTo>
                  <a:cubicBezTo>
                    <a:pt x="1145" y="1008"/>
                    <a:pt x="1105" y="976"/>
                    <a:pt x="1070" y="942"/>
                  </a:cubicBezTo>
                  <a:cubicBezTo>
                    <a:pt x="911" y="796"/>
                    <a:pt x="754" y="649"/>
                    <a:pt x="594" y="503"/>
                  </a:cubicBezTo>
                  <a:cubicBezTo>
                    <a:pt x="506" y="422"/>
                    <a:pt x="418" y="341"/>
                    <a:pt x="329" y="260"/>
                  </a:cubicBezTo>
                  <a:cubicBezTo>
                    <a:pt x="238" y="178"/>
                    <a:pt x="149" y="93"/>
                    <a:pt x="52" y="18"/>
                  </a:cubicBezTo>
                  <a:cubicBezTo>
                    <a:pt x="29" y="0"/>
                    <a:pt x="0" y="27"/>
                    <a:pt x="20" y="5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-12201058" y="2085736"/>
              <a:ext cx="6135685" cy="6735768"/>
            </a:xfrm>
            <a:custGeom>
              <a:avLst/>
              <a:gdLst>
                <a:gd name="T0" fmla="*/ 26 w 2304"/>
                <a:gd name="T1" fmla="*/ 52 h 2528"/>
                <a:gd name="T2" fmla="*/ 137 w 2304"/>
                <a:gd name="T3" fmla="*/ 103 h 2528"/>
                <a:gd name="T4" fmla="*/ 244 w 2304"/>
                <a:gd name="T5" fmla="*/ 150 h 2528"/>
                <a:gd name="T6" fmla="*/ 463 w 2304"/>
                <a:gd name="T7" fmla="*/ 247 h 2528"/>
                <a:gd name="T8" fmla="*/ 893 w 2304"/>
                <a:gd name="T9" fmla="*/ 438 h 2528"/>
                <a:gd name="T10" fmla="*/ 1752 w 2304"/>
                <a:gd name="T11" fmla="*/ 852 h 2528"/>
                <a:gd name="T12" fmla="*/ 2225 w 2304"/>
                <a:gd name="T13" fmla="*/ 1104 h 2528"/>
                <a:gd name="T14" fmla="*/ 2215 w 2304"/>
                <a:gd name="T15" fmla="*/ 1030 h 2528"/>
                <a:gd name="T16" fmla="*/ 1440 w 2304"/>
                <a:gd name="T17" fmla="*/ 1667 h 2528"/>
                <a:gd name="T18" fmla="*/ 582 w 2304"/>
                <a:gd name="T19" fmla="*/ 2193 h 2528"/>
                <a:gd name="T20" fmla="*/ 70 w 2304"/>
                <a:gd name="T21" fmla="*/ 2436 h 2528"/>
                <a:gd name="T22" fmla="*/ 53 w 2304"/>
                <a:gd name="T23" fmla="*/ 2501 h 2528"/>
                <a:gd name="T24" fmla="*/ 117 w 2304"/>
                <a:gd name="T25" fmla="*/ 2518 h 2528"/>
                <a:gd name="T26" fmla="*/ 1022 w 2304"/>
                <a:gd name="T27" fmla="*/ 2054 h 2528"/>
                <a:gd name="T28" fmla="*/ 1852 w 2304"/>
                <a:gd name="T29" fmla="*/ 1472 h 2528"/>
                <a:gd name="T30" fmla="*/ 2282 w 2304"/>
                <a:gd name="T31" fmla="*/ 1096 h 2528"/>
                <a:gd name="T32" fmla="*/ 2272 w 2304"/>
                <a:gd name="T33" fmla="*/ 1022 h 2528"/>
                <a:gd name="T34" fmla="*/ 1422 w 2304"/>
                <a:gd name="T35" fmla="*/ 583 h 2528"/>
                <a:gd name="T36" fmla="*/ 543 w 2304"/>
                <a:gd name="T37" fmla="*/ 192 h 2528"/>
                <a:gd name="T38" fmla="*/ 296 w 2304"/>
                <a:gd name="T39" fmla="*/ 98 h 2528"/>
                <a:gd name="T40" fmla="*/ 167 w 2304"/>
                <a:gd name="T41" fmla="*/ 52 h 2528"/>
                <a:gd name="T42" fmla="*/ 38 w 2304"/>
                <a:gd name="T43" fmla="*/ 10 h 2528"/>
                <a:gd name="T44" fmla="*/ 26 w 2304"/>
                <a:gd name="T45" fmla="*/ 52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4" h="2528">
                  <a:moveTo>
                    <a:pt x="26" y="52"/>
                  </a:moveTo>
                  <a:cubicBezTo>
                    <a:pt x="64" y="68"/>
                    <a:pt x="100" y="86"/>
                    <a:pt x="137" y="103"/>
                  </a:cubicBezTo>
                  <a:cubicBezTo>
                    <a:pt x="173" y="119"/>
                    <a:pt x="209" y="135"/>
                    <a:pt x="244" y="150"/>
                  </a:cubicBezTo>
                  <a:cubicBezTo>
                    <a:pt x="317" y="183"/>
                    <a:pt x="390" y="215"/>
                    <a:pt x="463" y="247"/>
                  </a:cubicBezTo>
                  <a:cubicBezTo>
                    <a:pt x="606" y="310"/>
                    <a:pt x="750" y="373"/>
                    <a:pt x="893" y="438"/>
                  </a:cubicBezTo>
                  <a:cubicBezTo>
                    <a:pt x="1183" y="568"/>
                    <a:pt x="1469" y="706"/>
                    <a:pt x="1752" y="852"/>
                  </a:cubicBezTo>
                  <a:cubicBezTo>
                    <a:pt x="1911" y="933"/>
                    <a:pt x="2069" y="1017"/>
                    <a:pt x="2225" y="1104"/>
                  </a:cubicBezTo>
                  <a:cubicBezTo>
                    <a:pt x="2222" y="1079"/>
                    <a:pt x="2219" y="1054"/>
                    <a:pt x="2215" y="1030"/>
                  </a:cubicBezTo>
                  <a:cubicBezTo>
                    <a:pt x="1972" y="1260"/>
                    <a:pt x="1713" y="1473"/>
                    <a:pt x="1440" y="1667"/>
                  </a:cubicBezTo>
                  <a:cubicBezTo>
                    <a:pt x="1166" y="1862"/>
                    <a:pt x="880" y="2037"/>
                    <a:pt x="582" y="2193"/>
                  </a:cubicBezTo>
                  <a:cubicBezTo>
                    <a:pt x="415" y="2281"/>
                    <a:pt x="244" y="2362"/>
                    <a:pt x="70" y="2436"/>
                  </a:cubicBezTo>
                  <a:cubicBezTo>
                    <a:pt x="46" y="2446"/>
                    <a:pt x="41" y="2481"/>
                    <a:pt x="53" y="2501"/>
                  </a:cubicBezTo>
                  <a:cubicBezTo>
                    <a:pt x="67" y="2525"/>
                    <a:pt x="94" y="2528"/>
                    <a:pt x="117" y="2518"/>
                  </a:cubicBezTo>
                  <a:cubicBezTo>
                    <a:pt x="429" y="2385"/>
                    <a:pt x="731" y="2230"/>
                    <a:pt x="1022" y="2054"/>
                  </a:cubicBezTo>
                  <a:cubicBezTo>
                    <a:pt x="1311" y="1880"/>
                    <a:pt x="1589" y="1685"/>
                    <a:pt x="1852" y="1472"/>
                  </a:cubicBezTo>
                  <a:cubicBezTo>
                    <a:pt x="2000" y="1352"/>
                    <a:pt x="2143" y="1227"/>
                    <a:pt x="2282" y="1096"/>
                  </a:cubicBezTo>
                  <a:cubicBezTo>
                    <a:pt x="2304" y="1076"/>
                    <a:pt x="2298" y="1037"/>
                    <a:pt x="2272" y="1022"/>
                  </a:cubicBezTo>
                  <a:cubicBezTo>
                    <a:pt x="1993" y="868"/>
                    <a:pt x="1709" y="721"/>
                    <a:pt x="1422" y="583"/>
                  </a:cubicBezTo>
                  <a:cubicBezTo>
                    <a:pt x="1133" y="444"/>
                    <a:pt x="841" y="309"/>
                    <a:pt x="543" y="192"/>
                  </a:cubicBezTo>
                  <a:cubicBezTo>
                    <a:pt x="461" y="159"/>
                    <a:pt x="379" y="128"/>
                    <a:pt x="296" y="98"/>
                  </a:cubicBezTo>
                  <a:cubicBezTo>
                    <a:pt x="253" y="82"/>
                    <a:pt x="210" y="67"/>
                    <a:pt x="167" y="52"/>
                  </a:cubicBezTo>
                  <a:cubicBezTo>
                    <a:pt x="124" y="37"/>
                    <a:pt x="80" y="25"/>
                    <a:pt x="38" y="10"/>
                  </a:cubicBezTo>
                  <a:cubicBezTo>
                    <a:pt x="10" y="0"/>
                    <a:pt x="0" y="42"/>
                    <a:pt x="26" y="5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-5595473" y="5049601"/>
              <a:ext cx="2586036" cy="2003427"/>
            </a:xfrm>
            <a:custGeom>
              <a:avLst/>
              <a:gdLst>
                <a:gd name="T0" fmla="*/ 918 w 971"/>
                <a:gd name="T1" fmla="*/ 19 h 752"/>
                <a:gd name="T2" fmla="*/ 237 w 971"/>
                <a:gd name="T3" fmla="*/ 536 h 752"/>
                <a:gd name="T4" fmla="*/ 136 w 971"/>
                <a:gd name="T5" fmla="*/ 600 h 752"/>
                <a:gd name="T6" fmla="*/ 30 w 971"/>
                <a:gd name="T7" fmla="*/ 669 h 752"/>
                <a:gd name="T8" fmla="*/ 71 w 971"/>
                <a:gd name="T9" fmla="*/ 740 h 752"/>
                <a:gd name="T10" fmla="*/ 169 w 971"/>
                <a:gd name="T11" fmla="*/ 686 h 752"/>
                <a:gd name="T12" fmla="*/ 260 w 971"/>
                <a:gd name="T13" fmla="*/ 626 h 752"/>
                <a:gd name="T14" fmla="*/ 438 w 971"/>
                <a:gd name="T15" fmla="*/ 501 h 752"/>
                <a:gd name="T16" fmla="*/ 775 w 971"/>
                <a:gd name="T17" fmla="*/ 224 h 752"/>
                <a:gd name="T18" fmla="*/ 950 w 971"/>
                <a:gd name="T19" fmla="*/ 52 h 752"/>
                <a:gd name="T20" fmla="*/ 918 w 971"/>
                <a:gd name="T21" fmla="*/ 19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1" h="752">
                  <a:moveTo>
                    <a:pt x="918" y="19"/>
                  </a:moveTo>
                  <a:cubicBezTo>
                    <a:pt x="703" y="206"/>
                    <a:pt x="476" y="381"/>
                    <a:pt x="237" y="536"/>
                  </a:cubicBezTo>
                  <a:cubicBezTo>
                    <a:pt x="203" y="558"/>
                    <a:pt x="170" y="579"/>
                    <a:pt x="136" y="600"/>
                  </a:cubicBezTo>
                  <a:cubicBezTo>
                    <a:pt x="101" y="621"/>
                    <a:pt x="58" y="640"/>
                    <a:pt x="30" y="669"/>
                  </a:cubicBezTo>
                  <a:cubicBezTo>
                    <a:pt x="0" y="699"/>
                    <a:pt x="30" y="752"/>
                    <a:pt x="71" y="740"/>
                  </a:cubicBezTo>
                  <a:cubicBezTo>
                    <a:pt x="106" y="730"/>
                    <a:pt x="138" y="705"/>
                    <a:pt x="169" y="686"/>
                  </a:cubicBezTo>
                  <a:cubicBezTo>
                    <a:pt x="199" y="666"/>
                    <a:pt x="230" y="646"/>
                    <a:pt x="260" y="626"/>
                  </a:cubicBezTo>
                  <a:cubicBezTo>
                    <a:pt x="320" y="586"/>
                    <a:pt x="379" y="544"/>
                    <a:pt x="438" y="501"/>
                  </a:cubicBezTo>
                  <a:cubicBezTo>
                    <a:pt x="555" y="415"/>
                    <a:pt x="667" y="322"/>
                    <a:pt x="775" y="224"/>
                  </a:cubicBezTo>
                  <a:cubicBezTo>
                    <a:pt x="835" y="169"/>
                    <a:pt x="893" y="111"/>
                    <a:pt x="950" y="52"/>
                  </a:cubicBezTo>
                  <a:cubicBezTo>
                    <a:pt x="971" y="30"/>
                    <a:pt x="940" y="0"/>
                    <a:pt x="918" y="19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-6565435" y="6954603"/>
              <a:ext cx="927100" cy="609600"/>
            </a:xfrm>
            <a:custGeom>
              <a:avLst/>
              <a:gdLst>
                <a:gd name="T0" fmla="*/ 282 w 348"/>
                <a:gd name="T1" fmla="*/ 19 h 229"/>
                <a:gd name="T2" fmla="*/ 151 w 348"/>
                <a:gd name="T3" fmla="*/ 82 h 229"/>
                <a:gd name="T4" fmla="*/ 24 w 348"/>
                <a:gd name="T5" fmla="*/ 150 h 229"/>
                <a:gd name="T6" fmla="*/ 8 w 348"/>
                <a:gd name="T7" fmla="*/ 199 h 229"/>
                <a:gd name="T8" fmla="*/ 54 w 348"/>
                <a:gd name="T9" fmla="*/ 222 h 229"/>
                <a:gd name="T10" fmla="*/ 313 w 348"/>
                <a:gd name="T11" fmla="*/ 72 h 229"/>
                <a:gd name="T12" fmla="*/ 282 w 348"/>
                <a:gd name="T13" fmla="*/ 1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229">
                  <a:moveTo>
                    <a:pt x="282" y="19"/>
                  </a:moveTo>
                  <a:cubicBezTo>
                    <a:pt x="239" y="41"/>
                    <a:pt x="194" y="60"/>
                    <a:pt x="151" y="82"/>
                  </a:cubicBezTo>
                  <a:cubicBezTo>
                    <a:pt x="108" y="103"/>
                    <a:pt x="63" y="122"/>
                    <a:pt x="24" y="150"/>
                  </a:cubicBezTo>
                  <a:cubicBezTo>
                    <a:pt x="8" y="162"/>
                    <a:pt x="0" y="180"/>
                    <a:pt x="8" y="199"/>
                  </a:cubicBezTo>
                  <a:cubicBezTo>
                    <a:pt x="15" y="215"/>
                    <a:pt x="36" y="229"/>
                    <a:pt x="54" y="222"/>
                  </a:cubicBezTo>
                  <a:cubicBezTo>
                    <a:pt x="146" y="185"/>
                    <a:pt x="227" y="122"/>
                    <a:pt x="313" y="72"/>
                  </a:cubicBezTo>
                  <a:cubicBezTo>
                    <a:pt x="348" y="52"/>
                    <a:pt x="317" y="0"/>
                    <a:pt x="282" y="19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-6082835" y="3341450"/>
              <a:ext cx="1163637" cy="1260476"/>
            </a:xfrm>
            <a:custGeom>
              <a:avLst/>
              <a:gdLst>
                <a:gd name="T0" fmla="*/ 16 w 437"/>
                <a:gd name="T1" fmla="*/ 40 h 473"/>
                <a:gd name="T2" fmla="*/ 192 w 437"/>
                <a:gd name="T3" fmla="*/ 232 h 473"/>
                <a:gd name="T4" fmla="*/ 270 w 437"/>
                <a:gd name="T5" fmla="*/ 330 h 473"/>
                <a:gd name="T6" fmla="*/ 351 w 437"/>
                <a:gd name="T7" fmla="*/ 439 h 473"/>
                <a:gd name="T8" fmla="*/ 410 w 437"/>
                <a:gd name="T9" fmla="*/ 393 h 473"/>
                <a:gd name="T10" fmla="*/ 231 w 437"/>
                <a:gd name="T11" fmla="*/ 197 h 473"/>
                <a:gd name="T12" fmla="*/ 40 w 437"/>
                <a:gd name="T13" fmla="*/ 15 h 473"/>
                <a:gd name="T14" fmla="*/ 16 w 437"/>
                <a:gd name="T15" fmla="*/ 4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7" h="473">
                  <a:moveTo>
                    <a:pt x="16" y="40"/>
                  </a:moveTo>
                  <a:cubicBezTo>
                    <a:pt x="78" y="100"/>
                    <a:pt x="136" y="165"/>
                    <a:pt x="192" y="232"/>
                  </a:cubicBezTo>
                  <a:cubicBezTo>
                    <a:pt x="219" y="264"/>
                    <a:pt x="245" y="297"/>
                    <a:pt x="270" y="330"/>
                  </a:cubicBezTo>
                  <a:cubicBezTo>
                    <a:pt x="298" y="366"/>
                    <a:pt x="322" y="404"/>
                    <a:pt x="351" y="439"/>
                  </a:cubicBezTo>
                  <a:cubicBezTo>
                    <a:pt x="377" y="473"/>
                    <a:pt x="437" y="428"/>
                    <a:pt x="410" y="393"/>
                  </a:cubicBezTo>
                  <a:cubicBezTo>
                    <a:pt x="358" y="323"/>
                    <a:pt x="293" y="260"/>
                    <a:pt x="231" y="197"/>
                  </a:cubicBezTo>
                  <a:cubicBezTo>
                    <a:pt x="170" y="134"/>
                    <a:pt x="105" y="75"/>
                    <a:pt x="40" y="15"/>
                  </a:cubicBezTo>
                  <a:cubicBezTo>
                    <a:pt x="24" y="0"/>
                    <a:pt x="0" y="24"/>
                    <a:pt x="16" y="4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-5181136" y="3773250"/>
              <a:ext cx="403225" cy="382588"/>
            </a:xfrm>
            <a:custGeom>
              <a:avLst/>
              <a:gdLst>
                <a:gd name="T0" fmla="*/ 22 w 151"/>
                <a:gd name="T1" fmla="*/ 62 h 144"/>
                <a:gd name="T2" fmla="*/ 52 w 151"/>
                <a:gd name="T3" fmla="*/ 91 h 144"/>
                <a:gd name="T4" fmla="*/ 78 w 151"/>
                <a:gd name="T5" fmla="*/ 120 h 144"/>
                <a:gd name="T6" fmla="*/ 135 w 151"/>
                <a:gd name="T7" fmla="*/ 127 h 144"/>
                <a:gd name="T8" fmla="*/ 128 w 151"/>
                <a:gd name="T9" fmla="*/ 70 h 144"/>
                <a:gd name="T10" fmla="*/ 55 w 151"/>
                <a:gd name="T11" fmla="*/ 19 h 144"/>
                <a:gd name="T12" fmla="*/ 22 w 151"/>
                <a:gd name="T13" fmla="*/ 6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44">
                  <a:moveTo>
                    <a:pt x="22" y="62"/>
                  </a:moveTo>
                  <a:cubicBezTo>
                    <a:pt x="32" y="72"/>
                    <a:pt x="42" y="82"/>
                    <a:pt x="52" y="91"/>
                  </a:cubicBezTo>
                  <a:cubicBezTo>
                    <a:pt x="61" y="100"/>
                    <a:pt x="72" y="109"/>
                    <a:pt x="78" y="120"/>
                  </a:cubicBezTo>
                  <a:cubicBezTo>
                    <a:pt x="91" y="139"/>
                    <a:pt x="119" y="144"/>
                    <a:pt x="135" y="127"/>
                  </a:cubicBezTo>
                  <a:cubicBezTo>
                    <a:pt x="151" y="112"/>
                    <a:pt x="150" y="79"/>
                    <a:pt x="128" y="70"/>
                  </a:cubicBezTo>
                  <a:cubicBezTo>
                    <a:pt x="101" y="58"/>
                    <a:pt x="78" y="36"/>
                    <a:pt x="55" y="19"/>
                  </a:cubicBezTo>
                  <a:cubicBezTo>
                    <a:pt x="30" y="0"/>
                    <a:pt x="0" y="40"/>
                    <a:pt x="22" y="6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6" name="Freeform 13"/>
            <p:cNvSpPr/>
            <p:nvPr/>
          </p:nvSpPr>
          <p:spPr bwMode="auto">
            <a:xfrm>
              <a:off x="-10102384" y="3741500"/>
              <a:ext cx="1301749" cy="1147763"/>
            </a:xfrm>
            <a:custGeom>
              <a:avLst/>
              <a:gdLst>
                <a:gd name="T0" fmla="*/ 16 w 489"/>
                <a:gd name="T1" fmla="*/ 44 h 431"/>
                <a:gd name="T2" fmla="*/ 116 w 489"/>
                <a:gd name="T3" fmla="*/ 133 h 431"/>
                <a:gd name="T4" fmla="*/ 218 w 489"/>
                <a:gd name="T5" fmla="*/ 225 h 431"/>
                <a:gd name="T6" fmla="*/ 316 w 489"/>
                <a:gd name="T7" fmla="*/ 317 h 431"/>
                <a:gd name="T8" fmla="*/ 363 w 489"/>
                <a:gd name="T9" fmla="*/ 364 h 431"/>
                <a:gd name="T10" fmla="*/ 418 w 489"/>
                <a:gd name="T11" fmla="*/ 412 h 431"/>
                <a:gd name="T12" fmla="*/ 470 w 489"/>
                <a:gd name="T13" fmla="*/ 360 h 431"/>
                <a:gd name="T14" fmla="*/ 423 w 489"/>
                <a:gd name="T15" fmla="*/ 310 h 431"/>
                <a:gd name="T16" fmla="*/ 370 w 489"/>
                <a:gd name="T17" fmla="*/ 263 h 431"/>
                <a:gd name="T18" fmla="*/ 264 w 489"/>
                <a:gd name="T19" fmla="*/ 174 h 431"/>
                <a:gd name="T20" fmla="*/ 158 w 489"/>
                <a:gd name="T21" fmla="*/ 91 h 431"/>
                <a:gd name="T22" fmla="*/ 42 w 489"/>
                <a:gd name="T23" fmla="*/ 11 h 431"/>
                <a:gd name="T24" fmla="*/ 16 w 489"/>
                <a:gd name="T25" fmla="*/ 4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9" h="431">
                  <a:moveTo>
                    <a:pt x="16" y="44"/>
                  </a:moveTo>
                  <a:cubicBezTo>
                    <a:pt x="46" y="77"/>
                    <a:pt x="83" y="104"/>
                    <a:pt x="116" y="133"/>
                  </a:cubicBezTo>
                  <a:cubicBezTo>
                    <a:pt x="151" y="163"/>
                    <a:pt x="185" y="194"/>
                    <a:pt x="218" y="225"/>
                  </a:cubicBezTo>
                  <a:cubicBezTo>
                    <a:pt x="251" y="255"/>
                    <a:pt x="284" y="285"/>
                    <a:pt x="316" y="317"/>
                  </a:cubicBezTo>
                  <a:cubicBezTo>
                    <a:pt x="332" y="332"/>
                    <a:pt x="348" y="348"/>
                    <a:pt x="363" y="364"/>
                  </a:cubicBezTo>
                  <a:cubicBezTo>
                    <a:pt x="380" y="381"/>
                    <a:pt x="396" y="400"/>
                    <a:pt x="418" y="412"/>
                  </a:cubicBezTo>
                  <a:cubicBezTo>
                    <a:pt x="451" y="431"/>
                    <a:pt x="489" y="394"/>
                    <a:pt x="470" y="360"/>
                  </a:cubicBezTo>
                  <a:cubicBezTo>
                    <a:pt x="458" y="340"/>
                    <a:pt x="440" y="325"/>
                    <a:pt x="423" y="310"/>
                  </a:cubicBezTo>
                  <a:cubicBezTo>
                    <a:pt x="405" y="294"/>
                    <a:pt x="387" y="278"/>
                    <a:pt x="370" y="263"/>
                  </a:cubicBezTo>
                  <a:cubicBezTo>
                    <a:pt x="335" y="232"/>
                    <a:pt x="300" y="203"/>
                    <a:pt x="264" y="174"/>
                  </a:cubicBezTo>
                  <a:cubicBezTo>
                    <a:pt x="229" y="145"/>
                    <a:pt x="194" y="118"/>
                    <a:pt x="158" y="91"/>
                  </a:cubicBezTo>
                  <a:cubicBezTo>
                    <a:pt x="121" y="63"/>
                    <a:pt x="83" y="32"/>
                    <a:pt x="42" y="11"/>
                  </a:cubicBezTo>
                  <a:cubicBezTo>
                    <a:pt x="21" y="0"/>
                    <a:pt x="0" y="26"/>
                    <a:pt x="16" y="44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7" name="Freeform 14"/>
            <p:cNvSpPr/>
            <p:nvPr/>
          </p:nvSpPr>
          <p:spPr bwMode="auto">
            <a:xfrm>
              <a:off x="-9270534" y="3889138"/>
              <a:ext cx="768350" cy="690563"/>
            </a:xfrm>
            <a:custGeom>
              <a:avLst/>
              <a:gdLst>
                <a:gd name="T0" fmla="*/ 29 w 289"/>
                <a:gd name="T1" fmla="*/ 66 h 259"/>
                <a:gd name="T2" fmla="*/ 216 w 289"/>
                <a:gd name="T3" fmla="*/ 243 h 259"/>
                <a:gd name="T4" fmla="*/ 273 w 289"/>
                <a:gd name="T5" fmla="*/ 243 h 259"/>
                <a:gd name="T6" fmla="*/ 273 w 289"/>
                <a:gd name="T7" fmla="*/ 185 h 259"/>
                <a:gd name="T8" fmla="*/ 72 w 289"/>
                <a:gd name="T9" fmla="*/ 24 h 259"/>
                <a:gd name="T10" fmla="*/ 29 w 289"/>
                <a:gd name="T11" fmla="*/ 6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" h="259">
                  <a:moveTo>
                    <a:pt x="29" y="66"/>
                  </a:moveTo>
                  <a:cubicBezTo>
                    <a:pt x="92" y="124"/>
                    <a:pt x="150" y="188"/>
                    <a:pt x="216" y="243"/>
                  </a:cubicBezTo>
                  <a:cubicBezTo>
                    <a:pt x="233" y="257"/>
                    <a:pt x="257" y="259"/>
                    <a:pt x="273" y="243"/>
                  </a:cubicBezTo>
                  <a:cubicBezTo>
                    <a:pt x="288" y="228"/>
                    <a:pt x="289" y="200"/>
                    <a:pt x="273" y="185"/>
                  </a:cubicBezTo>
                  <a:cubicBezTo>
                    <a:pt x="209" y="128"/>
                    <a:pt x="138" y="79"/>
                    <a:pt x="72" y="24"/>
                  </a:cubicBezTo>
                  <a:cubicBezTo>
                    <a:pt x="42" y="0"/>
                    <a:pt x="0" y="40"/>
                    <a:pt x="29" y="66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8" name="Freeform 15"/>
            <p:cNvSpPr/>
            <p:nvPr/>
          </p:nvSpPr>
          <p:spPr bwMode="auto">
            <a:xfrm>
              <a:off x="-9170522" y="5105164"/>
              <a:ext cx="2362199" cy="1681164"/>
            </a:xfrm>
            <a:custGeom>
              <a:avLst/>
              <a:gdLst>
                <a:gd name="T0" fmla="*/ 838 w 887"/>
                <a:gd name="T1" fmla="*/ 17 h 631"/>
                <a:gd name="T2" fmla="*/ 534 w 887"/>
                <a:gd name="T3" fmla="*/ 241 h 631"/>
                <a:gd name="T4" fmla="*/ 218 w 887"/>
                <a:gd name="T5" fmla="*/ 446 h 631"/>
                <a:gd name="T6" fmla="*/ 35 w 887"/>
                <a:gd name="T7" fmla="*/ 556 h 631"/>
                <a:gd name="T8" fmla="*/ 68 w 887"/>
                <a:gd name="T9" fmla="*/ 612 h 631"/>
                <a:gd name="T10" fmla="*/ 394 w 887"/>
                <a:gd name="T11" fmla="*/ 410 h 631"/>
                <a:gd name="T12" fmla="*/ 700 w 887"/>
                <a:gd name="T13" fmla="*/ 185 h 631"/>
                <a:gd name="T14" fmla="*/ 867 w 887"/>
                <a:gd name="T15" fmla="*/ 46 h 631"/>
                <a:gd name="T16" fmla="*/ 838 w 887"/>
                <a:gd name="T17" fmla="*/ 1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7" h="631">
                  <a:moveTo>
                    <a:pt x="838" y="17"/>
                  </a:moveTo>
                  <a:cubicBezTo>
                    <a:pt x="740" y="96"/>
                    <a:pt x="637" y="169"/>
                    <a:pt x="534" y="241"/>
                  </a:cubicBezTo>
                  <a:cubicBezTo>
                    <a:pt x="430" y="312"/>
                    <a:pt x="326" y="381"/>
                    <a:pt x="218" y="446"/>
                  </a:cubicBezTo>
                  <a:cubicBezTo>
                    <a:pt x="157" y="482"/>
                    <a:pt x="95" y="517"/>
                    <a:pt x="35" y="556"/>
                  </a:cubicBezTo>
                  <a:cubicBezTo>
                    <a:pt x="0" y="579"/>
                    <a:pt x="30" y="631"/>
                    <a:pt x="68" y="612"/>
                  </a:cubicBezTo>
                  <a:cubicBezTo>
                    <a:pt x="182" y="556"/>
                    <a:pt x="289" y="482"/>
                    <a:pt x="394" y="410"/>
                  </a:cubicBezTo>
                  <a:cubicBezTo>
                    <a:pt x="499" y="339"/>
                    <a:pt x="601" y="264"/>
                    <a:pt x="700" y="185"/>
                  </a:cubicBezTo>
                  <a:cubicBezTo>
                    <a:pt x="756" y="139"/>
                    <a:pt x="811" y="92"/>
                    <a:pt x="867" y="46"/>
                  </a:cubicBezTo>
                  <a:cubicBezTo>
                    <a:pt x="887" y="29"/>
                    <a:pt x="858" y="0"/>
                    <a:pt x="838" y="17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9" name="Freeform 16"/>
            <p:cNvSpPr/>
            <p:nvPr/>
          </p:nvSpPr>
          <p:spPr bwMode="auto">
            <a:xfrm>
              <a:off x="-10381784" y="6727590"/>
              <a:ext cx="969962" cy="687388"/>
            </a:xfrm>
            <a:custGeom>
              <a:avLst/>
              <a:gdLst>
                <a:gd name="T0" fmla="*/ 314 w 364"/>
                <a:gd name="T1" fmla="*/ 17 h 258"/>
                <a:gd name="T2" fmla="*/ 36 w 364"/>
                <a:gd name="T3" fmla="*/ 177 h 258"/>
                <a:gd name="T4" fmla="*/ 64 w 364"/>
                <a:gd name="T5" fmla="*/ 244 h 258"/>
                <a:gd name="T6" fmla="*/ 344 w 364"/>
                <a:gd name="T7" fmla="*/ 55 h 258"/>
                <a:gd name="T8" fmla="*/ 314 w 364"/>
                <a:gd name="T9" fmla="*/ 1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58">
                  <a:moveTo>
                    <a:pt x="314" y="17"/>
                  </a:moveTo>
                  <a:cubicBezTo>
                    <a:pt x="228" y="82"/>
                    <a:pt x="131" y="126"/>
                    <a:pt x="36" y="177"/>
                  </a:cubicBezTo>
                  <a:cubicBezTo>
                    <a:pt x="0" y="196"/>
                    <a:pt x="25" y="258"/>
                    <a:pt x="64" y="244"/>
                  </a:cubicBezTo>
                  <a:cubicBezTo>
                    <a:pt x="171" y="204"/>
                    <a:pt x="260" y="131"/>
                    <a:pt x="344" y="55"/>
                  </a:cubicBezTo>
                  <a:cubicBezTo>
                    <a:pt x="364" y="37"/>
                    <a:pt x="336" y="0"/>
                    <a:pt x="314" y="17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0"/>
            <a:ext cx="6746488" cy="702527"/>
          </a:xfrm>
          <a:prstGeom prst="rect">
            <a:avLst/>
          </a:prstGeom>
          <a:gradFill flip="none" rotWithShape="1">
            <a:gsLst>
              <a:gs pos="0">
                <a:srgbClr val="0563A8"/>
              </a:gs>
              <a:gs pos="52000">
                <a:srgbClr val="0F7BC6"/>
              </a:gs>
              <a:gs pos="28000">
                <a:srgbClr val="0563A8"/>
              </a:gs>
              <a:gs pos="100000">
                <a:srgbClr val="0563A8">
                  <a:alpha val="0"/>
                </a:srgbClr>
              </a:gs>
            </a:gsLst>
            <a:lin ang="0" scaled="0"/>
            <a:tileRect/>
          </a:gradFill>
        </p:spPr>
        <p:txBody>
          <a:bodyPr>
            <a:spAutoFit/>
          </a:bodyPr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i="1" spc="300">
              <a:gradFill flip="none" rotWithShape="1">
                <a:gsLst>
                  <a:gs pos="0">
                    <a:schemeClr val="accent6">
                      <a:lumMod val="5000"/>
                      <a:lumOff val="95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193040" y="186055"/>
            <a:ext cx="531495" cy="379095"/>
            <a:chOff x="-12312183" y="1920636"/>
            <a:chExt cx="10321921" cy="6900868"/>
          </a:xfrm>
          <a:solidFill>
            <a:schemeClr val="bg2"/>
          </a:solidFill>
        </p:grpSpPr>
        <p:sp>
          <p:nvSpPr>
            <p:cNvPr id="24" name="Freeform 5"/>
            <p:cNvSpPr/>
            <p:nvPr/>
          </p:nvSpPr>
          <p:spPr bwMode="auto">
            <a:xfrm>
              <a:off x="-8235485" y="1920636"/>
              <a:ext cx="3227386" cy="6656393"/>
            </a:xfrm>
            <a:custGeom>
              <a:avLst/>
              <a:gdLst>
                <a:gd name="T0" fmla="*/ 19 w 1212"/>
                <a:gd name="T1" fmla="*/ 50 h 2498"/>
                <a:gd name="T2" fmla="*/ 244 w 1212"/>
                <a:gd name="T3" fmla="*/ 277 h 2498"/>
                <a:gd name="T4" fmla="*/ 468 w 1212"/>
                <a:gd name="T5" fmla="*/ 494 h 2498"/>
                <a:gd name="T6" fmla="*/ 924 w 1212"/>
                <a:gd name="T7" fmla="*/ 930 h 2498"/>
                <a:gd name="T8" fmla="*/ 1039 w 1212"/>
                <a:gd name="T9" fmla="*/ 1040 h 2498"/>
                <a:gd name="T10" fmla="*/ 1111 w 1212"/>
                <a:gd name="T11" fmla="*/ 1124 h 2498"/>
                <a:gd name="T12" fmla="*/ 1093 w 1212"/>
                <a:gd name="T13" fmla="*/ 1166 h 2498"/>
                <a:gd name="T14" fmla="*/ 1045 w 1212"/>
                <a:gd name="T15" fmla="*/ 1229 h 2498"/>
                <a:gd name="T16" fmla="*/ 951 w 1212"/>
                <a:gd name="T17" fmla="*/ 1353 h 2498"/>
                <a:gd name="T18" fmla="*/ 570 w 1212"/>
                <a:gd name="T19" fmla="*/ 1854 h 2498"/>
                <a:gd name="T20" fmla="*/ 140 w 1212"/>
                <a:gd name="T21" fmla="*/ 2419 h 2498"/>
                <a:gd name="T22" fmla="*/ 157 w 1212"/>
                <a:gd name="T23" fmla="*/ 2484 h 2498"/>
                <a:gd name="T24" fmla="*/ 222 w 1212"/>
                <a:gd name="T25" fmla="*/ 2467 h 2498"/>
                <a:gd name="T26" fmla="*/ 1003 w 1212"/>
                <a:gd name="T27" fmla="*/ 1439 h 2498"/>
                <a:gd name="T28" fmla="*/ 1099 w 1212"/>
                <a:gd name="T29" fmla="*/ 1312 h 2498"/>
                <a:gd name="T30" fmla="*/ 1148 w 1212"/>
                <a:gd name="T31" fmla="*/ 1248 h 2498"/>
                <a:gd name="T32" fmla="*/ 1189 w 1212"/>
                <a:gd name="T33" fmla="*/ 1187 h 2498"/>
                <a:gd name="T34" fmla="*/ 1174 w 1212"/>
                <a:gd name="T35" fmla="*/ 1047 h 2498"/>
                <a:gd name="T36" fmla="*/ 1069 w 1212"/>
                <a:gd name="T37" fmla="*/ 943 h 2498"/>
                <a:gd name="T38" fmla="*/ 594 w 1212"/>
                <a:gd name="T39" fmla="*/ 503 h 2498"/>
                <a:gd name="T40" fmla="*/ 328 w 1212"/>
                <a:gd name="T41" fmla="*/ 261 h 2498"/>
                <a:gd name="T42" fmla="*/ 51 w 1212"/>
                <a:gd name="T43" fmla="*/ 18 h 2498"/>
                <a:gd name="T44" fmla="*/ 19 w 1212"/>
                <a:gd name="T45" fmla="*/ 50 h 2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2" h="2498">
                  <a:moveTo>
                    <a:pt x="19" y="50"/>
                  </a:moveTo>
                  <a:cubicBezTo>
                    <a:pt x="90" y="130"/>
                    <a:pt x="168" y="202"/>
                    <a:pt x="244" y="277"/>
                  </a:cubicBezTo>
                  <a:cubicBezTo>
                    <a:pt x="318" y="350"/>
                    <a:pt x="393" y="422"/>
                    <a:pt x="468" y="494"/>
                  </a:cubicBezTo>
                  <a:cubicBezTo>
                    <a:pt x="619" y="640"/>
                    <a:pt x="772" y="785"/>
                    <a:pt x="924" y="930"/>
                  </a:cubicBezTo>
                  <a:cubicBezTo>
                    <a:pt x="962" y="967"/>
                    <a:pt x="1001" y="1003"/>
                    <a:pt x="1039" y="1040"/>
                  </a:cubicBezTo>
                  <a:cubicBezTo>
                    <a:pt x="1061" y="1060"/>
                    <a:pt x="1108" y="1094"/>
                    <a:pt x="1111" y="1124"/>
                  </a:cubicBezTo>
                  <a:cubicBezTo>
                    <a:pt x="1113" y="1139"/>
                    <a:pt x="1102" y="1154"/>
                    <a:pt x="1093" y="1166"/>
                  </a:cubicBezTo>
                  <a:cubicBezTo>
                    <a:pt x="1078" y="1188"/>
                    <a:pt x="1061" y="1208"/>
                    <a:pt x="1045" y="1229"/>
                  </a:cubicBezTo>
                  <a:cubicBezTo>
                    <a:pt x="1014" y="1271"/>
                    <a:pt x="982" y="1312"/>
                    <a:pt x="951" y="1353"/>
                  </a:cubicBezTo>
                  <a:cubicBezTo>
                    <a:pt x="824" y="1520"/>
                    <a:pt x="697" y="1687"/>
                    <a:pt x="570" y="1854"/>
                  </a:cubicBezTo>
                  <a:cubicBezTo>
                    <a:pt x="426" y="2043"/>
                    <a:pt x="283" y="2231"/>
                    <a:pt x="140" y="2419"/>
                  </a:cubicBezTo>
                  <a:cubicBezTo>
                    <a:pt x="125" y="2439"/>
                    <a:pt x="137" y="2472"/>
                    <a:pt x="157" y="2484"/>
                  </a:cubicBezTo>
                  <a:cubicBezTo>
                    <a:pt x="181" y="2498"/>
                    <a:pt x="206" y="2487"/>
                    <a:pt x="222" y="2467"/>
                  </a:cubicBezTo>
                  <a:cubicBezTo>
                    <a:pt x="482" y="2124"/>
                    <a:pt x="743" y="1781"/>
                    <a:pt x="1003" y="1439"/>
                  </a:cubicBezTo>
                  <a:cubicBezTo>
                    <a:pt x="1035" y="1396"/>
                    <a:pt x="1067" y="1354"/>
                    <a:pt x="1099" y="1312"/>
                  </a:cubicBezTo>
                  <a:cubicBezTo>
                    <a:pt x="1116" y="1290"/>
                    <a:pt x="1132" y="1269"/>
                    <a:pt x="1148" y="1248"/>
                  </a:cubicBezTo>
                  <a:cubicBezTo>
                    <a:pt x="1162" y="1229"/>
                    <a:pt x="1178" y="1209"/>
                    <a:pt x="1189" y="1187"/>
                  </a:cubicBezTo>
                  <a:cubicBezTo>
                    <a:pt x="1212" y="1139"/>
                    <a:pt x="1206" y="1089"/>
                    <a:pt x="1174" y="1047"/>
                  </a:cubicBezTo>
                  <a:cubicBezTo>
                    <a:pt x="1145" y="1008"/>
                    <a:pt x="1105" y="976"/>
                    <a:pt x="1069" y="943"/>
                  </a:cubicBezTo>
                  <a:cubicBezTo>
                    <a:pt x="911" y="796"/>
                    <a:pt x="753" y="649"/>
                    <a:pt x="594" y="503"/>
                  </a:cubicBezTo>
                  <a:cubicBezTo>
                    <a:pt x="505" y="422"/>
                    <a:pt x="417" y="341"/>
                    <a:pt x="328" y="261"/>
                  </a:cubicBezTo>
                  <a:cubicBezTo>
                    <a:pt x="237" y="179"/>
                    <a:pt x="148" y="93"/>
                    <a:pt x="51" y="18"/>
                  </a:cubicBezTo>
                  <a:cubicBezTo>
                    <a:pt x="29" y="0"/>
                    <a:pt x="0" y="28"/>
                    <a:pt x="19" y="5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-8122772" y="1923811"/>
              <a:ext cx="6132510" cy="6735768"/>
            </a:xfrm>
            <a:custGeom>
              <a:avLst/>
              <a:gdLst>
                <a:gd name="T0" fmla="*/ 25 w 2303"/>
                <a:gd name="T1" fmla="*/ 52 h 2528"/>
                <a:gd name="T2" fmla="*/ 137 w 2303"/>
                <a:gd name="T3" fmla="*/ 103 h 2528"/>
                <a:gd name="T4" fmla="*/ 244 w 2303"/>
                <a:gd name="T5" fmla="*/ 151 h 2528"/>
                <a:gd name="T6" fmla="*/ 462 w 2303"/>
                <a:gd name="T7" fmla="*/ 247 h 2528"/>
                <a:gd name="T8" fmla="*/ 892 w 2303"/>
                <a:gd name="T9" fmla="*/ 438 h 2528"/>
                <a:gd name="T10" fmla="*/ 1751 w 2303"/>
                <a:gd name="T11" fmla="*/ 852 h 2528"/>
                <a:gd name="T12" fmla="*/ 2224 w 2303"/>
                <a:gd name="T13" fmla="*/ 1104 h 2528"/>
                <a:gd name="T14" fmla="*/ 2215 w 2303"/>
                <a:gd name="T15" fmla="*/ 1030 h 2528"/>
                <a:gd name="T16" fmla="*/ 1439 w 2303"/>
                <a:gd name="T17" fmla="*/ 1667 h 2528"/>
                <a:gd name="T18" fmla="*/ 582 w 2303"/>
                <a:gd name="T19" fmla="*/ 2193 h 2528"/>
                <a:gd name="T20" fmla="*/ 69 w 2303"/>
                <a:gd name="T21" fmla="*/ 2436 h 2528"/>
                <a:gd name="T22" fmla="*/ 52 w 2303"/>
                <a:gd name="T23" fmla="*/ 2501 h 2528"/>
                <a:gd name="T24" fmla="*/ 117 w 2303"/>
                <a:gd name="T25" fmla="*/ 2518 h 2528"/>
                <a:gd name="T26" fmla="*/ 1021 w 2303"/>
                <a:gd name="T27" fmla="*/ 2055 h 2528"/>
                <a:gd name="T28" fmla="*/ 1851 w 2303"/>
                <a:gd name="T29" fmla="*/ 1472 h 2528"/>
                <a:gd name="T30" fmla="*/ 2281 w 2303"/>
                <a:gd name="T31" fmla="*/ 1096 h 2528"/>
                <a:gd name="T32" fmla="*/ 2272 w 2303"/>
                <a:gd name="T33" fmla="*/ 1023 h 2528"/>
                <a:gd name="T34" fmla="*/ 1421 w 2303"/>
                <a:gd name="T35" fmla="*/ 583 h 2528"/>
                <a:gd name="T36" fmla="*/ 543 w 2303"/>
                <a:gd name="T37" fmla="*/ 192 h 2528"/>
                <a:gd name="T38" fmla="*/ 295 w 2303"/>
                <a:gd name="T39" fmla="*/ 98 h 2528"/>
                <a:gd name="T40" fmla="*/ 167 w 2303"/>
                <a:gd name="T41" fmla="*/ 52 h 2528"/>
                <a:gd name="T42" fmla="*/ 37 w 2303"/>
                <a:gd name="T43" fmla="*/ 10 h 2528"/>
                <a:gd name="T44" fmla="*/ 25 w 2303"/>
                <a:gd name="T45" fmla="*/ 52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3" h="2528">
                  <a:moveTo>
                    <a:pt x="25" y="52"/>
                  </a:moveTo>
                  <a:cubicBezTo>
                    <a:pt x="63" y="68"/>
                    <a:pt x="99" y="87"/>
                    <a:pt x="137" y="103"/>
                  </a:cubicBezTo>
                  <a:cubicBezTo>
                    <a:pt x="173" y="119"/>
                    <a:pt x="208" y="135"/>
                    <a:pt x="244" y="151"/>
                  </a:cubicBezTo>
                  <a:cubicBezTo>
                    <a:pt x="317" y="183"/>
                    <a:pt x="390" y="215"/>
                    <a:pt x="462" y="247"/>
                  </a:cubicBezTo>
                  <a:cubicBezTo>
                    <a:pt x="606" y="310"/>
                    <a:pt x="749" y="373"/>
                    <a:pt x="892" y="438"/>
                  </a:cubicBezTo>
                  <a:cubicBezTo>
                    <a:pt x="1182" y="568"/>
                    <a:pt x="1469" y="707"/>
                    <a:pt x="1751" y="852"/>
                  </a:cubicBezTo>
                  <a:cubicBezTo>
                    <a:pt x="1910" y="933"/>
                    <a:pt x="2068" y="1017"/>
                    <a:pt x="2224" y="1104"/>
                  </a:cubicBezTo>
                  <a:cubicBezTo>
                    <a:pt x="2221" y="1079"/>
                    <a:pt x="2218" y="1055"/>
                    <a:pt x="2215" y="1030"/>
                  </a:cubicBezTo>
                  <a:cubicBezTo>
                    <a:pt x="1971" y="1260"/>
                    <a:pt x="1712" y="1473"/>
                    <a:pt x="1439" y="1667"/>
                  </a:cubicBezTo>
                  <a:cubicBezTo>
                    <a:pt x="1166" y="1862"/>
                    <a:pt x="879" y="2038"/>
                    <a:pt x="582" y="2193"/>
                  </a:cubicBezTo>
                  <a:cubicBezTo>
                    <a:pt x="414" y="2281"/>
                    <a:pt x="243" y="2362"/>
                    <a:pt x="69" y="2436"/>
                  </a:cubicBezTo>
                  <a:cubicBezTo>
                    <a:pt x="46" y="2446"/>
                    <a:pt x="40" y="2481"/>
                    <a:pt x="52" y="2501"/>
                  </a:cubicBezTo>
                  <a:cubicBezTo>
                    <a:pt x="66" y="2525"/>
                    <a:pt x="93" y="2528"/>
                    <a:pt x="117" y="2518"/>
                  </a:cubicBezTo>
                  <a:cubicBezTo>
                    <a:pt x="429" y="2385"/>
                    <a:pt x="731" y="2230"/>
                    <a:pt x="1021" y="2055"/>
                  </a:cubicBezTo>
                  <a:cubicBezTo>
                    <a:pt x="1311" y="1880"/>
                    <a:pt x="1588" y="1685"/>
                    <a:pt x="1851" y="1472"/>
                  </a:cubicBezTo>
                  <a:cubicBezTo>
                    <a:pt x="2000" y="1353"/>
                    <a:pt x="2143" y="1227"/>
                    <a:pt x="2281" y="1096"/>
                  </a:cubicBezTo>
                  <a:cubicBezTo>
                    <a:pt x="2303" y="1076"/>
                    <a:pt x="2298" y="1037"/>
                    <a:pt x="2272" y="1023"/>
                  </a:cubicBezTo>
                  <a:cubicBezTo>
                    <a:pt x="1992" y="868"/>
                    <a:pt x="1709" y="721"/>
                    <a:pt x="1421" y="583"/>
                  </a:cubicBezTo>
                  <a:cubicBezTo>
                    <a:pt x="1133" y="444"/>
                    <a:pt x="841" y="309"/>
                    <a:pt x="543" y="192"/>
                  </a:cubicBezTo>
                  <a:cubicBezTo>
                    <a:pt x="461" y="159"/>
                    <a:pt x="378" y="128"/>
                    <a:pt x="295" y="98"/>
                  </a:cubicBezTo>
                  <a:cubicBezTo>
                    <a:pt x="252" y="82"/>
                    <a:pt x="209" y="67"/>
                    <a:pt x="167" y="52"/>
                  </a:cubicBezTo>
                  <a:cubicBezTo>
                    <a:pt x="124" y="37"/>
                    <a:pt x="80" y="25"/>
                    <a:pt x="37" y="10"/>
                  </a:cubicBezTo>
                  <a:cubicBezTo>
                    <a:pt x="10" y="0"/>
                    <a:pt x="0" y="42"/>
                    <a:pt x="25" y="5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-12312183" y="2084149"/>
              <a:ext cx="3227386" cy="6654805"/>
            </a:xfrm>
            <a:custGeom>
              <a:avLst/>
              <a:gdLst>
                <a:gd name="T0" fmla="*/ 20 w 1212"/>
                <a:gd name="T1" fmla="*/ 50 h 2498"/>
                <a:gd name="T2" fmla="*/ 245 w 1212"/>
                <a:gd name="T3" fmla="*/ 277 h 2498"/>
                <a:gd name="T4" fmla="*/ 468 w 1212"/>
                <a:gd name="T5" fmla="*/ 494 h 2498"/>
                <a:gd name="T6" fmla="*/ 924 w 1212"/>
                <a:gd name="T7" fmla="*/ 930 h 2498"/>
                <a:gd name="T8" fmla="*/ 1040 w 1212"/>
                <a:gd name="T9" fmla="*/ 1040 h 2498"/>
                <a:gd name="T10" fmla="*/ 1112 w 1212"/>
                <a:gd name="T11" fmla="*/ 1123 h 2498"/>
                <a:gd name="T12" fmla="*/ 1094 w 1212"/>
                <a:gd name="T13" fmla="*/ 1166 h 2498"/>
                <a:gd name="T14" fmla="*/ 1045 w 1212"/>
                <a:gd name="T15" fmla="*/ 1229 h 2498"/>
                <a:gd name="T16" fmla="*/ 951 w 1212"/>
                <a:gd name="T17" fmla="*/ 1353 h 2498"/>
                <a:gd name="T18" fmla="*/ 570 w 1212"/>
                <a:gd name="T19" fmla="*/ 1854 h 2498"/>
                <a:gd name="T20" fmla="*/ 141 w 1212"/>
                <a:gd name="T21" fmla="*/ 2419 h 2498"/>
                <a:gd name="T22" fmla="*/ 158 w 1212"/>
                <a:gd name="T23" fmla="*/ 2484 h 2498"/>
                <a:gd name="T24" fmla="*/ 222 w 1212"/>
                <a:gd name="T25" fmla="*/ 2467 h 2498"/>
                <a:gd name="T26" fmla="*/ 1004 w 1212"/>
                <a:gd name="T27" fmla="*/ 1438 h 2498"/>
                <a:gd name="T28" fmla="*/ 1100 w 1212"/>
                <a:gd name="T29" fmla="*/ 1311 h 2498"/>
                <a:gd name="T30" fmla="*/ 1148 w 1212"/>
                <a:gd name="T31" fmla="*/ 1248 h 2498"/>
                <a:gd name="T32" fmla="*/ 1189 w 1212"/>
                <a:gd name="T33" fmla="*/ 1187 h 2498"/>
                <a:gd name="T34" fmla="*/ 1175 w 1212"/>
                <a:gd name="T35" fmla="*/ 1047 h 2498"/>
                <a:gd name="T36" fmla="*/ 1070 w 1212"/>
                <a:gd name="T37" fmla="*/ 942 h 2498"/>
                <a:gd name="T38" fmla="*/ 594 w 1212"/>
                <a:gd name="T39" fmla="*/ 503 h 2498"/>
                <a:gd name="T40" fmla="*/ 329 w 1212"/>
                <a:gd name="T41" fmla="*/ 260 h 2498"/>
                <a:gd name="T42" fmla="*/ 52 w 1212"/>
                <a:gd name="T43" fmla="*/ 18 h 2498"/>
                <a:gd name="T44" fmla="*/ 20 w 1212"/>
                <a:gd name="T45" fmla="*/ 50 h 2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2" h="2498">
                  <a:moveTo>
                    <a:pt x="20" y="50"/>
                  </a:moveTo>
                  <a:cubicBezTo>
                    <a:pt x="90" y="129"/>
                    <a:pt x="169" y="202"/>
                    <a:pt x="245" y="277"/>
                  </a:cubicBezTo>
                  <a:cubicBezTo>
                    <a:pt x="319" y="349"/>
                    <a:pt x="393" y="422"/>
                    <a:pt x="468" y="494"/>
                  </a:cubicBezTo>
                  <a:cubicBezTo>
                    <a:pt x="619" y="640"/>
                    <a:pt x="772" y="784"/>
                    <a:pt x="924" y="930"/>
                  </a:cubicBezTo>
                  <a:cubicBezTo>
                    <a:pt x="963" y="966"/>
                    <a:pt x="1001" y="1003"/>
                    <a:pt x="1040" y="1040"/>
                  </a:cubicBezTo>
                  <a:cubicBezTo>
                    <a:pt x="1062" y="1060"/>
                    <a:pt x="1109" y="1094"/>
                    <a:pt x="1112" y="1123"/>
                  </a:cubicBezTo>
                  <a:cubicBezTo>
                    <a:pt x="1113" y="1139"/>
                    <a:pt x="1102" y="1153"/>
                    <a:pt x="1094" y="1166"/>
                  </a:cubicBezTo>
                  <a:cubicBezTo>
                    <a:pt x="1079" y="1187"/>
                    <a:pt x="1062" y="1208"/>
                    <a:pt x="1045" y="1229"/>
                  </a:cubicBezTo>
                  <a:cubicBezTo>
                    <a:pt x="1014" y="1270"/>
                    <a:pt x="983" y="1312"/>
                    <a:pt x="951" y="1353"/>
                  </a:cubicBezTo>
                  <a:cubicBezTo>
                    <a:pt x="824" y="1520"/>
                    <a:pt x="697" y="1687"/>
                    <a:pt x="570" y="1854"/>
                  </a:cubicBezTo>
                  <a:cubicBezTo>
                    <a:pt x="427" y="2042"/>
                    <a:pt x="284" y="2231"/>
                    <a:pt x="141" y="2419"/>
                  </a:cubicBezTo>
                  <a:cubicBezTo>
                    <a:pt x="125" y="2439"/>
                    <a:pt x="137" y="2472"/>
                    <a:pt x="158" y="2484"/>
                  </a:cubicBezTo>
                  <a:cubicBezTo>
                    <a:pt x="182" y="2498"/>
                    <a:pt x="207" y="2487"/>
                    <a:pt x="222" y="2467"/>
                  </a:cubicBezTo>
                  <a:cubicBezTo>
                    <a:pt x="483" y="2124"/>
                    <a:pt x="743" y="1781"/>
                    <a:pt x="1004" y="1438"/>
                  </a:cubicBezTo>
                  <a:cubicBezTo>
                    <a:pt x="1036" y="1396"/>
                    <a:pt x="1068" y="1354"/>
                    <a:pt x="1100" y="1311"/>
                  </a:cubicBezTo>
                  <a:cubicBezTo>
                    <a:pt x="1116" y="1290"/>
                    <a:pt x="1132" y="1269"/>
                    <a:pt x="1148" y="1248"/>
                  </a:cubicBezTo>
                  <a:cubicBezTo>
                    <a:pt x="1163" y="1228"/>
                    <a:pt x="1179" y="1209"/>
                    <a:pt x="1189" y="1187"/>
                  </a:cubicBezTo>
                  <a:cubicBezTo>
                    <a:pt x="1212" y="1139"/>
                    <a:pt x="1206" y="1089"/>
                    <a:pt x="1175" y="1047"/>
                  </a:cubicBezTo>
                  <a:cubicBezTo>
                    <a:pt x="1145" y="1008"/>
                    <a:pt x="1105" y="976"/>
                    <a:pt x="1070" y="942"/>
                  </a:cubicBezTo>
                  <a:cubicBezTo>
                    <a:pt x="911" y="796"/>
                    <a:pt x="754" y="649"/>
                    <a:pt x="594" y="503"/>
                  </a:cubicBezTo>
                  <a:cubicBezTo>
                    <a:pt x="506" y="422"/>
                    <a:pt x="418" y="341"/>
                    <a:pt x="329" y="260"/>
                  </a:cubicBezTo>
                  <a:cubicBezTo>
                    <a:pt x="238" y="178"/>
                    <a:pt x="149" y="93"/>
                    <a:pt x="52" y="18"/>
                  </a:cubicBezTo>
                  <a:cubicBezTo>
                    <a:pt x="29" y="0"/>
                    <a:pt x="0" y="27"/>
                    <a:pt x="20" y="5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-12201058" y="2085736"/>
              <a:ext cx="6135685" cy="6735768"/>
            </a:xfrm>
            <a:custGeom>
              <a:avLst/>
              <a:gdLst>
                <a:gd name="T0" fmla="*/ 26 w 2304"/>
                <a:gd name="T1" fmla="*/ 52 h 2528"/>
                <a:gd name="T2" fmla="*/ 137 w 2304"/>
                <a:gd name="T3" fmla="*/ 103 h 2528"/>
                <a:gd name="T4" fmla="*/ 244 w 2304"/>
                <a:gd name="T5" fmla="*/ 150 h 2528"/>
                <a:gd name="T6" fmla="*/ 463 w 2304"/>
                <a:gd name="T7" fmla="*/ 247 h 2528"/>
                <a:gd name="T8" fmla="*/ 893 w 2304"/>
                <a:gd name="T9" fmla="*/ 438 h 2528"/>
                <a:gd name="T10" fmla="*/ 1752 w 2304"/>
                <a:gd name="T11" fmla="*/ 852 h 2528"/>
                <a:gd name="T12" fmla="*/ 2225 w 2304"/>
                <a:gd name="T13" fmla="*/ 1104 h 2528"/>
                <a:gd name="T14" fmla="*/ 2215 w 2304"/>
                <a:gd name="T15" fmla="*/ 1030 h 2528"/>
                <a:gd name="T16" fmla="*/ 1440 w 2304"/>
                <a:gd name="T17" fmla="*/ 1667 h 2528"/>
                <a:gd name="T18" fmla="*/ 582 w 2304"/>
                <a:gd name="T19" fmla="*/ 2193 h 2528"/>
                <a:gd name="T20" fmla="*/ 70 w 2304"/>
                <a:gd name="T21" fmla="*/ 2436 h 2528"/>
                <a:gd name="T22" fmla="*/ 53 w 2304"/>
                <a:gd name="T23" fmla="*/ 2501 h 2528"/>
                <a:gd name="T24" fmla="*/ 117 w 2304"/>
                <a:gd name="T25" fmla="*/ 2518 h 2528"/>
                <a:gd name="T26" fmla="*/ 1022 w 2304"/>
                <a:gd name="T27" fmla="*/ 2054 h 2528"/>
                <a:gd name="T28" fmla="*/ 1852 w 2304"/>
                <a:gd name="T29" fmla="*/ 1472 h 2528"/>
                <a:gd name="T30" fmla="*/ 2282 w 2304"/>
                <a:gd name="T31" fmla="*/ 1096 h 2528"/>
                <a:gd name="T32" fmla="*/ 2272 w 2304"/>
                <a:gd name="T33" fmla="*/ 1022 h 2528"/>
                <a:gd name="T34" fmla="*/ 1422 w 2304"/>
                <a:gd name="T35" fmla="*/ 583 h 2528"/>
                <a:gd name="T36" fmla="*/ 543 w 2304"/>
                <a:gd name="T37" fmla="*/ 192 h 2528"/>
                <a:gd name="T38" fmla="*/ 296 w 2304"/>
                <a:gd name="T39" fmla="*/ 98 h 2528"/>
                <a:gd name="T40" fmla="*/ 167 w 2304"/>
                <a:gd name="T41" fmla="*/ 52 h 2528"/>
                <a:gd name="T42" fmla="*/ 38 w 2304"/>
                <a:gd name="T43" fmla="*/ 10 h 2528"/>
                <a:gd name="T44" fmla="*/ 26 w 2304"/>
                <a:gd name="T45" fmla="*/ 52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4" h="2528">
                  <a:moveTo>
                    <a:pt x="26" y="52"/>
                  </a:moveTo>
                  <a:cubicBezTo>
                    <a:pt x="64" y="68"/>
                    <a:pt x="100" y="86"/>
                    <a:pt x="137" y="103"/>
                  </a:cubicBezTo>
                  <a:cubicBezTo>
                    <a:pt x="173" y="119"/>
                    <a:pt x="209" y="135"/>
                    <a:pt x="244" y="150"/>
                  </a:cubicBezTo>
                  <a:cubicBezTo>
                    <a:pt x="317" y="183"/>
                    <a:pt x="390" y="215"/>
                    <a:pt x="463" y="247"/>
                  </a:cubicBezTo>
                  <a:cubicBezTo>
                    <a:pt x="606" y="310"/>
                    <a:pt x="750" y="373"/>
                    <a:pt x="893" y="438"/>
                  </a:cubicBezTo>
                  <a:cubicBezTo>
                    <a:pt x="1183" y="568"/>
                    <a:pt x="1469" y="706"/>
                    <a:pt x="1752" y="852"/>
                  </a:cubicBezTo>
                  <a:cubicBezTo>
                    <a:pt x="1911" y="933"/>
                    <a:pt x="2069" y="1017"/>
                    <a:pt x="2225" y="1104"/>
                  </a:cubicBezTo>
                  <a:cubicBezTo>
                    <a:pt x="2222" y="1079"/>
                    <a:pt x="2219" y="1054"/>
                    <a:pt x="2215" y="1030"/>
                  </a:cubicBezTo>
                  <a:cubicBezTo>
                    <a:pt x="1972" y="1260"/>
                    <a:pt x="1713" y="1473"/>
                    <a:pt x="1440" y="1667"/>
                  </a:cubicBezTo>
                  <a:cubicBezTo>
                    <a:pt x="1166" y="1862"/>
                    <a:pt x="880" y="2037"/>
                    <a:pt x="582" y="2193"/>
                  </a:cubicBezTo>
                  <a:cubicBezTo>
                    <a:pt x="415" y="2281"/>
                    <a:pt x="244" y="2362"/>
                    <a:pt x="70" y="2436"/>
                  </a:cubicBezTo>
                  <a:cubicBezTo>
                    <a:pt x="46" y="2446"/>
                    <a:pt x="41" y="2481"/>
                    <a:pt x="53" y="2501"/>
                  </a:cubicBezTo>
                  <a:cubicBezTo>
                    <a:pt x="67" y="2525"/>
                    <a:pt x="94" y="2528"/>
                    <a:pt x="117" y="2518"/>
                  </a:cubicBezTo>
                  <a:cubicBezTo>
                    <a:pt x="429" y="2385"/>
                    <a:pt x="731" y="2230"/>
                    <a:pt x="1022" y="2054"/>
                  </a:cubicBezTo>
                  <a:cubicBezTo>
                    <a:pt x="1311" y="1880"/>
                    <a:pt x="1589" y="1685"/>
                    <a:pt x="1852" y="1472"/>
                  </a:cubicBezTo>
                  <a:cubicBezTo>
                    <a:pt x="2000" y="1352"/>
                    <a:pt x="2143" y="1227"/>
                    <a:pt x="2282" y="1096"/>
                  </a:cubicBezTo>
                  <a:cubicBezTo>
                    <a:pt x="2304" y="1076"/>
                    <a:pt x="2298" y="1037"/>
                    <a:pt x="2272" y="1022"/>
                  </a:cubicBezTo>
                  <a:cubicBezTo>
                    <a:pt x="1993" y="868"/>
                    <a:pt x="1709" y="721"/>
                    <a:pt x="1422" y="583"/>
                  </a:cubicBezTo>
                  <a:cubicBezTo>
                    <a:pt x="1133" y="444"/>
                    <a:pt x="841" y="309"/>
                    <a:pt x="543" y="192"/>
                  </a:cubicBezTo>
                  <a:cubicBezTo>
                    <a:pt x="461" y="159"/>
                    <a:pt x="379" y="128"/>
                    <a:pt x="296" y="98"/>
                  </a:cubicBezTo>
                  <a:cubicBezTo>
                    <a:pt x="253" y="82"/>
                    <a:pt x="210" y="67"/>
                    <a:pt x="167" y="52"/>
                  </a:cubicBezTo>
                  <a:cubicBezTo>
                    <a:pt x="124" y="37"/>
                    <a:pt x="80" y="25"/>
                    <a:pt x="38" y="10"/>
                  </a:cubicBezTo>
                  <a:cubicBezTo>
                    <a:pt x="10" y="0"/>
                    <a:pt x="0" y="42"/>
                    <a:pt x="26" y="5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-5595473" y="5049601"/>
              <a:ext cx="2586036" cy="2003427"/>
            </a:xfrm>
            <a:custGeom>
              <a:avLst/>
              <a:gdLst>
                <a:gd name="T0" fmla="*/ 918 w 971"/>
                <a:gd name="T1" fmla="*/ 19 h 752"/>
                <a:gd name="T2" fmla="*/ 237 w 971"/>
                <a:gd name="T3" fmla="*/ 536 h 752"/>
                <a:gd name="T4" fmla="*/ 136 w 971"/>
                <a:gd name="T5" fmla="*/ 600 h 752"/>
                <a:gd name="T6" fmla="*/ 30 w 971"/>
                <a:gd name="T7" fmla="*/ 669 h 752"/>
                <a:gd name="T8" fmla="*/ 71 w 971"/>
                <a:gd name="T9" fmla="*/ 740 h 752"/>
                <a:gd name="T10" fmla="*/ 169 w 971"/>
                <a:gd name="T11" fmla="*/ 686 h 752"/>
                <a:gd name="T12" fmla="*/ 260 w 971"/>
                <a:gd name="T13" fmla="*/ 626 h 752"/>
                <a:gd name="T14" fmla="*/ 438 w 971"/>
                <a:gd name="T15" fmla="*/ 501 h 752"/>
                <a:gd name="T16" fmla="*/ 775 w 971"/>
                <a:gd name="T17" fmla="*/ 224 h 752"/>
                <a:gd name="T18" fmla="*/ 950 w 971"/>
                <a:gd name="T19" fmla="*/ 52 h 752"/>
                <a:gd name="T20" fmla="*/ 918 w 971"/>
                <a:gd name="T21" fmla="*/ 19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1" h="752">
                  <a:moveTo>
                    <a:pt x="918" y="19"/>
                  </a:moveTo>
                  <a:cubicBezTo>
                    <a:pt x="703" y="206"/>
                    <a:pt x="476" y="381"/>
                    <a:pt x="237" y="536"/>
                  </a:cubicBezTo>
                  <a:cubicBezTo>
                    <a:pt x="203" y="558"/>
                    <a:pt x="170" y="579"/>
                    <a:pt x="136" y="600"/>
                  </a:cubicBezTo>
                  <a:cubicBezTo>
                    <a:pt x="101" y="621"/>
                    <a:pt x="58" y="640"/>
                    <a:pt x="30" y="669"/>
                  </a:cubicBezTo>
                  <a:cubicBezTo>
                    <a:pt x="0" y="699"/>
                    <a:pt x="30" y="752"/>
                    <a:pt x="71" y="740"/>
                  </a:cubicBezTo>
                  <a:cubicBezTo>
                    <a:pt x="106" y="730"/>
                    <a:pt x="138" y="705"/>
                    <a:pt x="169" y="686"/>
                  </a:cubicBezTo>
                  <a:cubicBezTo>
                    <a:pt x="199" y="666"/>
                    <a:pt x="230" y="646"/>
                    <a:pt x="260" y="626"/>
                  </a:cubicBezTo>
                  <a:cubicBezTo>
                    <a:pt x="320" y="586"/>
                    <a:pt x="379" y="544"/>
                    <a:pt x="438" y="501"/>
                  </a:cubicBezTo>
                  <a:cubicBezTo>
                    <a:pt x="555" y="415"/>
                    <a:pt x="667" y="322"/>
                    <a:pt x="775" y="224"/>
                  </a:cubicBezTo>
                  <a:cubicBezTo>
                    <a:pt x="835" y="169"/>
                    <a:pt x="893" y="111"/>
                    <a:pt x="950" y="52"/>
                  </a:cubicBezTo>
                  <a:cubicBezTo>
                    <a:pt x="971" y="30"/>
                    <a:pt x="940" y="0"/>
                    <a:pt x="918" y="19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-6565435" y="6954603"/>
              <a:ext cx="927100" cy="609600"/>
            </a:xfrm>
            <a:custGeom>
              <a:avLst/>
              <a:gdLst>
                <a:gd name="T0" fmla="*/ 282 w 348"/>
                <a:gd name="T1" fmla="*/ 19 h 229"/>
                <a:gd name="T2" fmla="*/ 151 w 348"/>
                <a:gd name="T3" fmla="*/ 82 h 229"/>
                <a:gd name="T4" fmla="*/ 24 w 348"/>
                <a:gd name="T5" fmla="*/ 150 h 229"/>
                <a:gd name="T6" fmla="*/ 8 w 348"/>
                <a:gd name="T7" fmla="*/ 199 h 229"/>
                <a:gd name="T8" fmla="*/ 54 w 348"/>
                <a:gd name="T9" fmla="*/ 222 h 229"/>
                <a:gd name="T10" fmla="*/ 313 w 348"/>
                <a:gd name="T11" fmla="*/ 72 h 229"/>
                <a:gd name="T12" fmla="*/ 282 w 348"/>
                <a:gd name="T13" fmla="*/ 1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229">
                  <a:moveTo>
                    <a:pt x="282" y="19"/>
                  </a:moveTo>
                  <a:cubicBezTo>
                    <a:pt x="239" y="41"/>
                    <a:pt x="194" y="60"/>
                    <a:pt x="151" y="82"/>
                  </a:cubicBezTo>
                  <a:cubicBezTo>
                    <a:pt x="108" y="103"/>
                    <a:pt x="63" y="122"/>
                    <a:pt x="24" y="150"/>
                  </a:cubicBezTo>
                  <a:cubicBezTo>
                    <a:pt x="8" y="162"/>
                    <a:pt x="0" y="180"/>
                    <a:pt x="8" y="199"/>
                  </a:cubicBezTo>
                  <a:cubicBezTo>
                    <a:pt x="15" y="215"/>
                    <a:pt x="36" y="229"/>
                    <a:pt x="54" y="222"/>
                  </a:cubicBezTo>
                  <a:cubicBezTo>
                    <a:pt x="146" y="185"/>
                    <a:pt x="227" y="122"/>
                    <a:pt x="313" y="72"/>
                  </a:cubicBezTo>
                  <a:cubicBezTo>
                    <a:pt x="348" y="52"/>
                    <a:pt x="317" y="0"/>
                    <a:pt x="282" y="19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-6082835" y="3341450"/>
              <a:ext cx="1163637" cy="1260476"/>
            </a:xfrm>
            <a:custGeom>
              <a:avLst/>
              <a:gdLst>
                <a:gd name="T0" fmla="*/ 16 w 437"/>
                <a:gd name="T1" fmla="*/ 40 h 473"/>
                <a:gd name="T2" fmla="*/ 192 w 437"/>
                <a:gd name="T3" fmla="*/ 232 h 473"/>
                <a:gd name="T4" fmla="*/ 270 w 437"/>
                <a:gd name="T5" fmla="*/ 330 h 473"/>
                <a:gd name="T6" fmla="*/ 351 w 437"/>
                <a:gd name="T7" fmla="*/ 439 h 473"/>
                <a:gd name="T8" fmla="*/ 410 w 437"/>
                <a:gd name="T9" fmla="*/ 393 h 473"/>
                <a:gd name="T10" fmla="*/ 231 w 437"/>
                <a:gd name="T11" fmla="*/ 197 h 473"/>
                <a:gd name="T12" fmla="*/ 40 w 437"/>
                <a:gd name="T13" fmla="*/ 15 h 473"/>
                <a:gd name="T14" fmla="*/ 16 w 437"/>
                <a:gd name="T15" fmla="*/ 4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7" h="473">
                  <a:moveTo>
                    <a:pt x="16" y="40"/>
                  </a:moveTo>
                  <a:cubicBezTo>
                    <a:pt x="78" y="100"/>
                    <a:pt x="136" y="165"/>
                    <a:pt x="192" y="232"/>
                  </a:cubicBezTo>
                  <a:cubicBezTo>
                    <a:pt x="219" y="264"/>
                    <a:pt x="245" y="297"/>
                    <a:pt x="270" y="330"/>
                  </a:cubicBezTo>
                  <a:cubicBezTo>
                    <a:pt x="298" y="366"/>
                    <a:pt x="322" y="404"/>
                    <a:pt x="351" y="439"/>
                  </a:cubicBezTo>
                  <a:cubicBezTo>
                    <a:pt x="377" y="473"/>
                    <a:pt x="437" y="428"/>
                    <a:pt x="410" y="393"/>
                  </a:cubicBezTo>
                  <a:cubicBezTo>
                    <a:pt x="358" y="323"/>
                    <a:pt x="293" y="260"/>
                    <a:pt x="231" y="197"/>
                  </a:cubicBezTo>
                  <a:cubicBezTo>
                    <a:pt x="170" y="134"/>
                    <a:pt x="105" y="75"/>
                    <a:pt x="40" y="15"/>
                  </a:cubicBezTo>
                  <a:cubicBezTo>
                    <a:pt x="24" y="0"/>
                    <a:pt x="0" y="24"/>
                    <a:pt x="16" y="4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-5181136" y="3773250"/>
              <a:ext cx="403225" cy="382588"/>
            </a:xfrm>
            <a:custGeom>
              <a:avLst/>
              <a:gdLst>
                <a:gd name="T0" fmla="*/ 22 w 151"/>
                <a:gd name="T1" fmla="*/ 62 h 144"/>
                <a:gd name="T2" fmla="*/ 52 w 151"/>
                <a:gd name="T3" fmla="*/ 91 h 144"/>
                <a:gd name="T4" fmla="*/ 78 w 151"/>
                <a:gd name="T5" fmla="*/ 120 h 144"/>
                <a:gd name="T6" fmla="*/ 135 w 151"/>
                <a:gd name="T7" fmla="*/ 127 h 144"/>
                <a:gd name="T8" fmla="*/ 128 w 151"/>
                <a:gd name="T9" fmla="*/ 70 h 144"/>
                <a:gd name="T10" fmla="*/ 55 w 151"/>
                <a:gd name="T11" fmla="*/ 19 h 144"/>
                <a:gd name="T12" fmla="*/ 22 w 151"/>
                <a:gd name="T13" fmla="*/ 6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44">
                  <a:moveTo>
                    <a:pt x="22" y="62"/>
                  </a:moveTo>
                  <a:cubicBezTo>
                    <a:pt x="32" y="72"/>
                    <a:pt x="42" y="82"/>
                    <a:pt x="52" y="91"/>
                  </a:cubicBezTo>
                  <a:cubicBezTo>
                    <a:pt x="61" y="100"/>
                    <a:pt x="72" y="109"/>
                    <a:pt x="78" y="120"/>
                  </a:cubicBezTo>
                  <a:cubicBezTo>
                    <a:pt x="91" y="139"/>
                    <a:pt x="119" y="144"/>
                    <a:pt x="135" y="127"/>
                  </a:cubicBezTo>
                  <a:cubicBezTo>
                    <a:pt x="151" y="112"/>
                    <a:pt x="150" y="79"/>
                    <a:pt x="128" y="70"/>
                  </a:cubicBezTo>
                  <a:cubicBezTo>
                    <a:pt x="101" y="58"/>
                    <a:pt x="78" y="36"/>
                    <a:pt x="55" y="19"/>
                  </a:cubicBezTo>
                  <a:cubicBezTo>
                    <a:pt x="30" y="0"/>
                    <a:pt x="0" y="40"/>
                    <a:pt x="22" y="6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6" name="Freeform 13"/>
            <p:cNvSpPr/>
            <p:nvPr/>
          </p:nvSpPr>
          <p:spPr bwMode="auto">
            <a:xfrm>
              <a:off x="-10102384" y="3741500"/>
              <a:ext cx="1301749" cy="1147763"/>
            </a:xfrm>
            <a:custGeom>
              <a:avLst/>
              <a:gdLst>
                <a:gd name="T0" fmla="*/ 16 w 489"/>
                <a:gd name="T1" fmla="*/ 44 h 431"/>
                <a:gd name="T2" fmla="*/ 116 w 489"/>
                <a:gd name="T3" fmla="*/ 133 h 431"/>
                <a:gd name="T4" fmla="*/ 218 w 489"/>
                <a:gd name="T5" fmla="*/ 225 h 431"/>
                <a:gd name="T6" fmla="*/ 316 w 489"/>
                <a:gd name="T7" fmla="*/ 317 h 431"/>
                <a:gd name="T8" fmla="*/ 363 w 489"/>
                <a:gd name="T9" fmla="*/ 364 h 431"/>
                <a:gd name="T10" fmla="*/ 418 w 489"/>
                <a:gd name="T11" fmla="*/ 412 h 431"/>
                <a:gd name="T12" fmla="*/ 470 w 489"/>
                <a:gd name="T13" fmla="*/ 360 h 431"/>
                <a:gd name="T14" fmla="*/ 423 w 489"/>
                <a:gd name="T15" fmla="*/ 310 h 431"/>
                <a:gd name="T16" fmla="*/ 370 w 489"/>
                <a:gd name="T17" fmla="*/ 263 h 431"/>
                <a:gd name="T18" fmla="*/ 264 w 489"/>
                <a:gd name="T19" fmla="*/ 174 h 431"/>
                <a:gd name="T20" fmla="*/ 158 w 489"/>
                <a:gd name="T21" fmla="*/ 91 h 431"/>
                <a:gd name="T22" fmla="*/ 42 w 489"/>
                <a:gd name="T23" fmla="*/ 11 h 431"/>
                <a:gd name="T24" fmla="*/ 16 w 489"/>
                <a:gd name="T25" fmla="*/ 4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9" h="431">
                  <a:moveTo>
                    <a:pt x="16" y="44"/>
                  </a:moveTo>
                  <a:cubicBezTo>
                    <a:pt x="46" y="77"/>
                    <a:pt x="83" y="104"/>
                    <a:pt x="116" y="133"/>
                  </a:cubicBezTo>
                  <a:cubicBezTo>
                    <a:pt x="151" y="163"/>
                    <a:pt x="185" y="194"/>
                    <a:pt x="218" y="225"/>
                  </a:cubicBezTo>
                  <a:cubicBezTo>
                    <a:pt x="251" y="255"/>
                    <a:pt x="284" y="285"/>
                    <a:pt x="316" y="317"/>
                  </a:cubicBezTo>
                  <a:cubicBezTo>
                    <a:pt x="332" y="332"/>
                    <a:pt x="348" y="348"/>
                    <a:pt x="363" y="364"/>
                  </a:cubicBezTo>
                  <a:cubicBezTo>
                    <a:pt x="380" y="381"/>
                    <a:pt x="396" y="400"/>
                    <a:pt x="418" y="412"/>
                  </a:cubicBezTo>
                  <a:cubicBezTo>
                    <a:pt x="451" y="431"/>
                    <a:pt x="489" y="394"/>
                    <a:pt x="470" y="360"/>
                  </a:cubicBezTo>
                  <a:cubicBezTo>
                    <a:pt x="458" y="340"/>
                    <a:pt x="440" y="325"/>
                    <a:pt x="423" y="310"/>
                  </a:cubicBezTo>
                  <a:cubicBezTo>
                    <a:pt x="405" y="294"/>
                    <a:pt x="387" y="278"/>
                    <a:pt x="370" y="263"/>
                  </a:cubicBezTo>
                  <a:cubicBezTo>
                    <a:pt x="335" y="232"/>
                    <a:pt x="300" y="203"/>
                    <a:pt x="264" y="174"/>
                  </a:cubicBezTo>
                  <a:cubicBezTo>
                    <a:pt x="229" y="145"/>
                    <a:pt x="194" y="118"/>
                    <a:pt x="158" y="91"/>
                  </a:cubicBezTo>
                  <a:cubicBezTo>
                    <a:pt x="121" y="63"/>
                    <a:pt x="83" y="32"/>
                    <a:pt x="42" y="11"/>
                  </a:cubicBezTo>
                  <a:cubicBezTo>
                    <a:pt x="21" y="0"/>
                    <a:pt x="0" y="26"/>
                    <a:pt x="16" y="44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7" name="Freeform 14"/>
            <p:cNvSpPr/>
            <p:nvPr/>
          </p:nvSpPr>
          <p:spPr bwMode="auto">
            <a:xfrm>
              <a:off x="-9270534" y="3889138"/>
              <a:ext cx="768350" cy="690563"/>
            </a:xfrm>
            <a:custGeom>
              <a:avLst/>
              <a:gdLst>
                <a:gd name="T0" fmla="*/ 29 w 289"/>
                <a:gd name="T1" fmla="*/ 66 h 259"/>
                <a:gd name="T2" fmla="*/ 216 w 289"/>
                <a:gd name="T3" fmla="*/ 243 h 259"/>
                <a:gd name="T4" fmla="*/ 273 w 289"/>
                <a:gd name="T5" fmla="*/ 243 h 259"/>
                <a:gd name="T6" fmla="*/ 273 w 289"/>
                <a:gd name="T7" fmla="*/ 185 h 259"/>
                <a:gd name="T8" fmla="*/ 72 w 289"/>
                <a:gd name="T9" fmla="*/ 24 h 259"/>
                <a:gd name="T10" fmla="*/ 29 w 289"/>
                <a:gd name="T11" fmla="*/ 6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" h="259">
                  <a:moveTo>
                    <a:pt x="29" y="66"/>
                  </a:moveTo>
                  <a:cubicBezTo>
                    <a:pt x="92" y="124"/>
                    <a:pt x="150" y="188"/>
                    <a:pt x="216" y="243"/>
                  </a:cubicBezTo>
                  <a:cubicBezTo>
                    <a:pt x="233" y="257"/>
                    <a:pt x="257" y="259"/>
                    <a:pt x="273" y="243"/>
                  </a:cubicBezTo>
                  <a:cubicBezTo>
                    <a:pt x="288" y="228"/>
                    <a:pt x="289" y="200"/>
                    <a:pt x="273" y="185"/>
                  </a:cubicBezTo>
                  <a:cubicBezTo>
                    <a:pt x="209" y="128"/>
                    <a:pt x="138" y="79"/>
                    <a:pt x="72" y="24"/>
                  </a:cubicBezTo>
                  <a:cubicBezTo>
                    <a:pt x="42" y="0"/>
                    <a:pt x="0" y="40"/>
                    <a:pt x="29" y="66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8" name="Freeform 15"/>
            <p:cNvSpPr/>
            <p:nvPr/>
          </p:nvSpPr>
          <p:spPr bwMode="auto">
            <a:xfrm>
              <a:off x="-9170522" y="5105164"/>
              <a:ext cx="2362199" cy="1681164"/>
            </a:xfrm>
            <a:custGeom>
              <a:avLst/>
              <a:gdLst>
                <a:gd name="T0" fmla="*/ 838 w 887"/>
                <a:gd name="T1" fmla="*/ 17 h 631"/>
                <a:gd name="T2" fmla="*/ 534 w 887"/>
                <a:gd name="T3" fmla="*/ 241 h 631"/>
                <a:gd name="T4" fmla="*/ 218 w 887"/>
                <a:gd name="T5" fmla="*/ 446 h 631"/>
                <a:gd name="T6" fmla="*/ 35 w 887"/>
                <a:gd name="T7" fmla="*/ 556 h 631"/>
                <a:gd name="T8" fmla="*/ 68 w 887"/>
                <a:gd name="T9" fmla="*/ 612 h 631"/>
                <a:gd name="T10" fmla="*/ 394 w 887"/>
                <a:gd name="T11" fmla="*/ 410 h 631"/>
                <a:gd name="T12" fmla="*/ 700 w 887"/>
                <a:gd name="T13" fmla="*/ 185 h 631"/>
                <a:gd name="T14" fmla="*/ 867 w 887"/>
                <a:gd name="T15" fmla="*/ 46 h 631"/>
                <a:gd name="T16" fmla="*/ 838 w 887"/>
                <a:gd name="T17" fmla="*/ 1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7" h="631">
                  <a:moveTo>
                    <a:pt x="838" y="17"/>
                  </a:moveTo>
                  <a:cubicBezTo>
                    <a:pt x="740" y="96"/>
                    <a:pt x="637" y="169"/>
                    <a:pt x="534" y="241"/>
                  </a:cubicBezTo>
                  <a:cubicBezTo>
                    <a:pt x="430" y="312"/>
                    <a:pt x="326" y="381"/>
                    <a:pt x="218" y="446"/>
                  </a:cubicBezTo>
                  <a:cubicBezTo>
                    <a:pt x="157" y="482"/>
                    <a:pt x="95" y="517"/>
                    <a:pt x="35" y="556"/>
                  </a:cubicBezTo>
                  <a:cubicBezTo>
                    <a:pt x="0" y="579"/>
                    <a:pt x="30" y="631"/>
                    <a:pt x="68" y="612"/>
                  </a:cubicBezTo>
                  <a:cubicBezTo>
                    <a:pt x="182" y="556"/>
                    <a:pt x="289" y="482"/>
                    <a:pt x="394" y="410"/>
                  </a:cubicBezTo>
                  <a:cubicBezTo>
                    <a:pt x="499" y="339"/>
                    <a:pt x="601" y="264"/>
                    <a:pt x="700" y="185"/>
                  </a:cubicBezTo>
                  <a:cubicBezTo>
                    <a:pt x="756" y="139"/>
                    <a:pt x="811" y="92"/>
                    <a:pt x="867" y="46"/>
                  </a:cubicBezTo>
                  <a:cubicBezTo>
                    <a:pt x="887" y="29"/>
                    <a:pt x="858" y="0"/>
                    <a:pt x="838" y="17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9" name="Freeform 16"/>
            <p:cNvSpPr/>
            <p:nvPr/>
          </p:nvSpPr>
          <p:spPr bwMode="auto">
            <a:xfrm>
              <a:off x="-10381784" y="6727590"/>
              <a:ext cx="969962" cy="687388"/>
            </a:xfrm>
            <a:custGeom>
              <a:avLst/>
              <a:gdLst>
                <a:gd name="T0" fmla="*/ 314 w 364"/>
                <a:gd name="T1" fmla="*/ 17 h 258"/>
                <a:gd name="T2" fmla="*/ 36 w 364"/>
                <a:gd name="T3" fmla="*/ 177 h 258"/>
                <a:gd name="T4" fmla="*/ 64 w 364"/>
                <a:gd name="T5" fmla="*/ 244 h 258"/>
                <a:gd name="T6" fmla="*/ 344 w 364"/>
                <a:gd name="T7" fmla="*/ 55 h 258"/>
                <a:gd name="T8" fmla="*/ 314 w 364"/>
                <a:gd name="T9" fmla="*/ 1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58">
                  <a:moveTo>
                    <a:pt x="314" y="17"/>
                  </a:moveTo>
                  <a:cubicBezTo>
                    <a:pt x="228" y="82"/>
                    <a:pt x="131" y="126"/>
                    <a:pt x="36" y="177"/>
                  </a:cubicBezTo>
                  <a:cubicBezTo>
                    <a:pt x="0" y="196"/>
                    <a:pt x="25" y="258"/>
                    <a:pt x="64" y="244"/>
                  </a:cubicBezTo>
                  <a:cubicBezTo>
                    <a:pt x="171" y="204"/>
                    <a:pt x="260" y="131"/>
                    <a:pt x="344" y="55"/>
                  </a:cubicBezTo>
                  <a:cubicBezTo>
                    <a:pt x="364" y="37"/>
                    <a:pt x="336" y="0"/>
                    <a:pt x="314" y="17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-9525" y="-33020"/>
            <a:ext cx="6746488" cy="702527"/>
          </a:xfrm>
          <a:prstGeom prst="rect">
            <a:avLst/>
          </a:prstGeom>
          <a:gradFill flip="none" rotWithShape="1">
            <a:gsLst>
              <a:gs pos="0">
                <a:srgbClr val="0563A8"/>
              </a:gs>
              <a:gs pos="52000">
                <a:srgbClr val="0F7BC6"/>
              </a:gs>
              <a:gs pos="28000">
                <a:srgbClr val="0563A8"/>
              </a:gs>
              <a:gs pos="100000">
                <a:srgbClr val="0563A8">
                  <a:alpha val="0"/>
                </a:srgbClr>
              </a:gs>
            </a:gsLst>
            <a:lin ang="0" scaled="0"/>
            <a:tileRect/>
          </a:gradFill>
        </p:spPr>
        <p:txBody>
          <a:bodyPr>
            <a:spAutoFit/>
          </a:bodyPr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i="1" spc="300">
              <a:gradFill flip="none" rotWithShape="1">
                <a:gsLst>
                  <a:gs pos="0">
                    <a:schemeClr val="accent6">
                      <a:lumMod val="5000"/>
                      <a:lumOff val="95000"/>
                    </a:schemeClr>
                  </a:gs>
                  <a:gs pos="74000">
                    <a:schemeClr val="accent6">
                      <a:lumMod val="45000"/>
                      <a:lumOff val="55000"/>
                    </a:schemeClr>
                  </a:gs>
                  <a:gs pos="8300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193040" y="186055"/>
            <a:ext cx="531495" cy="379095"/>
            <a:chOff x="-12312183" y="1920636"/>
            <a:chExt cx="10321921" cy="6900868"/>
          </a:xfrm>
          <a:solidFill>
            <a:schemeClr val="bg2"/>
          </a:solidFill>
        </p:grpSpPr>
        <p:sp>
          <p:nvSpPr>
            <p:cNvPr id="24" name="Freeform 5"/>
            <p:cNvSpPr/>
            <p:nvPr/>
          </p:nvSpPr>
          <p:spPr bwMode="auto">
            <a:xfrm>
              <a:off x="-8235485" y="1920636"/>
              <a:ext cx="3227386" cy="6656393"/>
            </a:xfrm>
            <a:custGeom>
              <a:avLst/>
              <a:gdLst>
                <a:gd name="T0" fmla="*/ 19 w 1212"/>
                <a:gd name="T1" fmla="*/ 50 h 2498"/>
                <a:gd name="T2" fmla="*/ 244 w 1212"/>
                <a:gd name="T3" fmla="*/ 277 h 2498"/>
                <a:gd name="T4" fmla="*/ 468 w 1212"/>
                <a:gd name="T5" fmla="*/ 494 h 2498"/>
                <a:gd name="T6" fmla="*/ 924 w 1212"/>
                <a:gd name="T7" fmla="*/ 930 h 2498"/>
                <a:gd name="T8" fmla="*/ 1039 w 1212"/>
                <a:gd name="T9" fmla="*/ 1040 h 2498"/>
                <a:gd name="T10" fmla="*/ 1111 w 1212"/>
                <a:gd name="T11" fmla="*/ 1124 h 2498"/>
                <a:gd name="T12" fmla="*/ 1093 w 1212"/>
                <a:gd name="T13" fmla="*/ 1166 h 2498"/>
                <a:gd name="T14" fmla="*/ 1045 w 1212"/>
                <a:gd name="T15" fmla="*/ 1229 h 2498"/>
                <a:gd name="T16" fmla="*/ 951 w 1212"/>
                <a:gd name="T17" fmla="*/ 1353 h 2498"/>
                <a:gd name="T18" fmla="*/ 570 w 1212"/>
                <a:gd name="T19" fmla="*/ 1854 h 2498"/>
                <a:gd name="T20" fmla="*/ 140 w 1212"/>
                <a:gd name="T21" fmla="*/ 2419 h 2498"/>
                <a:gd name="T22" fmla="*/ 157 w 1212"/>
                <a:gd name="T23" fmla="*/ 2484 h 2498"/>
                <a:gd name="T24" fmla="*/ 222 w 1212"/>
                <a:gd name="T25" fmla="*/ 2467 h 2498"/>
                <a:gd name="T26" fmla="*/ 1003 w 1212"/>
                <a:gd name="T27" fmla="*/ 1439 h 2498"/>
                <a:gd name="T28" fmla="*/ 1099 w 1212"/>
                <a:gd name="T29" fmla="*/ 1312 h 2498"/>
                <a:gd name="T30" fmla="*/ 1148 w 1212"/>
                <a:gd name="T31" fmla="*/ 1248 h 2498"/>
                <a:gd name="T32" fmla="*/ 1189 w 1212"/>
                <a:gd name="T33" fmla="*/ 1187 h 2498"/>
                <a:gd name="T34" fmla="*/ 1174 w 1212"/>
                <a:gd name="T35" fmla="*/ 1047 h 2498"/>
                <a:gd name="T36" fmla="*/ 1069 w 1212"/>
                <a:gd name="T37" fmla="*/ 943 h 2498"/>
                <a:gd name="T38" fmla="*/ 594 w 1212"/>
                <a:gd name="T39" fmla="*/ 503 h 2498"/>
                <a:gd name="T40" fmla="*/ 328 w 1212"/>
                <a:gd name="T41" fmla="*/ 261 h 2498"/>
                <a:gd name="T42" fmla="*/ 51 w 1212"/>
                <a:gd name="T43" fmla="*/ 18 h 2498"/>
                <a:gd name="T44" fmla="*/ 19 w 1212"/>
                <a:gd name="T45" fmla="*/ 50 h 2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2" h="2498">
                  <a:moveTo>
                    <a:pt x="19" y="50"/>
                  </a:moveTo>
                  <a:cubicBezTo>
                    <a:pt x="90" y="130"/>
                    <a:pt x="168" y="202"/>
                    <a:pt x="244" y="277"/>
                  </a:cubicBezTo>
                  <a:cubicBezTo>
                    <a:pt x="318" y="350"/>
                    <a:pt x="393" y="422"/>
                    <a:pt x="468" y="494"/>
                  </a:cubicBezTo>
                  <a:cubicBezTo>
                    <a:pt x="619" y="640"/>
                    <a:pt x="772" y="785"/>
                    <a:pt x="924" y="930"/>
                  </a:cubicBezTo>
                  <a:cubicBezTo>
                    <a:pt x="962" y="967"/>
                    <a:pt x="1001" y="1003"/>
                    <a:pt x="1039" y="1040"/>
                  </a:cubicBezTo>
                  <a:cubicBezTo>
                    <a:pt x="1061" y="1060"/>
                    <a:pt x="1108" y="1094"/>
                    <a:pt x="1111" y="1124"/>
                  </a:cubicBezTo>
                  <a:cubicBezTo>
                    <a:pt x="1113" y="1139"/>
                    <a:pt x="1102" y="1154"/>
                    <a:pt x="1093" y="1166"/>
                  </a:cubicBezTo>
                  <a:cubicBezTo>
                    <a:pt x="1078" y="1188"/>
                    <a:pt x="1061" y="1208"/>
                    <a:pt x="1045" y="1229"/>
                  </a:cubicBezTo>
                  <a:cubicBezTo>
                    <a:pt x="1014" y="1271"/>
                    <a:pt x="982" y="1312"/>
                    <a:pt x="951" y="1353"/>
                  </a:cubicBezTo>
                  <a:cubicBezTo>
                    <a:pt x="824" y="1520"/>
                    <a:pt x="697" y="1687"/>
                    <a:pt x="570" y="1854"/>
                  </a:cubicBezTo>
                  <a:cubicBezTo>
                    <a:pt x="426" y="2043"/>
                    <a:pt x="283" y="2231"/>
                    <a:pt x="140" y="2419"/>
                  </a:cubicBezTo>
                  <a:cubicBezTo>
                    <a:pt x="125" y="2439"/>
                    <a:pt x="137" y="2472"/>
                    <a:pt x="157" y="2484"/>
                  </a:cubicBezTo>
                  <a:cubicBezTo>
                    <a:pt x="181" y="2498"/>
                    <a:pt x="206" y="2487"/>
                    <a:pt x="222" y="2467"/>
                  </a:cubicBezTo>
                  <a:cubicBezTo>
                    <a:pt x="482" y="2124"/>
                    <a:pt x="743" y="1781"/>
                    <a:pt x="1003" y="1439"/>
                  </a:cubicBezTo>
                  <a:cubicBezTo>
                    <a:pt x="1035" y="1396"/>
                    <a:pt x="1067" y="1354"/>
                    <a:pt x="1099" y="1312"/>
                  </a:cubicBezTo>
                  <a:cubicBezTo>
                    <a:pt x="1116" y="1290"/>
                    <a:pt x="1132" y="1269"/>
                    <a:pt x="1148" y="1248"/>
                  </a:cubicBezTo>
                  <a:cubicBezTo>
                    <a:pt x="1162" y="1229"/>
                    <a:pt x="1178" y="1209"/>
                    <a:pt x="1189" y="1187"/>
                  </a:cubicBezTo>
                  <a:cubicBezTo>
                    <a:pt x="1212" y="1139"/>
                    <a:pt x="1206" y="1089"/>
                    <a:pt x="1174" y="1047"/>
                  </a:cubicBezTo>
                  <a:cubicBezTo>
                    <a:pt x="1145" y="1008"/>
                    <a:pt x="1105" y="976"/>
                    <a:pt x="1069" y="943"/>
                  </a:cubicBezTo>
                  <a:cubicBezTo>
                    <a:pt x="911" y="796"/>
                    <a:pt x="753" y="649"/>
                    <a:pt x="594" y="503"/>
                  </a:cubicBezTo>
                  <a:cubicBezTo>
                    <a:pt x="505" y="422"/>
                    <a:pt x="417" y="341"/>
                    <a:pt x="328" y="261"/>
                  </a:cubicBezTo>
                  <a:cubicBezTo>
                    <a:pt x="237" y="179"/>
                    <a:pt x="148" y="93"/>
                    <a:pt x="51" y="18"/>
                  </a:cubicBezTo>
                  <a:cubicBezTo>
                    <a:pt x="29" y="0"/>
                    <a:pt x="0" y="28"/>
                    <a:pt x="19" y="5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-8122772" y="1923811"/>
              <a:ext cx="6132510" cy="6735768"/>
            </a:xfrm>
            <a:custGeom>
              <a:avLst/>
              <a:gdLst>
                <a:gd name="T0" fmla="*/ 25 w 2303"/>
                <a:gd name="T1" fmla="*/ 52 h 2528"/>
                <a:gd name="T2" fmla="*/ 137 w 2303"/>
                <a:gd name="T3" fmla="*/ 103 h 2528"/>
                <a:gd name="T4" fmla="*/ 244 w 2303"/>
                <a:gd name="T5" fmla="*/ 151 h 2528"/>
                <a:gd name="T6" fmla="*/ 462 w 2303"/>
                <a:gd name="T7" fmla="*/ 247 h 2528"/>
                <a:gd name="T8" fmla="*/ 892 w 2303"/>
                <a:gd name="T9" fmla="*/ 438 h 2528"/>
                <a:gd name="T10" fmla="*/ 1751 w 2303"/>
                <a:gd name="T11" fmla="*/ 852 h 2528"/>
                <a:gd name="T12" fmla="*/ 2224 w 2303"/>
                <a:gd name="T13" fmla="*/ 1104 h 2528"/>
                <a:gd name="T14" fmla="*/ 2215 w 2303"/>
                <a:gd name="T15" fmla="*/ 1030 h 2528"/>
                <a:gd name="T16" fmla="*/ 1439 w 2303"/>
                <a:gd name="T17" fmla="*/ 1667 h 2528"/>
                <a:gd name="T18" fmla="*/ 582 w 2303"/>
                <a:gd name="T19" fmla="*/ 2193 h 2528"/>
                <a:gd name="T20" fmla="*/ 69 w 2303"/>
                <a:gd name="T21" fmla="*/ 2436 h 2528"/>
                <a:gd name="T22" fmla="*/ 52 w 2303"/>
                <a:gd name="T23" fmla="*/ 2501 h 2528"/>
                <a:gd name="T24" fmla="*/ 117 w 2303"/>
                <a:gd name="T25" fmla="*/ 2518 h 2528"/>
                <a:gd name="T26" fmla="*/ 1021 w 2303"/>
                <a:gd name="T27" fmla="*/ 2055 h 2528"/>
                <a:gd name="T28" fmla="*/ 1851 w 2303"/>
                <a:gd name="T29" fmla="*/ 1472 h 2528"/>
                <a:gd name="T30" fmla="*/ 2281 w 2303"/>
                <a:gd name="T31" fmla="*/ 1096 h 2528"/>
                <a:gd name="T32" fmla="*/ 2272 w 2303"/>
                <a:gd name="T33" fmla="*/ 1023 h 2528"/>
                <a:gd name="T34" fmla="*/ 1421 w 2303"/>
                <a:gd name="T35" fmla="*/ 583 h 2528"/>
                <a:gd name="T36" fmla="*/ 543 w 2303"/>
                <a:gd name="T37" fmla="*/ 192 h 2528"/>
                <a:gd name="T38" fmla="*/ 295 w 2303"/>
                <a:gd name="T39" fmla="*/ 98 h 2528"/>
                <a:gd name="T40" fmla="*/ 167 w 2303"/>
                <a:gd name="T41" fmla="*/ 52 h 2528"/>
                <a:gd name="T42" fmla="*/ 37 w 2303"/>
                <a:gd name="T43" fmla="*/ 10 h 2528"/>
                <a:gd name="T44" fmla="*/ 25 w 2303"/>
                <a:gd name="T45" fmla="*/ 52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3" h="2528">
                  <a:moveTo>
                    <a:pt x="25" y="52"/>
                  </a:moveTo>
                  <a:cubicBezTo>
                    <a:pt x="63" y="68"/>
                    <a:pt x="99" y="87"/>
                    <a:pt x="137" y="103"/>
                  </a:cubicBezTo>
                  <a:cubicBezTo>
                    <a:pt x="173" y="119"/>
                    <a:pt x="208" y="135"/>
                    <a:pt x="244" y="151"/>
                  </a:cubicBezTo>
                  <a:cubicBezTo>
                    <a:pt x="317" y="183"/>
                    <a:pt x="390" y="215"/>
                    <a:pt x="462" y="247"/>
                  </a:cubicBezTo>
                  <a:cubicBezTo>
                    <a:pt x="606" y="310"/>
                    <a:pt x="749" y="373"/>
                    <a:pt x="892" y="438"/>
                  </a:cubicBezTo>
                  <a:cubicBezTo>
                    <a:pt x="1182" y="568"/>
                    <a:pt x="1469" y="707"/>
                    <a:pt x="1751" y="852"/>
                  </a:cubicBezTo>
                  <a:cubicBezTo>
                    <a:pt x="1910" y="933"/>
                    <a:pt x="2068" y="1017"/>
                    <a:pt x="2224" y="1104"/>
                  </a:cubicBezTo>
                  <a:cubicBezTo>
                    <a:pt x="2221" y="1079"/>
                    <a:pt x="2218" y="1055"/>
                    <a:pt x="2215" y="1030"/>
                  </a:cubicBezTo>
                  <a:cubicBezTo>
                    <a:pt x="1971" y="1260"/>
                    <a:pt x="1712" y="1473"/>
                    <a:pt x="1439" y="1667"/>
                  </a:cubicBezTo>
                  <a:cubicBezTo>
                    <a:pt x="1166" y="1862"/>
                    <a:pt x="879" y="2038"/>
                    <a:pt x="582" y="2193"/>
                  </a:cubicBezTo>
                  <a:cubicBezTo>
                    <a:pt x="414" y="2281"/>
                    <a:pt x="243" y="2362"/>
                    <a:pt x="69" y="2436"/>
                  </a:cubicBezTo>
                  <a:cubicBezTo>
                    <a:pt x="46" y="2446"/>
                    <a:pt x="40" y="2481"/>
                    <a:pt x="52" y="2501"/>
                  </a:cubicBezTo>
                  <a:cubicBezTo>
                    <a:pt x="66" y="2525"/>
                    <a:pt x="93" y="2528"/>
                    <a:pt x="117" y="2518"/>
                  </a:cubicBezTo>
                  <a:cubicBezTo>
                    <a:pt x="429" y="2385"/>
                    <a:pt x="731" y="2230"/>
                    <a:pt x="1021" y="2055"/>
                  </a:cubicBezTo>
                  <a:cubicBezTo>
                    <a:pt x="1311" y="1880"/>
                    <a:pt x="1588" y="1685"/>
                    <a:pt x="1851" y="1472"/>
                  </a:cubicBezTo>
                  <a:cubicBezTo>
                    <a:pt x="2000" y="1353"/>
                    <a:pt x="2143" y="1227"/>
                    <a:pt x="2281" y="1096"/>
                  </a:cubicBezTo>
                  <a:cubicBezTo>
                    <a:pt x="2303" y="1076"/>
                    <a:pt x="2298" y="1037"/>
                    <a:pt x="2272" y="1023"/>
                  </a:cubicBezTo>
                  <a:cubicBezTo>
                    <a:pt x="1992" y="868"/>
                    <a:pt x="1709" y="721"/>
                    <a:pt x="1421" y="583"/>
                  </a:cubicBezTo>
                  <a:cubicBezTo>
                    <a:pt x="1133" y="444"/>
                    <a:pt x="841" y="309"/>
                    <a:pt x="543" y="192"/>
                  </a:cubicBezTo>
                  <a:cubicBezTo>
                    <a:pt x="461" y="159"/>
                    <a:pt x="378" y="128"/>
                    <a:pt x="295" y="98"/>
                  </a:cubicBezTo>
                  <a:cubicBezTo>
                    <a:pt x="252" y="82"/>
                    <a:pt x="209" y="67"/>
                    <a:pt x="167" y="52"/>
                  </a:cubicBezTo>
                  <a:cubicBezTo>
                    <a:pt x="124" y="37"/>
                    <a:pt x="80" y="25"/>
                    <a:pt x="37" y="10"/>
                  </a:cubicBezTo>
                  <a:cubicBezTo>
                    <a:pt x="10" y="0"/>
                    <a:pt x="0" y="42"/>
                    <a:pt x="25" y="5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-12312183" y="2084149"/>
              <a:ext cx="3227386" cy="6654805"/>
            </a:xfrm>
            <a:custGeom>
              <a:avLst/>
              <a:gdLst>
                <a:gd name="T0" fmla="*/ 20 w 1212"/>
                <a:gd name="T1" fmla="*/ 50 h 2498"/>
                <a:gd name="T2" fmla="*/ 245 w 1212"/>
                <a:gd name="T3" fmla="*/ 277 h 2498"/>
                <a:gd name="T4" fmla="*/ 468 w 1212"/>
                <a:gd name="T5" fmla="*/ 494 h 2498"/>
                <a:gd name="T6" fmla="*/ 924 w 1212"/>
                <a:gd name="T7" fmla="*/ 930 h 2498"/>
                <a:gd name="T8" fmla="*/ 1040 w 1212"/>
                <a:gd name="T9" fmla="*/ 1040 h 2498"/>
                <a:gd name="T10" fmla="*/ 1112 w 1212"/>
                <a:gd name="T11" fmla="*/ 1123 h 2498"/>
                <a:gd name="T12" fmla="*/ 1094 w 1212"/>
                <a:gd name="T13" fmla="*/ 1166 h 2498"/>
                <a:gd name="T14" fmla="*/ 1045 w 1212"/>
                <a:gd name="T15" fmla="*/ 1229 h 2498"/>
                <a:gd name="T16" fmla="*/ 951 w 1212"/>
                <a:gd name="T17" fmla="*/ 1353 h 2498"/>
                <a:gd name="T18" fmla="*/ 570 w 1212"/>
                <a:gd name="T19" fmla="*/ 1854 h 2498"/>
                <a:gd name="T20" fmla="*/ 141 w 1212"/>
                <a:gd name="T21" fmla="*/ 2419 h 2498"/>
                <a:gd name="T22" fmla="*/ 158 w 1212"/>
                <a:gd name="T23" fmla="*/ 2484 h 2498"/>
                <a:gd name="T24" fmla="*/ 222 w 1212"/>
                <a:gd name="T25" fmla="*/ 2467 h 2498"/>
                <a:gd name="T26" fmla="*/ 1004 w 1212"/>
                <a:gd name="T27" fmla="*/ 1438 h 2498"/>
                <a:gd name="T28" fmla="*/ 1100 w 1212"/>
                <a:gd name="T29" fmla="*/ 1311 h 2498"/>
                <a:gd name="T30" fmla="*/ 1148 w 1212"/>
                <a:gd name="T31" fmla="*/ 1248 h 2498"/>
                <a:gd name="T32" fmla="*/ 1189 w 1212"/>
                <a:gd name="T33" fmla="*/ 1187 h 2498"/>
                <a:gd name="T34" fmla="*/ 1175 w 1212"/>
                <a:gd name="T35" fmla="*/ 1047 h 2498"/>
                <a:gd name="T36" fmla="*/ 1070 w 1212"/>
                <a:gd name="T37" fmla="*/ 942 h 2498"/>
                <a:gd name="T38" fmla="*/ 594 w 1212"/>
                <a:gd name="T39" fmla="*/ 503 h 2498"/>
                <a:gd name="T40" fmla="*/ 329 w 1212"/>
                <a:gd name="T41" fmla="*/ 260 h 2498"/>
                <a:gd name="T42" fmla="*/ 52 w 1212"/>
                <a:gd name="T43" fmla="*/ 18 h 2498"/>
                <a:gd name="T44" fmla="*/ 20 w 1212"/>
                <a:gd name="T45" fmla="*/ 50 h 2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2" h="2498">
                  <a:moveTo>
                    <a:pt x="20" y="50"/>
                  </a:moveTo>
                  <a:cubicBezTo>
                    <a:pt x="90" y="129"/>
                    <a:pt x="169" y="202"/>
                    <a:pt x="245" y="277"/>
                  </a:cubicBezTo>
                  <a:cubicBezTo>
                    <a:pt x="319" y="349"/>
                    <a:pt x="393" y="422"/>
                    <a:pt x="468" y="494"/>
                  </a:cubicBezTo>
                  <a:cubicBezTo>
                    <a:pt x="619" y="640"/>
                    <a:pt x="772" y="784"/>
                    <a:pt x="924" y="930"/>
                  </a:cubicBezTo>
                  <a:cubicBezTo>
                    <a:pt x="963" y="966"/>
                    <a:pt x="1001" y="1003"/>
                    <a:pt x="1040" y="1040"/>
                  </a:cubicBezTo>
                  <a:cubicBezTo>
                    <a:pt x="1062" y="1060"/>
                    <a:pt x="1109" y="1094"/>
                    <a:pt x="1112" y="1123"/>
                  </a:cubicBezTo>
                  <a:cubicBezTo>
                    <a:pt x="1113" y="1139"/>
                    <a:pt x="1102" y="1153"/>
                    <a:pt x="1094" y="1166"/>
                  </a:cubicBezTo>
                  <a:cubicBezTo>
                    <a:pt x="1079" y="1187"/>
                    <a:pt x="1062" y="1208"/>
                    <a:pt x="1045" y="1229"/>
                  </a:cubicBezTo>
                  <a:cubicBezTo>
                    <a:pt x="1014" y="1270"/>
                    <a:pt x="983" y="1312"/>
                    <a:pt x="951" y="1353"/>
                  </a:cubicBezTo>
                  <a:cubicBezTo>
                    <a:pt x="824" y="1520"/>
                    <a:pt x="697" y="1687"/>
                    <a:pt x="570" y="1854"/>
                  </a:cubicBezTo>
                  <a:cubicBezTo>
                    <a:pt x="427" y="2042"/>
                    <a:pt x="284" y="2231"/>
                    <a:pt x="141" y="2419"/>
                  </a:cubicBezTo>
                  <a:cubicBezTo>
                    <a:pt x="125" y="2439"/>
                    <a:pt x="137" y="2472"/>
                    <a:pt x="158" y="2484"/>
                  </a:cubicBezTo>
                  <a:cubicBezTo>
                    <a:pt x="182" y="2498"/>
                    <a:pt x="207" y="2487"/>
                    <a:pt x="222" y="2467"/>
                  </a:cubicBezTo>
                  <a:cubicBezTo>
                    <a:pt x="483" y="2124"/>
                    <a:pt x="743" y="1781"/>
                    <a:pt x="1004" y="1438"/>
                  </a:cubicBezTo>
                  <a:cubicBezTo>
                    <a:pt x="1036" y="1396"/>
                    <a:pt x="1068" y="1354"/>
                    <a:pt x="1100" y="1311"/>
                  </a:cubicBezTo>
                  <a:cubicBezTo>
                    <a:pt x="1116" y="1290"/>
                    <a:pt x="1132" y="1269"/>
                    <a:pt x="1148" y="1248"/>
                  </a:cubicBezTo>
                  <a:cubicBezTo>
                    <a:pt x="1163" y="1228"/>
                    <a:pt x="1179" y="1209"/>
                    <a:pt x="1189" y="1187"/>
                  </a:cubicBezTo>
                  <a:cubicBezTo>
                    <a:pt x="1212" y="1139"/>
                    <a:pt x="1206" y="1089"/>
                    <a:pt x="1175" y="1047"/>
                  </a:cubicBezTo>
                  <a:cubicBezTo>
                    <a:pt x="1145" y="1008"/>
                    <a:pt x="1105" y="976"/>
                    <a:pt x="1070" y="942"/>
                  </a:cubicBezTo>
                  <a:cubicBezTo>
                    <a:pt x="911" y="796"/>
                    <a:pt x="754" y="649"/>
                    <a:pt x="594" y="503"/>
                  </a:cubicBezTo>
                  <a:cubicBezTo>
                    <a:pt x="506" y="422"/>
                    <a:pt x="418" y="341"/>
                    <a:pt x="329" y="260"/>
                  </a:cubicBezTo>
                  <a:cubicBezTo>
                    <a:pt x="238" y="178"/>
                    <a:pt x="149" y="93"/>
                    <a:pt x="52" y="18"/>
                  </a:cubicBezTo>
                  <a:cubicBezTo>
                    <a:pt x="29" y="0"/>
                    <a:pt x="0" y="27"/>
                    <a:pt x="20" y="5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-12201058" y="2085736"/>
              <a:ext cx="6135685" cy="6735768"/>
            </a:xfrm>
            <a:custGeom>
              <a:avLst/>
              <a:gdLst>
                <a:gd name="T0" fmla="*/ 26 w 2304"/>
                <a:gd name="T1" fmla="*/ 52 h 2528"/>
                <a:gd name="T2" fmla="*/ 137 w 2304"/>
                <a:gd name="T3" fmla="*/ 103 h 2528"/>
                <a:gd name="T4" fmla="*/ 244 w 2304"/>
                <a:gd name="T5" fmla="*/ 150 h 2528"/>
                <a:gd name="T6" fmla="*/ 463 w 2304"/>
                <a:gd name="T7" fmla="*/ 247 h 2528"/>
                <a:gd name="T8" fmla="*/ 893 w 2304"/>
                <a:gd name="T9" fmla="*/ 438 h 2528"/>
                <a:gd name="T10" fmla="*/ 1752 w 2304"/>
                <a:gd name="T11" fmla="*/ 852 h 2528"/>
                <a:gd name="T12" fmla="*/ 2225 w 2304"/>
                <a:gd name="T13" fmla="*/ 1104 h 2528"/>
                <a:gd name="T14" fmla="*/ 2215 w 2304"/>
                <a:gd name="T15" fmla="*/ 1030 h 2528"/>
                <a:gd name="T16" fmla="*/ 1440 w 2304"/>
                <a:gd name="T17" fmla="*/ 1667 h 2528"/>
                <a:gd name="T18" fmla="*/ 582 w 2304"/>
                <a:gd name="T19" fmla="*/ 2193 h 2528"/>
                <a:gd name="T20" fmla="*/ 70 w 2304"/>
                <a:gd name="T21" fmla="*/ 2436 h 2528"/>
                <a:gd name="T22" fmla="*/ 53 w 2304"/>
                <a:gd name="T23" fmla="*/ 2501 h 2528"/>
                <a:gd name="T24" fmla="*/ 117 w 2304"/>
                <a:gd name="T25" fmla="*/ 2518 h 2528"/>
                <a:gd name="T26" fmla="*/ 1022 w 2304"/>
                <a:gd name="T27" fmla="*/ 2054 h 2528"/>
                <a:gd name="T28" fmla="*/ 1852 w 2304"/>
                <a:gd name="T29" fmla="*/ 1472 h 2528"/>
                <a:gd name="T30" fmla="*/ 2282 w 2304"/>
                <a:gd name="T31" fmla="*/ 1096 h 2528"/>
                <a:gd name="T32" fmla="*/ 2272 w 2304"/>
                <a:gd name="T33" fmla="*/ 1022 h 2528"/>
                <a:gd name="T34" fmla="*/ 1422 w 2304"/>
                <a:gd name="T35" fmla="*/ 583 h 2528"/>
                <a:gd name="T36" fmla="*/ 543 w 2304"/>
                <a:gd name="T37" fmla="*/ 192 h 2528"/>
                <a:gd name="T38" fmla="*/ 296 w 2304"/>
                <a:gd name="T39" fmla="*/ 98 h 2528"/>
                <a:gd name="T40" fmla="*/ 167 w 2304"/>
                <a:gd name="T41" fmla="*/ 52 h 2528"/>
                <a:gd name="T42" fmla="*/ 38 w 2304"/>
                <a:gd name="T43" fmla="*/ 10 h 2528"/>
                <a:gd name="T44" fmla="*/ 26 w 2304"/>
                <a:gd name="T45" fmla="*/ 52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04" h="2528">
                  <a:moveTo>
                    <a:pt x="26" y="52"/>
                  </a:moveTo>
                  <a:cubicBezTo>
                    <a:pt x="64" y="68"/>
                    <a:pt x="100" y="86"/>
                    <a:pt x="137" y="103"/>
                  </a:cubicBezTo>
                  <a:cubicBezTo>
                    <a:pt x="173" y="119"/>
                    <a:pt x="209" y="135"/>
                    <a:pt x="244" y="150"/>
                  </a:cubicBezTo>
                  <a:cubicBezTo>
                    <a:pt x="317" y="183"/>
                    <a:pt x="390" y="215"/>
                    <a:pt x="463" y="247"/>
                  </a:cubicBezTo>
                  <a:cubicBezTo>
                    <a:pt x="606" y="310"/>
                    <a:pt x="750" y="373"/>
                    <a:pt x="893" y="438"/>
                  </a:cubicBezTo>
                  <a:cubicBezTo>
                    <a:pt x="1183" y="568"/>
                    <a:pt x="1469" y="706"/>
                    <a:pt x="1752" y="852"/>
                  </a:cubicBezTo>
                  <a:cubicBezTo>
                    <a:pt x="1911" y="933"/>
                    <a:pt x="2069" y="1017"/>
                    <a:pt x="2225" y="1104"/>
                  </a:cubicBezTo>
                  <a:cubicBezTo>
                    <a:pt x="2222" y="1079"/>
                    <a:pt x="2219" y="1054"/>
                    <a:pt x="2215" y="1030"/>
                  </a:cubicBezTo>
                  <a:cubicBezTo>
                    <a:pt x="1972" y="1260"/>
                    <a:pt x="1713" y="1473"/>
                    <a:pt x="1440" y="1667"/>
                  </a:cubicBezTo>
                  <a:cubicBezTo>
                    <a:pt x="1166" y="1862"/>
                    <a:pt x="880" y="2037"/>
                    <a:pt x="582" y="2193"/>
                  </a:cubicBezTo>
                  <a:cubicBezTo>
                    <a:pt x="415" y="2281"/>
                    <a:pt x="244" y="2362"/>
                    <a:pt x="70" y="2436"/>
                  </a:cubicBezTo>
                  <a:cubicBezTo>
                    <a:pt x="46" y="2446"/>
                    <a:pt x="41" y="2481"/>
                    <a:pt x="53" y="2501"/>
                  </a:cubicBezTo>
                  <a:cubicBezTo>
                    <a:pt x="67" y="2525"/>
                    <a:pt x="94" y="2528"/>
                    <a:pt x="117" y="2518"/>
                  </a:cubicBezTo>
                  <a:cubicBezTo>
                    <a:pt x="429" y="2385"/>
                    <a:pt x="731" y="2230"/>
                    <a:pt x="1022" y="2054"/>
                  </a:cubicBezTo>
                  <a:cubicBezTo>
                    <a:pt x="1311" y="1880"/>
                    <a:pt x="1589" y="1685"/>
                    <a:pt x="1852" y="1472"/>
                  </a:cubicBezTo>
                  <a:cubicBezTo>
                    <a:pt x="2000" y="1352"/>
                    <a:pt x="2143" y="1227"/>
                    <a:pt x="2282" y="1096"/>
                  </a:cubicBezTo>
                  <a:cubicBezTo>
                    <a:pt x="2304" y="1076"/>
                    <a:pt x="2298" y="1037"/>
                    <a:pt x="2272" y="1022"/>
                  </a:cubicBezTo>
                  <a:cubicBezTo>
                    <a:pt x="1993" y="868"/>
                    <a:pt x="1709" y="721"/>
                    <a:pt x="1422" y="583"/>
                  </a:cubicBezTo>
                  <a:cubicBezTo>
                    <a:pt x="1133" y="444"/>
                    <a:pt x="841" y="309"/>
                    <a:pt x="543" y="192"/>
                  </a:cubicBezTo>
                  <a:cubicBezTo>
                    <a:pt x="461" y="159"/>
                    <a:pt x="379" y="128"/>
                    <a:pt x="296" y="98"/>
                  </a:cubicBezTo>
                  <a:cubicBezTo>
                    <a:pt x="253" y="82"/>
                    <a:pt x="210" y="67"/>
                    <a:pt x="167" y="52"/>
                  </a:cubicBezTo>
                  <a:cubicBezTo>
                    <a:pt x="124" y="37"/>
                    <a:pt x="80" y="25"/>
                    <a:pt x="38" y="10"/>
                  </a:cubicBezTo>
                  <a:cubicBezTo>
                    <a:pt x="10" y="0"/>
                    <a:pt x="0" y="42"/>
                    <a:pt x="26" y="5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-5595473" y="5049601"/>
              <a:ext cx="2586036" cy="2003427"/>
            </a:xfrm>
            <a:custGeom>
              <a:avLst/>
              <a:gdLst>
                <a:gd name="T0" fmla="*/ 918 w 971"/>
                <a:gd name="T1" fmla="*/ 19 h 752"/>
                <a:gd name="T2" fmla="*/ 237 w 971"/>
                <a:gd name="T3" fmla="*/ 536 h 752"/>
                <a:gd name="T4" fmla="*/ 136 w 971"/>
                <a:gd name="T5" fmla="*/ 600 h 752"/>
                <a:gd name="T6" fmla="*/ 30 w 971"/>
                <a:gd name="T7" fmla="*/ 669 h 752"/>
                <a:gd name="T8" fmla="*/ 71 w 971"/>
                <a:gd name="T9" fmla="*/ 740 h 752"/>
                <a:gd name="T10" fmla="*/ 169 w 971"/>
                <a:gd name="T11" fmla="*/ 686 h 752"/>
                <a:gd name="T12" fmla="*/ 260 w 971"/>
                <a:gd name="T13" fmla="*/ 626 h 752"/>
                <a:gd name="T14" fmla="*/ 438 w 971"/>
                <a:gd name="T15" fmla="*/ 501 h 752"/>
                <a:gd name="T16" fmla="*/ 775 w 971"/>
                <a:gd name="T17" fmla="*/ 224 h 752"/>
                <a:gd name="T18" fmla="*/ 950 w 971"/>
                <a:gd name="T19" fmla="*/ 52 h 752"/>
                <a:gd name="T20" fmla="*/ 918 w 971"/>
                <a:gd name="T21" fmla="*/ 19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1" h="752">
                  <a:moveTo>
                    <a:pt x="918" y="19"/>
                  </a:moveTo>
                  <a:cubicBezTo>
                    <a:pt x="703" y="206"/>
                    <a:pt x="476" y="381"/>
                    <a:pt x="237" y="536"/>
                  </a:cubicBezTo>
                  <a:cubicBezTo>
                    <a:pt x="203" y="558"/>
                    <a:pt x="170" y="579"/>
                    <a:pt x="136" y="600"/>
                  </a:cubicBezTo>
                  <a:cubicBezTo>
                    <a:pt x="101" y="621"/>
                    <a:pt x="58" y="640"/>
                    <a:pt x="30" y="669"/>
                  </a:cubicBezTo>
                  <a:cubicBezTo>
                    <a:pt x="0" y="699"/>
                    <a:pt x="30" y="752"/>
                    <a:pt x="71" y="740"/>
                  </a:cubicBezTo>
                  <a:cubicBezTo>
                    <a:pt x="106" y="730"/>
                    <a:pt x="138" y="705"/>
                    <a:pt x="169" y="686"/>
                  </a:cubicBezTo>
                  <a:cubicBezTo>
                    <a:pt x="199" y="666"/>
                    <a:pt x="230" y="646"/>
                    <a:pt x="260" y="626"/>
                  </a:cubicBezTo>
                  <a:cubicBezTo>
                    <a:pt x="320" y="586"/>
                    <a:pt x="379" y="544"/>
                    <a:pt x="438" y="501"/>
                  </a:cubicBezTo>
                  <a:cubicBezTo>
                    <a:pt x="555" y="415"/>
                    <a:pt x="667" y="322"/>
                    <a:pt x="775" y="224"/>
                  </a:cubicBezTo>
                  <a:cubicBezTo>
                    <a:pt x="835" y="169"/>
                    <a:pt x="893" y="111"/>
                    <a:pt x="950" y="52"/>
                  </a:cubicBezTo>
                  <a:cubicBezTo>
                    <a:pt x="971" y="30"/>
                    <a:pt x="940" y="0"/>
                    <a:pt x="918" y="19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-6565435" y="6954603"/>
              <a:ext cx="927100" cy="609600"/>
            </a:xfrm>
            <a:custGeom>
              <a:avLst/>
              <a:gdLst>
                <a:gd name="T0" fmla="*/ 282 w 348"/>
                <a:gd name="T1" fmla="*/ 19 h 229"/>
                <a:gd name="T2" fmla="*/ 151 w 348"/>
                <a:gd name="T3" fmla="*/ 82 h 229"/>
                <a:gd name="T4" fmla="*/ 24 w 348"/>
                <a:gd name="T5" fmla="*/ 150 h 229"/>
                <a:gd name="T6" fmla="*/ 8 w 348"/>
                <a:gd name="T7" fmla="*/ 199 h 229"/>
                <a:gd name="T8" fmla="*/ 54 w 348"/>
                <a:gd name="T9" fmla="*/ 222 h 229"/>
                <a:gd name="T10" fmla="*/ 313 w 348"/>
                <a:gd name="T11" fmla="*/ 72 h 229"/>
                <a:gd name="T12" fmla="*/ 282 w 348"/>
                <a:gd name="T13" fmla="*/ 1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229">
                  <a:moveTo>
                    <a:pt x="282" y="19"/>
                  </a:moveTo>
                  <a:cubicBezTo>
                    <a:pt x="239" y="41"/>
                    <a:pt x="194" y="60"/>
                    <a:pt x="151" y="82"/>
                  </a:cubicBezTo>
                  <a:cubicBezTo>
                    <a:pt x="108" y="103"/>
                    <a:pt x="63" y="122"/>
                    <a:pt x="24" y="150"/>
                  </a:cubicBezTo>
                  <a:cubicBezTo>
                    <a:pt x="8" y="162"/>
                    <a:pt x="0" y="180"/>
                    <a:pt x="8" y="199"/>
                  </a:cubicBezTo>
                  <a:cubicBezTo>
                    <a:pt x="15" y="215"/>
                    <a:pt x="36" y="229"/>
                    <a:pt x="54" y="222"/>
                  </a:cubicBezTo>
                  <a:cubicBezTo>
                    <a:pt x="146" y="185"/>
                    <a:pt x="227" y="122"/>
                    <a:pt x="313" y="72"/>
                  </a:cubicBezTo>
                  <a:cubicBezTo>
                    <a:pt x="348" y="52"/>
                    <a:pt x="317" y="0"/>
                    <a:pt x="282" y="19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-6082835" y="3341450"/>
              <a:ext cx="1163637" cy="1260476"/>
            </a:xfrm>
            <a:custGeom>
              <a:avLst/>
              <a:gdLst>
                <a:gd name="T0" fmla="*/ 16 w 437"/>
                <a:gd name="T1" fmla="*/ 40 h 473"/>
                <a:gd name="T2" fmla="*/ 192 w 437"/>
                <a:gd name="T3" fmla="*/ 232 h 473"/>
                <a:gd name="T4" fmla="*/ 270 w 437"/>
                <a:gd name="T5" fmla="*/ 330 h 473"/>
                <a:gd name="T6" fmla="*/ 351 w 437"/>
                <a:gd name="T7" fmla="*/ 439 h 473"/>
                <a:gd name="T8" fmla="*/ 410 w 437"/>
                <a:gd name="T9" fmla="*/ 393 h 473"/>
                <a:gd name="T10" fmla="*/ 231 w 437"/>
                <a:gd name="T11" fmla="*/ 197 h 473"/>
                <a:gd name="T12" fmla="*/ 40 w 437"/>
                <a:gd name="T13" fmla="*/ 15 h 473"/>
                <a:gd name="T14" fmla="*/ 16 w 437"/>
                <a:gd name="T15" fmla="*/ 4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7" h="473">
                  <a:moveTo>
                    <a:pt x="16" y="40"/>
                  </a:moveTo>
                  <a:cubicBezTo>
                    <a:pt x="78" y="100"/>
                    <a:pt x="136" y="165"/>
                    <a:pt x="192" y="232"/>
                  </a:cubicBezTo>
                  <a:cubicBezTo>
                    <a:pt x="219" y="264"/>
                    <a:pt x="245" y="297"/>
                    <a:pt x="270" y="330"/>
                  </a:cubicBezTo>
                  <a:cubicBezTo>
                    <a:pt x="298" y="366"/>
                    <a:pt x="322" y="404"/>
                    <a:pt x="351" y="439"/>
                  </a:cubicBezTo>
                  <a:cubicBezTo>
                    <a:pt x="377" y="473"/>
                    <a:pt x="437" y="428"/>
                    <a:pt x="410" y="393"/>
                  </a:cubicBezTo>
                  <a:cubicBezTo>
                    <a:pt x="358" y="323"/>
                    <a:pt x="293" y="260"/>
                    <a:pt x="231" y="197"/>
                  </a:cubicBezTo>
                  <a:cubicBezTo>
                    <a:pt x="170" y="134"/>
                    <a:pt x="105" y="75"/>
                    <a:pt x="40" y="15"/>
                  </a:cubicBezTo>
                  <a:cubicBezTo>
                    <a:pt x="24" y="0"/>
                    <a:pt x="0" y="24"/>
                    <a:pt x="16" y="40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-5181136" y="3773250"/>
              <a:ext cx="403225" cy="382588"/>
            </a:xfrm>
            <a:custGeom>
              <a:avLst/>
              <a:gdLst>
                <a:gd name="T0" fmla="*/ 22 w 151"/>
                <a:gd name="T1" fmla="*/ 62 h 144"/>
                <a:gd name="T2" fmla="*/ 52 w 151"/>
                <a:gd name="T3" fmla="*/ 91 h 144"/>
                <a:gd name="T4" fmla="*/ 78 w 151"/>
                <a:gd name="T5" fmla="*/ 120 h 144"/>
                <a:gd name="T6" fmla="*/ 135 w 151"/>
                <a:gd name="T7" fmla="*/ 127 h 144"/>
                <a:gd name="T8" fmla="*/ 128 w 151"/>
                <a:gd name="T9" fmla="*/ 70 h 144"/>
                <a:gd name="T10" fmla="*/ 55 w 151"/>
                <a:gd name="T11" fmla="*/ 19 h 144"/>
                <a:gd name="T12" fmla="*/ 22 w 151"/>
                <a:gd name="T13" fmla="*/ 6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44">
                  <a:moveTo>
                    <a:pt x="22" y="62"/>
                  </a:moveTo>
                  <a:cubicBezTo>
                    <a:pt x="32" y="72"/>
                    <a:pt x="42" y="82"/>
                    <a:pt x="52" y="91"/>
                  </a:cubicBezTo>
                  <a:cubicBezTo>
                    <a:pt x="61" y="100"/>
                    <a:pt x="72" y="109"/>
                    <a:pt x="78" y="120"/>
                  </a:cubicBezTo>
                  <a:cubicBezTo>
                    <a:pt x="91" y="139"/>
                    <a:pt x="119" y="144"/>
                    <a:pt x="135" y="127"/>
                  </a:cubicBezTo>
                  <a:cubicBezTo>
                    <a:pt x="151" y="112"/>
                    <a:pt x="150" y="79"/>
                    <a:pt x="128" y="70"/>
                  </a:cubicBezTo>
                  <a:cubicBezTo>
                    <a:pt x="101" y="58"/>
                    <a:pt x="78" y="36"/>
                    <a:pt x="55" y="19"/>
                  </a:cubicBezTo>
                  <a:cubicBezTo>
                    <a:pt x="30" y="0"/>
                    <a:pt x="0" y="40"/>
                    <a:pt x="22" y="62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6" name="Freeform 13"/>
            <p:cNvSpPr/>
            <p:nvPr/>
          </p:nvSpPr>
          <p:spPr bwMode="auto">
            <a:xfrm>
              <a:off x="-10102384" y="3741500"/>
              <a:ext cx="1301749" cy="1147763"/>
            </a:xfrm>
            <a:custGeom>
              <a:avLst/>
              <a:gdLst>
                <a:gd name="T0" fmla="*/ 16 w 489"/>
                <a:gd name="T1" fmla="*/ 44 h 431"/>
                <a:gd name="T2" fmla="*/ 116 w 489"/>
                <a:gd name="T3" fmla="*/ 133 h 431"/>
                <a:gd name="T4" fmla="*/ 218 w 489"/>
                <a:gd name="T5" fmla="*/ 225 h 431"/>
                <a:gd name="T6" fmla="*/ 316 w 489"/>
                <a:gd name="T7" fmla="*/ 317 h 431"/>
                <a:gd name="T8" fmla="*/ 363 w 489"/>
                <a:gd name="T9" fmla="*/ 364 h 431"/>
                <a:gd name="T10" fmla="*/ 418 w 489"/>
                <a:gd name="T11" fmla="*/ 412 h 431"/>
                <a:gd name="T12" fmla="*/ 470 w 489"/>
                <a:gd name="T13" fmla="*/ 360 h 431"/>
                <a:gd name="T14" fmla="*/ 423 w 489"/>
                <a:gd name="T15" fmla="*/ 310 h 431"/>
                <a:gd name="T16" fmla="*/ 370 w 489"/>
                <a:gd name="T17" fmla="*/ 263 h 431"/>
                <a:gd name="T18" fmla="*/ 264 w 489"/>
                <a:gd name="T19" fmla="*/ 174 h 431"/>
                <a:gd name="T20" fmla="*/ 158 w 489"/>
                <a:gd name="T21" fmla="*/ 91 h 431"/>
                <a:gd name="T22" fmla="*/ 42 w 489"/>
                <a:gd name="T23" fmla="*/ 11 h 431"/>
                <a:gd name="T24" fmla="*/ 16 w 489"/>
                <a:gd name="T25" fmla="*/ 44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9" h="431">
                  <a:moveTo>
                    <a:pt x="16" y="44"/>
                  </a:moveTo>
                  <a:cubicBezTo>
                    <a:pt x="46" y="77"/>
                    <a:pt x="83" y="104"/>
                    <a:pt x="116" y="133"/>
                  </a:cubicBezTo>
                  <a:cubicBezTo>
                    <a:pt x="151" y="163"/>
                    <a:pt x="185" y="194"/>
                    <a:pt x="218" y="225"/>
                  </a:cubicBezTo>
                  <a:cubicBezTo>
                    <a:pt x="251" y="255"/>
                    <a:pt x="284" y="285"/>
                    <a:pt x="316" y="317"/>
                  </a:cubicBezTo>
                  <a:cubicBezTo>
                    <a:pt x="332" y="332"/>
                    <a:pt x="348" y="348"/>
                    <a:pt x="363" y="364"/>
                  </a:cubicBezTo>
                  <a:cubicBezTo>
                    <a:pt x="380" y="381"/>
                    <a:pt x="396" y="400"/>
                    <a:pt x="418" y="412"/>
                  </a:cubicBezTo>
                  <a:cubicBezTo>
                    <a:pt x="451" y="431"/>
                    <a:pt x="489" y="394"/>
                    <a:pt x="470" y="360"/>
                  </a:cubicBezTo>
                  <a:cubicBezTo>
                    <a:pt x="458" y="340"/>
                    <a:pt x="440" y="325"/>
                    <a:pt x="423" y="310"/>
                  </a:cubicBezTo>
                  <a:cubicBezTo>
                    <a:pt x="405" y="294"/>
                    <a:pt x="387" y="278"/>
                    <a:pt x="370" y="263"/>
                  </a:cubicBezTo>
                  <a:cubicBezTo>
                    <a:pt x="335" y="232"/>
                    <a:pt x="300" y="203"/>
                    <a:pt x="264" y="174"/>
                  </a:cubicBezTo>
                  <a:cubicBezTo>
                    <a:pt x="229" y="145"/>
                    <a:pt x="194" y="118"/>
                    <a:pt x="158" y="91"/>
                  </a:cubicBezTo>
                  <a:cubicBezTo>
                    <a:pt x="121" y="63"/>
                    <a:pt x="83" y="32"/>
                    <a:pt x="42" y="11"/>
                  </a:cubicBezTo>
                  <a:cubicBezTo>
                    <a:pt x="21" y="0"/>
                    <a:pt x="0" y="26"/>
                    <a:pt x="16" y="44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7" name="Freeform 14"/>
            <p:cNvSpPr/>
            <p:nvPr/>
          </p:nvSpPr>
          <p:spPr bwMode="auto">
            <a:xfrm>
              <a:off x="-9270534" y="3889138"/>
              <a:ext cx="768350" cy="690563"/>
            </a:xfrm>
            <a:custGeom>
              <a:avLst/>
              <a:gdLst>
                <a:gd name="T0" fmla="*/ 29 w 289"/>
                <a:gd name="T1" fmla="*/ 66 h 259"/>
                <a:gd name="T2" fmla="*/ 216 w 289"/>
                <a:gd name="T3" fmla="*/ 243 h 259"/>
                <a:gd name="T4" fmla="*/ 273 w 289"/>
                <a:gd name="T5" fmla="*/ 243 h 259"/>
                <a:gd name="T6" fmla="*/ 273 w 289"/>
                <a:gd name="T7" fmla="*/ 185 h 259"/>
                <a:gd name="T8" fmla="*/ 72 w 289"/>
                <a:gd name="T9" fmla="*/ 24 h 259"/>
                <a:gd name="T10" fmla="*/ 29 w 289"/>
                <a:gd name="T11" fmla="*/ 6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" h="259">
                  <a:moveTo>
                    <a:pt x="29" y="66"/>
                  </a:moveTo>
                  <a:cubicBezTo>
                    <a:pt x="92" y="124"/>
                    <a:pt x="150" y="188"/>
                    <a:pt x="216" y="243"/>
                  </a:cubicBezTo>
                  <a:cubicBezTo>
                    <a:pt x="233" y="257"/>
                    <a:pt x="257" y="259"/>
                    <a:pt x="273" y="243"/>
                  </a:cubicBezTo>
                  <a:cubicBezTo>
                    <a:pt x="288" y="228"/>
                    <a:pt x="289" y="200"/>
                    <a:pt x="273" y="185"/>
                  </a:cubicBezTo>
                  <a:cubicBezTo>
                    <a:pt x="209" y="128"/>
                    <a:pt x="138" y="79"/>
                    <a:pt x="72" y="24"/>
                  </a:cubicBezTo>
                  <a:cubicBezTo>
                    <a:pt x="42" y="0"/>
                    <a:pt x="0" y="40"/>
                    <a:pt x="29" y="66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8" name="Freeform 15"/>
            <p:cNvSpPr/>
            <p:nvPr/>
          </p:nvSpPr>
          <p:spPr bwMode="auto">
            <a:xfrm>
              <a:off x="-9170522" y="5105164"/>
              <a:ext cx="2362199" cy="1681164"/>
            </a:xfrm>
            <a:custGeom>
              <a:avLst/>
              <a:gdLst>
                <a:gd name="T0" fmla="*/ 838 w 887"/>
                <a:gd name="T1" fmla="*/ 17 h 631"/>
                <a:gd name="T2" fmla="*/ 534 w 887"/>
                <a:gd name="T3" fmla="*/ 241 h 631"/>
                <a:gd name="T4" fmla="*/ 218 w 887"/>
                <a:gd name="T5" fmla="*/ 446 h 631"/>
                <a:gd name="T6" fmla="*/ 35 w 887"/>
                <a:gd name="T7" fmla="*/ 556 h 631"/>
                <a:gd name="T8" fmla="*/ 68 w 887"/>
                <a:gd name="T9" fmla="*/ 612 h 631"/>
                <a:gd name="T10" fmla="*/ 394 w 887"/>
                <a:gd name="T11" fmla="*/ 410 h 631"/>
                <a:gd name="T12" fmla="*/ 700 w 887"/>
                <a:gd name="T13" fmla="*/ 185 h 631"/>
                <a:gd name="T14" fmla="*/ 867 w 887"/>
                <a:gd name="T15" fmla="*/ 46 h 631"/>
                <a:gd name="T16" fmla="*/ 838 w 887"/>
                <a:gd name="T17" fmla="*/ 1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7" h="631">
                  <a:moveTo>
                    <a:pt x="838" y="17"/>
                  </a:moveTo>
                  <a:cubicBezTo>
                    <a:pt x="740" y="96"/>
                    <a:pt x="637" y="169"/>
                    <a:pt x="534" y="241"/>
                  </a:cubicBezTo>
                  <a:cubicBezTo>
                    <a:pt x="430" y="312"/>
                    <a:pt x="326" y="381"/>
                    <a:pt x="218" y="446"/>
                  </a:cubicBezTo>
                  <a:cubicBezTo>
                    <a:pt x="157" y="482"/>
                    <a:pt x="95" y="517"/>
                    <a:pt x="35" y="556"/>
                  </a:cubicBezTo>
                  <a:cubicBezTo>
                    <a:pt x="0" y="579"/>
                    <a:pt x="30" y="631"/>
                    <a:pt x="68" y="612"/>
                  </a:cubicBezTo>
                  <a:cubicBezTo>
                    <a:pt x="182" y="556"/>
                    <a:pt x="289" y="482"/>
                    <a:pt x="394" y="410"/>
                  </a:cubicBezTo>
                  <a:cubicBezTo>
                    <a:pt x="499" y="339"/>
                    <a:pt x="601" y="264"/>
                    <a:pt x="700" y="185"/>
                  </a:cubicBezTo>
                  <a:cubicBezTo>
                    <a:pt x="756" y="139"/>
                    <a:pt x="811" y="92"/>
                    <a:pt x="867" y="46"/>
                  </a:cubicBezTo>
                  <a:cubicBezTo>
                    <a:pt x="887" y="29"/>
                    <a:pt x="858" y="0"/>
                    <a:pt x="838" y="17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  <p:sp>
          <p:nvSpPr>
            <p:cNvPr id="49" name="Freeform 16"/>
            <p:cNvSpPr/>
            <p:nvPr/>
          </p:nvSpPr>
          <p:spPr bwMode="auto">
            <a:xfrm>
              <a:off x="-10381784" y="6727590"/>
              <a:ext cx="969962" cy="687388"/>
            </a:xfrm>
            <a:custGeom>
              <a:avLst/>
              <a:gdLst>
                <a:gd name="T0" fmla="*/ 314 w 364"/>
                <a:gd name="T1" fmla="*/ 17 h 258"/>
                <a:gd name="T2" fmla="*/ 36 w 364"/>
                <a:gd name="T3" fmla="*/ 177 h 258"/>
                <a:gd name="T4" fmla="*/ 64 w 364"/>
                <a:gd name="T5" fmla="*/ 244 h 258"/>
                <a:gd name="T6" fmla="*/ 344 w 364"/>
                <a:gd name="T7" fmla="*/ 55 h 258"/>
                <a:gd name="T8" fmla="*/ 314 w 364"/>
                <a:gd name="T9" fmla="*/ 1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58">
                  <a:moveTo>
                    <a:pt x="314" y="17"/>
                  </a:moveTo>
                  <a:cubicBezTo>
                    <a:pt x="228" y="82"/>
                    <a:pt x="131" y="126"/>
                    <a:pt x="36" y="177"/>
                  </a:cubicBezTo>
                  <a:cubicBezTo>
                    <a:pt x="0" y="196"/>
                    <a:pt x="25" y="258"/>
                    <a:pt x="64" y="244"/>
                  </a:cubicBezTo>
                  <a:cubicBezTo>
                    <a:pt x="171" y="204"/>
                    <a:pt x="260" y="131"/>
                    <a:pt x="344" y="55"/>
                  </a:cubicBezTo>
                  <a:cubicBezTo>
                    <a:pt x="364" y="37"/>
                    <a:pt x="336" y="0"/>
                    <a:pt x="314" y="17"/>
                  </a:cubicBezTo>
                  <a:close/>
                </a:path>
              </a:pathLst>
            </a:custGeom>
            <a:grpFill/>
            <a:ln w="9525">
              <a:solidFill>
                <a:schemeClr val="bg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400">
                <a:latin typeface="汉仪旗黑 45S" panose="00020600040101010101" pitchFamily="18" charset="-122"/>
                <a:ea typeface="汉仪综艺体简" panose="02010604000101010101" pitchFamily="2" charset="-122"/>
                <a:cs typeface="汉仪旗黑 45S" panose="00020600040101010101" pitchFamily="18" charset="-122"/>
                <a:sym typeface="汉仪旗黑 45S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 userDrawn="1"/>
        </p:nvGrpSpPr>
        <p:grpSpPr>
          <a:xfrm>
            <a:off x="4976237" y="-12917"/>
            <a:ext cx="7155912" cy="6870917"/>
            <a:chOff x="6068062" y="-2351041"/>
            <a:chExt cx="6323014" cy="6071191"/>
          </a:xfrm>
        </p:grpSpPr>
        <p:sp>
          <p:nvSpPr>
            <p:cNvPr id="4" name="斜纹 3" descr="e7d195523061f1c0c30ee18c1b05f65d12b38e2533cb2ccdAE0CC34CB5CBEBFAEC353FED4DECE97C3E379FD1D933F5E4DC18EF8EA6B7A1130D5F6DE9DD2BE4B0A8C9126ACE5083D1F5A9E323B29CCFC70D082E0FB00CD7F8BFB05C36C0D4F97B70B3127DDD511E4BCEBC8D1D7076C00C0E04584A3326CB6614002CD5FEB2D93DD624C2EE27C9CAF6"/>
            <p:cNvSpPr/>
            <p:nvPr/>
          </p:nvSpPr>
          <p:spPr>
            <a:xfrm flipH="1" flipV="1">
              <a:off x="6068062" y="-2351041"/>
              <a:ext cx="6323014" cy="6071191"/>
            </a:xfrm>
            <a:prstGeom prst="diagStripe">
              <a:avLst/>
            </a:pr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平行四边形 4" descr="e7d195523061f1c0c30ee18c1b05f65d12b38e2533cb2ccdAE0CC34CB5CBEBFAEC353FED4DECE97C3E379FD1D933F5E4DC18EF8EA6B7A1130D5F6DE9DD2BE4B0A8C9126ACE5083D1F5A9E323B29CCFC70D082E0FB00CD7F8BFB05C36C0D4F97B70B3127DDD511E4BCEBC8D1D7076C00C0E04584A3326CB6614002CD5FEB2D93DD624C2EE27C9CAF6"/>
            <p:cNvSpPr/>
            <p:nvPr/>
          </p:nvSpPr>
          <p:spPr>
            <a:xfrm>
              <a:off x="7325903" y="1677368"/>
              <a:ext cx="4986670" cy="2042782"/>
            </a:xfrm>
            <a:prstGeom prst="parallelogram">
              <a:avLst>
                <a:gd name="adj" fmla="val 102597"/>
              </a:avLst>
            </a:prstGeom>
            <a:solidFill>
              <a:schemeClr val="accent1">
                <a:alpha val="1992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5" Type="http://schemas.openxmlformats.org/officeDocument/2006/relationships/theme" Target="../theme/theme3.xml"/><Relationship Id="rId14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8" Type="http://schemas.openxmlformats.org/officeDocument/2006/relationships/theme" Target="../theme/theme4.xml"/><Relationship Id="rId17" Type="http://schemas.openxmlformats.org/officeDocument/2006/relationships/tags" Target="../tags/tag167.xml"/><Relationship Id="rId16" Type="http://schemas.openxmlformats.org/officeDocument/2006/relationships/tags" Target="../tags/tag166.xml"/><Relationship Id="rId15" Type="http://schemas.openxmlformats.org/officeDocument/2006/relationships/tags" Target="../tags/tag165.xml"/><Relationship Id="rId14" Type="http://schemas.openxmlformats.org/officeDocument/2006/relationships/tags" Target="../tags/tag164.xml"/><Relationship Id="rId13" Type="http://schemas.openxmlformats.org/officeDocument/2006/relationships/tags" Target="../tags/tag163.xml"/><Relationship Id="rId12" Type="http://schemas.openxmlformats.org/officeDocument/2006/relationships/tags" Target="../tags/tag162.xml"/><Relationship Id="rId11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</p:sldLayoutIdLst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5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7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7.xml"/><Relationship Id="rId2" Type="http://schemas.openxmlformats.org/officeDocument/2006/relationships/image" Target="../media/image5.jpeg"/><Relationship Id="rId1" Type="http://schemas.openxmlformats.org/officeDocument/2006/relationships/chart" Target="../charts/chart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8.xml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9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0.xml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1.xml"/><Relationship Id="rId3" Type="http://schemas.openxmlformats.org/officeDocument/2006/relationships/image" Target="../media/image5.jpeg"/><Relationship Id="rId2" Type="http://schemas.openxmlformats.org/officeDocument/2006/relationships/chart" Target="../charts/chart8.xml"/><Relationship Id="rId1" Type="http://schemas.openxmlformats.org/officeDocument/2006/relationships/chart" Target="../charts/chart7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8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3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4.xml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5.xml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6.xml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87.xml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204.xml"/><Relationship Id="rId17" Type="http://schemas.openxmlformats.org/officeDocument/2006/relationships/tags" Target="../tags/tag203.xml"/><Relationship Id="rId16" Type="http://schemas.openxmlformats.org/officeDocument/2006/relationships/tags" Target="../tags/tag202.xml"/><Relationship Id="rId15" Type="http://schemas.openxmlformats.org/officeDocument/2006/relationships/tags" Target="../tags/tag201.xml"/><Relationship Id="rId14" Type="http://schemas.openxmlformats.org/officeDocument/2006/relationships/tags" Target="../tags/tag200.xml"/><Relationship Id="rId13" Type="http://schemas.openxmlformats.org/officeDocument/2006/relationships/tags" Target="../tags/tag199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5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6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8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9.xml"/><Relationship Id="rId2" Type="http://schemas.openxmlformats.org/officeDocument/2006/relationships/image" Target="../media/image5.jpeg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0.xml"/><Relationship Id="rId2" Type="http://schemas.openxmlformats.org/officeDocument/2006/relationships/image" Target="../media/image5.jpeg"/><Relationship Id="rId1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1.xml"/><Relationship Id="rId2" Type="http://schemas.openxmlformats.org/officeDocument/2006/relationships/image" Target="../media/image5.jpeg"/><Relationship Id="rId1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2.xml"/><Relationship Id="rId2" Type="http://schemas.openxmlformats.org/officeDocument/2006/relationships/image" Target="../media/image5.jpeg"/><Relationship Id="rId1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3.xml"/><Relationship Id="rId2" Type="http://schemas.openxmlformats.org/officeDocument/2006/relationships/image" Target="../media/image5.jpeg"/><Relationship Id="rId1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 descr="C:/Users/Administrator/AppData/Local/Temp/picturecompress_20220420165931/output_1.jpgoutput_1"/>
          <p:cNvPicPr>
            <a:picLocks noChangeAspect="1"/>
          </p:cNvPicPr>
          <p:nvPr/>
        </p:nvPicPr>
        <p:blipFill>
          <a:blip r:embed="rId1">
            <a:alphaModFix amt="71000"/>
            <a:lum bright="30000"/>
          </a:blip>
          <a:stretch>
            <a:fillRect/>
          </a:stretch>
        </p:blipFill>
        <p:spPr>
          <a:xfrm>
            <a:off x="2540" y="0"/>
            <a:ext cx="12186920" cy="685736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文本框 5"/>
          <p:cNvSpPr txBox="1"/>
          <p:nvPr/>
        </p:nvSpPr>
        <p:spPr>
          <a:xfrm>
            <a:off x="725805" y="1014095"/>
            <a:ext cx="10741025" cy="28613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6000" b="1">
                <a:solidFill>
                  <a:srgbClr val="FF0000"/>
                </a:solidFill>
                <a:latin typeface="+mn-ea"/>
              </a:rPr>
              <a:t>赴全省高质量发展先进县</a:t>
            </a:r>
            <a:endParaRPr lang="zh-CN" altLang="en-US" sz="6000" b="1">
              <a:solidFill>
                <a:srgbClr val="FF0000"/>
              </a:solidFill>
              <a:latin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6000" b="1">
                <a:solidFill>
                  <a:srgbClr val="FF0000"/>
                </a:solidFill>
                <a:latin typeface="+mn-ea"/>
              </a:rPr>
              <a:t>学习调研汇报</a:t>
            </a:r>
            <a:endParaRPr lang="zh-CN" altLang="en-US" sz="60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83965" y="5592445"/>
            <a:ext cx="4623435" cy="460375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7200" b="1">
                <a:ln w="12700" cmpd="sng">
                  <a:noFill/>
                  <a:prstDash val="solid"/>
                </a:ln>
                <a:gradFill flip="none" rotWithShape="1"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汉仪颜楷简" panose="00020600040101010101" charset="-122"/>
                <a:ea typeface="汉仪颜楷简" panose="00020600040101010101" charset="-122"/>
              </a:defRPr>
            </a:lvl1pPr>
          </a:lstStyle>
          <a:p>
            <a:pPr indent="0" algn="ctr" defTabSz="965835">
              <a:buFont typeface="Wingdings" panose="05000000000000000000" charset="0"/>
              <a:buNone/>
              <a:defRPr/>
            </a:pPr>
            <a:r>
              <a:rPr lang="zh-CN" altLang="en-US" sz="2400" kern="0" dirty="0">
                <a:solidFill>
                  <a:srgbClr val="162EDE"/>
                </a:solidFill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汇报人：汲广树</a:t>
            </a:r>
            <a:endParaRPr lang="zh-CN" altLang="en-US" sz="2400" kern="0" dirty="0">
              <a:solidFill>
                <a:srgbClr val="162EDE"/>
              </a:solidFill>
              <a:latin typeface="+mn-ea"/>
              <a:ea typeface="+mn-ea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  <p:bldLst>
      <p:bldP spid="6" grpId="1" animBg="1"/>
      <p:bldP spid="1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" name="稻壳儿 夏至夏末"/>
          <p:cNvSpPr txBox="1"/>
          <p:nvPr/>
        </p:nvSpPr>
        <p:spPr>
          <a:xfrm>
            <a:off x="852170" y="4569460"/>
            <a:ext cx="506539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</a:rPr>
              <a:t>邹城市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</a:rPr>
              <a:t>大力实施工业强市、产业兴市战略，强力突破“大园区”建设、“大产业”培育、“大企业”发展、“大招商”“大引资”等策略。</a:t>
            </a:r>
            <a:endParaRPr lang="zh-CN" altLang="en-US" sz="2000" b="1" dirty="0" smtClean="0">
              <a:solidFill>
                <a:srgbClr val="162EDE"/>
              </a:solidFill>
              <a:latin typeface="+mn-ea"/>
              <a:cs typeface="+mn-ea"/>
            </a:endParaRPr>
          </a:p>
        </p:txBody>
      </p:sp>
      <p:sp>
        <p:nvSpPr>
          <p:cNvPr id="30" name="稻壳儿 夏至夏末"/>
          <p:cNvSpPr txBox="1"/>
          <p:nvPr/>
        </p:nvSpPr>
        <p:spPr>
          <a:xfrm>
            <a:off x="6741160" y="4569460"/>
            <a:ext cx="46634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</a:rPr>
              <a:t>滕州市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</a:rPr>
              <a:t>开展“工业强市、产业兴市”三年攻坚突破行动，明确了主导产业培壮、产业链现代化、创新能力提升、企业梯次培育等八大攻坚任务。</a:t>
            </a:r>
            <a:endParaRPr lang="zh-CN" altLang="en-US" sz="2000" b="1" dirty="0" smtClean="0">
              <a:solidFill>
                <a:srgbClr val="162EDE"/>
              </a:solidFill>
              <a:latin typeface="+mn-ea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5901" b="13002"/>
          <a:stretch>
            <a:fillRect/>
          </a:stretch>
        </p:blipFill>
        <p:spPr>
          <a:xfrm>
            <a:off x="851535" y="1159510"/>
            <a:ext cx="5066030" cy="30473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1160" y="1159510"/>
            <a:ext cx="4663440" cy="304673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905510" y="101600"/>
            <a:ext cx="3147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产业强市导向明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30" grpId="0"/>
      <p:bldP spid="3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稻壳儿 夏至夏末"/>
          <p:cNvSpPr txBox="1"/>
          <p:nvPr/>
        </p:nvSpPr>
        <p:spPr>
          <a:xfrm>
            <a:off x="573405" y="4394200"/>
            <a:ext cx="5207000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</a:rPr>
              <a:t>邹城荣信集团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</a:rPr>
              <a:t>立足焦化产业基础，大力拓展延伸产业链条，发展成为集煤焦油、粗苯、硫磺、硫铵、甲醇、杂醇、液氧等产品生产销售于一体的煤化工循环经济产业基地，实现了效益倍增。</a:t>
            </a:r>
            <a:endParaRPr lang="zh-CN" altLang="en-US" sz="2000" b="1" dirty="0" smtClean="0">
              <a:solidFill>
                <a:srgbClr val="162EDE"/>
              </a:solidFill>
              <a:latin typeface="+mn-ea"/>
              <a:cs typeface="+mn-ea"/>
            </a:endParaRPr>
          </a:p>
        </p:txBody>
      </p:sp>
      <p:sp>
        <p:nvSpPr>
          <p:cNvPr id="5" name="稻壳儿 夏至夏末"/>
          <p:cNvSpPr txBox="1"/>
          <p:nvPr/>
        </p:nvSpPr>
        <p:spPr>
          <a:xfrm>
            <a:off x="6479540" y="4394200"/>
            <a:ext cx="5233670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</a:rPr>
              <a:t>滕州威达重工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</a:rPr>
              <a:t>作为过去的一个地方小机床厂，紧跟市场步伐，深耕主导产业，持续开拓创新，跻身全国机床工具前三十强，被评为全省高端制造业领军企业，产品远销欧美、东南亚等70多个国家和地区。</a:t>
            </a:r>
            <a:endParaRPr lang="zh-CN" altLang="en-US" sz="2000" b="1" dirty="0" smtClean="0">
              <a:solidFill>
                <a:srgbClr val="162EDE"/>
              </a:solidFill>
              <a:latin typeface="+mn-ea"/>
              <a:cs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040" y="1184275"/>
            <a:ext cx="5206365" cy="28740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b="9366"/>
          <a:stretch>
            <a:fillRect/>
          </a:stretch>
        </p:blipFill>
        <p:spPr>
          <a:xfrm>
            <a:off x="6478905" y="1184275"/>
            <a:ext cx="5234305" cy="2874645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905510" y="101600"/>
            <a:ext cx="3147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传统产业转型快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 rot="0">
            <a:off x="458470" y="3804285"/>
            <a:ext cx="2118360" cy="1494790"/>
            <a:chOff x="722" y="5991"/>
            <a:chExt cx="3336" cy="2354"/>
          </a:xfrm>
        </p:grpSpPr>
        <p:sp>
          <p:nvSpPr>
            <p:cNvPr id="16" name="上箭头标注 15"/>
            <p:cNvSpPr/>
            <p:nvPr/>
          </p:nvSpPr>
          <p:spPr>
            <a:xfrm>
              <a:off x="722" y="5991"/>
              <a:ext cx="3336" cy="2355"/>
            </a:xfrm>
            <a:prstGeom prst="upArrowCallout">
              <a:avLst/>
            </a:prstGeom>
            <a:solidFill>
              <a:srgbClr val="162ED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稻壳儿 夏至夏末"/>
            <p:cNvSpPr txBox="1"/>
            <p:nvPr/>
          </p:nvSpPr>
          <p:spPr>
            <a:xfrm>
              <a:off x="806" y="6932"/>
              <a:ext cx="3168" cy="13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</a:rPr>
                <a:t>邹城</a:t>
              </a:r>
              <a:endParaRPr lang="zh-CN" altLang="en-US" sz="2400" dirty="0" smtClean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</a:rPr>
                <a:t>机器人产业园</a:t>
              </a:r>
              <a:endParaRPr lang="zh-CN" altLang="en-US" sz="2400" dirty="0" smtClean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" y="1334135"/>
            <a:ext cx="3416935" cy="2387600"/>
          </a:xfrm>
          <a:prstGeom prst="rect">
            <a:avLst/>
          </a:prstGeom>
        </p:spPr>
      </p:pic>
      <p:sp>
        <p:nvSpPr>
          <p:cNvPr id="19" name="Freeform 105"/>
          <p:cNvSpPr>
            <a:spLocks noEditPoints="1" noChangeArrowheads="1"/>
          </p:cNvSpPr>
          <p:nvPr/>
        </p:nvSpPr>
        <p:spPr bwMode="auto">
          <a:xfrm>
            <a:off x="6722110" y="2682875"/>
            <a:ext cx="323850" cy="415925"/>
          </a:xfrm>
          <a:custGeom>
            <a:avLst/>
            <a:gdLst>
              <a:gd name="T0" fmla="*/ 0 w 77"/>
              <a:gd name="T1" fmla="*/ 1198742417 h 93"/>
              <a:gd name="T2" fmla="*/ 422385836 w 77"/>
              <a:gd name="T3" fmla="*/ 282058806 h 93"/>
              <a:gd name="T4" fmla="*/ 535021559 w 77"/>
              <a:gd name="T5" fmla="*/ 366674946 h 93"/>
              <a:gd name="T6" fmla="*/ 549103839 w 77"/>
              <a:gd name="T7" fmla="*/ 380776384 h 93"/>
              <a:gd name="T8" fmla="*/ 549103839 w 77"/>
              <a:gd name="T9" fmla="*/ 380776384 h 93"/>
              <a:gd name="T10" fmla="*/ 563182366 w 77"/>
              <a:gd name="T11" fmla="*/ 380776384 h 93"/>
              <a:gd name="T12" fmla="*/ 563182366 w 77"/>
              <a:gd name="T13" fmla="*/ 394881578 h 93"/>
              <a:gd name="T14" fmla="*/ 563182366 w 77"/>
              <a:gd name="T15" fmla="*/ 394881578 h 93"/>
              <a:gd name="T16" fmla="*/ 577260893 w 77"/>
              <a:gd name="T17" fmla="*/ 394881578 h 93"/>
              <a:gd name="T18" fmla="*/ 577260893 w 77"/>
              <a:gd name="T19" fmla="*/ 408983016 h 93"/>
              <a:gd name="T20" fmla="*/ 591339420 w 77"/>
              <a:gd name="T21" fmla="*/ 408983016 h 93"/>
              <a:gd name="T22" fmla="*/ 591339420 w 77"/>
              <a:gd name="T23" fmla="*/ 408983016 h 93"/>
              <a:gd name="T24" fmla="*/ 605421700 w 77"/>
              <a:gd name="T25" fmla="*/ 408983016 h 93"/>
              <a:gd name="T26" fmla="*/ 605421700 w 77"/>
              <a:gd name="T27" fmla="*/ 423084454 h 93"/>
              <a:gd name="T28" fmla="*/ 605421700 w 77"/>
              <a:gd name="T29" fmla="*/ 423084454 h 93"/>
              <a:gd name="T30" fmla="*/ 675818089 w 77"/>
              <a:gd name="T31" fmla="*/ 465392524 h 93"/>
              <a:gd name="T32" fmla="*/ 675818089 w 77"/>
              <a:gd name="T33" fmla="*/ 465392524 h 93"/>
              <a:gd name="T34" fmla="*/ 689896616 w 77"/>
              <a:gd name="T35" fmla="*/ 479497718 h 93"/>
              <a:gd name="T36" fmla="*/ 689896616 w 77"/>
              <a:gd name="T37" fmla="*/ 479497718 h 93"/>
              <a:gd name="T38" fmla="*/ 703978895 w 77"/>
              <a:gd name="T39" fmla="*/ 479497718 h 93"/>
              <a:gd name="T40" fmla="*/ 703978895 w 77"/>
              <a:gd name="T41" fmla="*/ 493599156 h 93"/>
              <a:gd name="T42" fmla="*/ 703978895 w 77"/>
              <a:gd name="T43" fmla="*/ 493599156 h 93"/>
              <a:gd name="T44" fmla="*/ 718057423 w 77"/>
              <a:gd name="T45" fmla="*/ 493599156 h 93"/>
              <a:gd name="T46" fmla="*/ 718057423 w 77"/>
              <a:gd name="T47" fmla="*/ 507704349 h 93"/>
              <a:gd name="T48" fmla="*/ 732135950 w 77"/>
              <a:gd name="T49" fmla="*/ 507704349 h 93"/>
              <a:gd name="T50" fmla="*/ 732135950 w 77"/>
              <a:gd name="T51" fmla="*/ 507704349 h 93"/>
              <a:gd name="T52" fmla="*/ 746214477 w 77"/>
              <a:gd name="T53" fmla="*/ 521805788 h 93"/>
              <a:gd name="T54" fmla="*/ 746214477 w 77"/>
              <a:gd name="T55" fmla="*/ 521805788 h 93"/>
              <a:gd name="T56" fmla="*/ 675818089 w 77"/>
              <a:gd name="T57" fmla="*/ 1114126277 h 93"/>
              <a:gd name="T58" fmla="*/ 98557195 w 77"/>
              <a:gd name="T59" fmla="*/ 1283358556 h 93"/>
              <a:gd name="T60" fmla="*/ 492785977 w 77"/>
              <a:gd name="T61" fmla="*/ 902582172 h 93"/>
              <a:gd name="T62" fmla="*/ 267510780 w 77"/>
              <a:gd name="T63" fmla="*/ 747451331 h 93"/>
              <a:gd name="T64" fmla="*/ 42239334 w 77"/>
              <a:gd name="T65" fmla="*/ 1241050487 h 93"/>
              <a:gd name="T66" fmla="*/ 1027807536 w 77"/>
              <a:gd name="T67" fmla="*/ 1311565188 h 93"/>
              <a:gd name="T68" fmla="*/ 760296757 w 77"/>
              <a:gd name="T69" fmla="*/ 1170535785 h 93"/>
              <a:gd name="T70" fmla="*/ 971489675 w 77"/>
              <a:gd name="T71" fmla="*/ 592320489 h 93"/>
              <a:gd name="T72" fmla="*/ 478703698 w 77"/>
              <a:gd name="T73" fmla="*/ 0 h 93"/>
              <a:gd name="T74" fmla="*/ 971489675 w 77"/>
              <a:gd name="T75" fmla="*/ 592320489 h 9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7"/>
              <a:gd name="T115" fmla="*/ 0 h 93"/>
              <a:gd name="T116" fmla="*/ 77 w 77"/>
              <a:gd name="T117" fmla="*/ 93 h 9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8850" tIns="54425" rIns="108850" bIns="54425"/>
          <a:p>
            <a:endParaRPr lang="zh-CN" altLang="en-US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09390" y="2291715"/>
            <a:ext cx="1771650" cy="1371600"/>
            <a:chOff x="6314" y="3609"/>
            <a:chExt cx="2790" cy="2160"/>
          </a:xfrm>
        </p:grpSpPr>
        <p:sp>
          <p:nvSpPr>
            <p:cNvPr id="22" name="下箭头标注 21"/>
            <p:cNvSpPr/>
            <p:nvPr/>
          </p:nvSpPr>
          <p:spPr>
            <a:xfrm>
              <a:off x="6314" y="3609"/>
              <a:ext cx="2790" cy="2161"/>
            </a:xfrm>
            <a:prstGeom prst="downArrowCallout">
              <a:avLst/>
            </a:prstGeom>
            <a:solidFill>
              <a:srgbClr val="162ED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稻壳儿 夏至夏末"/>
            <p:cNvSpPr txBox="1"/>
            <p:nvPr/>
          </p:nvSpPr>
          <p:spPr>
            <a:xfrm>
              <a:off x="6365" y="3609"/>
              <a:ext cx="2688" cy="13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>
                <a:buClrTx/>
                <a:buSzTx/>
                <a:buFontTx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</a:rPr>
                <a:t>诸城</a:t>
              </a:r>
              <a:endParaRPr lang="zh-CN" altLang="en-US" sz="2400" dirty="0" smtClean="0">
                <a:solidFill>
                  <a:schemeClr val="bg1"/>
                </a:solidFill>
                <a:latin typeface="+mn-ea"/>
              </a:endParaRPr>
            </a:p>
            <a:p>
              <a:pPr algn="ctr">
                <a:buClrTx/>
                <a:buSzTx/>
                <a:buFontTx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</a:rPr>
                <a:t>迈赫机器人</a:t>
              </a:r>
              <a:endParaRPr lang="zh-CN" altLang="en-US" sz="2400" b="1" dirty="0" smtClean="0">
                <a:solidFill>
                  <a:schemeClr val="bg1"/>
                </a:solidFill>
                <a:latin typeface="+mn-ea"/>
                <a:ea typeface="华文楷体" panose="02010600040101010101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1515" y="4055745"/>
            <a:ext cx="3327400" cy="226568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959600" y="3869690"/>
            <a:ext cx="1570990" cy="1430020"/>
            <a:chOff x="10960" y="6094"/>
            <a:chExt cx="2474" cy="2252"/>
          </a:xfrm>
        </p:grpSpPr>
        <p:sp>
          <p:nvSpPr>
            <p:cNvPr id="18" name="上箭头标注 17"/>
            <p:cNvSpPr/>
            <p:nvPr/>
          </p:nvSpPr>
          <p:spPr>
            <a:xfrm>
              <a:off x="10960" y="6094"/>
              <a:ext cx="2475" cy="2252"/>
            </a:xfrm>
            <a:prstGeom prst="upArrowCallout">
              <a:avLst/>
            </a:prstGeom>
            <a:solidFill>
              <a:srgbClr val="162ED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稻壳儿 夏至夏末"/>
            <p:cNvSpPr txBox="1"/>
            <p:nvPr/>
          </p:nvSpPr>
          <p:spPr>
            <a:xfrm>
              <a:off x="11096" y="6932"/>
              <a:ext cx="2208" cy="13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>
                <a:buClrTx/>
                <a:buSz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</a:rPr>
                <a:t>滕州</a:t>
              </a:r>
              <a:endParaRPr lang="zh-CN" altLang="en-US" sz="2400" dirty="0" smtClean="0">
                <a:solidFill>
                  <a:schemeClr val="bg1"/>
                </a:solidFill>
                <a:latin typeface="+mn-ea"/>
              </a:endParaRPr>
            </a:p>
            <a:p>
              <a:pPr algn="ctr">
                <a:buClrTx/>
                <a:buSz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</a:rPr>
                <a:t>中材锂膜</a:t>
              </a:r>
              <a:endParaRPr lang="zh-CN" altLang="en-US" sz="2400" b="1" dirty="0" smtClean="0">
                <a:solidFill>
                  <a:schemeClr val="bg1"/>
                </a:solidFill>
                <a:latin typeface="+mn-ea"/>
                <a:ea typeface="华文楷体" panose="02010600040101010101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2035" y="1334135"/>
            <a:ext cx="3246120" cy="23876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9811385" y="2291715"/>
            <a:ext cx="1605280" cy="1430020"/>
            <a:chOff x="15451" y="3609"/>
            <a:chExt cx="2528" cy="2252"/>
          </a:xfrm>
        </p:grpSpPr>
        <p:sp>
          <p:nvSpPr>
            <p:cNvPr id="24" name="下箭头标注 23"/>
            <p:cNvSpPr/>
            <p:nvPr/>
          </p:nvSpPr>
          <p:spPr>
            <a:xfrm>
              <a:off x="15451" y="3609"/>
              <a:ext cx="2529" cy="2253"/>
            </a:xfrm>
            <a:prstGeom prst="downArrowCallout">
              <a:avLst/>
            </a:prstGeom>
            <a:solidFill>
              <a:srgbClr val="162ED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稻壳儿 夏至夏末"/>
            <p:cNvSpPr txBox="1"/>
            <p:nvPr/>
          </p:nvSpPr>
          <p:spPr>
            <a:xfrm>
              <a:off x="15612" y="3609"/>
              <a:ext cx="2208" cy="13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>
                <a:buClrTx/>
                <a:buSz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</a:rPr>
                <a:t>寿光</a:t>
              </a:r>
              <a:endParaRPr lang="zh-CN" altLang="en-US" sz="2400" dirty="0" smtClean="0">
                <a:solidFill>
                  <a:schemeClr val="bg1"/>
                </a:solidFill>
                <a:latin typeface="+mn-ea"/>
              </a:endParaRPr>
            </a:p>
            <a:p>
              <a:pPr algn="ctr">
                <a:buClrTx/>
                <a:buSzTx/>
                <a:buNone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</a:rPr>
                <a:t>航天威能</a:t>
              </a:r>
              <a:endParaRPr lang="zh-CN" altLang="en-US" sz="2400" b="1" dirty="0" smtClean="0">
                <a:solidFill>
                  <a:schemeClr val="bg1"/>
                </a:solidFill>
                <a:latin typeface="+mn-ea"/>
                <a:ea typeface="华文楷体" panose="02010600040101010101" charset="-122"/>
              </a:endParaRPr>
            </a:p>
          </p:txBody>
        </p:sp>
      </p:grpSp>
      <p:pic>
        <p:nvPicPr>
          <p:cNvPr id="3" name="图片 2" descr="19248_1655891384_h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4435" y="4055745"/>
            <a:ext cx="3245485" cy="2265045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905510" y="101600"/>
            <a:ext cx="3147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新兴产业布局多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 userDrawn="1"/>
        </p:nvSpPr>
        <p:spPr>
          <a:xfrm>
            <a:off x="2621915" y="5864860"/>
            <a:ext cx="6948170" cy="706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 fontAlgn="auto">
              <a:lnSpc>
                <a:spcPct val="100000"/>
              </a:lnSpc>
            </a:pPr>
            <a:r>
              <a:rPr sz="2000" b="1" dirty="0">
                <a:solidFill>
                  <a:srgbClr val="162EDE"/>
                </a:solidFill>
                <a:latin typeface="+mn-ea"/>
                <a:cs typeface="+mn-ea"/>
                <a:sym typeface="+mn-ea"/>
              </a:rPr>
              <a:t>四县市区平均省级以上创新平台</a:t>
            </a:r>
            <a:r>
              <a:rPr sz="20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78</a:t>
            </a:r>
            <a:r>
              <a:rPr sz="2000" b="1" dirty="0">
                <a:solidFill>
                  <a:srgbClr val="162EDE"/>
                </a:solidFill>
                <a:latin typeface="+mn-ea"/>
                <a:cs typeface="+mn-ea"/>
                <a:sym typeface="+mn-ea"/>
              </a:rPr>
              <a:t>个，</a:t>
            </a:r>
            <a:r>
              <a:rPr sz="20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滕州</a:t>
            </a:r>
            <a:r>
              <a:rPr sz="2000" b="1" dirty="0">
                <a:solidFill>
                  <a:srgbClr val="162EDE"/>
                </a:solidFill>
                <a:latin typeface="+mn-ea"/>
                <a:cs typeface="+mn-ea"/>
                <a:sym typeface="+mn-ea"/>
              </a:rPr>
              <a:t>有</a:t>
            </a:r>
            <a:r>
              <a:rPr sz="20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110</a:t>
            </a:r>
            <a:r>
              <a:rPr sz="2000" b="1" dirty="0">
                <a:solidFill>
                  <a:srgbClr val="162EDE"/>
                </a:solidFill>
                <a:latin typeface="+mn-ea"/>
                <a:cs typeface="+mn-ea"/>
                <a:sym typeface="+mn-ea"/>
              </a:rPr>
              <a:t>个之多，远超茌平</a:t>
            </a:r>
            <a:r>
              <a:rPr sz="20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10</a:t>
            </a:r>
            <a:r>
              <a:rPr sz="2000" b="1" dirty="0">
                <a:solidFill>
                  <a:srgbClr val="162EDE"/>
                </a:solidFill>
                <a:latin typeface="+mn-ea"/>
                <a:cs typeface="+mn-ea"/>
                <a:sym typeface="+mn-ea"/>
              </a:rPr>
              <a:t>个的数量</a:t>
            </a:r>
            <a:endParaRPr lang="zh-CN" altLang="en-US" sz="2000" b="1" dirty="0">
              <a:solidFill>
                <a:srgbClr val="162EDE"/>
              </a:solidFill>
              <a:latin typeface="+mn-ea"/>
              <a:cs typeface="+mn-ea"/>
              <a:sym typeface="+mn-ea"/>
            </a:endParaRPr>
          </a:p>
        </p:txBody>
      </p:sp>
      <p:graphicFrame>
        <p:nvGraphicFramePr>
          <p:cNvPr id="2" name="图表 1"/>
          <p:cNvGraphicFramePr/>
          <p:nvPr/>
        </p:nvGraphicFramePr>
        <p:xfrm>
          <a:off x="1773555" y="1305560"/>
          <a:ext cx="8644890" cy="4110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文本框 4"/>
          <p:cNvSpPr txBox="1"/>
          <p:nvPr userDrawn="1"/>
        </p:nvSpPr>
        <p:spPr>
          <a:xfrm>
            <a:off x="905510" y="101600"/>
            <a:ext cx="3147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科技创新动力强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" name="文本框 29"/>
          <p:cNvSpPr txBox="1"/>
          <p:nvPr userDrawn="1"/>
        </p:nvSpPr>
        <p:spPr>
          <a:xfrm>
            <a:off x="6329045" y="4403090"/>
            <a:ext cx="5232400" cy="1383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滕州威达重工：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</a:rPr>
              <a:t>技术研发人员占比达到18.1%，先后承担了20余项国家和省科技项目，建有省工业设计中心、省工程实验室和省企业技术中心等研发平台，拥有专利57项。</a:t>
            </a:r>
            <a:endParaRPr lang="zh-CN" altLang="en-US" sz="2000" b="1" dirty="0" smtClean="0">
              <a:solidFill>
                <a:srgbClr val="162EDE"/>
              </a:solidFill>
              <a:latin typeface="+mn-ea"/>
              <a:cs typeface="+mn-ea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654050" y="4403090"/>
            <a:ext cx="5129530" cy="169164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</a:rPr>
              <a:t>邹城鲁抗医药：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</a:rPr>
              <a:t>拥有国家级企业技术中心1个、山东省企业技术中心2个、省级工程技术研究中心和绿色制药工程实验室各1个，并建有院士工作站、博士后科研工作站和山东省工业生物技术产业转化平台。</a:t>
            </a:r>
            <a:endParaRPr lang="zh-CN" altLang="en-US" sz="2000" b="1" dirty="0" smtClean="0">
              <a:solidFill>
                <a:srgbClr val="162EDE"/>
              </a:solidFill>
              <a:latin typeface="+mn-ea"/>
              <a:cs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210" y="994410"/>
            <a:ext cx="4992370" cy="3053715"/>
          </a:xfrm>
          <a:prstGeom prst="rect">
            <a:avLst/>
          </a:prstGeom>
        </p:spPr>
      </p:pic>
      <p:pic>
        <p:nvPicPr>
          <p:cNvPr id="9" name="图片 8" descr="17801_1655794395_h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8410" y="994410"/>
            <a:ext cx="5233035" cy="305435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905510" y="101600"/>
            <a:ext cx="3147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科技创新动力强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0" grpId="0"/>
      <p:bldP spid="3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" name="Freeform 34"/>
          <p:cNvSpPr>
            <a:spLocks noEditPoints="1" noChangeArrowheads="1"/>
          </p:cNvSpPr>
          <p:nvPr/>
        </p:nvSpPr>
        <p:spPr bwMode="auto">
          <a:xfrm>
            <a:off x="6642450" y="4078827"/>
            <a:ext cx="419715" cy="489770"/>
          </a:xfrm>
          <a:custGeom>
            <a:avLst/>
            <a:gdLst>
              <a:gd name="T0" fmla="*/ 912358920 w 100"/>
              <a:gd name="T1" fmla="*/ 0 h 110"/>
              <a:gd name="T2" fmla="*/ 1080794067 w 100"/>
              <a:gd name="T3" fmla="*/ 167656912 h 110"/>
              <a:gd name="T4" fmla="*/ 954465833 w 100"/>
              <a:gd name="T5" fmla="*/ 558855128 h 110"/>
              <a:gd name="T6" fmla="*/ 940431444 w 100"/>
              <a:gd name="T7" fmla="*/ 139712848 h 110"/>
              <a:gd name="T8" fmla="*/ 393015343 w 100"/>
              <a:gd name="T9" fmla="*/ 125744553 h 110"/>
              <a:gd name="T10" fmla="*/ 393015343 w 100"/>
              <a:gd name="T11" fmla="*/ 223541304 h 110"/>
              <a:gd name="T12" fmla="*/ 350908430 w 100"/>
              <a:gd name="T13" fmla="*/ 335313825 h 110"/>
              <a:gd name="T14" fmla="*/ 252652721 w 100"/>
              <a:gd name="T15" fmla="*/ 363257889 h 110"/>
              <a:gd name="T16" fmla="*/ 126328234 w 100"/>
              <a:gd name="T17" fmla="*/ 349285857 h 110"/>
              <a:gd name="T18" fmla="*/ 140362623 w 100"/>
              <a:gd name="T19" fmla="*/ 1215514483 h 110"/>
              <a:gd name="T20" fmla="*/ 168435147 w 100"/>
              <a:gd name="T21" fmla="*/ 1229486515 h 110"/>
              <a:gd name="T22" fmla="*/ 617595539 w 100"/>
              <a:gd name="T23" fmla="*/ 1355227330 h 110"/>
              <a:gd name="T24" fmla="*/ 56145049 w 100"/>
              <a:gd name="T25" fmla="*/ 1299342939 h 110"/>
              <a:gd name="T26" fmla="*/ 56145049 w 100"/>
              <a:gd name="T27" fmla="*/ 1299342939 h 110"/>
              <a:gd name="T28" fmla="*/ 0 w 100"/>
              <a:gd name="T29" fmla="*/ 307369760 h 110"/>
              <a:gd name="T30" fmla="*/ 28072525 w 100"/>
              <a:gd name="T31" fmla="*/ 265457401 h 110"/>
              <a:gd name="T32" fmla="*/ 294763381 w 100"/>
              <a:gd name="T33" fmla="*/ 0 h 110"/>
              <a:gd name="T34" fmla="*/ 1263263603 w 100"/>
              <a:gd name="T35" fmla="*/ 628715290 h 110"/>
              <a:gd name="T36" fmla="*/ 1179046029 w 100"/>
              <a:gd name="T37" fmla="*/ 544886834 h 110"/>
              <a:gd name="T38" fmla="*/ 1165011640 w 100"/>
              <a:gd name="T39" fmla="*/ 656655617 h 110"/>
              <a:gd name="T40" fmla="*/ 1319408652 w 100"/>
              <a:gd name="T41" fmla="*/ 740484073 h 110"/>
              <a:gd name="T42" fmla="*/ 1207118554 w 100"/>
              <a:gd name="T43" fmla="*/ 1131686027 h 110"/>
              <a:gd name="T44" fmla="*/ 1403626225 w 100"/>
              <a:gd name="T45" fmla="*/ 712543746 h 110"/>
              <a:gd name="T46" fmla="*/ 1263263603 w 100"/>
              <a:gd name="T47" fmla="*/ 628715290 h 110"/>
              <a:gd name="T48" fmla="*/ 757958162 w 100"/>
              <a:gd name="T49" fmla="*/ 1173598386 h 110"/>
              <a:gd name="T50" fmla="*/ 1263263603 w 100"/>
              <a:gd name="T51" fmla="*/ 768428137 h 110"/>
              <a:gd name="T52" fmla="*/ 729885637 w 100"/>
              <a:gd name="T53" fmla="*/ 1215514483 h 110"/>
              <a:gd name="T54" fmla="*/ 715851248 w 100"/>
              <a:gd name="T55" fmla="*/ 1439055786 h 110"/>
              <a:gd name="T56" fmla="*/ 729885637 w 100"/>
              <a:gd name="T57" fmla="*/ 1536856275 h 110"/>
              <a:gd name="T58" fmla="*/ 786030686 w 100"/>
              <a:gd name="T59" fmla="*/ 1480971883 h 110"/>
              <a:gd name="T60" fmla="*/ 729885637 w 100"/>
              <a:gd name="T61" fmla="*/ 1215514483 h 110"/>
              <a:gd name="T62" fmla="*/ 252652721 w 100"/>
              <a:gd name="T63" fmla="*/ 838284561 h 110"/>
              <a:gd name="T64" fmla="*/ 421087868 w 100"/>
              <a:gd name="T65" fmla="*/ 782400170 h 110"/>
              <a:gd name="T66" fmla="*/ 252652721 w 100"/>
              <a:gd name="T67" fmla="*/ 600771225 h 110"/>
              <a:gd name="T68" fmla="*/ 842175735 w 100"/>
              <a:gd name="T69" fmla="*/ 670627649 h 110"/>
              <a:gd name="T70" fmla="*/ 252652721 w 100"/>
              <a:gd name="T71" fmla="*/ 600771225 h 110"/>
              <a:gd name="T72" fmla="*/ 252652721 w 100"/>
              <a:gd name="T73" fmla="*/ 502970737 h 110"/>
              <a:gd name="T74" fmla="*/ 842175735 w 100"/>
              <a:gd name="T75" fmla="*/ 433114313 h 110"/>
              <a:gd name="T76" fmla="*/ 519343577 w 100"/>
              <a:gd name="T77" fmla="*/ 265457401 h 110"/>
              <a:gd name="T78" fmla="*/ 842175735 w 100"/>
              <a:gd name="T79" fmla="*/ 335313825 h 110"/>
              <a:gd name="T80" fmla="*/ 519343577 w 100"/>
              <a:gd name="T81" fmla="*/ 265457401 h 110"/>
              <a:gd name="T82" fmla="*/ 196507672 w 100"/>
              <a:gd name="T83" fmla="*/ 293401465 h 110"/>
              <a:gd name="T84" fmla="*/ 252652721 w 100"/>
              <a:gd name="T85" fmla="*/ 307369760 h 110"/>
              <a:gd name="T86" fmla="*/ 280725245 w 100"/>
              <a:gd name="T87" fmla="*/ 307369760 h 110"/>
              <a:gd name="T88" fmla="*/ 336870294 w 100"/>
              <a:gd name="T89" fmla="*/ 251485368 h 110"/>
              <a:gd name="T90" fmla="*/ 336870294 w 100"/>
              <a:gd name="T91" fmla="*/ 237513336 h 110"/>
              <a:gd name="T92" fmla="*/ 322835905 w 100"/>
              <a:gd name="T93" fmla="*/ 167656912 h 110"/>
              <a:gd name="T94" fmla="*/ 168435147 w 100"/>
              <a:gd name="T95" fmla="*/ 293401465 h 11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00"/>
              <a:gd name="T145" fmla="*/ 0 h 110"/>
              <a:gd name="T146" fmla="*/ 100 w 100"/>
              <a:gd name="T147" fmla="*/ 110 h 11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8850" tIns="54425" rIns="108850" bIns="54425"/>
          <a:p>
            <a:endParaRPr lang="zh-CN" altLang="en-US" b="1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18" name="Freeform 97"/>
          <p:cNvSpPr>
            <a:spLocks noEditPoints="1" noChangeArrowheads="1"/>
          </p:cNvSpPr>
          <p:nvPr/>
        </p:nvSpPr>
        <p:spPr bwMode="auto">
          <a:xfrm>
            <a:off x="5224306" y="2708299"/>
            <a:ext cx="425883" cy="411471"/>
          </a:xfrm>
          <a:custGeom>
            <a:avLst/>
            <a:gdLst>
              <a:gd name="T0" fmla="*/ 405745950 w 208"/>
              <a:gd name="T1" fmla="*/ 0 h 189"/>
              <a:gd name="T2" fmla="*/ 428426563 w 208"/>
              <a:gd name="T3" fmla="*/ 17641917 h 189"/>
              <a:gd name="T4" fmla="*/ 388104063 w 208"/>
              <a:gd name="T5" fmla="*/ 138609618 h 189"/>
              <a:gd name="T6" fmla="*/ 90725625 w 208"/>
              <a:gd name="T7" fmla="*/ 35282246 h 189"/>
              <a:gd name="T8" fmla="*/ 113407825 w 208"/>
              <a:gd name="T9" fmla="*/ 60483851 h 189"/>
              <a:gd name="T10" fmla="*/ 148690013 w 208"/>
              <a:gd name="T11" fmla="*/ 90725776 h 189"/>
              <a:gd name="T12" fmla="*/ 90725625 w 208"/>
              <a:gd name="T13" fmla="*/ 113408014 h 189"/>
              <a:gd name="T14" fmla="*/ 113407825 w 208"/>
              <a:gd name="T15" fmla="*/ 126008022 h 189"/>
              <a:gd name="T16" fmla="*/ 148690013 w 208"/>
              <a:gd name="T17" fmla="*/ 156249948 h 189"/>
              <a:gd name="T18" fmla="*/ 90725625 w 208"/>
              <a:gd name="T19" fmla="*/ 178932186 h 189"/>
              <a:gd name="T20" fmla="*/ 113407825 w 208"/>
              <a:gd name="T21" fmla="*/ 196572515 h 189"/>
              <a:gd name="T22" fmla="*/ 148690013 w 208"/>
              <a:gd name="T23" fmla="*/ 226814440 h 189"/>
              <a:gd name="T24" fmla="*/ 90725625 w 208"/>
              <a:gd name="T25" fmla="*/ 249496678 h 189"/>
              <a:gd name="T26" fmla="*/ 113407825 w 208"/>
              <a:gd name="T27" fmla="*/ 262096687 h 189"/>
              <a:gd name="T28" fmla="*/ 148690013 w 208"/>
              <a:gd name="T29" fmla="*/ 292338612 h 189"/>
              <a:gd name="T30" fmla="*/ 90725625 w 208"/>
              <a:gd name="T31" fmla="*/ 315020850 h 189"/>
              <a:gd name="T32" fmla="*/ 113407825 w 208"/>
              <a:gd name="T33" fmla="*/ 335182134 h 189"/>
              <a:gd name="T34" fmla="*/ 148690013 w 208"/>
              <a:gd name="T35" fmla="*/ 362903105 h 189"/>
              <a:gd name="T36" fmla="*/ 90725625 w 208"/>
              <a:gd name="T37" fmla="*/ 388104709 h 189"/>
              <a:gd name="T38" fmla="*/ 90725625 w 208"/>
              <a:gd name="T39" fmla="*/ 435988552 h 189"/>
              <a:gd name="T40" fmla="*/ 388104063 w 208"/>
              <a:gd name="T41" fmla="*/ 345262775 h 189"/>
              <a:gd name="T42" fmla="*/ 428426563 w 208"/>
              <a:gd name="T43" fmla="*/ 453628881 h 189"/>
              <a:gd name="T44" fmla="*/ 405745950 w 208"/>
              <a:gd name="T45" fmla="*/ 476311119 h 189"/>
              <a:gd name="T46" fmla="*/ 47883763 w 208"/>
              <a:gd name="T47" fmla="*/ 476311119 h 189"/>
              <a:gd name="T48" fmla="*/ 47883763 w 208"/>
              <a:gd name="T49" fmla="*/ 423386956 h 189"/>
              <a:gd name="T50" fmla="*/ 0 w 208"/>
              <a:gd name="T51" fmla="*/ 380545022 h 189"/>
              <a:gd name="T52" fmla="*/ 47883763 w 208"/>
              <a:gd name="T53" fmla="*/ 352822463 h 189"/>
              <a:gd name="T54" fmla="*/ 0 w 208"/>
              <a:gd name="T55" fmla="*/ 309980529 h 189"/>
              <a:gd name="T56" fmla="*/ 47883763 w 208"/>
              <a:gd name="T57" fmla="*/ 287298291 h 189"/>
              <a:gd name="T58" fmla="*/ 0 w 208"/>
              <a:gd name="T59" fmla="*/ 244456357 h 189"/>
              <a:gd name="T60" fmla="*/ 47883763 w 208"/>
              <a:gd name="T61" fmla="*/ 214214432 h 189"/>
              <a:gd name="T62" fmla="*/ 0 w 208"/>
              <a:gd name="T63" fmla="*/ 173891865 h 189"/>
              <a:gd name="T64" fmla="*/ 47883763 w 208"/>
              <a:gd name="T65" fmla="*/ 148690260 h 189"/>
              <a:gd name="T66" fmla="*/ 0 w 208"/>
              <a:gd name="T67" fmla="*/ 108367693 h 189"/>
              <a:gd name="T68" fmla="*/ 47883763 w 208"/>
              <a:gd name="T69" fmla="*/ 17641917 h 189"/>
              <a:gd name="T70" fmla="*/ 73085325 w 208"/>
              <a:gd name="T71" fmla="*/ 0 h 189"/>
              <a:gd name="T72" fmla="*/ 183972200 w 208"/>
              <a:gd name="T73" fmla="*/ 226814440 h 189"/>
              <a:gd name="T74" fmla="*/ 239415638 w 208"/>
              <a:gd name="T75" fmla="*/ 249496678 h 189"/>
              <a:gd name="T76" fmla="*/ 183972200 w 208"/>
              <a:gd name="T77" fmla="*/ 226814440 h 189"/>
              <a:gd name="T78" fmla="*/ 183972200 w 208"/>
              <a:gd name="T79" fmla="*/ 178932186 h 189"/>
              <a:gd name="T80" fmla="*/ 287297813 w 208"/>
              <a:gd name="T81" fmla="*/ 196572515 h 189"/>
              <a:gd name="T82" fmla="*/ 183972200 w 208"/>
              <a:gd name="T83" fmla="*/ 178932186 h 189"/>
              <a:gd name="T84" fmla="*/ 183972200 w 208"/>
              <a:gd name="T85" fmla="*/ 126008022 h 189"/>
              <a:gd name="T86" fmla="*/ 332660625 w 208"/>
              <a:gd name="T87" fmla="*/ 148690260 h 189"/>
              <a:gd name="T88" fmla="*/ 183972200 w 208"/>
              <a:gd name="T89" fmla="*/ 126008022 h 189"/>
              <a:gd name="T90" fmla="*/ 183972200 w 208"/>
              <a:gd name="T91" fmla="*/ 78125768 h 189"/>
              <a:gd name="T92" fmla="*/ 332660625 w 208"/>
              <a:gd name="T93" fmla="*/ 100806418 h 189"/>
              <a:gd name="T94" fmla="*/ 183972200 w 208"/>
              <a:gd name="T95" fmla="*/ 78125768 h 189"/>
              <a:gd name="T96" fmla="*/ 244455950 w 208"/>
              <a:gd name="T97" fmla="*/ 380545022 h 189"/>
              <a:gd name="T98" fmla="*/ 309980013 w 208"/>
              <a:gd name="T99" fmla="*/ 375504701 h 189"/>
              <a:gd name="T100" fmla="*/ 249496263 w 208"/>
              <a:gd name="T101" fmla="*/ 309980529 h 189"/>
              <a:gd name="T102" fmla="*/ 244455950 w 208"/>
              <a:gd name="T103" fmla="*/ 380545022 h 189"/>
              <a:gd name="T104" fmla="*/ 463708750 w 208"/>
              <a:gd name="T105" fmla="*/ 100806418 h 189"/>
              <a:gd name="T106" fmla="*/ 332660625 w 208"/>
              <a:gd name="T107" fmla="*/ 352822463 h 189"/>
              <a:gd name="T108" fmla="*/ 463708750 w 208"/>
              <a:gd name="T109" fmla="*/ 100806418 h 18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08"/>
              <a:gd name="T166" fmla="*/ 0 h 189"/>
              <a:gd name="T167" fmla="*/ 208 w 208"/>
              <a:gd name="T168" fmla="*/ 189 h 18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08" h="189">
                <a:moveTo>
                  <a:pt x="29" y="0"/>
                </a:moveTo>
                <a:lnTo>
                  <a:pt x="161" y="0"/>
                </a:lnTo>
                <a:lnTo>
                  <a:pt x="170" y="0"/>
                </a:lnTo>
                <a:lnTo>
                  <a:pt x="170" y="7"/>
                </a:lnTo>
                <a:lnTo>
                  <a:pt x="170" y="38"/>
                </a:lnTo>
                <a:lnTo>
                  <a:pt x="154" y="55"/>
                </a:lnTo>
                <a:lnTo>
                  <a:pt x="154" y="14"/>
                </a:lnTo>
                <a:lnTo>
                  <a:pt x="36" y="14"/>
                </a:lnTo>
                <a:lnTo>
                  <a:pt x="36" y="26"/>
                </a:lnTo>
                <a:lnTo>
                  <a:pt x="45" y="24"/>
                </a:lnTo>
                <a:lnTo>
                  <a:pt x="52" y="19"/>
                </a:lnTo>
                <a:lnTo>
                  <a:pt x="59" y="36"/>
                </a:lnTo>
                <a:lnTo>
                  <a:pt x="50" y="38"/>
                </a:lnTo>
                <a:lnTo>
                  <a:pt x="36" y="45"/>
                </a:lnTo>
                <a:lnTo>
                  <a:pt x="36" y="52"/>
                </a:lnTo>
                <a:lnTo>
                  <a:pt x="45" y="50"/>
                </a:lnTo>
                <a:lnTo>
                  <a:pt x="52" y="45"/>
                </a:lnTo>
                <a:lnTo>
                  <a:pt x="59" y="62"/>
                </a:lnTo>
                <a:lnTo>
                  <a:pt x="50" y="64"/>
                </a:lnTo>
                <a:lnTo>
                  <a:pt x="36" y="71"/>
                </a:lnTo>
                <a:lnTo>
                  <a:pt x="36" y="81"/>
                </a:lnTo>
                <a:lnTo>
                  <a:pt x="45" y="78"/>
                </a:lnTo>
                <a:lnTo>
                  <a:pt x="52" y="73"/>
                </a:lnTo>
                <a:lnTo>
                  <a:pt x="59" y="90"/>
                </a:lnTo>
                <a:lnTo>
                  <a:pt x="50" y="92"/>
                </a:lnTo>
                <a:lnTo>
                  <a:pt x="36" y="99"/>
                </a:lnTo>
                <a:lnTo>
                  <a:pt x="36" y="107"/>
                </a:lnTo>
                <a:lnTo>
                  <a:pt x="45" y="104"/>
                </a:lnTo>
                <a:lnTo>
                  <a:pt x="52" y="99"/>
                </a:lnTo>
                <a:lnTo>
                  <a:pt x="59" y="116"/>
                </a:lnTo>
                <a:lnTo>
                  <a:pt x="50" y="118"/>
                </a:lnTo>
                <a:lnTo>
                  <a:pt x="36" y="125"/>
                </a:lnTo>
                <a:lnTo>
                  <a:pt x="36" y="135"/>
                </a:lnTo>
                <a:lnTo>
                  <a:pt x="45" y="133"/>
                </a:lnTo>
                <a:lnTo>
                  <a:pt x="52" y="130"/>
                </a:lnTo>
                <a:lnTo>
                  <a:pt x="59" y="144"/>
                </a:lnTo>
                <a:lnTo>
                  <a:pt x="50" y="147"/>
                </a:lnTo>
                <a:lnTo>
                  <a:pt x="36" y="154"/>
                </a:lnTo>
                <a:lnTo>
                  <a:pt x="36" y="168"/>
                </a:lnTo>
                <a:lnTo>
                  <a:pt x="36" y="173"/>
                </a:lnTo>
                <a:lnTo>
                  <a:pt x="154" y="173"/>
                </a:lnTo>
                <a:lnTo>
                  <a:pt x="154" y="137"/>
                </a:lnTo>
                <a:lnTo>
                  <a:pt x="170" y="121"/>
                </a:lnTo>
                <a:lnTo>
                  <a:pt x="170" y="180"/>
                </a:lnTo>
                <a:lnTo>
                  <a:pt x="170" y="189"/>
                </a:lnTo>
                <a:lnTo>
                  <a:pt x="161" y="189"/>
                </a:lnTo>
                <a:lnTo>
                  <a:pt x="29" y="189"/>
                </a:lnTo>
                <a:lnTo>
                  <a:pt x="19" y="189"/>
                </a:lnTo>
                <a:lnTo>
                  <a:pt x="19" y="180"/>
                </a:lnTo>
                <a:lnTo>
                  <a:pt x="19" y="168"/>
                </a:lnTo>
                <a:lnTo>
                  <a:pt x="3" y="168"/>
                </a:lnTo>
                <a:lnTo>
                  <a:pt x="0" y="151"/>
                </a:lnTo>
                <a:lnTo>
                  <a:pt x="19" y="144"/>
                </a:lnTo>
                <a:lnTo>
                  <a:pt x="19" y="140"/>
                </a:lnTo>
                <a:lnTo>
                  <a:pt x="3" y="140"/>
                </a:lnTo>
                <a:lnTo>
                  <a:pt x="0" y="123"/>
                </a:lnTo>
                <a:lnTo>
                  <a:pt x="19" y="114"/>
                </a:lnTo>
                <a:lnTo>
                  <a:pt x="3" y="114"/>
                </a:lnTo>
                <a:lnTo>
                  <a:pt x="0" y="97"/>
                </a:lnTo>
                <a:lnTo>
                  <a:pt x="19" y="88"/>
                </a:lnTo>
                <a:lnTo>
                  <a:pt x="19" y="85"/>
                </a:lnTo>
                <a:lnTo>
                  <a:pt x="3" y="85"/>
                </a:lnTo>
                <a:lnTo>
                  <a:pt x="0" y="69"/>
                </a:lnTo>
                <a:lnTo>
                  <a:pt x="19" y="59"/>
                </a:lnTo>
                <a:lnTo>
                  <a:pt x="3" y="59"/>
                </a:lnTo>
                <a:lnTo>
                  <a:pt x="0" y="43"/>
                </a:lnTo>
                <a:lnTo>
                  <a:pt x="19" y="33"/>
                </a:lnTo>
                <a:lnTo>
                  <a:pt x="19" y="7"/>
                </a:lnTo>
                <a:lnTo>
                  <a:pt x="19" y="0"/>
                </a:lnTo>
                <a:lnTo>
                  <a:pt x="29" y="0"/>
                </a:lnTo>
                <a:close/>
                <a:moveTo>
                  <a:pt x="73" y="90"/>
                </a:moveTo>
                <a:lnTo>
                  <a:pt x="73" y="99"/>
                </a:lnTo>
                <a:lnTo>
                  <a:pt x="95" y="99"/>
                </a:lnTo>
                <a:lnTo>
                  <a:pt x="95" y="90"/>
                </a:lnTo>
                <a:lnTo>
                  <a:pt x="73" y="90"/>
                </a:lnTo>
                <a:close/>
                <a:moveTo>
                  <a:pt x="73" y="71"/>
                </a:moveTo>
                <a:lnTo>
                  <a:pt x="73" y="78"/>
                </a:lnTo>
                <a:lnTo>
                  <a:pt x="114" y="78"/>
                </a:lnTo>
                <a:lnTo>
                  <a:pt x="114" y="71"/>
                </a:lnTo>
                <a:lnTo>
                  <a:pt x="73" y="71"/>
                </a:lnTo>
                <a:close/>
                <a:moveTo>
                  <a:pt x="73" y="50"/>
                </a:moveTo>
                <a:lnTo>
                  <a:pt x="73" y="59"/>
                </a:lnTo>
                <a:lnTo>
                  <a:pt x="132" y="59"/>
                </a:lnTo>
                <a:lnTo>
                  <a:pt x="132" y="50"/>
                </a:lnTo>
                <a:lnTo>
                  <a:pt x="73" y="50"/>
                </a:lnTo>
                <a:close/>
                <a:moveTo>
                  <a:pt x="73" y="31"/>
                </a:moveTo>
                <a:lnTo>
                  <a:pt x="73" y="40"/>
                </a:lnTo>
                <a:lnTo>
                  <a:pt x="132" y="40"/>
                </a:lnTo>
                <a:lnTo>
                  <a:pt x="132" y="31"/>
                </a:lnTo>
                <a:lnTo>
                  <a:pt x="73" y="31"/>
                </a:lnTo>
                <a:close/>
                <a:moveTo>
                  <a:pt x="97" y="151"/>
                </a:moveTo>
                <a:lnTo>
                  <a:pt x="109" y="149"/>
                </a:lnTo>
                <a:lnTo>
                  <a:pt x="123" y="149"/>
                </a:lnTo>
                <a:lnTo>
                  <a:pt x="111" y="137"/>
                </a:lnTo>
                <a:lnTo>
                  <a:pt x="99" y="123"/>
                </a:lnTo>
                <a:lnTo>
                  <a:pt x="97" y="137"/>
                </a:lnTo>
                <a:lnTo>
                  <a:pt x="97" y="151"/>
                </a:lnTo>
                <a:close/>
                <a:moveTo>
                  <a:pt x="184" y="40"/>
                </a:moveTo>
                <a:lnTo>
                  <a:pt x="109" y="114"/>
                </a:lnTo>
                <a:lnTo>
                  <a:pt x="132" y="140"/>
                </a:lnTo>
                <a:lnTo>
                  <a:pt x="208" y="66"/>
                </a:lnTo>
                <a:lnTo>
                  <a:pt x="184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8850" tIns="54425" rIns="108850" bIns="54425"/>
          <a:p>
            <a:endParaRPr lang="zh-CN" altLang="en-US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19" name="Freeform 105"/>
          <p:cNvSpPr>
            <a:spLocks noEditPoints="1" noChangeArrowheads="1"/>
          </p:cNvSpPr>
          <p:nvPr/>
        </p:nvSpPr>
        <p:spPr bwMode="auto">
          <a:xfrm>
            <a:off x="6665489" y="2682899"/>
            <a:ext cx="323678" cy="416021"/>
          </a:xfrm>
          <a:custGeom>
            <a:avLst/>
            <a:gdLst>
              <a:gd name="T0" fmla="*/ 0 w 77"/>
              <a:gd name="T1" fmla="*/ 1198742417 h 93"/>
              <a:gd name="T2" fmla="*/ 422385836 w 77"/>
              <a:gd name="T3" fmla="*/ 282058806 h 93"/>
              <a:gd name="T4" fmla="*/ 535021559 w 77"/>
              <a:gd name="T5" fmla="*/ 366674946 h 93"/>
              <a:gd name="T6" fmla="*/ 549103839 w 77"/>
              <a:gd name="T7" fmla="*/ 380776384 h 93"/>
              <a:gd name="T8" fmla="*/ 549103839 w 77"/>
              <a:gd name="T9" fmla="*/ 380776384 h 93"/>
              <a:gd name="T10" fmla="*/ 563182366 w 77"/>
              <a:gd name="T11" fmla="*/ 380776384 h 93"/>
              <a:gd name="T12" fmla="*/ 563182366 w 77"/>
              <a:gd name="T13" fmla="*/ 394881578 h 93"/>
              <a:gd name="T14" fmla="*/ 563182366 w 77"/>
              <a:gd name="T15" fmla="*/ 394881578 h 93"/>
              <a:gd name="T16" fmla="*/ 577260893 w 77"/>
              <a:gd name="T17" fmla="*/ 394881578 h 93"/>
              <a:gd name="T18" fmla="*/ 577260893 w 77"/>
              <a:gd name="T19" fmla="*/ 408983016 h 93"/>
              <a:gd name="T20" fmla="*/ 591339420 w 77"/>
              <a:gd name="T21" fmla="*/ 408983016 h 93"/>
              <a:gd name="T22" fmla="*/ 591339420 w 77"/>
              <a:gd name="T23" fmla="*/ 408983016 h 93"/>
              <a:gd name="T24" fmla="*/ 605421700 w 77"/>
              <a:gd name="T25" fmla="*/ 408983016 h 93"/>
              <a:gd name="T26" fmla="*/ 605421700 w 77"/>
              <a:gd name="T27" fmla="*/ 423084454 h 93"/>
              <a:gd name="T28" fmla="*/ 605421700 w 77"/>
              <a:gd name="T29" fmla="*/ 423084454 h 93"/>
              <a:gd name="T30" fmla="*/ 675818089 w 77"/>
              <a:gd name="T31" fmla="*/ 465392524 h 93"/>
              <a:gd name="T32" fmla="*/ 675818089 w 77"/>
              <a:gd name="T33" fmla="*/ 465392524 h 93"/>
              <a:gd name="T34" fmla="*/ 689896616 w 77"/>
              <a:gd name="T35" fmla="*/ 479497718 h 93"/>
              <a:gd name="T36" fmla="*/ 689896616 w 77"/>
              <a:gd name="T37" fmla="*/ 479497718 h 93"/>
              <a:gd name="T38" fmla="*/ 703978895 w 77"/>
              <a:gd name="T39" fmla="*/ 479497718 h 93"/>
              <a:gd name="T40" fmla="*/ 703978895 w 77"/>
              <a:gd name="T41" fmla="*/ 493599156 h 93"/>
              <a:gd name="T42" fmla="*/ 703978895 w 77"/>
              <a:gd name="T43" fmla="*/ 493599156 h 93"/>
              <a:gd name="T44" fmla="*/ 718057423 w 77"/>
              <a:gd name="T45" fmla="*/ 493599156 h 93"/>
              <a:gd name="T46" fmla="*/ 718057423 w 77"/>
              <a:gd name="T47" fmla="*/ 507704349 h 93"/>
              <a:gd name="T48" fmla="*/ 732135950 w 77"/>
              <a:gd name="T49" fmla="*/ 507704349 h 93"/>
              <a:gd name="T50" fmla="*/ 732135950 w 77"/>
              <a:gd name="T51" fmla="*/ 507704349 h 93"/>
              <a:gd name="T52" fmla="*/ 746214477 w 77"/>
              <a:gd name="T53" fmla="*/ 521805788 h 93"/>
              <a:gd name="T54" fmla="*/ 746214477 w 77"/>
              <a:gd name="T55" fmla="*/ 521805788 h 93"/>
              <a:gd name="T56" fmla="*/ 675818089 w 77"/>
              <a:gd name="T57" fmla="*/ 1114126277 h 93"/>
              <a:gd name="T58" fmla="*/ 98557195 w 77"/>
              <a:gd name="T59" fmla="*/ 1283358556 h 93"/>
              <a:gd name="T60" fmla="*/ 492785977 w 77"/>
              <a:gd name="T61" fmla="*/ 902582172 h 93"/>
              <a:gd name="T62" fmla="*/ 267510780 w 77"/>
              <a:gd name="T63" fmla="*/ 747451331 h 93"/>
              <a:gd name="T64" fmla="*/ 42239334 w 77"/>
              <a:gd name="T65" fmla="*/ 1241050487 h 93"/>
              <a:gd name="T66" fmla="*/ 1027807536 w 77"/>
              <a:gd name="T67" fmla="*/ 1311565188 h 93"/>
              <a:gd name="T68" fmla="*/ 760296757 w 77"/>
              <a:gd name="T69" fmla="*/ 1170535785 h 93"/>
              <a:gd name="T70" fmla="*/ 971489675 w 77"/>
              <a:gd name="T71" fmla="*/ 592320489 h 93"/>
              <a:gd name="T72" fmla="*/ 478703698 w 77"/>
              <a:gd name="T73" fmla="*/ 0 h 93"/>
              <a:gd name="T74" fmla="*/ 971489675 w 77"/>
              <a:gd name="T75" fmla="*/ 592320489 h 9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7"/>
              <a:gd name="T115" fmla="*/ 0 h 93"/>
              <a:gd name="T116" fmla="*/ 77 w 77"/>
              <a:gd name="T117" fmla="*/ 93 h 9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8850" tIns="54425" rIns="108850" bIns="54425"/>
          <a:p>
            <a:endParaRPr lang="zh-CN" altLang="en-US"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6095" y="1391285"/>
            <a:ext cx="3703955" cy="2428240"/>
          </a:xfrm>
          <a:prstGeom prst="rect">
            <a:avLst/>
          </a:prstGeom>
        </p:spPr>
      </p:pic>
      <p:sp>
        <p:nvSpPr>
          <p:cNvPr id="15" name="稻壳儿 夏至夏末"/>
          <p:cNvSpPr txBox="1"/>
          <p:nvPr/>
        </p:nvSpPr>
        <p:spPr>
          <a:xfrm>
            <a:off x="330200" y="4095750"/>
            <a:ext cx="3609340" cy="1999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</a:rPr>
              <a:t>寿光丹河蔬菜标准园项目：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</a:rPr>
              <a:t>建立“龙头企业+蔬菜合作社联合会+蔬菜合作社+农户（家庭农场）”产业联合体运营模式，成功打造蔬菜产前、产中、产后一体化平台。</a:t>
            </a:r>
            <a:endParaRPr lang="zh-CN" altLang="en-US" sz="2000" b="1" dirty="0" smtClean="0">
              <a:solidFill>
                <a:srgbClr val="162EDE"/>
              </a:solidFill>
              <a:latin typeface="+mn-ea"/>
              <a:cs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43705" y="4095750"/>
            <a:ext cx="3775710" cy="1691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 fontAlgn="auto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</a:rPr>
              <a:t>邹城蘑菇小镇项目：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</a:rPr>
              <a:t>统筹生产、生活、生态“三生融合”，推动一二三“三产融合”，为特色产业带动乡村振兴提供了平台样板。</a:t>
            </a:r>
            <a:endParaRPr lang="zh-CN" altLang="en-US" sz="2000" b="1" dirty="0" smtClean="0">
              <a:solidFill>
                <a:srgbClr val="162EDE"/>
              </a:solidFill>
              <a:latin typeface="+mn-ea"/>
              <a:cs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96605" y="4095750"/>
            <a:ext cx="3526155" cy="1691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just" fontAlgn="auto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</a:rPr>
              <a:t>邹城艾坦姆合金项目：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</a:rPr>
              <a:t>整合原有产业园闲置土地，统筹调剂置换产能指标，补齐了区域生态控制阀门全产业链平台体系。</a:t>
            </a:r>
            <a:endParaRPr lang="zh-CN" altLang="en-US" sz="2000" b="1" dirty="0" smtClean="0">
              <a:solidFill>
                <a:srgbClr val="162EDE"/>
              </a:solidFill>
              <a:latin typeface="+mn-ea"/>
              <a:cs typeface="+mn-ea"/>
            </a:endParaRPr>
          </a:p>
        </p:txBody>
      </p:sp>
      <p:pic>
        <p:nvPicPr>
          <p:cNvPr id="6" name="图片 5" descr="17861_1655797850_h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00" y="1391285"/>
            <a:ext cx="3609340" cy="2426970"/>
          </a:xfrm>
          <a:prstGeom prst="rect">
            <a:avLst/>
          </a:prstGeom>
        </p:spPr>
      </p:pic>
      <p:pic>
        <p:nvPicPr>
          <p:cNvPr id="7" name="图片 6" descr="17868_1655798045_h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605" y="1391285"/>
            <a:ext cx="3448050" cy="2427605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905510" y="101600"/>
            <a:ext cx="3147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园区承载能力高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19" grpId="0" bldLvl="0" animBg="1"/>
      <p:bldP spid="15" grpId="0"/>
      <p:bldP spid="15" grpId="1"/>
      <p:bldP spid="100" grpId="0"/>
      <p:bldP spid="100" grpId="1"/>
      <p:bldP spid="13" grpId="0"/>
      <p:bldP spid="1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739265" y="4781550"/>
            <a:ext cx="871347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+mn-ea"/>
              </a:rPr>
              <a:t>邹城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</a:rPr>
              <a:t>一、二、三产都有国有平台，进行市场化融资运作，如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+mn-ea"/>
              </a:rPr>
              <a:t>孟苑项目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</a:rPr>
              <a:t>。还比如，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+mn-ea"/>
              </a:rPr>
              <a:t>中材锂膜项目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</a:rPr>
              <a:t>的引进上马，也有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+mn-ea"/>
              </a:rPr>
              <a:t>滕州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</a:rPr>
              <a:t>市城市国有资产经营有限公司的资金支撑。这些平台的高效运作，不仅实现了国有资产的保值增值，而且对引进优质高效项目，促进地方经济高质量发展起到重要的促进作用。</a:t>
            </a:r>
            <a:endParaRPr lang="zh-CN" altLang="en-US" sz="2000" b="1" dirty="0" smtClean="0">
              <a:solidFill>
                <a:srgbClr val="162EDE"/>
              </a:solidFill>
              <a:latin typeface="+mn-ea"/>
              <a:cs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2780" y="822325"/>
            <a:ext cx="4079240" cy="2790825"/>
          </a:xfrm>
          <a:prstGeom prst="rect">
            <a:avLst/>
          </a:prstGeom>
        </p:spPr>
      </p:pic>
      <p:sp>
        <p:nvSpPr>
          <p:cNvPr id="11" name="Rounded Rectangle 6"/>
          <p:cNvSpPr/>
          <p:nvPr/>
        </p:nvSpPr>
        <p:spPr>
          <a:xfrm>
            <a:off x="8226425" y="3783330"/>
            <a:ext cx="1767205" cy="488315"/>
          </a:xfrm>
          <a:prstGeom prst="roundRect">
            <a:avLst>
              <a:gd name="adj" fmla="val 50000"/>
            </a:avLst>
          </a:prstGeom>
          <a:solidFill>
            <a:srgbClr val="162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+mn-ea"/>
                <a:cs typeface="+mn-ea"/>
                <a:sym typeface="+mn-ea"/>
              </a:rPr>
              <a:t>滕州中材锂膜</a:t>
            </a:r>
            <a:endParaRPr lang="zh-CN" altLang="en-US" dirty="0" smtClean="0">
              <a:solidFill>
                <a:schemeClr val="bg1"/>
              </a:solidFill>
              <a:latin typeface="+mn-ea"/>
              <a:ea typeface="汉仪综艺体简" panose="02010604000101010101" pitchFamily="2" charset="-122"/>
              <a:cs typeface="+mn-ea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75055" y="822325"/>
            <a:ext cx="4480560" cy="3448685"/>
            <a:chOff x="1693" y="1295"/>
            <a:chExt cx="7056" cy="5431"/>
          </a:xfrm>
        </p:grpSpPr>
        <p:sp>
          <p:nvSpPr>
            <p:cNvPr id="24" name="Rounded Rectangle 6"/>
            <p:cNvSpPr/>
            <p:nvPr/>
          </p:nvSpPr>
          <p:spPr>
            <a:xfrm>
              <a:off x="3752" y="5958"/>
              <a:ext cx="2447" cy="769"/>
            </a:xfrm>
            <a:prstGeom prst="roundRect">
              <a:avLst>
                <a:gd name="adj" fmla="val 50000"/>
              </a:avLst>
            </a:prstGeom>
            <a:solidFill>
              <a:srgbClr val="162E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>
                  <a:sym typeface="+mn-ea"/>
                </a:rPr>
                <a:t>邹平孟苑</a:t>
              </a:r>
              <a:endParaRPr lang="en-US">
                <a:latin typeface="汉仪旗黑 45S" panose="00020600040101010101" pitchFamily="18" charset="-122"/>
                <a:ea typeface="汉仪综艺体简" panose="02010604000101010101" pitchFamily="2" charset="-122"/>
                <a:cs typeface="汉仪综艺体简" panose="02010604000101010101" pitchFamily="2" charset="-122"/>
                <a:sym typeface="汉仪旗黑 45S" panose="00020600040101010101" pitchFamily="18" charset="-122"/>
              </a:endParaRPr>
            </a:p>
          </p:txBody>
        </p:sp>
        <p:pic>
          <p:nvPicPr>
            <p:cNvPr id="2" name="图片 1" descr="mmmmmmmm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3" y="1295"/>
              <a:ext cx="7056" cy="4395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 userDrawn="1"/>
        </p:nvSpPr>
        <p:spPr>
          <a:xfrm>
            <a:off x="905510" y="101600"/>
            <a:ext cx="3147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国有平台作用大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图表 1"/>
          <p:cNvGraphicFramePr/>
          <p:nvPr/>
        </p:nvGraphicFramePr>
        <p:xfrm>
          <a:off x="5667375" y="1345565"/>
          <a:ext cx="6282690" cy="3167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7" name="图表 6"/>
          <p:cNvGraphicFramePr/>
          <p:nvPr/>
        </p:nvGraphicFramePr>
        <p:xfrm>
          <a:off x="255270" y="1345565"/>
          <a:ext cx="5157470" cy="3167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稻壳儿 夏至夏末"/>
          <p:cNvSpPr txBox="1"/>
          <p:nvPr/>
        </p:nvSpPr>
        <p:spPr>
          <a:xfrm>
            <a:off x="629920" y="4991735"/>
            <a:ext cx="109315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fontAlgn="auto">
              <a:lnSpc>
                <a:spcPct val="100000"/>
              </a:lnSpc>
              <a:defRPr/>
            </a:pP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  <a:sym typeface="Mongolian Baiti" panose="03000500000000000000" charset="0"/>
              </a:rPr>
              <a:t>四县市区人口均在百万以上，人口最少的</a:t>
            </a:r>
            <a:r>
              <a:rPr lang="zh-CN" altLang="en-US" sz="2000" b="1" dirty="0" smtClean="0">
                <a:solidFill>
                  <a:srgbClr val="FF0000"/>
                </a:solidFill>
                <a:effectLst/>
                <a:latin typeface="+mn-ea"/>
                <a:cs typeface="+mn-ea"/>
                <a:sym typeface="Mongolian Baiti" panose="03000500000000000000" charset="0"/>
              </a:rPr>
              <a:t>诸城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  <a:sym typeface="Mongolian Baiti" panose="03000500000000000000" charset="0"/>
              </a:rPr>
              <a:t>也有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+mn-ea"/>
                <a:sym typeface="Mongolian Baiti" panose="03000500000000000000" charset="0"/>
              </a:rPr>
              <a:t>110万人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  <a:sym typeface="Mongolian Baiti" panose="03000500000000000000" charset="0"/>
              </a:rPr>
              <a:t>，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+mn-ea"/>
                <a:sym typeface="Mongolian Baiti" panose="03000500000000000000" charset="0"/>
              </a:rPr>
              <a:t>城镇化率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  <a:sym typeface="Mongolian Baiti" panose="03000500000000000000" charset="0"/>
              </a:rPr>
              <a:t>超过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+mn-ea"/>
                <a:sym typeface="Mongolian Baiti" panose="03000500000000000000" charset="0"/>
              </a:rPr>
              <a:t>62%</a:t>
            </a:r>
            <a:r>
              <a:rPr lang="zh-CN" altLang="en-US" sz="2000" b="1" dirty="0" smtClean="0">
                <a:solidFill>
                  <a:srgbClr val="162EDE"/>
                </a:solidFill>
                <a:latin typeface="+mn-ea"/>
                <a:cs typeface="+mn-ea"/>
                <a:sym typeface="Mongolian Baiti" panose="03000500000000000000" charset="0"/>
              </a:rPr>
              <a:t>，城市建成区面积大、人口多，核心商圈、区域商圈、社区商圈多层级布局，并且商业多样化、层次高，可满足不同群众就地消费需求，有力地带动了区域服务业发展。</a:t>
            </a:r>
            <a:endParaRPr lang="zh-CN" altLang="en-US" sz="2000" b="1" dirty="0" smtClean="0">
              <a:solidFill>
                <a:srgbClr val="162EDE"/>
              </a:solidFill>
              <a:latin typeface="+mn-ea"/>
              <a:cs typeface="+mn-ea"/>
              <a:sym typeface="Mongolian Baiti" panose="03000500000000000000" charset="0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905510" y="101600"/>
            <a:ext cx="3147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自我循环活力足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17971_1655806429_h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90" y="1721485"/>
            <a:ext cx="2981960" cy="1986915"/>
          </a:xfrm>
          <a:prstGeom prst="rect">
            <a:avLst/>
          </a:prstGeom>
        </p:spPr>
      </p:pic>
      <p:pic>
        <p:nvPicPr>
          <p:cNvPr id="7" name="图片 6" descr="17970_1655806428_h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0" y="3708400"/>
            <a:ext cx="3065780" cy="2045335"/>
          </a:xfrm>
          <a:prstGeom prst="rect">
            <a:avLst/>
          </a:prstGeom>
        </p:spPr>
      </p:pic>
      <p:pic>
        <p:nvPicPr>
          <p:cNvPr id="11" name="图片 10" descr="17968_1655806427_h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6860" y="3690620"/>
            <a:ext cx="2802890" cy="2063115"/>
          </a:xfrm>
          <a:prstGeom prst="rect">
            <a:avLst/>
          </a:prstGeom>
        </p:spPr>
      </p:pic>
      <p:sp>
        <p:nvSpPr>
          <p:cNvPr id="44" name="Rounded Rectangle 6"/>
          <p:cNvSpPr/>
          <p:nvPr/>
        </p:nvSpPr>
        <p:spPr>
          <a:xfrm>
            <a:off x="9856410" y="2892346"/>
            <a:ext cx="1553972" cy="488138"/>
          </a:xfrm>
          <a:prstGeom prst="roundRect">
            <a:avLst>
              <a:gd name="adj" fmla="val 50000"/>
            </a:avLst>
          </a:prstGeom>
          <a:solidFill>
            <a:srgbClr val="162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汉仪旗黑 45S" panose="00020600040101010101" pitchFamily="18" charset="-122"/>
              <a:ea typeface="汉仪综艺体简" panose="02010604000101010101" pitchFamily="2" charset="-122"/>
              <a:cs typeface="汉仪综艺体简" panose="02010604000101010101" pitchFamily="2" charset="-122"/>
              <a:sym typeface="汉仪旗黑 45S" panose="00020600040101010101" pitchFamily="18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 flipH="1">
            <a:off x="10194290" y="2923858"/>
            <a:ext cx="878840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500" b="1" spc="-15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禹卫书法行书简体" panose="02010600030101010101" charset="-122"/>
                <a:ea typeface="禹卫书法行书简体" panose="02010600030101010101" charset="-122"/>
              </a:defRPr>
            </a:lvl1pPr>
          </a:lstStyle>
          <a:p>
            <a:pPr algn="ctr"/>
            <a:r>
              <a:rPr lang="zh-CN" altLang="en-US" sz="2400" b="0" spc="317" dirty="0">
                <a:solidFill>
                  <a:schemeClr val="bg1"/>
                </a:solidFill>
                <a:latin typeface="+mn-ea"/>
                <a:ea typeface="+mn-ea"/>
                <a:cs typeface="汉仪旗黑 45S" panose="00020600040101010101" pitchFamily="18" charset="-122"/>
                <a:sym typeface="汉仪旗黑 45S" panose="00020600040101010101" pitchFamily="18" charset="-122"/>
              </a:rPr>
              <a:t>滕州</a:t>
            </a:r>
            <a:endParaRPr lang="zh-CN" altLang="en-US" sz="2400" b="0" spc="317" dirty="0">
              <a:solidFill>
                <a:schemeClr val="bg1"/>
              </a:solidFill>
              <a:latin typeface="+mn-ea"/>
              <a:ea typeface="+mn-ea"/>
              <a:cs typeface="汉仪旗黑 45S" panose="00020600040101010101" pitchFamily="18" charset="-122"/>
              <a:sym typeface="汉仪旗黑 45S" panose="00020600040101010101" pitchFamily="18" charset="-122"/>
            </a:endParaRPr>
          </a:p>
        </p:txBody>
      </p:sp>
      <p:sp>
        <p:nvSpPr>
          <p:cNvPr id="18" name="Rounded Rectangle 6"/>
          <p:cNvSpPr/>
          <p:nvPr/>
        </p:nvSpPr>
        <p:spPr>
          <a:xfrm>
            <a:off x="6911280" y="3972481"/>
            <a:ext cx="1553972" cy="488138"/>
          </a:xfrm>
          <a:prstGeom prst="roundRect">
            <a:avLst>
              <a:gd name="adj" fmla="val 50000"/>
            </a:avLst>
          </a:prstGeom>
          <a:solidFill>
            <a:srgbClr val="162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汉仪旗黑 45S" panose="00020600040101010101" pitchFamily="18" charset="-122"/>
              <a:ea typeface="汉仪综艺体简" panose="02010604000101010101" pitchFamily="2" charset="-122"/>
              <a:cs typeface="汉仪综艺体简" panose="02010604000101010101" pitchFamily="2" charset="-122"/>
              <a:sym typeface="汉仪旗黑 45S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7248525" y="4014153"/>
            <a:ext cx="878840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500" b="1" spc="-15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禹卫书法行书简体" panose="02010600030101010101" charset="-122"/>
                <a:ea typeface="禹卫书法行书简体" panose="02010600030101010101" charset="-122"/>
              </a:defRPr>
            </a:lvl1pPr>
          </a:lstStyle>
          <a:p>
            <a:pPr algn="ctr"/>
            <a:r>
              <a:rPr lang="zh-CN" altLang="en-US" sz="2400" b="0" spc="317" dirty="0">
                <a:solidFill>
                  <a:schemeClr val="bg1"/>
                </a:solidFill>
                <a:latin typeface="+mn-ea"/>
                <a:ea typeface="+mn-ea"/>
                <a:cs typeface="汉仪旗黑 45S" panose="00020600040101010101" pitchFamily="18" charset="-122"/>
                <a:sym typeface="汉仪旗黑 45S" panose="00020600040101010101" pitchFamily="18" charset="-122"/>
              </a:rPr>
              <a:t>邹城</a:t>
            </a:r>
            <a:endParaRPr lang="zh-CN" altLang="en-US" sz="2400" b="0" spc="317" dirty="0">
              <a:solidFill>
                <a:schemeClr val="bg1"/>
              </a:solidFill>
              <a:latin typeface="+mn-ea"/>
              <a:ea typeface="+mn-ea"/>
              <a:cs typeface="汉仪旗黑 45S" panose="00020600040101010101" pitchFamily="18" charset="-122"/>
              <a:sym typeface="汉仪旗黑 45S" panose="00020600040101010101" pitchFamily="18" charset="-122"/>
            </a:endParaRPr>
          </a:p>
        </p:txBody>
      </p:sp>
      <p:sp>
        <p:nvSpPr>
          <p:cNvPr id="22" name="Rounded Rectangle 6"/>
          <p:cNvSpPr/>
          <p:nvPr/>
        </p:nvSpPr>
        <p:spPr>
          <a:xfrm>
            <a:off x="3898840" y="2905681"/>
            <a:ext cx="1553972" cy="488138"/>
          </a:xfrm>
          <a:prstGeom prst="roundRect">
            <a:avLst>
              <a:gd name="adj" fmla="val 50000"/>
            </a:avLst>
          </a:prstGeom>
          <a:solidFill>
            <a:srgbClr val="162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汉仪旗黑 45S" panose="00020600040101010101" pitchFamily="18" charset="-122"/>
              <a:ea typeface="汉仪综艺体简" panose="02010604000101010101" pitchFamily="2" charset="-122"/>
              <a:cs typeface="汉仪综艺体简" panose="02010604000101010101" pitchFamily="2" charset="-122"/>
              <a:sym typeface="汉仪旗黑 45S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4236720" y="2933383"/>
            <a:ext cx="878840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500" b="1" spc="-15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禹卫书法行书简体" panose="02010600030101010101" charset="-122"/>
                <a:ea typeface="禹卫书法行书简体" panose="02010600030101010101" charset="-122"/>
              </a:defRPr>
            </a:lvl1pPr>
          </a:lstStyle>
          <a:p>
            <a:pPr algn="ctr"/>
            <a:r>
              <a:rPr lang="zh-CN" altLang="en-US" sz="2400" b="0" spc="317" dirty="0">
                <a:solidFill>
                  <a:schemeClr val="bg1"/>
                </a:solidFill>
                <a:latin typeface="+mn-ea"/>
                <a:ea typeface="+mn-ea"/>
                <a:cs typeface="汉仪旗黑 45S" panose="00020600040101010101" pitchFamily="18" charset="-122"/>
                <a:sym typeface="汉仪旗黑 45S" panose="00020600040101010101" pitchFamily="18" charset="-122"/>
              </a:rPr>
              <a:t>寿光</a:t>
            </a:r>
            <a:endParaRPr lang="zh-CN" altLang="en-US" sz="2400" b="0" spc="317" dirty="0">
              <a:solidFill>
                <a:schemeClr val="bg1"/>
              </a:solidFill>
              <a:latin typeface="+mn-ea"/>
              <a:ea typeface="+mn-ea"/>
              <a:cs typeface="汉仪旗黑 45S" panose="00020600040101010101" pitchFamily="18" charset="-122"/>
              <a:sym typeface="汉仪旗黑 45S" panose="00020600040101010101" pitchFamily="18" charset="-122"/>
            </a:endParaRPr>
          </a:p>
        </p:txBody>
      </p:sp>
      <p:sp>
        <p:nvSpPr>
          <p:cNvPr id="24" name="Rounded Rectangle 6"/>
          <p:cNvSpPr/>
          <p:nvPr/>
        </p:nvSpPr>
        <p:spPr>
          <a:xfrm>
            <a:off x="695900" y="4000421"/>
            <a:ext cx="1553972" cy="488138"/>
          </a:xfrm>
          <a:prstGeom prst="roundRect">
            <a:avLst>
              <a:gd name="adj" fmla="val 50000"/>
            </a:avLst>
          </a:prstGeom>
          <a:solidFill>
            <a:srgbClr val="162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>
              <a:latin typeface="汉仪旗黑 45S" panose="00020600040101010101" pitchFamily="18" charset="-122"/>
              <a:ea typeface="汉仪综艺体简" panose="02010604000101010101" pitchFamily="2" charset="-122"/>
              <a:cs typeface="汉仪综艺体简" panose="02010604000101010101" pitchFamily="2" charset="-122"/>
              <a:sym typeface="汉仪旗黑 45S" panose="00020600040101010101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1033145" y="4000183"/>
            <a:ext cx="878840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500" b="1" spc="-15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禹卫书法行书简体" panose="02010600030101010101" charset="-122"/>
                <a:ea typeface="禹卫书法行书简体" panose="02010600030101010101" charset="-122"/>
              </a:defRPr>
            </a:lvl1pPr>
          </a:lstStyle>
          <a:p>
            <a:pPr algn="ctr"/>
            <a:r>
              <a:rPr lang="zh-CN" altLang="en-US" sz="2400" b="0" spc="317" dirty="0">
                <a:solidFill>
                  <a:schemeClr val="bg1"/>
                </a:solidFill>
                <a:latin typeface="+mn-ea"/>
                <a:ea typeface="+mn-ea"/>
                <a:cs typeface="汉仪旗黑 45S" panose="00020600040101010101" pitchFamily="18" charset="-122"/>
                <a:sym typeface="汉仪旗黑 45S" panose="00020600040101010101" pitchFamily="18" charset="-122"/>
              </a:rPr>
              <a:t>诸城</a:t>
            </a:r>
            <a:endParaRPr lang="zh-CN" altLang="en-US" sz="2400" spc="317" dirty="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汉仪旗黑 45S" panose="00020600040101010101" pitchFamily="18" charset="-122"/>
              <a:sym typeface="汉仪旗黑 45S" panose="00020600040101010101" pitchFamily="18" charset="-122"/>
            </a:endParaRPr>
          </a:p>
        </p:txBody>
      </p:sp>
      <p:pic>
        <p:nvPicPr>
          <p:cNvPr id="3" name="图片 2" descr="19247_1655891298_h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9030" y="1721485"/>
            <a:ext cx="2957830" cy="1969135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905510" y="101600"/>
            <a:ext cx="3147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宜居和谐环境优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17980_1655808697_h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535" y="3063875"/>
            <a:ext cx="4463415" cy="3251835"/>
          </a:xfrm>
          <a:prstGeom prst="rect">
            <a:avLst/>
          </a:prstGeom>
        </p:spPr>
      </p:pic>
      <p:pic>
        <p:nvPicPr>
          <p:cNvPr id="5" name="图片 4" descr="5bdc9477ec294ebe96431560632e3d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580" y="3063875"/>
            <a:ext cx="4872990" cy="32512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51535" y="1167130"/>
            <a:ext cx="4517390" cy="1691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/>
            <a:r>
              <a:rPr lang="zh-CN" sz="2400" b="1">
                <a:solidFill>
                  <a:srgbClr val="FF0000"/>
                </a:solidFill>
                <a:cs typeface="宋体" panose="02010600030101010101" pitchFamily="2" charset="-122"/>
              </a:rPr>
              <a:t>寿光洛城街道屯西村：</a:t>
            </a:r>
            <a:r>
              <a:rPr lang="zh-CN" sz="2000" b="1">
                <a:solidFill>
                  <a:srgbClr val="162EDE"/>
                </a:solidFill>
                <a:cs typeface="宋体" panose="02010600030101010101" pitchFamily="2" charset="-122"/>
              </a:rPr>
              <a:t>像经营企业一样经营村庄，推行“一个平台”、建立“六大中心”、搞好“两项评选”，实现集体和村民共同富裕，建成乡村振兴特色样板。</a:t>
            </a:r>
            <a:endParaRPr lang="zh-CN" altLang="en-US" sz="2000" b="1">
              <a:solidFill>
                <a:srgbClr val="162EDE"/>
              </a:solidFill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18580" y="1274445"/>
            <a:ext cx="48729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sz="2400" b="1">
                <a:solidFill>
                  <a:srgbClr val="FF0000"/>
                </a:solidFill>
                <a:cs typeface="宋体" panose="02010600030101010101" pitchFamily="2" charset="-122"/>
              </a:rPr>
              <a:t>寿光稻田镇崔岭西村：</a:t>
            </a:r>
            <a:r>
              <a:rPr lang="zh-CN" sz="2000" b="1">
                <a:solidFill>
                  <a:srgbClr val="162EDE"/>
                </a:solidFill>
                <a:cs typeface="宋体" panose="02010600030101010101" pitchFamily="2" charset="-122"/>
              </a:rPr>
              <a:t>以产业引领乡村振兴，建设了蔬菜专业合作社，聚民心、汇民力，多维度打造基层治理共治格局。</a:t>
            </a:r>
            <a:endParaRPr lang="zh-CN" altLang="en-US" sz="2000" b="1">
              <a:solidFill>
                <a:srgbClr val="162EDE"/>
              </a:solidFill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905510" y="101600"/>
            <a:ext cx="3147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宜居和谐环境优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 descr="0ab7950f8d59b13ae3b0fdad44b26a84ea39dcc12f0e9-TpIDD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-10160" y="-67310"/>
            <a:ext cx="12225655" cy="6943725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bg1"/>
              </a:gs>
              <a:gs pos="100000">
                <a:srgbClr val="D4E6FB"/>
              </a:gs>
            </a:gsLst>
            <a:lin ang="5400000" scaled="0"/>
          </a:gradFill>
          <a:ln>
            <a:solidFill>
              <a:schemeClr val="bg1">
                <a:alpha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dist">
              <a:buClrTx/>
              <a:buSzTx/>
              <a:buFontTx/>
            </a:pPr>
            <a:endParaRPr lang="zh-CN" altLang="en-US" sz="2000">
              <a:effectLst>
                <a:outerShdw blurRad="50800" dist="38100" dir="2700000" algn="tl" rotWithShape="0">
                  <a:srgbClr val="002060">
                    <a:alpha val="40000"/>
                  </a:srgbClr>
                </a:outerShdw>
              </a:effectLst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pic>
        <p:nvPicPr>
          <p:cNvPr id="28" name="图片 27" descr="000"/>
          <p:cNvPicPr>
            <a:picLocks noChangeAspect="1"/>
          </p:cNvPicPr>
          <p:nvPr/>
        </p:nvPicPr>
        <p:blipFill>
          <a:blip r:embed="rId2"/>
          <a:srcRect t="18688"/>
          <a:stretch>
            <a:fillRect/>
          </a:stretch>
        </p:blipFill>
        <p:spPr>
          <a:xfrm>
            <a:off x="0" y="1010920"/>
            <a:ext cx="12223750" cy="586549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080260" y="2051050"/>
            <a:ext cx="7553960" cy="2579370"/>
            <a:chOff x="3276" y="3230"/>
            <a:chExt cx="11896" cy="4062"/>
          </a:xfrm>
        </p:grpSpPr>
        <p:sp>
          <p:nvSpPr>
            <p:cNvPr id="66" name="文本框 12"/>
            <p:cNvSpPr txBox="1"/>
            <p:nvPr/>
          </p:nvSpPr>
          <p:spPr>
            <a:xfrm>
              <a:off x="8326" y="4220"/>
              <a:ext cx="6847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sz="4000" b="1">
                  <a:solidFill>
                    <a:srgbClr val="162ED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n-ea"/>
                  <a:cs typeface="思源黑体 Regular" panose="020B0500000000000000" charset="-122"/>
                </a:rPr>
                <a:t>临行前对比找差</a:t>
              </a:r>
              <a:endParaRPr lang="zh-CN" sz="4000" b="1">
                <a:solidFill>
                  <a:srgbClr val="162ED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思源黑体 Regular" panose="020B0500000000000000" charset="-122"/>
              </a:endParaRPr>
            </a:p>
            <a:p>
              <a:pPr algn="dist"/>
              <a:r>
                <a:rPr lang="zh-CN" sz="4000" b="1">
                  <a:solidFill>
                    <a:srgbClr val="162ED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n-ea"/>
                  <a:cs typeface="思源黑体 Regular" panose="020B0500000000000000" charset="-122"/>
                </a:rPr>
                <a:t>发现问题和不足</a:t>
              </a:r>
              <a:endParaRPr lang="zh-CN" sz="4000" b="1">
                <a:solidFill>
                  <a:srgbClr val="162ED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思源黑体 Regular" panose="020B0500000000000000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276" y="3230"/>
              <a:ext cx="4062" cy="4062"/>
              <a:chOff x="2938" y="2819"/>
              <a:chExt cx="4062" cy="406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38" y="2819"/>
                <a:ext cx="4062" cy="4062"/>
                <a:chOff x="2789" y="2670"/>
                <a:chExt cx="4361" cy="4361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3453" y="3334"/>
                  <a:ext cx="3033" cy="3033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en-US" altLang="zh-CN" sz="2400">
                    <a:latin typeface="思源黑体 CN Medium" panose="020B0600000000000000" charset="-122"/>
                    <a:ea typeface="思源黑体 CN Medium" panose="020B0600000000000000" charset="-122"/>
                    <a:cs typeface="思源黑体 CN Medium" panose="020B0600000000000000" charset="-122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3185" y="3067"/>
                  <a:ext cx="3568" cy="3568"/>
                </a:xfrm>
                <a:prstGeom prst="ellipse">
                  <a:avLst/>
                </a:prstGeom>
                <a:noFill/>
                <a:ln w="25400">
                  <a:gradFill>
                    <a:gsLst>
                      <a:gs pos="0">
                        <a:srgbClr val="438BDD">
                          <a:alpha val="12000"/>
                        </a:srgbClr>
                      </a:gs>
                      <a:gs pos="100000">
                        <a:srgbClr val="135BAD">
                          <a:alpha val="100000"/>
                        </a:srgbClr>
                      </a:gs>
                    </a:gsLst>
                    <a:lin ang="24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en-US" altLang="zh-CN" sz="2400">
                    <a:latin typeface="思源黑体 CN Medium" panose="020B0600000000000000" charset="-122"/>
                    <a:ea typeface="思源黑体 CN Medium" panose="020B0600000000000000" charset="-122"/>
                    <a:cs typeface="思源黑体 CN Medium" panose="020B0600000000000000" charset="-122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2789" y="2670"/>
                  <a:ext cx="4361" cy="4361"/>
                </a:xfrm>
                <a:prstGeom prst="ellipse">
                  <a:avLst/>
                </a:prstGeom>
                <a:noFill/>
                <a:ln w="25400">
                  <a:gradFill>
                    <a:gsLst>
                      <a:gs pos="56000">
                        <a:schemeClr val="bg1">
                          <a:alpha val="0"/>
                        </a:schemeClr>
                      </a:gs>
                      <a:gs pos="55000">
                        <a:srgbClr val="438BDD">
                          <a:alpha val="18000"/>
                        </a:srgbClr>
                      </a:gs>
                      <a:gs pos="0">
                        <a:srgbClr val="135BAD">
                          <a:alpha val="100000"/>
                        </a:srgbClr>
                      </a:gs>
                    </a:gsLst>
                    <a:lin ang="0" scaled="0"/>
                  </a:gra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en-US" altLang="zh-CN" sz="2400">
                    <a:latin typeface="思源黑体 CN Medium" panose="020B0600000000000000" charset="-122"/>
                    <a:ea typeface="思源黑体 CN Medium" panose="020B0600000000000000" charset="-122"/>
                    <a:cs typeface="思源黑体 CN Medium" panose="020B0600000000000000" charset="-122"/>
                  </a:endParaRPr>
                </a:p>
              </p:txBody>
            </p:sp>
          </p:grpSp>
          <p:sp>
            <p:nvSpPr>
              <p:cNvPr id="12" name="文本框 11"/>
              <p:cNvSpPr txBox="1"/>
              <p:nvPr/>
            </p:nvSpPr>
            <p:spPr>
              <a:xfrm>
                <a:off x="4377" y="3810"/>
                <a:ext cx="1183" cy="2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ctr"/>
                <a:r>
                  <a:rPr lang="en-US" altLang="zh-CN" sz="8000" b="1">
                    <a:solidFill>
                      <a:schemeClr val="bg1"/>
                    </a:solidFill>
                    <a:latin typeface="+mn-ea"/>
                    <a:cs typeface="思源黑体 CN Medium" panose="020B0600000000000000" charset="-122"/>
                    <a:sym typeface="+mn-ea"/>
                  </a:rPr>
                  <a:t>1</a:t>
                </a:r>
                <a:endParaRPr lang="en-US" altLang="zh-CN" sz="8000" b="1">
                  <a:solidFill>
                    <a:schemeClr val="bg1"/>
                  </a:solidFill>
                  <a:latin typeface="+mn-ea"/>
                  <a:cs typeface="思源黑体 CN Medium" panose="020B0600000000000000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稻壳儿 夏至夏末"/>
          <p:cNvSpPr txBox="1"/>
          <p:nvPr/>
        </p:nvSpPr>
        <p:spPr>
          <a:xfrm>
            <a:off x="1503045" y="2538730"/>
            <a:ext cx="287845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 fontAlgn="auto">
              <a:lnSpc>
                <a:spcPct val="200000"/>
              </a:lnSpc>
            </a:pP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四县市区和茌平2021年在全省159个县市区中</a:t>
            </a:r>
            <a:r>
              <a:rPr lang="zh-CN" sz="2400" b="1">
                <a:solidFill>
                  <a:srgbClr val="FF0000"/>
                </a:solidFill>
                <a:latin typeface="+mn-ea"/>
                <a:cs typeface="+mn-ea"/>
              </a:rPr>
              <a:t>环境空气质量排名</a:t>
            </a:r>
            <a:endParaRPr lang="zh-CN" sz="2400" b="1" dirty="0" smtClean="0">
              <a:solidFill>
                <a:srgbClr val="FF0000"/>
              </a:solidFill>
              <a:latin typeface="+mn-ea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58080" y="1469390"/>
            <a:ext cx="5601335" cy="4617720"/>
            <a:chOff x="7808" y="2314"/>
            <a:chExt cx="8821" cy="7272"/>
          </a:xfrm>
        </p:grpSpPr>
        <p:grpSp>
          <p:nvGrpSpPr>
            <p:cNvPr id="1106" name="组合 1105"/>
            <p:cNvGrpSpPr/>
            <p:nvPr/>
          </p:nvGrpSpPr>
          <p:grpSpPr>
            <a:xfrm>
              <a:off x="8015" y="2314"/>
              <a:ext cx="8614" cy="7273"/>
              <a:chOff x="727075" y="2492375"/>
              <a:chExt cx="4227508" cy="3711575"/>
            </a:xfrm>
          </p:grpSpPr>
          <p:sp>
            <p:nvSpPr>
              <p:cNvPr id="601" name="任意多边形: 形状 600"/>
              <p:cNvSpPr/>
              <p:nvPr/>
            </p:nvSpPr>
            <p:spPr>
              <a:xfrm flipV="1">
                <a:off x="727075" y="5500688"/>
                <a:ext cx="4227508" cy="703262"/>
              </a:xfrm>
              <a:custGeom>
                <a:avLst/>
                <a:gdLst>
                  <a:gd name="connsiteX0" fmla="*/ 3432175 w 4227508"/>
                  <a:gd name="connsiteY0" fmla="*/ 703262 h 703262"/>
                  <a:gd name="connsiteX1" fmla="*/ 3452813 w 4227508"/>
                  <a:gd name="connsiteY1" fmla="*/ 700087 h 703262"/>
                  <a:gd name="connsiteX2" fmla="*/ 3460750 w 4227508"/>
                  <a:gd name="connsiteY2" fmla="*/ 698499 h 703262"/>
                  <a:gd name="connsiteX3" fmla="*/ 3471863 w 4227508"/>
                  <a:gd name="connsiteY3" fmla="*/ 692149 h 703262"/>
                  <a:gd name="connsiteX4" fmla="*/ 3549650 w 4227508"/>
                  <a:gd name="connsiteY4" fmla="*/ 687387 h 703262"/>
                  <a:gd name="connsiteX5" fmla="*/ 3627438 w 4227508"/>
                  <a:gd name="connsiteY5" fmla="*/ 687387 h 703262"/>
                  <a:gd name="connsiteX6" fmla="*/ 3784600 w 4227508"/>
                  <a:gd name="connsiteY6" fmla="*/ 687387 h 703262"/>
                  <a:gd name="connsiteX7" fmla="*/ 3811588 w 4227508"/>
                  <a:gd name="connsiteY7" fmla="*/ 687387 h 703262"/>
                  <a:gd name="connsiteX8" fmla="*/ 3822700 w 4227508"/>
                  <a:gd name="connsiteY8" fmla="*/ 684212 h 703262"/>
                  <a:gd name="connsiteX9" fmla="*/ 3832225 w 4227508"/>
                  <a:gd name="connsiteY9" fmla="*/ 679449 h 703262"/>
                  <a:gd name="connsiteX10" fmla="*/ 3840163 w 4227508"/>
                  <a:gd name="connsiteY10" fmla="*/ 671512 h 703262"/>
                  <a:gd name="connsiteX11" fmla="*/ 3849688 w 4227508"/>
                  <a:gd name="connsiteY11" fmla="*/ 663574 h 703262"/>
                  <a:gd name="connsiteX12" fmla="*/ 3864427 w 4227508"/>
                  <a:gd name="connsiteY12" fmla="*/ 642939 h 703262"/>
                  <a:gd name="connsiteX13" fmla="*/ 3867830 w 4227508"/>
                  <a:gd name="connsiteY13" fmla="*/ 636942 h 703262"/>
                  <a:gd name="connsiteX14" fmla="*/ 3894138 w 4227508"/>
                  <a:gd name="connsiteY14" fmla="*/ 585787 h 703262"/>
                  <a:gd name="connsiteX15" fmla="*/ 3927437 w 4227508"/>
                  <a:gd name="connsiteY15" fmla="*/ 531874 h 703262"/>
                  <a:gd name="connsiteX16" fmla="*/ 3927646 w 4227508"/>
                  <a:gd name="connsiteY16" fmla="*/ 531506 h 703262"/>
                  <a:gd name="connsiteX17" fmla="*/ 3989388 w 4227508"/>
                  <a:gd name="connsiteY17" fmla="*/ 420687 h 703262"/>
                  <a:gd name="connsiteX18" fmla="*/ 3993264 w 4227508"/>
                  <a:gd name="connsiteY18" fmla="*/ 415842 h 703262"/>
                  <a:gd name="connsiteX19" fmla="*/ 4227508 w 4227508"/>
                  <a:gd name="connsiteY19" fmla="*/ 2948 h 703262"/>
                  <a:gd name="connsiteX20" fmla="*/ 4186238 w 4227508"/>
                  <a:gd name="connsiteY20" fmla="*/ 0 h 703262"/>
                  <a:gd name="connsiteX21" fmla="*/ 315913 w 4227508"/>
                  <a:gd name="connsiteY21" fmla="*/ 0 h 703262"/>
                  <a:gd name="connsiteX22" fmla="*/ 293688 w 4227508"/>
                  <a:gd name="connsiteY22" fmla="*/ 0 h 703262"/>
                  <a:gd name="connsiteX23" fmla="*/ 271463 w 4227508"/>
                  <a:gd name="connsiteY23" fmla="*/ 6350 h 703262"/>
                  <a:gd name="connsiteX24" fmla="*/ 250825 w 4227508"/>
                  <a:gd name="connsiteY24" fmla="*/ 11112 h 703262"/>
                  <a:gd name="connsiteX25" fmla="*/ 231775 w 4227508"/>
                  <a:gd name="connsiteY25" fmla="*/ 22225 h 703262"/>
                  <a:gd name="connsiteX26" fmla="*/ 115888 w 4227508"/>
                  <a:gd name="connsiteY26" fmla="*/ 84137 h 703262"/>
                  <a:gd name="connsiteX27" fmla="*/ 57150 w 4227508"/>
                  <a:gd name="connsiteY27" fmla="*/ 119062 h 703262"/>
                  <a:gd name="connsiteX28" fmla="*/ 0 w 4227508"/>
                  <a:gd name="connsiteY28" fmla="*/ 153987 h 703262"/>
                  <a:gd name="connsiteX29" fmla="*/ 158750 w 4227508"/>
                  <a:gd name="connsiteY29" fmla="*/ 153987 h 703262"/>
                  <a:gd name="connsiteX30" fmla="*/ 315913 w 4227508"/>
                  <a:gd name="connsiteY30" fmla="*/ 153987 h 703262"/>
                  <a:gd name="connsiteX31" fmla="*/ 339725 w 4227508"/>
                  <a:gd name="connsiteY31" fmla="*/ 153987 h 703262"/>
                  <a:gd name="connsiteX32" fmla="*/ 350838 w 4227508"/>
                  <a:gd name="connsiteY32" fmla="*/ 157162 h 703262"/>
                  <a:gd name="connsiteX33" fmla="*/ 358775 w 4227508"/>
                  <a:gd name="connsiteY33" fmla="*/ 161925 h 703262"/>
                  <a:gd name="connsiteX34" fmla="*/ 366713 w 4227508"/>
                  <a:gd name="connsiteY34" fmla="*/ 168275 h 703262"/>
                  <a:gd name="connsiteX35" fmla="*/ 374650 w 4227508"/>
                  <a:gd name="connsiteY35" fmla="*/ 173037 h 703262"/>
                  <a:gd name="connsiteX36" fmla="*/ 387350 w 4227508"/>
                  <a:gd name="connsiteY36" fmla="*/ 193675 h 703262"/>
                  <a:gd name="connsiteX37" fmla="*/ 449263 w 4227508"/>
                  <a:gd name="connsiteY37" fmla="*/ 301625 h 703262"/>
                  <a:gd name="connsiteX38" fmla="*/ 514350 w 4227508"/>
                  <a:gd name="connsiteY38" fmla="*/ 409574 h 703262"/>
                  <a:gd name="connsiteX39" fmla="*/ 576263 w 4227508"/>
                  <a:gd name="connsiteY39" fmla="*/ 517524 h 703262"/>
                  <a:gd name="connsiteX40" fmla="*/ 638175 w 4227508"/>
                  <a:gd name="connsiteY40" fmla="*/ 628649 h 703262"/>
                  <a:gd name="connsiteX41" fmla="*/ 649288 w 4227508"/>
                  <a:gd name="connsiteY41" fmla="*/ 647699 h 703262"/>
                  <a:gd name="connsiteX42" fmla="*/ 660400 w 4227508"/>
                  <a:gd name="connsiteY42" fmla="*/ 660399 h 703262"/>
                  <a:gd name="connsiteX43" fmla="*/ 673100 w 4227508"/>
                  <a:gd name="connsiteY43" fmla="*/ 674687 h 703262"/>
                  <a:gd name="connsiteX44" fmla="*/ 688975 w 4227508"/>
                  <a:gd name="connsiteY44" fmla="*/ 682624 h 703262"/>
                  <a:gd name="connsiteX45" fmla="*/ 703263 w 4227508"/>
                  <a:gd name="connsiteY45" fmla="*/ 687387 h 703262"/>
                  <a:gd name="connsiteX46" fmla="*/ 722313 w 4227508"/>
                  <a:gd name="connsiteY46" fmla="*/ 692149 h 703262"/>
                  <a:gd name="connsiteX47" fmla="*/ 738188 w 4227508"/>
                  <a:gd name="connsiteY47" fmla="*/ 692149 h 703262"/>
                  <a:gd name="connsiteX48" fmla="*/ 760413 w 4227508"/>
                  <a:gd name="connsiteY48" fmla="*/ 692149 h 703262"/>
                  <a:gd name="connsiteX49" fmla="*/ 804863 w 4227508"/>
                  <a:gd name="connsiteY49" fmla="*/ 692149 h 703262"/>
                  <a:gd name="connsiteX50" fmla="*/ 850900 w 4227508"/>
                  <a:gd name="connsiteY50" fmla="*/ 695324 h 703262"/>
                  <a:gd name="connsiteX51" fmla="*/ 896938 w 4227508"/>
                  <a:gd name="connsiteY51" fmla="*/ 698499 h 703262"/>
                  <a:gd name="connsiteX52" fmla="*/ 942975 w 4227508"/>
                  <a:gd name="connsiteY52" fmla="*/ 698499 h 703262"/>
                  <a:gd name="connsiteX53" fmla="*/ 2165350 w 4227508"/>
                  <a:gd name="connsiteY53" fmla="*/ 700087 h 703262"/>
                  <a:gd name="connsiteX54" fmla="*/ 3386138 w 4227508"/>
                  <a:gd name="connsiteY54" fmla="*/ 700087 h 703262"/>
                  <a:gd name="connsiteX55" fmla="*/ 3406775 w 4227508"/>
                  <a:gd name="connsiteY55" fmla="*/ 700087 h 703262"/>
                  <a:gd name="connsiteX56" fmla="*/ 3432175 w 4227508"/>
                  <a:gd name="connsiteY56" fmla="*/ 703262 h 703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4227508" h="703262">
                    <a:moveTo>
                      <a:pt x="3432175" y="703262"/>
                    </a:moveTo>
                    <a:lnTo>
                      <a:pt x="3452813" y="700087"/>
                    </a:lnTo>
                    <a:lnTo>
                      <a:pt x="3460750" y="698499"/>
                    </a:lnTo>
                    <a:lnTo>
                      <a:pt x="3471863" y="692149"/>
                    </a:lnTo>
                    <a:lnTo>
                      <a:pt x="3549650" y="687387"/>
                    </a:lnTo>
                    <a:lnTo>
                      <a:pt x="3627438" y="687387"/>
                    </a:lnTo>
                    <a:lnTo>
                      <a:pt x="3784600" y="687387"/>
                    </a:lnTo>
                    <a:lnTo>
                      <a:pt x="3811588" y="687387"/>
                    </a:lnTo>
                    <a:lnTo>
                      <a:pt x="3822700" y="684212"/>
                    </a:lnTo>
                    <a:lnTo>
                      <a:pt x="3832225" y="679449"/>
                    </a:lnTo>
                    <a:lnTo>
                      <a:pt x="3840163" y="671512"/>
                    </a:lnTo>
                    <a:lnTo>
                      <a:pt x="3849688" y="663574"/>
                    </a:lnTo>
                    <a:lnTo>
                      <a:pt x="3864427" y="642939"/>
                    </a:lnTo>
                    <a:lnTo>
                      <a:pt x="3867830" y="636942"/>
                    </a:lnTo>
                    <a:lnTo>
                      <a:pt x="3894138" y="585787"/>
                    </a:lnTo>
                    <a:lnTo>
                      <a:pt x="3927437" y="531874"/>
                    </a:lnTo>
                    <a:lnTo>
                      <a:pt x="3927646" y="531506"/>
                    </a:lnTo>
                    <a:lnTo>
                      <a:pt x="3989388" y="420687"/>
                    </a:lnTo>
                    <a:lnTo>
                      <a:pt x="3993264" y="415842"/>
                    </a:lnTo>
                    <a:lnTo>
                      <a:pt x="4227508" y="2948"/>
                    </a:lnTo>
                    <a:lnTo>
                      <a:pt x="4186238" y="0"/>
                    </a:lnTo>
                    <a:lnTo>
                      <a:pt x="315913" y="0"/>
                    </a:lnTo>
                    <a:lnTo>
                      <a:pt x="293688" y="0"/>
                    </a:lnTo>
                    <a:lnTo>
                      <a:pt x="271463" y="6350"/>
                    </a:lnTo>
                    <a:lnTo>
                      <a:pt x="250825" y="11112"/>
                    </a:lnTo>
                    <a:lnTo>
                      <a:pt x="231775" y="22225"/>
                    </a:lnTo>
                    <a:lnTo>
                      <a:pt x="115888" y="84137"/>
                    </a:lnTo>
                    <a:lnTo>
                      <a:pt x="57150" y="119062"/>
                    </a:lnTo>
                    <a:lnTo>
                      <a:pt x="0" y="153987"/>
                    </a:lnTo>
                    <a:lnTo>
                      <a:pt x="158750" y="153987"/>
                    </a:lnTo>
                    <a:lnTo>
                      <a:pt x="315913" y="153987"/>
                    </a:lnTo>
                    <a:lnTo>
                      <a:pt x="339725" y="153987"/>
                    </a:lnTo>
                    <a:lnTo>
                      <a:pt x="350838" y="157162"/>
                    </a:lnTo>
                    <a:lnTo>
                      <a:pt x="358775" y="161925"/>
                    </a:lnTo>
                    <a:lnTo>
                      <a:pt x="366713" y="168275"/>
                    </a:lnTo>
                    <a:lnTo>
                      <a:pt x="374650" y="173037"/>
                    </a:lnTo>
                    <a:lnTo>
                      <a:pt x="387350" y="193675"/>
                    </a:lnTo>
                    <a:lnTo>
                      <a:pt x="449263" y="301625"/>
                    </a:lnTo>
                    <a:lnTo>
                      <a:pt x="514350" y="409574"/>
                    </a:lnTo>
                    <a:lnTo>
                      <a:pt x="576263" y="517524"/>
                    </a:lnTo>
                    <a:lnTo>
                      <a:pt x="638175" y="628649"/>
                    </a:lnTo>
                    <a:lnTo>
                      <a:pt x="649288" y="647699"/>
                    </a:lnTo>
                    <a:lnTo>
                      <a:pt x="660400" y="660399"/>
                    </a:lnTo>
                    <a:lnTo>
                      <a:pt x="673100" y="674687"/>
                    </a:lnTo>
                    <a:lnTo>
                      <a:pt x="688975" y="682624"/>
                    </a:lnTo>
                    <a:lnTo>
                      <a:pt x="703263" y="687387"/>
                    </a:lnTo>
                    <a:lnTo>
                      <a:pt x="722313" y="692149"/>
                    </a:lnTo>
                    <a:lnTo>
                      <a:pt x="738188" y="692149"/>
                    </a:lnTo>
                    <a:lnTo>
                      <a:pt x="760413" y="692149"/>
                    </a:lnTo>
                    <a:lnTo>
                      <a:pt x="804863" y="692149"/>
                    </a:lnTo>
                    <a:lnTo>
                      <a:pt x="850900" y="695324"/>
                    </a:lnTo>
                    <a:lnTo>
                      <a:pt x="896938" y="698499"/>
                    </a:lnTo>
                    <a:lnTo>
                      <a:pt x="942975" y="698499"/>
                    </a:lnTo>
                    <a:lnTo>
                      <a:pt x="2165350" y="700087"/>
                    </a:lnTo>
                    <a:lnTo>
                      <a:pt x="3386138" y="700087"/>
                    </a:lnTo>
                    <a:lnTo>
                      <a:pt x="3406775" y="700087"/>
                    </a:lnTo>
                    <a:lnTo>
                      <a:pt x="3432175" y="703262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97" name="任意多边形: 形状 596"/>
              <p:cNvSpPr/>
              <p:nvPr/>
            </p:nvSpPr>
            <p:spPr>
              <a:xfrm flipV="1">
                <a:off x="3208908" y="2878466"/>
                <a:ext cx="166090" cy="286832"/>
              </a:xfrm>
              <a:custGeom>
                <a:avLst/>
                <a:gdLst>
                  <a:gd name="connsiteX0" fmla="*/ 2245 w 166090"/>
                  <a:gd name="connsiteY0" fmla="*/ 286832 h 286832"/>
                  <a:gd name="connsiteX1" fmla="*/ 166090 w 166090"/>
                  <a:gd name="connsiteY1" fmla="*/ 0 h 286832"/>
                  <a:gd name="connsiteX2" fmla="*/ 159679 w 166090"/>
                  <a:gd name="connsiteY2" fmla="*/ 7790 h 286832"/>
                  <a:gd name="connsiteX3" fmla="*/ 155102 w 166090"/>
                  <a:gd name="connsiteY3" fmla="*/ 18871 h 286832"/>
                  <a:gd name="connsiteX4" fmla="*/ 15387 w 166090"/>
                  <a:gd name="connsiteY4" fmla="*/ 255403 h 286832"/>
                  <a:gd name="connsiteX5" fmla="*/ 4271 w 166090"/>
                  <a:gd name="connsiteY5" fmla="*/ 277634 h 286832"/>
                  <a:gd name="connsiteX6" fmla="*/ 1910 w 166090"/>
                  <a:gd name="connsiteY6" fmla="*/ 286768 h 286832"/>
                  <a:gd name="connsiteX7" fmla="*/ 2245 w 166090"/>
                  <a:gd name="connsiteY7" fmla="*/ 286832 h 286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090" h="286832">
                    <a:moveTo>
                      <a:pt x="2245" y="286832"/>
                    </a:moveTo>
                    <a:lnTo>
                      <a:pt x="166090" y="0"/>
                    </a:lnTo>
                    <a:lnTo>
                      <a:pt x="159679" y="7790"/>
                    </a:lnTo>
                    <a:lnTo>
                      <a:pt x="155102" y="18871"/>
                    </a:lnTo>
                    <a:lnTo>
                      <a:pt x="15387" y="255403"/>
                    </a:lnTo>
                    <a:cubicBezTo>
                      <a:pt x="13643" y="259097"/>
                      <a:pt x="6014" y="273174"/>
                      <a:pt x="4271" y="277634"/>
                    </a:cubicBezTo>
                    <a:cubicBezTo>
                      <a:pt x="3944" y="281816"/>
                      <a:pt x="-3371" y="284626"/>
                      <a:pt x="1910" y="286768"/>
                    </a:cubicBezTo>
                    <a:lnTo>
                      <a:pt x="2245" y="286832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96" name="任意多边形: 形状 595"/>
              <p:cNvSpPr/>
              <p:nvPr/>
            </p:nvSpPr>
            <p:spPr>
              <a:xfrm flipV="1">
                <a:off x="3374998" y="3165299"/>
                <a:ext cx="128" cy="223"/>
              </a:xfrm>
              <a:custGeom>
                <a:avLst/>
                <a:gdLst>
                  <a:gd name="connsiteX0" fmla="*/ 0 w 128"/>
                  <a:gd name="connsiteY0" fmla="*/ 223 h 223"/>
                  <a:gd name="connsiteX1" fmla="*/ 128 w 128"/>
                  <a:gd name="connsiteY1" fmla="*/ 68 h 223"/>
                  <a:gd name="connsiteX2" fmla="*/ 128 w 128"/>
                  <a:gd name="connsiteY2" fmla="*/ 0 h 223"/>
                  <a:gd name="connsiteX3" fmla="*/ 0 w 128"/>
                  <a:gd name="connsiteY3" fmla="*/ 223 h 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" h="223">
                    <a:moveTo>
                      <a:pt x="0" y="223"/>
                    </a:moveTo>
                    <a:lnTo>
                      <a:pt x="128" y="68"/>
                    </a:lnTo>
                    <a:lnTo>
                      <a:pt x="128" y="0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BF60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94" name="任意多边形: 形状 593"/>
              <p:cNvSpPr/>
              <p:nvPr/>
            </p:nvSpPr>
            <p:spPr>
              <a:xfrm flipV="1">
                <a:off x="2312988" y="2492375"/>
                <a:ext cx="1062138" cy="696912"/>
              </a:xfrm>
              <a:custGeom>
                <a:avLst/>
                <a:gdLst>
                  <a:gd name="connsiteX0" fmla="*/ 668277 w 1062138"/>
                  <a:gd name="connsiteY0" fmla="*/ 696912 h 696912"/>
                  <a:gd name="connsiteX1" fmla="*/ 773118 w 1062138"/>
                  <a:gd name="connsiteY1" fmla="*/ 519130 h 696912"/>
                  <a:gd name="connsiteX2" fmla="*/ 868368 w 1062138"/>
                  <a:gd name="connsiteY2" fmla="*/ 352428 h 696912"/>
                  <a:gd name="connsiteX3" fmla="*/ 877958 w 1062138"/>
                  <a:gd name="connsiteY3" fmla="*/ 339744 h 696912"/>
                  <a:gd name="connsiteX4" fmla="*/ 886589 w 1062138"/>
                  <a:gd name="connsiteY4" fmla="*/ 331087 h 696912"/>
                  <a:gd name="connsiteX5" fmla="*/ 898165 w 1062138"/>
                  <a:gd name="connsiteY5" fmla="*/ 310821 h 696912"/>
                  <a:gd name="connsiteX6" fmla="*/ 897830 w 1062138"/>
                  <a:gd name="connsiteY6" fmla="*/ 310757 h 696912"/>
                  <a:gd name="connsiteX7" fmla="*/ 900191 w 1062138"/>
                  <a:gd name="connsiteY7" fmla="*/ 301623 h 696912"/>
                  <a:gd name="connsiteX8" fmla="*/ 911307 w 1062138"/>
                  <a:gd name="connsiteY8" fmla="*/ 279392 h 696912"/>
                  <a:gd name="connsiteX9" fmla="*/ 1051022 w 1062138"/>
                  <a:gd name="connsiteY9" fmla="*/ 42860 h 696912"/>
                  <a:gd name="connsiteX10" fmla="*/ 1055599 w 1062138"/>
                  <a:gd name="connsiteY10" fmla="*/ 31779 h 696912"/>
                  <a:gd name="connsiteX11" fmla="*/ 1062010 w 1062138"/>
                  <a:gd name="connsiteY11" fmla="*/ 23989 h 696912"/>
                  <a:gd name="connsiteX12" fmla="*/ 1062138 w 1062138"/>
                  <a:gd name="connsiteY12" fmla="*/ 23766 h 696912"/>
                  <a:gd name="connsiteX13" fmla="*/ 1062138 w 1062138"/>
                  <a:gd name="connsiteY13" fmla="*/ 19026 h 696912"/>
                  <a:gd name="connsiteX14" fmla="*/ 1058868 w 1062138"/>
                  <a:gd name="connsiteY14" fmla="*/ 15889 h 696912"/>
                  <a:gd name="connsiteX15" fmla="*/ 1055599 w 1062138"/>
                  <a:gd name="connsiteY15" fmla="*/ 11081 h 696912"/>
                  <a:gd name="connsiteX16" fmla="*/ 1047752 w 1062138"/>
                  <a:gd name="connsiteY16" fmla="*/ 7945 h 696912"/>
                  <a:gd name="connsiteX17" fmla="*/ 989120 w 1062138"/>
                  <a:gd name="connsiteY17" fmla="*/ 4739 h 696912"/>
                  <a:gd name="connsiteX18" fmla="*/ 927000 w 1062138"/>
                  <a:gd name="connsiteY18" fmla="*/ 3206 h 696912"/>
                  <a:gd name="connsiteX19" fmla="*/ 806466 w 1062138"/>
                  <a:gd name="connsiteY19" fmla="*/ 3206 h 696912"/>
                  <a:gd name="connsiteX20" fmla="*/ 684189 w 1062138"/>
                  <a:gd name="connsiteY20" fmla="*/ 3206 h 696912"/>
                  <a:gd name="connsiteX21" fmla="*/ 625556 w 1062138"/>
                  <a:gd name="connsiteY21" fmla="*/ 3206 h 696912"/>
                  <a:gd name="connsiteX22" fmla="*/ 563655 w 1062138"/>
                  <a:gd name="connsiteY22" fmla="*/ 0 h 696912"/>
                  <a:gd name="connsiteX23" fmla="*/ 547743 w 1062138"/>
                  <a:gd name="connsiteY23" fmla="*/ 0 h 696912"/>
                  <a:gd name="connsiteX24" fmla="*/ 536627 w 1062138"/>
                  <a:gd name="connsiteY24" fmla="*/ 3206 h 696912"/>
                  <a:gd name="connsiteX25" fmla="*/ 531832 w 1062138"/>
                  <a:gd name="connsiteY25" fmla="*/ 7945 h 696912"/>
                  <a:gd name="connsiteX26" fmla="*/ 514395 w 1062138"/>
                  <a:gd name="connsiteY26" fmla="*/ 12684 h 696912"/>
                  <a:gd name="connsiteX27" fmla="*/ 498483 w 1062138"/>
                  <a:gd name="connsiteY27" fmla="*/ 15889 h 696912"/>
                  <a:gd name="connsiteX28" fmla="*/ 469930 w 1062138"/>
                  <a:gd name="connsiteY28" fmla="*/ 19026 h 696912"/>
                  <a:gd name="connsiteX29" fmla="*/ 436582 w 1062138"/>
                  <a:gd name="connsiteY29" fmla="*/ 19026 h 696912"/>
                  <a:gd name="connsiteX30" fmla="*/ 408028 w 1062138"/>
                  <a:gd name="connsiteY30" fmla="*/ 15889 h 696912"/>
                  <a:gd name="connsiteX31" fmla="*/ 373154 w 1062138"/>
                  <a:gd name="connsiteY31" fmla="*/ 12684 h 696912"/>
                  <a:gd name="connsiteX32" fmla="*/ 336536 w 1062138"/>
                  <a:gd name="connsiteY32" fmla="*/ 12684 h 696912"/>
                  <a:gd name="connsiteX33" fmla="*/ 301662 w 1062138"/>
                  <a:gd name="connsiteY33" fmla="*/ 19026 h 696912"/>
                  <a:gd name="connsiteX34" fmla="*/ 269839 w 1062138"/>
                  <a:gd name="connsiteY34" fmla="*/ 23834 h 696912"/>
                  <a:gd name="connsiteX35" fmla="*/ 238017 w 1062138"/>
                  <a:gd name="connsiteY35" fmla="*/ 34915 h 696912"/>
                  <a:gd name="connsiteX36" fmla="*/ 204886 w 1062138"/>
                  <a:gd name="connsiteY36" fmla="*/ 49202 h 696912"/>
                  <a:gd name="connsiteX37" fmla="*/ 173063 w 1062138"/>
                  <a:gd name="connsiteY37" fmla="*/ 65091 h 696912"/>
                  <a:gd name="connsiteX38" fmla="*/ 142766 w 1062138"/>
                  <a:gd name="connsiteY38" fmla="*/ 84117 h 696912"/>
                  <a:gd name="connsiteX39" fmla="*/ 107892 w 1062138"/>
                  <a:gd name="connsiteY39" fmla="*/ 104746 h 696912"/>
                  <a:gd name="connsiteX40" fmla="*/ 71492 w 1062138"/>
                  <a:gd name="connsiteY40" fmla="*/ 123841 h 696912"/>
                  <a:gd name="connsiteX41" fmla="*/ 34874 w 1062138"/>
                  <a:gd name="connsiteY41" fmla="*/ 146073 h 696912"/>
                  <a:gd name="connsiteX42" fmla="*/ 0 w 1062138"/>
                  <a:gd name="connsiteY42" fmla="*/ 169837 h 696912"/>
                  <a:gd name="connsiteX43" fmla="*/ 157152 w 1062138"/>
                  <a:gd name="connsiteY43" fmla="*/ 169837 h 696912"/>
                  <a:gd name="connsiteX44" fmla="*/ 312778 w 1062138"/>
                  <a:gd name="connsiteY44" fmla="*/ 169837 h 696912"/>
                  <a:gd name="connsiteX45" fmla="*/ 336536 w 1062138"/>
                  <a:gd name="connsiteY45" fmla="*/ 169837 h 696912"/>
                  <a:gd name="connsiteX46" fmla="*/ 347652 w 1062138"/>
                  <a:gd name="connsiteY46" fmla="*/ 173043 h 696912"/>
                  <a:gd name="connsiteX47" fmla="*/ 355499 w 1062138"/>
                  <a:gd name="connsiteY47" fmla="*/ 177782 h 696912"/>
                  <a:gd name="connsiteX48" fmla="*/ 363564 w 1062138"/>
                  <a:gd name="connsiteY48" fmla="*/ 182591 h 696912"/>
                  <a:gd name="connsiteX49" fmla="*/ 373154 w 1062138"/>
                  <a:gd name="connsiteY49" fmla="*/ 190466 h 696912"/>
                  <a:gd name="connsiteX50" fmla="*/ 385796 w 1062138"/>
                  <a:gd name="connsiteY50" fmla="*/ 209561 h 696912"/>
                  <a:gd name="connsiteX51" fmla="*/ 506330 w 1062138"/>
                  <a:gd name="connsiteY51" fmla="*/ 420656 h 696912"/>
                  <a:gd name="connsiteX52" fmla="*/ 628608 w 1062138"/>
                  <a:gd name="connsiteY52" fmla="*/ 630217 h 696912"/>
                  <a:gd name="connsiteX53" fmla="*/ 668277 w 1062138"/>
                  <a:gd name="connsiteY53" fmla="*/ 696912 h 69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062138" h="696912">
                    <a:moveTo>
                      <a:pt x="668277" y="696912"/>
                    </a:moveTo>
                    <a:lnTo>
                      <a:pt x="773118" y="519130"/>
                    </a:lnTo>
                    <a:cubicBezTo>
                      <a:pt x="804940" y="463586"/>
                      <a:pt x="836545" y="407972"/>
                      <a:pt x="868368" y="352428"/>
                    </a:cubicBezTo>
                    <a:cubicBezTo>
                      <a:pt x="871637" y="348177"/>
                      <a:pt x="874689" y="343996"/>
                      <a:pt x="877958" y="339744"/>
                    </a:cubicBezTo>
                    <a:lnTo>
                      <a:pt x="886589" y="331087"/>
                    </a:lnTo>
                    <a:lnTo>
                      <a:pt x="898165" y="310821"/>
                    </a:lnTo>
                    <a:lnTo>
                      <a:pt x="897830" y="310757"/>
                    </a:lnTo>
                    <a:cubicBezTo>
                      <a:pt x="892549" y="308615"/>
                      <a:pt x="899864" y="305805"/>
                      <a:pt x="900191" y="301623"/>
                    </a:cubicBezTo>
                    <a:cubicBezTo>
                      <a:pt x="901934" y="297163"/>
                      <a:pt x="909563" y="283086"/>
                      <a:pt x="911307" y="279392"/>
                    </a:cubicBezTo>
                    <a:lnTo>
                      <a:pt x="1051022" y="42860"/>
                    </a:lnTo>
                    <a:lnTo>
                      <a:pt x="1055599" y="31779"/>
                    </a:lnTo>
                    <a:lnTo>
                      <a:pt x="1062010" y="23989"/>
                    </a:lnTo>
                    <a:lnTo>
                      <a:pt x="1062138" y="23766"/>
                    </a:lnTo>
                    <a:lnTo>
                      <a:pt x="1062138" y="19026"/>
                    </a:lnTo>
                    <a:lnTo>
                      <a:pt x="1058868" y="15889"/>
                    </a:lnTo>
                    <a:lnTo>
                      <a:pt x="1055599" y="11081"/>
                    </a:lnTo>
                    <a:lnTo>
                      <a:pt x="1047752" y="7945"/>
                    </a:lnTo>
                    <a:lnTo>
                      <a:pt x="989120" y="4739"/>
                    </a:lnTo>
                    <a:lnTo>
                      <a:pt x="927000" y="3206"/>
                    </a:lnTo>
                    <a:lnTo>
                      <a:pt x="806466" y="3206"/>
                    </a:lnTo>
                    <a:lnTo>
                      <a:pt x="684189" y="3206"/>
                    </a:lnTo>
                    <a:lnTo>
                      <a:pt x="625556" y="3206"/>
                    </a:lnTo>
                    <a:lnTo>
                      <a:pt x="563655" y="0"/>
                    </a:lnTo>
                    <a:lnTo>
                      <a:pt x="547743" y="0"/>
                    </a:lnTo>
                    <a:cubicBezTo>
                      <a:pt x="544038" y="1045"/>
                      <a:pt x="540332" y="2160"/>
                      <a:pt x="536627" y="3206"/>
                    </a:cubicBezTo>
                    <a:cubicBezTo>
                      <a:pt x="535101" y="4809"/>
                      <a:pt x="533358" y="6342"/>
                      <a:pt x="531832" y="7945"/>
                    </a:cubicBezTo>
                    <a:lnTo>
                      <a:pt x="514395" y="12684"/>
                    </a:lnTo>
                    <a:lnTo>
                      <a:pt x="498483" y="15889"/>
                    </a:lnTo>
                    <a:lnTo>
                      <a:pt x="469930" y="19026"/>
                    </a:lnTo>
                    <a:lnTo>
                      <a:pt x="436582" y="19026"/>
                    </a:lnTo>
                    <a:lnTo>
                      <a:pt x="408028" y="15889"/>
                    </a:lnTo>
                    <a:lnTo>
                      <a:pt x="373154" y="12684"/>
                    </a:lnTo>
                    <a:lnTo>
                      <a:pt x="336536" y="12684"/>
                    </a:lnTo>
                    <a:lnTo>
                      <a:pt x="301662" y="19026"/>
                    </a:lnTo>
                    <a:lnTo>
                      <a:pt x="269839" y="23834"/>
                    </a:lnTo>
                    <a:lnTo>
                      <a:pt x="238017" y="34915"/>
                    </a:lnTo>
                    <a:cubicBezTo>
                      <a:pt x="226900" y="39654"/>
                      <a:pt x="216002" y="44463"/>
                      <a:pt x="204886" y="49202"/>
                    </a:cubicBezTo>
                    <a:cubicBezTo>
                      <a:pt x="194206" y="54498"/>
                      <a:pt x="183744" y="59795"/>
                      <a:pt x="173063" y="65091"/>
                    </a:cubicBezTo>
                    <a:cubicBezTo>
                      <a:pt x="163037" y="71433"/>
                      <a:pt x="152793" y="77775"/>
                      <a:pt x="142766" y="84117"/>
                    </a:cubicBezTo>
                    <a:cubicBezTo>
                      <a:pt x="131214" y="91017"/>
                      <a:pt x="119444" y="97846"/>
                      <a:pt x="107892" y="104746"/>
                    </a:cubicBezTo>
                    <a:cubicBezTo>
                      <a:pt x="95686" y="111088"/>
                      <a:pt x="83698" y="117499"/>
                      <a:pt x="71492" y="123841"/>
                    </a:cubicBezTo>
                    <a:lnTo>
                      <a:pt x="34874" y="146073"/>
                    </a:lnTo>
                    <a:cubicBezTo>
                      <a:pt x="23322" y="154017"/>
                      <a:pt x="11552" y="161893"/>
                      <a:pt x="0" y="169837"/>
                    </a:cubicBezTo>
                    <a:lnTo>
                      <a:pt x="157152" y="169837"/>
                    </a:lnTo>
                    <a:lnTo>
                      <a:pt x="312778" y="169837"/>
                    </a:lnTo>
                    <a:lnTo>
                      <a:pt x="336536" y="169837"/>
                    </a:lnTo>
                    <a:cubicBezTo>
                      <a:pt x="340242" y="170883"/>
                      <a:pt x="343947" y="171998"/>
                      <a:pt x="347652" y="173043"/>
                    </a:cubicBezTo>
                    <a:cubicBezTo>
                      <a:pt x="350268" y="174646"/>
                      <a:pt x="352884" y="176179"/>
                      <a:pt x="355499" y="177782"/>
                    </a:cubicBezTo>
                    <a:cubicBezTo>
                      <a:pt x="358115" y="179385"/>
                      <a:pt x="360948" y="180988"/>
                      <a:pt x="363564" y="182591"/>
                    </a:cubicBezTo>
                    <a:cubicBezTo>
                      <a:pt x="366833" y="185239"/>
                      <a:pt x="369885" y="187818"/>
                      <a:pt x="373154" y="190466"/>
                    </a:cubicBezTo>
                    <a:cubicBezTo>
                      <a:pt x="377295" y="196808"/>
                      <a:pt x="381655" y="203219"/>
                      <a:pt x="385796" y="209561"/>
                    </a:cubicBezTo>
                    <a:cubicBezTo>
                      <a:pt x="425901" y="279949"/>
                      <a:pt x="466225" y="350268"/>
                      <a:pt x="506330" y="420656"/>
                    </a:cubicBezTo>
                    <a:lnTo>
                      <a:pt x="628608" y="630217"/>
                    </a:lnTo>
                    <a:cubicBezTo>
                      <a:pt x="641904" y="652449"/>
                      <a:pt x="654981" y="674680"/>
                      <a:pt x="668277" y="69691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906" name="Freeform 7"/>
              <p:cNvSpPr/>
              <p:nvPr/>
            </p:nvSpPr>
            <p:spPr bwMode="auto">
              <a:xfrm>
                <a:off x="1122363" y="4743450"/>
                <a:ext cx="3432175" cy="719137"/>
              </a:xfrm>
              <a:custGeom>
                <a:avLst/>
                <a:gdLst>
                  <a:gd name="T0" fmla="*/ 2031 w 2162"/>
                  <a:gd name="T1" fmla="*/ 207 h 453"/>
                  <a:gd name="T2" fmla="*/ 2150 w 2162"/>
                  <a:gd name="T3" fmla="*/ 417 h 453"/>
                  <a:gd name="T4" fmla="*/ 2155 w 2162"/>
                  <a:gd name="T5" fmla="*/ 424 h 453"/>
                  <a:gd name="T6" fmla="*/ 2162 w 2162"/>
                  <a:gd name="T7" fmla="*/ 438 h 453"/>
                  <a:gd name="T8" fmla="*/ 2155 w 2162"/>
                  <a:gd name="T9" fmla="*/ 445 h 453"/>
                  <a:gd name="T10" fmla="*/ 2143 w 2162"/>
                  <a:gd name="T11" fmla="*/ 446 h 453"/>
                  <a:gd name="T12" fmla="*/ 2091 w 2162"/>
                  <a:gd name="T13" fmla="*/ 448 h 453"/>
                  <a:gd name="T14" fmla="*/ 2040 w 2162"/>
                  <a:gd name="T15" fmla="*/ 450 h 453"/>
                  <a:gd name="T16" fmla="*/ 730 w 2162"/>
                  <a:gd name="T17" fmla="*/ 450 h 453"/>
                  <a:gd name="T18" fmla="*/ 693 w 2162"/>
                  <a:gd name="T19" fmla="*/ 450 h 453"/>
                  <a:gd name="T20" fmla="*/ 657 w 2162"/>
                  <a:gd name="T21" fmla="*/ 453 h 453"/>
                  <a:gd name="T22" fmla="*/ 649 w 2162"/>
                  <a:gd name="T23" fmla="*/ 453 h 453"/>
                  <a:gd name="T24" fmla="*/ 633 w 2162"/>
                  <a:gd name="T25" fmla="*/ 451 h 453"/>
                  <a:gd name="T26" fmla="*/ 625 w 2162"/>
                  <a:gd name="T27" fmla="*/ 446 h 453"/>
                  <a:gd name="T28" fmla="*/ 611 w 2162"/>
                  <a:gd name="T29" fmla="*/ 441 h 453"/>
                  <a:gd name="T30" fmla="*/ 596 w 2162"/>
                  <a:gd name="T31" fmla="*/ 441 h 453"/>
                  <a:gd name="T32" fmla="*/ 343 w 2162"/>
                  <a:gd name="T33" fmla="*/ 441 h 453"/>
                  <a:gd name="T34" fmla="*/ 258 w 2162"/>
                  <a:gd name="T35" fmla="*/ 443 h 453"/>
                  <a:gd name="T36" fmla="*/ 216 w 2162"/>
                  <a:gd name="T37" fmla="*/ 441 h 453"/>
                  <a:gd name="T38" fmla="*/ 175 w 2162"/>
                  <a:gd name="T39" fmla="*/ 434 h 453"/>
                  <a:gd name="T40" fmla="*/ 136 w 2162"/>
                  <a:gd name="T41" fmla="*/ 423 h 453"/>
                  <a:gd name="T42" fmla="*/ 99 w 2162"/>
                  <a:gd name="T43" fmla="*/ 404 h 453"/>
                  <a:gd name="T44" fmla="*/ 50 w 2162"/>
                  <a:gd name="T45" fmla="*/ 375 h 453"/>
                  <a:gd name="T46" fmla="*/ 0 w 2162"/>
                  <a:gd name="T47" fmla="*/ 344 h 453"/>
                  <a:gd name="T48" fmla="*/ 28 w 2162"/>
                  <a:gd name="T49" fmla="*/ 344 h 453"/>
                  <a:gd name="T50" fmla="*/ 209 w 2162"/>
                  <a:gd name="T51" fmla="*/ 344 h 453"/>
                  <a:gd name="T52" fmla="*/ 219 w 2162"/>
                  <a:gd name="T53" fmla="*/ 344 h 453"/>
                  <a:gd name="T54" fmla="*/ 235 w 2162"/>
                  <a:gd name="T55" fmla="*/ 334 h 453"/>
                  <a:gd name="T56" fmla="*/ 241 w 2162"/>
                  <a:gd name="T57" fmla="*/ 326 h 453"/>
                  <a:gd name="T58" fmla="*/ 413 w 2162"/>
                  <a:gd name="T59" fmla="*/ 25 h 453"/>
                  <a:gd name="T60" fmla="*/ 418 w 2162"/>
                  <a:gd name="T61" fmla="*/ 19 h 453"/>
                  <a:gd name="T62" fmla="*/ 430 w 2162"/>
                  <a:gd name="T63" fmla="*/ 9 h 453"/>
                  <a:gd name="T64" fmla="*/ 440 w 2162"/>
                  <a:gd name="T65" fmla="*/ 7 h 453"/>
                  <a:gd name="T66" fmla="*/ 506 w 2162"/>
                  <a:gd name="T67" fmla="*/ 2 h 453"/>
                  <a:gd name="T68" fmla="*/ 572 w 2162"/>
                  <a:gd name="T69" fmla="*/ 0 h 453"/>
                  <a:gd name="T70" fmla="*/ 1717 w 2162"/>
                  <a:gd name="T71" fmla="*/ 0 h 453"/>
                  <a:gd name="T72" fmla="*/ 1741 w 2162"/>
                  <a:gd name="T73" fmla="*/ 0 h 453"/>
                  <a:gd name="T74" fmla="*/ 1760 w 2162"/>
                  <a:gd name="T75" fmla="*/ 5 h 453"/>
                  <a:gd name="T76" fmla="*/ 1765 w 2162"/>
                  <a:gd name="T77" fmla="*/ 9 h 453"/>
                  <a:gd name="T78" fmla="*/ 1899 w 2162"/>
                  <a:gd name="T79" fmla="*/ 9 h 453"/>
                  <a:gd name="T80" fmla="*/ 1913 w 2162"/>
                  <a:gd name="T81" fmla="*/ 10 h 453"/>
                  <a:gd name="T82" fmla="*/ 1923 w 2162"/>
                  <a:gd name="T83" fmla="*/ 22 h 453"/>
                  <a:gd name="T84" fmla="*/ 1967 w 2162"/>
                  <a:gd name="T85" fmla="*/ 98 h 453"/>
                  <a:gd name="T86" fmla="*/ 2011 w 2162"/>
                  <a:gd name="T87" fmla="*/ 175 h 453"/>
                  <a:gd name="T88" fmla="*/ 2018 w 2162"/>
                  <a:gd name="T89" fmla="*/ 187 h 453"/>
                  <a:gd name="T90" fmla="*/ 2030 w 2162"/>
                  <a:gd name="T91" fmla="*/ 192 h 453"/>
                  <a:gd name="T92" fmla="*/ 2031 w 2162"/>
                  <a:gd name="T93" fmla="*/ 197 h 453"/>
                  <a:gd name="T94" fmla="*/ 2030 w 2162"/>
                  <a:gd name="T95" fmla="*/ 204 h 453"/>
                  <a:gd name="T96" fmla="*/ 2031 w 2162"/>
                  <a:gd name="T97" fmla="*/ 207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62" h="453">
                    <a:moveTo>
                      <a:pt x="2031" y="207"/>
                    </a:moveTo>
                    <a:lnTo>
                      <a:pt x="2031" y="207"/>
                    </a:lnTo>
                    <a:lnTo>
                      <a:pt x="2091" y="312"/>
                    </a:lnTo>
                    <a:lnTo>
                      <a:pt x="2150" y="417"/>
                    </a:lnTo>
                    <a:lnTo>
                      <a:pt x="2150" y="417"/>
                    </a:lnTo>
                    <a:lnTo>
                      <a:pt x="2155" y="424"/>
                    </a:lnTo>
                    <a:lnTo>
                      <a:pt x="2162" y="433"/>
                    </a:lnTo>
                    <a:lnTo>
                      <a:pt x="2162" y="438"/>
                    </a:lnTo>
                    <a:lnTo>
                      <a:pt x="2160" y="441"/>
                    </a:lnTo>
                    <a:lnTo>
                      <a:pt x="2155" y="445"/>
                    </a:lnTo>
                    <a:lnTo>
                      <a:pt x="2143" y="446"/>
                    </a:lnTo>
                    <a:lnTo>
                      <a:pt x="2143" y="446"/>
                    </a:lnTo>
                    <a:lnTo>
                      <a:pt x="2118" y="446"/>
                    </a:lnTo>
                    <a:lnTo>
                      <a:pt x="2091" y="448"/>
                    </a:lnTo>
                    <a:lnTo>
                      <a:pt x="2065" y="450"/>
                    </a:lnTo>
                    <a:lnTo>
                      <a:pt x="2040" y="450"/>
                    </a:lnTo>
                    <a:lnTo>
                      <a:pt x="2040" y="450"/>
                    </a:lnTo>
                    <a:lnTo>
                      <a:pt x="730" y="450"/>
                    </a:lnTo>
                    <a:lnTo>
                      <a:pt x="730" y="450"/>
                    </a:lnTo>
                    <a:lnTo>
                      <a:pt x="693" y="450"/>
                    </a:lnTo>
                    <a:lnTo>
                      <a:pt x="674" y="451"/>
                    </a:lnTo>
                    <a:lnTo>
                      <a:pt x="657" y="453"/>
                    </a:lnTo>
                    <a:lnTo>
                      <a:pt x="657" y="453"/>
                    </a:lnTo>
                    <a:lnTo>
                      <a:pt x="649" y="453"/>
                    </a:lnTo>
                    <a:lnTo>
                      <a:pt x="640" y="453"/>
                    </a:lnTo>
                    <a:lnTo>
                      <a:pt x="633" y="451"/>
                    </a:lnTo>
                    <a:lnTo>
                      <a:pt x="625" y="446"/>
                    </a:lnTo>
                    <a:lnTo>
                      <a:pt x="625" y="446"/>
                    </a:lnTo>
                    <a:lnTo>
                      <a:pt x="618" y="441"/>
                    </a:lnTo>
                    <a:lnTo>
                      <a:pt x="611" y="441"/>
                    </a:lnTo>
                    <a:lnTo>
                      <a:pt x="596" y="441"/>
                    </a:lnTo>
                    <a:lnTo>
                      <a:pt x="596" y="441"/>
                    </a:lnTo>
                    <a:lnTo>
                      <a:pt x="428" y="441"/>
                    </a:lnTo>
                    <a:lnTo>
                      <a:pt x="343" y="441"/>
                    </a:lnTo>
                    <a:lnTo>
                      <a:pt x="258" y="443"/>
                    </a:lnTo>
                    <a:lnTo>
                      <a:pt x="258" y="443"/>
                    </a:lnTo>
                    <a:lnTo>
                      <a:pt x="236" y="443"/>
                    </a:lnTo>
                    <a:lnTo>
                      <a:pt x="216" y="441"/>
                    </a:lnTo>
                    <a:lnTo>
                      <a:pt x="196" y="440"/>
                    </a:lnTo>
                    <a:lnTo>
                      <a:pt x="175" y="434"/>
                    </a:lnTo>
                    <a:lnTo>
                      <a:pt x="157" y="429"/>
                    </a:lnTo>
                    <a:lnTo>
                      <a:pt x="136" y="423"/>
                    </a:lnTo>
                    <a:lnTo>
                      <a:pt x="118" y="414"/>
                    </a:lnTo>
                    <a:lnTo>
                      <a:pt x="99" y="404"/>
                    </a:lnTo>
                    <a:lnTo>
                      <a:pt x="99" y="404"/>
                    </a:lnTo>
                    <a:lnTo>
                      <a:pt x="50" y="375"/>
                    </a:lnTo>
                    <a:lnTo>
                      <a:pt x="26" y="360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28" y="344"/>
                    </a:lnTo>
                    <a:lnTo>
                      <a:pt x="28" y="344"/>
                    </a:lnTo>
                    <a:lnTo>
                      <a:pt x="209" y="344"/>
                    </a:lnTo>
                    <a:lnTo>
                      <a:pt x="209" y="344"/>
                    </a:lnTo>
                    <a:lnTo>
                      <a:pt x="219" y="344"/>
                    </a:lnTo>
                    <a:lnTo>
                      <a:pt x="228" y="341"/>
                    </a:lnTo>
                    <a:lnTo>
                      <a:pt x="235" y="334"/>
                    </a:lnTo>
                    <a:lnTo>
                      <a:pt x="241" y="326"/>
                    </a:lnTo>
                    <a:lnTo>
                      <a:pt x="241" y="326"/>
                    </a:lnTo>
                    <a:lnTo>
                      <a:pt x="326" y="177"/>
                    </a:lnTo>
                    <a:lnTo>
                      <a:pt x="413" y="25"/>
                    </a:lnTo>
                    <a:lnTo>
                      <a:pt x="413" y="25"/>
                    </a:lnTo>
                    <a:lnTo>
                      <a:pt x="418" y="19"/>
                    </a:lnTo>
                    <a:lnTo>
                      <a:pt x="423" y="12"/>
                    </a:lnTo>
                    <a:lnTo>
                      <a:pt x="430" y="9"/>
                    </a:lnTo>
                    <a:lnTo>
                      <a:pt x="435" y="7"/>
                    </a:lnTo>
                    <a:lnTo>
                      <a:pt x="440" y="7"/>
                    </a:lnTo>
                    <a:lnTo>
                      <a:pt x="440" y="7"/>
                    </a:lnTo>
                    <a:lnTo>
                      <a:pt x="506" y="2"/>
                    </a:lnTo>
                    <a:lnTo>
                      <a:pt x="538" y="0"/>
                    </a:lnTo>
                    <a:lnTo>
                      <a:pt x="572" y="0"/>
                    </a:lnTo>
                    <a:lnTo>
                      <a:pt x="572" y="0"/>
                    </a:lnTo>
                    <a:lnTo>
                      <a:pt x="1717" y="0"/>
                    </a:lnTo>
                    <a:lnTo>
                      <a:pt x="1717" y="0"/>
                    </a:lnTo>
                    <a:lnTo>
                      <a:pt x="1741" y="0"/>
                    </a:lnTo>
                    <a:lnTo>
                      <a:pt x="1753" y="2"/>
                    </a:lnTo>
                    <a:lnTo>
                      <a:pt x="1760" y="5"/>
                    </a:lnTo>
                    <a:lnTo>
                      <a:pt x="1765" y="9"/>
                    </a:lnTo>
                    <a:lnTo>
                      <a:pt x="1765" y="9"/>
                    </a:lnTo>
                    <a:lnTo>
                      <a:pt x="1899" y="9"/>
                    </a:lnTo>
                    <a:lnTo>
                      <a:pt x="1899" y="9"/>
                    </a:lnTo>
                    <a:lnTo>
                      <a:pt x="1906" y="9"/>
                    </a:lnTo>
                    <a:lnTo>
                      <a:pt x="1913" y="10"/>
                    </a:lnTo>
                    <a:lnTo>
                      <a:pt x="1918" y="15"/>
                    </a:lnTo>
                    <a:lnTo>
                      <a:pt x="1923" y="22"/>
                    </a:lnTo>
                    <a:lnTo>
                      <a:pt x="1923" y="22"/>
                    </a:lnTo>
                    <a:lnTo>
                      <a:pt x="1967" y="98"/>
                    </a:lnTo>
                    <a:lnTo>
                      <a:pt x="2011" y="175"/>
                    </a:lnTo>
                    <a:lnTo>
                      <a:pt x="2011" y="175"/>
                    </a:lnTo>
                    <a:lnTo>
                      <a:pt x="2014" y="182"/>
                    </a:lnTo>
                    <a:lnTo>
                      <a:pt x="2018" y="187"/>
                    </a:lnTo>
                    <a:lnTo>
                      <a:pt x="2023" y="190"/>
                    </a:lnTo>
                    <a:lnTo>
                      <a:pt x="2030" y="192"/>
                    </a:lnTo>
                    <a:lnTo>
                      <a:pt x="2030" y="192"/>
                    </a:lnTo>
                    <a:lnTo>
                      <a:pt x="2031" y="197"/>
                    </a:lnTo>
                    <a:lnTo>
                      <a:pt x="2031" y="200"/>
                    </a:lnTo>
                    <a:lnTo>
                      <a:pt x="2030" y="204"/>
                    </a:lnTo>
                    <a:lnTo>
                      <a:pt x="2031" y="207"/>
                    </a:lnTo>
                    <a:lnTo>
                      <a:pt x="2031" y="207"/>
                    </a:lnTo>
                    <a:close/>
                  </a:path>
                </a:pathLst>
              </a:custGeom>
              <a:solidFill>
                <a:srgbClr val="162ED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907" name="Freeform 8"/>
              <p:cNvSpPr/>
              <p:nvPr/>
            </p:nvSpPr>
            <p:spPr bwMode="auto">
              <a:xfrm>
                <a:off x="1516063" y="3984625"/>
                <a:ext cx="2643188" cy="715962"/>
              </a:xfrm>
              <a:custGeom>
                <a:avLst/>
                <a:gdLst>
                  <a:gd name="T0" fmla="*/ 1508 w 1665"/>
                  <a:gd name="T1" fmla="*/ 161 h 451"/>
                  <a:gd name="T2" fmla="*/ 1556 w 1665"/>
                  <a:gd name="T3" fmla="*/ 249 h 451"/>
                  <a:gd name="T4" fmla="*/ 1605 w 1665"/>
                  <a:gd name="T5" fmla="*/ 336 h 451"/>
                  <a:gd name="T6" fmla="*/ 1665 w 1665"/>
                  <a:gd name="T7" fmla="*/ 437 h 451"/>
                  <a:gd name="T8" fmla="*/ 1648 w 1665"/>
                  <a:gd name="T9" fmla="*/ 446 h 451"/>
                  <a:gd name="T10" fmla="*/ 1641 w 1665"/>
                  <a:gd name="T11" fmla="*/ 446 h 451"/>
                  <a:gd name="T12" fmla="*/ 1531 w 1665"/>
                  <a:gd name="T13" fmla="*/ 449 h 451"/>
                  <a:gd name="T14" fmla="*/ 1196 w 1665"/>
                  <a:gd name="T15" fmla="*/ 449 h 451"/>
                  <a:gd name="T16" fmla="*/ 852 w 1665"/>
                  <a:gd name="T17" fmla="*/ 449 h 451"/>
                  <a:gd name="T18" fmla="*/ 507 w 1665"/>
                  <a:gd name="T19" fmla="*/ 449 h 451"/>
                  <a:gd name="T20" fmla="*/ 479 w 1665"/>
                  <a:gd name="T21" fmla="*/ 451 h 451"/>
                  <a:gd name="T22" fmla="*/ 463 w 1665"/>
                  <a:gd name="T23" fmla="*/ 451 h 451"/>
                  <a:gd name="T24" fmla="*/ 448 w 1665"/>
                  <a:gd name="T25" fmla="*/ 446 h 451"/>
                  <a:gd name="T26" fmla="*/ 441 w 1665"/>
                  <a:gd name="T27" fmla="*/ 441 h 451"/>
                  <a:gd name="T28" fmla="*/ 419 w 1665"/>
                  <a:gd name="T29" fmla="*/ 441 h 451"/>
                  <a:gd name="T30" fmla="*/ 194 w 1665"/>
                  <a:gd name="T31" fmla="*/ 441 h 451"/>
                  <a:gd name="T32" fmla="*/ 183 w 1665"/>
                  <a:gd name="T33" fmla="*/ 441 h 451"/>
                  <a:gd name="T34" fmla="*/ 163 w 1665"/>
                  <a:gd name="T35" fmla="*/ 436 h 451"/>
                  <a:gd name="T36" fmla="*/ 155 w 1665"/>
                  <a:gd name="T37" fmla="*/ 432 h 451"/>
                  <a:gd name="T38" fmla="*/ 0 w 1665"/>
                  <a:gd name="T39" fmla="*/ 349 h 451"/>
                  <a:gd name="T40" fmla="*/ 9 w 1665"/>
                  <a:gd name="T41" fmla="*/ 344 h 451"/>
                  <a:gd name="T42" fmla="*/ 17 w 1665"/>
                  <a:gd name="T43" fmla="*/ 344 h 451"/>
                  <a:gd name="T44" fmla="*/ 205 w 1665"/>
                  <a:gd name="T45" fmla="*/ 344 h 451"/>
                  <a:gd name="T46" fmla="*/ 219 w 1665"/>
                  <a:gd name="T47" fmla="*/ 344 h 451"/>
                  <a:gd name="T48" fmla="*/ 236 w 1665"/>
                  <a:gd name="T49" fmla="*/ 334 h 451"/>
                  <a:gd name="T50" fmla="*/ 245 w 1665"/>
                  <a:gd name="T51" fmla="*/ 324 h 451"/>
                  <a:gd name="T52" fmla="*/ 414 w 1665"/>
                  <a:gd name="T53" fmla="*/ 25 h 451"/>
                  <a:gd name="T54" fmla="*/ 419 w 1665"/>
                  <a:gd name="T55" fmla="*/ 17 h 451"/>
                  <a:gd name="T56" fmla="*/ 429 w 1665"/>
                  <a:gd name="T57" fmla="*/ 8 h 451"/>
                  <a:gd name="T58" fmla="*/ 438 w 1665"/>
                  <a:gd name="T59" fmla="*/ 6 h 451"/>
                  <a:gd name="T60" fmla="*/ 443 w 1665"/>
                  <a:gd name="T61" fmla="*/ 8 h 451"/>
                  <a:gd name="T62" fmla="*/ 536 w 1665"/>
                  <a:gd name="T63" fmla="*/ 0 h 451"/>
                  <a:gd name="T64" fmla="*/ 567 w 1665"/>
                  <a:gd name="T65" fmla="*/ 0 h 451"/>
                  <a:gd name="T66" fmla="*/ 1237 w 1665"/>
                  <a:gd name="T67" fmla="*/ 0 h 451"/>
                  <a:gd name="T68" fmla="*/ 1271 w 1665"/>
                  <a:gd name="T69" fmla="*/ 1 h 451"/>
                  <a:gd name="T70" fmla="*/ 1281 w 1665"/>
                  <a:gd name="T71" fmla="*/ 8 h 451"/>
                  <a:gd name="T72" fmla="*/ 1341 w 1665"/>
                  <a:gd name="T73" fmla="*/ 8 h 451"/>
                  <a:gd name="T74" fmla="*/ 1402 w 1665"/>
                  <a:gd name="T75" fmla="*/ 8 h 451"/>
                  <a:gd name="T76" fmla="*/ 1417 w 1665"/>
                  <a:gd name="T77" fmla="*/ 11 h 451"/>
                  <a:gd name="T78" fmla="*/ 1427 w 1665"/>
                  <a:gd name="T79" fmla="*/ 23 h 451"/>
                  <a:gd name="T80" fmla="*/ 1459 w 1665"/>
                  <a:gd name="T81" fmla="*/ 79 h 451"/>
                  <a:gd name="T82" fmla="*/ 1492 w 1665"/>
                  <a:gd name="T83" fmla="*/ 135 h 451"/>
                  <a:gd name="T84" fmla="*/ 1502 w 1665"/>
                  <a:gd name="T85" fmla="*/ 152 h 451"/>
                  <a:gd name="T86" fmla="*/ 1508 w 1665"/>
                  <a:gd name="T87" fmla="*/ 156 h 451"/>
                  <a:gd name="T88" fmla="*/ 1510 w 1665"/>
                  <a:gd name="T89" fmla="*/ 159 h 451"/>
                  <a:gd name="T90" fmla="*/ 1508 w 1665"/>
                  <a:gd name="T91" fmla="*/ 161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65" h="451">
                    <a:moveTo>
                      <a:pt x="1508" y="161"/>
                    </a:moveTo>
                    <a:lnTo>
                      <a:pt x="1508" y="161"/>
                    </a:lnTo>
                    <a:lnTo>
                      <a:pt x="1532" y="205"/>
                    </a:lnTo>
                    <a:lnTo>
                      <a:pt x="1556" y="249"/>
                    </a:lnTo>
                    <a:lnTo>
                      <a:pt x="1605" y="336"/>
                    </a:lnTo>
                    <a:lnTo>
                      <a:pt x="1605" y="336"/>
                    </a:lnTo>
                    <a:lnTo>
                      <a:pt x="1665" y="437"/>
                    </a:lnTo>
                    <a:lnTo>
                      <a:pt x="1665" y="437"/>
                    </a:lnTo>
                    <a:lnTo>
                      <a:pt x="1653" y="444"/>
                    </a:lnTo>
                    <a:lnTo>
                      <a:pt x="1648" y="446"/>
                    </a:lnTo>
                    <a:lnTo>
                      <a:pt x="1641" y="446"/>
                    </a:lnTo>
                    <a:lnTo>
                      <a:pt x="1641" y="446"/>
                    </a:lnTo>
                    <a:lnTo>
                      <a:pt x="1585" y="448"/>
                    </a:lnTo>
                    <a:lnTo>
                      <a:pt x="1531" y="449"/>
                    </a:lnTo>
                    <a:lnTo>
                      <a:pt x="1419" y="449"/>
                    </a:lnTo>
                    <a:lnTo>
                      <a:pt x="1196" y="449"/>
                    </a:lnTo>
                    <a:lnTo>
                      <a:pt x="1196" y="449"/>
                    </a:lnTo>
                    <a:lnTo>
                      <a:pt x="852" y="449"/>
                    </a:lnTo>
                    <a:lnTo>
                      <a:pt x="507" y="449"/>
                    </a:lnTo>
                    <a:lnTo>
                      <a:pt x="507" y="449"/>
                    </a:lnTo>
                    <a:lnTo>
                      <a:pt x="494" y="449"/>
                    </a:lnTo>
                    <a:lnTo>
                      <a:pt x="479" y="451"/>
                    </a:lnTo>
                    <a:lnTo>
                      <a:pt x="470" y="451"/>
                    </a:lnTo>
                    <a:lnTo>
                      <a:pt x="463" y="451"/>
                    </a:lnTo>
                    <a:lnTo>
                      <a:pt x="457" y="449"/>
                    </a:lnTo>
                    <a:lnTo>
                      <a:pt x="448" y="446"/>
                    </a:lnTo>
                    <a:lnTo>
                      <a:pt x="448" y="446"/>
                    </a:lnTo>
                    <a:lnTo>
                      <a:pt x="441" y="441"/>
                    </a:lnTo>
                    <a:lnTo>
                      <a:pt x="435" y="441"/>
                    </a:lnTo>
                    <a:lnTo>
                      <a:pt x="419" y="441"/>
                    </a:lnTo>
                    <a:lnTo>
                      <a:pt x="419" y="441"/>
                    </a:lnTo>
                    <a:lnTo>
                      <a:pt x="194" y="441"/>
                    </a:lnTo>
                    <a:lnTo>
                      <a:pt x="194" y="441"/>
                    </a:lnTo>
                    <a:lnTo>
                      <a:pt x="183" y="441"/>
                    </a:lnTo>
                    <a:lnTo>
                      <a:pt x="173" y="439"/>
                    </a:lnTo>
                    <a:lnTo>
                      <a:pt x="163" y="436"/>
                    </a:lnTo>
                    <a:lnTo>
                      <a:pt x="155" y="432"/>
                    </a:lnTo>
                    <a:lnTo>
                      <a:pt x="155" y="432"/>
                    </a:lnTo>
                    <a:lnTo>
                      <a:pt x="0" y="349"/>
                    </a:lnTo>
                    <a:lnTo>
                      <a:pt x="0" y="349"/>
                    </a:lnTo>
                    <a:lnTo>
                      <a:pt x="4" y="344"/>
                    </a:lnTo>
                    <a:lnTo>
                      <a:pt x="9" y="344"/>
                    </a:lnTo>
                    <a:lnTo>
                      <a:pt x="17" y="344"/>
                    </a:lnTo>
                    <a:lnTo>
                      <a:pt x="17" y="344"/>
                    </a:lnTo>
                    <a:lnTo>
                      <a:pt x="112" y="344"/>
                    </a:lnTo>
                    <a:lnTo>
                      <a:pt x="205" y="344"/>
                    </a:lnTo>
                    <a:lnTo>
                      <a:pt x="205" y="344"/>
                    </a:lnTo>
                    <a:lnTo>
                      <a:pt x="219" y="344"/>
                    </a:lnTo>
                    <a:lnTo>
                      <a:pt x="229" y="341"/>
                    </a:lnTo>
                    <a:lnTo>
                      <a:pt x="236" y="334"/>
                    </a:lnTo>
                    <a:lnTo>
                      <a:pt x="245" y="324"/>
                    </a:lnTo>
                    <a:lnTo>
                      <a:pt x="245" y="324"/>
                    </a:lnTo>
                    <a:lnTo>
                      <a:pt x="329" y="174"/>
                    </a:lnTo>
                    <a:lnTo>
                      <a:pt x="414" y="25"/>
                    </a:lnTo>
                    <a:lnTo>
                      <a:pt x="414" y="25"/>
                    </a:lnTo>
                    <a:lnTo>
                      <a:pt x="419" y="17"/>
                    </a:lnTo>
                    <a:lnTo>
                      <a:pt x="426" y="11"/>
                    </a:lnTo>
                    <a:lnTo>
                      <a:pt x="429" y="8"/>
                    </a:lnTo>
                    <a:lnTo>
                      <a:pt x="433" y="6"/>
                    </a:lnTo>
                    <a:lnTo>
                      <a:pt x="438" y="6"/>
                    </a:lnTo>
                    <a:lnTo>
                      <a:pt x="443" y="8"/>
                    </a:lnTo>
                    <a:lnTo>
                      <a:pt x="443" y="8"/>
                    </a:lnTo>
                    <a:lnTo>
                      <a:pt x="504" y="1"/>
                    </a:lnTo>
                    <a:lnTo>
                      <a:pt x="536" y="0"/>
                    </a:lnTo>
                    <a:lnTo>
                      <a:pt x="567" y="0"/>
                    </a:lnTo>
                    <a:lnTo>
                      <a:pt x="567" y="0"/>
                    </a:lnTo>
                    <a:lnTo>
                      <a:pt x="1237" y="0"/>
                    </a:lnTo>
                    <a:lnTo>
                      <a:pt x="1237" y="0"/>
                    </a:lnTo>
                    <a:lnTo>
                      <a:pt x="1259" y="0"/>
                    </a:lnTo>
                    <a:lnTo>
                      <a:pt x="1271" y="1"/>
                    </a:lnTo>
                    <a:lnTo>
                      <a:pt x="1276" y="5"/>
                    </a:lnTo>
                    <a:lnTo>
                      <a:pt x="1281" y="8"/>
                    </a:lnTo>
                    <a:lnTo>
                      <a:pt x="1281" y="8"/>
                    </a:lnTo>
                    <a:lnTo>
                      <a:pt x="1341" y="8"/>
                    </a:lnTo>
                    <a:lnTo>
                      <a:pt x="1402" y="8"/>
                    </a:lnTo>
                    <a:lnTo>
                      <a:pt x="1402" y="8"/>
                    </a:lnTo>
                    <a:lnTo>
                      <a:pt x="1410" y="8"/>
                    </a:lnTo>
                    <a:lnTo>
                      <a:pt x="1417" y="11"/>
                    </a:lnTo>
                    <a:lnTo>
                      <a:pt x="1424" y="15"/>
                    </a:lnTo>
                    <a:lnTo>
                      <a:pt x="1427" y="23"/>
                    </a:lnTo>
                    <a:lnTo>
                      <a:pt x="1427" y="23"/>
                    </a:lnTo>
                    <a:lnTo>
                      <a:pt x="1459" y="79"/>
                    </a:lnTo>
                    <a:lnTo>
                      <a:pt x="1492" y="135"/>
                    </a:lnTo>
                    <a:lnTo>
                      <a:pt x="1492" y="135"/>
                    </a:lnTo>
                    <a:lnTo>
                      <a:pt x="1498" y="147"/>
                    </a:lnTo>
                    <a:lnTo>
                      <a:pt x="1502" y="152"/>
                    </a:lnTo>
                    <a:lnTo>
                      <a:pt x="1508" y="156"/>
                    </a:lnTo>
                    <a:lnTo>
                      <a:pt x="1508" y="156"/>
                    </a:lnTo>
                    <a:lnTo>
                      <a:pt x="1510" y="157"/>
                    </a:lnTo>
                    <a:lnTo>
                      <a:pt x="1510" y="159"/>
                    </a:lnTo>
                    <a:lnTo>
                      <a:pt x="1510" y="159"/>
                    </a:lnTo>
                    <a:lnTo>
                      <a:pt x="1508" y="161"/>
                    </a:lnTo>
                    <a:lnTo>
                      <a:pt x="1508" y="161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908" name="Freeform 9"/>
              <p:cNvSpPr/>
              <p:nvPr/>
            </p:nvSpPr>
            <p:spPr bwMode="auto">
              <a:xfrm>
                <a:off x="1911956" y="3219902"/>
                <a:ext cx="1852613" cy="717550"/>
              </a:xfrm>
              <a:custGeom>
                <a:avLst/>
                <a:gdLst>
                  <a:gd name="T0" fmla="*/ 1035 w 1167"/>
                  <a:gd name="T1" fmla="*/ 197 h 452"/>
                  <a:gd name="T2" fmla="*/ 1060 w 1167"/>
                  <a:gd name="T3" fmla="*/ 248 h 452"/>
                  <a:gd name="T4" fmla="*/ 1091 w 1167"/>
                  <a:gd name="T5" fmla="*/ 299 h 452"/>
                  <a:gd name="T6" fmla="*/ 1163 w 1167"/>
                  <a:gd name="T7" fmla="*/ 424 h 452"/>
                  <a:gd name="T8" fmla="*/ 1167 w 1167"/>
                  <a:gd name="T9" fmla="*/ 435 h 452"/>
                  <a:gd name="T10" fmla="*/ 1165 w 1167"/>
                  <a:gd name="T11" fmla="*/ 440 h 452"/>
                  <a:gd name="T12" fmla="*/ 1152 w 1167"/>
                  <a:gd name="T13" fmla="*/ 445 h 452"/>
                  <a:gd name="T14" fmla="*/ 1104 w 1167"/>
                  <a:gd name="T15" fmla="*/ 448 h 452"/>
                  <a:gd name="T16" fmla="*/ 960 w 1167"/>
                  <a:gd name="T17" fmla="*/ 450 h 452"/>
                  <a:gd name="T18" fmla="*/ 768 w 1167"/>
                  <a:gd name="T19" fmla="*/ 450 h 452"/>
                  <a:gd name="T20" fmla="*/ 683 w 1167"/>
                  <a:gd name="T21" fmla="*/ 450 h 452"/>
                  <a:gd name="T22" fmla="*/ 514 w 1167"/>
                  <a:gd name="T23" fmla="*/ 450 h 452"/>
                  <a:gd name="T24" fmla="*/ 427 w 1167"/>
                  <a:gd name="T25" fmla="*/ 452 h 452"/>
                  <a:gd name="T26" fmla="*/ 414 w 1167"/>
                  <a:gd name="T27" fmla="*/ 450 h 452"/>
                  <a:gd name="T28" fmla="*/ 408 w 1167"/>
                  <a:gd name="T29" fmla="*/ 446 h 452"/>
                  <a:gd name="T30" fmla="*/ 397 w 1167"/>
                  <a:gd name="T31" fmla="*/ 441 h 452"/>
                  <a:gd name="T32" fmla="*/ 381 w 1167"/>
                  <a:gd name="T33" fmla="*/ 441 h 452"/>
                  <a:gd name="T34" fmla="*/ 198 w 1167"/>
                  <a:gd name="T35" fmla="*/ 441 h 452"/>
                  <a:gd name="T36" fmla="*/ 176 w 1167"/>
                  <a:gd name="T37" fmla="*/ 440 h 452"/>
                  <a:gd name="T38" fmla="*/ 152 w 1167"/>
                  <a:gd name="T39" fmla="*/ 431 h 452"/>
                  <a:gd name="T40" fmla="*/ 0 w 1167"/>
                  <a:gd name="T41" fmla="*/ 350 h 452"/>
                  <a:gd name="T42" fmla="*/ 5 w 1167"/>
                  <a:gd name="T43" fmla="*/ 346 h 452"/>
                  <a:gd name="T44" fmla="*/ 18 w 1167"/>
                  <a:gd name="T45" fmla="*/ 345 h 452"/>
                  <a:gd name="T46" fmla="*/ 113 w 1167"/>
                  <a:gd name="T47" fmla="*/ 345 h 452"/>
                  <a:gd name="T48" fmla="*/ 208 w 1167"/>
                  <a:gd name="T49" fmla="*/ 345 h 452"/>
                  <a:gd name="T50" fmla="*/ 227 w 1167"/>
                  <a:gd name="T51" fmla="*/ 341 h 452"/>
                  <a:gd name="T52" fmla="*/ 241 w 1167"/>
                  <a:gd name="T53" fmla="*/ 326 h 452"/>
                  <a:gd name="T54" fmla="*/ 405 w 1167"/>
                  <a:gd name="T55" fmla="*/ 39 h 452"/>
                  <a:gd name="T56" fmla="*/ 415 w 1167"/>
                  <a:gd name="T57" fmla="*/ 24 h 452"/>
                  <a:gd name="T58" fmla="*/ 425 w 1167"/>
                  <a:gd name="T59" fmla="*/ 9 h 452"/>
                  <a:gd name="T60" fmla="*/ 488 w 1167"/>
                  <a:gd name="T61" fmla="*/ 0 h 452"/>
                  <a:gd name="T62" fmla="*/ 510 w 1167"/>
                  <a:gd name="T63" fmla="*/ 0 h 452"/>
                  <a:gd name="T64" fmla="*/ 789 w 1167"/>
                  <a:gd name="T65" fmla="*/ 0 h 452"/>
                  <a:gd name="T66" fmla="*/ 819 w 1167"/>
                  <a:gd name="T67" fmla="*/ 4 h 452"/>
                  <a:gd name="T68" fmla="*/ 828 w 1167"/>
                  <a:gd name="T69" fmla="*/ 9 h 452"/>
                  <a:gd name="T70" fmla="*/ 906 w 1167"/>
                  <a:gd name="T71" fmla="*/ 9 h 452"/>
                  <a:gd name="T72" fmla="*/ 914 w 1167"/>
                  <a:gd name="T73" fmla="*/ 9 h 452"/>
                  <a:gd name="T74" fmla="*/ 926 w 1167"/>
                  <a:gd name="T75" fmla="*/ 15 h 452"/>
                  <a:gd name="T76" fmla="*/ 931 w 1167"/>
                  <a:gd name="T77" fmla="*/ 22 h 452"/>
                  <a:gd name="T78" fmla="*/ 1026 w 1167"/>
                  <a:gd name="T79" fmla="*/ 190 h 452"/>
                  <a:gd name="T80" fmla="*/ 1029 w 1167"/>
                  <a:gd name="T81" fmla="*/ 195 h 452"/>
                  <a:gd name="T82" fmla="*/ 1035 w 1167"/>
                  <a:gd name="T83" fmla="*/ 197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67" h="452">
                    <a:moveTo>
                      <a:pt x="1035" y="197"/>
                    </a:moveTo>
                    <a:lnTo>
                      <a:pt x="1035" y="197"/>
                    </a:lnTo>
                    <a:lnTo>
                      <a:pt x="1046" y="224"/>
                    </a:lnTo>
                    <a:lnTo>
                      <a:pt x="1060" y="248"/>
                    </a:lnTo>
                    <a:lnTo>
                      <a:pt x="1091" y="299"/>
                    </a:lnTo>
                    <a:lnTo>
                      <a:pt x="1091" y="299"/>
                    </a:lnTo>
                    <a:lnTo>
                      <a:pt x="1126" y="362"/>
                    </a:lnTo>
                    <a:lnTo>
                      <a:pt x="1163" y="424"/>
                    </a:lnTo>
                    <a:lnTo>
                      <a:pt x="1163" y="424"/>
                    </a:lnTo>
                    <a:lnTo>
                      <a:pt x="1167" y="435"/>
                    </a:lnTo>
                    <a:lnTo>
                      <a:pt x="1167" y="438"/>
                    </a:lnTo>
                    <a:lnTo>
                      <a:pt x="1165" y="440"/>
                    </a:lnTo>
                    <a:lnTo>
                      <a:pt x="1160" y="443"/>
                    </a:lnTo>
                    <a:lnTo>
                      <a:pt x="1152" y="445"/>
                    </a:lnTo>
                    <a:lnTo>
                      <a:pt x="1152" y="445"/>
                    </a:lnTo>
                    <a:lnTo>
                      <a:pt x="1104" y="448"/>
                    </a:lnTo>
                    <a:lnTo>
                      <a:pt x="1057" y="450"/>
                    </a:lnTo>
                    <a:lnTo>
                      <a:pt x="960" y="450"/>
                    </a:lnTo>
                    <a:lnTo>
                      <a:pt x="865" y="450"/>
                    </a:lnTo>
                    <a:lnTo>
                      <a:pt x="768" y="450"/>
                    </a:lnTo>
                    <a:lnTo>
                      <a:pt x="768" y="450"/>
                    </a:lnTo>
                    <a:lnTo>
                      <a:pt x="683" y="450"/>
                    </a:lnTo>
                    <a:lnTo>
                      <a:pt x="599" y="450"/>
                    </a:lnTo>
                    <a:lnTo>
                      <a:pt x="514" y="450"/>
                    </a:lnTo>
                    <a:lnTo>
                      <a:pt x="427" y="452"/>
                    </a:lnTo>
                    <a:lnTo>
                      <a:pt x="427" y="452"/>
                    </a:lnTo>
                    <a:lnTo>
                      <a:pt x="419" y="450"/>
                    </a:lnTo>
                    <a:lnTo>
                      <a:pt x="414" y="450"/>
                    </a:lnTo>
                    <a:lnTo>
                      <a:pt x="408" y="446"/>
                    </a:lnTo>
                    <a:lnTo>
                      <a:pt x="408" y="446"/>
                    </a:lnTo>
                    <a:lnTo>
                      <a:pt x="403" y="443"/>
                    </a:lnTo>
                    <a:lnTo>
                      <a:pt x="397" y="441"/>
                    </a:lnTo>
                    <a:lnTo>
                      <a:pt x="381" y="441"/>
                    </a:lnTo>
                    <a:lnTo>
                      <a:pt x="381" y="441"/>
                    </a:lnTo>
                    <a:lnTo>
                      <a:pt x="198" y="441"/>
                    </a:lnTo>
                    <a:lnTo>
                      <a:pt x="198" y="441"/>
                    </a:lnTo>
                    <a:lnTo>
                      <a:pt x="186" y="441"/>
                    </a:lnTo>
                    <a:lnTo>
                      <a:pt x="176" y="440"/>
                    </a:lnTo>
                    <a:lnTo>
                      <a:pt x="164" y="436"/>
                    </a:lnTo>
                    <a:lnTo>
                      <a:pt x="152" y="431"/>
                    </a:lnTo>
                    <a:lnTo>
                      <a:pt x="152" y="431"/>
                    </a:lnTo>
                    <a:lnTo>
                      <a:pt x="0" y="350"/>
                    </a:lnTo>
                    <a:lnTo>
                      <a:pt x="0" y="350"/>
                    </a:lnTo>
                    <a:lnTo>
                      <a:pt x="5" y="346"/>
                    </a:lnTo>
                    <a:lnTo>
                      <a:pt x="8" y="345"/>
                    </a:lnTo>
                    <a:lnTo>
                      <a:pt x="18" y="345"/>
                    </a:lnTo>
                    <a:lnTo>
                      <a:pt x="18" y="345"/>
                    </a:lnTo>
                    <a:lnTo>
                      <a:pt x="113" y="345"/>
                    </a:lnTo>
                    <a:lnTo>
                      <a:pt x="208" y="345"/>
                    </a:lnTo>
                    <a:lnTo>
                      <a:pt x="208" y="345"/>
                    </a:lnTo>
                    <a:lnTo>
                      <a:pt x="218" y="345"/>
                    </a:lnTo>
                    <a:lnTo>
                      <a:pt x="227" y="341"/>
                    </a:lnTo>
                    <a:lnTo>
                      <a:pt x="235" y="334"/>
                    </a:lnTo>
                    <a:lnTo>
                      <a:pt x="241" y="326"/>
                    </a:lnTo>
                    <a:lnTo>
                      <a:pt x="241" y="326"/>
                    </a:lnTo>
                    <a:lnTo>
                      <a:pt x="405" y="39"/>
                    </a:lnTo>
                    <a:lnTo>
                      <a:pt x="405" y="39"/>
                    </a:lnTo>
                    <a:lnTo>
                      <a:pt x="415" y="24"/>
                    </a:lnTo>
                    <a:lnTo>
                      <a:pt x="425" y="9"/>
                    </a:lnTo>
                    <a:lnTo>
                      <a:pt x="425" y="9"/>
                    </a:lnTo>
                    <a:lnTo>
                      <a:pt x="468" y="4"/>
                    </a:lnTo>
                    <a:lnTo>
                      <a:pt x="488" y="0"/>
                    </a:lnTo>
                    <a:lnTo>
                      <a:pt x="510" y="0"/>
                    </a:lnTo>
                    <a:lnTo>
                      <a:pt x="510" y="0"/>
                    </a:lnTo>
                    <a:lnTo>
                      <a:pt x="789" y="0"/>
                    </a:lnTo>
                    <a:lnTo>
                      <a:pt x="789" y="0"/>
                    </a:lnTo>
                    <a:lnTo>
                      <a:pt x="809" y="0"/>
                    </a:lnTo>
                    <a:lnTo>
                      <a:pt x="819" y="4"/>
                    </a:lnTo>
                    <a:lnTo>
                      <a:pt x="828" y="9"/>
                    </a:lnTo>
                    <a:lnTo>
                      <a:pt x="828" y="9"/>
                    </a:lnTo>
                    <a:lnTo>
                      <a:pt x="867" y="9"/>
                    </a:lnTo>
                    <a:lnTo>
                      <a:pt x="906" y="9"/>
                    </a:lnTo>
                    <a:lnTo>
                      <a:pt x="906" y="9"/>
                    </a:lnTo>
                    <a:lnTo>
                      <a:pt x="914" y="9"/>
                    </a:lnTo>
                    <a:lnTo>
                      <a:pt x="921" y="10"/>
                    </a:lnTo>
                    <a:lnTo>
                      <a:pt x="926" y="15"/>
                    </a:lnTo>
                    <a:lnTo>
                      <a:pt x="931" y="22"/>
                    </a:lnTo>
                    <a:lnTo>
                      <a:pt x="931" y="22"/>
                    </a:lnTo>
                    <a:lnTo>
                      <a:pt x="1026" y="190"/>
                    </a:lnTo>
                    <a:lnTo>
                      <a:pt x="1026" y="190"/>
                    </a:lnTo>
                    <a:lnTo>
                      <a:pt x="1028" y="194"/>
                    </a:lnTo>
                    <a:lnTo>
                      <a:pt x="1029" y="195"/>
                    </a:lnTo>
                    <a:lnTo>
                      <a:pt x="1033" y="195"/>
                    </a:lnTo>
                    <a:lnTo>
                      <a:pt x="1035" y="197"/>
                    </a:lnTo>
                    <a:lnTo>
                      <a:pt x="1035" y="197"/>
                    </a:lnTo>
                    <a:close/>
                  </a:path>
                </a:pathLst>
              </a:custGeom>
              <a:solidFill>
                <a:schemeClr val="tx2">
                  <a:lumMod val="25000"/>
                  <a:lumOff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sp>
          <p:nvSpPr>
            <p:cNvPr id="628" name="文本框 627"/>
            <p:cNvSpPr txBox="1"/>
            <p:nvPr/>
          </p:nvSpPr>
          <p:spPr>
            <a:xfrm>
              <a:off x="12016" y="2979"/>
              <a:ext cx="105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37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位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9" name="文本框 628"/>
            <p:cNvSpPr txBox="1"/>
            <p:nvPr/>
          </p:nvSpPr>
          <p:spPr>
            <a:xfrm>
              <a:off x="11755" y="4153"/>
              <a:ext cx="157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63</a:t>
              </a: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位</a:t>
              </a:r>
              <a:endPara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0" name="文本框 629"/>
            <p:cNvSpPr txBox="1"/>
            <p:nvPr/>
          </p:nvSpPr>
          <p:spPr>
            <a:xfrm>
              <a:off x="11727" y="5577"/>
              <a:ext cx="1577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72</a:t>
              </a: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位</a:t>
              </a:r>
              <a:endPara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1" name="文本框 630"/>
            <p:cNvSpPr txBox="1"/>
            <p:nvPr/>
          </p:nvSpPr>
          <p:spPr>
            <a:xfrm>
              <a:off x="11727" y="7068"/>
              <a:ext cx="157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96</a:t>
              </a:r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位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2" name="文本框 631"/>
            <p:cNvSpPr txBox="1"/>
            <p:nvPr/>
          </p:nvSpPr>
          <p:spPr>
            <a:xfrm>
              <a:off x="11581" y="8535"/>
              <a:ext cx="192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146</a:t>
              </a:r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位</a:t>
              </a:r>
              <a:endPara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9" name="文本框 668"/>
            <p:cNvSpPr txBox="1"/>
            <p:nvPr/>
          </p:nvSpPr>
          <p:spPr>
            <a:xfrm>
              <a:off x="10736" y="2707"/>
              <a:ext cx="115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/>
                <a:t>诸城</a:t>
              </a:r>
              <a:endParaRPr lang="zh-CN" altLang="en-US" b="1" dirty="0"/>
            </a:p>
          </p:txBody>
        </p:sp>
        <p:sp>
          <p:nvSpPr>
            <p:cNvPr id="677" name="文本框 676"/>
            <p:cNvSpPr txBox="1"/>
            <p:nvPr/>
          </p:nvSpPr>
          <p:spPr>
            <a:xfrm>
              <a:off x="10080" y="4153"/>
              <a:ext cx="116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/>
                <a:t>邹城</a:t>
              </a:r>
              <a:endParaRPr lang="zh-CN" altLang="en-US" b="1" dirty="0"/>
            </a:p>
          </p:txBody>
        </p:sp>
        <p:sp>
          <p:nvSpPr>
            <p:cNvPr id="678" name="文本框 677"/>
            <p:cNvSpPr txBox="1"/>
            <p:nvPr/>
          </p:nvSpPr>
          <p:spPr>
            <a:xfrm>
              <a:off x="8611" y="7139"/>
              <a:ext cx="1012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b="1" dirty="0"/>
                <a:t>滕州</a:t>
              </a:r>
              <a:endParaRPr lang="zh-CN" altLang="en-US" b="1" dirty="0"/>
            </a:p>
          </p:txBody>
        </p:sp>
        <p:sp>
          <p:nvSpPr>
            <p:cNvPr id="679" name="文本框 678"/>
            <p:cNvSpPr txBox="1"/>
            <p:nvPr/>
          </p:nvSpPr>
          <p:spPr>
            <a:xfrm>
              <a:off x="9385" y="5649"/>
              <a:ext cx="10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/>
                <a:t>寿光</a:t>
              </a:r>
              <a:endParaRPr lang="zh-CN" altLang="en-US" b="1" dirty="0"/>
            </a:p>
          </p:txBody>
        </p:sp>
        <p:sp>
          <p:nvSpPr>
            <p:cNvPr id="680" name="文本框 679"/>
            <p:cNvSpPr txBox="1"/>
            <p:nvPr/>
          </p:nvSpPr>
          <p:spPr>
            <a:xfrm>
              <a:off x="7808" y="8713"/>
              <a:ext cx="1012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b="1" dirty="0"/>
                <a:t>茌平</a:t>
              </a:r>
              <a:endParaRPr lang="zh-CN" altLang="en-US" b="1" dirty="0"/>
            </a:p>
          </p:txBody>
        </p:sp>
      </p:grpSp>
      <p:sp>
        <p:nvSpPr>
          <p:cNvPr id="5" name="文本框 4"/>
          <p:cNvSpPr txBox="1"/>
          <p:nvPr userDrawn="1"/>
        </p:nvSpPr>
        <p:spPr>
          <a:xfrm>
            <a:off x="905510" y="101600"/>
            <a:ext cx="3147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宜居和谐环境优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 descr="0ab7950f8d59b13ae3b0fdad44b26a84ea39dcc12f0e9-TpIDD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-10160" y="-67310"/>
            <a:ext cx="12225655" cy="6943725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bg1"/>
              </a:gs>
              <a:gs pos="100000">
                <a:srgbClr val="D4E6FB"/>
              </a:gs>
            </a:gsLst>
            <a:lin ang="5400000" scaled="0"/>
          </a:gradFill>
          <a:ln>
            <a:solidFill>
              <a:schemeClr val="bg1">
                <a:alpha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dist">
              <a:buClrTx/>
              <a:buSzTx/>
              <a:buFontTx/>
            </a:pPr>
            <a:endParaRPr lang="zh-CN" altLang="en-US" sz="2000">
              <a:effectLst>
                <a:outerShdw blurRad="50800" dist="38100" dir="2700000" algn="tl" rotWithShape="0">
                  <a:srgbClr val="002060">
                    <a:alpha val="40000"/>
                  </a:srgbClr>
                </a:outerShdw>
              </a:effectLst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pic>
        <p:nvPicPr>
          <p:cNvPr id="28" name="图片 27" descr="000"/>
          <p:cNvPicPr>
            <a:picLocks noChangeAspect="1"/>
          </p:cNvPicPr>
          <p:nvPr/>
        </p:nvPicPr>
        <p:blipFill>
          <a:blip r:embed="rId2"/>
          <a:srcRect t="18688"/>
          <a:stretch>
            <a:fillRect/>
          </a:stretch>
        </p:blipFill>
        <p:spPr>
          <a:xfrm>
            <a:off x="0" y="1010920"/>
            <a:ext cx="12223750" cy="586549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080260" y="2065020"/>
            <a:ext cx="8402955" cy="2579370"/>
            <a:chOff x="3276" y="3252"/>
            <a:chExt cx="13233" cy="4062"/>
          </a:xfrm>
        </p:grpSpPr>
        <p:sp>
          <p:nvSpPr>
            <p:cNvPr id="66" name="文本框 12"/>
            <p:cNvSpPr txBox="1"/>
            <p:nvPr/>
          </p:nvSpPr>
          <p:spPr>
            <a:xfrm>
              <a:off x="7741" y="4242"/>
              <a:ext cx="876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sz="4000" b="1">
                  <a:solidFill>
                    <a:srgbClr val="162EDE"/>
                  </a:solidFill>
                  <a:latin typeface="+mn-ea"/>
                  <a:cs typeface="思源黑体 Regular" panose="020B0500000000000000" charset="-122"/>
                  <a:sym typeface="+mn-ea"/>
                </a:rPr>
                <a:t>归来后聚力突破</a:t>
              </a:r>
              <a:endParaRPr lang="zh-CN" sz="4000" b="1">
                <a:solidFill>
                  <a:srgbClr val="162EDE"/>
                </a:solidFill>
                <a:latin typeface="+mn-ea"/>
                <a:cs typeface="思源黑体 Regular" panose="020B0500000000000000" charset="-122"/>
              </a:endParaRPr>
            </a:p>
            <a:p>
              <a:pPr algn="dist"/>
              <a:r>
                <a:rPr lang="zh-CN" sz="4000" b="1">
                  <a:solidFill>
                    <a:srgbClr val="162EDE"/>
                  </a:solidFill>
                  <a:latin typeface="+mn-ea"/>
                  <a:cs typeface="思源黑体 Regular" panose="020B0500000000000000" charset="-122"/>
                  <a:sym typeface="+mn-ea"/>
                </a:rPr>
                <a:t>找准高质量发展着力点</a:t>
              </a:r>
              <a:endParaRPr lang="zh-CN" sz="4000" b="1">
                <a:solidFill>
                  <a:srgbClr val="162ED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思源黑体 Regular" panose="020B0500000000000000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276" y="3252"/>
              <a:ext cx="4062" cy="4062"/>
              <a:chOff x="2938" y="2819"/>
              <a:chExt cx="4062" cy="406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38" y="2819"/>
                <a:ext cx="4062" cy="4062"/>
                <a:chOff x="2789" y="2670"/>
                <a:chExt cx="4361" cy="4361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3453" y="3334"/>
                  <a:ext cx="3033" cy="3033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en-US" altLang="zh-CN" sz="2400">
                    <a:latin typeface="思源黑体 CN Medium" panose="020B0600000000000000" charset="-122"/>
                    <a:ea typeface="思源黑体 CN Medium" panose="020B0600000000000000" charset="-122"/>
                    <a:cs typeface="思源黑体 CN Medium" panose="020B0600000000000000" charset="-122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3185" y="3067"/>
                  <a:ext cx="3568" cy="3568"/>
                </a:xfrm>
                <a:prstGeom prst="ellipse">
                  <a:avLst/>
                </a:prstGeom>
                <a:noFill/>
                <a:ln w="25400">
                  <a:gradFill>
                    <a:gsLst>
                      <a:gs pos="0">
                        <a:srgbClr val="438BDD">
                          <a:alpha val="12000"/>
                        </a:srgbClr>
                      </a:gs>
                      <a:gs pos="100000">
                        <a:srgbClr val="135BAD">
                          <a:alpha val="100000"/>
                        </a:srgbClr>
                      </a:gs>
                    </a:gsLst>
                    <a:lin ang="24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en-US" altLang="zh-CN" sz="2400">
                    <a:latin typeface="思源黑体 CN Medium" panose="020B0600000000000000" charset="-122"/>
                    <a:ea typeface="思源黑体 CN Medium" panose="020B0600000000000000" charset="-122"/>
                    <a:cs typeface="思源黑体 CN Medium" panose="020B0600000000000000" charset="-122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2789" y="2670"/>
                  <a:ext cx="4361" cy="4361"/>
                </a:xfrm>
                <a:prstGeom prst="ellipse">
                  <a:avLst/>
                </a:prstGeom>
                <a:noFill/>
                <a:ln w="25400">
                  <a:gradFill>
                    <a:gsLst>
                      <a:gs pos="56000">
                        <a:schemeClr val="bg1">
                          <a:alpha val="0"/>
                        </a:schemeClr>
                      </a:gs>
                      <a:gs pos="55000">
                        <a:srgbClr val="438BDD">
                          <a:alpha val="18000"/>
                        </a:srgbClr>
                      </a:gs>
                      <a:gs pos="0">
                        <a:srgbClr val="135BAD">
                          <a:alpha val="100000"/>
                        </a:srgbClr>
                      </a:gs>
                    </a:gsLst>
                    <a:lin ang="0" scaled="0"/>
                  </a:gra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en-US" altLang="zh-CN" sz="2400">
                    <a:latin typeface="思源黑体 CN Medium" panose="020B0600000000000000" charset="-122"/>
                    <a:ea typeface="思源黑体 CN Medium" panose="020B0600000000000000" charset="-122"/>
                    <a:cs typeface="思源黑体 CN Medium" panose="020B0600000000000000" charset="-122"/>
                  </a:endParaRPr>
                </a:p>
              </p:txBody>
            </p:sp>
          </p:grpSp>
          <p:sp>
            <p:nvSpPr>
              <p:cNvPr id="12" name="文本框 11"/>
              <p:cNvSpPr txBox="1"/>
              <p:nvPr/>
            </p:nvSpPr>
            <p:spPr>
              <a:xfrm>
                <a:off x="4378" y="3810"/>
                <a:ext cx="1183" cy="2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ctr"/>
                <a:r>
                  <a:rPr lang="en-US" altLang="zh-CN" sz="8000" b="1">
                    <a:solidFill>
                      <a:schemeClr val="bg1"/>
                    </a:solidFill>
                    <a:latin typeface="+mn-ea"/>
                    <a:cs typeface="思源黑体 CN Medium" panose="020B0600000000000000" charset="-122"/>
                    <a:sym typeface="+mn-ea"/>
                  </a:rPr>
                  <a:t>3</a:t>
                </a:r>
                <a:endParaRPr lang="en-US" altLang="zh-CN" sz="8000" b="1">
                  <a:solidFill>
                    <a:schemeClr val="bg1"/>
                  </a:solidFill>
                  <a:latin typeface="+mn-ea"/>
                  <a:cs typeface="思源黑体 CN Medium" panose="020B0600000000000000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4169410" y="1841500"/>
            <a:ext cx="891540" cy="3754120"/>
            <a:chOff x="7250" y="3415"/>
            <a:chExt cx="1404" cy="5420"/>
          </a:xfrm>
        </p:grpSpPr>
        <p:sp>
          <p:nvSpPr>
            <p:cNvPr id="78" name="椭圆 77"/>
            <p:cNvSpPr/>
            <p:nvPr/>
          </p:nvSpPr>
          <p:spPr>
            <a:xfrm>
              <a:off x="7834" y="8015"/>
              <a:ext cx="821" cy="821"/>
            </a:xfrm>
            <a:prstGeom prst="ellipse">
              <a:avLst/>
            </a:prstGeom>
            <a:solidFill>
              <a:srgbClr val="1605FF"/>
            </a:solidFill>
            <a:ln>
              <a:noFill/>
            </a:ln>
            <a:effectLst>
              <a:outerShdw blurRad="317500" dist="190500" dir="8100000" algn="tr" rotWithShape="0">
                <a:schemeClr val="tx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7834" y="3415"/>
              <a:ext cx="802" cy="767"/>
            </a:xfrm>
            <a:prstGeom prst="ellipse">
              <a:avLst/>
            </a:prstGeom>
            <a:solidFill>
              <a:srgbClr val="1605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左大括号 6"/>
            <p:cNvSpPr/>
            <p:nvPr/>
          </p:nvSpPr>
          <p:spPr>
            <a:xfrm>
              <a:off x="7250" y="3775"/>
              <a:ext cx="584" cy="4621"/>
            </a:xfrm>
            <a:prstGeom prst="leftBrace">
              <a:avLst/>
            </a:prstGeom>
            <a:ln w="38100">
              <a:solidFill>
                <a:srgbClr val="1605FF"/>
              </a:solidFill>
            </a:ln>
            <a:effectLst>
              <a:outerShdw blurRad="139700" dist="63500" dir="8100000" sx="98000" sy="98000" algn="tr" rotWithShape="0">
                <a:prstClr val="black">
                  <a:alpha val="5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 userDrawn="1"/>
        </p:nvSpPr>
        <p:spPr>
          <a:xfrm>
            <a:off x="905510" y="101600"/>
            <a:ext cx="35477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全力做强特色优势</a:t>
            </a:r>
            <a:endParaRPr lang="zh-CN" altLang="en-US" sz="280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77078" y="2286213"/>
            <a:ext cx="2901950" cy="2802255"/>
            <a:chOff x="9161" y="1379"/>
            <a:chExt cx="6355" cy="6060"/>
          </a:xfrm>
          <a:effectLst>
            <a:outerShdw blurRad="1016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椭圆 37"/>
            <p:cNvSpPr/>
            <p:nvPr/>
          </p:nvSpPr>
          <p:spPr>
            <a:xfrm>
              <a:off x="9161" y="1379"/>
              <a:ext cx="6355" cy="60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0000"/>
                </a:solidFill>
                <a:latin typeface="方正黑体_GBK" panose="02000000000000000000" charset="-122"/>
                <a:ea typeface="方正黑体_GBK" panose="02000000000000000000" charset="-122"/>
                <a:sym typeface="思源黑体" panose="020B0500000000000000" pitchFamily="34" charset="-122"/>
              </a:endParaRPr>
            </a:p>
          </p:txBody>
        </p:sp>
        <p:sp>
          <p:nvSpPr>
            <p:cNvPr id="5" name="文本框 4"/>
            <p:cNvSpPr txBox="1"/>
            <p:nvPr userDrawn="1"/>
          </p:nvSpPr>
          <p:spPr>
            <a:xfrm>
              <a:off x="10120" y="2513"/>
              <a:ext cx="4439" cy="379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algn="ctr" fontAlgn="auto">
                <a:lnSpc>
                  <a:spcPct val="100000"/>
                </a:lnSpc>
              </a:pPr>
              <a:r>
                <a:rPr lang="zh-CN" sz="5400" b="1">
                  <a:solidFill>
                    <a:schemeClr val="bg1"/>
                  </a:solidFill>
                  <a:latin typeface="+mn-ea"/>
                  <a:cs typeface="+mn-ea"/>
                </a:rPr>
                <a:t>做大</a:t>
              </a:r>
              <a:endParaRPr lang="zh-CN" sz="5400" b="1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fontAlgn="auto">
                <a:lnSpc>
                  <a:spcPct val="100000"/>
                </a:lnSpc>
              </a:pPr>
              <a:r>
                <a:rPr lang="zh-CN" sz="5400" b="1">
                  <a:solidFill>
                    <a:schemeClr val="bg1"/>
                  </a:solidFill>
                  <a:latin typeface="+mn-ea"/>
                  <a:cs typeface="+mn-ea"/>
                </a:rPr>
                <a:t>蛋糕</a:t>
              </a:r>
              <a:endParaRPr lang="zh-CN" sz="5400" b="1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5234940" y="4284345"/>
            <a:ext cx="5372100" cy="20847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just" fontAlgn="auto">
              <a:lnSpc>
                <a:spcPct val="120000"/>
              </a:lnSpc>
            </a:pP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扎实开展制造业强市攻坚突破行动，力争五年内在全市率先建成铝及铝加工</a:t>
            </a:r>
            <a:r>
              <a:rPr lang="zh-CN" sz="2400" b="1">
                <a:solidFill>
                  <a:srgbClr val="FF0000"/>
                </a:solidFill>
                <a:latin typeface="+mn-ea"/>
                <a:cs typeface="+mn-ea"/>
              </a:rPr>
              <a:t>千亿产业集群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，绿色化工产值突破</a:t>
            </a:r>
            <a:r>
              <a:rPr lang="zh-CN" sz="3200" b="1">
                <a:solidFill>
                  <a:srgbClr val="FF0000"/>
                </a:solidFill>
                <a:latin typeface="+mn-ea"/>
                <a:cs typeface="+mn-ea"/>
              </a:rPr>
              <a:t>300亿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、汽车配件和人造板加工双双突破</a:t>
            </a:r>
            <a:r>
              <a:rPr lang="zh-CN" sz="3200" b="1">
                <a:solidFill>
                  <a:srgbClr val="FF0000"/>
                </a:solidFill>
                <a:latin typeface="+mn-ea"/>
                <a:cs typeface="+mn-ea"/>
              </a:rPr>
              <a:t>百亿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。</a:t>
            </a:r>
            <a:endParaRPr lang="zh-CN" sz="2000" b="1">
              <a:solidFill>
                <a:srgbClr val="162EDE"/>
              </a:solidFill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34940" y="1436370"/>
            <a:ext cx="5372735" cy="2011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20000"/>
              </a:lnSpc>
            </a:pPr>
            <a:r>
              <a:rPr lang="zh-CN" sz="2000" b="1">
                <a:solidFill>
                  <a:srgbClr val="162EDE"/>
                </a:solidFill>
                <a:latin typeface="+mn-ea"/>
                <a:cs typeface="+mn-ea"/>
                <a:sym typeface="+mn-ea"/>
              </a:rPr>
              <a:t>坚持以重点项目建设为抓手，不断优一产、强二产、精三产，努力在高质量发展中做大“蛋糕”，力争“十四五”期间</a:t>
            </a:r>
            <a:r>
              <a:rPr lang="zh-CN" sz="2800" b="1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GDP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  <a:sym typeface="+mn-ea"/>
              </a:rPr>
              <a:t>达到</a:t>
            </a:r>
            <a:r>
              <a:rPr lang="zh-CN" sz="3200" b="1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500亿元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  <a:sym typeface="+mn-ea"/>
              </a:rPr>
              <a:t>，跻身全省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  <a:sym typeface="+mn-ea"/>
              </a:rPr>
              <a:t>领先位次。</a:t>
            </a:r>
            <a:endParaRPr lang="zh-CN" sz="2000" b="1">
              <a:solidFill>
                <a:srgbClr val="162EDE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6" grpId="0"/>
      <p:bldP spid="6" grpId="1"/>
      <p:bldP spid="4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905510" y="101600"/>
            <a:ext cx="35477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全力做强特色优势</a:t>
            </a:r>
            <a:endParaRPr lang="zh-CN" altLang="en-US" sz="280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78605" y="1604010"/>
            <a:ext cx="4035425" cy="3848100"/>
            <a:chOff x="6422" y="2370"/>
            <a:chExt cx="6355" cy="6060"/>
          </a:xfrm>
        </p:grpSpPr>
        <p:sp>
          <p:nvSpPr>
            <p:cNvPr id="38" name="椭圆 37"/>
            <p:cNvSpPr/>
            <p:nvPr/>
          </p:nvSpPr>
          <p:spPr>
            <a:xfrm>
              <a:off x="6422" y="2370"/>
              <a:ext cx="6355" cy="60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0000"/>
                </a:solidFill>
                <a:latin typeface="方正黑体_GBK" panose="02000000000000000000" charset="-122"/>
                <a:ea typeface="方正黑体_GBK" panose="02000000000000000000" charset="-122"/>
                <a:sym typeface="思源黑体" panose="020B0500000000000000" pitchFamily="34" charset="-122"/>
              </a:endParaRPr>
            </a:p>
          </p:txBody>
        </p:sp>
        <p:sp>
          <p:nvSpPr>
            <p:cNvPr id="5" name="文本框 4"/>
            <p:cNvSpPr txBox="1"/>
            <p:nvPr userDrawn="1"/>
          </p:nvSpPr>
          <p:spPr>
            <a:xfrm>
              <a:off x="7118" y="3365"/>
              <a:ext cx="4964" cy="40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p>
              <a:pPr algn="ctr" fontAlgn="auto">
                <a:lnSpc>
                  <a:spcPct val="150000"/>
                </a:lnSpc>
              </a:pPr>
              <a:r>
                <a:rPr lang="zh-CN" sz="5400" b="1">
                  <a:solidFill>
                    <a:schemeClr val="bg1"/>
                  </a:solidFill>
                  <a:latin typeface="+mn-ea"/>
                  <a:cs typeface="+mn-ea"/>
                </a:rPr>
                <a:t>全省工业</a:t>
              </a:r>
              <a:endParaRPr lang="zh-CN" sz="5400" b="1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 algn="ctr" fontAlgn="auto">
                <a:lnSpc>
                  <a:spcPct val="150000"/>
                </a:lnSpc>
              </a:pPr>
              <a:r>
                <a:rPr lang="zh-CN" sz="5400" b="1">
                  <a:solidFill>
                    <a:schemeClr val="bg1"/>
                  </a:solidFill>
                  <a:latin typeface="+mn-ea"/>
                  <a:cs typeface="+mn-ea"/>
                </a:rPr>
                <a:t>十强县</a:t>
              </a:r>
              <a:endParaRPr lang="zh-CN" sz="5400" b="1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12383770" y="2235835"/>
            <a:ext cx="6123305" cy="2584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just" fontAlgn="auto">
              <a:lnSpc>
                <a:spcPct val="150000"/>
              </a:lnSpc>
            </a:pPr>
            <a:r>
              <a:rPr lang="zh-CN" sz="2400" b="1">
                <a:solidFill>
                  <a:srgbClr val="162EDE"/>
                </a:solidFill>
                <a:latin typeface="+mn-ea"/>
                <a:cs typeface="+mn-ea"/>
              </a:rPr>
              <a:t>始终坚持</a:t>
            </a:r>
            <a:r>
              <a:rPr lang="zh-CN" sz="2800" b="1">
                <a:solidFill>
                  <a:srgbClr val="FF0000"/>
                </a:solidFill>
                <a:latin typeface="+mn-ea"/>
                <a:cs typeface="+mn-ea"/>
              </a:rPr>
              <a:t>工业强区</a:t>
            </a:r>
            <a:r>
              <a:rPr lang="zh-CN" sz="2400" b="1">
                <a:solidFill>
                  <a:srgbClr val="162EDE"/>
                </a:solidFill>
                <a:latin typeface="+mn-ea"/>
                <a:cs typeface="+mn-ea"/>
              </a:rPr>
              <a:t>战略不动摇，全力以赴上项目、扩总量，调结构、促提升，加快推进工业经济跨越发展，力争</a:t>
            </a:r>
            <a:r>
              <a:rPr lang="zh-CN" sz="2400" b="1">
                <a:solidFill>
                  <a:srgbClr val="FF0000"/>
                </a:solidFill>
                <a:latin typeface="+mn-ea"/>
                <a:cs typeface="+mn-ea"/>
              </a:rPr>
              <a:t>2023年</a:t>
            </a:r>
            <a:r>
              <a:rPr lang="zh-CN" sz="2400" b="1">
                <a:solidFill>
                  <a:srgbClr val="162EDE"/>
                </a:solidFill>
                <a:latin typeface="+mn-ea"/>
                <a:cs typeface="+mn-ea"/>
              </a:rPr>
              <a:t>进入全省</a:t>
            </a:r>
            <a:endParaRPr lang="zh-CN" sz="2400" b="1">
              <a:solidFill>
                <a:srgbClr val="162EDE"/>
              </a:solidFill>
              <a:latin typeface="+mn-ea"/>
              <a:cs typeface="+mn-ea"/>
            </a:endParaRPr>
          </a:p>
          <a:p>
            <a:pPr algn="just" fontAlgn="auto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+mn-ea"/>
                <a:cs typeface="+mn-ea"/>
              </a:rPr>
              <a:t>“工业十强县”</a:t>
            </a:r>
            <a:r>
              <a:rPr lang="zh-CN" sz="2400" b="1">
                <a:solidFill>
                  <a:srgbClr val="162EDE"/>
                </a:solidFill>
                <a:latin typeface="+mn-ea"/>
                <a:cs typeface="+mn-ea"/>
              </a:rPr>
              <a:t>。</a:t>
            </a:r>
            <a:endParaRPr lang="zh-CN" sz="2400" b="1">
              <a:solidFill>
                <a:srgbClr val="162EDE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90260 -0.005741 " pathEditMode="relative" rAng="0" ptsTypes="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59219 0.004815 " pathEditMode="relative" rAng="0" ptsTypes="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905510" y="101600"/>
            <a:ext cx="35477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全面梳理产业链条</a:t>
            </a:r>
            <a:endParaRPr lang="zh-CN" altLang="en-US" sz="280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04825" y="2346325"/>
            <a:ext cx="3862070" cy="3418205"/>
            <a:chOff x="795" y="3695"/>
            <a:chExt cx="6082" cy="5383"/>
          </a:xfrm>
        </p:grpSpPr>
        <p:sp>
          <p:nvSpPr>
            <p:cNvPr id="2" name="椭圆 1"/>
            <p:cNvSpPr/>
            <p:nvPr/>
          </p:nvSpPr>
          <p:spPr>
            <a:xfrm>
              <a:off x="1013" y="3695"/>
              <a:ext cx="5645" cy="538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  <a:round/>
            </a:ln>
            <a:effectLst>
              <a:reflection stA="45000" endA="300" endPos="35000" dir="5400000" sy="-100000" algn="bl" rotWithShape="0"/>
            </a:effectLst>
            <a:scene3d>
              <a:camera prst="obliqueTopLeft">
                <a:rot lat="0" lon="600000" rev="0"/>
              </a:camera>
              <a:lightRig rig="threePt" dir="t"/>
            </a:scene3d>
            <a:sp3d extrusionH="381000">
              <a:extrusionClr>
                <a:srgbClr val="FF000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0000"/>
                </a:solidFill>
                <a:latin typeface="方正黑体_GBK" panose="02000000000000000000" charset="-122"/>
                <a:ea typeface="方正黑体_GBK" panose="02000000000000000000" charset="-122"/>
                <a:sym typeface="思源黑体" panose="020B0500000000000000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95" y="5015"/>
              <a:ext cx="6082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4800" b="1">
                  <a:solidFill>
                    <a:schemeClr val="bg1"/>
                  </a:solidFill>
                </a:rPr>
                <a:t>铝及</a:t>
              </a:r>
              <a:endParaRPr lang="zh-CN" altLang="en-US" sz="4800" b="1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4800" b="1">
                  <a:solidFill>
                    <a:schemeClr val="bg1"/>
                  </a:solidFill>
                </a:rPr>
                <a:t>铝精深加工</a:t>
              </a:r>
              <a:endParaRPr lang="zh-CN" altLang="en-US" sz="4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 flipH="1">
            <a:off x="3897630" y="2346325"/>
            <a:ext cx="1139190" cy="1203325"/>
            <a:chOff x="3508641" y="3157650"/>
            <a:chExt cx="1051543" cy="1044743"/>
          </a:xfrm>
        </p:grpSpPr>
        <p:sp>
          <p:nvSpPr>
            <p:cNvPr id="50" name="任意多边形 32"/>
            <p:cNvSpPr/>
            <p:nvPr/>
          </p:nvSpPr>
          <p:spPr>
            <a:xfrm>
              <a:off x="3508641" y="3157650"/>
              <a:ext cx="964300" cy="949531"/>
            </a:xfrm>
            <a:custGeom>
              <a:avLst/>
              <a:gdLst>
                <a:gd name="connsiteX0" fmla="*/ 1691640 w 1691640"/>
                <a:gd name="connsiteY0" fmla="*/ 1341120 h 1341120"/>
                <a:gd name="connsiteX1" fmla="*/ 1074420 w 1691640"/>
                <a:gd name="connsiteY1" fmla="*/ 487680 h 1341120"/>
                <a:gd name="connsiteX2" fmla="*/ 0 w 1691640"/>
                <a:gd name="connsiteY2" fmla="*/ 0 h 134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1640" h="1341120">
                  <a:moveTo>
                    <a:pt x="1691640" y="1341120"/>
                  </a:moveTo>
                  <a:lnTo>
                    <a:pt x="1074420" y="48768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 useBgFill="1">
          <p:nvSpPr>
            <p:cNvPr id="51" name="椭圆 50"/>
            <p:cNvSpPr/>
            <p:nvPr/>
          </p:nvSpPr>
          <p:spPr>
            <a:xfrm>
              <a:off x="4404048" y="4046257"/>
              <a:ext cx="156136" cy="156136"/>
            </a:xfrm>
            <a:prstGeom prst="ellipse">
              <a:avLst/>
            </a:prstGeom>
            <a:ln w="9525">
              <a:solidFill>
                <a:srgbClr val="FF0000"/>
              </a:solidFill>
              <a:prstDash val="sysDash"/>
            </a:ln>
            <a:effectLst>
              <a:innerShdw blurRad="50800" dist="254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84725" y="1388745"/>
            <a:ext cx="2165350" cy="2043430"/>
            <a:chOff x="7931" y="2122"/>
            <a:chExt cx="3410" cy="3218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0" name="椭圆 9"/>
            <p:cNvSpPr/>
            <p:nvPr/>
          </p:nvSpPr>
          <p:spPr>
            <a:xfrm>
              <a:off x="7931" y="2122"/>
              <a:ext cx="3411" cy="3218"/>
            </a:xfrm>
            <a:prstGeom prst="ellipse">
              <a:avLst/>
            </a:prstGeom>
            <a:solidFill>
              <a:srgbClr val="162E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350" dirty="0">
                <a:solidFill>
                  <a:srgbClr val="162EDE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371" y="2787"/>
              <a:ext cx="2457" cy="188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ctr"/>
              <a:r>
                <a:rPr lang="zh-CN" altLang="en-US" sz="3600" b="1" dirty="0" smtClean="0">
                  <a:solidFill>
                    <a:schemeClr val="bg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铝空气</a:t>
              </a:r>
              <a:endParaRPr lang="zh-CN" altLang="en-US" sz="3600" b="1" dirty="0" smtClean="0">
                <a:solidFill>
                  <a:schemeClr val="bg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  <a:p>
              <a:pPr algn="ctr"/>
              <a:r>
                <a:rPr lang="zh-CN" altLang="en-US" sz="3600" b="1" dirty="0" smtClean="0">
                  <a:solidFill>
                    <a:schemeClr val="bg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电池</a:t>
              </a:r>
              <a:endParaRPr lang="zh-CN" altLang="en-US" sz="3600" b="1" dirty="0" smtClean="0">
                <a:solidFill>
                  <a:schemeClr val="bg1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7" name="TextBox 40"/>
          <p:cNvSpPr txBox="1"/>
          <p:nvPr/>
        </p:nvSpPr>
        <p:spPr>
          <a:xfrm>
            <a:off x="5168900" y="4336415"/>
            <a:ext cx="6343650" cy="14281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</a:pPr>
            <a:r>
              <a:rPr lang="zh-CN" altLang="en-US" sz="2000" b="1" dirty="0">
                <a:solidFill>
                  <a:srgbClr val="162EDE"/>
                </a:solidFill>
                <a:latin typeface="+mj-ea"/>
                <a:ea typeface="+mj-ea"/>
                <a:cs typeface="黑体" panose="02010609060101010101" charset="-122"/>
                <a:sym typeface="+mn-ea"/>
              </a:rPr>
              <a:t>同时，围绕产业链链长制工作，通过“亩产效益”评价倒逼，系统推进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黑体" panose="02010609060101010101" charset="-122"/>
                <a:sym typeface="+mn-ea"/>
              </a:rPr>
              <a:t>人造板、玻璃、白刚玉</a:t>
            </a:r>
            <a:r>
              <a:rPr lang="zh-CN" altLang="en-US" sz="2000" b="1" dirty="0">
                <a:solidFill>
                  <a:srgbClr val="162EDE"/>
                </a:solidFill>
                <a:latin typeface="+mj-ea"/>
                <a:ea typeface="+mj-ea"/>
                <a:cs typeface="黑体" panose="02010609060101010101" charset="-122"/>
                <a:sym typeface="+mn-ea"/>
              </a:rPr>
              <a:t>等小链向下游延伸，努力提升产业附加值，实现高质高效发展。</a:t>
            </a:r>
            <a:endParaRPr lang="zh-CN" altLang="en-US" sz="2000" b="1" dirty="0">
              <a:solidFill>
                <a:srgbClr val="162EDE"/>
              </a:solidFill>
              <a:latin typeface="+mj-ea"/>
              <a:ea typeface="+mj-ea"/>
              <a:cs typeface="黑体" panose="02010609060101010101" charset="-122"/>
              <a:sym typeface="+mn-ea"/>
            </a:endParaRPr>
          </a:p>
        </p:txBody>
      </p:sp>
      <p:sp>
        <p:nvSpPr>
          <p:cNvPr id="13" name="TextBox 40"/>
          <p:cNvSpPr txBox="1"/>
          <p:nvPr/>
        </p:nvSpPr>
        <p:spPr>
          <a:xfrm>
            <a:off x="7189470" y="1581785"/>
            <a:ext cx="4568190" cy="14281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</a:pPr>
            <a:r>
              <a:rPr lang="zh-CN" altLang="en-US" sz="2000" b="1" dirty="0">
                <a:solidFill>
                  <a:srgbClr val="162EDE"/>
                </a:solidFill>
                <a:latin typeface="+mj-ea"/>
                <a:ea typeface="+mj-ea"/>
                <a:cs typeface="黑体" panose="02010609060101010101" charset="-122"/>
                <a:sym typeface="+mn-ea"/>
              </a:rPr>
              <a:t>以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黑体" panose="02010609060101010101" charset="-122"/>
                <a:sym typeface="+mn-ea"/>
              </a:rPr>
              <a:t>铝空气电池</a:t>
            </a:r>
            <a:r>
              <a:rPr lang="zh-CN" altLang="en-US" sz="2000" b="1" dirty="0">
                <a:solidFill>
                  <a:srgbClr val="162EDE"/>
                </a:solidFill>
                <a:latin typeface="+mj-ea"/>
                <a:ea typeface="+mj-ea"/>
                <a:cs typeface="黑体" panose="02010609060101010101" charset="-122"/>
                <a:sym typeface="+mn-ea"/>
              </a:rPr>
              <a:t>为主攻方向，全力进行技术攻坚，超前谋划布局项目，争取实现弯道超车、跨越式发展。</a:t>
            </a:r>
            <a:endParaRPr lang="zh-CN" altLang="en-US" sz="2000" b="1" dirty="0">
              <a:solidFill>
                <a:srgbClr val="162EDE"/>
              </a:solidFill>
              <a:latin typeface="+mj-ea"/>
              <a:ea typeface="+mj-ea"/>
              <a:cs typeface="黑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3" grpId="1"/>
      <p:bldP spid="13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16965" y="1282065"/>
            <a:ext cx="5501640" cy="5501640"/>
            <a:chOff x="1759" y="2019"/>
            <a:chExt cx="8664" cy="8664"/>
          </a:xfrm>
        </p:grpSpPr>
        <p:grpSp>
          <p:nvGrpSpPr>
            <p:cNvPr id="7" name="组合 6"/>
            <p:cNvGrpSpPr/>
            <p:nvPr/>
          </p:nvGrpSpPr>
          <p:grpSpPr>
            <a:xfrm>
              <a:off x="1759" y="2019"/>
              <a:ext cx="8665" cy="8664"/>
              <a:chOff x="1759" y="2019"/>
              <a:chExt cx="8665" cy="8664"/>
            </a:xfrm>
          </p:grpSpPr>
          <p:grpSp>
            <p:nvGrpSpPr>
              <p:cNvPr id="50" name="组合 49"/>
              <p:cNvGrpSpPr/>
              <p:nvPr/>
            </p:nvGrpSpPr>
            <p:grpSpPr>
              <a:xfrm rot="0">
                <a:off x="2152" y="2425"/>
                <a:ext cx="7980" cy="7900"/>
                <a:chOff x="890347" y="822664"/>
                <a:chExt cx="6035013" cy="5975518"/>
              </a:xfrm>
            </p:grpSpPr>
            <p:sp>
              <p:nvSpPr>
                <p:cNvPr id="87" name="任意多边形 6"/>
                <p:cNvSpPr/>
                <p:nvPr/>
              </p:nvSpPr>
              <p:spPr>
                <a:xfrm>
                  <a:off x="3914861" y="837069"/>
                  <a:ext cx="3010499" cy="2984205"/>
                </a:xfrm>
                <a:custGeom>
                  <a:avLst/>
                  <a:gdLst>
                    <a:gd name="connsiteX0" fmla="*/ 0 w 3010499"/>
                    <a:gd name="connsiteY0" fmla="*/ 0 h 2984205"/>
                    <a:gd name="connsiteX1" fmla="*/ 139731 w 3010499"/>
                    <a:gd name="connsiteY1" fmla="*/ 3485 h 2984205"/>
                    <a:gd name="connsiteX2" fmla="*/ 3010499 w 3010499"/>
                    <a:gd name="connsiteY2" fmla="*/ 2984205 h 2984205"/>
                    <a:gd name="connsiteX3" fmla="*/ 1895270 w 3010499"/>
                    <a:gd name="connsiteY3" fmla="*/ 2984205 h 2984205"/>
                    <a:gd name="connsiteX4" fmla="*/ 179404 w 3010499"/>
                    <a:gd name="connsiteY4" fmla="*/ 1124480 h 2984205"/>
                    <a:gd name="connsiteX5" fmla="*/ 0 w 3010499"/>
                    <a:gd name="connsiteY5" fmla="*/ 1115619 h 2984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10499" h="2984205">
                      <a:moveTo>
                        <a:pt x="0" y="0"/>
                      </a:moveTo>
                      <a:lnTo>
                        <a:pt x="139731" y="3485"/>
                      </a:lnTo>
                      <a:cubicBezTo>
                        <a:pt x="1738848" y="83422"/>
                        <a:pt x="3010499" y="1387365"/>
                        <a:pt x="3010499" y="2984205"/>
                      </a:cubicBezTo>
                      <a:lnTo>
                        <a:pt x="1895270" y="2984205"/>
                      </a:lnTo>
                      <a:cubicBezTo>
                        <a:pt x="1895270" y="2016304"/>
                        <a:pt x="1143181" y="1220210"/>
                        <a:pt x="179404" y="1124480"/>
                      </a:cubicBezTo>
                      <a:lnTo>
                        <a:pt x="0" y="1115619"/>
                      </a:lnTo>
                      <a:close/>
                    </a:path>
                  </a:pathLst>
                </a:custGeom>
                <a:solidFill>
                  <a:srgbClr val="162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100000">
                          <a:srgbClr val="4A639A"/>
                        </a:gs>
                      </a:gsLst>
                      <a:lin ang="2700000" scaled="1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任意多边形 7"/>
                <p:cNvSpPr/>
                <p:nvPr/>
              </p:nvSpPr>
              <p:spPr>
                <a:xfrm flipH="1">
                  <a:off x="890347" y="822664"/>
                  <a:ext cx="3010500" cy="2984205"/>
                </a:xfrm>
                <a:custGeom>
                  <a:avLst/>
                  <a:gdLst>
                    <a:gd name="connsiteX0" fmla="*/ 0 w 3010499"/>
                    <a:gd name="connsiteY0" fmla="*/ 0 h 2984205"/>
                    <a:gd name="connsiteX1" fmla="*/ 139731 w 3010499"/>
                    <a:gd name="connsiteY1" fmla="*/ 3485 h 2984205"/>
                    <a:gd name="connsiteX2" fmla="*/ 3010499 w 3010499"/>
                    <a:gd name="connsiteY2" fmla="*/ 2984205 h 2984205"/>
                    <a:gd name="connsiteX3" fmla="*/ 1895270 w 3010499"/>
                    <a:gd name="connsiteY3" fmla="*/ 2984205 h 2984205"/>
                    <a:gd name="connsiteX4" fmla="*/ 179404 w 3010499"/>
                    <a:gd name="connsiteY4" fmla="*/ 1124480 h 2984205"/>
                    <a:gd name="connsiteX5" fmla="*/ 0 w 3010499"/>
                    <a:gd name="connsiteY5" fmla="*/ 1115619 h 2984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10499" h="2984205">
                      <a:moveTo>
                        <a:pt x="0" y="0"/>
                      </a:moveTo>
                      <a:lnTo>
                        <a:pt x="139731" y="3485"/>
                      </a:lnTo>
                      <a:cubicBezTo>
                        <a:pt x="1738848" y="83422"/>
                        <a:pt x="3010499" y="1387365"/>
                        <a:pt x="3010499" y="2984205"/>
                      </a:cubicBezTo>
                      <a:lnTo>
                        <a:pt x="1895270" y="2984205"/>
                      </a:lnTo>
                      <a:cubicBezTo>
                        <a:pt x="1895270" y="2016304"/>
                        <a:pt x="1143181" y="1220210"/>
                        <a:pt x="179404" y="1124480"/>
                      </a:cubicBezTo>
                      <a:lnTo>
                        <a:pt x="0" y="1115619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任意多边形 8"/>
                <p:cNvSpPr/>
                <p:nvPr/>
              </p:nvSpPr>
              <p:spPr>
                <a:xfrm flipV="1">
                  <a:off x="3913756" y="3806719"/>
                  <a:ext cx="3010499" cy="2984205"/>
                </a:xfrm>
                <a:custGeom>
                  <a:avLst/>
                  <a:gdLst>
                    <a:gd name="connsiteX0" fmla="*/ 0 w 3010499"/>
                    <a:gd name="connsiteY0" fmla="*/ 0 h 2984205"/>
                    <a:gd name="connsiteX1" fmla="*/ 139731 w 3010499"/>
                    <a:gd name="connsiteY1" fmla="*/ 3485 h 2984205"/>
                    <a:gd name="connsiteX2" fmla="*/ 3010499 w 3010499"/>
                    <a:gd name="connsiteY2" fmla="*/ 2984205 h 2984205"/>
                    <a:gd name="connsiteX3" fmla="*/ 1895270 w 3010499"/>
                    <a:gd name="connsiteY3" fmla="*/ 2984205 h 2984205"/>
                    <a:gd name="connsiteX4" fmla="*/ 179404 w 3010499"/>
                    <a:gd name="connsiteY4" fmla="*/ 1124480 h 2984205"/>
                    <a:gd name="connsiteX5" fmla="*/ 0 w 3010499"/>
                    <a:gd name="connsiteY5" fmla="*/ 1115619 h 2984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10499" h="2984205">
                      <a:moveTo>
                        <a:pt x="0" y="0"/>
                      </a:moveTo>
                      <a:lnTo>
                        <a:pt x="139731" y="3485"/>
                      </a:lnTo>
                      <a:cubicBezTo>
                        <a:pt x="1738848" y="83422"/>
                        <a:pt x="3010499" y="1387365"/>
                        <a:pt x="3010499" y="2984205"/>
                      </a:cubicBezTo>
                      <a:lnTo>
                        <a:pt x="1895270" y="2984205"/>
                      </a:lnTo>
                      <a:cubicBezTo>
                        <a:pt x="1895270" y="2016304"/>
                        <a:pt x="1143181" y="1220210"/>
                        <a:pt x="179404" y="1124480"/>
                      </a:cubicBezTo>
                      <a:lnTo>
                        <a:pt x="0" y="1115619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100000">
                          <a:srgbClr val="4A639A"/>
                        </a:gs>
                      </a:gsLst>
                      <a:lin ang="2700000" scaled="1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任意多边形 9"/>
                <p:cNvSpPr/>
                <p:nvPr/>
              </p:nvSpPr>
              <p:spPr>
                <a:xfrm flipH="1" flipV="1">
                  <a:off x="890380" y="3813977"/>
                  <a:ext cx="3010499" cy="2984205"/>
                </a:xfrm>
                <a:custGeom>
                  <a:avLst/>
                  <a:gdLst>
                    <a:gd name="connsiteX0" fmla="*/ 0 w 3010499"/>
                    <a:gd name="connsiteY0" fmla="*/ 0 h 2984205"/>
                    <a:gd name="connsiteX1" fmla="*/ 139731 w 3010499"/>
                    <a:gd name="connsiteY1" fmla="*/ 3485 h 2984205"/>
                    <a:gd name="connsiteX2" fmla="*/ 3010499 w 3010499"/>
                    <a:gd name="connsiteY2" fmla="*/ 2984205 h 2984205"/>
                    <a:gd name="connsiteX3" fmla="*/ 1895270 w 3010499"/>
                    <a:gd name="connsiteY3" fmla="*/ 2984205 h 2984205"/>
                    <a:gd name="connsiteX4" fmla="*/ 179404 w 3010499"/>
                    <a:gd name="connsiteY4" fmla="*/ 1124480 h 2984205"/>
                    <a:gd name="connsiteX5" fmla="*/ 0 w 3010499"/>
                    <a:gd name="connsiteY5" fmla="*/ 1115619 h 2984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10499" h="2984205">
                      <a:moveTo>
                        <a:pt x="0" y="0"/>
                      </a:moveTo>
                      <a:lnTo>
                        <a:pt x="139731" y="3485"/>
                      </a:lnTo>
                      <a:cubicBezTo>
                        <a:pt x="1738848" y="83422"/>
                        <a:pt x="3010499" y="1387365"/>
                        <a:pt x="3010499" y="2984205"/>
                      </a:cubicBezTo>
                      <a:lnTo>
                        <a:pt x="1895270" y="2984205"/>
                      </a:lnTo>
                      <a:cubicBezTo>
                        <a:pt x="1895270" y="2016304"/>
                        <a:pt x="1143181" y="1220210"/>
                        <a:pt x="179404" y="1124480"/>
                      </a:cubicBezTo>
                      <a:lnTo>
                        <a:pt x="0" y="1115619"/>
                      </a:lnTo>
                      <a:close/>
                    </a:path>
                  </a:pathLst>
                </a:custGeom>
                <a:solidFill>
                  <a:srgbClr val="162ED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100000">
                          <a:srgbClr val="4A639A"/>
                        </a:gs>
                      </a:gsLst>
                      <a:lin ang="2700000" scaled="1"/>
                    </a:gra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1" name="同心圆 18"/>
              <p:cNvSpPr/>
              <p:nvPr/>
            </p:nvSpPr>
            <p:spPr>
              <a:xfrm>
                <a:off x="1923" y="2378"/>
                <a:ext cx="7976" cy="7975"/>
              </a:xfrm>
              <a:prstGeom prst="donut">
                <a:avLst>
                  <a:gd name="adj" fmla="val 3568"/>
                </a:avLst>
              </a:prstGeom>
              <a:solidFill>
                <a:schemeClr val="tx1">
                  <a:alpha val="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同心圆 19"/>
              <p:cNvSpPr/>
              <p:nvPr/>
            </p:nvSpPr>
            <p:spPr>
              <a:xfrm>
                <a:off x="1759" y="2019"/>
                <a:ext cx="8665" cy="8664"/>
              </a:xfrm>
              <a:prstGeom prst="donut">
                <a:avLst>
                  <a:gd name="adj" fmla="val 4163"/>
                </a:avLst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114300" sx="97000" sy="97000" algn="c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 useBgFill="1">
            <p:nvSpPr>
              <p:cNvPr id="57" name="椭圆 56"/>
              <p:cNvSpPr/>
              <p:nvPr/>
            </p:nvSpPr>
            <p:spPr>
              <a:xfrm>
                <a:off x="3638" y="3792"/>
                <a:ext cx="4982" cy="4981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  <a:effectLst>
                <a:outerShdw blurRad="139700" sx="105000" sy="105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4220" y="5426"/>
                <a:ext cx="3910" cy="1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现代生物</a:t>
                </a:r>
                <a:endParaRPr lang="en-US" altLang="zh-CN" sz="3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  <a:p>
                <a:pPr algn="ctr"/>
                <a:r>
                  <a:rPr lang="en-US" altLang="zh-CN" sz="36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医药港</a:t>
                </a:r>
                <a:endParaRPr lang="en-US" altLang="zh-CN" sz="3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3" name="Freeform 75"/>
            <p:cNvSpPr>
              <a:spLocks noEditPoints="1"/>
            </p:cNvSpPr>
            <p:nvPr/>
          </p:nvSpPr>
          <p:spPr bwMode="auto">
            <a:xfrm>
              <a:off x="4055" y="8570"/>
              <a:ext cx="477" cy="686"/>
            </a:xfrm>
            <a:custGeom>
              <a:avLst/>
              <a:gdLst>
                <a:gd name="T0" fmla="*/ 45 w 83"/>
                <a:gd name="T1" fmla="*/ 17 h 119"/>
                <a:gd name="T2" fmla="*/ 70 w 83"/>
                <a:gd name="T3" fmla="*/ 31 h 119"/>
                <a:gd name="T4" fmla="*/ 73 w 83"/>
                <a:gd name="T5" fmla="*/ 27 h 119"/>
                <a:gd name="T6" fmla="*/ 73 w 83"/>
                <a:gd name="T7" fmla="*/ 24 h 119"/>
                <a:gd name="T8" fmla="*/ 72 w 83"/>
                <a:gd name="T9" fmla="*/ 21 h 119"/>
                <a:gd name="T10" fmla="*/ 53 w 83"/>
                <a:gd name="T11" fmla="*/ 11 h 119"/>
                <a:gd name="T12" fmla="*/ 50 w 83"/>
                <a:gd name="T13" fmla="*/ 10 h 119"/>
                <a:gd name="T14" fmla="*/ 48 w 83"/>
                <a:gd name="T15" fmla="*/ 12 h 119"/>
                <a:gd name="T16" fmla="*/ 45 w 83"/>
                <a:gd name="T17" fmla="*/ 17 h 119"/>
                <a:gd name="T18" fmla="*/ 40 w 83"/>
                <a:gd name="T19" fmla="*/ 26 h 119"/>
                <a:gd name="T20" fmla="*/ 45 w 83"/>
                <a:gd name="T21" fmla="*/ 29 h 119"/>
                <a:gd name="T22" fmla="*/ 24 w 83"/>
                <a:gd name="T23" fmla="*/ 66 h 119"/>
                <a:gd name="T24" fmla="*/ 18 w 83"/>
                <a:gd name="T25" fmla="*/ 63 h 119"/>
                <a:gd name="T26" fmla="*/ 40 w 83"/>
                <a:gd name="T27" fmla="*/ 26 h 119"/>
                <a:gd name="T28" fmla="*/ 13 w 83"/>
                <a:gd name="T29" fmla="*/ 72 h 119"/>
                <a:gd name="T30" fmla="*/ 11 w 83"/>
                <a:gd name="T31" fmla="*/ 93 h 119"/>
                <a:gd name="T32" fmla="*/ 22 w 83"/>
                <a:gd name="T33" fmla="*/ 98 h 119"/>
                <a:gd name="T34" fmla="*/ 39 w 83"/>
                <a:gd name="T35" fmla="*/ 87 h 119"/>
                <a:gd name="T36" fmla="*/ 24 w 83"/>
                <a:gd name="T37" fmla="*/ 82 h 119"/>
                <a:gd name="T38" fmla="*/ 13 w 83"/>
                <a:gd name="T39" fmla="*/ 72 h 119"/>
                <a:gd name="T40" fmla="*/ 45 w 83"/>
                <a:gd name="T41" fmla="*/ 94 h 119"/>
                <a:gd name="T42" fmla="*/ 8 w 83"/>
                <a:gd name="T43" fmla="*/ 119 h 119"/>
                <a:gd name="T44" fmla="*/ 0 w 83"/>
                <a:gd name="T45" fmla="*/ 115 h 119"/>
                <a:gd name="T46" fmla="*/ 3 w 83"/>
                <a:gd name="T47" fmla="*/ 70 h 119"/>
                <a:gd name="T48" fmla="*/ 6 w 83"/>
                <a:gd name="T49" fmla="*/ 66 h 119"/>
                <a:gd name="T50" fmla="*/ 28 w 83"/>
                <a:gd name="T51" fmla="*/ 27 h 119"/>
                <a:gd name="T52" fmla="*/ 37 w 83"/>
                <a:gd name="T53" fmla="*/ 12 h 119"/>
                <a:gd name="T54" fmla="*/ 40 w 83"/>
                <a:gd name="T55" fmla="*/ 7 h 119"/>
                <a:gd name="T56" fmla="*/ 48 w 83"/>
                <a:gd name="T57" fmla="*/ 1 h 119"/>
                <a:gd name="T58" fmla="*/ 58 w 83"/>
                <a:gd name="T59" fmla="*/ 2 h 119"/>
                <a:gd name="T60" fmla="*/ 76 w 83"/>
                <a:gd name="T61" fmla="*/ 13 h 119"/>
                <a:gd name="T62" fmla="*/ 83 w 83"/>
                <a:gd name="T63" fmla="*/ 21 h 119"/>
                <a:gd name="T64" fmla="*/ 81 w 83"/>
                <a:gd name="T65" fmla="*/ 31 h 119"/>
                <a:gd name="T66" fmla="*/ 45 w 83"/>
                <a:gd name="T67" fmla="*/ 9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" h="119">
                  <a:moveTo>
                    <a:pt x="45" y="17"/>
                  </a:moveTo>
                  <a:cubicBezTo>
                    <a:pt x="70" y="31"/>
                    <a:pt x="70" y="31"/>
                    <a:pt x="70" y="31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4" y="26"/>
                    <a:pt x="74" y="25"/>
                    <a:pt x="73" y="24"/>
                  </a:cubicBezTo>
                  <a:cubicBezTo>
                    <a:pt x="73" y="23"/>
                    <a:pt x="73" y="22"/>
                    <a:pt x="72" y="2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1" y="10"/>
                    <a:pt x="50" y="10"/>
                  </a:cubicBezTo>
                  <a:cubicBezTo>
                    <a:pt x="49" y="10"/>
                    <a:pt x="48" y="11"/>
                    <a:pt x="48" y="12"/>
                  </a:cubicBezTo>
                  <a:cubicBezTo>
                    <a:pt x="45" y="17"/>
                    <a:pt x="45" y="17"/>
                    <a:pt x="45" y="17"/>
                  </a:cubicBezTo>
                  <a:close/>
                  <a:moveTo>
                    <a:pt x="40" y="26"/>
                  </a:moveTo>
                  <a:cubicBezTo>
                    <a:pt x="45" y="29"/>
                    <a:pt x="45" y="29"/>
                    <a:pt x="45" y="29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40" y="26"/>
                    <a:pt x="40" y="26"/>
                    <a:pt x="40" y="26"/>
                  </a:cubicBezTo>
                  <a:close/>
                  <a:moveTo>
                    <a:pt x="13" y="72"/>
                  </a:moveTo>
                  <a:cubicBezTo>
                    <a:pt x="11" y="93"/>
                    <a:pt x="11" y="93"/>
                    <a:pt x="11" y="93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5" y="83"/>
                    <a:pt x="30" y="82"/>
                    <a:pt x="24" y="82"/>
                  </a:cubicBezTo>
                  <a:cubicBezTo>
                    <a:pt x="20" y="77"/>
                    <a:pt x="17" y="74"/>
                    <a:pt x="13" y="72"/>
                  </a:cubicBezTo>
                  <a:close/>
                  <a:moveTo>
                    <a:pt x="45" y="94"/>
                  </a:moveTo>
                  <a:cubicBezTo>
                    <a:pt x="8" y="119"/>
                    <a:pt x="8" y="119"/>
                    <a:pt x="8" y="11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2" y="4"/>
                    <a:pt x="44" y="2"/>
                    <a:pt x="48" y="1"/>
                  </a:cubicBezTo>
                  <a:cubicBezTo>
                    <a:pt x="51" y="0"/>
                    <a:pt x="55" y="0"/>
                    <a:pt x="58" y="2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80" y="15"/>
                    <a:pt x="82" y="18"/>
                    <a:pt x="83" y="21"/>
                  </a:cubicBezTo>
                  <a:cubicBezTo>
                    <a:pt x="83" y="24"/>
                    <a:pt x="83" y="28"/>
                    <a:pt x="81" y="31"/>
                  </a:cubicBezTo>
                  <a:cubicBezTo>
                    <a:pt x="69" y="52"/>
                    <a:pt x="57" y="73"/>
                    <a:pt x="45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Freeform 57"/>
            <p:cNvSpPr>
              <a:spLocks noEditPoints="1"/>
            </p:cNvSpPr>
            <p:nvPr/>
          </p:nvSpPr>
          <p:spPr bwMode="auto">
            <a:xfrm>
              <a:off x="8139" y="3765"/>
              <a:ext cx="673" cy="742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Freeform 72"/>
            <p:cNvSpPr>
              <a:spLocks noEditPoints="1"/>
            </p:cNvSpPr>
            <p:nvPr/>
          </p:nvSpPr>
          <p:spPr bwMode="auto">
            <a:xfrm>
              <a:off x="3410" y="3772"/>
              <a:ext cx="645" cy="687"/>
            </a:xfrm>
            <a:custGeom>
              <a:avLst/>
              <a:gdLst>
                <a:gd name="T0" fmla="*/ 127 w 358"/>
                <a:gd name="T1" fmla="*/ 292 h 382"/>
                <a:gd name="T2" fmla="*/ 322 w 358"/>
                <a:gd name="T3" fmla="*/ 63 h 382"/>
                <a:gd name="T4" fmla="*/ 333 w 358"/>
                <a:gd name="T5" fmla="*/ 113 h 382"/>
                <a:gd name="T6" fmla="*/ 336 w 358"/>
                <a:gd name="T7" fmla="*/ 178 h 382"/>
                <a:gd name="T8" fmla="*/ 338 w 358"/>
                <a:gd name="T9" fmla="*/ 245 h 382"/>
                <a:gd name="T10" fmla="*/ 321 w 358"/>
                <a:gd name="T11" fmla="*/ 314 h 382"/>
                <a:gd name="T12" fmla="*/ 271 w 358"/>
                <a:gd name="T13" fmla="*/ 382 h 382"/>
                <a:gd name="T14" fmla="*/ 172 w 358"/>
                <a:gd name="T15" fmla="*/ 226 h 382"/>
                <a:gd name="T16" fmla="*/ 123 w 358"/>
                <a:gd name="T17" fmla="*/ 197 h 382"/>
                <a:gd name="T18" fmla="*/ 125 w 358"/>
                <a:gd name="T19" fmla="*/ 208 h 382"/>
                <a:gd name="T20" fmla="*/ 174 w 358"/>
                <a:gd name="T21" fmla="*/ 236 h 382"/>
                <a:gd name="T22" fmla="*/ 172 w 358"/>
                <a:gd name="T23" fmla="*/ 226 h 382"/>
                <a:gd name="T24" fmla="*/ 288 w 358"/>
                <a:gd name="T25" fmla="*/ 136 h 382"/>
                <a:gd name="T26" fmla="*/ 263 w 358"/>
                <a:gd name="T27" fmla="*/ 125 h 382"/>
                <a:gd name="T28" fmla="*/ 171 w 358"/>
                <a:gd name="T29" fmla="*/ 70 h 382"/>
                <a:gd name="T30" fmla="*/ 148 w 358"/>
                <a:gd name="T31" fmla="*/ 54 h 382"/>
                <a:gd name="T32" fmla="*/ 171 w 358"/>
                <a:gd name="T33" fmla="*/ 70 h 382"/>
                <a:gd name="T34" fmla="*/ 204 w 358"/>
                <a:gd name="T35" fmla="*/ 39 h 382"/>
                <a:gd name="T36" fmla="*/ 193 w 358"/>
                <a:gd name="T37" fmla="*/ 64 h 382"/>
                <a:gd name="T38" fmla="*/ 258 w 358"/>
                <a:gd name="T39" fmla="*/ 103 h 382"/>
                <a:gd name="T40" fmla="*/ 274 w 358"/>
                <a:gd name="T41" fmla="*/ 80 h 382"/>
                <a:gd name="T42" fmla="*/ 258 w 358"/>
                <a:gd name="T43" fmla="*/ 103 h 382"/>
                <a:gd name="T44" fmla="*/ 249 w 358"/>
                <a:gd name="T45" fmla="*/ 55 h 382"/>
                <a:gd name="T46" fmla="*/ 226 w 358"/>
                <a:gd name="T47" fmla="*/ 71 h 382"/>
                <a:gd name="T48" fmla="*/ 182 w 358"/>
                <a:gd name="T49" fmla="*/ 209 h 382"/>
                <a:gd name="T50" fmla="*/ 133 w 358"/>
                <a:gd name="T51" fmla="*/ 180 h 382"/>
                <a:gd name="T52" fmla="*/ 135 w 358"/>
                <a:gd name="T53" fmla="*/ 190 h 382"/>
                <a:gd name="T54" fmla="*/ 184 w 358"/>
                <a:gd name="T55" fmla="*/ 219 h 382"/>
                <a:gd name="T56" fmla="*/ 182 w 358"/>
                <a:gd name="T57" fmla="*/ 209 h 382"/>
                <a:gd name="T58" fmla="*/ 157 w 358"/>
                <a:gd name="T59" fmla="*/ 104 h 382"/>
                <a:gd name="T60" fmla="*/ 186 w 358"/>
                <a:gd name="T61" fmla="*/ 195 h 382"/>
                <a:gd name="T62" fmla="*/ 222 w 358"/>
                <a:gd name="T63" fmla="*/ 90 h 382"/>
                <a:gd name="T64" fmla="*/ 136 w 358"/>
                <a:gd name="T65" fmla="*/ 238 h 382"/>
                <a:gd name="T66" fmla="*/ 129 w 358"/>
                <a:gd name="T67" fmla="*/ 21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" h="382">
                  <a:moveTo>
                    <a:pt x="131" y="382"/>
                  </a:moveTo>
                  <a:cubicBezTo>
                    <a:pt x="135" y="352"/>
                    <a:pt x="135" y="320"/>
                    <a:pt x="127" y="292"/>
                  </a:cubicBezTo>
                  <a:cubicBezTo>
                    <a:pt x="0" y="220"/>
                    <a:pt x="34" y="56"/>
                    <a:pt x="140" y="23"/>
                  </a:cubicBezTo>
                  <a:cubicBezTo>
                    <a:pt x="196" y="0"/>
                    <a:pt x="272" y="14"/>
                    <a:pt x="322" y="63"/>
                  </a:cubicBezTo>
                  <a:cubicBezTo>
                    <a:pt x="358" y="99"/>
                    <a:pt x="340" y="109"/>
                    <a:pt x="340" y="109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7" y="130"/>
                    <a:pt x="345" y="162"/>
                    <a:pt x="344" y="166"/>
                  </a:cubicBezTo>
                  <a:cubicBezTo>
                    <a:pt x="342" y="172"/>
                    <a:pt x="336" y="178"/>
                    <a:pt x="336" y="178"/>
                  </a:cubicBezTo>
                  <a:cubicBezTo>
                    <a:pt x="354" y="239"/>
                    <a:pt x="354" y="239"/>
                    <a:pt x="354" y="239"/>
                  </a:cubicBezTo>
                  <a:cubicBezTo>
                    <a:pt x="338" y="245"/>
                    <a:pt x="338" y="245"/>
                    <a:pt x="338" y="245"/>
                  </a:cubicBezTo>
                  <a:cubicBezTo>
                    <a:pt x="341" y="265"/>
                    <a:pt x="343" y="281"/>
                    <a:pt x="341" y="300"/>
                  </a:cubicBezTo>
                  <a:cubicBezTo>
                    <a:pt x="341" y="304"/>
                    <a:pt x="330" y="313"/>
                    <a:pt x="321" y="314"/>
                  </a:cubicBezTo>
                  <a:cubicBezTo>
                    <a:pt x="267" y="317"/>
                    <a:pt x="267" y="317"/>
                    <a:pt x="267" y="317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131" y="382"/>
                    <a:pt x="131" y="382"/>
                    <a:pt x="131" y="382"/>
                  </a:cubicBezTo>
                  <a:close/>
                  <a:moveTo>
                    <a:pt x="172" y="226"/>
                  </a:moveTo>
                  <a:cubicBezTo>
                    <a:pt x="132" y="196"/>
                    <a:pt x="132" y="196"/>
                    <a:pt x="132" y="196"/>
                  </a:cubicBezTo>
                  <a:cubicBezTo>
                    <a:pt x="129" y="193"/>
                    <a:pt x="125" y="194"/>
                    <a:pt x="123" y="197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1" y="201"/>
                    <a:pt x="122" y="205"/>
                    <a:pt x="125" y="20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8" y="240"/>
                    <a:pt x="172" y="239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6" y="233"/>
                    <a:pt x="175" y="228"/>
                    <a:pt x="172" y="226"/>
                  </a:cubicBezTo>
                  <a:close/>
                  <a:moveTo>
                    <a:pt x="263" y="136"/>
                  </a:moveTo>
                  <a:cubicBezTo>
                    <a:pt x="288" y="136"/>
                    <a:pt x="288" y="136"/>
                    <a:pt x="288" y="13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136"/>
                    <a:pt x="263" y="136"/>
                    <a:pt x="263" y="136"/>
                  </a:cubicBezTo>
                  <a:close/>
                  <a:moveTo>
                    <a:pt x="171" y="70"/>
                  </a:moveTo>
                  <a:cubicBezTo>
                    <a:pt x="158" y="48"/>
                    <a:pt x="158" y="48"/>
                    <a:pt x="158" y="48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71" y="70"/>
                    <a:pt x="171" y="70"/>
                    <a:pt x="171" y="70"/>
                  </a:cubicBezTo>
                  <a:close/>
                  <a:moveTo>
                    <a:pt x="204" y="64"/>
                  </a:moveTo>
                  <a:cubicBezTo>
                    <a:pt x="204" y="39"/>
                    <a:pt x="204" y="39"/>
                    <a:pt x="204" y="39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4" y="64"/>
                    <a:pt x="204" y="64"/>
                    <a:pt x="204" y="64"/>
                  </a:cubicBezTo>
                  <a:close/>
                  <a:moveTo>
                    <a:pt x="258" y="103"/>
                  </a:moveTo>
                  <a:cubicBezTo>
                    <a:pt x="279" y="90"/>
                    <a:pt x="279" y="90"/>
                    <a:pt x="279" y="90"/>
                  </a:cubicBezTo>
                  <a:cubicBezTo>
                    <a:pt x="274" y="80"/>
                    <a:pt x="274" y="80"/>
                    <a:pt x="274" y="80"/>
                  </a:cubicBezTo>
                  <a:cubicBezTo>
                    <a:pt x="252" y="93"/>
                    <a:pt x="252" y="93"/>
                    <a:pt x="252" y="93"/>
                  </a:cubicBezTo>
                  <a:cubicBezTo>
                    <a:pt x="258" y="103"/>
                    <a:pt x="258" y="103"/>
                    <a:pt x="258" y="103"/>
                  </a:cubicBezTo>
                  <a:close/>
                  <a:moveTo>
                    <a:pt x="236" y="76"/>
                  </a:moveTo>
                  <a:cubicBezTo>
                    <a:pt x="249" y="55"/>
                    <a:pt x="249" y="55"/>
                    <a:pt x="249" y="55"/>
                  </a:cubicBezTo>
                  <a:cubicBezTo>
                    <a:pt x="239" y="49"/>
                    <a:pt x="239" y="49"/>
                    <a:pt x="239" y="49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36" y="76"/>
                    <a:pt x="236" y="76"/>
                    <a:pt x="236" y="76"/>
                  </a:cubicBezTo>
                  <a:close/>
                  <a:moveTo>
                    <a:pt x="182" y="209"/>
                  </a:moveTo>
                  <a:cubicBezTo>
                    <a:pt x="142" y="178"/>
                    <a:pt x="142" y="178"/>
                    <a:pt x="142" y="178"/>
                  </a:cubicBezTo>
                  <a:cubicBezTo>
                    <a:pt x="139" y="176"/>
                    <a:pt x="135" y="177"/>
                    <a:pt x="133" y="180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1" y="183"/>
                    <a:pt x="132" y="188"/>
                    <a:pt x="135" y="190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8" y="223"/>
                    <a:pt x="182" y="222"/>
                    <a:pt x="184" y="219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6" y="216"/>
                    <a:pt x="185" y="211"/>
                    <a:pt x="182" y="209"/>
                  </a:cubicBezTo>
                  <a:close/>
                  <a:moveTo>
                    <a:pt x="222" y="90"/>
                  </a:moveTo>
                  <a:cubicBezTo>
                    <a:pt x="198" y="76"/>
                    <a:pt x="169" y="83"/>
                    <a:pt x="157" y="104"/>
                  </a:cubicBezTo>
                  <a:cubicBezTo>
                    <a:pt x="144" y="126"/>
                    <a:pt x="160" y="151"/>
                    <a:pt x="149" y="174"/>
                  </a:cubicBezTo>
                  <a:cubicBezTo>
                    <a:pt x="186" y="195"/>
                    <a:pt x="186" y="195"/>
                    <a:pt x="186" y="195"/>
                  </a:cubicBezTo>
                  <a:cubicBezTo>
                    <a:pt x="200" y="174"/>
                    <a:pt x="229" y="176"/>
                    <a:pt x="242" y="154"/>
                  </a:cubicBezTo>
                  <a:cubicBezTo>
                    <a:pt x="255" y="132"/>
                    <a:pt x="245" y="104"/>
                    <a:pt x="222" y="90"/>
                  </a:cubicBezTo>
                  <a:close/>
                  <a:moveTo>
                    <a:pt x="129" y="216"/>
                  </a:moveTo>
                  <a:cubicBezTo>
                    <a:pt x="125" y="224"/>
                    <a:pt x="128" y="233"/>
                    <a:pt x="136" y="238"/>
                  </a:cubicBezTo>
                  <a:cubicBezTo>
                    <a:pt x="142" y="241"/>
                    <a:pt x="150" y="240"/>
                    <a:pt x="155" y="236"/>
                  </a:cubicBezTo>
                  <a:lnTo>
                    <a:pt x="129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6" name="Freeform 27"/>
            <p:cNvSpPr>
              <a:spLocks noEditPoints="1"/>
            </p:cNvSpPr>
            <p:nvPr/>
          </p:nvSpPr>
          <p:spPr bwMode="auto">
            <a:xfrm>
              <a:off x="7765" y="8550"/>
              <a:ext cx="525" cy="546"/>
            </a:xfrm>
            <a:custGeom>
              <a:avLst/>
              <a:gdLst>
                <a:gd name="T0" fmla="*/ 81 w 94"/>
                <a:gd name="T1" fmla="*/ 57 h 98"/>
                <a:gd name="T2" fmla="*/ 81 w 94"/>
                <a:gd name="T3" fmla="*/ 95 h 98"/>
                <a:gd name="T4" fmla="*/ 81 w 94"/>
                <a:gd name="T5" fmla="*/ 98 h 98"/>
                <a:gd name="T6" fmla="*/ 78 w 94"/>
                <a:gd name="T7" fmla="*/ 98 h 98"/>
                <a:gd name="T8" fmla="*/ 67 w 94"/>
                <a:gd name="T9" fmla="*/ 98 h 98"/>
                <a:gd name="T10" fmla="*/ 67 w 94"/>
                <a:gd name="T11" fmla="*/ 68 h 98"/>
                <a:gd name="T12" fmla="*/ 62 w 94"/>
                <a:gd name="T13" fmla="*/ 64 h 98"/>
                <a:gd name="T14" fmla="*/ 49 w 94"/>
                <a:gd name="T15" fmla="*/ 64 h 98"/>
                <a:gd name="T16" fmla="*/ 45 w 94"/>
                <a:gd name="T17" fmla="*/ 68 h 98"/>
                <a:gd name="T18" fmla="*/ 45 w 94"/>
                <a:gd name="T19" fmla="*/ 98 h 98"/>
                <a:gd name="T20" fmla="*/ 15 w 94"/>
                <a:gd name="T21" fmla="*/ 98 h 98"/>
                <a:gd name="T22" fmla="*/ 12 w 94"/>
                <a:gd name="T23" fmla="*/ 98 h 98"/>
                <a:gd name="T24" fmla="*/ 12 w 94"/>
                <a:gd name="T25" fmla="*/ 95 h 98"/>
                <a:gd name="T26" fmla="*/ 12 w 94"/>
                <a:gd name="T27" fmla="*/ 57 h 98"/>
                <a:gd name="T28" fmla="*/ 3 w 94"/>
                <a:gd name="T29" fmla="*/ 57 h 98"/>
                <a:gd name="T30" fmla="*/ 0 w 94"/>
                <a:gd name="T31" fmla="*/ 50 h 98"/>
                <a:gd name="T32" fmla="*/ 44 w 94"/>
                <a:gd name="T33" fmla="*/ 3 h 98"/>
                <a:gd name="T34" fmla="*/ 47 w 94"/>
                <a:gd name="T35" fmla="*/ 0 h 98"/>
                <a:gd name="T36" fmla="*/ 50 w 94"/>
                <a:gd name="T37" fmla="*/ 3 h 98"/>
                <a:gd name="T38" fmla="*/ 94 w 94"/>
                <a:gd name="T39" fmla="*/ 50 h 98"/>
                <a:gd name="T40" fmla="*/ 90 w 94"/>
                <a:gd name="T41" fmla="*/ 57 h 98"/>
                <a:gd name="T42" fmla="*/ 81 w 94"/>
                <a:gd name="T43" fmla="*/ 57 h 98"/>
                <a:gd name="T44" fmla="*/ 74 w 94"/>
                <a:gd name="T45" fmla="*/ 8 h 98"/>
                <a:gd name="T46" fmla="*/ 77 w 94"/>
                <a:gd name="T47" fmla="*/ 8 h 98"/>
                <a:gd name="T48" fmla="*/ 77 w 94"/>
                <a:gd name="T49" fmla="*/ 2 h 98"/>
                <a:gd name="T50" fmla="*/ 61 w 94"/>
                <a:gd name="T51" fmla="*/ 2 h 98"/>
                <a:gd name="T52" fmla="*/ 61 w 94"/>
                <a:gd name="T53" fmla="*/ 8 h 98"/>
                <a:gd name="T54" fmla="*/ 64 w 94"/>
                <a:gd name="T55" fmla="*/ 8 h 98"/>
                <a:gd name="T56" fmla="*/ 64 w 94"/>
                <a:gd name="T57" fmla="*/ 13 h 98"/>
                <a:gd name="T58" fmla="*/ 74 w 94"/>
                <a:gd name="T59" fmla="*/ 25 h 98"/>
                <a:gd name="T60" fmla="*/ 74 w 94"/>
                <a:gd name="T61" fmla="*/ 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98">
                  <a:moveTo>
                    <a:pt x="81" y="57"/>
                  </a:moveTo>
                  <a:cubicBezTo>
                    <a:pt x="81" y="95"/>
                    <a:pt x="81" y="95"/>
                    <a:pt x="81" y="95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7" y="66"/>
                    <a:pt x="65" y="64"/>
                    <a:pt x="62" y="64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7" y="64"/>
                    <a:pt x="45" y="66"/>
                    <a:pt x="45" y="6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1" y="57"/>
                    <a:pt x="81" y="57"/>
                    <a:pt x="81" y="57"/>
                  </a:cubicBezTo>
                  <a:close/>
                  <a:moveTo>
                    <a:pt x="74" y="8"/>
                  </a:moveTo>
                  <a:cubicBezTo>
                    <a:pt x="77" y="8"/>
                    <a:pt x="77" y="8"/>
                    <a:pt x="77" y="8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7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rot="0">
            <a:off x="5109845" y="3049270"/>
            <a:ext cx="1972945" cy="1972310"/>
            <a:chOff x="5136872" y="-235774"/>
            <a:chExt cx="2532130" cy="2531600"/>
          </a:xfrm>
        </p:grpSpPr>
        <p:sp>
          <p:nvSpPr>
            <p:cNvPr id="70" name="椭圆 69"/>
            <p:cNvSpPr/>
            <p:nvPr/>
          </p:nvSpPr>
          <p:spPr>
            <a:xfrm>
              <a:off x="5136872" y="-235774"/>
              <a:ext cx="2532130" cy="2531600"/>
            </a:xfrm>
            <a:prstGeom prst="ellipse">
              <a:avLst/>
            </a:prstGeom>
            <a:gradFill flip="none" rotWithShape="1">
              <a:gsLst>
                <a:gs pos="65000">
                  <a:srgbClr val="DCDADA"/>
                </a:gs>
                <a:gs pos="100000">
                  <a:schemeClr val="bg2">
                    <a:lumMod val="50000"/>
                  </a:schemeClr>
                </a:gs>
                <a:gs pos="72000">
                  <a:schemeClr val="bg2">
                    <a:lumMod val="90000"/>
                  </a:schemeClr>
                </a:gs>
                <a:gs pos="2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355600" dist="203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5211850" y="107370"/>
              <a:ext cx="1360044" cy="136004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38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13075" y="1039495"/>
            <a:ext cx="1917700" cy="1840230"/>
            <a:chOff x="4745" y="1637"/>
            <a:chExt cx="3020" cy="2898"/>
          </a:xfrm>
        </p:grpSpPr>
        <p:grpSp>
          <p:nvGrpSpPr>
            <p:cNvPr id="60" name="组合 59"/>
            <p:cNvGrpSpPr/>
            <p:nvPr/>
          </p:nvGrpSpPr>
          <p:grpSpPr>
            <a:xfrm rot="0">
              <a:off x="4866" y="1637"/>
              <a:ext cx="2899" cy="2899"/>
              <a:chOff x="5078802" y="-53765"/>
              <a:chExt cx="2362769" cy="2362769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5078802" y="-53765"/>
                <a:ext cx="2362769" cy="2362769"/>
              </a:xfrm>
              <a:prstGeom prst="ellipse">
                <a:avLst/>
              </a:prstGeom>
              <a:gradFill flip="none" rotWithShape="1">
                <a:gsLst>
                  <a:gs pos="65000">
                    <a:srgbClr val="DCDADA"/>
                  </a:gs>
                  <a:gs pos="100000">
                    <a:schemeClr val="bg2">
                      <a:lumMod val="50000"/>
                    </a:schemeClr>
                  </a:gs>
                  <a:gs pos="72000">
                    <a:schemeClr val="bg2">
                      <a:lumMod val="90000"/>
                    </a:schemeClr>
                  </a:gs>
                  <a:gs pos="200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355600" dist="203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5250073" y="115417"/>
                <a:ext cx="1360044" cy="1360044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38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4745" y="2315"/>
              <a:ext cx="3020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162EDE"/>
                  </a:solidFill>
                  <a:cs typeface="+mn-ea"/>
                  <a:sym typeface="+mn-lt"/>
                </a:rPr>
                <a:t>华鲁制药</a:t>
              </a:r>
              <a:endParaRPr lang="en-US" altLang="zh-CN" sz="2800" b="1" dirty="0">
                <a:solidFill>
                  <a:srgbClr val="162EDE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2800" b="1" dirty="0">
                  <a:solidFill>
                    <a:srgbClr val="162EDE"/>
                  </a:solidFill>
                  <a:cs typeface="+mn-ea"/>
                  <a:sym typeface="+mn-lt"/>
                </a:rPr>
                <a:t>转型机遇</a:t>
              </a:r>
              <a:endParaRPr lang="en-US" altLang="zh-CN" sz="2800" b="1" dirty="0">
                <a:solidFill>
                  <a:srgbClr val="162ED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5160" y="3017520"/>
            <a:ext cx="2209800" cy="1943100"/>
            <a:chOff x="1244" y="4752"/>
            <a:chExt cx="3480" cy="3060"/>
          </a:xfrm>
        </p:grpSpPr>
        <p:sp>
          <p:nvSpPr>
            <p:cNvPr id="78" name="椭圆 77"/>
            <p:cNvSpPr/>
            <p:nvPr/>
          </p:nvSpPr>
          <p:spPr>
            <a:xfrm>
              <a:off x="1426" y="4752"/>
              <a:ext cx="3061" cy="3060"/>
            </a:xfrm>
            <a:prstGeom prst="ellipse">
              <a:avLst/>
            </a:prstGeom>
            <a:gradFill flip="none" rotWithShape="1">
              <a:gsLst>
                <a:gs pos="65000">
                  <a:srgbClr val="DCDADA"/>
                </a:gs>
                <a:gs pos="100000">
                  <a:schemeClr val="bg2">
                    <a:lumMod val="50000"/>
                  </a:schemeClr>
                </a:gs>
                <a:gs pos="72000">
                  <a:schemeClr val="bg2">
                    <a:lumMod val="90000"/>
                  </a:schemeClr>
                </a:gs>
                <a:gs pos="2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355600" dist="203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244" y="5531"/>
              <a:ext cx="3480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162EDE"/>
                  </a:solidFill>
                  <a:cs typeface="+mn-ea"/>
                  <a:sym typeface="+mn-lt"/>
                </a:rPr>
                <a:t>建设</a:t>
              </a:r>
              <a:r>
                <a:rPr lang="en-US" altLang="zh-CN" sz="2800" b="1" dirty="0">
                  <a:solidFill>
                    <a:srgbClr val="162EDE"/>
                  </a:solidFill>
                  <a:cs typeface="+mn-ea"/>
                  <a:sym typeface="+mn-lt"/>
                </a:rPr>
                <a:t>海岱生命产业园</a:t>
              </a:r>
              <a:endParaRPr lang="en-US" altLang="zh-CN" sz="2800" b="1" dirty="0">
                <a:solidFill>
                  <a:srgbClr val="162ED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5210175" y="3565525"/>
            <a:ext cx="17780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162EDE"/>
                </a:solidFill>
                <a:cs typeface="+mn-ea"/>
                <a:sym typeface="+mn-lt"/>
              </a:rPr>
              <a:t>引进鲁南制药</a:t>
            </a:r>
            <a:endParaRPr lang="en-US" altLang="zh-CN" sz="2800" b="1" dirty="0">
              <a:solidFill>
                <a:srgbClr val="162ED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905510" y="101600"/>
            <a:ext cx="35477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加快培育新兴业态</a:t>
            </a:r>
            <a:endParaRPr lang="zh-CN" altLang="en-US" sz="280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8295" y="485584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15" name="TextBox 40"/>
          <p:cNvSpPr txBox="1"/>
          <p:nvPr/>
        </p:nvSpPr>
        <p:spPr>
          <a:xfrm>
            <a:off x="7633335" y="2142490"/>
            <a:ext cx="3662680" cy="3547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lnSpc>
                <a:spcPct val="130000"/>
              </a:lnSpc>
            </a:pPr>
            <a:r>
              <a:rPr lang="zh-CN" altLang="en-US" sz="2200" b="1" dirty="0">
                <a:solidFill>
                  <a:srgbClr val="162EDE"/>
                </a:solidFill>
                <a:latin typeface="+mj-ea"/>
                <a:ea typeface="+mj-ea"/>
                <a:cs typeface="黑体" panose="02010609060101010101" charset="-122"/>
                <a:sym typeface="+mn-ea"/>
              </a:rPr>
              <a:t>以</a:t>
            </a: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  <a:cs typeface="黑体" panose="02010609060101010101" charset="-122"/>
                <a:sym typeface="+mn-ea"/>
              </a:rPr>
              <a:t>“工业互联网+智能制造”</a:t>
            </a:r>
            <a:r>
              <a:rPr lang="zh-CN" altLang="en-US" sz="2200" b="1" dirty="0">
                <a:solidFill>
                  <a:srgbClr val="162EDE"/>
                </a:solidFill>
                <a:latin typeface="+mj-ea"/>
                <a:ea typeface="+mj-ea"/>
                <a:cs typeface="黑体" panose="02010609060101010101" charset="-122"/>
                <a:sym typeface="+mn-ea"/>
              </a:rPr>
              <a:t>为抓手，大力推动传统产业</a:t>
            </a: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  <a:cs typeface="黑体" panose="02010609060101010101" charset="-122"/>
                <a:sym typeface="+mn-ea"/>
              </a:rPr>
              <a:t>信息化、数字化、智能化转型</a:t>
            </a:r>
            <a:r>
              <a:rPr lang="zh-CN" altLang="en-US" sz="2200" b="1" dirty="0">
                <a:solidFill>
                  <a:srgbClr val="162EDE"/>
                </a:solidFill>
                <a:latin typeface="+mj-ea"/>
                <a:ea typeface="+mj-ea"/>
                <a:cs typeface="黑体" panose="02010609060101010101" charset="-122"/>
                <a:sym typeface="+mn-ea"/>
              </a:rPr>
              <a:t>，支持引导企业上云，努力提高企业生产效率、降低生产成本、保障产品质量。</a:t>
            </a:r>
            <a:endParaRPr lang="zh-CN" altLang="en-US" sz="2200" b="1" dirty="0">
              <a:solidFill>
                <a:srgbClr val="162EDE"/>
              </a:solidFill>
              <a:latin typeface="+mj-ea"/>
              <a:ea typeface="+mj-ea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15" grpId="0"/>
      <p:bldP spid="1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ID 8661124Freeform: Shape 3"/>
          <p:cNvSpPr/>
          <p:nvPr>
            <p:custDataLst>
              <p:tags r:id="rId2"/>
            </p:custDataLst>
          </p:nvPr>
        </p:nvSpPr>
        <p:spPr bwMode="auto">
          <a:xfrm>
            <a:off x="3868880" y="3107416"/>
            <a:ext cx="411751" cy="830385"/>
          </a:xfrm>
          <a:custGeom>
            <a:avLst/>
            <a:gdLst>
              <a:gd name="T0" fmla="*/ 88 w 104"/>
              <a:gd name="T1" fmla="*/ 0 h 210"/>
              <a:gd name="T2" fmla="*/ 0 w 104"/>
              <a:gd name="T3" fmla="*/ 208 h 210"/>
              <a:gd name="T4" fmla="*/ 20 w 104"/>
              <a:gd name="T5" fmla="*/ 210 h 210"/>
              <a:gd name="T6" fmla="*/ 104 w 104"/>
              <a:gd name="T7" fmla="*/ 13 h 210"/>
              <a:gd name="T8" fmla="*/ 88 w 104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210">
                <a:moveTo>
                  <a:pt x="88" y="0"/>
                </a:moveTo>
                <a:cubicBezTo>
                  <a:pt x="46" y="62"/>
                  <a:pt x="16" y="133"/>
                  <a:pt x="0" y="208"/>
                </a:cubicBezTo>
                <a:cubicBezTo>
                  <a:pt x="7" y="208"/>
                  <a:pt x="14" y="209"/>
                  <a:pt x="20" y="210"/>
                </a:cubicBezTo>
                <a:cubicBezTo>
                  <a:pt x="35" y="139"/>
                  <a:pt x="64" y="72"/>
                  <a:pt x="104" y="13"/>
                </a:cubicBezTo>
                <a:cubicBezTo>
                  <a:pt x="98" y="9"/>
                  <a:pt x="93" y="5"/>
                  <a:pt x="8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1" name="D 8661124Freeform: Shape 4"/>
          <p:cNvSpPr/>
          <p:nvPr>
            <p:custDataLst>
              <p:tags r:id="rId3"/>
            </p:custDataLst>
          </p:nvPr>
        </p:nvSpPr>
        <p:spPr bwMode="auto">
          <a:xfrm>
            <a:off x="7914704" y="3107416"/>
            <a:ext cx="410083" cy="830385"/>
          </a:xfrm>
          <a:custGeom>
            <a:avLst/>
            <a:gdLst>
              <a:gd name="T0" fmla="*/ 104 w 104"/>
              <a:gd name="T1" fmla="*/ 208 h 210"/>
              <a:gd name="T2" fmla="*/ 16 w 104"/>
              <a:gd name="T3" fmla="*/ 0 h 210"/>
              <a:gd name="T4" fmla="*/ 0 w 104"/>
              <a:gd name="T5" fmla="*/ 13 h 210"/>
              <a:gd name="T6" fmla="*/ 84 w 104"/>
              <a:gd name="T7" fmla="*/ 210 h 210"/>
              <a:gd name="T8" fmla="*/ 104 w 104"/>
              <a:gd name="T9" fmla="*/ 20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210">
                <a:moveTo>
                  <a:pt x="104" y="208"/>
                </a:moveTo>
                <a:cubicBezTo>
                  <a:pt x="88" y="133"/>
                  <a:pt x="58" y="62"/>
                  <a:pt x="16" y="0"/>
                </a:cubicBezTo>
                <a:cubicBezTo>
                  <a:pt x="11" y="5"/>
                  <a:pt x="6" y="9"/>
                  <a:pt x="0" y="13"/>
                </a:cubicBezTo>
                <a:cubicBezTo>
                  <a:pt x="40" y="72"/>
                  <a:pt x="69" y="139"/>
                  <a:pt x="84" y="210"/>
                </a:cubicBezTo>
                <a:cubicBezTo>
                  <a:pt x="90" y="209"/>
                  <a:pt x="97" y="208"/>
                  <a:pt x="104" y="2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2" name="ID 8661124Freeform: Shape 5"/>
          <p:cNvSpPr/>
          <p:nvPr>
            <p:custDataLst>
              <p:tags r:id="rId4"/>
            </p:custDataLst>
          </p:nvPr>
        </p:nvSpPr>
        <p:spPr bwMode="auto">
          <a:xfrm>
            <a:off x="6532756" y="2155308"/>
            <a:ext cx="813499" cy="395183"/>
          </a:xfrm>
          <a:custGeom>
            <a:avLst/>
            <a:gdLst>
              <a:gd name="T0" fmla="*/ 194 w 206"/>
              <a:gd name="T1" fmla="*/ 100 h 100"/>
              <a:gd name="T2" fmla="*/ 206 w 206"/>
              <a:gd name="T3" fmla="*/ 84 h 100"/>
              <a:gd name="T4" fmla="*/ 1 w 206"/>
              <a:gd name="T5" fmla="*/ 0 h 100"/>
              <a:gd name="T6" fmla="*/ 1 w 206"/>
              <a:gd name="T7" fmla="*/ 1 h 100"/>
              <a:gd name="T8" fmla="*/ 0 w 206"/>
              <a:gd name="T9" fmla="*/ 20 h 100"/>
              <a:gd name="T10" fmla="*/ 194 w 206"/>
              <a:gd name="T11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" h="100">
                <a:moveTo>
                  <a:pt x="194" y="100"/>
                </a:moveTo>
                <a:cubicBezTo>
                  <a:pt x="197" y="94"/>
                  <a:pt x="202" y="89"/>
                  <a:pt x="206" y="84"/>
                </a:cubicBezTo>
                <a:cubicBezTo>
                  <a:pt x="145" y="44"/>
                  <a:pt x="76" y="15"/>
                  <a:pt x="1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8"/>
                  <a:pt x="1" y="14"/>
                  <a:pt x="0" y="20"/>
                </a:cubicBezTo>
                <a:cubicBezTo>
                  <a:pt x="70" y="34"/>
                  <a:pt x="136" y="62"/>
                  <a:pt x="194" y="1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3" name="ID 8661124Freeform: Shape 6"/>
          <p:cNvSpPr/>
          <p:nvPr>
            <p:custDataLst>
              <p:tags r:id="rId5"/>
            </p:custDataLst>
          </p:nvPr>
        </p:nvSpPr>
        <p:spPr bwMode="auto">
          <a:xfrm>
            <a:off x="4844078" y="2155308"/>
            <a:ext cx="816833" cy="395183"/>
          </a:xfrm>
          <a:custGeom>
            <a:avLst/>
            <a:gdLst>
              <a:gd name="T0" fmla="*/ 205 w 207"/>
              <a:gd name="T1" fmla="*/ 1 h 100"/>
              <a:gd name="T2" fmla="*/ 205 w 207"/>
              <a:gd name="T3" fmla="*/ 0 h 100"/>
              <a:gd name="T4" fmla="*/ 0 w 207"/>
              <a:gd name="T5" fmla="*/ 84 h 100"/>
              <a:gd name="T6" fmla="*/ 13 w 207"/>
              <a:gd name="T7" fmla="*/ 100 h 100"/>
              <a:gd name="T8" fmla="*/ 207 w 207"/>
              <a:gd name="T9" fmla="*/ 20 h 100"/>
              <a:gd name="T10" fmla="*/ 205 w 207"/>
              <a:gd name="T11" fmla="*/ 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" h="100">
                <a:moveTo>
                  <a:pt x="205" y="1"/>
                </a:moveTo>
                <a:cubicBezTo>
                  <a:pt x="205" y="1"/>
                  <a:pt x="205" y="0"/>
                  <a:pt x="205" y="0"/>
                </a:cubicBezTo>
                <a:cubicBezTo>
                  <a:pt x="131" y="15"/>
                  <a:pt x="62" y="44"/>
                  <a:pt x="0" y="84"/>
                </a:cubicBezTo>
                <a:cubicBezTo>
                  <a:pt x="5" y="89"/>
                  <a:pt x="9" y="94"/>
                  <a:pt x="13" y="100"/>
                </a:cubicBezTo>
                <a:cubicBezTo>
                  <a:pt x="71" y="62"/>
                  <a:pt x="137" y="34"/>
                  <a:pt x="207" y="20"/>
                </a:cubicBezTo>
                <a:cubicBezTo>
                  <a:pt x="206" y="14"/>
                  <a:pt x="205" y="8"/>
                  <a:pt x="20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4" name="8661124Freeform: Shape 8"/>
          <p:cNvSpPr/>
          <p:nvPr>
            <p:custDataLst>
              <p:tags r:id="rId6"/>
            </p:custDataLst>
          </p:nvPr>
        </p:nvSpPr>
        <p:spPr bwMode="auto">
          <a:xfrm>
            <a:off x="5677582" y="1741783"/>
            <a:ext cx="836837" cy="837055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5" name="8661124Freeform: Shape 10"/>
          <p:cNvSpPr/>
          <p:nvPr>
            <p:custDataLst>
              <p:tags r:id="rId7"/>
            </p:custDataLst>
          </p:nvPr>
        </p:nvSpPr>
        <p:spPr bwMode="auto">
          <a:xfrm>
            <a:off x="5973093" y="1974127"/>
            <a:ext cx="251693" cy="360658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20 w 88"/>
              <a:gd name="T5" fmla="*/ 92 h 128"/>
              <a:gd name="T6" fmla="*/ 44 w 88"/>
              <a:gd name="T7" fmla="*/ 128 h 128"/>
              <a:gd name="T8" fmla="*/ 68 w 88"/>
              <a:gd name="T9" fmla="*/ 92 h 128"/>
              <a:gd name="T10" fmla="*/ 88 w 88"/>
              <a:gd name="T11" fmla="*/ 44 h 128"/>
              <a:gd name="T12" fmla="*/ 44 w 88"/>
              <a:gd name="T13" fmla="*/ 0 h 128"/>
              <a:gd name="T14" fmla="*/ 54 w 88"/>
              <a:gd name="T15" fmla="*/ 109 h 128"/>
              <a:gd name="T16" fmla="*/ 35 w 88"/>
              <a:gd name="T17" fmla="*/ 111 h 128"/>
              <a:gd name="T18" fmla="*/ 32 w 88"/>
              <a:gd name="T19" fmla="*/ 104 h 128"/>
              <a:gd name="T20" fmla="*/ 32 w 88"/>
              <a:gd name="T21" fmla="*/ 103 h 128"/>
              <a:gd name="T22" fmla="*/ 57 w 88"/>
              <a:gd name="T23" fmla="*/ 100 h 128"/>
              <a:gd name="T24" fmla="*/ 56 w 88"/>
              <a:gd name="T25" fmla="*/ 104 h 128"/>
              <a:gd name="T26" fmla="*/ 54 w 88"/>
              <a:gd name="T27" fmla="*/ 109 h 128"/>
              <a:gd name="T28" fmla="*/ 31 w 88"/>
              <a:gd name="T29" fmla="*/ 100 h 128"/>
              <a:gd name="T30" fmla="*/ 28 w 88"/>
              <a:gd name="T31" fmla="*/ 92 h 128"/>
              <a:gd name="T32" fmla="*/ 60 w 88"/>
              <a:gd name="T33" fmla="*/ 92 h 128"/>
              <a:gd name="T34" fmla="*/ 58 w 88"/>
              <a:gd name="T35" fmla="*/ 96 h 128"/>
              <a:gd name="T36" fmla="*/ 31 w 88"/>
              <a:gd name="T37" fmla="*/ 100 h 128"/>
              <a:gd name="T38" fmla="*/ 44 w 88"/>
              <a:gd name="T39" fmla="*/ 120 h 128"/>
              <a:gd name="T40" fmla="*/ 36 w 88"/>
              <a:gd name="T41" fmla="*/ 115 h 128"/>
              <a:gd name="T42" fmla="*/ 53 w 88"/>
              <a:gd name="T43" fmla="*/ 113 h 128"/>
              <a:gd name="T44" fmla="*/ 44 w 88"/>
              <a:gd name="T45" fmla="*/ 120 h 128"/>
              <a:gd name="T46" fmla="*/ 63 w 88"/>
              <a:gd name="T47" fmla="*/ 84 h 128"/>
              <a:gd name="T48" fmla="*/ 25 w 88"/>
              <a:gd name="T49" fmla="*/ 84 h 128"/>
              <a:gd name="T50" fmla="*/ 19 w 88"/>
              <a:gd name="T51" fmla="*/ 71 h 128"/>
              <a:gd name="T52" fmla="*/ 8 w 88"/>
              <a:gd name="T53" fmla="*/ 44 h 128"/>
              <a:gd name="T54" fmla="*/ 44 w 88"/>
              <a:gd name="T55" fmla="*/ 8 h 128"/>
              <a:gd name="T56" fmla="*/ 80 w 88"/>
              <a:gd name="T57" fmla="*/ 44 h 128"/>
              <a:gd name="T58" fmla="*/ 69 w 88"/>
              <a:gd name="T59" fmla="*/ 71 h 128"/>
              <a:gd name="T60" fmla="*/ 63 w 88"/>
              <a:gd name="T61" fmla="*/ 8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0"/>
                  <a:pt x="15" y="77"/>
                  <a:pt x="20" y="92"/>
                </a:cubicBezTo>
                <a:cubicBezTo>
                  <a:pt x="28" y="115"/>
                  <a:pt x="27" y="128"/>
                  <a:pt x="44" y="128"/>
                </a:cubicBezTo>
                <a:cubicBezTo>
                  <a:pt x="61" y="128"/>
                  <a:pt x="60" y="115"/>
                  <a:pt x="68" y="92"/>
                </a:cubicBezTo>
                <a:cubicBezTo>
                  <a:pt x="73" y="77"/>
                  <a:pt x="88" y="60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54" y="109"/>
                </a:moveTo>
                <a:cubicBezTo>
                  <a:pt x="35" y="111"/>
                  <a:pt x="35" y="111"/>
                  <a:pt x="35" y="111"/>
                </a:cubicBezTo>
                <a:cubicBezTo>
                  <a:pt x="34" y="109"/>
                  <a:pt x="33" y="107"/>
                  <a:pt x="32" y="104"/>
                </a:cubicBezTo>
                <a:cubicBezTo>
                  <a:pt x="32" y="104"/>
                  <a:pt x="32" y="104"/>
                  <a:pt x="32" y="103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2"/>
                  <a:pt x="56" y="103"/>
                  <a:pt x="56" y="104"/>
                </a:cubicBezTo>
                <a:cubicBezTo>
                  <a:pt x="55" y="106"/>
                  <a:pt x="55" y="107"/>
                  <a:pt x="54" y="109"/>
                </a:cubicBezTo>
                <a:close/>
                <a:moveTo>
                  <a:pt x="31" y="100"/>
                </a:moveTo>
                <a:cubicBezTo>
                  <a:pt x="30" y="97"/>
                  <a:pt x="29" y="95"/>
                  <a:pt x="28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59" y="93"/>
                  <a:pt x="59" y="95"/>
                  <a:pt x="58" y="96"/>
                </a:cubicBezTo>
                <a:lnTo>
                  <a:pt x="31" y="100"/>
                </a:lnTo>
                <a:close/>
                <a:moveTo>
                  <a:pt x="44" y="120"/>
                </a:moveTo>
                <a:cubicBezTo>
                  <a:pt x="40" y="120"/>
                  <a:pt x="38" y="120"/>
                  <a:pt x="36" y="115"/>
                </a:cubicBezTo>
                <a:cubicBezTo>
                  <a:pt x="53" y="113"/>
                  <a:pt x="53" y="113"/>
                  <a:pt x="53" y="113"/>
                </a:cubicBezTo>
                <a:cubicBezTo>
                  <a:pt x="51" y="119"/>
                  <a:pt x="49" y="120"/>
                  <a:pt x="44" y="120"/>
                </a:cubicBezTo>
                <a:close/>
                <a:moveTo>
                  <a:pt x="63" y="84"/>
                </a:moveTo>
                <a:cubicBezTo>
                  <a:pt x="25" y="84"/>
                  <a:pt x="25" y="84"/>
                  <a:pt x="25" y="84"/>
                </a:cubicBezTo>
                <a:cubicBezTo>
                  <a:pt x="23" y="80"/>
                  <a:pt x="21" y="75"/>
                  <a:pt x="19" y="71"/>
                </a:cubicBezTo>
                <a:cubicBezTo>
                  <a:pt x="13" y="62"/>
                  <a:pt x="8" y="52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cubicBezTo>
                  <a:pt x="80" y="52"/>
                  <a:pt x="75" y="62"/>
                  <a:pt x="69" y="71"/>
                </a:cubicBezTo>
                <a:cubicBezTo>
                  <a:pt x="67" y="75"/>
                  <a:pt x="65" y="80"/>
                  <a:pt x="63" y="8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6" name="8661124Freeform: Shape 11"/>
          <p:cNvSpPr/>
          <p:nvPr>
            <p:custDataLst>
              <p:tags r:id="rId8"/>
            </p:custDataLst>
          </p:nvPr>
        </p:nvSpPr>
        <p:spPr bwMode="auto">
          <a:xfrm>
            <a:off x="6030455" y="2030333"/>
            <a:ext cx="74922" cy="73771"/>
          </a:xfrm>
          <a:custGeom>
            <a:avLst/>
            <a:gdLst>
              <a:gd name="T0" fmla="*/ 24 w 26"/>
              <a:gd name="T1" fmla="*/ 0 h 26"/>
              <a:gd name="T2" fmla="*/ 0 w 26"/>
              <a:gd name="T3" fmla="*/ 24 h 26"/>
              <a:gd name="T4" fmla="*/ 2 w 26"/>
              <a:gd name="T5" fmla="*/ 26 h 26"/>
              <a:gd name="T6" fmla="*/ 4 w 26"/>
              <a:gd name="T7" fmla="*/ 24 h 26"/>
              <a:gd name="T8" fmla="*/ 24 w 26"/>
              <a:gd name="T9" fmla="*/ 4 h 26"/>
              <a:gd name="T10" fmla="*/ 26 w 26"/>
              <a:gd name="T11" fmla="*/ 2 h 26"/>
              <a:gd name="T12" fmla="*/ 24 w 26"/>
              <a:gd name="T1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6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25"/>
                  <a:pt x="1" y="26"/>
                  <a:pt x="2" y="26"/>
                </a:cubicBezTo>
                <a:cubicBezTo>
                  <a:pt x="3" y="26"/>
                  <a:pt x="4" y="25"/>
                  <a:pt x="4" y="24"/>
                </a:cubicBezTo>
                <a:cubicBezTo>
                  <a:pt x="4" y="13"/>
                  <a:pt x="13" y="4"/>
                  <a:pt x="24" y="4"/>
                </a:cubicBezTo>
                <a:cubicBezTo>
                  <a:pt x="25" y="4"/>
                  <a:pt x="26" y="3"/>
                  <a:pt x="26" y="2"/>
                </a:cubicBezTo>
                <a:cubicBezTo>
                  <a:pt x="26" y="1"/>
                  <a:pt x="25" y="0"/>
                  <a:pt x="24" y="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7" name="8661124Freeform: Shape 60"/>
          <p:cNvSpPr/>
          <p:nvPr>
            <p:custDataLst>
              <p:tags r:id="rId9"/>
            </p:custDataLst>
          </p:nvPr>
        </p:nvSpPr>
        <p:spPr bwMode="auto">
          <a:xfrm>
            <a:off x="3443794" y="3952809"/>
            <a:ext cx="836837" cy="838722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8" name="8661124Freeform: Shape 61"/>
          <p:cNvSpPr/>
          <p:nvPr>
            <p:custDataLst>
              <p:tags r:id="rId10"/>
            </p:custDataLst>
          </p:nvPr>
        </p:nvSpPr>
        <p:spPr bwMode="auto">
          <a:xfrm>
            <a:off x="3713484" y="4220038"/>
            <a:ext cx="286636" cy="286711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9" name="8661124Freeform: Shape 63"/>
          <p:cNvSpPr/>
          <p:nvPr>
            <p:custDataLst>
              <p:tags r:id="rId11"/>
            </p:custDataLst>
          </p:nvPr>
        </p:nvSpPr>
        <p:spPr bwMode="auto">
          <a:xfrm>
            <a:off x="4105595" y="2373742"/>
            <a:ext cx="836837" cy="837055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0" name="8661124Freeform: Shape 64"/>
          <p:cNvSpPr/>
          <p:nvPr>
            <p:custDataLst>
              <p:tags r:id="rId12"/>
            </p:custDataLst>
          </p:nvPr>
        </p:nvSpPr>
        <p:spPr bwMode="auto">
          <a:xfrm>
            <a:off x="4373745" y="2643963"/>
            <a:ext cx="296882" cy="2957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1" name="661124Freeform: Shape 66"/>
          <p:cNvSpPr/>
          <p:nvPr>
            <p:custDataLst>
              <p:tags r:id="rId13"/>
            </p:custDataLst>
          </p:nvPr>
        </p:nvSpPr>
        <p:spPr bwMode="auto">
          <a:xfrm>
            <a:off x="7247902" y="2373742"/>
            <a:ext cx="836837" cy="837055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2" name="661124Freeform: Shape 67"/>
          <p:cNvSpPr/>
          <p:nvPr>
            <p:custDataLst>
              <p:tags r:id="rId14"/>
            </p:custDataLst>
          </p:nvPr>
        </p:nvSpPr>
        <p:spPr bwMode="auto">
          <a:xfrm>
            <a:off x="7518915" y="2654912"/>
            <a:ext cx="298016" cy="266366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3" name="61124Freeform: Shape 69"/>
          <p:cNvSpPr/>
          <p:nvPr>
            <p:custDataLst>
              <p:tags r:id="rId15"/>
            </p:custDataLst>
          </p:nvPr>
        </p:nvSpPr>
        <p:spPr bwMode="auto">
          <a:xfrm>
            <a:off x="7911370" y="3952809"/>
            <a:ext cx="836837" cy="838722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20 h 212"/>
              <a:gd name="T12" fmla="*/ 20 w 212"/>
              <a:gd name="T13" fmla="*/ 106 h 212"/>
              <a:gd name="T14" fmla="*/ 106 w 212"/>
              <a:gd name="T15" fmla="*/ 192 h 212"/>
              <a:gd name="T16" fmla="*/ 192 w 212"/>
              <a:gd name="T17" fmla="*/ 106 h 212"/>
              <a:gd name="T18" fmla="*/ 106 w 212"/>
              <a:gd name="T19" fmla="*/ 2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8" y="212"/>
                  <a:pt x="0" y="165"/>
                  <a:pt x="0" y="106"/>
                </a:cubicBezTo>
                <a:cubicBezTo>
                  <a:pt x="0" y="48"/>
                  <a:pt x="48" y="0"/>
                  <a:pt x="106" y="0"/>
                </a:cubicBezTo>
                <a:cubicBezTo>
                  <a:pt x="165" y="0"/>
                  <a:pt x="212" y="48"/>
                  <a:pt x="212" y="106"/>
                </a:cubicBezTo>
                <a:cubicBezTo>
                  <a:pt x="212" y="165"/>
                  <a:pt x="165" y="212"/>
                  <a:pt x="106" y="212"/>
                </a:cubicBezTo>
                <a:close/>
                <a:moveTo>
                  <a:pt x="106" y="20"/>
                </a:moveTo>
                <a:cubicBezTo>
                  <a:pt x="59" y="20"/>
                  <a:pt x="20" y="59"/>
                  <a:pt x="20" y="106"/>
                </a:cubicBezTo>
                <a:cubicBezTo>
                  <a:pt x="20" y="154"/>
                  <a:pt x="59" y="192"/>
                  <a:pt x="106" y="192"/>
                </a:cubicBezTo>
                <a:cubicBezTo>
                  <a:pt x="154" y="192"/>
                  <a:pt x="192" y="154"/>
                  <a:pt x="192" y="106"/>
                </a:cubicBezTo>
                <a:cubicBezTo>
                  <a:pt x="192" y="59"/>
                  <a:pt x="154" y="20"/>
                  <a:pt x="106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4" name="661124Freeform: Shape 70"/>
          <p:cNvSpPr/>
          <p:nvPr>
            <p:custDataLst>
              <p:tags r:id="rId16"/>
            </p:custDataLst>
          </p:nvPr>
        </p:nvSpPr>
        <p:spPr bwMode="auto">
          <a:xfrm>
            <a:off x="8190018" y="4222447"/>
            <a:ext cx="285368" cy="2843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5" name="61124椭圆 1"/>
          <p:cNvSpPr/>
          <p:nvPr>
            <p:custDataLst>
              <p:tags r:id="rId17"/>
            </p:custDataLst>
          </p:nvPr>
        </p:nvSpPr>
        <p:spPr>
          <a:xfrm>
            <a:off x="4534095" y="2844835"/>
            <a:ext cx="3123810" cy="3091344"/>
          </a:xfrm>
          <a:prstGeom prst="ellips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>
            <a:outerShdw blurRad="63500" dist="76200" dir="13500000" sx="101000" sy="101000" algn="b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" name="TextBox 24"/>
          <p:cNvSpPr txBox="1"/>
          <p:nvPr/>
        </p:nvSpPr>
        <p:spPr>
          <a:xfrm>
            <a:off x="1061720" y="4081145"/>
            <a:ext cx="232600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zh-CN" altLang="en-US" sz="2000" b="1" dirty="0">
                <a:solidFill>
                  <a:srgbClr val="162EDE"/>
                </a:solidFill>
                <a:latin typeface="+mn-ea"/>
                <a:sym typeface="HarmonyOS Sans SC Medium" panose="00000600000000000000" pitchFamily="2" charset="-122"/>
              </a:rPr>
              <a:t>“瞪羚”企业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sym typeface="HarmonyOS Sans SC Medium" panose="00000600000000000000" pitchFamily="2" charset="-122"/>
              </a:rPr>
              <a:t>2家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微软雅黑" panose="020B0503020204020204" pitchFamily="34" charset="-122"/>
              <a:sym typeface="HarmonyOS Sans SC Medium" panose="00000600000000000000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905510" y="101600"/>
            <a:ext cx="35477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提高科技创新能力</a:t>
            </a:r>
            <a:endParaRPr lang="zh-CN" altLang="en-US" sz="280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60830" y="2266950"/>
            <a:ext cx="2466975" cy="86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zh-CN" altLang="en-US" sz="2000" b="1" dirty="0">
                <a:solidFill>
                  <a:srgbClr val="162EDE"/>
                </a:solidFill>
                <a:latin typeface="+mn-ea"/>
              </a:rPr>
              <a:t>制造业“单项冠军”企业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sym typeface="HarmonyOS Sans SC Medium" panose="00000600000000000000" pitchFamily="2" charset="-122"/>
              </a:rPr>
              <a:t>2家</a:t>
            </a:r>
            <a:endParaRPr lang="zh-CN" altLang="en-US" sz="3600" b="1" dirty="0">
              <a:solidFill>
                <a:srgbClr val="FF0000"/>
              </a:solidFill>
              <a:latin typeface="+mn-ea"/>
              <a:sym typeface="HarmonyOS Sans SC Medium" panose="00000600000000000000" pitchFamily="2" charset="-122"/>
            </a:endParaRPr>
          </a:p>
        </p:txBody>
      </p:sp>
      <p:sp useBgFill="1">
        <p:nvSpPr>
          <p:cNvPr id="16" name="TextBox 58"/>
          <p:cNvSpPr txBox="1"/>
          <p:nvPr/>
        </p:nvSpPr>
        <p:spPr>
          <a:xfrm>
            <a:off x="4983480" y="835025"/>
            <a:ext cx="2219960" cy="86169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p>
            <a:pPr algn="ctr"/>
            <a:r>
              <a:rPr lang="zh-CN" altLang="en-US" sz="2000" b="1" dirty="0">
                <a:solidFill>
                  <a:srgbClr val="162EDE"/>
                </a:solidFill>
                <a:latin typeface="+mn-ea"/>
                <a:sym typeface="HarmonyOS Sans SC Medium" panose="00000600000000000000" pitchFamily="2" charset="-122"/>
              </a:rPr>
              <a:t>“专精特新”企业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sym typeface="HarmonyOS Sans SC Medium" panose="00000600000000000000" pitchFamily="2" charset="-122"/>
              </a:rPr>
              <a:t>4家</a:t>
            </a:r>
            <a:endParaRPr lang="zh-CN" altLang="en-US" sz="3600" b="1" dirty="0">
              <a:solidFill>
                <a:srgbClr val="FF0000"/>
              </a:solidFill>
              <a:latin typeface="+mn-ea"/>
              <a:sym typeface="HarmonyOS Sans SC Medium" panose="00000600000000000000" pitchFamily="2" charset="-122"/>
            </a:endParaRPr>
          </a:p>
        </p:txBody>
      </p:sp>
      <p:sp>
        <p:nvSpPr>
          <p:cNvPr id="5" name="TextBox 60"/>
          <p:cNvSpPr txBox="1"/>
          <p:nvPr/>
        </p:nvSpPr>
        <p:spPr>
          <a:xfrm>
            <a:off x="8218170" y="2532380"/>
            <a:ext cx="3116580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/>
            <a:r>
              <a:rPr lang="zh-CN" altLang="en-US" sz="2000" b="1" dirty="0">
                <a:solidFill>
                  <a:srgbClr val="162EDE"/>
                </a:solidFill>
                <a:latin typeface="+mn-ea"/>
                <a:sym typeface="HarmonyOS Sans SC Medium" panose="00000600000000000000" pitchFamily="2" charset="-122"/>
              </a:rPr>
              <a:t>高新技术企业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sym typeface="HarmonyOS Sans SC Medium" panose="00000600000000000000" pitchFamily="2" charset="-122"/>
              </a:rPr>
              <a:t>15家</a:t>
            </a:r>
            <a:r>
              <a:rPr lang="zh-CN" altLang="en-US" sz="2000" b="1" dirty="0">
                <a:solidFill>
                  <a:srgbClr val="162EDE"/>
                </a:solidFill>
                <a:latin typeface="+mn-ea"/>
                <a:sym typeface="HarmonyOS Sans SC Medium" panose="00000600000000000000" pitchFamily="2" charset="-122"/>
              </a:rPr>
              <a:t>以上</a:t>
            </a:r>
            <a:endParaRPr lang="zh-CN" altLang="en-US" sz="2000" b="1" dirty="0">
              <a:solidFill>
                <a:srgbClr val="162EDE"/>
              </a:solidFill>
              <a:latin typeface="+mn-ea"/>
              <a:ea typeface="微软雅黑" panose="020B0503020204020204" pitchFamily="34" charset="-122"/>
              <a:sym typeface="HarmonyOS Sans SC Medium" panose="00000600000000000000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832215" y="4048125"/>
            <a:ext cx="2710180" cy="86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2000" b="1" dirty="0">
                <a:solidFill>
                  <a:srgbClr val="162EDE"/>
                </a:solidFill>
                <a:latin typeface="+mn-ea"/>
                <a:sym typeface="HarmonyOS Sans SC Medium" panose="00000600000000000000" pitchFamily="2" charset="-122"/>
              </a:rPr>
              <a:t>市级以上技术创新中心、重点实验室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sym typeface="HarmonyOS Sans SC Medium" panose="00000600000000000000" pitchFamily="2" charset="-122"/>
              </a:rPr>
              <a:t>5家</a:t>
            </a:r>
            <a:r>
              <a:rPr lang="zh-CN" altLang="en-US" sz="2000" b="1" dirty="0">
                <a:solidFill>
                  <a:srgbClr val="162EDE"/>
                </a:solidFill>
                <a:latin typeface="+mn-ea"/>
                <a:sym typeface="HarmonyOS Sans SC Medium" panose="00000600000000000000" pitchFamily="2" charset="-122"/>
              </a:rPr>
              <a:t>以上</a:t>
            </a:r>
            <a:endParaRPr lang="zh-CN" altLang="en-US" sz="2000" b="1" dirty="0">
              <a:solidFill>
                <a:srgbClr val="162EDE"/>
              </a:solidFill>
              <a:latin typeface="+mn-ea"/>
              <a:sym typeface="HarmonyOS Sans SC Medium" panose="00000600000000000000" pitchFamily="2" charset="-122"/>
            </a:endParaRPr>
          </a:p>
        </p:txBody>
      </p:sp>
      <p:sp>
        <p:nvSpPr>
          <p:cNvPr id="7" name="61124椭圆 1"/>
          <p:cNvSpPr/>
          <p:nvPr>
            <p:custDataLst>
              <p:tags r:id="rId18"/>
            </p:custDataLst>
          </p:nvPr>
        </p:nvSpPr>
        <p:spPr>
          <a:xfrm>
            <a:off x="4943158" y="3249412"/>
            <a:ext cx="2305685" cy="228219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07940" y="3813810"/>
            <a:ext cx="20116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科技创新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生态体系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50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000"/>
                            </p:stCondLst>
                            <p:childTnLst>
                              <p:par>
                                <p:cTn id="1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7" grpId="0" bldLvl="0" animBg="1"/>
      <p:bldP spid="2" grpId="0"/>
      <p:bldP spid="6" grpId="0"/>
      <p:bldP spid="12" grpId="0"/>
      <p:bldP spid="16" grpId="0"/>
      <p:bldP spid="5" grpId="0"/>
      <p:bldP spid="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1"/>
          <p:cNvSpPr>
            <a:spLocks noChangeArrowheads="1"/>
          </p:cNvSpPr>
          <p:nvPr/>
        </p:nvSpPr>
        <p:spPr bwMode="auto">
          <a:xfrm>
            <a:off x="1442085" y="2528570"/>
            <a:ext cx="971105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just"/>
            <a:r>
              <a:rPr lang="zh-CN" altLang="en-US" sz="2400" b="1">
                <a:solidFill>
                  <a:srgbClr val="162E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围绕园区打造、制造业提升等重点，谋划建设一批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产业平台公司</a:t>
            </a:r>
            <a:r>
              <a:rPr lang="zh-CN" altLang="en-US" sz="2400" b="1">
                <a:solidFill>
                  <a:srgbClr val="162ED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，研究制定配套政策措施，健全完善体制机制，支撑带动区域经济高质量发展。</a:t>
            </a:r>
            <a:endParaRPr lang="zh-CN" altLang="en-US" sz="2400" b="1">
              <a:solidFill>
                <a:srgbClr val="162E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42085" y="2705100"/>
            <a:ext cx="93078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en-US" sz="2400" b="1">
                <a:solidFill>
                  <a:srgbClr val="162ED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加快资产整合力度，提升区城投公司、区土发集团综合实力，力争年内建成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两家AA级国有平台</a:t>
            </a:r>
            <a:r>
              <a:rPr lang="zh-CN" altLang="en-US" sz="2400" b="1">
                <a:solidFill>
                  <a:srgbClr val="162ED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公司，增强服务区域发展能力。</a:t>
            </a:r>
            <a:endParaRPr lang="zh-CN" altLang="en-US" sz="2400" b="1">
              <a:solidFill>
                <a:srgbClr val="162ED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" y="2528570"/>
            <a:ext cx="12192000" cy="1398905"/>
            <a:chOff x="5453518" y="11568186"/>
            <a:chExt cx="1112580" cy="5133246"/>
          </a:xfrm>
          <a:effectLst>
            <a:outerShdw blurRad="101600" dist="381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" name="椭圆 22"/>
            <p:cNvSpPr/>
            <p:nvPr/>
          </p:nvSpPr>
          <p:spPr>
            <a:xfrm>
              <a:off x="5453518" y="11568186"/>
              <a:ext cx="1112580" cy="513324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748178" y="12439649"/>
              <a:ext cx="523260" cy="33879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6000" b="1" spc="3000" dirty="0" smtClean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国有平台</a:t>
              </a:r>
              <a:endParaRPr lang="zh-CN" altLang="en-US" sz="6000" b="1" spc="3000" dirty="0" smtClean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</p:grpSp>
      <p:sp>
        <p:nvSpPr>
          <p:cNvPr id="35" name="文本框 34"/>
          <p:cNvSpPr txBox="1"/>
          <p:nvPr userDrawn="1"/>
        </p:nvSpPr>
        <p:spPr>
          <a:xfrm>
            <a:off x="905510" y="101600"/>
            <a:ext cx="35477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发挥国有平台作用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20926 " pathEditMode="relative" ptsTypes="">
                                      <p:cBhvr>
                                        <p:cTn id="1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239583 0.275648 " pathEditMode="relative" ptsTypes="">
                                      <p:cBhvr>
                                        <p:cTn id="22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72" grpId="0"/>
      <p:bldP spid="36" grpId="1"/>
      <p:bldP spid="7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 userDrawn="1"/>
        </p:nvSpPr>
        <p:spPr>
          <a:xfrm>
            <a:off x="905510" y="101600"/>
            <a:ext cx="35477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繁荣服务业发展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7" name="图片 6" descr="0828中建城市广场项目报规文本_00"/>
          <p:cNvPicPr>
            <a:picLocks noChangeAspect="1"/>
          </p:cNvPicPr>
          <p:nvPr/>
        </p:nvPicPr>
        <p:blipFill>
          <a:blip r:embed="rId2"/>
          <a:srcRect l="2011" t="14518" r="1409" b="7115"/>
          <a:stretch>
            <a:fillRect/>
          </a:stretch>
        </p:blipFill>
        <p:spPr>
          <a:xfrm>
            <a:off x="335280" y="1516698"/>
            <a:ext cx="3594100" cy="29286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图片 12" descr="c6dee1139868a875982d3a61dbf8bb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805" y="1517015"/>
            <a:ext cx="3674745" cy="292798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69570" y="4628515"/>
            <a:ext cx="3441700" cy="838200"/>
            <a:chOff x="868" y="7289"/>
            <a:chExt cx="5420" cy="1320"/>
          </a:xfrm>
        </p:grpSpPr>
        <p:sp>
          <p:nvSpPr>
            <p:cNvPr id="15" name="圆角矩形 14"/>
            <p:cNvSpPr/>
            <p:nvPr/>
          </p:nvSpPr>
          <p:spPr>
            <a:xfrm>
              <a:off x="868" y="7289"/>
              <a:ext cx="5420" cy="1320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/>
                <a:t>              </a:t>
              </a:r>
              <a:endParaRPr lang="en-US" altLang="zh-CN"/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981" y="7302"/>
              <a:ext cx="5195" cy="13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>
                <a:buClrTx/>
                <a:buSzTx/>
                <a:buFontTx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黑体" panose="02010609060101010101" charset="-122"/>
                </a:rPr>
                <a:t>“三馆一场”城市广场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endParaRPr>
            </a:p>
            <a:p>
              <a:pPr algn="ctr">
                <a:buClrTx/>
                <a:buSzTx/>
                <a:buFontTx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黑体" panose="02010609060101010101" charset="-122"/>
                </a:rPr>
                <a:t>商圈综合体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48480" y="4636770"/>
            <a:ext cx="3441700" cy="838200"/>
            <a:chOff x="7134" y="7302"/>
            <a:chExt cx="5420" cy="1320"/>
          </a:xfrm>
        </p:grpSpPr>
        <p:sp>
          <p:nvSpPr>
            <p:cNvPr id="19" name="圆角矩形 18"/>
            <p:cNvSpPr/>
            <p:nvPr/>
          </p:nvSpPr>
          <p:spPr>
            <a:xfrm>
              <a:off x="7134" y="7302"/>
              <a:ext cx="5420" cy="1320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/>
                <a:t>              </a:t>
              </a:r>
              <a:endParaRPr lang="en-US" altLang="zh-CN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612" y="7539"/>
              <a:ext cx="445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>
                <a:buClrTx/>
                <a:buSzTx/>
                <a:buNone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黑体" panose="02010609060101010101" charset="-122"/>
                </a:rPr>
                <a:t>植物园露营基地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21675" y="4636770"/>
            <a:ext cx="3441700" cy="838200"/>
            <a:chOff x="12981" y="8622"/>
            <a:chExt cx="5420" cy="1320"/>
          </a:xfrm>
        </p:grpSpPr>
        <p:sp>
          <p:nvSpPr>
            <p:cNvPr id="21" name="圆角矩形 20"/>
            <p:cNvSpPr/>
            <p:nvPr/>
          </p:nvSpPr>
          <p:spPr>
            <a:xfrm>
              <a:off x="12981" y="8622"/>
              <a:ext cx="5420" cy="1320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/>
                <a:t>              </a:t>
              </a:r>
              <a:endParaRPr lang="en-US" altLang="zh-CN"/>
            </a:p>
          </p:txBody>
        </p:sp>
        <p:sp>
          <p:nvSpPr>
            <p:cNvPr id="26" name="文本框 33"/>
            <p:cNvSpPr txBox="1"/>
            <p:nvPr/>
          </p:nvSpPr>
          <p:spPr>
            <a:xfrm>
              <a:off x="14298" y="8871"/>
              <a:ext cx="2785" cy="82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p>
              <a:pPr algn="just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黑体" panose="02010609060101010101" charset="-122"/>
                </a:rPr>
                <a:t>高铁新区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endParaRPr>
            </a:p>
          </p:txBody>
        </p:sp>
      </p:grpSp>
      <p:pic>
        <p:nvPicPr>
          <p:cNvPr id="32" name="图片 31" descr="136494d3befc7cc90702eab8534c5ceb"/>
          <p:cNvPicPr>
            <a:picLocks noChangeAspect="1"/>
          </p:cNvPicPr>
          <p:nvPr/>
        </p:nvPicPr>
        <p:blipFill>
          <a:blip r:embed="rId4"/>
          <a:srcRect l="8641" t="2185" r="2484" b="3062"/>
          <a:stretch>
            <a:fillRect/>
          </a:stretch>
        </p:blipFill>
        <p:spPr>
          <a:xfrm>
            <a:off x="8054975" y="1517015"/>
            <a:ext cx="3935730" cy="292798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 userDrawn="1"/>
        </p:nvSpPr>
        <p:spPr>
          <a:xfrm>
            <a:off x="905510" y="101600"/>
            <a:ext cx="35477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建设幸福和谐茌平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 rot="0">
            <a:off x="635635" y="1752600"/>
            <a:ext cx="3702050" cy="37420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solidFill>
              <a:srgbClr val="FF1F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FF1F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223260" y="944880"/>
            <a:ext cx="8039100" cy="902970"/>
            <a:chOff x="5076" y="1488"/>
            <a:chExt cx="12660" cy="1422"/>
          </a:xfrm>
        </p:grpSpPr>
        <p:sp>
          <p:nvSpPr>
            <p:cNvPr id="43" name="椭圆 42"/>
            <p:cNvSpPr/>
            <p:nvPr/>
          </p:nvSpPr>
          <p:spPr>
            <a:xfrm>
              <a:off x="5076" y="1861"/>
              <a:ext cx="808" cy="816"/>
            </a:xfrm>
            <a:prstGeom prst="ellipse">
              <a:avLst/>
            </a:prstGeom>
            <a:solidFill>
              <a:srgbClr val="1605FF"/>
            </a:solidFill>
            <a:ln>
              <a:noFill/>
            </a:ln>
            <a:effectLst>
              <a:outerShdw blurRad="254000" dist="127000" dir="8100000" algn="tr" rotWithShape="0">
                <a:schemeClr val="tx1"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/>
            </a:p>
          </p:txBody>
        </p:sp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6140" y="1488"/>
              <a:ext cx="11597" cy="1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p>
              <a:pPr algn="just" fontAlgn="auto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162EDE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pitchFamily="34" charset="-122"/>
                </a:rPr>
                <a:t>全面对接主城区、融入主城区，开展城市风貌和绿地体系设计，提升城市美化、绿化、彩化水平，打造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pitchFamily="34" charset="-122"/>
                </a:rPr>
                <a:t>生态宜居园林城市</a:t>
              </a:r>
              <a:r>
                <a:rPr lang="zh-CN" altLang="en-US" sz="2000" b="1" dirty="0">
                  <a:solidFill>
                    <a:srgbClr val="162EDE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pitchFamily="34" charset="-122"/>
                </a:rPr>
                <a:t>。</a:t>
              </a:r>
              <a:endParaRPr lang="zh-CN" altLang="en-US" sz="2000" b="1" dirty="0">
                <a:solidFill>
                  <a:srgbClr val="162ED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379595" y="3891280"/>
            <a:ext cx="6782435" cy="1174115"/>
            <a:chOff x="6897" y="6128"/>
            <a:chExt cx="10681" cy="1849"/>
          </a:xfrm>
        </p:grpSpPr>
        <p:sp>
          <p:nvSpPr>
            <p:cNvPr id="44" name="椭圆 43"/>
            <p:cNvSpPr/>
            <p:nvPr/>
          </p:nvSpPr>
          <p:spPr>
            <a:xfrm>
              <a:off x="6897" y="6644"/>
              <a:ext cx="808" cy="816"/>
            </a:xfrm>
            <a:prstGeom prst="ellipse">
              <a:avLst/>
            </a:prstGeom>
            <a:solidFill>
              <a:srgbClr val="1605FF"/>
            </a:solidFill>
            <a:ln>
              <a:noFill/>
            </a:ln>
            <a:effectLst>
              <a:outerShdw blurRad="254000" dist="127000" dir="8100000" algn="tr" rotWithShape="0">
                <a:schemeClr val="tx1"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/>
            </a:p>
          </p:txBody>
        </p:sp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7705" y="6128"/>
              <a:ext cx="9873" cy="1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p>
              <a:pPr algn="just" fontAlgn="auto">
                <a:lnSpc>
                  <a:spcPct val="110000"/>
                </a:lnSpc>
              </a:pPr>
              <a:r>
                <a:rPr lang="zh-CN" altLang="en-US" sz="2000" b="1" dirty="0">
                  <a:solidFill>
                    <a:srgbClr val="162EDE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pitchFamily="34" charset="-122"/>
                </a:rPr>
                <a:t>坚持以人民为中心的理念，创新提升基层治理能力，持续实施一批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pitchFamily="34" charset="-122"/>
                </a:rPr>
                <a:t>重点民生项目</a:t>
              </a:r>
              <a:r>
                <a:rPr lang="zh-CN" altLang="en-US" sz="2000" b="1" dirty="0">
                  <a:solidFill>
                    <a:srgbClr val="162EDE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pitchFamily="34" charset="-122"/>
                </a:rPr>
                <a:t>，不断提升群众获得感、幸福感和满意度。</a:t>
              </a:r>
              <a:endParaRPr lang="zh-CN" altLang="en-US" sz="2000" b="1" dirty="0">
                <a:solidFill>
                  <a:srgbClr val="162ED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23260" y="5266055"/>
            <a:ext cx="7062470" cy="1240790"/>
            <a:chOff x="5076" y="8293"/>
            <a:chExt cx="11122" cy="1954"/>
          </a:xfrm>
        </p:grpSpPr>
        <p:sp>
          <p:nvSpPr>
            <p:cNvPr id="45" name="椭圆 44"/>
            <p:cNvSpPr/>
            <p:nvPr/>
          </p:nvSpPr>
          <p:spPr>
            <a:xfrm>
              <a:off x="5076" y="8653"/>
              <a:ext cx="808" cy="816"/>
            </a:xfrm>
            <a:prstGeom prst="ellipse">
              <a:avLst/>
            </a:prstGeom>
            <a:solidFill>
              <a:srgbClr val="1605FF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/>
            </a:p>
          </p:txBody>
        </p:sp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5884" y="8293"/>
              <a:ext cx="10315" cy="1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p>
              <a:pPr algn="just" fontAlgn="auto">
                <a:lnSpc>
                  <a:spcPct val="110000"/>
                </a:lnSpc>
              </a:pPr>
              <a:r>
                <a:rPr sz="2000" b="1" dirty="0">
                  <a:solidFill>
                    <a:srgbClr val="162EDE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pitchFamily="34" charset="-122"/>
                </a:rPr>
                <a:t>落实最严格的</a:t>
              </a:r>
              <a:r>
                <a:rPr sz="24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pitchFamily="34" charset="-122"/>
                </a:rPr>
                <a:t>生态环境保护</a:t>
              </a:r>
              <a:r>
                <a:rPr sz="2000" b="1" dirty="0">
                  <a:solidFill>
                    <a:srgbClr val="162EDE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pitchFamily="34" charset="-122"/>
                </a:rPr>
                <a:t>制度，推动能耗排放持续下降、生态持续改善，坚决</a:t>
              </a:r>
              <a:r>
                <a:rPr sz="24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pitchFamily="34" charset="-122"/>
                </a:rPr>
                <a:t>守牢一排底线</a:t>
              </a:r>
              <a:r>
                <a:rPr sz="2000" b="1" dirty="0">
                  <a:solidFill>
                    <a:srgbClr val="162EDE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pitchFamily="34" charset="-122"/>
                </a:rPr>
                <a:t>，全力打造生态幸福和谐新茌平。</a:t>
              </a:r>
              <a:endParaRPr sz="2000" b="1" dirty="0">
                <a:solidFill>
                  <a:srgbClr val="162ED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71220" y="2747010"/>
            <a:ext cx="3233420" cy="17538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生态幸福和谐茌平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zh-CN" altLang="en-US" sz="2800" b="1" dirty="0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337685" y="2274570"/>
            <a:ext cx="6894830" cy="1240790"/>
            <a:chOff x="6831" y="3582"/>
            <a:chExt cx="10858" cy="1954"/>
          </a:xfrm>
        </p:grpSpPr>
        <p:sp>
          <p:nvSpPr>
            <p:cNvPr id="18" name="椭圆 17"/>
            <p:cNvSpPr/>
            <p:nvPr/>
          </p:nvSpPr>
          <p:spPr>
            <a:xfrm>
              <a:off x="6831" y="3984"/>
              <a:ext cx="808" cy="817"/>
            </a:xfrm>
            <a:prstGeom prst="ellipse">
              <a:avLst/>
            </a:prstGeom>
            <a:solidFill>
              <a:srgbClr val="1605FF"/>
            </a:solidFill>
            <a:ln>
              <a:noFill/>
            </a:ln>
            <a:effectLst>
              <a:outerShdw blurRad="254000" dist="127000" dir="8100000" algn="tr" rotWithShape="0">
                <a:schemeClr val="tx1"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just"/>
              <a:endParaRPr lang="zh-CN" altLang="en-US"/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7639" y="3582"/>
              <a:ext cx="10050" cy="1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p>
              <a:pPr algn="just" fontAlgn="auto">
                <a:lnSpc>
                  <a:spcPct val="110000"/>
                </a:lnSpc>
              </a:pPr>
              <a:r>
                <a:rPr lang="zh-CN" altLang="en-US" sz="2000" b="1" dirty="0">
                  <a:solidFill>
                    <a:srgbClr val="162EDE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pitchFamily="34" charset="-122"/>
                </a:rPr>
                <a:t>坚持工业反哺农业、城市支持农村，以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pitchFamily="34" charset="-122"/>
                </a:rPr>
                <a:t>信发农业现代产业园</a:t>
              </a:r>
              <a:r>
                <a:rPr lang="zh-CN" altLang="en-US" sz="2000" b="1" dirty="0">
                  <a:solidFill>
                    <a:srgbClr val="162EDE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pitchFamily="34" charset="-122"/>
                </a:rPr>
                <a:t>和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pitchFamily="34" charset="-122"/>
                </a:rPr>
                <a:t>耿店乡村振兴示范基地</a:t>
              </a:r>
              <a:r>
                <a:rPr lang="zh-CN" altLang="en-US" sz="2000" b="1" dirty="0">
                  <a:solidFill>
                    <a:srgbClr val="162EDE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微软雅黑" panose="020B0503020204020204" pitchFamily="34" charset="-122"/>
                </a:rPr>
                <a:t>为突破口，以点带面、整体推动，促进乡村全面振兴。</a:t>
              </a:r>
              <a:endParaRPr lang="zh-CN" altLang="en-US" sz="2000" b="1" dirty="0">
                <a:solidFill>
                  <a:srgbClr val="162EDE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微软雅黑" panose="020B0503020204020204" pitchFamily="3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" name="表格 119"/>
          <p:cNvGraphicFramePr/>
          <p:nvPr>
            <p:custDataLst>
              <p:tags r:id="rId1"/>
            </p:custDataLst>
          </p:nvPr>
        </p:nvGraphicFramePr>
        <p:xfrm>
          <a:off x="1054735" y="1341120"/>
          <a:ext cx="9904730" cy="4748530"/>
        </p:xfrm>
        <a:graphic>
          <a:graphicData uri="http://schemas.openxmlformats.org/drawingml/2006/table">
            <a:tbl>
              <a:tblPr firstRow="1" bandRow="1">
                <a:effectLst>
                  <a:outerShdw blurRad="76200" dist="12700" dir="8100000" sy="-23000" kx="800400" algn="br" rotWithShape="0">
                    <a:prstClr val="black">
                      <a:alpha val="20000"/>
                    </a:prstClr>
                  </a:outerShdw>
                </a:effectLst>
                <a:tableStyleId>{5C22544A-7EE6-4342-B048-85BDC9FD1C3A}</a:tableStyleId>
              </a:tblPr>
              <a:tblGrid>
                <a:gridCol w="989965"/>
                <a:gridCol w="1208405"/>
                <a:gridCol w="1412875"/>
                <a:gridCol w="1691640"/>
                <a:gridCol w="2372995"/>
                <a:gridCol w="2228850"/>
              </a:tblGrid>
              <a:tr h="669290">
                <a:tc gridSpan="6">
                  <a:txBody>
                    <a:bodyPr/>
                    <a:p>
                      <a:pPr marL="406400" indent="0" algn="ctr">
                        <a:buNone/>
                      </a:pPr>
                      <a:r>
                        <a:rPr lang="zh-CN" sz="2800" b="1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四县市区和茌平2021年主要经济指标对比</a:t>
                      </a:r>
                      <a:r>
                        <a:rPr lang="en-US" sz="2000" b="1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（单位：亿元）</a:t>
                      </a:r>
                      <a:endParaRPr lang="en-US" altLang="en-US" sz="2000" b="1">
                        <a:solidFill>
                          <a:schemeClr val="bg1"/>
                        </a:solidFill>
                        <a:latin typeface="+mn-ea"/>
                        <a:cs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8200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 hMerge="1">
                  <a:tcP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7315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+mn-ea"/>
                        </a:rPr>
                        <a:t>指标</a:t>
                      </a:r>
                      <a:endParaRPr lang="en-US" sz="1800" b="1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chemeClr val="bg1"/>
                          </a:solidFill>
                          <a:latin typeface="+mn-ea"/>
                        </a:rPr>
                        <a:t>GDP</a:t>
                      </a:r>
                      <a:endParaRPr lang="en-US" altLang="en-US" sz="1800" b="1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800" b="1">
                          <a:solidFill>
                            <a:schemeClr val="bg1"/>
                          </a:solidFill>
                          <a:latin typeface="+mn-ea"/>
                        </a:rPr>
                        <a:t>预算收入</a:t>
                      </a:r>
                      <a:endParaRPr lang="zh-CN" altLang="en-US" sz="1800" b="1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800" b="1">
                          <a:solidFill>
                            <a:schemeClr val="bg1"/>
                          </a:solidFill>
                          <a:latin typeface="+mn-ea"/>
                        </a:rPr>
                        <a:t>规上工业总产值</a:t>
                      </a:r>
                      <a:endParaRPr lang="zh-CN" altLang="en-US" sz="1800" b="1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800" b="1">
                          <a:solidFill>
                            <a:schemeClr val="bg1"/>
                          </a:solidFill>
                          <a:latin typeface="+mn-ea"/>
                        </a:rPr>
                        <a:t>规上工业增加值增速</a:t>
                      </a:r>
                      <a:endParaRPr lang="zh-CN" altLang="en-US" sz="1800" b="1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800" b="1">
                          <a:solidFill>
                            <a:schemeClr val="bg1"/>
                          </a:solidFill>
                          <a:latin typeface="+mn-ea"/>
                        </a:rPr>
                        <a:t>三次产业结构占比</a:t>
                      </a:r>
                      <a:endParaRPr lang="zh-CN" altLang="en-US" sz="1800" b="1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</a:tr>
              <a:tr h="60007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2000" b="1">
                          <a:solidFill>
                            <a:schemeClr val="bg2"/>
                          </a:solidFill>
                          <a:latin typeface="+mn-ea"/>
                        </a:rPr>
                        <a:t>茌平</a:t>
                      </a:r>
                      <a:endParaRPr lang="en-US" sz="2000" b="1">
                        <a:solidFill>
                          <a:schemeClr val="bg2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2ED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chemeClr val="bg2"/>
                          </a:solidFill>
                          <a:latin typeface="+mn-ea"/>
                        </a:rPr>
                        <a:t>345.84</a:t>
                      </a:r>
                      <a:endParaRPr lang="en-US" altLang="en-US" sz="2000" b="1">
                        <a:solidFill>
                          <a:schemeClr val="bg2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2ED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chemeClr val="bg2"/>
                          </a:solidFill>
                          <a:latin typeface="+mn-ea"/>
                        </a:rPr>
                        <a:t>32.6</a:t>
                      </a:r>
                      <a:endParaRPr lang="en-US" altLang="en-US" sz="2000" b="1">
                        <a:solidFill>
                          <a:schemeClr val="bg2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2ED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chemeClr val="bg2"/>
                          </a:solidFill>
                          <a:latin typeface="+mn-ea"/>
                        </a:rPr>
                        <a:t>1069.23</a:t>
                      </a:r>
                      <a:endParaRPr lang="en-US" altLang="en-US" sz="2000" b="1">
                        <a:solidFill>
                          <a:schemeClr val="bg2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2ED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chemeClr val="bg2"/>
                          </a:solidFill>
                          <a:latin typeface="+mn-ea"/>
                        </a:rPr>
                        <a:t>7%</a:t>
                      </a:r>
                      <a:endParaRPr lang="en-US" altLang="en-US" sz="2000" b="1">
                        <a:solidFill>
                          <a:schemeClr val="bg2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2ED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1">
                          <a:solidFill>
                            <a:schemeClr val="bg2"/>
                          </a:solidFill>
                          <a:latin typeface="+mn-ea"/>
                          <a:cs typeface="+mn-ea"/>
                        </a:rPr>
                        <a:t>9.3：56.9：33.8</a:t>
                      </a:r>
                      <a:endParaRPr lang="zh-CN" altLang="en-US" sz="2000" b="1">
                        <a:solidFill>
                          <a:schemeClr val="bg2"/>
                        </a:solidFill>
                        <a:latin typeface="+mn-ea"/>
                        <a:cs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62EDE"/>
                    </a:solidFill>
                  </a:tcPr>
                </a:tc>
              </a:tr>
              <a:tr h="60325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邹城</a:t>
                      </a:r>
                      <a:endParaRPr 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960.55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84.2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680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14.60%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800" b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6.8：48.3：44.9</a:t>
                      </a:r>
                      <a:endParaRPr lang="zh-CN" altLang="en-US" sz="1800" b="0">
                        <a:solidFill>
                          <a:schemeClr val="bg1"/>
                        </a:solidFill>
                        <a:latin typeface="+mn-ea"/>
                        <a:cs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</a:tr>
              <a:tr h="60071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滕州</a:t>
                      </a:r>
                      <a:endParaRPr 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858.49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61.3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699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16.50%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800" b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10.2：45.5: 44.3</a:t>
                      </a:r>
                      <a:endParaRPr lang="zh-CN" altLang="en-US" sz="1800" b="0">
                        <a:solidFill>
                          <a:schemeClr val="bg1"/>
                        </a:solidFill>
                        <a:latin typeface="+mn-ea"/>
                        <a:cs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</a:tr>
              <a:tr h="60134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诸城</a:t>
                      </a:r>
                      <a:endParaRPr 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767.39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64.2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1185.6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10.80%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800" b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10.4：37.9：51.7</a:t>
                      </a:r>
                      <a:endParaRPr lang="zh-CN" altLang="en-US" sz="1800" b="0">
                        <a:solidFill>
                          <a:schemeClr val="bg1"/>
                        </a:solidFill>
                        <a:latin typeface="+mn-ea"/>
                        <a:cs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</a:tr>
              <a:tr h="60071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寿光</a:t>
                      </a:r>
                      <a:endParaRPr 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953.6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103.3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2045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chemeClr val="bg1"/>
                          </a:solidFill>
                          <a:latin typeface="+mn-ea"/>
                        </a:rPr>
                        <a:t>14.30%</a:t>
                      </a:r>
                      <a:endParaRPr lang="en-US" altLang="en-US" sz="1800" b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800" b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13.3：41.9: 44.8</a:t>
                      </a:r>
                      <a:endParaRPr lang="zh-CN" altLang="en-US" sz="1800" b="0">
                        <a:solidFill>
                          <a:schemeClr val="bg1"/>
                        </a:solidFill>
                        <a:latin typeface="+mn-ea"/>
                        <a:cs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1FABF1"/>
                        </a:gs>
                        <a:gs pos="100000">
                          <a:srgbClr val="238DED"/>
                        </a:gs>
                      </a:gsLst>
                      <a:lin ang="8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/Users/Administrator/AppData/Local/Temp/picturecompress_20220420170810/output_1.jpgoutput_1"/>
          <p:cNvPicPr>
            <a:picLocks noChangeAspect="1"/>
          </p:cNvPicPr>
          <p:nvPr/>
        </p:nvPicPr>
        <p:blipFill>
          <a:blip r:embed="rId2">
            <a:lum bright="18000"/>
          </a:blip>
          <a:stretch>
            <a:fillRect/>
          </a:stretch>
        </p:blipFill>
        <p:spPr>
          <a:xfrm>
            <a:off x="0" y="0"/>
            <a:ext cx="12192000" cy="6857153"/>
          </a:xfrm>
          <a:prstGeom prst="rect">
            <a:avLst/>
          </a:prstGeom>
        </p:spPr>
      </p:pic>
      <p:sp>
        <p:nvSpPr>
          <p:cNvPr id="44" name="矩形 69"/>
          <p:cNvSpPr>
            <a:spLocks noChangeArrowheads="1"/>
          </p:cNvSpPr>
          <p:nvPr/>
        </p:nvSpPr>
        <p:spPr bwMode="auto">
          <a:xfrm>
            <a:off x="4439603" y="1941532"/>
            <a:ext cx="3311745" cy="1734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5335" b="1" dirty="0">
                <a:ln w="12700" cmpd="sng">
                  <a:solidFill>
                    <a:schemeClr val="accent2"/>
                  </a:solidFill>
                  <a:prstDash val="solid"/>
                </a:ln>
                <a:solidFill>
                  <a:srgbClr val="FF1F1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汇报完毕</a:t>
            </a:r>
            <a:endParaRPr lang="zh-CN" altLang="en-US" sz="5335" b="1" dirty="0">
              <a:ln w="12700" cmpd="sng">
                <a:solidFill>
                  <a:schemeClr val="accent2"/>
                </a:solidFill>
                <a:prstDash val="solid"/>
              </a:ln>
              <a:solidFill>
                <a:srgbClr val="FF1F1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5335" b="1" dirty="0">
                <a:ln w="12700" cmpd="sng">
                  <a:solidFill>
                    <a:schemeClr val="accent2"/>
                  </a:solidFill>
                  <a:prstDash val="solid"/>
                </a:ln>
                <a:solidFill>
                  <a:srgbClr val="FF1F1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谢谢大家</a:t>
            </a:r>
            <a:endParaRPr lang="zh-CN" altLang="en-US" sz="5335" b="1" dirty="0">
              <a:ln w="12700" cmpd="sng">
                <a:solidFill>
                  <a:schemeClr val="accent2"/>
                </a:solidFill>
                <a:prstDash val="solid"/>
              </a:ln>
              <a:solidFill>
                <a:srgbClr val="FF1F1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2423379" y="2823097"/>
            <a:ext cx="1824203" cy="0"/>
          </a:xfrm>
          <a:prstGeom prst="line">
            <a:avLst/>
          </a:prstGeom>
          <a:ln>
            <a:solidFill>
              <a:srgbClr val="1605FF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991997" y="2823097"/>
            <a:ext cx="1728192" cy="0"/>
          </a:xfrm>
          <a:prstGeom prst="line">
            <a:avLst/>
          </a:prstGeom>
          <a:ln>
            <a:solidFill>
              <a:srgbClr val="1605FF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文本框"/>
          <p:cNvSpPr txBox="1"/>
          <p:nvPr/>
        </p:nvSpPr>
        <p:spPr>
          <a:xfrm>
            <a:off x="6116320" y="2547620"/>
            <a:ext cx="1687195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2000" dirty="0">
                <a:solidFill>
                  <a:schemeClr val="bg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YOUR TITLE</a:t>
            </a:r>
            <a:endParaRPr lang="en-US" altLang="zh-CN" sz="2000" dirty="0">
              <a:solidFill>
                <a:schemeClr val="bg1"/>
              </a:solidFill>
              <a:effectLst/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3" name="文本框"/>
          <p:cNvSpPr txBox="1"/>
          <p:nvPr/>
        </p:nvSpPr>
        <p:spPr>
          <a:xfrm>
            <a:off x="4434840" y="4210050"/>
            <a:ext cx="1687195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2000" dirty="0">
                <a:solidFill>
                  <a:schemeClr val="bg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YOUR TITLE</a:t>
            </a:r>
            <a:endParaRPr lang="en-US" altLang="zh-CN" sz="2000" dirty="0">
              <a:solidFill>
                <a:schemeClr val="bg1"/>
              </a:solidFill>
              <a:effectLst/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006725" y="5429885"/>
            <a:ext cx="61791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四县市区平均GDP</a:t>
            </a:r>
            <a:r>
              <a:rPr lang="zh-CN" sz="2000" b="1">
                <a:solidFill>
                  <a:srgbClr val="FF0000"/>
                </a:solidFill>
                <a:latin typeface="+mn-ea"/>
                <a:cs typeface="+mn-ea"/>
              </a:rPr>
              <a:t>885亿元，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是茌平的</a:t>
            </a:r>
            <a:r>
              <a:rPr lang="zh-CN" sz="2000" b="1">
                <a:solidFill>
                  <a:srgbClr val="FF0000"/>
                </a:solidFill>
                <a:latin typeface="+mn-ea"/>
                <a:cs typeface="+mn-ea"/>
              </a:rPr>
              <a:t>2.56倍</a:t>
            </a:r>
            <a:endParaRPr lang="zh-CN" sz="2000" b="1">
              <a:solidFill>
                <a:srgbClr val="162EDE"/>
              </a:solidFill>
              <a:latin typeface="+mn-ea"/>
              <a:cs typeface="+mn-ea"/>
            </a:endParaRPr>
          </a:p>
          <a:p>
            <a:pPr indent="0" algn="ctr"/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最低的</a:t>
            </a:r>
            <a:r>
              <a:rPr lang="zh-CN" sz="2000" b="1">
                <a:solidFill>
                  <a:srgbClr val="FF0000"/>
                </a:solidFill>
                <a:latin typeface="+mn-ea"/>
                <a:cs typeface="+mn-ea"/>
              </a:rPr>
              <a:t>诸城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是茌平的</a:t>
            </a:r>
            <a:r>
              <a:rPr lang="zh-CN" sz="2000" b="1">
                <a:solidFill>
                  <a:srgbClr val="FF0000"/>
                </a:solidFill>
                <a:latin typeface="+mn-ea"/>
                <a:cs typeface="+mn-ea"/>
              </a:rPr>
              <a:t>2.22倍</a:t>
            </a:r>
            <a:endParaRPr lang="zh-CN" sz="2000" b="1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905510" y="101600"/>
            <a:ext cx="24060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经济体量大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  <p:graphicFrame>
        <p:nvGraphicFramePr>
          <p:cNvPr id="19" name="图表 18"/>
          <p:cNvGraphicFramePr/>
          <p:nvPr/>
        </p:nvGraphicFramePr>
        <p:xfrm>
          <a:off x="905510" y="1188085"/>
          <a:ext cx="10285730" cy="3903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文本框"/>
          <p:cNvSpPr txBox="1"/>
          <p:nvPr/>
        </p:nvSpPr>
        <p:spPr>
          <a:xfrm>
            <a:off x="6116320" y="2547620"/>
            <a:ext cx="1687195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2000" dirty="0">
                <a:solidFill>
                  <a:schemeClr val="bg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YOUR TITLE</a:t>
            </a:r>
            <a:endParaRPr lang="en-US" altLang="zh-CN" sz="2000" dirty="0">
              <a:solidFill>
                <a:schemeClr val="bg1"/>
              </a:solidFill>
              <a:effectLst/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3" name="文本框"/>
          <p:cNvSpPr txBox="1"/>
          <p:nvPr/>
        </p:nvSpPr>
        <p:spPr>
          <a:xfrm>
            <a:off x="4434840" y="4210050"/>
            <a:ext cx="1687195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2000" dirty="0">
                <a:solidFill>
                  <a:schemeClr val="bg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YOUR TITLE</a:t>
            </a:r>
            <a:endParaRPr lang="en-US" altLang="zh-CN" sz="2000" dirty="0">
              <a:solidFill>
                <a:schemeClr val="bg1"/>
              </a:solidFill>
              <a:effectLst/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87525" y="5765165"/>
            <a:ext cx="84175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00000"/>
              </a:lnSpc>
            </a:pPr>
            <a:r>
              <a:rPr lang="zh-CN" altLang="en-US" sz="2000" b="1">
                <a:solidFill>
                  <a:srgbClr val="162EDE"/>
                </a:solidFill>
                <a:latin typeface="+mn-ea"/>
                <a:cs typeface="+mn-ea"/>
              </a:rPr>
              <a:t>四县市区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平均一般公共预算收入</a:t>
            </a:r>
            <a:r>
              <a:rPr lang="zh-CN" sz="2000" b="1">
                <a:solidFill>
                  <a:srgbClr val="FF0000"/>
                </a:solidFill>
                <a:latin typeface="+mn-ea"/>
                <a:cs typeface="+mn-ea"/>
              </a:rPr>
              <a:t>78.25亿元，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是茌平的</a:t>
            </a:r>
            <a:r>
              <a:rPr lang="zh-CN" sz="2000" b="1">
                <a:solidFill>
                  <a:srgbClr val="FF0000"/>
                </a:solidFill>
                <a:latin typeface="+mn-ea"/>
                <a:cs typeface="+mn-ea"/>
              </a:rPr>
              <a:t>2.4倍</a:t>
            </a:r>
            <a:endParaRPr lang="zh-CN" sz="2000" b="1">
              <a:solidFill>
                <a:srgbClr val="162EDE"/>
              </a:solidFill>
              <a:latin typeface="+mn-ea"/>
              <a:cs typeface="+mn-ea"/>
            </a:endParaRPr>
          </a:p>
          <a:p>
            <a:pPr indent="0" algn="ctr" fontAlgn="auto">
              <a:lnSpc>
                <a:spcPct val="100000"/>
              </a:lnSpc>
            </a:pPr>
            <a:r>
              <a:rPr lang="zh-CN" sz="2000" b="1">
                <a:solidFill>
                  <a:srgbClr val="FF0000"/>
                </a:solidFill>
                <a:latin typeface="+mn-ea"/>
                <a:cs typeface="+mn-ea"/>
              </a:rPr>
              <a:t>寿光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更是茌平的</a:t>
            </a:r>
            <a:r>
              <a:rPr lang="zh-CN" sz="2000" b="1">
                <a:solidFill>
                  <a:srgbClr val="FF0000"/>
                </a:solidFill>
                <a:latin typeface="+mn-ea"/>
                <a:cs typeface="+mn-ea"/>
              </a:rPr>
              <a:t>3.17倍</a:t>
            </a:r>
            <a:endParaRPr lang="zh-CN" sz="2000" b="1">
              <a:solidFill>
                <a:srgbClr val="FF0000"/>
              </a:solidFill>
              <a:latin typeface="+mn-ea"/>
              <a:cs typeface="+mn-ea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1026160" y="992505"/>
          <a:ext cx="9914890" cy="4530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8" name="文本框 17"/>
          <p:cNvSpPr txBox="1"/>
          <p:nvPr userDrawn="1"/>
        </p:nvSpPr>
        <p:spPr>
          <a:xfrm>
            <a:off x="905510" y="101600"/>
            <a:ext cx="24060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经济体量大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文本框"/>
          <p:cNvSpPr txBox="1"/>
          <p:nvPr/>
        </p:nvSpPr>
        <p:spPr>
          <a:xfrm>
            <a:off x="6116320" y="2547620"/>
            <a:ext cx="1687195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YOUR TITLE</a:t>
            </a:r>
            <a:endParaRPr lang="en-US" altLang="zh-CN" sz="2000" dirty="0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3" name="文本框"/>
          <p:cNvSpPr txBox="1"/>
          <p:nvPr/>
        </p:nvSpPr>
        <p:spPr>
          <a:xfrm>
            <a:off x="4434840" y="4210050"/>
            <a:ext cx="1687195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YOUR TITLE</a:t>
            </a:r>
            <a:endParaRPr lang="en-US" altLang="zh-CN" sz="2000" dirty="0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66265" y="5504180"/>
            <a:ext cx="84582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 fontAlgn="auto">
              <a:lnSpc>
                <a:spcPct val="100000"/>
              </a:lnSpc>
            </a:pP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四县市区</a:t>
            </a:r>
            <a:r>
              <a:rPr lang="zh-CN" sz="2000" b="1">
                <a:solidFill>
                  <a:srgbClr val="FF0000"/>
                </a:solidFill>
                <a:latin typeface="+mn-ea"/>
                <a:cs typeface="+mn-ea"/>
              </a:rPr>
              <a:t>第三产业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占比均处于一个较高的水平，占比最低的</a:t>
            </a:r>
            <a:r>
              <a:rPr lang="zh-CN" sz="2000" b="1">
                <a:solidFill>
                  <a:srgbClr val="FF0000"/>
                </a:solidFill>
                <a:latin typeface="+mn-ea"/>
                <a:cs typeface="+mn-ea"/>
              </a:rPr>
              <a:t>邹城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也较茌平高</a:t>
            </a:r>
            <a:r>
              <a:rPr lang="zh-CN" sz="2000" b="1">
                <a:solidFill>
                  <a:srgbClr val="FF0000"/>
                </a:solidFill>
                <a:latin typeface="+mn-ea"/>
                <a:cs typeface="+mn-ea"/>
              </a:rPr>
              <a:t>10.5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个百分点，占比最高的</a:t>
            </a:r>
            <a:r>
              <a:rPr lang="zh-CN" sz="2000" b="1">
                <a:solidFill>
                  <a:srgbClr val="FF0000"/>
                </a:solidFill>
                <a:latin typeface="+mn-ea"/>
                <a:cs typeface="+mn-ea"/>
              </a:rPr>
              <a:t>诸城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更是高出茌平</a:t>
            </a:r>
            <a:r>
              <a:rPr lang="zh-CN" sz="2000" b="1">
                <a:solidFill>
                  <a:srgbClr val="FF0000"/>
                </a:solidFill>
                <a:latin typeface="+mn-ea"/>
                <a:cs typeface="+mn-ea"/>
              </a:rPr>
              <a:t>17.9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个百分点。</a:t>
            </a:r>
            <a:endParaRPr lang="zh-CN" sz="2000" b="1">
              <a:solidFill>
                <a:srgbClr val="162EDE"/>
              </a:solidFill>
              <a:latin typeface="+mn-ea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14450" y="877570"/>
            <a:ext cx="9507855" cy="4282440"/>
            <a:chOff x="2070" y="1382"/>
            <a:chExt cx="14973" cy="6744"/>
          </a:xfrm>
        </p:grpSpPr>
        <p:graphicFrame>
          <p:nvGraphicFramePr>
            <p:cNvPr id="3" name="图表 2"/>
            <p:cNvGraphicFramePr/>
            <p:nvPr/>
          </p:nvGraphicFramePr>
          <p:xfrm>
            <a:off x="2155" y="1382"/>
            <a:ext cx="14889" cy="67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5" name="矩形 4"/>
            <p:cNvSpPr/>
            <p:nvPr/>
          </p:nvSpPr>
          <p:spPr>
            <a:xfrm>
              <a:off x="2236" y="6162"/>
              <a:ext cx="488" cy="9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70" y="6395"/>
              <a:ext cx="1080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/>
                <a:t>茌平</a:t>
              </a:r>
              <a:endParaRPr lang="zh-CN" altLang="en-US" sz="1600" b="1"/>
            </a:p>
          </p:txBody>
        </p:sp>
      </p:grpSp>
      <p:sp>
        <p:nvSpPr>
          <p:cNvPr id="18" name="文本框 17"/>
          <p:cNvSpPr txBox="1"/>
          <p:nvPr userDrawn="1"/>
        </p:nvSpPr>
        <p:spPr>
          <a:xfrm>
            <a:off x="905510" y="101600"/>
            <a:ext cx="24060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发展更均衡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文本框"/>
          <p:cNvSpPr txBox="1"/>
          <p:nvPr/>
        </p:nvSpPr>
        <p:spPr>
          <a:xfrm>
            <a:off x="6116320" y="2547620"/>
            <a:ext cx="1687195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2000" dirty="0">
                <a:solidFill>
                  <a:schemeClr val="bg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YOUR TITLE</a:t>
            </a:r>
            <a:endParaRPr lang="en-US" altLang="zh-CN" sz="2000" dirty="0">
              <a:solidFill>
                <a:schemeClr val="bg1"/>
              </a:solidFill>
              <a:effectLst/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3" name="文本框"/>
          <p:cNvSpPr txBox="1"/>
          <p:nvPr/>
        </p:nvSpPr>
        <p:spPr>
          <a:xfrm>
            <a:off x="4434840" y="4210050"/>
            <a:ext cx="1687195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2000" dirty="0">
                <a:solidFill>
                  <a:schemeClr val="bg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YOUR TITLE</a:t>
            </a:r>
            <a:endParaRPr lang="en-US" altLang="zh-CN" sz="2000" dirty="0">
              <a:solidFill>
                <a:schemeClr val="bg1"/>
              </a:solidFill>
              <a:effectLst/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35685" y="5510530"/>
            <a:ext cx="101206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fontAlgn="auto">
              <a:lnSpc>
                <a:spcPct val="100000"/>
              </a:lnSpc>
              <a:buClrTx/>
              <a:buSzTx/>
              <a:buFontTx/>
            </a:pPr>
            <a:r>
              <a:rPr lang="zh-CN" sz="2000" b="1">
                <a:solidFill>
                  <a:srgbClr val="FF0000"/>
                </a:solidFill>
                <a:latin typeface="+mn-ea"/>
                <a:cs typeface="+mn-ea"/>
              </a:rPr>
              <a:t>邹城、滕州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虽然规模以上工业总产值较茌平低，</a:t>
            </a:r>
            <a:endParaRPr lang="zh-CN" sz="2000" b="1">
              <a:solidFill>
                <a:srgbClr val="162EDE"/>
              </a:solidFill>
              <a:latin typeface="+mn-ea"/>
              <a:cs typeface="+mn-ea"/>
            </a:endParaRPr>
          </a:p>
          <a:p>
            <a:pPr algn="ctr" fontAlgn="auto">
              <a:lnSpc>
                <a:spcPct val="100000"/>
              </a:lnSpc>
              <a:buClrTx/>
              <a:buSzTx/>
              <a:buFontTx/>
            </a:pP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但折算的</a:t>
            </a:r>
            <a:r>
              <a:rPr lang="zh-CN" sz="2000" b="1">
                <a:solidFill>
                  <a:srgbClr val="FF0000"/>
                </a:solidFill>
                <a:latin typeface="+mn-ea"/>
                <a:cs typeface="+mn-ea"/>
              </a:rPr>
              <a:t>生产总值</a:t>
            </a:r>
            <a:r>
              <a:rPr lang="zh-CN" sz="2000" b="1">
                <a:solidFill>
                  <a:srgbClr val="162EDE"/>
                </a:solidFill>
                <a:latin typeface="+mn-ea"/>
                <a:cs typeface="+mn-ea"/>
              </a:rPr>
              <a:t>比茌平全区的GDP还高</a:t>
            </a:r>
            <a:endParaRPr lang="zh-CN" sz="2000" b="1">
              <a:solidFill>
                <a:srgbClr val="162EDE"/>
              </a:solidFill>
              <a:latin typeface="+mn-ea"/>
              <a:cs typeface="+mn-ea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431925" y="1090930"/>
          <a:ext cx="9542780" cy="4090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8" name="文本框 17"/>
          <p:cNvSpPr txBox="1"/>
          <p:nvPr userDrawn="1"/>
        </p:nvSpPr>
        <p:spPr>
          <a:xfrm>
            <a:off x="905510" y="101600"/>
            <a:ext cx="24060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质量更优化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文本框"/>
          <p:cNvSpPr txBox="1"/>
          <p:nvPr/>
        </p:nvSpPr>
        <p:spPr>
          <a:xfrm>
            <a:off x="6116320" y="2547620"/>
            <a:ext cx="1687195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2000" dirty="0">
                <a:solidFill>
                  <a:schemeClr val="bg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YOUR TITLE</a:t>
            </a:r>
            <a:endParaRPr lang="en-US" altLang="zh-CN" sz="2000" dirty="0">
              <a:solidFill>
                <a:schemeClr val="bg1"/>
              </a:solidFill>
              <a:effectLst/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3" name="文本框"/>
          <p:cNvSpPr txBox="1"/>
          <p:nvPr/>
        </p:nvSpPr>
        <p:spPr>
          <a:xfrm>
            <a:off x="4434840" y="4210050"/>
            <a:ext cx="1687195" cy="3987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indent="0" algn="ctr">
              <a:buNone/>
            </a:pPr>
            <a:r>
              <a:rPr lang="en-US" altLang="zh-CN" sz="2000" dirty="0">
                <a:solidFill>
                  <a:schemeClr val="bg1"/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</a:rPr>
              <a:t>YOUR TITLE</a:t>
            </a:r>
            <a:endParaRPr lang="en-US" altLang="zh-CN" sz="2000" dirty="0">
              <a:solidFill>
                <a:schemeClr val="bg1"/>
              </a:solidFill>
              <a:effectLst/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graphicFrame>
        <p:nvGraphicFramePr>
          <p:cNvPr id="2" name="图表 1"/>
          <p:cNvGraphicFramePr/>
          <p:nvPr/>
        </p:nvGraphicFramePr>
        <p:xfrm>
          <a:off x="1075690" y="1282700"/>
          <a:ext cx="9691370" cy="3628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764030" y="5488940"/>
            <a:ext cx="83146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/>
            <a:r>
              <a:rPr lang="en-US" b="1">
                <a:solidFill>
                  <a:srgbClr val="162EDE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</a:t>
            </a:r>
            <a:r>
              <a:rPr lang="en-US" sz="1600" b="1">
                <a:solidFill>
                  <a:srgbClr val="162EDE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sz="2000" b="1">
                <a:solidFill>
                  <a:srgbClr val="162EDE"/>
                </a:solidFill>
                <a:latin typeface="+mn-ea"/>
                <a:cs typeface="+mn-ea"/>
                <a:sym typeface="+mn-ea"/>
              </a:rPr>
              <a:t>2021年四县市区规模以上</a:t>
            </a:r>
            <a:r>
              <a:rPr sz="2000" b="1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工业增加值增幅</a:t>
            </a:r>
            <a:r>
              <a:rPr sz="2000" b="1">
                <a:solidFill>
                  <a:srgbClr val="162EDE"/>
                </a:solidFill>
                <a:latin typeface="+mn-ea"/>
                <a:cs typeface="+mn-ea"/>
                <a:sym typeface="+mn-ea"/>
              </a:rPr>
              <a:t>均高于茌平</a:t>
            </a:r>
            <a:endParaRPr lang="zh-CN" altLang="en-US" sz="2000" b="1">
              <a:solidFill>
                <a:srgbClr val="FF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905510" y="101600"/>
            <a:ext cx="24060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defTabSz="965835">
              <a:buFont typeface="Wingdings" panose="05000000000000000000" charset="0"/>
              <a:buNone/>
              <a:defRPr/>
            </a:pPr>
            <a:r>
              <a:rPr lang="zh-CN" altLang="en-US" sz="2800" dirty="0" smtClean="0">
                <a:solidFill>
                  <a:schemeClr val="bg2"/>
                </a:solidFill>
                <a:latin typeface="+mn-ea"/>
                <a:cs typeface="+mn-ea"/>
                <a:sym typeface="+mn-ea"/>
              </a:rPr>
              <a:t>质量更优化</a:t>
            </a:r>
            <a:endParaRPr lang="zh-CN" altLang="en-US" sz="2800" kern="0" dirty="0" smtClean="0">
              <a:solidFill>
                <a:schemeClr val="bg2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 descr="0ab7950f8d59b13ae3b0fdad44b26a84ea39dcc12f0e9-TpIDD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-10160" y="-67310"/>
            <a:ext cx="12225655" cy="6943725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bg1"/>
              </a:gs>
              <a:gs pos="100000">
                <a:srgbClr val="D4E6FB"/>
              </a:gs>
            </a:gsLst>
            <a:lin ang="5400000" scaled="0"/>
          </a:gradFill>
          <a:ln>
            <a:solidFill>
              <a:schemeClr val="bg1">
                <a:alpha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dist">
              <a:buClrTx/>
              <a:buSzTx/>
              <a:buFontTx/>
            </a:pPr>
            <a:endParaRPr lang="zh-CN" altLang="en-US" sz="2000">
              <a:effectLst>
                <a:outerShdw blurRad="50800" dist="38100" dir="2700000" algn="tl" rotWithShape="0">
                  <a:srgbClr val="002060">
                    <a:alpha val="40000"/>
                  </a:srgbClr>
                </a:outerShdw>
              </a:effectLst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pic>
        <p:nvPicPr>
          <p:cNvPr id="28" name="图片 27" descr="000"/>
          <p:cNvPicPr>
            <a:picLocks noChangeAspect="1"/>
          </p:cNvPicPr>
          <p:nvPr/>
        </p:nvPicPr>
        <p:blipFill>
          <a:blip r:embed="rId2"/>
          <a:srcRect t="18688"/>
          <a:stretch>
            <a:fillRect/>
          </a:stretch>
        </p:blipFill>
        <p:spPr>
          <a:xfrm>
            <a:off x="0" y="1010920"/>
            <a:ext cx="12223750" cy="586549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080260" y="2065020"/>
            <a:ext cx="8041005" cy="2579370"/>
            <a:chOff x="3276" y="3252"/>
            <a:chExt cx="12663" cy="4062"/>
          </a:xfrm>
        </p:grpSpPr>
        <p:sp>
          <p:nvSpPr>
            <p:cNvPr id="66" name="文本框 12"/>
            <p:cNvSpPr txBox="1"/>
            <p:nvPr/>
          </p:nvSpPr>
          <p:spPr>
            <a:xfrm>
              <a:off x="8003" y="4242"/>
              <a:ext cx="7937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sz="4000" b="1">
                  <a:solidFill>
                    <a:srgbClr val="162ED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n-ea"/>
                  <a:cs typeface="思源黑体 Regular" panose="020B0500000000000000" charset="-122"/>
                </a:rPr>
                <a:t>活动中深切感悟</a:t>
              </a:r>
              <a:endParaRPr lang="zh-CN" sz="4000" b="1">
                <a:solidFill>
                  <a:srgbClr val="162ED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思源黑体 Regular" panose="020B0500000000000000" charset="-122"/>
              </a:endParaRPr>
            </a:p>
            <a:p>
              <a:pPr algn="dist"/>
              <a:r>
                <a:rPr lang="zh-CN" sz="4000" b="1">
                  <a:solidFill>
                    <a:srgbClr val="162EDE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+mn-ea"/>
                  <a:cs typeface="思源黑体 Regular" panose="020B0500000000000000" charset="-122"/>
                </a:rPr>
                <a:t>全面梳理经验和做法</a:t>
              </a:r>
              <a:endParaRPr lang="zh-CN" sz="4000" b="1">
                <a:solidFill>
                  <a:srgbClr val="162ED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思源黑体 Regular" panose="020B0500000000000000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276" y="3252"/>
              <a:ext cx="4062" cy="4062"/>
              <a:chOff x="2938" y="2819"/>
              <a:chExt cx="4062" cy="406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38" y="2819"/>
                <a:ext cx="4062" cy="4062"/>
                <a:chOff x="2789" y="2670"/>
                <a:chExt cx="4361" cy="4361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3453" y="3334"/>
                  <a:ext cx="3033" cy="3033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en-US" altLang="zh-CN" sz="2400">
                    <a:latin typeface="思源黑体 CN Medium" panose="020B0600000000000000" charset="-122"/>
                    <a:ea typeface="思源黑体 CN Medium" panose="020B0600000000000000" charset="-122"/>
                    <a:cs typeface="思源黑体 CN Medium" panose="020B0600000000000000" charset="-122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3185" y="3067"/>
                  <a:ext cx="3568" cy="3568"/>
                </a:xfrm>
                <a:prstGeom prst="ellipse">
                  <a:avLst/>
                </a:prstGeom>
                <a:noFill/>
                <a:ln w="25400">
                  <a:gradFill>
                    <a:gsLst>
                      <a:gs pos="0">
                        <a:srgbClr val="438BDD">
                          <a:alpha val="12000"/>
                        </a:srgbClr>
                      </a:gs>
                      <a:gs pos="100000">
                        <a:srgbClr val="135BAD">
                          <a:alpha val="100000"/>
                        </a:srgbClr>
                      </a:gs>
                    </a:gsLst>
                    <a:lin ang="24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en-US" altLang="zh-CN" sz="2400">
                    <a:latin typeface="思源黑体 CN Medium" panose="020B0600000000000000" charset="-122"/>
                    <a:ea typeface="思源黑体 CN Medium" panose="020B0600000000000000" charset="-122"/>
                    <a:cs typeface="思源黑体 CN Medium" panose="020B0600000000000000" charset="-122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2789" y="2670"/>
                  <a:ext cx="4361" cy="4361"/>
                </a:xfrm>
                <a:prstGeom prst="ellipse">
                  <a:avLst/>
                </a:prstGeom>
                <a:noFill/>
                <a:ln w="25400">
                  <a:gradFill>
                    <a:gsLst>
                      <a:gs pos="56000">
                        <a:schemeClr val="bg1">
                          <a:alpha val="0"/>
                        </a:schemeClr>
                      </a:gs>
                      <a:gs pos="55000">
                        <a:srgbClr val="438BDD">
                          <a:alpha val="18000"/>
                        </a:srgbClr>
                      </a:gs>
                      <a:gs pos="0">
                        <a:srgbClr val="135BAD">
                          <a:alpha val="100000"/>
                        </a:srgbClr>
                      </a:gs>
                    </a:gsLst>
                    <a:lin ang="0" scaled="0"/>
                  </a:gra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en-US" altLang="zh-CN" sz="2400">
                    <a:latin typeface="思源黑体 CN Medium" panose="020B0600000000000000" charset="-122"/>
                    <a:ea typeface="思源黑体 CN Medium" panose="020B0600000000000000" charset="-122"/>
                    <a:cs typeface="思源黑体 CN Medium" panose="020B0600000000000000" charset="-122"/>
                  </a:endParaRPr>
                </a:p>
              </p:txBody>
            </p:sp>
          </p:grpSp>
          <p:sp>
            <p:nvSpPr>
              <p:cNvPr id="12" name="文本框 11"/>
              <p:cNvSpPr txBox="1"/>
              <p:nvPr/>
            </p:nvSpPr>
            <p:spPr>
              <a:xfrm>
                <a:off x="4378" y="3810"/>
                <a:ext cx="1183" cy="2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ctr"/>
                <a:r>
                  <a:rPr lang="en-US" altLang="zh-CN" sz="8000" b="1">
                    <a:solidFill>
                      <a:schemeClr val="bg1"/>
                    </a:solidFill>
                    <a:latin typeface="+mn-ea"/>
                    <a:cs typeface="思源黑体 CN Medium" panose="020B0600000000000000" charset="-122"/>
                    <a:sym typeface="+mn-ea"/>
                  </a:rPr>
                  <a:t>2</a:t>
                </a:r>
                <a:endParaRPr lang="en-US" altLang="zh-CN" sz="8000" b="1">
                  <a:solidFill>
                    <a:schemeClr val="bg1"/>
                  </a:solidFill>
                  <a:latin typeface="+mn-ea"/>
                  <a:cs typeface="思源黑体 CN Medium" panose="020B0600000000000000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68.xml><?xml version="1.0" encoding="utf-8"?>
<p:tagLst xmlns:p="http://schemas.openxmlformats.org/presentationml/2006/main">
  <p:tag name="KSO_WM_UNIT_TABLE_BEAUTIFY" val="smartTable{105eb366-a8ea-42ac-91c2-3d9f718291d0}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8.xml><?xml version="1.0" encoding="utf-8"?>
<p:tagLst xmlns:p="http://schemas.openxmlformats.org/presentationml/2006/main">
  <p:tag name="PA" val="v3.2.0"/>
</p:tagLst>
</file>

<file path=ppt/tags/tag189.xml><?xml version="1.0" encoding="utf-8"?>
<p:tagLst xmlns:p="http://schemas.openxmlformats.org/presentationml/2006/main">
  <p:tag name="PA" val="v3.2.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PA" val="v3.2.0"/>
</p:tagLst>
</file>

<file path=ppt/tags/tag191.xml><?xml version="1.0" encoding="utf-8"?>
<p:tagLst xmlns:p="http://schemas.openxmlformats.org/presentationml/2006/main">
  <p:tag name="PA" val="v3.2.0"/>
</p:tagLst>
</file>

<file path=ppt/tags/tag192.xml><?xml version="1.0" encoding="utf-8"?>
<p:tagLst xmlns:p="http://schemas.openxmlformats.org/presentationml/2006/main">
  <p:tag name="PA" val="v3.2.0"/>
</p:tagLst>
</file>

<file path=ppt/tags/tag193.xml><?xml version="1.0" encoding="utf-8"?>
<p:tagLst xmlns:p="http://schemas.openxmlformats.org/presentationml/2006/main">
  <p:tag name="PA" val="v3.2.0"/>
</p:tagLst>
</file>

<file path=ppt/tags/tag194.xml><?xml version="1.0" encoding="utf-8"?>
<p:tagLst xmlns:p="http://schemas.openxmlformats.org/presentationml/2006/main">
  <p:tag name="PA" val="v3.2.0"/>
</p:tagLst>
</file>

<file path=ppt/tags/tag195.xml><?xml version="1.0" encoding="utf-8"?>
<p:tagLst xmlns:p="http://schemas.openxmlformats.org/presentationml/2006/main">
  <p:tag name="PA" val="v3.2.0"/>
</p:tagLst>
</file>

<file path=ppt/tags/tag196.xml><?xml version="1.0" encoding="utf-8"?>
<p:tagLst xmlns:p="http://schemas.openxmlformats.org/presentationml/2006/main">
  <p:tag name="PA" val="v3.2.0"/>
</p:tagLst>
</file>

<file path=ppt/tags/tag197.xml><?xml version="1.0" encoding="utf-8"?>
<p:tagLst xmlns:p="http://schemas.openxmlformats.org/presentationml/2006/main">
  <p:tag name="PA" val="v3.2.0"/>
</p:tagLst>
</file>

<file path=ppt/tags/tag198.xml><?xml version="1.0" encoding="utf-8"?>
<p:tagLst xmlns:p="http://schemas.openxmlformats.org/presentationml/2006/main">
  <p:tag name="PA" val="v3.2.0"/>
</p:tagLst>
</file>

<file path=ppt/tags/tag199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PA" val="v3.2.0"/>
</p:tagLst>
</file>

<file path=ppt/tags/tag201.xml><?xml version="1.0" encoding="utf-8"?>
<p:tagLst xmlns:p="http://schemas.openxmlformats.org/presentationml/2006/main">
  <p:tag name="PA" val="v3.2.0"/>
</p:tagLst>
</file>

<file path=ppt/tags/tag202.xml><?xml version="1.0" encoding="utf-8"?>
<p:tagLst xmlns:p="http://schemas.openxmlformats.org/presentationml/2006/main">
  <p:tag name="PA" val="v3.2.0"/>
</p:tagLst>
</file>

<file path=ppt/tags/tag203.xml><?xml version="1.0" encoding="utf-8"?>
<p:tagLst xmlns:p="http://schemas.openxmlformats.org/presentationml/2006/main">
  <p:tag name="PA" val="v3.2.0"/>
</p:tagLst>
</file>

<file path=ppt/tags/tag204.xml><?xml version="1.0" encoding="utf-8"?>
<p:tagLst xmlns:p="http://schemas.openxmlformats.org/presentationml/2006/main">
  <p:tag name="PA" val="v3.2.0"/>
</p:tagLst>
</file>

<file path=ppt/tags/tag2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7.xml><?xml version="1.0" encoding="utf-8"?>
<p:tagLst xmlns:p="http://schemas.openxmlformats.org/presentationml/2006/main">
  <p:tag name="COMMONDATA" val="eyJjb3VudCI6MjYsImhkaWQiOiJhMTc1MDFiNWFiZTE2YzdkMzQzZDYwYTVmNzdlMWU0NiIsInVzZXJDb3VudCI6MX0=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3036</Words>
  <Application>WPS 演示</Application>
  <PresentationFormat>宽屏</PresentationFormat>
  <Paragraphs>341</Paragraphs>
  <Slides>30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30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Wingdings</vt:lpstr>
      <vt:lpstr>汉仪旗黑 45S</vt:lpstr>
      <vt:lpstr>汉仪综艺体简</vt:lpstr>
      <vt:lpstr>汉仪颜楷简</vt:lpstr>
      <vt:lpstr>楷体_GB2312</vt:lpstr>
      <vt:lpstr>思源黑体 CN Medium</vt:lpstr>
      <vt:lpstr>思源黑体 Regular</vt:lpstr>
      <vt:lpstr>黑体</vt:lpstr>
      <vt:lpstr>Calibri</vt:lpstr>
      <vt:lpstr>思源黑体 CN Normal</vt:lpstr>
      <vt:lpstr>方正黑体简体</vt:lpstr>
      <vt:lpstr>方正兰亭大黑简体</vt:lpstr>
      <vt:lpstr>华文楷体</vt:lpstr>
      <vt:lpstr>Arial Unicode MS</vt:lpstr>
      <vt:lpstr>Mongolian Baiti</vt:lpstr>
      <vt:lpstr>禹卫书法行书简体</vt:lpstr>
      <vt:lpstr>方正黑体_GBK</vt:lpstr>
      <vt:lpstr>思源黑体</vt:lpstr>
      <vt:lpstr>HarmonyOS Sans SC Medium</vt:lpstr>
      <vt:lpstr>Office 主题​​</vt:lpstr>
      <vt:lpstr>2_Office 主题​​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赫明和</cp:lastModifiedBy>
  <cp:revision>266</cp:revision>
  <dcterms:created xsi:type="dcterms:W3CDTF">2022-06-23T13:30:00Z</dcterms:created>
  <dcterms:modified xsi:type="dcterms:W3CDTF">2022-06-25T01:15:43Z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2052-11.1.0.11830</vt:lpwstr>
  </property>
  <property fmtid="{D5CDD505-2E9C-101B-9397-08002B2CF9AE}" pid="3" name="KSOTemplateUUID">
    <vt:lpwstr>v1.0_mb_ppjPqx0qmssBDKIU5bG/jA==</vt:lpwstr>
  </property>
  <property fmtid="{D5CDD505-2E9C-101B-9397-08002B2CF9AE}" pid="4" name="ICV">
    <vt:lpwstr>2FA418314EF04AE8ACB162039D315860</vt:lpwstr>
  </property>
</Properties>
</file>