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625" r:id="rId3"/>
    <p:sldId id="626" r:id="rId5"/>
    <p:sldId id="627" r:id="rId6"/>
    <p:sldId id="710" r:id="rId7"/>
    <p:sldId id="628" r:id="rId8"/>
    <p:sldId id="629" r:id="rId9"/>
    <p:sldId id="630" r:id="rId10"/>
    <p:sldId id="631" r:id="rId11"/>
    <p:sldId id="632" r:id="rId12"/>
    <p:sldId id="633" r:id="rId13"/>
    <p:sldId id="634" r:id="rId14"/>
    <p:sldId id="635" r:id="rId15"/>
    <p:sldId id="636" r:id="rId16"/>
    <p:sldId id="637" r:id="rId17"/>
    <p:sldId id="647" r:id="rId18"/>
    <p:sldId id="639" r:id="rId19"/>
    <p:sldId id="640" r:id="rId20"/>
    <p:sldId id="641" r:id="rId21"/>
    <p:sldId id="649" r:id="rId22"/>
    <p:sldId id="643" r:id="rId23"/>
    <p:sldId id="644" r:id="rId24"/>
    <p:sldId id="645" r:id="rId25"/>
    <p:sldId id="646" r:id="rId26"/>
    <p:sldId id="624" r:id="rId27"/>
    <p:sldId id="620" r:id="rId28"/>
    <p:sldId id="621" r:id="rId29"/>
    <p:sldId id="715" r:id="rId30"/>
    <p:sldId id="594" r:id="rId31"/>
    <p:sldId id="595" r:id="rId32"/>
    <p:sldId id="596" r:id="rId33"/>
    <p:sldId id="597" r:id="rId34"/>
    <p:sldId id="599" r:id="rId35"/>
    <p:sldId id="601" r:id="rId36"/>
    <p:sldId id="602" r:id="rId37"/>
    <p:sldId id="603" r:id="rId38"/>
    <p:sldId id="604" r:id="rId39"/>
    <p:sldId id="605" r:id="rId40"/>
    <p:sldId id="606" r:id="rId41"/>
    <p:sldId id="607" r:id="rId42"/>
    <p:sldId id="716" r:id="rId43"/>
    <p:sldId id="608" r:id="rId44"/>
    <p:sldId id="609" r:id="rId45"/>
    <p:sldId id="610" r:id="rId46"/>
    <p:sldId id="611" r:id="rId47"/>
    <p:sldId id="612" r:id="rId48"/>
    <p:sldId id="613" r:id="rId49"/>
    <p:sldId id="615" r:id="rId50"/>
    <p:sldId id="614" r:id="rId51"/>
    <p:sldId id="616" r:id="rId52"/>
    <p:sldId id="617" r:id="rId53"/>
    <p:sldId id="618" r:id="rId54"/>
    <p:sldId id="650" r:id="rId55"/>
    <p:sldId id="651" r:id="rId56"/>
    <p:sldId id="652" r:id="rId57"/>
    <p:sldId id="654" r:id="rId58"/>
    <p:sldId id="653" r:id="rId59"/>
    <p:sldId id="655" r:id="rId60"/>
    <p:sldId id="656" r:id="rId61"/>
    <p:sldId id="657" r:id="rId62"/>
    <p:sldId id="658" r:id="rId63"/>
    <p:sldId id="717" r:id="rId64"/>
    <p:sldId id="718" r:id="rId65"/>
    <p:sldId id="659" r:id="rId66"/>
    <p:sldId id="660" r:id="rId67"/>
    <p:sldId id="661" r:id="rId68"/>
    <p:sldId id="662" r:id="rId69"/>
    <p:sldId id="663" r:id="rId70"/>
    <p:sldId id="664" r:id="rId71"/>
    <p:sldId id="665" r:id="rId72"/>
    <p:sldId id="666" r:id="rId73"/>
    <p:sldId id="667" r:id="rId74"/>
    <p:sldId id="668" r:id="rId75"/>
    <p:sldId id="669" r:id="rId76"/>
    <p:sldId id="670" r:id="rId77"/>
    <p:sldId id="671" r:id="rId78"/>
    <p:sldId id="672" r:id="rId79"/>
    <p:sldId id="711" r:id="rId80"/>
    <p:sldId id="712" r:id="rId8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0000"/>
    <a:srgbClr val="EA0000"/>
    <a:srgbClr val="0B7ADF"/>
    <a:srgbClr val="3597FF"/>
    <a:srgbClr val="DEA900"/>
    <a:srgbClr val="FFCC00"/>
    <a:srgbClr val="00B2EA"/>
    <a:srgbClr val="0B80EA"/>
    <a:srgbClr val="4A90DC"/>
    <a:srgbClr val="0A72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9" autoAdjust="0"/>
    <p:restoredTop sz="94618" autoAdjust="0"/>
  </p:normalViewPr>
  <p:slideViewPr>
    <p:cSldViewPr snapToGrid="0" showGuides="1">
      <p:cViewPr>
        <p:scale>
          <a:sx n="91" d="100"/>
          <a:sy n="91" d="100"/>
        </p:scale>
        <p:origin x="-1356" y="-594"/>
      </p:cViewPr>
      <p:guideLst>
        <p:guide orient="horz" pos="140"/>
        <p:guide orient="horz" pos="4172"/>
        <p:guide orient="horz" pos="561"/>
        <p:guide orient="horz" pos="713"/>
        <p:guide orient="horz" pos="4019"/>
        <p:guide orient="horz" pos="3838"/>
        <p:guide pos="387"/>
        <p:guide pos="7428"/>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10.xml.rels><?xml version="1.0" encoding="UTF-8" standalone="yes"?>
<Relationships xmlns="http://schemas.openxmlformats.org/package/2006/relationships"><Relationship Id="rId2" Type="http://schemas.openxmlformats.org/officeDocument/2006/relationships/themeOverride" Target="../theme/themeOverride10.xml"/><Relationship Id="rId1" Type="http://schemas.openxmlformats.org/officeDocument/2006/relationships/package" Target="../embeddings/Workbook10.xlsx"/></Relationships>
</file>

<file path=ppt/charts/_rels/chart11.xml.rels><?xml version="1.0" encoding="UTF-8" standalone="yes"?>
<Relationships xmlns="http://schemas.openxmlformats.org/package/2006/relationships"><Relationship Id="rId2" Type="http://schemas.openxmlformats.org/officeDocument/2006/relationships/themeOverride" Target="../theme/themeOverride11.xml"/><Relationship Id="rId1" Type="http://schemas.openxmlformats.org/officeDocument/2006/relationships/package" Target="../embeddings/Workbook11.xlsx"/></Relationships>
</file>

<file path=ppt/charts/_rels/chart12.xml.rels><?xml version="1.0" encoding="UTF-8" standalone="yes"?>
<Relationships xmlns="http://schemas.openxmlformats.org/package/2006/relationships"><Relationship Id="rId2" Type="http://schemas.openxmlformats.org/officeDocument/2006/relationships/themeOverride" Target="../theme/themeOverride12.xml"/><Relationship Id="rId1" Type="http://schemas.openxmlformats.org/officeDocument/2006/relationships/package" Target="../embeddings/Workbook12.xlsx"/></Relationships>
</file>

<file path=ppt/charts/_rels/chart13.xml.rels><?xml version="1.0" encoding="UTF-8" standalone="yes"?>
<Relationships xmlns="http://schemas.openxmlformats.org/package/2006/relationships"><Relationship Id="rId2" Type="http://schemas.openxmlformats.org/officeDocument/2006/relationships/themeOverride" Target="../theme/themeOverride13.xml"/><Relationship Id="rId1" Type="http://schemas.openxmlformats.org/officeDocument/2006/relationships/package" Target="../embeddings/Workbook13.xlsx"/></Relationships>
</file>

<file path=ppt/charts/_rels/chart14.xml.rels><?xml version="1.0" encoding="UTF-8" standalone="yes"?>
<Relationships xmlns="http://schemas.openxmlformats.org/package/2006/relationships"><Relationship Id="rId2" Type="http://schemas.openxmlformats.org/officeDocument/2006/relationships/themeOverride" Target="../theme/themeOverride14.xml"/><Relationship Id="rId1" Type="http://schemas.openxmlformats.org/officeDocument/2006/relationships/package" Target="../embeddings/Workbook14.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2" Type="http://schemas.openxmlformats.org/officeDocument/2006/relationships/themeOverride" Target="../theme/themeOverrid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2" Type="http://schemas.openxmlformats.org/officeDocument/2006/relationships/themeOverride" Target="../theme/themeOverride6.xml"/><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2" Type="http://schemas.openxmlformats.org/officeDocument/2006/relationships/themeOverride" Target="../theme/themeOverride7.xml"/><Relationship Id="rId1" Type="http://schemas.openxmlformats.org/officeDocument/2006/relationships/package" Target="../embeddings/Workbook7.xlsx"/></Relationships>
</file>

<file path=ppt/charts/_rels/chart8.xml.rels><?xml version="1.0" encoding="UTF-8" standalone="yes"?>
<Relationships xmlns="http://schemas.openxmlformats.org/package/2006/relationships"><Relationship Id="rId2" Type="http://schemas.openxmlformats.org/officeDocument/2006/relationships/themeOverride" Target="../theme/themeOverride8.xml"/><Relationship Id="rId1" Type="http://schemas.openxmlformats.org/officeDocument/2006/relationships/package" Target="../embeddings/Workbook8.xlsx"/></Relationships>
</file>

<file path=ppt/charts/_rels/chart9.xml.rels><?xml version="1.0" encoding="UTF-8" standalone="yes"?>
<Relationships xmlns="http://schemas.openxmlformats.org/package/2006/relationships"><Relationship Id="rId2" Type="http://schemas.openxmlformats.org/officeDocument/2006/relationships/themeOverride" Target="../theme/themeOverride9.xml"/><Relationship Id="rId1" Type="http://schemas.openxmlformats.org/officeDocument/2006/relationships/package" Target="../embeddings/Workbook9.xlsx"/></Relationships>
</file>

<file path=ppt/charts/chart1.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31"/>
    </mc:Choice>
    <mc:Fallback>
      <c:style val="31"/>
    </mc:Fallback>
  </mc:AlternateContent>
  <c:clrMapOvr bg1="lt1" tx1="dk1" bg2="lt2" tx2="dk2" accent1="accent1" accent2="accent2" accent3="accent3" accent4="accent4" accent5="accent5" accent6="accent6" hlink="hlink" folHlink="folHlink"/>
  <c:chart>
    <c:autoTitleDeleted val="true"/>
    <c:plotArea>
      <c:layout>
        <c:manualLayout>
          <c:layoutTarget val="inner"/>
          <c:xMode val="edge"/>
          <c:yMode val="edge"/>
          <c:x val="0"/>
          <c:y val="0.135855531487179"/>
          <c:w val="0.854152795026244"/>
          <c:h val="0.817429421265048"/>
        </c:manualLayout>
      </c:layout>
      <c:barChart>
        <c:barDir val="col"/>
        <c:grouping val="stacked"/>
        <c:varyColors val="false"/>
        <c:ser>
          <c:idx val="0"/>
          <c:order val="0"/>
          <c:tx>
            <c:strRef>
              <c:f>Sheet1!$B$1</c:f>
              <c:strCache>
                <c:ptCount val="1"/>
                <c:pt idx="0">
                  <c:v>列3</c:v>
                </c:pt>
              </c:strCache>
            </c:strRef>
          </c:tx>
          <c:invertIfNegative val="false"/>
          <c:dPt>
            <c:idx val="0"/>
            <c:invertIfNegative val="false"/>
            <c:bubble3D val="false"/>
            <c:spPr>
              <a:solidFill>
                <a:schemeClr val="tx2">
                  <a:lumMod val="75000"/>
                </a:schemeClr>
              </a:solidFill>
            </c:spPr>
          </c:dPt>
          <c:dPt>
            <c:idx val="1"/>
            <c:invertIfNegative val="false"/>
            <c:bubble3D val="false"/>
            <c:spPr>
              <a:solidFill>
                <a:schemeClr val="tx2">
                  <a:lumMod val="75000"/>
                </a:schemeClr>
              </a:solidFill>
            </c:spPr>
          </c:dPt>
          <c:dLbls>
            <c:delete val="true"/>
          </c:dLbls>
          <c:cat>
            <c:numRef>
              <c:f>Sheet1!$A$2:$A$3</c:f>
              <c:numCache>
                <c:formatCode>General</c:formatCode>
                <c:ptCount val="2"/>
              </c:numCache>
            </c:numRef>
          </c:cat>
          <c:val>
            <c:numRef>
              <c:f>Sheet1!$B$2:$B$3</c:f>
              <c:numCache>
                <c:formatCode>General</c:formatCode>
                <c:ptCount val="2"/>
                <c:pt idx="0">
                  <c:v>100</c:v>
                </c:pt>
                <c:pt idx="1">
                  <c:v>125.9</c:v>
                </c:pt>
              </c:numCache>
            </c:numRef>
          </c:val>
        </c:ser>
        <c:dLbls>
          <c:showLegendKey val="false"/>
          <c:showVal val="true"/>
          <c:showCatName val="false"/>
          <c:showSerName val="false"/>
          <c:showPercent val="false"/>
          <c:showBubbleSize val="false"/>
        </c:dLbls>
        <c:gapWidth val="95"/>
        <c:overlap val="100"/>
        <c:axId val="266706944"/>
        <c:axId val="74183168"/>
      </c:barChart>
      <c:catAx>
        <c:axId val="266706944"/>
        <c:scaling>
          <c:orientation val="minMax"/>
        </c:scaling>
        <c:delete val="false"/>
        <c:axPos val="b"/>
        <c:numFmt formatCode="General" sourceLinked="true"/>
        <c:majorTickMark val="none"/>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74183168"/>
        <c:crosses val="autoZero"/>
        <c:auto val="true"/>
        <c:lblAlgn val="ctr"/>
        <c:lblOffset val="100"/>
        <c:noMultiLvlLbl val="false"/>
      </c:catAx>
      <c:valAx>
        <c:axId val="74183168"/>
        <c:scaling>
          <c:orientation val="minMax"/>
        </c:scaling>
        <c:delete val="true"/>
        <c:axPos val="l"/>
        <c:numFmt formatCode="General" sourceLinked="true"/>
        <c:majorTickMark val="none"/>
        <c:minorTickMark val="none"/>
        <c:tickLblPos val="none"/>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66706944"/>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28"/>
    </mc:Choice>
    <mc:Fallback>
      <c:style val="28"/>
    </mc:Fallback>
  </mc:AlternateContent>
  <c:clrMapOvr bg1="lt1" tx1="dk1" bg2="lt2" tx2="dk2" accent1="accent1" accent2="accent2" accent3="accent3" accent4="accent4" accent5="accent5" accent6="accent6" hlink="hlink" folHlink="folHlink"/>
  <c:chart>
    <c:autoTitleDeleted val="true"/>
    <c:plotArea>
      <c:layout>
        <c:manualLayout>
          <c:layoutTarget val="inner"/>
          <c:xMode val="edge"/>
          <c:yMode val="edge"/>
          <c:x val="0"/>
          <c:y val="0.135855531487179"/>
          <c:w val="0.854152795026244"/>
          <c:h val="0.817429421265048"/>
        </c:manualLayout>
      </c:layout>
      <c:barChart>
        <c:barDir val="col"/>
        <c:grouping val="stacked"/>
        <c:varyColors val="false"/>
        <c:ser>
          <c:idx val="0"/>
          <c:order val="0"/>
          <c:tx>
            <c:strRef>
              <c:f>Sheet1!$B$1</c:f>
              <c:strCache>
                <c:ptCount val="1"/>
                <c:pt idx="0">
                  <c:v>列3</c:v>
                </c:pt>
              </c:strCache>
            </c:strRef>
          </c:tx>
          <c:invertIfNegative val="false"/>
          <c:dLbls>
            <c:delete val="true"/>
          </c:dLbls>
          <c:cat>
            <c:numRef>
              <c:f>Sheet1!$A$2:$A$3</c:f>
              <c:numCache>
                <c:formatCode>General</c:formatCode>
                <c:ptCount val="2"/>
              </c:numCache>
            </c:numRef>
          </c:cat>
          <c:val>
            <c:numRef>
              <c:f>Sheet1!$B$2:$B$3</c:f>
              <c:numCache>
                <c:formatCode>General</c:formatCode>
                <c:ptCount val="2"/>
                <c:pt idx="0">
                  <c:v>100</c:v>
                </c:pt>
                <c:pt idx="1">
                  <c:v>141</c:v>
                </c:pt>
              </c:numCache>
            </c:numRef>
          </c:val>
        </c:ser>
        <c:dLbls>
          <c:showLegendKey val="false"/>
          <c:showVal val="true"/>
          <c:showCatName val="false"/>
          <c:showSerName val="false"/>
          <c:showPercent val="false"/>
          <c:showBubbleSize val="false"/>
        </c:dLbls>
        <c:gapWidth val="95"/>
        <c:overlap val="100"/>
        <c:axId val="286115328"/>
        <c:axId val="130071872"/>
      </c:barChart>
      <c:catAx>
        <c:axId val="286115328"/>
        <c:scaling>
          <c:orientation val="minMax"/>
        </c:scaling>
        <c:delete val="false"/>
        <c:axPos val="b"/>
        <c:numFmt formatCode="General" sourceLinked="true"/>
        <c:majorTickMark val="none"/>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130071872"/>
        <c:crosses val="autoZero"/>
        <c:auto val="true"/>
        <c:lblAlgn val="ctr"/>
        <c:lblOffset val="100"/>
        <c:noMultiLvlLbl val="false"/>
      </c:catAx>
      <c:valAx>
        <c:axId val="130071872"/>
        <c:scaling>
          <c:orientation val="minMax"/>
        </c:scaling>
        <c:delete val="true"/>
        <c:axPos val="l"/>
        <c:numFmt formatCode="General" sourceLinked="true"/>
        <c:majorTickMark val="none"/>
        <c:minorTickMark val="none"/>
        <c:tickLblPos val="none"/>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86115328"/>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0" vertOverflow="ellipsis" vert="horz" wrap="square" anchor="ctr" anchorCtr="true"/>
          <a:lstStyle/>
          <a:p>
            <a:pPr>
              <a:defRPr lang="zh-CN" sz="2160" b="1" i="0" u="none" strike="noStrike" kern="1200" baseline="0">
                <a:solidFill>
                  <a:schemeClr val="tx1"/>
                </a:solidFill>
                <a:latin typeface="+mn-lt"/>
                <a:ea typeface="+mn-ea"/>
                <a:cs typeface="+mn-cs"/>
              </a:defRPr>
            </a:pPr>
            <a:r>
              <a:rPr lang="zh-CN" altLang="en-US" sz="2800" dirty="0" smtClean="0">
                <a:solidFill>
                  <a:schemeClr val="tx1"/>
                </a:solidFill>
              </a:rPr>
              <a:t>资产总额</a:t>
            </a:r>
            <a:endParaRPr lang="zh-CN" altLang="en-US" sz="2800" dirty="0">
              <a:solidFill>
                <a:schemeClr val="tx1"/>
              </a:solidFill>
            </a:endParaRPr>
          </a:p>
        </c:rich>
      </c:tx>
      <c:layout>
        <c:manualLayout>
          <c:xMode val="edge"/>
          <c:yMode val="edge"/>
          <c:x val="0.220701834951297"/>
          <c:y val="0.0868652026731964"/>
        </c:manualLayout>
      </c:layout>
      <c:overlay val="false"/>
    </c:title>
    <c:autoTitleDeleted val="false"/>
    <c:plotArea>
      <c:layout/>
      <c:barChart>
        <c:barDir val="col"/>
        <c:grouping val="stacked"/>
        <c:varyColors val="false"/>
        <c:ser>
          <c:idx val="0"/>
          <c:order val="0"/>
          <c:tx>
            <c:strRef>
              <c:f>Sheet1!$B$1</c:f>
              <c:strCache>
                <c:ptCount val="1"/>
                <c:pt idx="0">
                  <c:v>资产总额</c:v>
                </c:pt>
              </c:strCache>
            </c:strRef>
          </c:tx>
          <c:invertIfNegative val="false"/>
          <c:dLbls>
            <c:delete val="true"/>
          </c:dLbls>
          <c:cat>
            <c:numRef>
              <c:f>Sheet1!$A$2:$A$3</c:f>
              <c:numCache>
                <c:formatCode>General</c:formatCode>
                <c:ptCount val="2"/>
              </c:numCache>
            </c:numRef>
          </c:cat>
          <c:val>
            <c:numRef>
              <c:f>Sheet1!$B$2:$B$3</c:f>
              <c:numCache>
                <c:formatCode>General</c:formatCode>
                <c:ptCount val="2"/>
                <c:pt idx="0">
                  <c:v>305.4</c:v>
                </c:pt>
                <c:pt idx="1">
                  <c:v>688.3</c:v>
                </c:pt>
              </c:numCache>
            </c:numRef>
          </c:val>
        </c:ser>
        <c:dLbls>
          <c:showLegendKey val="false"/>
          <c:showVal val="false"/>
          <c:showCatName val="false"/>
          <c:showSerName val="false"/>
          <c:showPercent val="false"/>
          <c:showBubbleSize val="false"/>
        </c:dLbls>
        <c:gapWidth val="150"/>
        <c:overlap val="100"/>
        <c:axId val="68419072"/>
        <c:axId val="280658496"/>
      </c:barChart>
      <c:catAx>
        <c:axId val="68419072"/>
        <c:scaling>
          <c:orientation val="minMax"/>
        </c:scaling>
        <c:delete val="false"/>
        <c:axPos val="b"/>
        <c:numFmt formatCode="General" sourceLinked="true"/>
        <c:majorTickMark val="out"/>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80658496"/>
        <c:crosses val="autoZero"/>
        <c:auto val="true"/>
        <c:lblAlgn val="ctr"/>
        <c:lblOffset val="100"/>
        <c:noMultiLvlLbl val="false"/>
      </c:catAx>
      <c:valAx>
        <c:axId val="280658496"/>
        <c:scaling>
          <c:orientation val="minMax"/>
        </c:scaling>
        <c:delete val="false"/>
        <c:axPos val="l"/>
        <c:majorGridlines/>
        <c:numFmt formatCode="General" sourceLinked="true"/>
        <c:majorTickMark val="out"/>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68419072"/>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0" vertOverflow="ellipsis" vert="horz" wrap="square" anchor="ctr" anchorCtr="true"/>
          <a:lstStyle/>
          <a:p>
            <a:pPr>
              <a:defRPr lang="zh-CN" sz="2160" b="1" i="0" u="none" strike="noStrike" kern="1200" baseline="0">
                <a:solidFill>
                  <a:schemeClr val="tx1"/>
                </a:solidFill>
                <a:latin typeface="+mn-lt"/>
                <a:ea typeface="+mn-ea"/>
                <a:cs typeface="+mn-cs"/>
              </a:defRPr>
            </a:pPr>
            <a:r>
              <a:rPr lang="zh-CN" altLang="en-US" sz="2800" dirty="0" smtClean="0">
                <a:solidFill>
                  <a:schemeClr val="tx1"/>
                </a:solidFill>
              </a:rPr>
              <a:t>营业收入</a:t>
            </a:r>
            <a:endParaRPr lang="zh-CN" altLang="en-US" sz="2800" dirty="0">
              <a:solidFill>
                <a:schemeClr val="tx1"/>
              </a:solidFill>
            </a:endParaRPr>
          </a:p>
        </c:rich>
      </c:tx>
      <c:layout>
        <c:manualLayout>
          <c:xMode val="edge"/>
          <c:yMode val="edge"/>
          <c:x val="0.220701834951297"/>
          <c:y val="0.0868652026731964"/>
        </c:manualLayout>
      </c:layout>
      <c:overlay val="false"/>
    </c:title>
    <c:autoTitleDeleted val="false"/>
    <c:plotArea>
      <c:layout/>
      <c:barChart>
        <c:barDir val="col"/>
        <c:grouping val="stacked"/>
        <c:varyColors val="false"/>
        <c:ser>
          <c:idx val="0"/>
          <c:order val="0"/>
          <c:tx>
            <c:strRef>
              <c:f>Sheet1!$B$1</c:f>
              <c:strCache>
                <c:ptCount val="1"/>
                <c:pt idx="0">
                  <c:v>资产总额</c:v>
                </c:pt>
              </c:strCache>
            </c:strRef>
          </c:tx>
          <c:invertIfNegative val="false"/>
          <c:dLbls>
            <c:delete val="true"/>
          </c:dLbls>
          <c:cat>
            <c:numRef>
              <c:f>Sheet1!$A$2:$A$3</c:f>
              <c:numCache>
                <c:formatCode>General</c:formatCode>
                <c:ptCount val="2"/>
              </c:numCache>
            </c:numRef>
          </c:cat>
          <c:val>
            <c:numRef>
              <c:f>Sheet1!$B$2:$B$3</c:f>
              <c:numCache>
                <c:formatCode>General</c:formatCode>
                <c:ptCount val="2"/>
                <c:pt idx="0">
                  <c:v>26.3</c:v>
                </c:pt>
                <c:pt idx="1">
                  <c:v>42.5</c:v>
                </c:pt>
              </c:numCache>
            </c:numRef>
          </c:val>
        </c:ser>
        <c:dLbls>
          <c:showLegendKey val="false"/>
          <c:showVal val="false"/>
          <c:showCatName val="false"/>
          <c:showSerName val="false"/>
          <c:showPercent val="false"/>
          <c:showBubbleSize val="false"/>
        </c:dLbls>
        <c:gapWidth val="150"/>
        <c:overlap val="100"/>
        <c:axId val="73501696"/>
        <c:axId val="280660224"/>
      </c:barChart>
      <c:catAx>
        <c:axId val="73501696"/>
        <c:scaling>
          <c:orientation val="minMax"/>
        </c:scaling>
        <c:delete val="false"/>
        <c:axPos val="b"/>
        <c:numFmt formatCode="General" sourceLinked="true"/>
        <c:majorTickMark val="out"/>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80660224"/>
        <c:crosses val="autoZero"/>
        <c:auto val="true"/>
        <c:lblAlgn val="ctr"/>
        <c:lblOffset val="100"/>
        <c:noMultiLvlLbl val="false"/>
      </c:catAx>
      <c:valAx>
        <c:axId val="280660224"/>
        <c:scaling>
          <c:orientation val="minMax"/>
        </c:scaling>
        <c:delete val="false"/>
        <c:axPos val="l"/>
        <c:majorGridlines/>
        <c:numFmt formatCode="General" sourceLinked="true"/>
        <c:majorTickMark val="out"/>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73501696"/>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0" vertOverflow="ellipsis" vert="horz" wrap="square" anchor="ctr" anchorCtr="true"/>
          <a:lstStyle/>
          <a:p>
            <a:pPr>
              <a:defRPr lang="zh-CN" sz="2160" b="1" i="0" u="none" strike="noStrike" kern="1200" baseline="0">
                <a:solidFill>
                  <a:schemeClr val="tx1"/>
                </a:solidFill>
                <a:latin typeface="+mn-lt"/>
                <a:ea typeface="+mn-ea"/>
                <a:cs typeface="+mn-cs"/>
              </a:defRPr>
            </a:pPr>
            <a:r>
              <a:rPr lang="zh-CN" altLang="en-US" sz="2800" dirty="0" smtClean="0">
                <a:solidFill>
                  <a:schemeClr val="tx1"/>
                </a:solidFill>
              </a:rPr>
              <a:t>利润</a:t>
            </a:r>
            <a:endParaRPr lang="zh-CN" altLang="en-US" sz="2800" dirty="0">
              <a:solidFill>
                <a:schemeClr val="tx1"/>
              </a:solidFill>
            </a:endParaRPr>
          </a:p>
        </c:rich>
      </c:tx>
      <c:layout>
        <c:manualLayout>
          <c:xMode val="edge"/>
          <c:yMode val="edge"/>
          <c:x val="0.400588788711479"/>
          <c:y val="0.0868652026731964"/>
        </c:manualLayout>
      </c:layout>
      <c:overlay val="false"/>
    </c:title>
    <c:autoTitleDeleted val="false"/>
    <c:plotArea>
      <c:layout/>
      <c:barChart>
        <c:barDir val="col"/>
        <c:grouping val="stacked"/>
        <c:varyColors val="false"/>
        <c:ser>
          <c:idx val="0"/>
          <c:order val="0"/>
          <c:tx>
            <c:strRef>
              <c:f>Sheet1!$B$1</c:f>
              <c:strCache>
                <c:ptCount val="1"/>
                <c:pt idx="0">
                  <c:v>资产总额</c:v>
                </c:pt>
              </c:strCache>
            </c:strRef>
          </c:tx>
          <c:invertIfNegative val="false"/>
          <c:dLbls>
            <c:delete val="true"/>
          </c:dLbls>
          <c:cat>
            <c:numRef>
              <c:f>Sheet1!$A$2:$A$3</c:f>
              <c:numCache>
                <c:formatCode>General</c:formatCode>
                <c:ptCount val="2"/>
              </c:numCache>
            </c:numRef>
          </c:cat>
          <c:val>
            <c:numRef>
              <c:f>Sheet1!$B$2:$B$3</c:f>
              <c:numCache>
                <c:formatCode>General</c:formatCode>
                <c:ptCount val="2"/>
                <c:pt idx="0">
                  <c:v>5.5</c:v>
                </c:pt>
                <c:pt idx="1">
                  <c:v>23.7</c:v>
                </c:pt>
              </c:numCache>
            </c:numRef>
          </c:val>
        </c:ser>
        <c:dLbls>
          <c:showLegendKey val="false"/>
          <c:showVal val="false"/>
          <c:showCatName val="false"/>
          <c:showSerName val="false"/>
          <c:showPercent val="false"/>
          <c:showBubbleSize val="false"/>
        </c:dLbls>
        <c:gapWidth val="150"/>
        <c:overlap val="100"/>
        <c:axId val="73502208"/>
        <c:axId val="280661952"/>
      </c:barChart>
      <c:catAx>
        <c:axId val="73502208"/>
        <c:scaling>
          <c:orientation val="minMax"/>
        </c:scaling>
        <c:delete val="false"/>
        <c:axPos val="b"/>
        <c:numFmt formatCode="General" sourceLinked="true"/>
        <c:majorTickMark val="out"/>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80661952"/>
        <c:crosses val="autoZero"/>
        <c:auto val="true"/>
        <c:lblAlgn val="ctr"/>
        <c:lblOffset val="100"/>
        <c:noMultiLvlLbl val="false"/>
      </c:catAx>
      <c:valAx>
        <c:axId val="280661952"/>
        <c:scaling>
          <c:orientation val="minMax"/>
        </c:scaling>
        <c:delete val="false"/>
        <c:axPos val="l"/>
        <c:majorGridlines/>
        <c:numFmt formatCode="General" sourceLinked="true"/>
        <c:majorTickMark val="out"/>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73502208"/>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0" vertOverflow="ellipsis" vert="horz" wrap="square" anchor="ctr" anchorCtr="true"/>
          <a:lstStyle/>
          <a:p>
            <a:pPr>
              <a:defRPr lang="zh-CN" sz="2160" b="1" i="0" u="none" strike="noStrike" kern="1200" baseline="0">
                <a:solidFill>
                  <a:schemeClr val="tx1"/>
                </a:solidFill>
                <a:latin typeface="+mn-lt"/>
                <a:ea typeface="+mn-ea"/>
                <a:cs typeface="+mn-cs"/>
              </a:defRPr>
            </a:pPr>
            <a:r>
              <a:rPr lang="zh-CN" altLang="en-US" sz="2800" dirty="0" smtClean="0">
                <a:solidFill>
                  <a:schemeClr val="tx1"/>
                </a:solidFill>
              </a:rPr>
              <a:t>净利润</a:t>
            </a:r>
            <a:endParaRPr lang="zh-CN" altLang="en-US" sz="2800" dirty="0">
              <a:solidFill>
                <a:schemeClr val="tx1"/>
              </a:solidFill>
            </a:endParaRPr>
          </a:p>
        </c:rich>
      </c:tx>
      <c:layout>
        <c:manualLayout>
          <c:xMode val="edge"/>
          <c:yMode val="edge"/>
          <c:x val="0.400588788711479"/>
          <c:y val="0.0868652026731964"/>
        </c:manualLayout>
      </c:layout>
      <c:overlay val="false"/>
    </c:title>
    <c:autoTitleDeleted val="false"/>
    <c:plotArea>
      <c:layout/>
      <c:barChart>
        <c:barDir val="col"/>
        <c:grouping val="stacked"/>
        <c:varyColors val="false"/>
        <c:ser>
          <c:idx val="0"/>
          <c:order val="0"/>
          <c:tx>
            <c:strRef>
              <c:f>Sheet1!$B$1</c:f>
              <c:strCache>
                <c:ptCount val="1"/>
                <c:pt idx="0">
                  <c:v>资产总额</c:v>
                </c:pt>
              </c:strCache>
            </c:strRef>
          </c:tx>
          <c:invertIfNegative val="false"/>
          <c:dLbls>
            <c:delete val="true"/>
          </c:dLbls>
          <c:cat>
            <c:numRef>
              <c:f>Sheet1!$A$2:$A$3</c:f>
              <c:numCache>
                <c:formatCode>General</c:formatCode>
                <c:ptCount val="2"/>
              </c:numCache>
            </c:numRef>
          </c:cat>
          <c:val>
            <c:numRef>
              <c:f>Sheet1!$B$2:$B$3</c:f>
              <c:numCache>
                <c:formatCode>General</c:formatCode>
                <c:ptCount val="2"/>
                <c:pt idx="0">
                  <c:v>4.5</c:v>
                </c:pt>
                <c:pt idx="1">
                  <c:v>21.5</c:v>
                </c:pt>
              </c:numCache>
            </c:numRef>
          </c:val>
        </c:ser>
        <c:dLbls>
          <c:showLegendKey val="false"/>
          <c:showVal val="false"/>
          <c:showCatName val="false"/>
          <c:showSerName val="false"/>
          <c:showPercent val="false"/>
          <c:showBubbleSize val="false"/>
        </c:dLbls>
        <c:gapWidth val="150"/>
        <c:overlap val="100"/>
        <c:axId val="73583104"/>
        <c:axId val="280664256"/>
      </c:barChart>
      <c:catAx>
        <c:axId val="73583104"/>
        <c:scaling>
          <c:orientation val="minMax"/>
        </c:scaling>
        <c:delete val="false"/>
        <c:axPos val="b"/>
        <c:numFmt formatCode="General" sourceLinked="true"/>
        <c:majorTickMark val="out"/>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80664256"/>
        <c:crosses val="autoZero"/>
        <c:auto val="true"/>
        <c:lblAlgn val="ctr"/>
        <c:lblOffset val="100"/>
        <c:noMultiLvlLbl val="false"/>
      </c:catAx>
      <c:valAx>
        <c:axId val="280664256"/>
        <c:scaling>
          <c:orientation val="minMax"/>
        </c:scaling>
        <c:delete val="false"/>
        <c:axPos val="l"/>
        <c:majorGridlines/>
        <c:numFmt formatCode="General" sourceLinked="true"/>
        <c:majorTickMark val="out"/>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73583104"/>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32"/>
    </mc:Choice>
    <mc:Fallback>
      <c:style val="32"/>
    </mc:Fallback>
  </mc:AlternateContent>
  <c:clrMapOvr bg1="lt1" tx1="dk1" bg2="lt2" tx2="dk2" accent1="accent1" accent2="accent2" accent3="accent3" accent4="accent4" accent5="accent5" accent6="accent6" hlink="hlink" folHlink="folHlink"/>
  <c:chart>
    <c:autoTitleDeleted val="true"/>
    <c:plotArea>
      <c:layout>
        <c:manualLayout>
          <c:layoutTarget val="inner"/>
          <c:xMode val="edge"/>
          <c:yMode val="edge"/>
          <c:x val="0"/>
          <c:y val="0.135855531487179"/>
          <c:w val="0.854152795026244"/>
          <c:h val="0.817429421265048"/>
        </c:manualLayout>
      </c:layout>
      <c:barChart>
        <c:barDir val="col"/>
        <c:grouping val="stacked"/>
        <c:varyColors val="false"/>
        <c:ser>
          <c:idx val="0"/>
          <c:order val="0"/>
          <c:tx>
            <c:strRef>
              <c:f>Sheet1!$B$1</c:f>
              <c:strCache>
                <c:ptCount val="1"/>
                <c:pt idx="0">
                  <c:v>列3</c:v>
                </c:pt>
              </c:strCache>
            </c:strRef>
          </c:tx>
          <c:invertIfNegative val="false"/>
          <c:dLbls>
            <c:delete val="true"/>
          </c:dLbls>
          <c:cat>
            <c:numRef>
              <c:f>Sheet1!$A$2:$A$3</c:f>
              <c:numCache>
                <c:formatCode>General</c:formatCode>
                <c:ptCount val="2"/>
              </c:numCache>
            </c:numRef>
          </c:cat>
          <c:val>
            <c:numRef>
              <c:f>Sheet1!$B$2:$B$3</c:f>
              <c:numCache>
                <c:formatCode>General</c:formatCode>
                <c:ptCount val="2"/>
                <c:pt idx="0">
                  <c:v>100</c:v>
                </c:pt>
                <c:pt idx="1">
                  <c:v>129.8</c:v>
                </c:pt>
              </c:numCache>
            </c:numRef>
          </c:val>
        </c:ser>
        <c:dLbls>
          <c:showLegendKey val="false"/>
          <c:showVal val="true"/>
          <c:showCatName val="false"/>
          <c:showSerName val="false"/>
          <c:showPercent val="false"/>
          <c:showBubbleSize val="false"/>
        </c:dLbls>
        <c:gapWidth val="95"/>
        <c:overlap val="100"/>
        <c:axId val="267003392"/>
        <c:axId val="74477504"/>
      </c:barChart>
      <c:catAx>
        <c:axId val="267003392"/>
        <c:scaling>
          <c:orientation val="minMax"/>
        </c:scaling>
        <c:delete val="false"/>
        <c:axPos val="b"/>
        <c:numFmt formatCode="General" sourceLinked="true"/>
        <c:majorTickMark val="none"/>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74477504"/>
        <c:crosses val="autoZero"/>
        <c:auto val="true"/>
        <c:lblAlgn val="ctr"/>
        <c:lblOffset val="100"/>
        <c:noMultiLvlLbl val="false"/>
      </c:catAx>
      <c:valAx>
        <c:axId val="74477504"/>
        <c:scaling>
          <c:orientation val="minMax"/>
        </c:scaling>
        <c:delete val="true"/>
        <c:axPos val="l"/>
        <c:numFmt formatCode="General" sourceLinked="true"/>
        <c:majorTickMark val="none"/>
        <c:minorTickMark val="none"/>
        <c:tickLblPos val="none"/>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67003392"/>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31"/>
    </mc:Choice>
    <mc:Fallback>
      <c:style val="31"/>
    </mc:Fallback>
  </mc:AlternateContent>
  <c:clrMapOvr bg1="lt1" tx1="dk1" bg2="lt2" tx2="dk2" accent1="accent1" accent2="accent2" accent3="accent3" accent4="accent4" accent5="accent5" accent6="accent6" hlink="hlink" folHlink="folHlink"/>
  <c:chart>
    <c:autoTitleDeleted val="true"/>
    <c:plotArea>
      <c:layout>
        <c:manualLayout>
          <c:layoutTarget val="inner"/>
          <c:xMode val="edge"/>
          <c:yMode val="edge"/>
          <c:x val="0"/>
          <c:y val="0.135855531487179"/>
          <c:w val="0.854152795026244"/>
          <c:h val="0.817429421265048"/>
        </c:manualLayout>
      </c:layout>
      <c:barChart>
        <c:barDir val="col"/>
        <c:grouping val="stacked"/>
        <c:varyColors val="false"/>
        <c:dLbls>
          <c:showLegendKey val="false"/>
          <c:showVal val="true"/>
          <c:showCatName val="false"/>
          <c:showSerName val="false"/>
          <c:showPercent val="false"/>
          <c:showBubbleSize val="false"/>
        </c:dLbls>
        <c:gapWidth val="95"/>
        <c:overlap val="100"/>
        <c:axId val="279364096"/>
        <c:axId val="74480384"/>
      </c:barChart>
      <c:catAx>
        <c:axId val="279364096"/>
        <c:scaling>
          <c:orientation val="minMax"/>
        </c:scaling>
        <c:delete val="false"/>
        <c:axPos val="b"/>
        <c:numFmt formatCode="General" sourceLinked="true"/>
        <c:majorTickMark val="none"/>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74480384"/>
        <c:crosses val="autoZero"/>
        <c:auto val="true"/>
        <c:lblAlgn val="ctr"/>
        <c:lblOffset val="100"/>
        <c:noMultiLvlLbl val="false"/>
      </c:catAx>
      <c:valAx>
        <c:axId val="74480384"/>
        <c:scaling>
          <c:orientation val="minMax"/>
        </c:scaling>
        <c:delete val="true"/>
        <c:axPos val="l"/>
        <c:numFmt formatCode="General" sourceLinked="true"/>
        <c:majorTickMark val="none"/>
        <c:minorTickMark val="none"/>
        <c:tickLblPos val="none"/>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79364096"/>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28"/>
    </mc:Choice>
    <mc:Fallback>
      <c:style val="28"/>
    </mc:Fallback>
  </mc:AlternateContent>
  <c:clrMapOvr bg1="lt1" tx1="dk1" bg2="lt2" tx2="dk2" accent1="accent1" accent2="accent2" accent3="accent3" accent4="accent4" accent5="accent5" accent6="accent6" hlink="hlink" folHlink="folHlink"/>
  <c:chart>
    <c:autoTitleDeleted val="true"/>
    <c:plotArea>
      <c:layout>
        <c:manualLayout>
          <c:layoutTarget val="inner"/>
          <c:xMode val="edge"/>
          <c:yMode val="edge"/>
          <c:x val="0"/>
          <c:y val="0.135855531487179"/>
          <c:w val="0.854152795026244"/>
          <c:h val="0.817429421265048"/>
        </c:manualLayout>
      </c:layout>
      <c:barChart>
        <c:barDir val="col"/>
        <c:grouping val="stacked"/>
        <c:varyColors val="false"/>
        <c:ser>
          <c:idx val="0"/>
          <c:order val="0"/>
          <c:tx>
            <c:strRef>
              <c:f>Sheet1!$B$1</c:f>
              <c:strCache>
                <c:ptCount val="1"/>
                <c:pt idx="0">
                  <c:v>列3</c:v>
                </c:pt>
              </c:strCache>
            </c:strRef>
          </c:tx>
          <c:invertIfNegative val="false"/>
          <c:dLbls>
            <c:delete val="true"/>
          </c:dLbls>
          <c:cat>
            <c:numRef>
              <c:f>Sheet1!$A$2:$A$3</c:f>
              <c:numCache>
                <c:formatCode>General</c:formatCode>
                <c:ptCount val="2"/>
              </c:numCache>
            </c:numRef>
          </c:cat>
          <c:val>
            <c:numRef>
              <c:f>Sheet1!$B$2:$B$3</c:f>
              <c:numCache>
                <c:formatCode>General</c:formatCode>
                <c:ptCount val="2"/>
                <c:pt idx="0">
                  <c:v>100</c:v>
                </c:pt>
                <c:pt idx="1">
                  <c:v>130</c:v>
                </c:pt>
              </c:numCache>
            </c:numRef>
          </c:val>
        </c:ser>
        <c:dLbls>
          <c:showLegendKey val="false"/>
          <c:showVal val="true"/>
          <c:showCatName val="false"/>
          <c:showSerName val="false"/>
          <c:showPercent val="false"/>
          <c:showBubbleSize val="false"/>
        </c:dLbls>
        <c:gapWidth val="95"/>
        <c:overlap val="100"/>
        <c:axId val="271588352"/>
        <c:axId val="115762880"/>
      </c:barChart>
      <c:catAx>
        <c:axId val="271588352"/>
        <c:scaling>
          <c:orientation val="minMax"/>
        </c:scaling>
        <c:delete val="false"/>
        <c:axPos val="b"/>
        <c:numFmt formatCode="General" sourceLinked="true"/>
        <c:majorTickMark val="none"/>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115762880"/>
        <c:crosses val="autoZero"/>
        <c:auto val="true"/>
        <c:lblAlgn val="ctr"/>
        <c:lblOffset val="100"/>
        <c:noMultiLvlLbl val="false"/>
      </c:catAx>
      <c:valAx>
        <c:axId val="115762880"/>
        <c:scaling>
          <c:orientation val="minMax"/>
        </c:scaling>
        <c:delete val="true"/>
        <c:axPos val="l"/>
        <c:numFmt formatCode="General" sourceLinked="true"/>
        <c:majorTickMark val="none"/>
        <c:minorTickMark val="none"/>
        <c:tickLblPos val="none"/>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71588352"/>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32"/>
    </mc:Choice>
    <mc:Fallback>
      <c:style val="32"/>
    </mc:Fallback>
  </mc:AlternateContent>
  <c:clrMapOvr bg1="lt1" tx1="dk1" bg2="lt2" tx2="dk2" accent1="accent1" accent2="accent2" accent3="accent3" accent4="accent4" accent5="accent5" accent6="accent6" hlink="hlink" folHlink="folHlink"/>
  <c:chart>
    <c:autoTitleDeleted val="true"/>
    <c:plotArea>
      <c:layout>
        <c:manualLayout>
          <c:layoutTarget val="inner"/>
          <c:xMode val="edge"/>
          <c:yMode val="edge"/>
          <c:x val="0"/>
          <c:y val="0.135855531487179"/>
          <c:w val="0.854152795026244"/>
          <c:h val="0.817429421265048"/>
        </c:manualLayout>
      </c:layout>
      <c:barChart>
        <c:barDir val="col"/>
        <c:grouping val="stacked"/>
        <c:varyColors val="false"/>
        <c:ser>
          <c:idx val="0"/>
          <c:order val="0"/>
          <c:tx>
            <c:strRef>
              <c:f>Sheet1!$B$1</c:f>
              <c:strCache>
                <c:ptCount val="1"/>
                <c:pt idx="0">
                  <c:v>列3</c:v>
                </c:pt>
              </c:strCache>
            </c:strRef>
          </c:tx>
          <c:invertIfNegative val="false"/>
          <c:dPt>
            <c:idx val="0"/>
            <c:invertIfNegative val="false"/>
            <c:bubble3D val="false"/>
            <c:spPr>
              <a:solidFill>
                <a:srgbClr val="92D050"/>
              </a:solidFill>
            </c:spPr>
          </c:dPt>
          <c:dPt>
            <c:idx val="1"/>
            <c:invertIfNegative val="false"/>
            <c:bubble3D val="false"/>
            <c:spPr>
              <a:solidFill>
                <a:srgbClr val="92D050"/>
              </a:solidFill>
            </c:spPr>
          </c:dPt>
          <c:dLbls>
            <c:delete val="true"/>
          </c:dLbls>
          <c:cat>
            <c:numRef>
              <c:f>Sheet1!$A$2:$A$3</c:f>
              <c:numCache>
                <c:formatCode>General</c:formatCode>
                <c:ptCount val="2"/>
              </c:numCache>
            </c:numRef>
          </c:cat>
          <c:val>
            <c:numRef>
              <c:f>Sheet1!$B$2:$B$3</c:f>
              <c:numCache>
                <c:formatCode>General</c:formatCode>
                <c:ptCount val="2"/>
                <c:pt idx="0">
                  <c:v>150</c:v>
                </c:pt>
                <c:pt idx="1">
                  <c:v>190</c:v>
                </c:pt>
              </c:numCache>
            </c:numRef>
          </c:val>
        </c:ser>
        <c:dLbls>
          <c:showLegendKey val="false"/>
          <c:showVal val="true"/>
          <c:showCatName val="false"/>
          <c:showSerName val="false"/>
          <c:showPercent val="false"/>
          <c:showBubbleSize val="false"/>
        </c:dLbls>
        <c:gapWidth val="95"/>
        <c:overlap val="100"/>
        <c:axId val="279366144"/>
        <c:axId val="115765184"/>
      </c:barChart>
      <c:catAx>
        <c:axId val="279366144"/>
        <c:scaling>
          <c:orientation val="minMax"/>
        </c:scaling>
        <c:delete val="false"/>
        <c:axPos val="b"/>
        <c:numFmt formatCode="General" sourceLinked="true"/>
        <c:majorTickMark val="none"/>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115765184"/>
        <c:crosses val="autoZero"/>
        <c:auto val="true"/>
        <c:lblAlgn val="ctr"/>
        <c:lblOffset val="100"/>
        <c:noMultiLvlLbl val="false"/>
      </c:catAx>
      <c:valAx>
        <c:axId val="115765184"/>
        <c:scaling>
          <c:orientation val="minMax"/>
        </c:scaling>
        <c:delete val="true"/>
        <c:axPos val="l"/>
        <c:numFmt formatCode="General" sourceLinked="true"/>
        <c:majorTickMark val="none"/>
        <c:minorTickMark val="none"/>
        <c:tickLblPos val="none"/>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79366144"/>
        <c:crosses val="autoZero"/>
        <c:crossBetween val="between"/>
      </c:valAx>
      <c:spPr>
        <a:noFill/>
        <a:ln>
          <a:noFill/>
        </a:ln>
        <a:effectLst/>
      </c:spPr>
    </c:plotArea>
    <c:plotVisOnly val="true"/>
    <c:dispBlanksAs val="gap"/>
    <c:showDLblsOverMax val="false"/>
  </c:chart>
  <c:spPr>
    <a:noFill/>
  </c:spPr>
  <c:txPr>
    <a:bodyPr/>
    <a:lstStyle/>
    <a:p>
      <a:pPr>
        <a:defRPr lang="zh-CN" sz="1800"/>
      </a:pPr>
    </a:p>
  </c:txPr>
  <c:externalData r:id="rId1">
    <c:autoUpdate val="false"/>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31"/>
    </mc:Choice>
    <mc:Fallback>
      <c:style val="31"/>
    </mc:Fallback>
  </mc:AlternateContent>
  <c:clrMapOvr bg1="lt1" tx1="dk1" bg2="lt2" tx2="dk2" accent1="accent1" accent2="accent2" accent3="accent3" accent4="accent4" accent5="accent5" accent6="accent6" hlink="hlink" folHlink="folHlink"/>
  <c:chart>
    <c:autoTitleDeleted val="true"/>
    <c:plotArea>
      <c:layout>
        <c:manualLayout>
          <c:layoutTarget val="inner"/>
          <c:xMode val="edge"/>
          <c:yMode val="edge"/>
          <c:x val="0.0282233135236785"/>
          <c:y val="0.120902662346809"/>
          <c:w val="0.854152795026244"/>
          <c:h val="0.817429421265048"/>
        </c:manualLayout>
      </c:layout>
      <c:barChart>
        <c:barDir val="col"/>
        <c:grouping val="stacked"/>
        <c:varyColors val="false"/>
        <c:ser>
          <c:idx val="0"/>
          <c:order val="0"/>
          <c:tx>
            <c:strRef>
              <c:f>Sheet1!$B$1</c:f>
              <c:strCache>
                <c:ptCount val="1"/>
                <c:pt idx="0">
                  <c:v>列3</c:v>
                </c:pt>
              </c:strCache>
            </c:strRef>
          </c:tx>
          <c:spPr>
            <a:solidFill>
              <a:srgbClr val="00B050"/>
            </a:solidFill>
          </c:spPr>
          <c:invertIfNegative val="false"/>
          <c:dPt>
            <c:idx val="0"/>
            <c:invertIfNegative val="false"/>
            <c:bubble3D val="false"/>
          </c:dPt>
          <c:dPt>
            <c:idx val="1"/>
            <c:invertIfNegative val="false"/>
            <c:bubble3D val="false"/>
          </c:dPt>
          <c:dLbls>
            <c:delete val="true"/>
          </c:dLbls>
          <c:cat>
            <c:numRef>
              <c:f>Sheet1!$A$2:$A$3</c:f>
              <c:numCache>
                <c:formatCode>General</c:formatCode>
                <c:ptCount val="2"/>
              </c:numCache>
            </c:numRef>
          </c:cat>
          <c:val>
            <c:numRef>
              <c:f>Sheet1!$B$2:$B$3</c:f>
              <c:numCache>
                <c:formatCode>General</c:formatCode>
                <c:ptCount val="2"/>
                <c:pt idx="0">
                  <c:v>100</c:v>
                </c:pt>
                <c:pt idx="1">
                  <c:v>120.5</c:v>
                </c:pt>
              </c:numCache>
            </c:numRef>
          </c:val>
        </c:ser>
        <c:dLbls>
          <c:showLegendKey val="false"/>
          <c:showVal val="true"/>
          <c:showCatName val="false"/>
          <c:showSerName val="false"/>
          <c:showPercent val="false"/>
          <c:showBubbleSize val="false"/>
        </c:dLbls>
        <c:gapWidth val="95"/>
        <c:overlap val="100"/>
        <c:axId val="266710016"/>
        <c:axId val="115766912"/>
      </c:barChart>
      <c:catAx>
        <c:axId val="266710016"/>
        <c:scaling>
          <c:orientation val="minMax"/>
        </c:scaling>
        <c:delete val="false"/>
        <c:axPos val="b"/>
        <c:numFmt formatCode="General" sourceLinked="true"/>
        <c:majorTickMark val="none"/>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115766912"/>
        <c:crosses val="autoZero"/>
        <c:auto val="true"/>
        <c:lblAlgn val="ctr"/>
        <c:lblOffset val="100"/>
        <c:noMultiLvlLbl val="false"/>
      </c:catAx>
      <c:valAx>
        <c:axId val="115766912"/>
        <c:scaling>
          <c:orientation val="minMax"/>
        </c:scaling>
        <c:delete val="true"/>
        <c:axPos val="l"/>
        <c:numFmt formatCode="General" sourceLinked="true"/>
        <c:majorTickMark val="none"/>
        <c:minorTickMark val="none"/>
        <c:tickLblPos val="none"/>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66710016"/>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31"/>
    </mc:Choice>
    <mc:Fallback>
      <c:style val="31"/>
    </mc:Fallback>
  </mc:AlternateContent>
  <c:clrMapOvr bg1="lt1" tx1="dk1" bg2="lt2" tx2="dk2" accent1="accent1" accent2="accent2" accent3="accent3" accent4="accent4" accent5="accent5" accent6="accent6" hlink="hlink" folHlink="folHlink"/>
  <c:chart>
    <c:autoTitleDeleted val="true"/>
    <c:plotArea>
      <c:layout>
        <c:manualLayout>
          <c:layoutTarget val="inner"/>
          <c:xMode val="edge"/>
          <c:yMode val="edge"/>
          <c:x val="0"/>
          <c:y val="0.135855531487179"/>
          <c:w val="0.854152795026244"/>
          <c:h val="0.817429421265048"/>
        </c:manualLayout>
      </c:layout>
      <c:barChart>
        <c:barDir val="col"/>
        <c:grouping val="stacked"/>
        <c:varyColors val="false"/>
        <c:ser>
          <c:idx val="0"/>
          <c:order val="0"/>
          <c:tx>
            <c:strRef>
              <c:f>Sheet1!$B$1</c:f>
              <c:strCache>
                <c:ptCount val="1"/>
                <c:pt idx="0">
                  <c:v>列3</c:v>
                </c:pt>
              </c:strCache>
            </c:strRef>
          </c:tx>
          <c:invertIfNegative val="false"/>
          <c:dPt>
            <c:idx val="0"/>
            <c:invertIfNegative val="false"/>
            <c:bubble3D val="false"/>
            <c:spPr>
              <a:solidFill>
                <a:schemeClr val="tx2">
                  <a:lumMod val="75000"/>
                </a:schemeClr>
              </a:solidFill>
            </c:spPr>
          </c:dPt>
          <c:dPt>
            <c:idx val="1"/>
            <c:invertIfNegative val="false"/>
            <c:bubble3D val="false"/>
            <c:spPr>
              <a:solidFill>
                <a:schemeClr val="tx2">
                  <a:lumMod val="75000"/>
                </a:schemeClr>
              </a:solidFill>
            </c:spPr>
          </c:dPt>
          <c:dLbls>
            <c:delete val="true"/>
          </c:dLbls>
          <c:cat>
            <c:numRef>
              <c:f>Sheet1!$A$2:$A$3</c:f>
              <c:numCache>
                <c:formatCode>General</c:formatCode>
                <c:ptCount val="2"/>
              </c:numCache>
            </c:numRef>
          </c:cat>
          <c:val>
            <c:numRef>
              <c:f>Sheet1!$B$2:$B$3</c:f>
              <c:numCache>
                <c:formatCode>General</c:formatCode>
                <c:ptCount val="2"/>
                <c:pt idx="0">
                  <c:v>100</c:v>
                </c:pt>
                <c:pt idx="1">
                  <c:v>121</c:v>
                </c:pt>
              </c:numCache>
            </c:numRef>
          </c:val>
        </c:ser>
        <c:dLbls>
          <c:showLegendKey val="false"/>
          <c:showVal val="true"/>
          <c:showCatName val="false"/>
          <c:showSerName val="false"/>
          <c:showPercent val="false"/>
          <c:showBubbleSize val="false"/>
        </c:dLbls>
        <c:gapWidth val="95"/>
        <c:overlap val="100"/>
        <c:axId val="286114816"/>
        <c:axId val="130066688"/>
      </c:barChart>
      <c:catAx>
        <c:axId val="286114816"/>
        <c:scaling>
          <c:orientation val="minMax"/>
        </c:scaling>
        <c:delete val="false"/>
        <c:axPos val="b"/>
        <c:numFmt formatCode="General" sourceLinked="true"/>
        <c:majorTickMark val="none"/>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130066688"/>
        <c:crosses val="autoZero"/>
        <c:auto val="true"/>
        <c:lblAlgn val="ctr"/>
        <c:lblOffset val="100"/>
        <c:noMultiLvlLbl val="false"/>
      </c:catAx>
      <c:valAx>
        <c:axId val="130066688"/>
        <c:scaling>
          <c:orientation val="minMax"/>
        </c:scaling>
        <c:delete val="true"/>
        <c:axPos val="l"/>
        <c:numFmt formatCode="General" sourceLinked="true"/>
        <c:majorTickMark val="none"/>
        <c:minorTickMark val="none"/>
        <c:tickLblPos val="none"/>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86114816"/>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32"/>
    </mc:Choice>
    <mc:Fallback>
      <c:style val="32"/>
    </mc:Fallback>
  </mc:AlternateContent>
  <c:clrMapOvr bg1="lt1" tx1="dk1" bg2="lt2" tx2="dk2" accent1="accent1" accent2="accent2" accent3="accent3" accent4="accent4" accent5="accent5" accent6="accent6" hlink="hlink" folHlink="folHlink"/>
  <c:chart>
    <c:autoTitleDeleted val="true"/>
    <c:plotArea>
      <c:layout>
        <c:manualLayout>
          <c:layoutTarget val="inner"/>
          <c:xMode val="edge"/>
          <c:yMode val="edge"/>
          <c:x val="0"/>
          <c:y val="0.135855531487179"/>
          <c:w val="0.854152795026244"/>
          <c:h val="0.817429421265048"/>
        </c:manualLayout>
      </c:layout>
      <c:barChart>
        <c:barDir val="col"/>
        <c:grouping val="stacked"/>
        <c:varyColors val="false"/>
        <c:ser>
          <c:idx val="0"/>
          <c:order val="0"/>
          <c:tx>
            <c:strRef>
              <c:f>Sheet1!$B$1</c:f>
              <c:strCache>
                <c:ptCount val="1"/>
                <c:pt idx="0">
                  <c:v>列3</c:v>
                </c:pt>
              </c:strCache>
            </c:strRef>
          </c:tx>
          <c:invertIfNegative val="false"/>
          <c:dLbls>
            <c:delete val="true"/>
          </c:dLbls>
          <c:cat>
            <c:numRef>
              <c:f>Sheet1!$A$2:$A$3</c:f>
              <c:numCache>
                <c:formatCode>General</c:formatCode>
                <c:ptCount val="2"/>
              </c:numCache>
            </c:numRef>
          </c:cat>
          <c:val>
            <c:numRef>
              <c:f>Sheet1!$B$2:$B$3</c:f>
              <c:numCache>
                <c:formatCode>General</c:formatCode>
                <c:ptCount val="2"/>
                <c:pt idx="0">
                  <c:v>100</c:v>
                </c:pt>
                <c:pt idx="1">
                  <c:v>129</c:v>
                </c:pt>
              </c:numCache>
            </c:numRef>
          </c:val>
        </c:ser>
        <c:dLbls>
          <c:showLegendKey val="false"/>
          <c:showVal val="true"/>
          <c:showCatName val="false"/>
          <c:showSerName val="false"/>
          <c:showPercent val="false"/>
          <c:showBubbleSize val="false"/>
        </c:dLbls>
        <c:gapWidth val="95"/>
        <c:overlap val="100"/>
        <c:axId val="290101760"/>
        <c:axId val="130068416"/>
      </c:barChart>
      <c:catAx>
        <c:axId val="290101760"/>
        <c:scaling>
          <c:orientation val="minMax"/>
        </c:scaling>
        <c:delete val="false"/>
        <c:axPos val="b"/>
        <c:numFmt formatCode="General" sourceLinked="true"/>
        <c:majorTickMark val="none"/>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130068416"/>
        <c:crosses val="autoZero"/>
        <c:auto val="true"/>
        <c:lblAlgn val="ctr"/>
        <c:lblOffset val="100"/>
        <c:noMultiLvlLbl val="false"/>
      </c:catAx>
      <c:valAx>
        <c:axId val="130068416"/>
        <c:scaling>
          <c:orientation val="minMax"/>
        </c:scaling>
        <c:delete val="true"/>
        <c:axPos val="l"/>
        <c:numFmt formatCode="General" sourceLinked="true"/>
        <c:majorTickMark val="none"/>
        <c:minorTickMark val="none"/>
        <c:tickLblPos val="none"/>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90101760"/>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31"/>
    </mc:Choice>
    <mc:Fallback>
      <c:style val="31"/>
    </mc:Fallback>
  </mc:AlternateContent>
  <c:clrMapOvr bg1="lt1" tx1="dk1" bg2="lt2" tx2="dk2" accent1="accent1" accent2="accent2" accent3="accent3" accent4="accent4" accent5="accent5" accent6="accent6" hlink="hlink" folHlink="folHlink"/>
  <c:chart>
    <c:autoTitleDeleted val="true"/>
    <c:plotArea>
      <c:layout>
        <c:manualLayout>
          <c:layoutTarget val="inner"/>
          <c:xMode val="edge"/>
          <c:yMode val="edge"/>
          <c:x val="0"/>
          <c:y val="0.135855531487179"/>
          <c:w val="0.854152795026244"/>
          <c:h val="0.817429421265048"/>
        </c:manualLayout>
      </c:layout>
      <c:barChart>
        <c:barDir val="col"/>
        <c:grouping val="stacked"/>
        <c:varyColors val="false"/>
        <c:ser>
          <c:idx val="0"/>
          <c:order val="0"/>
          <c:tx>
            <c:strRef>
              <c:f>Sheet1!$B$1</c:f>
              <c:strCache>
                <c:ptCount val="1"/>
                <c:pt idx="0">
                  <c:v>列3</c:v>
                </c:pt>
              </c:strCache>
            </c:strRef>
          </c:tx>
          <c:invertIfNegative val="false"/>
          <c:dLbls>
            <c:delete val="true"/>
          </c:dLbls>
          <c:cat>
            <c:numRef>
              <c:f>Sheet1!$A$2:$A$3</c:f>
              <c:numCache>
                <c:formatCode>General</c:formatCode>
                <c:ptCount val="2"/>
              </c:numCache>
            </c:numRef>
          </c:cat>
          <c:val>
            <c:numRef>
              <c:f>Sheet1!$B$2:$B$3</c:f>
              <c:numCache>
                <c:formatCode>General</c:formatCode>
                <c:ptCount val="2"/>
                <c:pt idx="0">
                  <c:v>100</c:v>
                </c:pt>
                <c:pt idx="1">
                  <c:v>120.1</c:v>
                </c:pt>
              </c:numCache>
            </c:numRef>
          </c:val>
        </c:ser>
        <c:dLbls>
          <c:showLegendKey val="false"/>
          <c:showVal val="true"/>
          <c:showCatName val="false"/>
          <c:showSerName val="false"/>
          <c:showPercent val="false"/>
          <c:showBubbleSize val="false"/>
        </c:dLbls>
        <c:gapWidth val="95"/>
        <c:overlap val="100"/>
        <c:axId val="290100224"/>
        <c:axId val="130070144"/>
      </c:barChart>
      <c:catAx>
        <c:axId val="290100224"/>
        <c:scaling>
          <c:orientation val="minMax"/>
        </c:scaling>
        <c:delete val="false"/>
        <c:axPos val="b"/>
        <c:numFmt formatCode="General" sourceLinked="true"/>
        <c:majorTickMark val="none"/>
        <c:minorTickMark val="none"/>
        <c:tickLblPos val="nextTo"/>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130070144"/>
        <c:crosses val="autoZero"/>
        <c:auto val="true"/>
        <c:lblAlgn val="ctr"/>
        <c:lblOffset val="100"/>
        <c:noMultiLvlLbl val="false"/>
      </c:catAx>
      <c:valAx>
        <c:axId val="130070144"/>
        <c:scaling>
          <c:orientation val="minMax"/>
        </c:scaling>
        <c:delete val="true"/>
        <c:axPos val="l"/>
        <c:numFmt formatCode="General" sourceLinked="true"/>
        <c:majorTickMark val="none"/>
        <c:minorTickMark val="none"/>
        <c:tickLblPos val="none"/>
        <c:txPr>
          <a:bodyPr rot="-60000000" spcFirstLastPara="0" vertOverflow="ellipsis" vert="horz" wrap="square" anchor="ctr" anchorCtr="true"/>
          <a:lstStyle/>
          <a:p>
            <a:pPr>
              <a:defRPr lang="zh-CN" sz="1800" b="0" i="0" u="none" strike="noStrike" kern="1200" baseline="0">
                <a:solidFill>
                  <a:schemeClr val="tx1"/>
                </a:solidFill>
                <a:latin typeface="+mn-lt"/>
                <a:ea typeface="+mn-ea"/>
                <a:cs typeface="+mn-cs"/>
              </a:defRPr>
            </a:pPr>
          </a:p>
        </c:txPr>
        <c:crossAx val="290100224"/>
        <c:crosses val="autoZero"/>
        <c:crossBetween val="between"/>
      </c:valAx>
      <c:spPr>
        <a:noFill/>
        <a:ln>
          <a:noFill/>
        </a:ln>
        <a:effectLst/>
      </c:spPr>
    </c:plotArea>
    <c:plotVisOnly val="true"/>
    <c:dispBlanksAs val="gap"/>
    <c:showDLblsOverMax val="false"/>
  </c:chart>
  <c:txPr>
    <a:bodyPr/>
    <a:lstStyle/>
    <a:p>
      <a:pPr>
        <a:defRPr lang="zh-CN" sz="1800"/>
      </a:pPr>
    </a:p>
  </c:txPr>
  <c:externalData r:id="rId1">
    <c:autoUpdate val="false"/>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true"/>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141743F9-9B08-422F-9ECE-BE7148BC7DDC}" type="datetimeFigureOut">
              <a:rPr lang="zh-CN" altLang="en-US" smtClean="0"/>
            </a:fld>
            <a:endParaRPr lang="zh-CN" altLang="en-US" dirty="0"/>
          </a:p>
        </p:txBody>
      </p:sp>
      <p:sp>
        <p:nvSpPr>
          <p:cNvPr id="4" name="幻灯片图像占位符 3"/>
          <p:cNvSpPr>
            <a:spLocks noGrp="true" noRot="true" noChangeAspect="true"/>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true"/>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true"/>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true"/>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D34C0232-94FA-4EBE-BB9B-79FBE486032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685800" y="1143000"/>
            <a:ext cx="5486400" cy="30861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685800" y="1143000"/>
            <a:ext cx="5486400" cy="30861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685800" y="1143000"/>
            <a:ext cx="5486400" cy="30861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5"/>
          </p:nvPr>
        </p:nvSpPr>
        <p:spPr/>
        <p:txBody>
          <a:bodyPr/>
          <a:lstStyle/>
          <a:p>
            <a:fld id="{FEED00AE-7B8F-49B5-AE8B-D76DAB05584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false" advTm="5000">
        <p14:honeycomb/>
      </p:transition>
    </mc:Choice>
    <mc:Fallback>
      <p:transition spd="slow" advClick="false"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false" advTm="5000">
        <p14:honeycomb/>
      </p:transition>
    </mc:Choice>
    <mc:Fallback>
      <p:transition spd="slow" advClick="false"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true" noChangeArrowheads="true"/>
          </p:cNvPicPr>
          <p:nvPr userDrawn="true"/>
        </p:nvPicPr>
        <p:blipFill>
          <a:blip r:embed="rId2">
            <a:extLst>
              <a:ext uri="{28A0092B-C50C-407E-A947-70E740481C1C}">
                <a14:useLocalDpi xmlns:a14="http://schemas.microsoft.com/office/drawing/2010/main" val="false"/>
              </a:ext>
            </a:extLst>
          </a:blip>
          <a:stretch>
            <a:fillRect/>
          </a:stretch>
        </p:blipFill>
        <p:spPr bwMode="auto">
          <a:xfrm>
            <a:off x="0" y="0"/>
            <a:ext cx="12287250" cy="695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advClick="false" advTm="5000">
        <p14:honeycomb/>
      </p:transition>
    </mc:Choice>
    <mc:Fallback>
      <p:transition spd="slow" advClick="false"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
        <p:nvSpPr>
          <p:cNvPr id="2" name="矩形 1"/>
          <p:cNvSpPr/>
          <p:nvPr userDrawn="true"/>
        </p:nvSpPr>
        <p:spPr>
          <a:xfrm>
            <a:off x="3296910" y="162225"/>
            <a:ext cx="8893755" cy="5662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sym typeface="Arial" panose="02080604020202020204" pitchFamily="34" charset="0"/>
            </a:endParaRPr>
          </a:p>
        </p:txBody>
      </p:sp>
      <p:sp>
        <p:nvSpPr>
          <p:cNvPr id="3" name="矩形 2"/>
          <p:cNvSpPr/>
          <p:nvPr userDrawn="true"/>
        </p:nvSpPr>
        <p:spPr>
          <a:xfrm>
            <a:off x="1340" y="162225"/>
            <a:ext cx="240922" cy="5662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sym typeface="Arial" panose="02080604020202020204" pitchFamily="34" charset="0"/>
            </a:endParaRPr>
          </a:p>
        </p:txBody>
      </p:sp>
      <p:sp>
        <p:nvSpPr>
          <p:cNvPr id="4" name="矩形 3"/>
          <p:cNvSpPr/>
          <p:nvPr userDrawn="true"/>
        </p:nvSpPr>
        <p:spPr>
          <a:xfrm>
            <a:off x="273997" y="162225"/>
            <a:ext cx="64153" cy="5662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sym typeface="Arial" panose="02080604020202020204" pitchFamily="34" charset="0"/>
            </a:endParaRPr>
          </a:p>
        </p:txBody>
      </p:sp>
      <p:sp>
        <p:nvSpPr>
          <p:cNvPr id="5" name="文本框 4"/>
          <p:cNvSpPr txBox="true"/>
          <p:nvPr userDrawn="true"/>
        </p:nvSpPr>
        <p:spPr>
          <a:xfrm>
            <a:off x="466725" y="182780"/>
            <a:ext cx="2734297" cy="461665"/>
          </a:xfrm>
          <a:prstGeom prst="rect">
            <a:avLst/>
          </a:prstGeom>
          <a:noFill/>
        </p:spPr>
        <p:txBody>
          <a:bodyPr wrap="square" rtlCol="0">
            <a:spAutoFit/>
          </a:bodyPr>
          <a:lstStyle/>
          <a:p>
            <a:pPr lvl="0" algn="ctr">
              <a:defRPr/>
            </a:pPr>
            <a:r>
              <a:rPr lang="zh-CN" altLang="en-US" sz="2400" b="1" dirty="0">
                <a:solidFill>
                  <a:prstClr val="black">
                    <a:lumMod val="65000"/>
                    <a:lumOff val="35000"/>
                  </a:prstClr>
                </a:solidFill>
                <a:latin typeface="印品黑体" panose="00000500000000000000" pitchFamily="2" charset="-122"/>
                <a:ea typeface="印品黑体" panose="00000500000000000000" pitchFamily="2" charset="-122"/>
                <a:cs typeface="+mn-ea"/>
                <a:sym typeface="Arial" panose="02080604020202020204" pitchFamily="34" charset="0"/>
              </a:rPr>
              <a:t>请输入您的标题</a:t>
            </a:r>
            <a:endParaRPr lang="zh-CN" altLang="en-US" sz="2400" b="1" dirty="0">
              <a:solidFill>
                <a:prstClr val="black">
                  <a:lumMod val="65000"/>
                  <a:lumOff val="35000"/>
                </a:prstClr>
              </a:solidFill>
              <a:latin typeface="印品黑体" panose="00000500000000000000" pitchFamily="2" charset="-122"/>
              <a:ea typeface="印品黑体" panose="00000500000000000000" pitchFamily="2" charset="-122"/>
              <a:cs typeface="+mn-ea"/>
              <a:sym typeface="Arial" panose="02080604020202020204" pitchFamily="34" charset="0"/>
            </a:endParaRPr>
          </a:p>
        </p:txBody>
      </p:sp>
      <p:sp>
        <p:nvSpPr>
          <p:cNvPr id="6" name="Content Placeholder 2"/>
          <p:cNvSpPr txBox="true"/>
          <p:nvPr userDrawn="true"/>
        </p:nvSpPr>
        <p:spPr>
          <a:xfrm>
            <a:off x="10055689" y="182780"/>
            <a:ext cx="1807531" cy="524759"/>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7200" rtl="0" eaLnBrk="1" fontAlgn="auto" latinLnBrk="0" hangingPunct="1">
              <a:lnSpc>
                <a:spcPct val="100000"/>
              </a:lnSpc>
              <a:spcBef>
                <a:spcPct val="20000"/>
              </a:spcBef>
              <a:spcAft>
                <a:spcPts val="600"/>
              </a:spcAft>
              <a:buClr>
                <a:srgbClr val="C00000">
                  <a:lumMod val="75000"/>
                </a:srgbClr>
              </a:buClr>
              <a:buSzPct val="145000"/>
              <a:buFont typeface="Arial" panose="020B0604020202020204"/>
              <a:buNone/>
              <a:defRPr/>
            </a:pPr>
            <a:r>
              <a:rPr kumimoji="0" lang="en-US" altLang="zh-CN" sz="3410" b="1"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ea"/>
                <a:sym typeface="Arial" panose="02080604020202020204" pitchFamily="34" charset="0"/>
              </a:rPr>
              <a:t>LOGO</a:t>
            </a:r>
            <a:endParaRPr kumimoji="0" lang="en-US" sz="3410" b="1"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sym typeface="Arial" panose="02080604020202020204" pitchFamily="34" charset="0"/>
            </a:endParaRPr>
          </a:p>
        </p:txBody>
      </p:sp>
      <p:sp>
        <p:nvSpPr>
          <p:cNvPr id="7" name="文本框 6"/>
          <p:cNvSpPr txBox="true"/>
          <p:nvPr userDrawn="true"/>
        </p:nvSpPr>
        <p:spPr>
          <a:xfrm>
            <a:off x="466725" y="544641"/>
            <a:ext cx="2702561" cy="325795"/>
          </a:xfrm>
          <a:prstGeom prst="rect">
            <a:avLst/>
          </a:prstGeom>
          <a:noFill/>
        </p:spPr>
        <p:txBody>
          <a:bodyPr wrap="square" rtlCol="0">
            <a:spAutoFit/>
          </a:bodyPr>
          <a:lstStyle/>
          <a:p>
            <a:pPr lvl="0" algn="dist">
              <a:defRPr/>
            </a:pPr>
            <a:r>
              <a:rPr lang="en-US" altLang="zh-CN" sz="1515" dirty="0">
                <a:solidFill>
                  <a:prstClr val="black">
                    <a:lumMod val="65000"/>
                    <a:lumOff val="35000"/>
                  </a:prstClr>
                </a:solidFill>
                <a:latin typeface="印品黑体" panose="00000500000000000000" pitchFamily="2" charset="-122"/>
                <a:ea typeface="印品黑体" panose="00000500000000000000" pitchFamily="2" charset="-122"/>
                <a:cs typeface="+mn-ea"/>
                <a:sym typeface="Arial" panose="02080604020202020204" pitchFamily="34" charset="0"/>
              </a:rPr>
              <a:t>Click Here To Add Title</a:t>
            </a:r>
            <a:endParaRPr kumimoji="0" lang="en-US" altLang="zh-CN" sz="1515" b="0" i="0" u="none" strike="noStrike" kern="1200" cap="none" spc="0" normalizeH="0" baseline="0" noProof="0" dirty="0">
              <a:ln>
                <a:noFill/>
              </a:ln>
              <a:solidFill>
                <a:prstClr val="black">
                  <a:lumMod val="65000"/>
                  <a:lumOff val="35000"/>
                </a:prstClr>
              </a:solidFill>
              <a:effectLst/>
              <a:uLnTx/>
              <a:uFillTx/>
              <a:latin typeface="印品黑体" panose="00000500000000000000" pitchFamily="2" charset="-122"/>
              <a:ea typeface="印品黑体" panose="00000500000000000000" pitchFamily="2" charset="-122"/>
              <a:cs typeface="+mn-ea"/>
              <a:sym typeface="Arial" panose="0208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false" advTm="5000">
        <p14:honeycomb/>
      </p:transition>
    </mc:Choice>
    <mc:Fallback>
      <p:transition spd="slow" advClick="false"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
        <p:nvSpPr>
          <p:cNvPr id="2" name="矩形 1"/>
          <p:cNvSpPr/>
          <p:nvPr userDrawn="true"/>
        </p:nvSpPr>
        <p:spPr>
          <a:xfrm>
            <a:off x="3296910" y="162225"/>
            <a:ext cx="8893755" cy="5662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sym typeface="Arial" panose="02080604020202020204" pitchFamily="34" charset="0"/>
            </a:endParaRPr>
          </a:p>
        </p:txBody>
      </p:sp>
      <p:sp>
        <p:nvSpPr>
          <p:cNvPr id="3" name="矩形 2"/>
          <p:cNvSpPr/>
          <p:nvPr userDrawn="true"/>
        </p:nvSpPr>
        <p:spPr>
          <a:xfrm>
            <a:off x="1340" y="162225"/>
            <a:ext cx="240922" cy="5662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sym typeface="Arial" panose="02080604020202020204" pitchFamily="34" charset="0"/>
            </a:endParaRPr>
          </a:p>
        </p:txBody>
      </p:sp>
      <p:sp>
        <p:nvSpPr>
          <p:cNvPr id="4" name="矩形 3"/>
          <p:cNvSpPr/>
          <p:nvPr userDrawn="true"/>
        </p:nvSpPr>
        <p:spPr>
          <a:xfrm>
            <a:off x="273997" y="162225"/>
            <a:ext cx="64153" cy="5662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sym typeface="Arial" panose="02080604020202020204" pitchFamily="34" charset="0"/>
            </a:endParaRPr>
          </a:p>
        </p:txBody>
      </p:sp>
      <p:sp>
        <p:nvSpPr>
          <p:cNvPr id="5" name="文本框 4"/>
          <p:cNvSpPr txBox="true"/>
          <p:nvPr userDrawn="true"/>
        </p:nvSpPr>
        <p:spPr>
          <a:xfrm>
            <a:off x="466725" y="182780"/>
            <a:ext cx="2734297" cy="461665"/>
          </a:xfrm>
          <a:prstGeom prst="rect">
            <a:avLst/>
          </a:prstGeom>
          <a:noFill/>
        </p:spPr>
        <p:txBody>
          <a:bodyPr wrap="square" rtlCol="0">
            <a:spAutoFit/>
          </a:bodyPr>
          <a:lstStyle/>
          <a:p>
            <a:pPr lvl="0" algn="ctr">
              <a:defRPr/>
            </a:pPr>
            <a:r>
              <a:rPr lang="zh-CN" altLang="en-US" sz="2400" b="1" dirty="0">
                <a:solidFill>
                  <a:prstClr val="black">
                    <a:lumMod val="65000"/>
                    <a:lumOff val="35000"/>
                  </a:prstClr>
                </a:solidFill>
                <a:latin typeface="印品黑体" panose="00000500000000000000" pitchFamily="2" charset="-122"/>
                <a:ea typeface="印品黑体" panose="00000500000000000000" pitchFamily="2" charset="-122"/>
                <a:cs typeface="+mn-ea"/>
                <a:sym typeface="Arial" panose="02080604020202020204" pitchFamily="34" charset="0"/>
              </a:rPr>
              <a:t>请输入您的标题</a:t>
            </a:r>
            <a:endParaRPr lang="zh-CN" altLang="en-US" sz="2400" b="1" dirty="0">
              <a:solidFill>
                <a:prstClr val="black">
                  <a:lumMod val="65000"/>
                  <a:lumOff val="35000"/>
                </a:prstClr>
              </a:solidFill>
              <a:latin typeface="印品黑体" panose="00000500000000000000" pitchFamily="2" charset="-122"/>
              <a:ea typeface="印品黑体" panose="00000500000000000000" pitchFamily="2" charset="-122"/>
              <a:cs typeface="+mn-ea"/>
              <a:sym typeface="Arial" panose="02080604020202020204" pitchFamily="34" charset="0"/>
            </a:endParaRPr>
          </a:p>
        </p:txBody>
      </p:sp>
      <p:sp>
        <p:nvSpPr>
          <p:cNvPr id="6" name="Content Placeholder 2"/>
          <p:cNvSpPr txBox="true"/>
          <p:nvPr userDrawn="true"/>
        </p:nvSpPr>
        <p:spPr>
          <a:xfrm>
            <a:off x="10055689" y="182780"/>
            <a:ext cx="1807531" cy="524759"/>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7200" rtl="0" eaLnBrk="1" fontAlgn="auto" latinLnBrk="0" hangingPunct="1">
              <a:lnSpc>
                <a:spcPct val="100000"/>
              </a:lnSpc>
              <a:spcBef>
                <a:spcPct val="20000"/>
              </a:spcBef>
              <a:spcAft>
                <a:spcPts val="600"/>
              </a:spcAft>
              <a:buClr>
                <a:srgbClr val="C00000">
                  <a:lumMod val="75000"/>
                </a:srgbClr>
              </a:buClr>
              <a:buSzPct val="145000"/>
              <a:buFont typeface="Arial" panose="020B0604020202020204"/>
              <a:buNone/>
              <a:defRPr/>
            </a:pPr>
            <a:r>
              <a:rPr kumimoji="0" lang="en-US" altLang="zh-CN" sz="3410" b="1"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ea"/>
                <a:sym typeface="Arial" panose="02080604020202020204" pitchFamily="34" charset="0"/>
              </a:rPr>
              <a:t>LOGO</a:t>
            </a:r>
            <a:endParaRPr kumimoji="0" lang="en-US" sz="3410" b="1"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sym typeface="Arial" panose="02080604020202020204" pitchFamily="34" charset="0"/>
            </a:endParaRPr>
          </a:p>
        </p:txBody>
      </p:sp>
      <p:sp>
        <p:nvSpPr>
          <p:cNvPr id="7" name="文本框 6"/>
          <p:cNvSpPr txBox="true"/>
          <p:nvPr userDrawn="true"/>
        </p:nvSpPr>
        <p:spPr>
          <a:xfrm>
            <a:off x="466725" y="544641"/>
            <a:ext cx="2702561" cy="325795"/>
          </a:xfrm>
          <a:prstGeom prst="rect">
            <a:avLst/>
          </a:prstGeom>
          <a:noFill/>
        </p:spPr>
        <p:txBody>
          <a:bodyPr wrap="square" rtlCol="0">
            <a:spAutoFit/>
          </a:bodyPr>
          <a:lstStyle/>
          <a:p>
            <a:pPr lvl="0" algn="dist">
              <a:defRPr/>
            </a:pPr>
            <a:r>
              <a:rPr lang="en-US" altLang="zh-CN" sz="1515" dirty="0">
                <a:solidFill>
                  <a:prstClr val="black">
                    <a:lumMod val="65000"/>
                    <a:lumOff val="35000"/>
                  </a:prstClr>
                </a:solidFill>
                <a:latin typeface="印品黑体" panose="00000500000000000000" pitchFamily="2" charset="-122"/>
                <a:ea typeface="印品黑体" panose="00000500000000000000" pitchFamily="2" charset="-122"/>
                <a:cs typeface="+mn-ea"/>
                <a:sym typeface="Arial" panose="02080604020202020204" pitchFamily="34" charset="0"/>
              </a:rPr>
              <a:t>Click Here To Add Title</a:t>
            </a:r>
            <a:endParaRPr kumimoji="0" lang="en-US" altLang="zh-CN" sz="1515" b="0" i="0" u="none" strike="noStrike" kern="1200" cap="none" spc="0" normalizeH="0" baseline="0" noProof="0" dirty="0">
              <a:ln>
                <a:noFill/>
              </a:ln>
              <a:solidFill>
                <a:prstClr val="black">
                  <a:lumMod val="65000"/>
                  <a:lumOff val="35000"/>
                </a:prstClr>
              </a:solidFill>
              <a:effectLst/>
              <a:uLnTx/>
              <a:uFillTx/>
              <a:latin typeface="印品黑体" panose="00000500000000000000" pitchFamily="2" charset="-122"/>
              <a:ea typeface="印品黑体" panose="00000500000000000000" pitchFamily="2" charset="-122"/>
              <a:cs typeface="+mn-ea"/>
              <a:sym typeface="Arial" panose="0208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false" advTm="5000">
        <p14:honeycomb/>
      </p:transition>
    </mc:Choice>
    <mc:Fallback>
      <p:transition spd="slow" advClick="false"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2_标题幻灯片">
    <p:spTree>
      <p:nvGrpSpPr>
        <p:cNvPr id="1" name=""/>
        <p:cNvGrpSpPr/>
        <p:nvPr/>
      </p:nvGrpSpPr>
      <p:grpSpPr>
        <a:xfrm>
          <a:off x="0" y="0"/>
          <a:ext cx="0" cy="0"/>
          <a:chOff x="0" y="0"/>
          <a:chExt cx="0" cy="0"/>
        </a:xfrm>
      </p:grpSpPr>
      <p:pic>
        <p:nvPicPr>
          <p:cNvPr id="1026" name="Picture 2" descr="Y:\PP制作\国资委\图\bg.jpg"/>
          <p:cNvPicPr>
            <a:picLocks noChangeAspect="true" noChangeArrowheads="true"/>
          </p:cNvPicPr>
          <p:nvPr userDrawn="true"/>
        </p:nvPicPr>
        <p:blipFill>
          <a:blip r:embed="rId2">
            <a:extLst>
              <a:ext uri="{28A0092B-C50C-407E-A947-70E740481C1C}">
                <a14:useLocalDpi xmlns:a14="http://schemas.microsoft.com/office/drawing/2010/main" val="false"/>
              </a:ext>
            </a:extLst>
          </a:blip>
          <a:srcRect/>
          <a:stretch>
            <a:fillRect/>
          </a:stretch>
        </p:blipFill>
        <p:spPr bwMode="auto">
          <a:xfrm>
            <a:off x="-95250" y="-95250"/>
            <a:ext cx="12287250" cy="695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空白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false" advTm="5000">
        <p14:honeycomb/>
      </p:transition>
    </mc:Choice>
    <mc:Fallback>
      <p:transition spd="slow" advClick="false"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2000" advClick="false" advTm="5000">
        <p14:honeycomb/>
      </p:transition>
    </mc:Choice>
    <mc:Fallback>
      <p:transition spd="slow" advClick="false" advTm="5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6.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3.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3.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image" Target="../media/image11.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image" Target="../media/image5.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9.xml"/><Relationship Id="rId7" Type="http://schemas.openxmlformats.org/officeDocument/2006/relationships/image" Target="../media/image23.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chart" Target="../charts/chart14.xml"/><Relationship Id="rId3" Type="http://schemas.openxmlformats.org/officeDocument/2006/relationships/chart" Target="../charts/chart13.xml"/><Relationship Id="rId2" Type="http://schemas.openxmlformats.org/officeDocument/2006/relationships/chart" Target="../charts/chart12.xml"/><Relationship Id="rId10" Type="http://schemas.openxmlformats.org/officeDocument/2006/relationships/notesSlide" Target="../notesSlides/notesSlide17.xml"/><Relationship Id="rId1" Type="http://schemas.openxmlformats.org/officeDocument/2006/relationships/chart" Target="../charts/chart11.xml"/></Relationships>
</file>

<file path=ppt/slides/_rels/slide21.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image" Target="../media/image11.png"/><Relationship Id="rId16" Type="http://schemas.openxmlformats.org/officeDocument/2006/relationships/notesSlide" Target="../notesSlides/notesSlide18.xml"/><Relationship Id="rId15" Type="http://schemas.openxmlformats.org/officeDocument/2006/relationships/slideLayout" Target="../slideLayouts/slideLayout3.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3.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3.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image" Target="../media/image11.png"/><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3.xml"/><Relationship Id="rId6" Type="http://schemas.openxmlformats.org/officeDocument/2006/relationships/image" Target="../media/image27.jpeg"/><Relationship Id="rId5" Type="http://schemas.openxmlformats.org/officeDocument/2006/relationships/image" Target="../media/image26.jpeg"/><Relationship Id="rId4" Type="http://schemas.microsoft.com/office/2007/relationships/hdphoto" Target="../media/image25.wdp"/><Relationship Id="rId3" Type="http://schemas.openxmlformats.org/officeDocument/2006/relationships/image" Target="../media/image24.jpeg"/><Relationship Id="rId2" Type="http://schemas.openxmlformats.org/officeDocument/2006/relationships/image" Target="../media/image11.png"/><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3.xml"/><Relationship Id="rId5" Type="http://schemas.openxmlformats.org/officeDocument/2006/relationships/image" Target="../media/image30.jpeg"/><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11.pn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1.png"/><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image" Target="../media/image31.png"/><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0" Type="http://schemas.openxmlformats.org/officeDocument/2006/relationships/notesSlide" Target="../notesSlides/notesSlide24.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5.jpe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3.xml"/><Relationship Id="rId5" Type="http://schemas.openxmlformats.org/officeDocument/2006/relationships/image" Target="../media/image33.jpeg"/><Relationship Id="rId4" Type="http://schemas.openxmlformats.org/officeDocument/2006/relationships/image" Target="../media/image32.jpeg"/><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3.xml"/><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3.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3.xml"/><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emf"/><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3.xml"/><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3.xml"/><Relationship Id="rId2" Type="http://schemas.openxmlformats.org/officeDocument/2006/relationships/image" Target="../media/image43.jpeg"/><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3.xml"/><Relationship Id="rId3" Type="http://schemas.openxmlformats.org/officeDocument/2006/relationships/image" Target="../media/image44.png"/><Relationship Id="rId2" Type="http://schemas.openxmlformats.org/officeDocument/2006/relationships/image" Target="../media/image11.png"/><Relationship Id="rId1" Type="http://schemas.openxmlformats.org/officeDocument/2006/relationships/image" Target="../media/image10.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3.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46.png"/><Relationship Id="rId1" Type="http://schemas.openxmlformats.org/officeDocument/2006/relationships/image" Target="../media/image45.jpeg"/></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3.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47.png"/><Relationship Id="rId1" Type="http://schemas.openxmlformats.org/officeDocument/2006/relationships/image" Target="../media/image35.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3.xml"/><Relationship Id="rId3" Type="http://schemas.openxmlformats.org/officeDocument/2006/relationships/tags" Target="../tags/tag59.xml"/><Relationship Id="rId2" Type="http://schemas.openxmlformats.org/officeDocument/2006/relationships/image" Target="../media/image48.jpeg"/><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3.xml"/><Relationship Id="rId3" Type="http://schemas.openxmlformats.org/officeDocument/2006/relationships/tags" Target="../tags/tag60.xml"/><Relationship Id="rId2" Type="http://schemas.openxmlformats.org/officeDocument/2006/relationships/image" Target="../media/image49.jpeg"/><Relationship Id="rId1" Type="http://schemas.openxmlformats.org/officeDocument/2006/relationships/image" Target="../media/image10.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3.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5.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3.xml"/><Relationship Id="rId3" Type="http://schemas.openxmlformats.org/officeDocument/2006/relationships/image" Target="../media/image35.png"/><Relationship Id="rId2" Type="http://schemas.openxmlformats.org/officeDocument/2006/relationships/image" Target="../media/image50.jpeg"/><Relationship Id="rId1"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jpeg"/></Relationships>
</file>

<file path=ppt/slides/_rels/slide44.xml.rels><?xml version="1.0" encoding="UTF-8" standalone="yes"?>
<Relationships xmlns="http://schemas.openxmlformats.org/package/2006/relationships"><Relationship Id="rId9" Type="http://schemas.openxmlformats.org/officeDocument/2006/relationships/notesSlide" Target="../notesSlides/notesSlide38.xml"/><Relationship Id="rId8" Type="http://schemas.openxmlformats.org/officeDocument/2006/relationships/slideLayout" Target="../slideLayouts/slideLayout3.xml"/><Relationship Id="rId7" Type="http://schemas.openxmlformats.org/officeDocument/2006/relationships/image" Target="../media/image53.png"/><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image" Target="../media/image10.png"/></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3.xml"/><Relationship Id="rId5" Type="http://schemas.openxmlformats.org/officeDocument/2006/relationships/image" Target="../media/image55.png"/><Relationship Id="rId4" Type="http://schemas.openxmlformats.org/officeDocument/2006/relationships/image" Target="../media/image54.png"/><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image" Target="../media/image10.png"/></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3.xml"/><Relationship Id="rId4" Type="http://schemas.openxmlformats.org/officeDocument/2006/relationships/image" Target="../media/image57.png"/><Relationship Id="rId3" Type="http://schemas.openxmlformats.org/officeDocument/2006/relationships/image" Target="../media/image56.jpeg"/><Relationship Id="rId2" Type="http://schemas.openxmlformats.org/officeDocument/2006/relationships/image" Target="../media/image11.png"/><Relationship Id="rId1" Type="http://schemas.openxmlformats.org/officeDocument/2006/relationships/image" Target="../media/image10.png"/></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1.xml"/><Relationship Id="rId6" Type="http://schemas.openxmlformats.org/officeDocument/2006/relationships/slideLayout" Target="../slideLayouts/slideLayout3.xml"/><Relationship Id="rId5" Type="http://schemas.openxmlformats.org/officeDocument/2006/relationships/tags" Target="../tags/tag66.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59.jpeg"/><Relationship Id="rId1" Type="http://schemas.openxmlformats.org/officeDocument/2006/relationships/image" Target="../media/image58.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3.xml"/><Relationship Id="rId3" Type="http://schemas.openxmlformats.org/officeDocument/2006/relationships/tags" Target="../tags/tag67.xml"/><Relationship Id="rId2" Type="http://schemas.openxmlformats.org/officeDocument/2006/relationships/image" Target="../media/image60.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3.xml"/><Relationship Id="rId3" Type="http://schemas.openxmlformats.org/officeDocument/2006/relationships/image" Target="../media/image61.jpeg"/><Relationship Id="rId2" Type="http://schemas.openxmlformats.org/officeDocument/2006/relationships/tags" Target="../tags/tag68.xml"/><Relationship Id="rId1" Type="http://schemas.openxmlformats.org/officeDocument/2006/relationships/image" Target="../media/image10.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3.xml"/><Relationship Id="rId2" Type="http://schemas.openxmlformats.org/officeDocument/2006/relationships/image" Target="../media/image62.jpeg"/><Relationship Id="rId1" Type="http://schemas.openxmlformats.org/officeDocument/2006/relationships/image" Target="../media/image10.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3.xml"/><Relationship Id="rId2" Type="http://schemas.openxmlformats.org/officeDocument/2006/relationships/image" Target="../media/image63.png"/><Relationship Id="rId1" Type="http://schemas.openxmlformats.org/officeDocument/2006/relationships/image" Target="../media/image10.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3.xml"/><Relationship Id="rId2" Type="http://schemas.openxmlformats.org/officeDocument/2006/relationships/image" Target="../media/image64.jpe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3.xml"/><Relationship Id="rId3" Type="http://schemas.openxmlformats.org/officeDocument/2006/relationships/image" Target="../media/image11.png"/><Relationship Id="rId2" Type="http://schemas.openxmlformats.org/officeDocument/2006/relationships/image" Target="../media/image65.jpeg"/><Relationship Id="rId1" Type="http://schemas.openxmlformats.org/officeDocument/2006/relationships/image" Target="../media/image10.png"/></Relationships>
</file>

<file path=ppt/slides/_rels/slide64.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3.xml"/><Relationship Id="rId4" Type="http://schemas.openxmlformats.org/officeDocument/2006/relationships/image" Target="../media/image67.jpeg"/><Relationship Id="rId3" Type="http://schemas.openxmlformats.org/officeDocument/2006/relationships/image" Target="../media/image66.jpeg"/><Relationship Id="rId2" Type="http://schemas.openxmlformats.org/officeDocument/2006/relationships/image" Target="../media/image11.png"/><Relationship Id="rId1" Type="http://schemas.openxmlformats.org/officeDocument/2006/relationships/image" Target="../media/image10.pn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jpe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3.xml"/><Relationship Id="rId2" Type="http://schemas.openxmlformats.org/officeDocument/2006/relationships/image" Target="../media/image68.jpeg"/><Relationship Id="rId1" Type="http://schemas.openxmlformats.org/officeDocument/2006/relationships/image" Target="../media/image10.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9" Type="http://schemas.openxmlformats.org/officeDocument/2006/relationships/tags" Target="../tags/tag3.xml"/><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 Id="rId3" Type="http://schemas.openxmlformats.org/officeDocument/2006/relationships/chart" Target="../charts/chart3.xml"/><Relationship Id="rId23" Type="http://schemas.openxmlformats.org/officeDocument/2006/relationships/notesSlide" Target="../notesSlides/notesSlide5.xml"/><Relationship Id="rId22" Type="http://schemas.openxmlformats.org/officeDocument/2006/relationships/slideLayout" Target="../slideLayouts/slideLayout3.xml"/><Relationship Id="rId21" Type="http://schemas.openxmlformats.org/officeDocument/2006/relationships/tags" Target="../tags/tag14.xml"/><Relationship Id="rId20" Type="http://schemas.openxmlformats.org/officeDocument/2006/relationships/tags" Target="../tags/tag13.xml"/><Relationship Id="rId2" Type="http://schemas.openxmlformats.org/officeDocument/2006/relationships/chart" Target="../charts/chart2.xml"/><Relationship Id="rId19" Type="http://schemas.openxmlformats.org/officeDocument/2006/relationships/tags" Target="../tags/tag12.xml"/><Relationship Id="rId18" Type="http://schemas.openxmlformats.org/officeDocument/2006/relationships/tags" Target="../tags/tag11.xml"/><Relationship Id="rId17" Type="http://schemas.openxmlformats.org/officeDocument/2006/relationships/image" Target="../media/image12.png"/><Relationship Id="rId16" Type="http://schemas.openxmlformats.org/officeDocument/2006/relationships/tags" Target="../tags/tag10.xml"/><Relationship Id="rId15" Type="http://schemas.openxmlformats.org/officeDocument/2006/relationships/tags" Target="../tags/tag9.xml"/><Relationship Id="rId14" Type="http://schemas.openxmlformats.org/officeDocument/2006/relationships/tags" Target="../tags/tag8.xml"/><Relationship Id="rId13" Type="http://schemas.openxmlformats.org/officeDocument/2006/relationships/tags" Target="../tags/tag7.xml"/><Relationship Id="rId12" Type="http://schemas.openxmlformats.org/officeDocument/2006/relationships/tags" Target="../tags/tag6.xml"/><Relationship Id="rId11" Type="http://schemas.openxmlformats.org/officeDocument/2006/relationships/tags" Target="../tags/tag5.xml"/><Relationship Id="rId10" Type="http://schemas.openxmlformats.org/officeDocument/2006/relationships/tags" Target="../tags/tag4.xml"/><Relationship Id="rId1" Type="http://schemas.openxmlformats.org/officeDocument/2006/relationships/chart" Target="../charts/chart1.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3.xml"/><Relationship Id="rId2" Type="http://schemas.openxmlformats.org/officeDocument/2006/relationships/image" Target="../media/image69.jpeg"/><Relationship Id="rId1" Type="http://schemas.openxmlformats.org/officeDocument/2006/relationships/image" Target="../media/image10.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6.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chart" Target="../charts/chart10.xml"/><Relationship Id="rId3" Type="http://schemas.openxmlformats.org/officeDocument/2006/relationships/chart" Target="../charts/chart9.xml"/><Relationship Id="rId2" Type="http://schemas.openxmlformats.org/officeDocument/2006/relationships/chart" Target="../charts/chart8.xml"/><Relationship Id="rId17" Type="http://schemas.openxmlformats.org/officeDocument/2006/relationships/notesSlide" Target="../notesSlides/notesSlide6.xml"/><Relationship Id="rId16" Type="http://schemas.openxmlformats.org/officeDocument/2006/relationships/slideLayout" Target="../slideLayouts/slideLayout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image" Target="../media/image12.png"/><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chart" Target="../charts/chart7.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484" y="-95492"/>
            <a:ext cx="12348418" cy="6953491"/>
          </a:xfrm>
          <a:prstGeom prst="rect">
            <a:avLst/>
          </a:prstGeom>
          <a:blipFill dpi="0" rotWithShape="true">
            <a:blip r:embed="rId1" cstate="print">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32791" name="副标题 34"/>
          <p:cNvSpPr>
            <a:spLocks noGrp="true"/>
          </p:cNvSpPr>
          <p:nvPr>
            <p:custDataLst>
              <p:tags r:id="rId2"/>
            </p:custDataLst>
          </p:nvPr>
        </p:nvSpPr>
        <p:spPr>
          <a:xfrm>
            <a:off x="1076325" y="972185"/>
            <a:ext cx="10211435" cy="1980565"/>
          </a:xfrm>
          <a:prstGeom prst="rect">
            <a:avLst/>
          </a:prstGeom>
          <a:noFill/>
          <a:ln w="9525">
            <a:noFill/>
          </a:ln>
        </p:spPr>
        <p:txBody>
          <a:bodyPr vert="horz" lIns="90000" tIns="46800" rIns="90000" bIns="46800" anchor="t">
            <a:noAutofit/>
          </a:bodyPr>
          <a:lstStyle>
            <a:lvl1pPr marL="0" indent="0" algn="ctr" defTabSz="914400" rtl="0" eaLnBrk="1" fontAlgn="auto" latinLnBrk="0" hangingPunct="1">
              <a:lnSpc>
                <a:spcPct val="110000"/>
              </a:lnSpc>
              <a:spcBef>
                <a:spcPts val="0"/>
              </a:spcBef>
              <a:spcAft>
                <a:spcPts val="1000"/>
              </a:spcAft>
              <a:buFont typeface="Arial" panose="02080604020202020204" pitchFamily="34" charset="0"/>
              <a:buNone/>
              <a:defRPr sz="2400" u="none" strike="noStrike" kern="1200" cap="none" spc="20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8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80604020202020204" pitchFamily="34" charset="0"/>
              <a:buNone/>
              <a:defRPr sz="18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80604020202020204" pitchFamily="34" charset="0"/>
              <a:buNone/>
              <a:defRPr sz="16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9pPr>
          </a:lstStyle>
          <a:p>
            <a:pPr>
              <a:lnSpc>
                <a:spcPct val="100000"/>
              </a:lnSpc>
            </a:pPr>
            <a:r>
              <a:rPr lang="zh-CN" altLang="en-US" sz="5400" b="1" spc="150" noProof="1">
                <a:solidFill>
                  <a:srgbClr val="0866BC"/>
                </a:solidFill>
                <a:latin typeface="微软雅黑" panose="020B0503020204020204" pitchFamily="34" charset="-122"/>
                <a:cs typeface="微软雅黑" panose="020B0503020204020204" pitchFamily="34" charset="-122"/>
              </a:rPr>
              <a:t>做强做优做大国有企业</a:t>
            </a:r>
            <a:endParaRPr lang="zh-CN" altLang="en-US" sz="5400" b="1" spc="150" noProof="1">
              <a:solidFill>
                <a:srgbClr val="0866BC"/>
              </a:solidFill>
              <a:latin typeface="微软雅黑" panose="020B0503020204020204" pitchFamily="34" charset="-122"/>
              <a:cs typeface="微软雅黑" panose="020B0503020204020204" pitchFamily="34" charset="-122"/>
            </a:endParaRPr>
          </a:p>
          <a:p>
            <a:pPr>
              <a:lnSpc>
                <a:spcPct val="100000"/>
              </a:lnSpc>
            </a:pPr>
            <a:r>
              <a:rPr lang="zh-CN" altLang="en-US" sz="5400" b="1" spc="150" noProof="1">
                <a:solidFill>
                  <a:srgbClr val="0866BC"/>
                </a:solidFill>
                <a:latin typeface="微软雅黑" panose="020B0503020204020204" pitchFamily="34" charset="-122"/>
                <a:cs typeface="微软雅黑" panose="020B0503020204020204" pitchFamily="34" charset="-122"/>
              </a:rPr>
              <a:t>推动聊城国有资本高质量发展</a:t>
            </a:r>
            <a:endParaRPr lang="zh-CN" altLang="en-US" sz="5400" b="1" spc="150" noProof="1">
              <a:solidFill>
                <a:srgbClr val="0866BC"/>
              </a:solidFill>
              <a:latin typeface="微软雅黑" panose="020B0503020204020204" pitchFamily="34" charset="-122"/>
              <a:cs typeface="微软雅黑" panose="020B0503020204020204" pitchFamily="34" charset="-122"/>
            </a:endParaRPr>
          </a:p>
        </p:txBody>
      </p:sp>
      <p:sp>
        <p:nvSpPr>
          <p:cNvPr id="4" name="副标题 34"/>
          <p:cNvSpPr>
            <a:spLocks noGrp="true"/>
          </p:cNvSpPr>
          <p:nvPr>
            <p:custDataLst>
              <p:tags r:id="rId3"/>
            </p:custDataLst>
          </p:nvPr>
        </p:nvSpPr>
        <p:spPr>
          <a:xfrm>
            <a:off x="904874" y="3424117"/>
            <a:ext cx="10211435" cy="599440"/>
          </a:xfrm>
          <a:prstGeom prst="rect">
            <a:avLst/>
          </a:prstGeom>
          <a:noFill/>
          <a:ln w="9525">
            <a:noFill/>
          </a:ln>
        </p:spPr>
        <p:txBody>
          <a:bodyPr vert="horz" lIns="90000" tIns="46800" rIns="90000" bIns="46800" anchor="t">
            <a:noAutofit/>
          </a:bodyPr>
          <a:lstStyle>
            <a:lvl1pPr marL="0" indent="0" algn="ctr" defTabSz="914400" rtl="0" eaLnBrk="1" fontAlgn="auto" latinLnBrk="0" hangingPunct="1">
              <a:lnSpc>
                <a:spcPct val="110000"/>
              </a:lnSpc>
              <a:spcBef>
                <a:spcPts val="0"/>
              </a:spcBef>
              <a:spcAft>
                <a:spcPts val="1000"/>
              </a:spcAft>
              <a:buFont typeface="Arial" panose="02080604020202020204" pitchFamily="34" charset="0"/>
              <a:buNone/>
              <a:defRPr sz="2400" u="none" strike="noStrike" kern="1200" cap="none" spc="20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8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80604020202020204" pitchFamily="34" charset="0"/>
              <a:buNone/>
              <a:defRPr sz="18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80604020202020204" pitchFamily="34" charset="0"/>
              <a:buNone/>
              <a:defRPr sz="16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9pPr>
          </a:lstStyle>
          <a:p>
            <a:pPr>
              <a:lnSpc>
                <a:spcPct val="100000"/>
              </a:lnSpc>
            </a:pPr>
            <a:r>
              <a:rPr lang="zh-CN" altLang="en-US" sz="2800" spc="150" noProof="1" smtClean="0">
                <a:solidFill>
                  <a:srgbClr val="0866BC"/>
                </a:solidFill>
                <a:latin typeface="微软雅黑" panose="020B0503020204020204" pitchFamily="34" charset="-122"/>
                <a:cs typeface="微软雅黑" panose="020B0503020204020204" pitchFamily="34" charset="-122"/>
              </a:rPr>
              <a:t>聊城市国资委　</a:t>
            </a:r>
            <a:r>
              <a:rPr lang="en-US" altLang="zh-CN" sz="2800" spc="150" noProof="1" smtClean="0">
                <a:solidFill>
                  <a:srgbClr val="0866BC"/>
                </a:solidFill>
                <a:latin typeface="微软雅黑" panose="020B0503020204020204" pitchFamily="34" charset="-122"/>
                <a:cs typeface="微软雅黑" panose="020B0503020204020204" pitchFamily="34" charset="-122"/>
              </a:rPr>
              <a:t>2022</a:t>
            </a:r>
            <a:r>
              <a:rPr lang="zh-CN" altLang="en-US" sz="2800" spc="150" noProof="1" smtClean="0">
                <a:solidFill>
                  <a:srgbClr val="0866BC"/>
                </a:solidFill>
                <a:latin typeface="微软雅黑" panose="020B0503020204020204" pitchFamily="34" charset="-122"/>
                <a:cs typeface="微软雅黑" panose="020B0503020204020204" pitchFamily="34" charset="-122"/>
              </a:rPr>
              <a:t>年</a:t>
            </a:r>
            <a:r>
              <a:rPr lang="en-US" altLang="zh-CN" sz="2800" spc="150" noProof="1" smtClean="0">
                <a:solidFill>
                  <a:srgbClr val="0866BC"/>
                </a:solidFill>
                <a:latin typeface="微软雅黑" panose="020B0503020204020204" pitchFamily="34" charset="-122"/>
                <a:cs typeface="微软雅黑" panose="020B0503020204020204" pitchFamily="34" charset="-122"/>
              </a:rPr>
              <a:t>5</a:t>
            </a:r>
            <a:r>
              <a:rPr lang="zh-CN" altLang="en-US" sz="2800" spc="150" noProof="1" smtClean="0">
                <a:solidFill>
                  <a:srgbClr val="0866BC"/>
                </a:solidFill>
                <a:latin typeface="微软雅黑" panose="020B0503020204020204" pitchFamily="34" charset="-122"/>
                <a:cs typeface="微软雅黑" panose="020B0503020204020204" pitchFamily="34" charset="-122"/>
              </a:rPr>
              <a:t>月</a:t>
            </a:r>
            <a:endParaRPr lang="zh-CN" altLang="en-US" sz="2800" spc="150" noProof="1">
              <a:solidFill>
                <a:srgbClr val="0866BC"/>
              </a:solidFill>
              <a:latin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2791"/>
                                        </p:tgtEl>
                                        <p:attrNameLst>
                                          <p:attrName>style.visibility</p:attrName>
                                        </p:attrNameLst>
                                      </p:cBhvr>
                                      <p:to>
                                        <p:strVal val="visible"/>
                                      </p:to>
                                    </p:set>
                                    <p:anim calcmode="lin" valueType="num">
                                      <p:cBhvr additive="base">
                                        <p:cTn id="11" dur="500"/>
                                        <p:tgtEl>
                                          <p:spTgt spid="32791"/>
                                        </p:tgtEl>
                                        <p:attrNameLst>
                                          <p:attrName>ppt_y</p:attrName>
                                        </p:attrNameLst>
                                      </p:cBhvr>
                                      <p:tavLst>
                                        <p:tav tm="0">
                                          <p:val>
                                            <p:strVal val="#ppt_y+#ppt_h*1.125000"/>
                                          </p:val>
                                        </p:tav>
                                        <p:tav tm="100000">
                                          <p:val>
                                            <p:strVal val="#ppt_y"/>
                                          </p:val>
                                        </p:tav>
                                      </p:tavLst>
                                    </p:anim>
                                    <p:animEffect transition="in" filter="wipe(up)">
                                      <p:cBhvr>
                                        <p:cTn id="12" dur="500"/>
                                        <p:tgtEl>
                                          <p:spTgt spid="32791"/>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p:tgtEl>
                                          <p:spTgt spid="4"/>
                                        </p:tgtEl>
                                        <p:attrNameLst>
                                          <p:attrName>ppt_y</p:attrName>
                                        </p:attrNameLst>
                                      </p:cBhvr>
                                      <p:tavLst>
                                        <p:tav tm="0">
                                          <p:val>
                                            <p:strVal val="#ppt_y+#ppt_h*1.125000"/>
                                          </p:val>
                                        </p:tav>
                                        <p:tav tm="100000">
                                          <p:val>
                                            <p:strVal val="#ppt_y"/>
                                          </p:val>
                                        </p:tav>
                                      </p:tavLst>
                                    </p:anim>
                                    <p:animEffect transition="in" filter="wipe(up)">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true"/>
      <p:bldP spid="32791" grpId="0"/>
      <p:bldP spid="32791" grpId="1"/>
      <p:bldP spid="4" grpId="0"/>
      <p:bldP spid="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11513185" cy="583565"/>
            <a:chOff x="594902" y="1145075"/>
            <a:chExt cx="11513185" cy="583565"/>
          </a:xfrm>
        </p:grpSpPr>
        <p:sp>
          <p:nvSpPr>
            <p:cNvPr id="4" name="文本框 19"/>
            <p:cNvSpPr txBox="true"/>
            <p:nvPr/>
          </p:nvSpPr>
          <p:spPr>
            <a:xfrm>
              <a:off x="1021622" y="1145075"/>
              <a:ext cx="11086465" cy="58356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sym typeface="+mn-ea"/>
                </a:rPr>
                <a:t>市属企业规模逐年扩大、效益逐步向好、贡献不断增长</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一、聚焦一个目标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14" name="组合 13"/>
          <p:cNvGrpSpPr/>
          <p:nvPr/>
        </p:nvGrpSpPr>
        <p:grpSpPr>
          <a:xfrm>
            <a:off x="4323616" y="2222160"/>
            <a:ext cx="3657194" cy="3500094"/>
            <a:chOff x="4323616" y="1774485"/>
            <a:chExt cx="3657194" cy="3500094"/>
          </a:xfrm>
        </p:grpSpPr>
        <p:sp>
          <p:nvSpPr>
            <p:cNvPr id="15" name="文本框 72"/>
            <p:cNvSpPr txBox="true"/>
            <p:nvPr/>
          </p:nvSpPr>
          <p:spPr>
            <a:xfrm>
              <a:off x="4323616" y="4693522"/>
              <a:ext cx="3657194" cy="581057"/>
            </a:xfrm>
            <a:prstGeom prst="rect">
              <a:avLst/>
            </a:prstGeom>
            <a:noFill/>
          </p:spPr>
          <p:txBody>
            <a:bodyPr wrap="square" rtlCol="0">
              <a:spAutoFit/>
            </a:bodyPr>
            <a:lstStyle/>
            <a:p>
              <a:pPr algn="ctr">
                <a:lnSpc>
                  <a:spcPct val="150000"/>
                </a:lnSpc>
              </a:pPr>
              <a:r>
                <a:rPr lang="zh-CN" altLang="en-US" sz="2400" b="1" dirty="0">
                  <a:solidFill>
                    <a:srgbClr val="4F81BD"/>
                  </a:solidFill>
                  <a:latin typeface="微软雅黑" panose="020B0503020204020204" pitchFamily="34" charset="-122"/>
                </a:rPr>
                <a:t>同比上升</a:t>
              </a:r>
              <a:r>
                <a:rPr lang="en-US" altLang="zh-CN" sz="2400" b="1" dirty="0">
                  <a:solidFill>
                    <a:srgbClr val="4F81BD"/>
                  </a:solidFill>
                  <a:latin typeface="微软雅黑" panose="020B0503020204020204" pitchFamily="34" charset="-122"/>
                </a:rPr>
                <a:t>68.0%</a:t>
              </a:r>
              <a:endParaRPr lang="en-US" altLang="zh-CN" sz="2400" b="1" dirty="0">
                <a:solidFill>
                  <a:srgbClr val="4F81BD"/>
                </a:solidFill>
                <a:latin typeface="微软雅黑" panose="020B0503020204020204" pitchFamily="34" charset="-122"/>
              </a:endParaRPr>
            </a:p>
          </p:txBody>
        </p:sp>
        <p:grpSp>
          <p:nvGrpSpPr>
            <p:cNvPr id="16" name="组合 15"/>
            <p:cNvGrpSpPr/>
            <p:nvPr/>
          </p:nvGrpSpPr>
          <p:grpSpPr>
            <a:xfrm>
              <a:off x="4323616" y="1774485"/>
              <a:ext cx="3657194" cy="2853921"/>
              <a:chOff x="4323616" y="1790239"/>
              <a:chExt cx="3657194" cy="2853921"/>
            </a:xfrm>
          </p:grpSpPr>
          <p:grpSp>
            <p:nvGrpSpPr>
              <p:cNvPr id="18" name="组合 17"/>
              <p:cNvGrpSpPr/>
              <p:nvPr/>
            </p:nvGrpSpPr>
            <p:grpSpPr>
              <a:xfrm>
                <a:off x="4846404" y="1790239"/>
                <a:ext cx="2482971" cy="2482645"/>
                <a:chOff x="4846404" y="1790239"/>
                <a:chExt cx="2482971" cy="2482645"/>
              </a:xfrm>
            </p:grpSpPr>
            <p:grpSp>
              <p:nvGrpSpPr>
                <p:cNvPr id="20" name="组合 46"/>
                <p:cNvGrpSpPr/>
                <p:nvPr/>
              </p:nvGrpSpPr>
              <p:grpSpPr>
                <a:xfrm>
                  <a:off x="4846404" y="1790239"/>
                  <a:ext cx="2482971" cy="2482645"/>
                  <a:chOff x="1924493" y="1998921"/>
                  <a:chExt cx="1935126" cy="1935126"/>
                </a:xfrm>
              </p:grpSpPr>
              <p:sp>
                <p:nvSpPr>
                  <p:cNvPr id="22" name="椭圆 2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8号-创中黑" panose="00000500000000000000" pitchFamily="2" charset="-122"/>
                      <a:ea typeface="字魂58号-创中黑" panose="00000500000000000000" pitchFamily="2" charset="-122"/>
                    </a:endParaRPr>
                  </a:p>
                </p:txBody>
              </p:sp>
              <p:sp>
                <p:nvSpPr>
                  <p:cNvPr id="23" name="椭圆 22"/>
                  <p:cNvSpPr>
                    <a:spLocks noChangeAspect="true"/>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8号-创中黑" panose="00000500000000000000" pitchFamily="2" charset="-122"/>
                      <a:ea typeface="字魂58号-创中黑" panose="00000500000000000000" pitchFamily="2" charset="-122"/>
                    </a:endParaRPr>
                  </a:p>
                </p:txBody>
              </p:sp>
            </p:grpSp>
            <p:sp>
              <p:nvSpPr>
                <p:cNvPr id="21" name="Freeform 184"/>
                <p:cNvSpPr>
                  <a:spLocks noEditPoints="true"/>
                </p:cNvSpPr>
                <p:nvPr/>
              </p:nvSpPr>
              <p:spPr bwMode="auto">
                <a:xfrm>
                  <a:off x="5454698" y="2528068"/>
                  <a:ext cx="1266382" cy="975888"/>
                </a:xfrm>
                <a:custGeom>
                  <a:avLst/>
                  <a:gdLst>
                    <a:gd name="T0" fmla="*/ 15 w 140"/>
                    <a:gd name="T1" fmla="*/ 33 h 108"/>
                    <a:gd name="T2" fmla="*/ 19 w 140"/>
                    <a:gd name="T3" fmla="*/ 29 h 108"/>
                    <a:gd name="T4" fmla="*/ 23 w 140"/>
                    <a:gd name="T5" fmla="*/ 31 h 108"/>
                    <a:gd name="T6" fmla="*/ 49 w 140"/>
                    <a:gd name="T7" fmla="*/ 19 h 108"/>
                    <a:gd name="T8" fmla="*/ 49 w 140"/>
                    <a:gd name="T9" fmla="*/ 18 h 108"/>
                    <a:gd name="T10" fmla="*/ 53 w 140"/>
                    <a:gd name="T11" fmla="*/ 14 h 108"/>
                    <a:gd name="T12" fmla="*/ 57 w 140"/>
                    <a:gd name="T13" fmla="*/ 18 h 108"/>
                    <a:gd name="T14" fmla="*/ 83 w 140"/>
                    <a:gd name="T15" fmla="*/ 24 h 108"/>
                    <a:gd name="T16" fmla="*/ 87 w 140"/>
                    <a:gd name="T17" fmla="*/ 21 h 108"/>
                    <a:gd name="T18" fmla="*/ 90 w 140"/>
                    <a:gd name="T19" fmla="*/ 22 h 108"/>
                    <a:gd name="T20" fmla="*/ 117 w 140"/>
                    <a:gd name="T21" fmla="*/ 5 h 108"/>
                    <a:gd name="T22" fmla="*/ 117 w 140"/>
                    <a:gd name="T23" fmla="*/ 4 h 108"/>
                    <a:gd name="T24" fmla="*/ 121 w 140"/>
                    <a:gd name="T25" fmla="*/ 0 h 108"/>
                    <a:gd name="T26" fmla="*/ 125 w 140"/>
                    <a:gd name="T27" fmla="*/ 4 h 108"/>
                    <a:gd name="T28" fmla="*/ 121 w 140"/>
                    <a:gd name="T29" fmla="*/ 8 h 108"/>
                    <a:gd name="T30" fmla="*/ 118 w 140"/>
                    <a:gd name="T31" fmla="*/ 7 h 108"/>
                    <a:gd name="T32" fmla="*/ 91 w 140"/>
                    <a:gd name="T33" fmla="*/ 24 h 108"/>
                    <a:gd name="T34" fmla="*/ 91 w 140"/>
                    <a:gd name="T35" fmla="*/ 25 h 108"/>
                    <a:gd name="T36" fmla="*/ 87 w 140"/>
                    <a:gd name="T37" fmla="*/ 29 h 108"/>
                    <a:gd name="T38" fmla="*/ 83 w 140"/>
                    <a:gd name="T39" fmla="*/ 25 h 108"/>
                    <a:gd name="T40" fmla="*/ 57 w 140"/>
                    <a:gd name="T41" fmla="*/ 20 h 108"/>
                    <a:gd name="T42" fmla="*/ 53 w 140"/>
                    <a:gd name="T43" fmla="*/ 22 h 108"/>
                    <a:gd name="T44" fmla="*/ 50 w 140"/>
                    <a:gd name="T45" fmla="*/ 21 h 108"/>
                    <a:gd name="T46" fmla="*/ 23 w 140"/>
                    <a:gd name="T47" fmla="*/ 32 h 108"/>
                    <a:gd name="T48" fmla="*/ 23 w 140"/>
                    <a:gd name="T49" fmla="*/ 33 h 108"/>
                    <a:gd name="T50" fmla="*/ 19 w 140"/>
                    <a:gd name="T51" fmla="*/ 37 h 108"/>
                    <a:gd name="T52" fmla="*/ 15 w 140"/>
                    <a:gd name="T53" fmla="*/ 33 h 108"/>
                    <a:gd name="T54" fmla="*/ 137 w 140"/>
                    <a:gd name="T55" fmla="*/ 102 h 108"/>
                    <a:gd name="T56" fmla="*/ 133 w 140"/>
                    <a:gd name="T57" fmla="*/ 102 h 108"/>
                    <a:gd name="T58" fmla="*/ 133 w 140"/>
                    <a:gd name="T59" fmla="*/ 21 h 108"/>
                    <a:gd name="T60" fmla="*/ 125 w 140"/>
                    <a:gd name="T61" fmla="*/ 13 h 108"/>
                    <a:gd name="T62" fmla="*/ 116 w 140"/>
                    <a:gd name="T63" fmla="*/ 13 h 108"/>
                    <a:gd name="T64" fmla="*/ 109 w 140"/>
                    <a:gd name="T65" fmla="*/ 21 h 108"/>
                    <a:gd name="T66" fmla="*/ 109 w 140"/>
                    <a:gd name="T67" fmla="*/ 102 h 108"/>
                    <a:gd name="T68" fmla="*/ 99 w 140"/>
                    <a:gd name="T69" fmla="*/ 102 h 108"/>
                    <a:gd name="T70" fmla="*/ 99 w 140"/>
                    <a:gd name="T71" fmla="*/ 42 h 108"/>
                    <a:gd name="T72" fmla="*/ 91 w 140"/>
                    <a:gd name="T73" fmla="*/ 34 h 108"/>
                    <a:gd name="T74" fmla="*/ 83 w 140"/>
                    <a:gd name="T75" fmla="*/ 34 h 108"/>
                    <a:gd name="T76" fmla="*/ 75 w 140"/>
                    <a:gd name="T77" fmla="*/ 42 h 108"/>
                    <a:gd name="T78" fmla="*/ 75 w 140"/>
                    <a:gd name="T79" fmla="*/ 102 h 108"/>
                    <a:gd name="T80" fmla="*/ 65 w 140"/>
                    <a:gd name="T81" fmla="*/ 102 h 108"/>
                    <a:gd name="T82" fmla="*/ 65 w 140"/>
                    <a:gd name="T83" fmla="*/ 36 h 108"/>
                    <a:gd name="T84" fmla="*/ 58 w 140"/>
                    <a:gd name="T85" fmla="*/ 28 h 108"/>
                    <a:gd name="T86" fmla="*/ 49 w 140"/>
                    <a:gd name="T87" fmla="*/ 28 h 108"/>
                    <a:gd name="T88" fmla="*/ 41 w 140"/>
                    <a:gd name="T89" fmla="*/ 36 h 108"/>
                    <a:gd name="T90" fmla="*/ 41 w 140"/>
                    <a:gd name="T91" fmla="*/ 102 h 108"/>
                    <a:gd name="T92" fmla="*/ 32 w 140"/>
                    <a:gd name="T93" fmla="*/ 102 h 108"/>
                    <a:gd name="T94" fmla="*/ 32 w 140"/>
                    <a:gd name="T95" fmla="*/ 52 h 108"/>
                    <a:gd name="T96" fmla="*/ 24 w 140"/>
                    <a:gd name="T97" fmla="*/ 44 h 108"/>
                    <a:gd name="T98" fmla="*/ 15 w 140"/>
                    <a:gd name="T99" fmla="*/ 44 h 108"/>
                    <a:gd name="T100" fmla="*/ 8 w 140"/>
                    <a:gd name="T101" fmla="*/ 52 h 108"/>
                    <a:gd name="T102" fmla="*/ 8 w 140"/>
                    <a:gd name="T103" fmla="*/ 102 h 108"/>
                    <a:gd name="T104" fmla="*/ 3 w 140"/>
                    <a:gd name="T105" fmla="*/ 102 h 108"/>
                    <a:gd name="T106" fmla="*/ 0 w 140"/>
                    <a:gd name="T107" fmla="*/ 104 h 108"/>
                    <a:gd name="T108" fmla="*/ 0 w 140"/>
                    <a:gd name="T109" fmla="*/ 105 h 108"/>
                    <a:gd name="T110" fmla="*/ 3 w 140"/>
                    <a:gd name="T111" fmla="*/ 108 h 108"/>
                    <a:gd name="T112" fmla="*/ 137 w 140"/>
                    <a:gd name="T113" fmla="*/ 108 h 108"/>
                    <a:gd name="T114" fmla="*/ 140 w 140"/>
                    <a:gd name="T115" fmla="*/ 105 h 108"/>
                    <a:gd name="T116" fmla="*/ 140 w 140"/>
                    <a:gd name="T117" fmla="*/ 104 h 108"/>
                    <a:gd name="T118" fmla="*/ 137 w 140"/>
                    <a:gd name="T119" fmla="*/ 10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08">
                      <a:moveTo>
                        <a:pt x="15" y="33"/>
                      </a:moveTo>
                      <a:cubicBezTo>
                        <a:pt x="15" y="31"/>
                        <a:pt x="17" y="29"/>
                        <a:pt x="19" y="29"/>
                      </a:cubicBezTo>
                      <a:cubicBezTo>
                        <a:pt x="21" y="29"/>
                        <a:pt x="22" y="30"/>
                        <a:pt x="23" y="31"/>
                      </a:cubicBezTo>
                      <a:cubicBezTo>
                        <a:pt x="49" y="19"/>
                        <a:pt x="49" y="19"/>
                        <a:pt x="49" y="19"/>
                      </a:cubicBezTo>
                      <a:cubicBezTo>
                        <a:pt x="49" y="19"/>
                        <a:pt x="49" y="19"/>
                        <a:pt x="49" y="18"/>
                      </a:cubicBezTo>
                      <a:cubicBezTo>
                        <a:pt x="49" y="16"/>
                        <a:pt x="51" y="14"/>
                        <a:pt x="53" y="14"/>
                      </a:cubicBezTo>
                      <a:cubicBezTo>
                        <a:pt x="55" y="14"/>
                        <a:pt x="57" y="16"/>
                        <a:pt x="57" y="18"/>
                      </a:cubicBezTo>
                      <a:cubicBezTo>
                        <a:pt x="83" y="24"/>
                        <a:pt x="83" y="24"/>
                        <a:pt x="83" y="24"/>
                      </a:cubicBezTo>
                      <a:cubicBezTo>
                        <a:pt x="84" y="22"/>
                        <a:pt x="85" y="21"/>
                        <a:pt x="87" y="21"/>
                      </a:cubicBezTo>
                      <a:cubicBezTo>
                        <a:pt x="88" y="21"/>
                        <a:pt x="89" y="22"/>
                        <a:pt x="90" y="22"/>
                      </a:cubicBezTo>
                      <a:cubicBezTo>
                        <a:pt x="117" y="5"/>
                        <a:pt x="117" y="5"/>
                        <a:pt x="117" y="5"/>
                      </a:cubicBezTo>
                      <a:cubicBezTo>
                        <a:pt x="117" y="5"/>
                        <a:pt x="117" y="5"/>
                        <a:pt x="117" y="4"/>
                      </a:cubicBezTo>
                      <a:cubicBezTo>
                        <a:pt x="117" y="2"/>
                        <a:pt x="119" y="0"/>
                        <a:pt x="121" y="0"/>
                      </a:cubicBezTo>
                      <a:cubicBezTo>
                        <a:pt x="123" y="0"/>
                        <a:pt x="125" y="2"/>
                        <a:pt x="125" y="4"/>
                      </a:cubicBezTo>
                      <a:cubicBezTo>
                        <a:pt x="125" y="6"/>
                        <a:pt x="123" y="8"/>
                        <a:pt x="121" y="8"/>
                      </a:cubicBezTo>
                      <a:cubicBezTo>
                        <a:pt x="120" y="8"/>
                        <a:pt x="119" y="8"/>
                        <a:pt x="118" y="7"/>
                      </a:cubicBezTo>
                      <a:cubicBezTo>
                        <a:pt x="91" y="24"/>
                        <a:pt x="91" y="24"/>
                        <a:pt x="91" y="24"/>
                      </a:cubicBezTo>
                      <a:cubicBezTo>
                        <a:pt x="91" y="24"/>
                        <a:pt x="91" y="25"/>
                        <a:pt x="91" y="25"/>
                      </a:cubicBezTo>
                      <a:cubicBezTo>
                        <a:pt x="91" y="27"/>
                        <a:pt x="89" y="29"/>
                        <a:pt x="87" y="29"/>
                      </a:cubicBezTo>
                      <a:cubicBezTo>
                        <a:pt x="85" y="29"/>
                        <a:pt x="83" y="27"/>
                        <a:pt x="83" y="25"/>
                      </a:cubicBezTo>
                      <a:cubicBezTo>
                        <a:pt x="57" y="20"/>
                        <a:pt x="57" y="20"/>
                        <a:pt x="57" y="20"/>
                      </a:cubicBezTo>
                      <a:cubicBezTo>
                        <a:pt x="56" y="21"/>
                        <a:pt x="55" y="22"/>
                        <a:pt x="53" y="22"/>
                      </a:cubicBezTo>
                      <a:cubicBezTo>
                        <a:pt x="52" y="22"/>
                        <a:pt x="51" y="22"/>
                        <a:pt x="50" y="21"/>
                      </a:cubicBezTo>
                      <a:cubicBezTo>
                        <a:pt x="23" y="32"/>
                        <a:pt x="23" y="32"/>
                        <a:pt x="23" y="32"/>
                      </a:cubicBezTo>
                      <a:cubicBezTo>
                        <a:pt x="23" y="32"/>
                        <a:pt x="23" y="33"/>
                        <a:pt x="23" y="33"/>
                      </a:cubicBezTo>
                      <a:cubicBezTo>
                        <a:pt x="23" y="35"/>
                        <a:pt x="22" y="37"/>
                        <a:pt x="19" y="37"/>
                      </a:cubicBezTo>
                      <a:cubicBezTo>
                        <a:pt x="17" y="37"/>
                        <a:pt x="15" y="35"/>
                        <a:pt x="15" y="33"/>
                      </a:cubicBezTo>
                      <a:close/>
                      <a:moveTo>
                        <a:pt x="137" y="102"/>
                      </a:moveTo>
                      <a:cubicBezTo>
                        <a:pt x="133" y="102"/>
                        <a:pt x="133" y="102"/>
                        <a:pt x="133" y="102"/>
                      </a:cubicBezTo>
                      <a:cubicBezTo>
                        <a:pt x="133" y="21"/>
                        <a:pt x="133" y="21"/>
                        <a:pt x="133" y="21"/>
                      </a:cubicBezTo>
                      <a:cubicBezTo>
                        <a:pt x="133" y="17"/>
                        <a:pt x="129" y="13"/>
                        <a:pt x="125" y="13"/>
                      </a:cubicBezTo>
                      <a:cubicBezTo>
                        <a:pt x="116" y="13"/>
                        <a:pt x="116" y="13"/>
                        <a:pt x="116" y="13"/>
                      </a:cubicBezTo>
                      <a:cubicBezTo>
                        <a:pt x="112" y="13"/>
                        <a:pt x="109" y="17"/>
                        <a:pt x="109" y="21"/>
                      </a:cubicBezTo>
                      <a:cubicBezTo>
                        <a:pt x="109" y="102"/>
                        <a:pt x="109" y="102"/>
                        <a:pt x="109" y="102"/>
                      </a:cubicBezTo>
                      <a:cubicBezTo>
                        <a:pt x="99" y="102"/>
                        <a:pt x="99" y="102"/>
                        <a:pt x="99" y="102"/>
                      </a:cubicBezTo>
                      <a:cubicBezTo>
                        <a:pt x="99" y="42"/>
                        <a:pt x="99" y="42"/>
                        <a:pt x="99" y="42"/>
                      </a:cubicBezTo>
                      <a:cubicBezTo>
                        <a:pt x="99" y="38"/>
                        <a:pt x="95" y="34"/>
                        <a:pt x="91" y="34"/>
                      </a:cubicBezTo>
                      <a:cubicBezTo>
                        <a:pt x="83" y="34"/>
                        <a:pt x="83" y="34"/>
                        <a:pt x="83" y="34"/>
                      </a:cubicBezTo>
                      <a:cubicBezTo>
                        <a:pt x="78" y="34"/>
                        <a:pt x="75" y="38"/>
                        <a:pt x="75" y="42"/>
                      </a:cubicBezTo>
                      <a:cubicBezTo>
                        <a:pt x="75" y="102"/>
                        <a:pt x="75" y="102"/>
                        <a:pt x="75" y="102"/>
                      </a:cubicBezTo>
                      <a:cubicBezTo>
                        <a:pt x="65" y="102"/>
                        <a:pt x="65" y="102"/>
                        <a:pt x="65" y="102"/>
                      </a:cubicBezTo>
                      <a:cubicBezTo>
                        <a:pt x="65" y="36"/>
                        <a:pt x="65" y="36"/>
                        <a:pt x="65" y="36"/>
                      </a:cubicBezTo>
                      <a:cubicBezTo>
                        <a:pt x="65" y="31"/>
                        <a:pt x="62" y="28"/>
                        <a:pt x="58" y="28"/>
                      </a:cubicBezTo>
                      <a:cubicBezTo>
                        <a:pt x="49" y="28"/>
                        <a:pt x="49" y="28"/>
                        <a:pt x="49" y="28"/>
                      </a:cubicBezTo>
                      <a:cubicBezTo>
                        <a:pt x="45" y="28"/>
                        <a:pt x="41" y="31"/>
                        <a:pt x="41" y="36"/>
                      </a:cubicBezTo>
                      <a:cubicBezTo>
                        <a:pt x="41" y="102"/>
                        <a:pt x="41" y="102"/>
                        <a:pt x="41" y="102"/>
                      </a:cubicBezTo>
                      <a:cubicBezTo>
                        <a:pt x="32" y="102"/>
                        <a:pt x="32" y="102"/>
                        <a:pt x="32" y="102"/>
                      </a:cubicBezTo>
                      <a:cubicBezTo>
                        <a:pt x="32" y="52"/>
                        <a:pt x="32" y="52"/>
                        <a:pt x="32" y="52"/>
                      </a:cubicBezTo>
                      <a:cubicBezTo>
                        <a:pt x="32" y="48"/>
                        <a:pt x="28" y="44"/>
                        <a:pt x="24" y="44"/>
                      </a:cubicBezTo>
                      <a:cubicBezTo>
                        <a:pt x="15" y="44"/>
                        <a:pt x="15" y="44"/>
                        <a:pt x="15" y="44"/>
                      </a:cubicBezTo>
                      <a:cubicBezTo>
                        <a:pt x="11" y="44"/>
                        <a:pt x="8" y="48"/>
                        <a:pt x="8" y="52"/>
                      </a:cubicBezTo>
                      <a:cubicBezTo>
                        <a:pt x="8" y="102"/>
                        <a:pt x="8" y="102"/>
                        <a:pt x="8" y="102"/>
                      </a:cubicBezTo>
                      <a:cubicBezTo>
                        <a:pt x="3" y="102"/>
                        <a:pt x="3" y="102"/>
                        <a:pt x="3" y="102"/>
                      </a:cubicBezTo>
                      <a:cubicBezTo>
                        <a:pt x="1" y="102"/>
                        <a:pt x="0" y="103"/>
                        <a:pt x="0" y="104"/>
                      </a:cubicBezTo>
                      <a:cubicBezTo>
                        <a:pt x="0" y="105"/>
                        <a:pt x="0" y="105"/>
                        <a:pt x="0" y="105"/>
                      </a:cubicBezTo>
                      <a:cubicBezTo>
                        <a:pt x="0" y="107"/>
                        <a:pt x="1" y="108"/>
                        <a:pt x="3" y="108"/>
                      </a:cubicBezTo>
                      <a:cubicBezTo>
                        <a:pt x="137" y="108"/>
                        <a:pt x="137" y="108"/>
                        <a:pt x="137" y="108"/>
                      </a:cubicBezTo>
                      <a:cubicBezTo>
                        <a:pt x="139" y="108"/>
                        <a:pt x="140" y="107"/>
                        <a:pt x="140" y="105"/>
                      </a:cubicBezTo>
                      <a:cubicBezTo>
                        <a:pt x="140" y="104"/>
                        <a:pt x="140" y="104"/>
                        <a:pt x="140" y="104"/>
                      </a:cubicBezTo>
                      <a:cubicBezTo>
                        <a:pt x="140" y="103"/>
                        <a:pt x="139" y="102"/>
                        <a:pt x="137" y="102"/>
                      </a:cubicBezTo>
                      <a:close/>
                    </a:path>
                  </a:pathLst>
                </a:custGeom>
                <a:solidFill>
                  <a:schemeClr val="accent1"/>
                </a:solidFill>
                <a:ln>
                  <a:noFill/>
                </a:ln>
              </p:spPr>
              <p:txBody>
                <a:bodyPr vert="horz" wrap="square" lIns="91440" tIns="45720" rIns="91440" bIns="45720" numCol="1" anchor="t" anchorCtr="false" compatLnSpc="true"/>
                <a:lstStyle/>
                <a:p>
                  <a:endParaRPr lang="zh-CN" altLang="en-US">
                    <a:solidFill>
                      <a:srgbClr val="000000"/>
                    </a:solidFill>
                  </a:endParaRPr>
                </a:p>
              </p:txBody>
            </p:sp>
          </p:grpSp>
          <p:sp>
            <p:nvSpPr>
              <p:cNvPr id="19" name="圆角矩形 18"/>
              <p:cNvSpPr/>
              <p:nvPr/>
            </p:nvSpPr>
            <p:spPr>
              <a:xfrm>
                <a:off x="4323616" y="3971072"/>
                <a:ext cx="3657194" cy="673088"/>
              </a:xfrm>
              <a:prstGeom prst="roundRect">
                <a:avLst/>
              </a:prstGeom>
              <a:gradFill>
                <a:gsLst>
                  <a:gs pos="0">
                    <a:srgbClr val="0087E6"/>
                  </a:gs>
                  <a:gs pos="100000">
                    <a:srgbClr val="005CBF"/>
                  </a:gs>
                </a:gsLst>
                <a:lin ang="108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white"/>
                    </a:solidFill>
                    <a:latin typeface="微软雅黑" panose="020B0503020204020204" pitchFamily="34" charset="-122"/>
                  </a:rPr>
                  <a:t>营业收入</a:t>
                </a:r>
                <a:r>
                  <a:rPr lang="en-US" altLang="zh-CN" sz="2400" dirty="0">
                    <a:solidFill>
                      <a:prstClr val="white"/>
                    </a:solidFill>
                    <a:latin typeface="微软雅黑" panose="020B0503020204020204" pitchFamily="34" charset="-122"/>
                  </a:rPr>
                  <a:t>419.1</a:t>
                </a:r>
                <a:r>
                  <a:rPr lang="zh-CN" altLang="en-US" sz="2400" dirty="0">
                    <a:solidFill>
                      <a:prstClr val="white"/>
                    </a:solidFill>
                    <a:latin typeface="微软雅黑" panose="020B0503020204020204" pitchFamily="34" charset="-122"/>
                  </a:rPr>
                  <a:t>亿元</a:t>
                </a:r>
                <a:endParaRPr lang="zh-CN" altLang="en-US" sz="2400" dirty="0">
                  <a:solidFill>
                    <a:prstClr val="white"/>
                  </a:solidFill>
                  <a:latin typeface="微软雅黑" panose="020B0503020204020204" pitchFamily="34" charset="-122"/>
                </a:endParaRPr>
              </a:p>
            </p:txBody>
          </p:sp>
        </p:grpSp>
      </p:grpSp>
      <p:grpSp>
        <p:nvGrpSpPr>
          <p:cNvPr id="24" name="组合 23"/>
          <p:cNvGrpSpPr/>
          <p:nvPr/>
        </p:nvGrpSpPr>
        <p:grpSpPr>
          <a:xfrm>
            <a:off x="219299" y="2237501"/>
            <a:ext cx="3672973" cy="3506107"/>
            <a:chOff x="219299" y="1789826"/>
            <a:chExt cx="3672973" cy="3506107"/>
          </a:xfrm>
        </p:grpSpPr>
        <p:grpSp>
          <p:nvGrpSpPr>
            <p:cNvPr id="25" name="组合 52"/>
            <p:cNvGrpSpPr/>
            <p:nvPr/>
          </p:nvGrpSpPr>
          <p:grpSpPr>
            <a:xfrm>
              <a:off x="219299" y="1789826"/>
              <a:ext cx="3672973" cy="2862530"/>
              <a:chOff x="4848225" y="1102476"/>
              <a:chExt cx="2495549" cy="1944905"/>
            </a:xfrm>
          </p:grpSpPr>
          <p:grpSp>
            <p:nvGrpSpPr>
              <p:cNvPr id="27" name="组合 26"/>
              <p:cNvGrpSpPr/>
              <p:nvPr/>
            </p:nvGrpSpPr>
            <p:grpSpPr>
              <a:xfrm>
                <a:off x="5261773" y="1102476"/>
                <a:ext cx="1687019" cy="1686798"/>
                <a:chOff x="1488557" y="1743739"/>
                <a:chExt cx="2232837" cy="2232837"/>
              </a:xfrm>
            </p:grpSpPr>
            <p:grpSp>
              <p:nvGrpSpPr>
                <p:cNvPr id="29" name="组合 31"/>
                <p:cNvGrpSpPr/>
                <p:nvPr/>
              </p:nvGrpSpPr>
              <p:grpSpPr>
                <a:xfrm>
                  <a:off x="1488557" y="1743739"/>
                  <a:ext cx="2232837" cy="2232837"/>
                  <a:chOff x="1924493" y="1998921"/>
                  <a:chExt cx="1935126" cy="1935126"/>
                </a:xfrm>
              </p:grpSpPr>
              <p:sp>
                <p:nvSpPr>
                  <p:cNvPr id="31" name="椭圆 3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8号-创中黑" panose="00000500000000000000" pitchFamily="2" charset="-122"/>
                      <a:ea typeface="字魂58号-创中黑" panose="00000500000000000000" pitchFamily="2" charset="-122"/>
                    </a:endParaRPr>
                  </a:p>
                </p:txBody>
              </p:sp>
              <p:sp>
                <p:nvSpPr>
                  <p:cNvPr id="32" name="椭圆 31"/>
                  <p:cNvSpPr>
                    <a:spLocks noChangeAspect="true"/>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8号-创中黑" panose="00000500000000000000" pitchFamily="2" charset="-122"/>
                      <a:ea typeface="字魂58号-创中黑" panose="00000500000000000000" pitchFamily="2" charset="-122"/>
                    </a:endParaRPr>
                  </a:p>
                </p:txBody>
              </p:sp>
            </p:grpSp>
            <p:pic>
              <p:nvPicPr>
                <p:cNvPr id="30" name="图片 29"/>
                <p:cNvPicPr>
                  <a:picLocks noChangeAspect="true"/>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false"/>
                    </a:ext>
                  </a:extLst>
                </a:blip>
                <a:stretch>
                  <a:fillRect/>
                </a:stretch>
              </p:blipFill>
              <p:spPr>
                <a:xfrm>
                  <a:off x="2034531" y="2341808"/>
                  <a:ext cx="1096378" cy="1096521"/>
                </a:xfrm>
                <a:prstGeom prst="rect">
                  <a:avLst/>
                </a:prstGeom>
              </p:spPr>
            </p:pic>
          </p:grpSp>
          <p:sp>
            <p:nvSpPr>
              <p:cNvPr id="28" name="圆角矩形 27"/>
              <p:cNvSpPr/>
              <p:nvPr/>
            </p:nvSpPr>
            <p:spPr>
              <a:xfrm>
                <a:off x="4848225" y="2590061"/>
                <a:ext cx="2495549" cy="457320"/>
              </a:xfrm>
              <a:prstGeom prst="roundRect">
                <a:avLst/>
              </a:prstGeom>
              <a:gradFill>
                <a:gsLst>
                  <a:gs pos="0">
                    <a:srgbClr val="0087E6"/>
                  </a:gs>
                  <a:gs pos="100000">
                    <a:srgbClr val="005CBF"/>
                  </a:gs>
                </a:gsLst>
                <a:lin ang="108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white"/>
                    </a:solidFill>
                    <a:latin typeface="微软雅黑" panose="020B0503020204020204" pitchFamily="34" charset="-122"/>
                  </a:rPr>
                  <a:t>资产</a:t>
                </a:r>
                <a:r>
                  <a:rPr lang="zh-CN" altLang="en-US" sz="2400" dirty="0" smtClean="0">
                    <a:solidFill>
                      <a:prstClr val="white"/>
                    </a:solidFill>
                    <a:latin typeface="微软雅黑" panose="020B0503020204020204" pitchFamily="34" charset="-122"/>
                  </a:rPr>
                  <a:t>总额</a:t>
                </a:r>
                <a:r>
                  <a:rPr lang="en-US" altLang="zh-CN" sz="2400" dirty="0">
                    <a:solidFill>
                      <a:prstClr val="white"/>
                    </a:solidFill>
                    <a:latin typeface="微软雅黑" panose="020B0503020204020204" pitchFamily="34" charset="-122"/>
                  </a:rPr>
                  <a:t>1054.4</a:t>
                </a:r>
                <a:r>
                  <a:rPr lang="zh-CN" altLang="en-US" sz="2400" dirty="0">
                    <a:solidFill>
                      <a:prstClr val="white"/>
                    </a:solidFill>
                    <a:latin typeface="微软雅黑" panose="020B0503020204020204" pitchFamily="34" charset="-122"/>
                  </a:rPr>
                  <a:t>亿元</a:t>
                </a:r>
                <a:endParaRPr lang="zh-CN" altLang="en-US" sz="2400" dirty="0">
                  <a:solidFill>
                    <a:prstClr val="white"/>
                  </a:solidFill>
                  <a:latin typeface="微软雅黑" panose="020B0503020204020204" pitchFamily="34" charset="-122"/>
                </a:endParaRPr>
              </a:p>
            </p:txBody>
          </p:sp>
        </p:grpSp>
        <p:sp>
          <p:nvSpPr>
            <p:cNvPr id="26" name="文本框 37"/>
            <p:cNvSpPr txBox="true"/>
            <p:nvPr/>
          </p:nvSpPr>
          <p:spPr>
            <a:xfrm>
              <a:off x="301214" y="4834268"/>
              <a:ext cx="3591057" cy="461665"/>
            </a:xfrm>
            <a:prstGeom prst="rect">
              <a:avLst/>
            </a:prstGeom>
            <a:noFill/>
          </p:spPr>
          <p:txBody>
            <a:bodyPr wrap="square" rtlCol="0">
              <a:spAutoFit/>
            </a:bodyPr>
            <a:lstStyle/>
            <a:p>
              <a:pPr algn="ctr"/>
              <a:r>
                <a:rPr lang="zh-CN" altLang="en-US" sz="2400" b="1" dirty="0">
                  <a:solidFill>
                    <a:srgbClr val="3D6AA1"/>
                  </a:solidFill>
                  <a:latin typeface="微软雅黑" panose="020B0503020204020204" pitchFamily="34" charset="-122"/>
                </a:rPr>
                <a:t>同比上升</a:t>
              </a:r>
              <a:r>
                <a:rPr lang="en-US" altLang="zh-CN" sz="2400" b="1" dirty="0">
                  <a:solidFill>
                    <a:srgbClr val="3D6AA1"/>
                  </a:solidFill>
                  <a:latin typeface="微软雅黑" panose="020B0503020204020204" pitchFamily="34" charset="-122"/>
                </a:rPr>
                <a:t>3.8%</a:t>
              </a:r>
              <a:endParaRPr lang="en-US" altLang="zh-CN" sz="2400" b="1" dirty="0">
                <a:solidFill>
                  <a:srgbClr val="3D6AA1"/>
                </a:solidFill>
                <a:latin typeface="微软雅黑" panose="020B0503020204020204" pitchFamily="34" charset="-122"/>
              </a:endParaRPr>
            </a:p>
          </p:txBody>
        </p:sp>
      </p:grpSp>
      <p:grpSp>
        <p:nvGrpSpPr>
          <p:cNvPr id="33" name="组合 32"/>
          <p:cNvGrpSpPr/>
          <p:nvPr/>
        </p:nvGrpSpPr>
        <p:grpSpPr>
          <a:xfrm>
            <a:off x="8268859" y="2223645"/>
            <a:ext cx="3672973" cy="3498315"/>
            <a:chOff x="8268859" y="1775970"/>
            <a:chExt cx="3672973" cy="3498315"/>
          </a:xfrm>
        </p:grpSpPr>
        <p:sp>
          <p:nvSpPr>
            <p:cNvPr id="34" name="文本框 44"/>
            <p:cNvSpPr txBox="true"/>
            <p:nvPr/>
          </p:nvSpPr>
          <p:spPr>
            <a:xfrm>
              <a:off x="8404696" y="4748628"/>
              <a:ext cx="3472682" cy="525657"/>
            </a:xfrm>
            <a:prstGeom prst="rect">
              <a:avLst/>
            </a:prstGeom>
            <a:noFill/>
          </p:spPr>
          <p:txBody>
            <a:bodyPr wrap="square" rtlCol="0">
              <a:spAutoFit/>
            </a:bodyPr>
            <a:lstStyle/>
            <a:p>
              <a:pPr algn="ctr">
                <a:lnSpc>
                  <a:spcPct val="130000"/>
                </a:lnSpc>
              </a:pPr>
              <a:r>
                <a:rPr lang="zh-CN" altLang="en-US" sz="2400" b="1" dirty="0">
                  <a:solidFill>
                    <a:srgbClr val="4F81BD"/>
                  </a:solidFill>
                  <a:latin typeface="微软雅黑" panose="020B0503020204020204" pitchFamily="34" charset="-122"/>
                </a:rPr>
                <a:t>同比上升</a:t>
              </a:r>
              <a:r>
                <a:rPr lang="en-US" altLang="zh-CN" sz="2400" b="1" dirty="0">
                  <a:solidFill>
                    <a:srgbClr val="4F81BD"/>
                  </a:solidFill>
                  <a:latin typeface="微软雅黑" panose="020B0503020204020204" pitchFamily="34" charset="-122"/>
                </a:rPr>
                <a:t>287.8%</a:t>
              </a:r>
              <a:endParaRPr lang="en-US" altLang="zh-CN" sz="2400" b="1" dirty="0">
                <a:solidFill>
                  <a:srgbClr val="4F81BD"/>
                </a:solidFill>
                <a:latin typeface="微软雅黑" panose="020B0503020204020204" pitchFamily="34" charset="-122"/>
              </a:endParaRPr>
            </a:p>
          </p:txBody>
        </p:sp>
        <p:grpSp>
          <p:nvGrpSpPr>
            <p:cNvPr id="36" name="组合 52"/>
            <p:cNvGrpSpPr/>
            <p:nvPr/>
          </p:nvGrpSpPr>
          <p:grpSpPr>
            <a:xfrm>
              <a:off x="8268859" y="1775970"/>
              <a:ext cx="3672973" cy="2862530"/>
              <a:chOff x="4848225" y="1102476"/>
              <a:chExt cx="2495549" cy="1944905"/>
            </a:xfrm>
          </p:grpSpPr>
          <p:grpSp>
            <p:nvGrpSpPr>
              <p:cNvPr id="37" name="组合 26"/>
              <p:cNvGrpSpPr/>
              <p:nvPr/>
            </p:nvGrpSpPr>
            <p:grpSpPr>
              <a:xfrm>
                <a:off x="5261773" y="1102476"/>
                <a:ext cx="1687019" cy="1686798"/>
                <a:chOff x="1488557" y="1743739"/>
                <a:chExt cx="2232837" cy="2232837"/>
              </a:xfrm>
            </p:grpSpPr>
            <p:grpSp>
              <p:nvGrpSpPr>
                <p:cNvPr id="39" name="组合 31"/>
                <p:cNvGrpSpPr/>
                <p:nvPr/>
              </p:nvGrpSpPr>
              <p:grpSpPr>
                <a:xfrm>
                  <a:off x="1488557" y="1743739"/>
                  <a:ext cx="2232837" cy="2232837"/>
                  <a:chOff x="1924493" y="1998921"/>
                  <a:chExt cx="1935126" cy="1935126"/>
                </a:xfrm>
              </p:grpSpPr>
              <p:sp>
                <p:nvSpPr>
                  <p:cNvPr id="41" name="椭圆 4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8号-创中黑" panose="00000500000000000000" pitchFamily="2" charset="-122"/>
                      <a:ea typeface="字魂58号-创中黑" panose="00000500000000000000" pitchFamily="2" charset="-122"/>
                    </a:endParaRPr>
                  </a:p>
                </p:txBody>
              </p:sp>
              <p:sp>
                <p:nvSpPr>
                  <p:cNvPr id="42" name="椭圆 41"/>
                  <p:cNvSpPr>
                    <a:spLocks noChangeAspect="true"/>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8号-创中黑" panose="00000500000000000000" pitchFamily="2" charset="-122"/>
                      <a:ea typeface="字魂58号-创中黑" panose="00000500000000000000" pitchFamily="2" charset="-122"/>
                    </a:endParaRPr>
                  </a:p>
                </p:txBody>
              </p:sp>
            </p:grpSp>
            <p:pic>
              <p:nvPicPr>
                <p:cNvPr id="40" name="图片 39"/>
                <p:cNvPicPr>
                  <a:picLocks noChangeAspect="true"/>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false"/>
                    </a:ext>
                  </a:extLst>
                </a:blip>
                <a:stretch>
                  <a:fillRect/>
                </a:stretch>
              </p:blipFill>
              <p:spPr>
                <a:xfrm>
                  <a:off x="1842587" y="2072279"/>
                  <a:ext cx="1520169" cy="1520170"/>
                </a:xfrm>
                <a:prstGeom prst="rect">
                  <a:avLst/>
                </a:prstGeom>
              </p:spPr>
            </p:pic>
          </p:grpSp>
          <p:sp>
            <p:nvSpPr>
              <p:cNvPr id="38" name="圆角矩形 37"/>
              <p:cNvSpPr/>
              <p:nvPr/>
            </p:nvSpPr>
            <p:spPr>
              <a:xfrm>
                <a:off x="4848225" y="2590061"/>
                <a:ext cx="2495549" cy="457320"/>
              </a:xfrm>
              <a:prstGeom prst="roundRect">
                <a:avLst/>
              </a:prstGeom>
              <a:gradFill>
                <a:gsLst>
                  <a:gs pos="0">
                    <a:srgbClr val="0087E6"/>
                  </a:gs>
                  <a:gs pos="100000">
                    <a:srgbClr val="005CBF"/>
                  </a:gs>
                </a:gsLst>
                <a:lin ang="108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white"/>
                    </a:solidFill>
                    <a:latin typeface="微软雅黑" panose="020B0503020204020204" pitchFamily="34" charset="-122"/>
                  </a:rPr>
                  <a:t>利润</a:t>
                </a:r>
                <a:r>
                  <a:rPr lang="en-US" altLang="zh-CN" sz="2400" dirty="0">
                    <a:solidFill>
                      <a:prstClr val="white"/>
                    </a:solidFill>
                    <a:latin typeface="微软雅黑" panose="020B0503020204020204" pitchFamily="34" charset="-122"/>
                  </a:rPr>
                  <a:t>71.1</a:t>
                </a:r>
                <a:r>
                  <a:rPr lang="zh-CN" altLang="en-US" sz="2400" dirty="0">
                    <a:solidFill>
                      <a:prstClr val="white"/>
                    </a:solidFill>
                    <a:latin typeface="微软雅黑" panose="020B0503020204020204" pitchFamily="34" charset="-122"/>
                  </a:rPr>
                  <a:t>亿元</a:t>
                </a:r>
                <a:endParaRPr lang="zh-CN" altLang="en-US" sz="2400" dirty="0">
                  <a:solidFill>
                    <a:prstClr val="white"/>
                  </a:solidFill>
                  <a:latin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11462385" cy="583565"/>
            <a:chOff x="594902" y="1145075"/>
            <a:chExt cx="11462385" cy="583565"/>
          </a:xfrm>
        </p:grpSpPr>
        <p:sp>
          <p:nvSpPr>
            <p:cNvPr id="4" name="文本框 19"/>
            <p:cNvSpPr txBox="true"/>
            <p:nvPr/>
          </p:nvSpPr>
          <p:spPr>
            <a:xfrm>
              <a:off x="1021622" y="1145075"/>
              <a:ext cx="11035665" cy="58356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sym typeface="+mn-ea"/>
                </a:rPr>
                <a:t>市属企业规模逐年扩大、效益逐步向好、贡献不断增长</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一、聚焦一个目标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35" name="组合 34"/>
          <p:cNvGrpSpPr/>
          <p:nvPr/>
        </p:nvGrpSpPr>
        <p:grpSpPr>
          <a:xfrm>
            <a:off x="4843" y="1819972"/>
            <a:ext cx="4382321" cy="4022096"/>
            <a:chOff x="4843" y="1819972"/>
            <a:chExt cx="4382321" cy="4022096"/>
          </a:xfrm>
        </p:grpSpPr>
        <p:grpSp>
          <p:nvGrpSpPr>
            <p:cNvPr id="43" name="组合 42"/>
            <p:cNvGrpSpPr/>
            <p:nvPr/>
          </p:nvGrpSpPr>
          <p:grpSpPr>
            <a:xfrm>
              <a:off x="379377" y="1819972"/>
              <a:ext cx="3542212" cy="3204629"/>
              <a:chOff x="1124186" y="1113895"/>
              <a:chExt cx="2149786" cy="1944905"/>
            </a:xfrm>
          </p:grpSpPr>
          <p:grpSp>
            <p:nvGrpSpPr>
              <p:cNvPr id="45" name="组合 55"/>
              <p:cNvGrpSpPr/>
              <p:nvPr/>
            </p:nvGrpSpPr>
            <p:grpSpPr>
              <a:xfrm>
                <a:off x="1355571" y="1113895"/>
                <a:ext cx="1687019" cy="1686798"/>
                <a:chOff x="1488557" y="1743739"/>
                <a:chExt cx="2232837" cy="2232837"/>
              </a:xfrm>
            </p:grpSpPr>
            <p:grpSp>
              <p:nvGrpSpPr>
                <p:cNvPr id="47" name="组合 58"/>
                <p:cNvGrpSpPr/>
                <p:nvPr/>
              </p:nvGrpSpPr>
              <p:grpSpPr>
                <a:xfrm>
                  <a:off x="1488557" y="1743739"/>
                  <a:ext cx="2232837" cy="2232837"/>
                  <a:chOff x="1924493" y="1998921"/>
                  <a:chExt cx="1935126" cy="1935126"/>
                </a:xfrm>
              </p:grpSpPr>
              <p:sp>
                <p:nvSpPr>
                  <p:cNvPr id="49" name="椭圆 4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8号-创中黑" panose="00000500000000000000" pitchFamily="2" charset="-122"/>
                      <a:ea typeface="字魂58号-创中黑" panose="00000500000000000000" pitchFamily="2" charset="-122"/>
                    </a:endParaRPr>
                  </a:p>
                </p:txBody>
              </p:sp>
              <p:sp>
                <p:nvSpPr>
                  <p:cNvPr id="50" name="椭圆 49"/>
                  <p:cNvSpPr>
                    <a:spLocks noChangeAspect="true"/>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8号-创中黑" panose="00000500000000000000" pitchFamily="2" charset="-122"/>
                      <a:ea typeface="字魂58号-创中黑" panose="00000500000000000000" pitchFamily="2" charset="-122"/>
                    </a:endParaRPr>
                  </a:p>
                </p:txBody>
              </p:sp>
            </p:grpSp>
            <p:pic>
              <p:nvPicPr>
                <p:cNvPr id="48" name="图片 47"/>
                <p:cNvPicPr>
                  <a:picLocks noChangeAspect="true"/>
                </p:cNvPicPr>
                <p:nvPr/>
              </p:nvPicPr>
              <p:blipFill>
                <a:blip r:embed="rId3">
                  <a:duotone>
                    <a:schemeClr val="accent4">
                      <a:shade val="45000"/>
                      <a:satMod val="135000"/>
                    </a:schemeClr>
                    <a:prstClr val="white"/>
                  </a:duotone>
                  <a:extLst>
                    <a:ext uri="{28A0092B-C50C-407E-A947-70E740481C1C}">
                      <a14:useLocalDpi xmlns:a14="http://schemas.microsoft.com/office/drawing/2010/main" val="false"/>
                    </a:ext>
                  </a:extLst>
                </a:blip>
                <a:stretch>
                  <a:fillRect/>
                </a:stretch>
              </p:blipFill>
              <p:spPr>
                <a:xfrm>
                  <a:off x="2001180" y="2250767"/>
                  <a:ext cx="1182734" cy="1182889"/>
                </a:xfrm>
                <a:prstGeom prst="rect">
                  <a:avLst/>
                </a:prstGeom>
              </p:spPr>
            </p:pic>
          </p:grpSp>
          <p:sp>
            <p:nvSpPr>
              <p:cNvPr id="46" name="圆角矩形 45"/>
              <p:cNvSpPr/>
              <p:nvPr/>
            </p:nvSpPr>
            <p:spPr>
              <a:xfrm>
                <a:off x="1124186" y="2601480"/>
                <a:ext cx="2149786" cy="457320"/>
              </a:xfrm>
              <a:prstGeom prst="roundRect">
                <a:avLst/>
              </a:prstGeom>
              <a:gradFill>
                <a:gsLst>
                  <a:gs pos="0">
                    <a:srgbClr val="0087E6"/>
                  </a:gs>
                  <a:gs pos="100000">
                    <a:srgbClr val="005CBF"/>
                  </a:gs>
                </a:gsLst>
                <a:lin ang="108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white"/>
                    </a:solidFill>
                    <a:latin typeface="微软雅黑" panose="020B0503020204020204" pitchFamily="34" charset="-122"/>
                  </a:rPr>
                  <a:t>实现净利润</a:t>
                </a:r>
                <a:r>
                  <a:rPr lang="en-US" altLang="zh-CN" sz="2400" dirty="0">
                    <a:solidFill>
                      <a:prstClr val="white"/>
                    </a:solidFill>
                    <a:latin typeface="微软雅黑" panose="020B0503020204020204" pitchFamily="34" charset="-122"/>
                  </a:rPr>
                  <a:t>54.2</a:t>
                </a:r>
                <a:r>
                  <a:rPr lang="zh-CN" altLang="en-US" sz="2400" dirty="0">
                    <a:solidFill>
                      <a:prstClr val="white"/>
                    </a:solidFill>
                    <a:latin typeface="微软雅黑" panose="020B0503020204020204" pitchFamily="34" charset="-122"/>
                  </a:rPr>
                  <a:t>亿元</a:t>
                </a:r>
                <a:endParaRPr lang="zh-CN" altLang="en-US" sz="2400" dirty="0">
                  <a:solidFill>
                    <a:prstClr val="white"/>
                  </a:solidFill>
                  <a:latin typeface="微软雅黑" panose="020B0503020204020204" pitchFamily="34" charset="-122"/>
                </a:endParaRPr>
              </a:p>
            </p:txBody>
          </p:sp>
        </p:grpSp>
        <p:sp>
          <p:nvSpPr>
            <p:cNvPr id="44" name="文本框 57"/>
            <p:cNvSpPr txBox="true"/>
            <p:nvPr/>
          </p:nvSpPr>
          <p:spPr>
            <a:xfrm>
              <a:off x="4843" y="5179514"/>
              <a:ext cx="4382321" cy="662554"/>
            </a:xfrm>
            <a:prstGeom prst="rect">
              <a:avLst/>
            </a:prstGeom>
            <a:noFill/>
          </p:spPr>
          <p:txBody>
            <a:bodyPr wrap="square" rtlCol="0">
              <a:spAutoFit/>
            </a:bodyPr>
            <a:lstStyle/>
            <a:p>
              <a:pPr algn="ctr">
                <a:lnSpc>
                  <a:spcPct val="150000"/>
                </a:lnSpc>
              </a:pPr>
              <a:r>
                <a:rPr lang="zh-CN" altLang="en-US" sz="2800" b="1" dirty="0">
                  <a:solidFill>
                    <a:srgbClr val="0070C0"/>
                  </a:solidFill>
                  <a:latin typeface="微软雅黑" panose="020B0503020204020204" pitchFamily="34" charset="-122"/>
                </a:rPr>
                <a:t>同比上升</a:t>
              </a:r>
              <a:r>
                <a:rPr lang="en-US" altLang="zh-CN" sz="2800" b="1" dirty="0">
                  <a:solidFill>
                    <a:srgbClr val="0070C0"/>
                  </a:solidFill>
                  <a:latin typeface="微软雅黑" panose="020B0503020204020204" pitchFamily="34" charset="-122"/>
                </a:rPr>
                <a:t>356.9%</a:t>
              </a:r>
              <a:endParaRPr lang="en-US" altLang="zh-CN" sz="2800" b="1" dirty="0">
                <a:solidFill>
                  <a:srgbClr val="0070C0"/>
                </a:solidFill>
                <a:latin typeface="微软雅黑" panose="020B0503020204020204" pitchFamily="34" charset="-122"/>
              </a:endParaRPr>
            </a:p>
          </p:txBody>
        </p:sp>
      </p:grpSp>
      <p:grpSp>
        <p:nvGrpSpPr>
          <p:cNvPr id="51" name="组合 50"/>
          <p:cNvGrpSpPr/>
          <p:nvPr/>
        </p:nvGrpSpPr>
        <p:grpSpPr>
          <a:xfrm>
            <a:off x="8124592" y="1768290"/>
            <a:ext cx="3765819" cy="4025019"/>
            <a:chOff x="8124592" y="1768290"/>
            <a:chExt cx="3765819" cy="4025019"/>
          </a:xfrm>
        </p:grpSpPr>
        <p:grpSp>
          <p:nvGrpSpPr>
            <p:cNvPr id="52" name="组合 51"/>
            <p:cNvGrpSpPr/>
            <p:nvPr/>
          </p:nvGrpSpPr>
          <p:grpSpPr>
            <a:xfrm>
              <a:off x="8124592" y="1768290"/>
              <a:ext cx="3765819" cy="3227330"/>
              <a:chOff x="9132174" y="1130311"/>
              <a:chExt cx="2285494" cy="1958683"/>
            </a:xfrm>
          </p:grpSpPr>
          <p:grpSp>
            <p:nvGrpSpPr>
              <p:cNvPr id="54" name="组合 66"/>
              <p:cNvGrpSpPr/>
              <p:nvPr/>
            </p:nvGrpSpPr>
            <p:grpSpPr>
              <a:xfrm>
                <a:off x="9399357" y="1130311"/>
                <a:ext cx="1687019" cy="1686798"/>
                <a:chOff x="1488557" y="1743739"/>
                <a:chExt cx="2232837" cy="2232837"/>
              </a:xfrm>
            </p:grpSpPr>
            <p:grpSp>
              <p:nvGrpSpPr>
                <p:cNvPr id="56" name="组合 67"/>
                <p:cNvGrpSpPr/>
                <p:nvPr/>
              </p:nvGrpSpPr>
              <p:grpSpPr>
                <a:xfrm>
                  <a:off x="1488557" y="1743739"/>
                  <a:ext cx="2232837" cy="2232837"/>
                  <a:chOff x="1924493" y="1998921"/>
                  <a:chExt cx="1935126" cy="1935126"/>
                </a:xfrm>
              </p:grpSpPr>
              <p:sp>
                <p:nvSpPr>
                  <p:cNvPr id="58" name="椭圆 57"/>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8号-创中黑" panose="00000500000000000000" pitchFamily="2" charset="-122"/>
                      <a:ea typeface="字魂58号-创中黑" panose="00000500000000000000" pitchFamily="2" charset="-122"/>
                    </a:endParaRPr>
                  </a:p>
                </p:txBody>
              </p:sp>
              <p:sp>
                <p:nvSpPr>
                  <p:cNvPr id="59" name="椭圆 58"/>
                  <p:cNvSpPr>
                    <a:spLocks noChangeAspect="true"/>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8号-创中黑" panose="00000500000000000000" pitchFamily="2" charset="-122"/>
                      <a:ea typeface="字魂58号-创中黑" panose="00000500000000000000" pitchFamily="2" charset="-122"/>
                    </a:endParaRPr>
                  </a:p>
                </p:txBody>
              </p:sp>
            </p:grpSp>
            <p:pic>
              <p:nvPicPr>
                <p:cNvPr id="57" name="图片 56"/>
                <p:cNvPicPr>
                  <a:picLocks noChangeAspect="true"/>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false"/>
                    </a:ext>
                  </a:extLst>
                </a:blip>
                <a:stretch>
                  <a:fillRect/>
                </a:stretch>
              </p:blipFill>
              <p:spPr>
                <a:xfrm>
                  <a:off x="1842587" y="2072279"/>
                  <a:ext cx="1520169" cy="1520170"/>
                </a:xfrm>
                <a:prstGeom prst="rect">
                  <a:avLst/>
                </a:prstGeom>
              </p:spPr>
            </p:pic>
          </p:grpSp>
          <p:sp>
            <p:nvSpPr>
              <p:cNvPr id="55" name="圆角矩形 54"/>
              <p:cNvSpPr/>
              <p:nvPr/>
            </p:nvSpPr>
            <p:spPr>
              <a:xfrm>
                <a:off x="9132174" y="2631674"/>
                <a:ext cx="2285494" cy="457320"/>
              </a:xfrm>
              <a:prstGeom prst="roundRect">
                <a:avLst/>
              </a:prstGeom>
              <a:gradFill>
                <a:gsLst>
                  <a:gs pos="0">
                    <a:srgbClr val="0087E6"/>
                  </a:gs>
                  <a:gs pos="100000">
                    <a:srgbClr val="005CBF"/>
                  </a:gs>
                </a:gsLst>
                <a:lin ang="108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150" dirty="0">
                    <a:solidFill>
                      <a:prstClr val="white"/>
                    </a:solidFill>
                    <a:latin typeface="微软雅黑" panose="020B0503020204020204" pitchFamily="34" charset="-122"/>
                  </a:rPr>
                  <a:t>上缴国有资本收益</a:t>
                </a:r>
                <a:r>
                  <a:rPr lang="en-US" altLang="zh-CN" sz="2400" spc="-150" dirty="0">
                    <a:solidFill>
                      <a:prstClr val="white"/>
                    </a:solidFill>
                    <a:latin typeface="微软雅黑" panose="020B0503020204020204" pitchFamily="34" charset="-122"/>
                  </a:rPr>
                  <a:t>11.3</a:t>
                </a:r>
                <a:r>
                  <a:rPr lang="zh-CN" altLang="en-US" sz="2400" spc="-150" dirty="0">
                    <a:solidFill>
                      <a:prstClr val="white"/>
                    </a:solidFill>
                    <a:latin typeface="微软雅黑" panose="020B0503020204020204" pitchFamily="34" charset="-122"/>
                  </a:rPr>
                  <a:t>亿元</a:t>
                </a:r>
                <a:endParaRPr lang="zh-CN" altLang="en-US" sz="2400" spc="-150" dirty="0">
                  <a:solidFill>
                    <a:prstClr val="white"/>
                  </a:solidFill>
                  <a:latin typeface="微软雅黑" panose="020B0503020204020204" pitchFamily="34" charset="-122"/>
                </a:endParaRPr>
              </a:p>
            </p:txBody>
          </p:sp>
        </p:grpSp>
        <p:sp>
          <p:nvSpPr>
            <p:cNvPr id="53" name="文本框 72"/>
            <p:cNvSpPr txBox="true"/>
            <p:nvPr/>
          </p:nvSpPr>
          <p:spPr>
            <a:xfrm>
              <a:off x="8171240" y="5270089"/>
              <a:ext cx="3715967" cy="523220"/>
            </a:xfrm>
            <a:prstGeom prst="rect">
              <a:avLst/>
            </a:prstGeom>
            <a:noFill/>
          </p:spPr>
          <p:txBody>
            <a:bodyPr wrap="square" rtlCol="0">
              <a:spAutoFit/>
            </a:bodyPr>
            <a:lstStyle/>
            <a:p>
              <a:pPr algn="ctr"/>
              <a:r>
                <a:rPr lang="en-US" altLang="zh-CN" sz="2800" dirty="0">
                  <a:solidFill>
                    <a:srgbClr val="0070C0"/>
                  </a:solidFill>
                  <a:latin typeface="微软雅黑" panose="020B0503020204020204" pitchFamily="34" charset="-122"/>
                </a:rPr>
                <a:t>(2019-2021</a:t>
              </a:r>
              <a:r>
                <a:rPr lang="zh-CN" altLang="en-US" sz="2800" dirty="0">
                  <a:solidFill>
                    <a:srgbClr val="0070C0"/>
                  </a:solidFill>
                  <a:latin typeface="微软雅黑" panose="020B0503020204020204" pitchFamily="34" charset="-122"/>
                </a:rPr>
                <a:t>年</a:t>
              </a:r>
              <a:r>
                <a:rPr lang="en-US" altLang="zh-CN" sz="2800" dirty="0">
                  <a:solidFill>
                    <a:srgbClr val="0070C0"/>
                  </a:solidFill>
                  <a:latin typeface="微软雅黑" panose="020B0503020204020204" pitchFamily="34" charset="-122"/>
                </a:rPr>
                <a:t>)</a:t>
              </a:r>
              <a:endParaRPr lang="en-US" altLang="zh-CN" sz="2800" dirty="0">
                <a:solidFill>
                  <a:srgbClr val="0070C0"/>
                </a:solidFill>
                <a:latin typeface="微软雅黑" panose="020B0503020204020204" pitchFamily="34" charset="-122"/>
              </a:endParaRPr>
            </a:p>
          </p:txBody>
        </p:sp>
      </p:grpSp>
      <p:grpSp>
        <p:nvGrpSpPr>
          <p:cNvPr id="12" name="组合 11"/>
          <p:cNvGrpSpPr/>
          <p:nvPr/>
        </p:nvGrpSpPr>
        <p:grpSpPr>
          <a:xfrm>
            <a:off x="4246673" y="1823963"/>
            <a:ext cx="3542212" cy="3984855"/>
            <a:chOff x="4246673" y="1823963"/>
            <a:chExt cx="3542212" cy="3984855"/>
          </a:xfrm>
        </p:grpSpPr>
        <p:pic>
          <p:nvPicPr>
            <p:cNvPr id="11" name="图片 10"/>
            <p:cNvPicPr>
              <a:picLocks noChangeAspect="true"/>
            </p:cNvPicPr>
            <p:nvPr/>
          </p:nvPicPr>
          <p:blipFill>
            <a:blip r:embed="rId5">
              <a:extLst>
                <a:ext uri="{28A0092B-C50C-407E-A947-70E740481C1C}">
                  <a14:useLocalDpi xmlns:a14="http://schemas.microsoft.com/office/drawing/2010/main" val="false"/>
                </a:ext>
              </a:extLst>
            </a:blip>
            <a:stretch>
              <a:fillRect/>
            </a:stretch>
          </p:blipFill>
          <p:spPr>
            <a:xfrm>
              <a:off x="4690988" y="1823963"/>
              <a:ext cx="2810024" cy="2810024"/>
            </a:xfrm>
            <a:prstGeom prst="rect">
              <a:avLst/>
            </a:prstGeom>
          </p:spPr>
        </p:pic>
        <p:grpSp>
          <p:nvGrpSpPr>
            <p:cNvPr id="60" name="组合 59"/>
            <p:cNvGrpSpPr/>
            <p:nvPr/>
          </p:nvGrpSpPr>
          <p:grpSpPr>
            <a:xfrm>
              <a:off x="4246673" y="1905596"/>
              <a:ext cx="3542212" cy="3903222"/>
              <a:chOff x="4246673" y="1905596"/>
              <a:chExt cx="3542212" cy="3903222"/>
            </a:xfrm>
          </p:grpSpPr>
          <p:sp>
            <p:nvSpPr>
              <p:cNvPr id="61" name="文本框 37"/>
              <p:cNvSpPr txBox="true"/>
              <p:nvPr/>
            </p:nvSpPr>
            <p:spPr>
              <a:xfrm>
                <a:off x="4246673" y="5285598"/>
                <a:ext cx="3511717" cy="523220"/>
              </a:xfrm>
              <a:prstGeom prst="rect">
                <a:avLst/>
              </a:prstGeom>
              <a:noFill/>
            </p:spPr>
            <p:txBody>
              <a:bodyPr wrap="square" rtlCol="0">
                <a:spAutoFit/>
              </a:bodyPr>
              <a:lstStyle/>
              <a:p>
                <a:pPr algn="ctr"/>
                <a:r>
                  <a:rPr lang="en-US" altLang="zh-CN" sz="2800" dirty="0" smtClean="0">
                    <a:solidFill>
                      <a:srgbClr val="0070C0"/>
                    </a:solidFill>
                    <a:latin typeface="微软雅黑" panose="020B0503020204020204" pitchFamily="34" charset="-122"/>
                  </a:rPr>
                  <a:t>(2019-2021</a:t>
                </a:r>
                <a:r>
                  <a:rPr lang="zh-CN" altLang="en-US" sz="2800" dirty="0" smtClean="0">
                    <a:solidFill>
                      <a:srgbClr val="0070C0"/>
                    </a:solidFill>
                    <a:latin typeface="微软雅黑" panose="020B0503020204020204" pitchFamily="34" charset="-122"/>
                  </a:rPr>
                  <a:t>年</a:t>
                </a:r>
                <a:r>
                  <a:rPr lang="en-US" altLang="zh-CN" sz="2800" dirty="0" smtClean="0">
                    <a:solidFill>
                      <a:srgbClr val="0070C0"/>
                    </a:solidFill>
                    <a:latin typeface="微软雅黑" panose="020B0503020204020204" pitchFamily="34" charset="-122"/>
                  </a:rPr>
                  <a:t>)</a:t>
                </a:r>
                <a:endParaRPr lang="en-US" altLang="zh-CN" sz="2800" dirty="0">
                  <a:solidFill>
                    <a:srgbClr val="0070C0"/>
                  </a:solidFill>
                  <a:latin typeface="微软雅黑" panose="020B0503020204020204" pitchFamily="34" charset="-122"/>
                </a:endParaRPr>
              </a:p>
            </p:txBody>
          </p:sp>
          <p:grpSp>
            <p:nvGrpSpPr>
              <p:cNvPr id="63" name="组合 62"/>
              <p:cNvGrpSpPr/>
              <p:nvPr/>
            </p:nvGrpSpPr>
            <p:grpSpPr>
              <a:xfrm>
                <a:off x="4246673" y="1905596"/>
                <a:ext cx="3542212" cy="3107591"/>
                <a:chOff x="5030388" y="1161369"/>
                <a:chExt cx="2149786" cy="1886012"/>
              </a:xfrm>
            </p:grpSpPr>
            <p:sp>
              <p:nvSpPr>
                <p:cNvPr id="68" name="椭圆 67"/>
                <p:cNvSpPr>
                  <a:spLocks noChangeAspect="true"/>
                </p:cNvSpPr>
                <p:nvPr/>
              </p:nvSpPr>
              <p:spPr>
                <a:xfrm>
                  <a:off x="5320674" y="1161369"/>
                  <a:ext cx="1569218" cy="1569012"/>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8号-创中黑" panose="00000500000000000000" pitchFamily="2" charset="-122"/>
                    <a:ea typeface="字魂58号-创中黑" panose="00000500000000000000" pitchFamily="2" charset="-122"/>
                  </a:endParaRPr>
                </a:p>
              </p:txBody>
            </p:sp>
            <p:sp>
              <p:nvSpPr>
                <p:cNvPr id="66" name="圆角矩形 65"/>
                <p:cNvSpPr/>
                <p:nvPr/>
              </p:nvSpPr>
              <p:spPr>
                <a:xfrm>
                  <a:off x="5030388" y="2590061"/>
                  <a:ext cx="2149786" cy="457320"/>
                </a:xfrm>
                <a:prstGeom prst="roundRect">
                  <a:avLst/>
                </a:prstGeom>
                <a:gradFill>
                  <a:gsLst>
                    <a:gs pos="0">
                      <a:srgbClr val="0087E6"/>
                    </a:gs>
                    <a:gs pos="100000">
                      <a:srgbClr val="005CBF"/>
                    </a:gs>
                  </a:gsLst>
                  <a:lin ang="108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white"/>
                      </a:solidFill>
                      <a:latin typeface="微软雅黑" panose="020B0503020204020204" pitchFamily="34" charset="-122"/>
                    </a:rPr>
                    <a:t>上交税费</a:t>
                  </a:r>
                  <a:r>
                    <a:rPr lang="en-US" altLang="zh-CN" sz="2400" dirty="0">
                      <a:solidFill>
                        <a:prstClr val="white"/>
                      </a:solidFill>
                      <a:latin typeface="微软雅黑" panose="020B0503020204020204" pitchFamily="34" charset="-122"/>
                    </a:rPr>
                    <a:t>72.4</a:t>
                  </a:r>
                  <a:r>
                    <a:rPr lang="zh-CN" altLang="en-US" sz="2400" dirty="0">
                      <a:solidFill>
                        <a:prstClr val="white"/>
                      </a:solidFill>
                      <a:latin typeface="微软雅黑" panose="020B0503020204020204" pitchFamily="34" charset="-122"/>
                    </a:rPr>
                    <a:t>亿元</a:t>
                  </a:r>
                  <a:endParaRPr lang="zh-CN" altLang="en-US" sz="2400" dirty="0">
                    <a:solidFill>
                      <a:prstClr val="white"/>
                    </a:solidFill>
                    <a:latin typeface="微软雅黑" panose="020B0503020204020204" pitchFamily="34"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3565"/>
            <a:chOff x="594902" y="1145075"/>
            <a:chExt cx="5387256" cy="583565"/>
          </a:xfrm>
        </p:grpSpPr>
        <p:sp>
          <p:nvSpPr>
            <p:cNvPr id="4" name="文本框 19"/>
            <p:cNvSpPr txBox="true"/>
            <p:nvPr/>
          </p:nvSpPr>
          <p:spPr>
            <a:xfrm>
              <a:off x="1021725" y="1145075"/>
              <a:ext cx="4960433" cy="58356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市属企业</a:t>
              </a:r>
              <a:r>
                <a:rPr lang="zh-CN" altLang="en-US" sz="3200" b="1" dirty="0" smtClean="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主要问题</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一、聚焦一个目标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33" name="对角圆角矩形 32"/>
          <p:cNvSpPr/>
          <p:nvPr/>
        </p:nvSpPr>
        <p:spPr>
          <a:xfrm>
            <a:off x="1141835" y="2060028"/>
            <a:ext cx="4221480" cy="1163232"/>
          </a:xfrm>
          <a:prstGeom prst="round2DiagRect">
            <a:avLst/>
          </a:prstGeom>
          <a:gradFill>
            <a:gsLst>
              <a:gs pos="0">
                <a:srgbClr val="13FDCB"/>
              </a:gs>
              <a:gs pos="7000">
                <a:srgbClr val="21D6E0"/>
              </a:gs>
              <a:gs pos="100000">
                <a:srgbClr val="0087E6"/>
              </a:gs>
            </a:gsLst>
            <a:lin ang="7200000" scaled="false"/>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3600" b="1" dirty="0">
                <a:solidFill>
                  <a:prstClr val="white"/>
                </a:solidFill>
                <a:latin typeface="微软雅黑" panose="020B0503020204020204" pitchFamily="34" charset="-122"/>
                <a:cs typeface="阿里巴巴普惠体 Heavy" panose="00020600040101010101" pitchFamily="18" charset="-122"/>
                <a:sym typeface="Arial" panose="02080604020202020204" pitchFamily="34" charset="0"/>
              </a:rPr>
              <a:t>资产规模小</a:t>
            </a:r>
            <a:endParaRPr lang="zh-CN" altLang="en-US" sz="3600" b="1" dirty="0">
              <a:solidFill>
                <a:prstClr val="white"/>
              </a:solidFill>
              <a:latin typeface="微软雅黑" panose="020B0503020204020204" pitchFamily="34" charset="-122"/>
              <a:cs typeface="阿里巴巴普惠体 Heavy" panose="00020600040101010101" pitchFamily="18" charset="-122"/>
              <a:sym typeface="Arial" panose="02080604020202020204" pitchFamily="34" charset="0"/>
            </a:endParaRPr>
          </a:p>
        </p:txBody>
      </p:sp>
      <p:sp>
        <p:nvSpPr>
          <p:cNvPr id="34" name="对角圆角矩形 33"/>
          <p:cNvSpPr/>
          <p:nvPr/>
        </p:nvSpPr>
        <p:spPr>
          <a:xfrm>
            <a:off x="6768458" y="2060028"/>
            <a:ext cx="4351481" cy="1170940"/>
          </a:xfrm>
          <a:prstGeom prst="round2DiagRect">
            <a:avLst/>
          </a:prstGeom>
          <a:gradFill>
            <a:gsLst>
              <a:gs pos="0">
                <a:srgbClr val="13FDCB"/>
              </a:gs>
              <a:gs pos="4000">
                <a:srgbClr val="21D6E0"/>
              </a:gs>
              <a:gs pos="100000">
                <a:srgbClr val="0087E6"/>
              </a:gs>
            </a:gsLst>
            <a:lin ang="7200000" scaled="false"/>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prstClr val="white"/>
                </a:solidFill>
                <a:latin typeface="微软雅黑" panose="020B0503020204020204" pitchFamily="34" charset="-122"/>
                <a:cs typeface="阿里巴巴普惠体 Heavy" panose="00020600040101010101" pitchFamily="18" charset="-122"/>
                <a:sym typeface="Arial" panose="02080604020202020204" pitchFamily="34" charset="0"/>
              </a:rPr>
              <a:t>市场化程度不高</a:t>
            </a:r>
            <a:endParaRPr lang="zh-CN" altLang="en-US" sz="3600" b="1" dirty="0">
              <a:solidFill>
                <a:prstClr val="white"/>
              </a:solidFill>
              <a:latin typeface="微软雅黑" panose="020B0503020204020204" pitchFamily="34" charset="-122"/>
              <a:cs typeface="阿里巴巴普惠体 Heavy" panose="00020600040101010101" pitchFamily="18" charset="-122"/>
              <a:sym typeface="Arial" panose="02080604020202020204" pitchFamily="34" charset="0"/>
            </a:endParaRPr>
          </a:p>
        </p:txBody>
      </p:sp>
      <p:sp>
        <p:nvSpPr>
          <p:cNvPr id="36" name="对角圆角矩形 35"/>
          <p:cNvSpPr/>
          <p:nvPr/>
        </p:nvSpPr>
        <p:spPr>
          <a:xfrm>
            <a:off x="3867802" y="4047971"/>
            <a:ext cx="4792717" cy="1144139"/>
          </a:xfrm>
          <a:prstGeom prst="round2DiagRect">
            <a:avLst/>
          </a:prstGeom>
          <a:gradFill>
            <a:gsLst>
              <a:gs pos="0">
                <a:srgbClr val="13FDCB"/>
              </a:gs>
              <a:gs pos="6000">
                <a:srgbClr val="21D6E0"/>
              </a:gs>
              <a:gs pos="100000">
                <a:srgbClr val="0087E6"/>
              </a:gs>
            </a:gsLst>
            <a:lin ang="7200000" scaled="false"/>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prstClr val="white"/>
                </a:solidFill>
                <a:latin typeface="微软雅黑" panose="020B0503020204020204" pitchFamily="34" charset="-122"/>
                <a:cs typeface="阿里巴巴普惠体 Heavy" panose="00020600040101010101" pitchFamily="18" charset="-122"/>
                <a:sym typeface="Arial" panose="02080604020202020204" pitchFamily="34" charset="0"/>
              </a:rPr>
              <a:t>信用等级低</a:t>
            </a:r>
            <a:endParaRPr lang="zh-CN" altLang="en-US" sz="3600" b="1" dirty="0">
              <a:solidFill>
                <a:prstClr val="white"/>
              </a:solidFill>
              <a:latin typeface="微软雅黑" panose="020B0503020204020204" pitchFamily="34" charset="-122"/>
              <a:cs typeface="阿里巴巴普惠体 Heavy" panose="00020600040101010101" pitchFamily="18" charset="-122"/>
              <a:sym typeface="Arial" panose="0208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lide(fromBottom)">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slide(fromBottom)">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slide(fromBottom)">
                                      <p:cBhvr>
                                        <p:cTn id="1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true"/>
      <p:bldP spid="34" grpId="0" bldLvl="0" animBg="true"/>
      <p:bldP spid="36" grpId="0" bldLvl="0" animBg="tru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一、聚焦一个目标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11" name="组合 10"/>
          <p:cNvGrpSpPr/>
          <p:nvPr/>
        </p:nvGrpSpPr>
        <p:grpSpPr>
          <a:xfrm>
            <a:off x="628417" y="3889292"/>
            <a:ext cx="10991207" cy="1482575"/>
            <a:chOff x="594907" y="3936917"/>
            <a:chExt cx="10991207" cy="1482575"/>
          </a:xfrm>
        </p:grpSpPr>
        <p:sp>
          <p:nvSpPr>
            <p:cNvPr id="12" name="五边形 2"/>
            <p:cNvSpPr/>
            <p:nvPr/>
          </p:nvSpPr>
          <p:spPr>
            <a:xfrm>
              <a:off x="594907" y="3936917"/>
              <a:ext cx="10991207" cy="1482575"/>
            </a:xfrm>
            <a:prstGeom prst="homePlate">
              <a:avLst/>
            </a:prstGeom>
            <a:solidFill>
              <a:srgbClr val="006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2"/>
              </p:custDataLst>
            </p:nvPr>
          </p:nvSpPr>
          <p:spPr>
            <a:xfrm>
              <a:off x="1064797" y="4066174"/>
              <a:ext cx="9937569" cy="1082669"/>
            </a:xfrm>
            <a:prstGeom prst="rect">
              <a:avLst/>
            </a:prstGeom>
          </p:spPr>
          <p:txBody>
            <a:bodyPr wrap="square">
              <a:spAutoFit/>
            </a:bodyPr>
            <a:lstStyle/>
            <a:p>
              <a:pPr>
                <a:lnSpc>
                  <a:spcPct val="120000"/>
                </a:lnSpc>
              </a:pPr>
              <a:r>
                <a:rPr lang="zh-CN" altLang="en-US" sz="2800" b="1" dirty="0">
                  <a:solidFill>
                    <a:schemeClr val="bg1"/>
                  </a:solidFill>
                  <a:latin typeface="+mn-ea"/>
                </a:rPr>
                <a:t>出资企业（含东阿阿胶、鲁西集团）资产总额达到</a:t>
              </a:r>
              <a:r>
                <a:rPr lang="en-US" altLang="zh-CN" sz="2800" b="1" dirty="0">
                  <a:solidFill>
                    <a:srgbClr val="FFFF00"/>
                  </a:solidFill>
                  <a:latin typeface="+mn-ea"/>
                </a:rPr>
                <a:t>2000</a:t>
              </a:r>
              <a:r>
                <a:rPr lang="zh-CN" altLang="en-US" sz="2800" b="1" dirty="0">
                  <a:solidFill>
                    <a:srgbClr val="FFFF00"/>
                  </a:solidFill>
                  <a:latin typeface="+mn-ea"/>
                </a:rPr>
                <a:t>亿元以上</a:t>
              </a:r>
              <a:r>
                <a:rPr lang="zh-CN" altLang="en-US" sz="2800" b="1" dirty="0">
                  <a:solidFill>
                    <a:schemeClr val="bg1"/>
                  </a:solidFill>
                  <a:latin typeface="+mn-ea"/>
                </a:rPr>
                <a:t>，营业收入</a:t>
              </a:r>
              <a:r>
                <a:rPr lang="en-US" altLang="zh-CN" sz="2800" b="1" dirty="0">
                  <a:solidFill>
                    <a:srgbClr val="FFFF00"/>
                  </a:solidFill>
                  <a:latin typeface="+mn-ea"/>
                </a:rPr>
                <a:t>800</a:t>
              </a:r>
              <a:r>
                <a:rPr lang="zh-CN" altLang="en-US" sz="2800" b="1" dirty="0">
                  <a:solidFill>
                    <a:srgbClr val="FFFF00"/>
                  </a:solidFill>
                  <a:latin typeface="+mn-ea"/>
                </a:rPr>
                <a:t>亿元以上</a:t>
              </a:r>
              <a:r>
                <a:rPr lang="zh-CN" altLang="en-US" sz="2800" b="1" dirty="0">
                  <a:solidFill>
                    <a:schemeClr val="bg1"/>
                  </a:solidFill>
                  <a:latin typeface="+mn-ea"/>
                </a:rPr>
                <a:t>，利润总额</a:t>
              </a:r>
              <a:r>
                <a:rPr lang="en-US" altLang="zh-CN" sz="2800" b="1" dirty="0">
                  <a:solidFill>
                    <a:srgbClr val="FFFF00"/>
                  </a:solidFill>
                  <a:latin typeface="+mn-ea"/>
                </a:rPr>
                <a:t>110</a:t>
              </a:r>
              <a:r>
                <a:rPr lang="zh-CN" altLang="en-US" sz="2800" b="1" dirty="0">
                  <a:solidFill>
                    <a:srgbClr val="FFFF00"/>
                  </a:solidFill>
                  <a:latin typeface="+mn-ea"/>
                </a:rPr>
                <a:t>亿元以上</a:t>
              </a:r>
              <a:r>
                <a:rPr lang="zh-CN" altLang="en-US" sz="2800" b="1" dirty="0">
                  <a:solidFill>
                    <a:schemeClr val="bg1"/>
                  </a:solidFill>
                  <a:latin typeface="+mn-ea"/>
                </a:rPr>
                <a:t>。</a:t>
              </a:r>
              <a:endParaRPr lang="zh-CN" altLang="en-US" sz="2800" b="1" spc="300" dirty="0">
                <a:solidFill>
                  <a:schemeClr val="bg1"/>
                </a:solidFill>
                <a:latin typeface="+mn-ea"/>
              </a:endParaRPr>
            </a:p>
          </p:txBody>
        </p:sp>
      </p:grpSp>
      <p:grpSp>
        <p:nvGrpSpPr>
          <p:cNvPr id="14" name="组合 13"/>
          <p:cNvGrpSpPr/>
          <p:nvPr/>
        </p:nvGrpSpPr>
        <p:grpSpPr>
          <a:xfrm>
            <a:off x="628417" y="2229155"/>
            <a:ext cx="10991207" cy="1361769"/>
            <a:chOff x="594907" y="2067230"/>
            <a:chExt cx="10991207" cy="1361769"/>
          </a:xfrm>
        </p:grpSpPr>
        <p:sp>
          <p:nvSpPr>
            <p:cNvPr id="15" name="五边形 2"/>
            <p:cNvSpPr/>
            <p:nvPr/>
          </p:nvSpPr>
          <p:spPr>
            <a:xfrm>
              <a:off x="594907" y="2067230"/>
              <a:ext cx="10991207" cy="1361769"/>
            </a:xfrm>
            <a:prstGeom prst="homePlate">
              <a:avLst/>
            </a:prstGeom>
            <a:solidFill>
              <a:srgbClr val="006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3"/>
              </p:custDataLst>
            </p:nvPr>
          </p:nvSpPr>
          <p:spPr>
            <a:xfrm>
              <a:off x="1040775" y="2204881"/>
              <a:ext cx="9937569" cy="1082669"/>
            </a:xfrm>
            <a:prstGeom prst="rect">
              <a:avLst/>
            </a:prstGeom>
          </p:spPr>
          <p:txBody>
            <a:bodyPr wrap="square">
              <a:spAutoFit/>
            </a:bodyPr>
            <a:lstStyle/>
            <a:p>
              <a:pPr>
                <a:lnSpc>
                  <a:spcPct val="120000"/>
                </a:lnSpc>
              </a:pPr>
              <a:r>
                <a:rPr lang="zh-CN" altLang="en-US" sz="2800" b="1" dirty="0">
                  <a:solidFill>
                    <a:schemeClr val="bg1"/>
                  </a:solidFill>
                  <a:latin typeface="+mn-ea"/>
                </a:rPr>
                <a:t>到“十四五”末，市属企业资产总量、营业收入、利润总额实现</a:t>
              </a:r>
              <a:r>
                <a:rPr lang="zh-CN" altLang="en-US" sz="2800" b="1" dirty="0">
                  <a:solidFill>
                    <a:srgbClr val="FFFF00"/>
                  </a:solidFill>
                  <a:latin typeface="+mn-ea"/>
                </a:rPr>
                <a:t>翻番</a:t>
              </a:r>
              <a:r>
                <a:rPr lang="zh-CN" altLang="en-US" sz="2800" b="1" dirty="0">
                  <a:solidFill>
                    <a:schemeClr val="bg1"/>
                  </a:solidFill>
                  <a:latin typeface="+mn-ea"/>
                </a:rPr>
                <a:t>增长。</a:t>
              </a:r>
              <a:endParaRPr lang="zh-CN" altLang="en-US" sz="2800" b="1" dirty="0">
                <a:solidFill>
                  <a:schemeClr val="bg1"/>
                </a:solidFill>
                <a:latin typeface="+mn-ea"/>
              </a:endParaRPr>
            </a:p>
          </p:txBody>
        </p:sp>
      </p:grpSp>
      <p:sp>
        <p:nvSpPr>
          <p:cNvPr id="19" name="矩形 18"/>
          <p:cNvSpPr/>
          <p:nvPr>
            <p:custDataLst>
              <p:tags r:id="rId4"/>
            </p:custDataLst>
          </p:nvPr>
        </p:nvSpPr>
        <p:spPr>
          <a:xfrm>
            <a:off x="878850" y="1110437"/>
            <a:ext cx="6979275" cy="609398"/>
          </a:xfrm>
          <a:prstGeom prst="rect">
            <a:avLst/>
          </a:prstGeom>
        </p:spPr>
        <p:txBody>
          <a:bodyPr wrap="square">
            <a:spAutoFit/>
          </a:bodyPr>
          <a:lstStyle/>
          <a:p>
            <a:pPr marL="0" lvl="8" indent="-457200">
              <a:lnSpc>
                <a:spcPct val="120000"/>
              </a:lnSpc>
              <a:buFont typeface="Wingdings" panose="05000000000000000000" pitchFamily="2" charset="2"/>
              <a:buChar char="Ø"/>
              <a:defRPr/>
            </a:pPr>
            <a:r>
              <a:rPr lang="zh-CN" altLang="en-US" sz="2800" b="1" dirty="0">
                <a:solidFill>
                  <a:srgbClr val="0C82EE"/>
                </a:solidFill>
                <a:effectLst>
                  <a:glow>
                    <a:srgbClr val="3BC8F1">
                      <a:alpha val="40000"/>
                    </a:srgbClr>
                  </a:glow>
                  <a:outerShdw sx="1000" sy="1000" algn="ctr" rotWithShape="0">
                    <a:srgbClr val="000000">
                      <a:alpha val="98000"/>
                    </a:srgbClr>
                  </a:outerShdw>
                  <a:reflection endPos="0" dist="50800" dir="5400000" sy="-100000" algn="bl" rotWithShape="0"/>
                </a:effectLst>
                <a:latin typeface="+mn-ea"/>
              </a:rPr>
              <a:t>市国资国企</a:t>
            </a:r>
            <a:r>
              <a:rPr lang="zh-CN" altLang="en-US" sz="2800" b="1" dirty="0" smtClean="0">
                <a:solidFill>
                  <a:srgbClr val="0C82EE"/>
                </a:solidFill>
                <a:effectLst>
                  <a:glow>
                    <a:srgbClr val="3BC8F1">
                      <a:alpha val="40000"/>
                    </a:srgbClr>
                  </a:glow>
                  <a:outerShdw sx="1000" sy="1000" algn="ctr" rotWithShape="0">
                    <a:srgbClr val="000000">
                      <a:alpha val="98000"/>
                    </a:srgbClr>
                  </a:outerShdw>
                  <a:reflection endPos="0" dist="50800" dir="5400000" sy="-100000" algn="bl" rotWithShape="0"/>
                </a:effectLst>
                <a:latin typeface="+mn-ea"/>
              </a:rPr>
              <a:t>“十四五”</a:t>
            </a:r>
            <a:r>
              <a:rPr lang="zh-CN" altLang="en-US" sz="2800" b="1" dirty="0">
                <a:solidFill>
                  <a:srgbClr val="0C82EE"/>
                </a:solidFill>
                <a:effectLst>
                  <a:glow>
                    <a:srgbClr val="3BC8F1">
                      <a:alpha val="40000"/>
                    </a:srgbClr>
                  </a:glow>
                  <a:outerShdw sx="1000" sy="1000" algn="ctr" rotWithShape="0">
                    <a:srgbClr val="000000">
                      <a:alpha val="98000"/>
                    </a:srgbClr>
                  </a:outerShdw>
                  <a:reflection endPos="0" dist="50800" dir="5400000" sy="-100000" algn="bl" rotWithShape="0"/>
                </a:effectLst>
                <a:latin typeface="+mn-ea"/>
              </a:rPr>
              <a:t>发展</a:t>
            </a:r>
            <a:r>
              <a:rPr lang="zh-CN" altLang="en-US" sz="2800" b="1" dirty="0" smtClean="0">
                <a:solidFill>
                  <a:srgbClr val="0C82EE"/>
                </a:solidFill>
                <a:effectLst>
                  <a:glow>
                    <a:srgbClr val="3BC8F1">
                      <a:alpha val="40000"/>
                    </a:srgbClr>
                  </a:glow>
                  <a:outerShdw sx="1000" sy="1000" algn="ctr" rotWithShape="0">
                    <a:srgbClr val="000000">
                      <a:alpha val="98000"/>
                    </a:srgbClr>
                  </a:outerShdw>
                  <a:reflection endPos="0" dist="50800" dir="5400000" sy="-100000" algn="bl" rotWithShape="0"/>
                </a:effectLst>
                <a:latin typeface="+mn-ea"/>
              </a:rPr>
              <a:t>目标</a:t>
            </a:r>
            <a:endParaRPr lang="zh-CN" altLang="en-US" sz="2800" b="1" dirty="0">
              <a:solidFill>
                <a:srgbClr val="0C82EE"/>
              </a:solidFill>
              <a:effectLst>
                <a:glow>
                  <a:srgbClr val="3BC8F1">
                    <a:alpha val="40000"/>
                  </a:srgbClr>
                </a:glow>
                <a:outerShdw sx="1000" sy="1000" algn="ctr" rotWithShape="0">
                  <a:srgbClr val="000000">
                    <a:alpha val="98000"/>
                  </a:srgbClr>
                </a:outerShdw>
                <a:reflection endPos="0" dist="50800" dir="5400000" sy="-100000" algn="bl" rotWithShape="0"/>
              </a:effectLst>
              <a:latin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1"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0-#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12188952" cy="6857998"/>
          </a:xfrm>
          <a:prstGeom prst="rect">
            <a:avLst/>
          </a:prstGeom>
          <a:blipFill>
            <a:blip r:embed="rId1" cstate="print"/>
            <a:stretch>
              <a:fillRect/>
            </a:stretch>
          </a:blipFill>
        </p:spPr>
        <p:txBody>
          <a:bodyPr wrap="square" lIns="0" tIns="0" rIns="0" bIns="0" rtlCol="0"/>
          <a:lstStyle/>
          <a:p>
            <a:endParaRPr dirty="0">
              <a:solidFill>
                <a:srgbClr val="000000"/>
              </a:solidFill>
            </a:endParaRPr>
          </a:p>
        </p:txBody>
      </p:sp>
      <p:pic>
        <p:nvPicPr>
          <p:cNvPr id="10" name="图片 9"/>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542862" y="1504323"/>
            <a:ext cx="11076132" cy="3438050"/>
          </a:xfrm>
          <a:prstGeom prst="rect">
            <a:avLst/>
          </a:prstGeom>
        </p:spPr>
      </p:pic>
      <p:sp>
        <p:nvSpPr>
          <p:cNvPr id="5" name="object 5"/>
          <p:cNvSpPr/>
          <p:nvPr/>
        </p:nvSpPr>
        <p:spPr>
          <a:xfrm>
            <a:off x="11130323" y="1514117"/>
            <a:ext cx="472642" cy="470766"/>
          </a:xfrm>
          <a:custGeom>
            <a:avLst/>
            <a:gdLst/>
            <a:ahLst/>
            <a:cxnLst/>
            <a:rect l="l" t="t" r="r" b="b"/>
            <a:pathLst>
              <a:path w="320040" h="318769">
                <a:moveTo>
                  <a:pt x="0" y="0"/>
                </a:moveTo>
                <a:lnTo>
                  <a:pt x="320040" y="0"/>
                </a:lnTo>
                <a:lnTo>
                  <a:pt x="320040" y="318515"/>
                </a:lnTo>
              </a:path>
            </a:pathLst>
          </a:custGeom>
          <a:ln w="67056">
            <a:solidFill>
              <a:srgbClr val="FFFFFF"/>
            </a:solidFill>
          </a:ln>
        </p:spPr>
        <p:txBody>
          <a:bodyPr wrap="square" lIns="0" tIns="0" rIns="0" bIns="0" rtlCol="0"/>
          <a:lstStyle/>
          <a:p>
            <a:endParaRPr>
              <a:solidFill>
                <a:srgbClr val="000000"/>
              </a:solidFill>
            </a:endParaRPr>
          </a:p>
        </p:txBody>
      </p:sp>
      <p:sp>
        <p:nvSpPr>
          <p:cNvPr id="6" name="object 6"/>
          <p:cNvSpPr/>
          <p:nvPr/>
        </p:nvSpPr>
        <p:spPr>
          <a:xfrm>
            <a:off x="551161" y="1518464"/>
            <a:ext cx="472642" cy="472642"/>
          </a:xfrm>
          <a:custGeom>
            <a:avLst/>
            <a:gdLst/>
            <a:ahLst/>
            <a:cxnLst/>
            <a:rect l="l" t="t" r="r" b="b"/>
            <a:pathLst>
              <a:path w="320039" h="320039">
                <a:moveTo>
                  <a:pt x="0" y="320039"/>
                </a:moveTo>
                <a:lnTo>
                  <a:pt x="0" y="0"/>
                </a:lnTo>
                <a:lnTo>
                  <a:pt x="320040" y="0"/>
                </a:lnTo>
              </a:path>
            </a:pathLst>
          </a:custGeom>
          <a:ln w="67056">
            <a:solidFill>
              <a:srgbClr val="FFFFFF"/>
            </a:solidFill>
          </a:ln>
        </p:spPr>
        <p:txBody>
          <a:bodyPr wrap="square" lIns="0" tIns="0" rIns="0" bIns="0" rtlCol="0"/>
          <a:lstStyle/>
          <a:p>
            <a:endParaRPr>
              <a:solidFill>
                <a:srgbClr val="000000"/>
              </a:solidFill>
            </a:endParaRPr>
          </a:p>
        </p:txBody>
      </p:sp>
      <p:sp>
        <p:nvSpPr>
          <p:cNvPr id="12" name="TextBox 11"/>
          <p:cNvSpPr txBox="true"/>
          <p:nvPr/>
        </p:nvSpPr>
        <p:spPr>
          <a:xfrm>
            <a:off x="952958" y="2151355"/>
            <a:ext cx="10123756" cy="2004010"/>
          </a:xfrm>
          <a:prstGeom prst="rect">
            <a:avLst/>
          </a:prstGeom>
          <a:noFill/>
        </p:spPr>
        <p:txBody>
          <a:bodyPr wrap="square" rtlCol="0">
            <a:spAutoFit/>
          </a:bodyPr>
          <a:lstStyle/>
          <a:p>
            <a:pPr marL="685800" indent="-685800" algn="ctr">
              <a:lnSpc>
                <a:spcPct val="150000"/>
              </a:lnSpc>
              <a:buFont typeface="Wingdings" panose="05000000000000000000" charset="0"/>
              <a:buChar char="u"/>
            </a:pPr>
            <a:r>
              <a:rPr lang="zh-CN" altLang="en-US" sz="4400" dirty="0">
                <a:solidFill>
                  <a:prstClr val="white"/>
                </a:solidFill>
                <a:latin typeface="+mn-ea"/>
              </a:rPr>
              <a:t>企业经营市场化</a:t>
            </a:r>
            <a:endParaRPr lang="zh-CN" altLang="en-US" sz="4400" dirty="0">
              <a:solidFill>
                <a:prstClr val="white"/>
              </a:solidFill>
              <a:latin typeface="+mn-ea"/>
            </a:endParaRPr>
          </a:p>
          <a:p>
            <a:pPr marL="685800" indent="-685800" algn="ctr">
              <a:lnSpc>
                <a:spcPct val="150000"/>
              </a:lnSpc>
              <a:buFont typeface="Wingdings" panose="05000000000000000000" charset="0"/>
              <a:buChar char="u"/>
            </a:pPr>
            <a:r>
              <a:rPr lang="zh-CN" altLang="en-US" sz="4400" dirty="0" smtClean="0">
                <a:solidFill>
                  <a:prstClr val="white"/>
                </a:solidFill>
                <a:latin typeface="+mn-ea"/>
              </a:rPr>
              <a:t>资源配置立体化</a:t>
            </a:r>
            <a:endParaRPr lang="zh-CN" altLang="en-US" sz="4400" dirty="0" smtClean="0">
              <a:solidFill>
                <a:prstClr val="white"/>
              </a:solidFill>
              <a:latin typeface="+mn-ea"/>
            </a:endParaRPr>
          </a:p>
        </p:txBody>
      </p:sp>
      <p:sp>
        <p:nvSpPr>
          <p:cNvPr id="2" name="TextBox 11"/>
          <p:cNvSpPr txBox="true"/>
          <p:nvPr/>
        </p:nvSpPr>
        <p:spPr>
          <a:xfrm>
            <a:off x="105100" y="0"/>
            <a:ext cx="6523990" cy="1103700"/>
          </a:xfrm>
          <a:prstGeom prst="rect">
            <a:avLst/>
          </a:prstGeom>
          <a:noFill/>
        </p:spPr>
        <p:txBody>
          <a:bodyPr wrap="square" rtlCol="0">
            <a:spAutoFit/>
          </a:bodyPr>
          <a:lstStyle/>
          <a:p>
            <a:pPr>
              <a:lnSpc>
                <a:spcPct val="150000"/>
              </a:lnSpc>
            </a:pPr>
            <a:r>
              <a:rPr lang="zh-CN" altLang="en-US" sz="4800" spc="-5" dirty="0" smtClean="0">
                <a:solidFill>
                  <a:srgbClr val="FFFFFF"/>
                </a:solidFill>
                <a:latin typeface="方正粗雅宋_GBK" panose="02000000000000000000" pitchFamily="2" charset="-122"/>
                <a:ea typeface="方正粗雅宋_GBK" panose="02000000000000000000" pitchFamily="2" charset="-122"/>
                <a:cs typeface="Calibri" panose="020F0502020204030204"/>
                <a:sym typeface="+mn-ea"/>
              </a:rPr>
              <a:t>（二）</a:t>
            </a:r>
            <a:r>
              <a:rPr lang="zh-CN" altLang="en-US" sz="4800" dirty="0">
                <a:solidFill>
                  <a:prstClr val="white"/>
                </a:solidFill>
                <a:latin typeface="方正粗雅宋_GBK" panose="02000000000000000000" pitchFamily="2" charset="-122"/>
                <a:ea typeface="方正粗雅宋_GBK" panose="02000000000000000000" pitchFamily="2" charset="-122"/>
              </a:rPr>
              <a:t>转变二个</a:t>
            </a:r>
            <a:r>
              <a:rPr lang="zh-CN" altLang="en-US" sz="4800" dirty="0" smtClean="0">
                <a:solidFill>
                  <a:prstClr val="white"/>
                </a:solidFill>
                <a:latin typeface="方正粗雅宋_GBK" panose="02000000000000000000" pitchFamily="2" charset="-122"/>
                <a:ea typeface="方正粗雅宋_GBK" panose="02000000000000000000" pitchFamily="2" charset="-122"/>
              </a:rPr>
              <a:t>思路</a:t>
            </a:r>
            <a:endParaRPr lang="zh-CN" altLang="en-US" sz="4800" dirty="0" smtClean="0">
              <a:solidFill>
                <a:prstClr val="white"/>
              </a:solidFill>
              <a:latin typeface="方正粗雅宋_GBK" panose="02000000000000000000" pitchFamily="2" charset="-122"/>
              <a:ea typeface="方正粗雅宋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865574"/>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政策要求转</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（一）企业经营从平台化向市场化</a:t>
            </a:r>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转变</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17" name="MH_SubTitle_1"/>
          <p:cNvSpPr>
            <a:spLocks noChangeArrowheads="true"/>
          </p:cNvSpPr>
          <p:nvPr/>
        </p:nvSpPr>
        <p:spPr bwMode="auto">
          <a:xfrm flipH="true">
            <a:off x="6256321" y="1658549"/>
            <a:ext cx="5650596" cy="1015663"/>
          </a:xfrm>
          <a:prstGeom prst="rect">
            <a:avLst/>
          </a:prstGeom>
          <a:noFill/>
        </p:spPr>
        <p:txBody>
          <a:bodyPr wrap="square" rtlCol="0">
            <a:spAutoFit/>
          </a:bodyPr>
          <a:lstStyle/>
          <a:p>
            <a:r>
              <a:rPr lang="en-US" altLang="zh-CN" sz="2000" dirty="0">
                <a:solidFill>
                  <a:prstClr val="black"/>
                </a:solidFill>
                <a:latin typeface="微软雅黑" panose="020B0503020204020204" pitchFamily="34" charset="-122"/>
              </a:rPr>
              <a:t>2014</a:t>
            </a:r>
            <a:r>
              <a:rPr lang="zh-CN" altLang="en-US" sz="2000" dirty="0">
                <a:solidFill>
                  <a:prstClr val="black"/>
                </a:solidFill>
                <a:latin typeface="微软雅黑" panose="020B0503020204020204" pitchFamily="34" charset="-122"/>
              </a:rPr>
              <a:t>年国务院出台</a:t>
            </a:r>
            <a:r>
              <a:rPr lang="en-US" altLang="zh-CN" sz="2000" dirty="0">
                <a:solidFill>
                  <a:prstClr val="black"/>
                </a:solidFill>
                <a:latin typeface="微软雅黑" panose="020B0503020204020204" pitchFamily="34" charset="-122"/>
              </a:rPr>
              <a:t>43</a:t>
            </a:r>
            <a:r>
              <a:rPr lang="zh-CN" altLang="en-US" sz="2000" dirty="0">
                <a:solidFill>
                  <a:prstClr val="black"/>
                </a:solidFill>
                <a:latin typeface="微软雅黑" panose="020B0503020204020204" pitchFamily="34" charset="-122"/>
              </a:rPr>
              <a:t>号文</a:t>
            </a:r>
            <a:r>
              <a:rPr lang="zh-CN" altLang="en-US" sz="2000" dirty="0" smtClean="0">
                <a:solidFill>
                  <a:prstClr val="black"/>
                </a:solidFill>
                <a:latin typeface="微软雅黑" panose="020B0503020204020204" pitchFamily="34" charset="-122"/>
              </a:rPr>
              <a:t>，要求</a:t>
            </a:r>
            <a:r>
              <a:rPr lang="zh-CN" altLang="en-US" sz="2000" dirty="0">
                <a:solidFill>
                  <a:prstClr val="black"/>
                </a:solidFill>
                <a:latin typeface="微软雅黑" panose="020B0503020204020204" pitchFamily="34" charset="-122"/>
              </a:rPr>
              <a:t>“</a:t>
            </a:r>
            <a:r>
              <a:rPr lang="zh-CN" altLang="en-US" sz="2000" b="1" dirty="0">
                <a:solidFill>
                  <a:prstClr val="black"/>
                </a:solidFill>
                <a:latin typeface="微软雅黑" panose="020B0503020204020204" pitchFamily="34" charset="-122"/>
              </a:rPr>
              <a:t>剥离融资平台公司的政府融资职能，融资平台公司不得新增政府性债务</a:t>
            </a:r>
            <a:r>
              <a:rPr lang="zh-CN" altLang="en-US" sz="2000" dirty="0">
                <a:solidFill>
                  <a:prstClr val="black"/>
                </a:solidFill>
                <a:latin typeface="微软雅黑" panose="020B0503020204020204" pitchFamily="34" charset="-122"/>
              </a:rPr>
              <a:t>”</a:t>
            </a:r>
            <a:endParaRPr lang="zh-CN" altLang="en-US" sz="2000" dirty="0">
              <a:solidFill>
                <a:prstClr val="black"/>
              </a:solidFill>
              <a:latin typeface="微软雅黑" panose="020B0503020204020204" pitchFamily="34" charset="-122"/>
            </a:endParaRPr>
          </a:p>
        </p:txBody>
      </p:sp>
      <p:sp>
        <p:nvSpPr>
          <p:cNvPr id="18" name="Rectangle 5"/>
          <p:cNvSpPr/>
          <p:nvPr/>
        </p:nvSpPr>
        <p:spPr bwMode="auto">
          <a:xfrm>
            <a:off x="6371772" y="3426565"/>
            <a:ext cx="5582103" cy="1050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10000"/>
              </a:lnSpc>
              <a:spcBef>
                <a:spcPct val="0"/>
              </a:spcBef>
              <a:spcAft>
                <a:spcPct val="0"/>
              </a:spcAft>
            </a:pPr>
            <a:r>
              <a:rPr lang="en-US" altLang="zh-CN" sz="2000" dirty="0">
                <a:solidFill>
                  <a:prstClr val="black"/>
                </a:solidFill>
                <a:latin typeface="微软雅黑" panose="020B0503020204020204" pitchFamily="34" charset="-122"/>
                <a:sym typeface="Gill Sans" charset="0"/>
              </a:rPr>
              <a:t>2017</a:t>
            </a:r>
            <a:r>
              <a:rPr lang="zh-CN" altLang="en-US" sz="2000" dirty="0">
                <a:solidFill>
                  <a:prstClr val="black"/>
                </a:solidFill>
                <a:latin typeface="微软雅黑" panose="020B0503020204020204" pitchFamily="34" charset="-122"/>
                <a:sym typeface="Gill Sans" charset="0"/>
              </a:rPr>
              <a:t>出台</a:t>
            </a:r>
            <a:r>
              <a:rPr lang="en-US" altLang="zh-CN" sz="2000" dirty="0">
                <a:solidFill>
                  <a:prstClr val="black"/>
                </a:solidFill>
                <a:latin typeface="微软雅黑" panose="020B0503020204020204" pitchFamily="34" charset="-122"/>
                <a:sym typeface="Gill Sans" charset="0"/>
              </a:rPr>
              <a:t>50</a:t>
            </a:r>
            <a:r>
              <a:rPr lang="zh-CN" altLang="en-US" sz="2000" dirty="0">
                <a:solidFill>
                  <a:prstClr val="black"/>
                </a:solidFill>
                <a:latin typeface="微软雅黑" panose="020B0503020204020204" pitchFamily="34" charset="-122"/>
                <a:sym typeface="Gill Sans" charset="0"/>
              </a:rPr>
              <a:t>号文、</a:t>
            </a:r>
            <a:r>
              <a:rPr lang="en-US" altLang="zh-CN" sz="2000" dirty="0">
                <a:solidFill>
                  <a:prstClr val="black"/>
                </a:solidFill>
                <a:latin typeface="微软雅黑" panose="020B0503020204020204" pitchFamily="34" charset="-122"/>
                <a:sym typeface="Gill Sans" charset="0"/>
              </a:rPr>
              <a:t>87</a:t>
            </a:r>
            <a:r>
              <a:rPr lang="zh-CN" altLang="en-US" sz="2000" dirty="0">
                <a:solidFill>
                  <a:prstClr val="black"/>
                </a:solidFill>
                <a:latin typeface="微软雅黑" panose="020B0503020204020204" pitchFamily="34" charset="-122"/>
                <a:sym typeface="Gill Sans" charset="0"/>
              </a:rPr>
              <a:t>号文、</a:t>
            </a:r>
            <a:r>
              <a:rPr lang="en-US" altLang="zh-CN" sz="2000" dirty="0">
                <a:solidFill>
                  <a:prstClr val="black"/>
                </a:solidFill>
                <a:latin typeface="微软雅黑" panose="020B0503020204020204" pitchFamily="34" charset="-122"/>
                <a:sym typeface="Gill Sans" charset="0"/>
              </a:rPr>
              <a:t>194</a:t>
            </a:r>
            <a:r>
              <a:rPr lang="zh-CN" altLang="en-US" sz="2000" dirty="0">
                <a:solidFill>
                  <a:prstClr val="black"/>
                </a:solidFill>
                <a:latin typeface="微软雅黑" panose="020B0503020204020204" pitchFamily="34" charset="-122"/>
                <a:sym typeface="Gill Sans" charset="0"/>
              </a:rPr>
              <a:t>号文等一系列的政策规定，</a:t>
            </a:r>
            <a:r>
              <a:rPr lang="zh-CN" altLang="en-US" sz="2000" b="1" dirty="0">
                <a:solidFill>
                  <a:prstClr val="black"/>
                </a:solidFill>
                <a:latin typeface="微软雅黑" panose="020B0503020204020204" pitchFamily="34" charset="-122"/>
                <a:sym typeface="Gill Sans" charset="0"/>
              </a:rPr>
              <a:t>明确平台公司未来转型发展方向就是市场化</a:t>
            </a:r>
            <a:endParaRPr lang="zh-CN" altLang="en-US" sz="2000" b="1" dirty="0">
              <a:solidFill>
                <a:prstClr val="black"/>
              </a:solidFill>
              <a:latin typeface="微软雅黑" panose="020B0503020204020204" pitchFamily="34" charset="-122"/>
              <a:sym typeface="Gill Sans" charset="0"/>
            </a:endParaRPr>
          </a:p>
        </p:txBody>
      </p:sp>
      <p:sp>
        <p:nvSpPr>
          <p:cNvPr id="20" name="MH_SubTitle_1"/>
          <p:cNvSpPr>
            <a:spLocks noChangeArrowheads="true"/>
          </p:cNvSpPr>
          <p:nvPr/>
        </p:nvSpPr>
        <p:spPr bwMode="auto">
          <a:xfrm flipH="true">
            <a:off x="6289802" y="5046514"/>
            <a:ext cx="5740273" cy="1422441"/>
          </a:xfrm>
          <a:prstGeom prst="rect">
            <a:avLst/>
          </a:prstGeom>
          <a:noFill/>
        </p:spPr>
        <p:txBody>
          <a:bodyPr wrap="square" rtlCol="0">
            <a:spAutoFit/>
          </a:bodyPr>
          <a:lstStyle/>
          <a:p>
            <a:pPr>
              <a:lnSpc>
                <a:spcPct val="110000"/>
              </a:lnSpc>
            </a:pPr>
            <a:r>
              <a:rPr lang="en-US" altLang="zh-CN" sz="2000" dirty="0"/>
              <a:t>2020</a:t>
            </a:r>
            <a:r>
              <a:rPr lang="zh-CN" altLang="en-US" sz="2000" dirty="0"/>
              <a:t>年山东省财政厅、省国资委等</a:t>
            </a:r>
            <a:r>
              <a:rPr lang="en-US" altLang="zh-CN" sz="2000" dirty="0"/>
              <a:t>4</a:t>
            </a:r>
            <a:r>
              <a:rPr lang="zh-CN" altLang="en-US" sz="2000" dirty="0"/>
              <a:t>部门联合发布</a:t>
            </a:r>
            <a:r>
              <a:rPr lang="en-US" altLang="zh-CN" sz="2000" dirty="0"/>
              <a:t>《</a:t>
            </a:r>
            <a:r>
              <a:rPr lang="zh-CN" altLang="en-US" sz="2000" dirty="0"/>
              <a:t>关于推进政府融资平台公司市场化转型发展的意见</a:t>
            </a:r>
            <a:r>
              <a:rPr lang="en-US" altLang="zh-CN" sz="2000" dirty="0"/>
              <a:t>》</a:t>
            </a:r>
            <a:r>
              <a:rPr lang="zh-CN" altLang="en-US" sz="2000" dirty="0"/>
              <a:t>（鲁财债</a:t>
            </a:r>
            <a:r>
              <a:rPr lang="en-US" altLang="zh-CN" sz="2000" dirty="0"/>
              <a:t>〔2020〕17</a:t>
            </a:r>
            <a:r>
              <a:rPr lang="zh-CN" altLang="en-US" sz="2000" dirty="0"/>
              <a:t>号），提出了</a:t>
            </a:r>
            <a:r>
              <a:rPr lang="en-US" altLang="zh-CN" sz="2000" dirty="0"/>
              <a:t>12</a:t>
            </a:r>
            <a:r>
              <a:rPr lang="zh-CN" altLang="en-US" sz="2000" dirty="0"/>
              <a:t>项具体转型要求。</a:t>
            </a:r>
            <a:endParaRPr lang="zh-CN" altLang="zh-CN" sz="2000" dirty="0"/>
          </a:p>
        </p:txBody>
      </p:sp>
      <p:grpSp>
        <p:nvGrpSpPr>
          <p:cNvPr id="21" name="组合 20"/>
          <p:cNvGrpSpPr/>
          <p:nvPr/>
        </p:nvGrpSpPr>
        <p:grpSpPr>
          <a:xfrm>
            <a:off x="5102684" y="1733910"/>
            <a:ext cx="965576" cy="965576"/>
            <a:chOff x="4116949" y="1605269"/>
            <a:chExt cx="965576" cy="965576"/>
          </a:xfrm>
        </p:grpSpPr>
        <p:sp>
          <p:nvSpPr>
            <p:cNvPr id="22" name="椭圆 21"/>
            <p:cNvSpPr/>
            <p:nvPr/>
          </p:nvSpPr>
          <p:spPr>
            <a:xfrm>
              <a:off x="4116949" y="1605269"/>
              <a:ext cx="965576" cy="965576"/>
            </a:xfrm>
            <a:prstGeom prst="ellipse">
              <a:avLst/>
            </a:prstGeom>
            <a:gradFill>
              <a:gsLst>
                <a:gs pos="100000">
                  <a:srgbClr val="0C82EE"/>
                </a:gs>
                <a:gs pos="0">
                  <a:srgbClr val="096DC7"/>
                </a:gs>
              </a:gsLst>
              <a:lin ang="5400000" scaled="false"/>
            </a:gra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121920" tIns="60960" rIns="121920" bIns="60960" numCol="1" anchor="t" anchorCtr="false" compatLnSpc="true"/>
            <a:lstStyle/>
            <a:p>
              <a:endParaRPr lang="zh-CN" altLang="en-US" sz="1865">
                <a:solidFill>
                  <a:prstClr val="black"/>
                </a:solidFill>
                <a:latin typeface="微软雅黑" panose="020B0503020204020204" pitchFamily="34" charset="-122"/>
              </a:endParaRPr>
            </a:p>
          </p:txBody>
        </p:sp>
        <p:sp>
          <p:nvSpPr>
            <p:cNvPr id="23"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true"/>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5pPr>
              <a:lvl6pPr marL="2286000" algn="l" defTabSz="914400" rtl="0" eaLnBrk="1" latinLnBrk="0" hangingPunct="1">
                <a:defRPr kern="1200">
                  <a:solidFill>
                    <a:schemeClr val="tx1"/>
                  </a:solidFill>
                  <a:latin typeface="Calibri" panose="020F0502020204030204" charset="0"/>
                  <a:ea typeface="宋体" pitchFamily="2" charset="-122"/>
                  <a:cs typeface="+mn-cs"/>
                </a:defRPr>
              </a:lvl6pPr>
              <a:lvl7pPr marL="2743200" algn="l" defTabSz="914400" rtl="0" eaLnBrk="1" latinLnBrk="0" hangingPunct="1">
                <a:defRPr kern="1200">
                  <a:solidFill>
                    <a:schemeClr val="tx1"/>
                  </a:solidFill>
                  <a:latin typeface="Calibri" panose="020F0502020204030204" charset="0"/>
                  <a:ea typeface="宋体" pitchFamily="2" charset="-122"/>
                  <a:cs typeface="+mn-cs"/>
                </a:defRPr>
              </a:lvl7pPr>
              <a:lvl8pPr marL="3200400" algn="l" defTabSz="914400" rtl="0" eaLnBrk="1" latinLnBrk="0" hangingPunct="1">
                <a:defRPr kern="1200">
                  <a:solidFill>
                    <a:schemeClr val="tx1"/>
                  </a:solidFill>
                  <a:latin typeface="Calibri" panose="020F0502020204030204" charset="0"/>
                  <a:ea typeface="宋体" pitchFamily="2" charset="-122"/>
                  <a:cs typeface="+mn-cs"/>
                </a:defRPr>
              </a:lvl8pPr>
              <a:lvl9pPr marL="3657600" algn="l" defTabSz="914400" rtl="0" eaLnBrk="1" latinLnBrk="0" hangingPunct="1">
                <a:defRPr kern="1200">
                  <a:solidFill>
                    <a:schemeClr val="tx1"/>
                  </a:solidFill>
                  <a:latin typeface="Calibri" panose="020F0502020204030204" charset="0"/>
                  <a:ea typeface="宋体" pitchFamily="2" charset="-122"/>
                  <a:cs typeface="+mn-cs"/>
                </a:defRPr>
              </a:lvl9pPr>
            </a:lstStyle>
            <a:p>
              <a:endParaRPr lang="zh-CN" altLang="en-US" sz="1865">
                <a:solidFill>
                  <a:prstClr val="black"/>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078154" y="3419068"/>
            <a:ext cx="965576" cy="965576"/>
            <a:chOff x="4777349" y="3344972"/>
            <a:chExt cx="965576" cy="965576"/>
          </a:xfrm>
        </p:grpSpPr>
        <p:sp>
          <p:nvSpPr>
            <p:cNvPr id="25" name="椭圆 24"/>
            <p:cNvSpPr/>
            <p:nvPr/>
          </p:nvSpPr>
          <p:spPr>
            <a:xfrm>
              <a:off x="4777349" y="3344972"/>
              <a:ext cx="965576" cy="965576"/>
            </a:xfrm>
            <a:prstGeom prst="ellipse">
              <a:avLst/>
            </a:prstGeom>
            <a:gradFill>
              <a:gsLst>
                <a:gs pos="0">
                  <a:srgbClr val="096DC7"/>
                </a:gs>
                <a:gs pos="100000">
                  <a:srgbClr val="0B7ADF"/>
                </a:gs>
              </a:gsLst>
              <a:lin ang="5400000" scaled="false"/>
            </a:gra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121920" tIns="60960" rIns="121920" bIns="60960" numCol="1" anchor="t" anchorCtr="false" compatLnSpc="true"/>
            <a:lstStyle/>
            <a:p>
              <a:endParaRPr lang="zh-CN" altLang="en-US" sz="1865">
                <a:solidFill>
                  <a:prstClr val="black"/>
                </a:solidFill>
                <a:latin typeface="微软雅黑" panose="020B0503020204020204" pitchFamily="34" charset="-122"/>
              </a:endParaRPr>
            </a:p>
          </p:txBody>
        </p:sp>
        <p:sp>
          <p:nvSpPr>
            <p:cNvPr id="26"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5pPr>
              <a:lvl6pPr marL="2286000" algn="l" defTabSz="914400" rtl="0" eaLnBrk="1" latinLnBrk="0" hangingPunct="1">
                <a:defRPr kern="1200">
                  <a:solidFill>
                    <a:schemeClr val="tx1"/>
                  </a:solidFill>
                  <a:latin typeface="Calibri" panose="020F0502020204030204" charset="0"/>
                  <a:ea typeface="宋体" pitchFamily="2" charset="-122"/>
                  <a:cs typeface="+mn-cs"/>
                </a:defRPr>
              </a:lvl6pPr>
              <a:lvl7pPr marL="2743200" algn="l" defTabSz="914400" rtl="0" eaLnBrk="1" latinLnBrk="0" hangingPunct="1">
                <a:defRPr kern="1200">
                  <a:solidFill>
                    <a:schemeClr val="tx1"/>
                  </a:solidFill>
                  <a:latin typeface="Calibri" panose="020F0502020204030204" charset="0"/>
                  <a:ea typeface="宋体" pitchFamily="2" charset="-122"/>
                  <a:cs typeface="+mn-cs"/>
                </a:defRPr>
              </a:lvl7pPr>
              <a:lvl8pPr marL="3200400" algn="l" defTabSz="914400" rtl="0" eaLnBrk="1" latinLnBrk="0" hangingPunct="1">
                <a:defRPr kern="1200">
                  <a:solidFill>
                    <a:schemeClr val="tx1"/>
                  </a:solidFill>
                  <a:latin typeface="Calibri" panose="020F0502020204030204" charset="0"/>
                  <a:ea typeface="宋体" pitchFamily="2" charset="-122"/>
                  <a:cs typeface="+mn-cs"/>
                </a:defRPr>
              </a:lvl8pPr>
              <a:lvl9pPr marL="3657600" algn="l" defTabSz="914400" rtl="0" eaLnBrk="1" latinLnBrk="0" hangingPunct="1">
                <a:defRPr kern="1200">
                  <a:solidFill>
                    <a:schemeClr val="tx1"/>
                  </a:solidFill>
                  <a:latin typeface="Calibri" panose="020F0502020204030204" charset="0"/>
                  <a:ea typeface="宋体" pitchFamily="2" charset="-122"/>
                  <a:cs typeface="+mn-cs"/>
                </a:defRPr>
              </a:lvl9pPr>
            </a:lstStyle>
            <a:p>
              <a:pPr algn="ctr">
                <a:defRPr/>
              </a:pPr>
              <a:endParaRPr lang="zh-CN" altLang="en-US" sz="1865">
                <a:solidFill>
                  <a:prstClr val="black"/>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5009163" y="5025421"/>
            <a:ext cx="965576" cy="965576"/>
            <a:chOff x="4097899" y="4979900"/>
            <a:chExt cx="965576" cy="965576"/>
          </a:xfrm>
        </p:grpSpPr>
        <p:sp>
          <p:nvSpPr>
            <p:cNvPr id="28" name="椭圆 27"/>
            <p:cNvSpPr/>
            <p:nvPr/>
          </p:nvSpPr>
          <p:spPr>
            <a:xfrm>
              <a:off x="4097899" y="4979900"/>
              <a:ext cx="965576" cy="965576"/>
            </a:xfrm>
            <a:prstGeom prst="ellipse">
              <a:avLst/>
            </a:prstGeom>
            <a:gradFill>
              <a:gsLst>
                <a:gs pos="100000">
                  <a:srgbClr val="0C82EE"/>
                </a:gs>
                <a:gs pos="0">
                  <a:srgbClr val="096DC7"/>
                </a:gs>
              </a:gsLst>
              <a:lin ang="5400000" scaled="false"/>
            </a:gra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121920" tIns="60960" rIns="121920" bIns="60960" numCol="1" anchor="t" anchorCtr="false" compatLnSpc="true"/>
            <a:lstStyle/>
            <a:p>
              <a:endParaRPr lang="zh-CN" altLang="en-US" sz="1865">
                <a:solidFill>
                  <a:prstClr val="black"/>
                </a:solidFill>
                <a:latin typeface="微软雅黑" panose="020B0503020204020204" pitchFamily="34" charset="-122"/>
              </a:endParaRPr>
            </a:p>
          </p:txBody>
        </p:sp>
        <p:sp>
          <p:nvSpPr>
            <p:cNvPr id="29"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itchFamily="2" charset="-122"/>
                  <a:cs typeface="+mn-cs"/>
                </a:defRPr>
              </a:lvl5pPr>
              <a:lvl6pPr marL="2286000" algn="l" defTabSz="914400" rtl="0" eaLnBrk="1" latinLnBrk="0" hangingPunct="1">
                <a:defRPr kern="1200">
                  <a:solidFill>
                    <a:schemeClr val="tx1"/>
                  </a:solidFill>
                  <a:latin typeface="Calibri" panose="020F0502020204030204" charset="0"/>
                  <a:ea typeface="宋体" pitchFamily="2" charset="-122"/>
                  <a:cs typeface="+mn-cs"/>
                </a:defRPr>
              </a:lvl6pPr>
              <a:lvl7pPr marL="2743200" algn="l" defTabSz="914400" rtl="0" eaLnBrk="1" latinLnBrk="0" hangingPunct="1">
                <a:defRPr kern="1200">
                  <a:solidFill>
                    <a:schemeClr val="tx1"/>
                  </a:solidFill>
                  <a:latin typeface="Calibri" panose="020F0502020204030204" charset="0"/>
                  <a:ea typeface="宋体" pitchFamily="2" charset="-122"/>
                  <a:cs typeface="+mn-cs"/>
                </a:defRPr>
              </a:lvl7pPr>
              <a:lvl8pPr marL="3200400" algn="l" defTabSz="914400" rtl="0" eaLnBrk="1" latinLnBrk="0" hangingPunct="1">
                <a:defRPr kern="1200">
                  <a:solidFill>
                    <a:schemeClr val="tx1"/>
                  </a:solidFill>
                  <a:latin typeface="Calibri" panose="020F0502020204030204" charset="0"/>
                  <a:ea typeface="宋体" pitchFamily="2" charset="-122"/>
                  <a:cs typeface="+mn-cs"/>
                </a:defRPr>
              </a:lvl8pPr>
              <a:lvl9pPr marL="3657600" algn="l" defTabSz="914400" rtl="0" eaLnBrk="1" latinLnBrk="0" hangingPunct="1">
                <a:defRPr kern="1200">
                  <a:solidFill>
                    <a:schemeClr val="tx1"/>
                  </a:solidFill>
                  <a:latin typeface="Calibri" panose="020F0502020204030204" charset="0"/>
                  <a:ea typeface="宋体" pitchFamily="2" charset="-122"/>
                  <a:cs typeface="+mn-cs"/>
                </a:defRPr>
              </a:lvl9pPr>
            </a:lstStyle>
            <a:p>
              <a:pPr algn="ctr">
                <a:defRPr/>
              </a:pPr>
              <a:endParaRPr lang="zh-CN" altLang="en-US" sz="1865">
                <a:solidFill>
                  <a:prstClr val="black"/>
                </a:solidFill>
                <a:latin typeface="微软雅黑" panose="020B0503020204020204" pitchFamily="34" charset="-122"/>
                <a:ea typeface="微软雅黑" panose="020B0503020204020204" pitchFamily="34" charset="-122"/>
              </a:endParaRPr>
            </a:p>
          </p:txBody>
        </p:sp>
      </p:grpSp>
      <p:pic>
        <p:nvPicPr>
          <p:cNvPr id="2" name="图片 1"/>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380245" y="1596994"/>
            <a:ext cx="3323772" cy="3757507"/>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380245" y="2138830"/>
            <a:ext cx="4217527" cy="3757507"/>
          </a:xfrm>
          <a:prstGeom prst="rect">
            <a:avLst/>
          </a:prstGeom>
          <a:ln>
            <a:noFill/>
          </a:ln>
          <a:effectLst>
            <a:outerShdw blurRad="292100" dist="139700" dir="2700000" algn="tl" rotWithShape="0">
              <a:srgbClr val="333333">
                <a:alpha val="65000"/>
              </a:srgbClr>
            </a:outerShdw>
          </a:effectLst>
        </p:spPr>
      </p:pic>
      <p:pic>
        <p:nvPicPr>
          <p:cNvPr id="7" name="图片 6"/>
          <p:cNvPicPr>
            <a:picLocks noChangeAspect="true"/>
          </p:cNvPicPr>
          <p:nvPr/>
        </p:nvPicPr>
        <p:blipFill>
          <a:blip r:embed="rId5">
            <a:extLst>
              <a:ext uri="{28A0092B-C50C-407E-A947-70E740481C1C}">
                <a14:useLocalDpi xmlns:a14="http://schemas.microsoft.com/office/drawing/2010/main" val="false"/>
              </a:ext>
            </a:extLst>
          </a:blip>
          <a:stretch>
            <a:fillRect/>
          </a:stretch>
        </p:blipFill>
        <p:spPr>
          <a:xfrm>
            <a:off x="380245" y="2699486"/>
            <a:ext cx="4302014" cy="3757507"/>
          </a:xfrm>
          <a:prstGeom prst="rect">
            <a:avLst/>
          </a:prstGeom>
          <a:ln>
            <a:noFill/>
          </a:ln>
          <a:effectLst>
            <a:outerShdw blurRad="292100" dist="139700" dir="2700000" algn="tl" rotWithShape="0">
              <a:srgbClr val="333333">
                <a:alpha val="65000"/>
              </a:srgbClr>
            </a:outerShdw>
          </a:effectLst>
        </p:spPr>
      </p:pic>
      <p:pic>
        <p:nvPicPr>
          <p:cNvPr id="9" name="图片 8"/>
          <p:cNvPicPr>
            <a:picLocks noChangeAspect="true"/>
          </p:cNvPicPr>
          <p:nvPr/>
        </p:nvPicPr>
        <p:blipFill>
          <a:blip r:embed="rId6" cstate="print">
            <a:extLst>
              <a:ext uri="{28A0092B-C50C-407E-A947-70E740481C1C}">
                <a14:useLocalDpi xmlns:a14="http://schemas.microsoft.com/office/drawing/2010/main" val="false"/>
              </a:ext>
            </a:extLst>
          </a:blip>
          <a:stretch>
            <a:fillRect/>
          </a:stretch>
        </p:blipFill>
        <p:spPr>
          <a:xfrm>
            <a:off x="492007" y="2747896"/>
            <a:ext cx="3220577" cy="4555049"/>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2" presetClass="entr" presetSubtype="4"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2"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1+#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childTnLst>
                          </p:cTn>
                        </p:par>
                        <p:par>
                          <p:cTn id="41" fill="hold">
                            <p:stCondLst>
                              <p:cond delay="500"/>
                            </p:stCondLst>
                            <p:childTnLst>
                              <p:par>
                                <p:cTn id="42" presetID="2" presetClass="entr" presetSubtype="2"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ppt_y"/>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ppt_x"/>
                                          </p:val>
                                        </p:tav>
                                        <p:tav tm="100000">
                                          <p:val>
                                            <p:strVal val="#ppt_x"/>
                                          </p:val>
                                        </p:tav>
                                      </p:tavLst>
                                    </p:anim>
                                    <p:anim calcmode="lin" valueType="num">
                                      <p:cBhvr additive="base">
                                        <p:cTn id="49" dur="500" fill="hold"/>
                                        <p:tgtEl>
                                          <p:spTgt spid="6"/>
                                        </p:tgtEl>
                                        <p:attrNameLst>
                                          <p:attrName>ppt_y</p:attrName>
                                        </p:attrNameLst>
                                      </p:cBhvr>
                                      <p:tavLst>
                                        <p:tav tm="0">
                                          <p:val>
                                            <p:strVal val="1+#ppt_h/2"/>
                                          </p:val>
                                        </p:tav>
                                        <p:tav tm="100000">
                                          <p:val>
                                            <p:strVal val="#ppt_y"/>
                                          </p:val>
                                        </p:tav>
                                      </p:tavLst>
                                    </p:anim>
                                  </p:childTnLst>
                                </p:cTn>
                              </p:par>
                            </p:childTnLst>
                          </p:cTn>
                        </p:par>
                        <p:par>
                          <p:cTn id="50" fill="hold">
                            <p:stCondLst>
                              <p:cond delay="1000"/>
                            </p:stCondLst>
                            <p:childTnLst>
                              <p:par>
                                <p:cTn id="51" presetID="2" presetClass="entr" presetSubtype="4" fill="hold" nodeType="afterEffect">
                                  <p:stCondLst>
                                    <p:cond delay="50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ppt_x"/>
                                          </p:val>
                                        </p:tav>
                                        <p:tav tm="100000">
                                          <p:val>
                                            <p:strVal val="#ppt_x"/>
                                          </p:val>
                                        </p:tav>
                                      </p:tavLst>
                                    </p:anim>
                                    <p:anim calcmode="lin" valueType="num">
                                      <p:cBhvr additive="base">
                                        <p:cTn id="5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childTnLst>
                                </p:cTn>
                              </p:par>
                              <p:par>
                                <p:cTn id="62" presetID="2" presetClass="entr" presetSubtype="4"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1+#ppt_h/2"/>
                                          </p:val>
                                        </p:tav>
                                        <p:tav tm="100000">
                                          <p:val>
                                            <p:strVal val="#ppt_y"/>
                                          </p:val>
                                        </p:tav>
                                      </p:tavLst>
                                    </p:anim>
                                  </p:childTnLst>
                                </p:cTn>
                              </p:par>
                            </p:childTnLst>
                          </p:cTn>
                        </p:par>
                        <p:par>
                          <p:cTn id="66" fill="hold">
                            <p:stCondLst>
                              <p:cond delay="500"/>
                            </p:stCondLst>
                            <p:childTnLst>
                              <p:par>
                                <p:cTn id="67" presetID="2" presetClass="entr" presetSubtype="2"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18"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发展需要转</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（一）企业经营从平台化向市场化</a:t>
            </a:r>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转变</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7" name="矩形 6"/>
          <p:cNvSpPr/>
          <p:nvPr/>
        </p:nvSpPr>
        <p:spPr>
          <a:xfrm>
            <a:off x="0" y="2009542"/>
            <a:ext cx="12192000" cy="3083442"/>
          </a:xfrm>
          <a:prstGeom prst="rect">
            <a:avLst/>
          </a:prstGeom>
          <a:solidFill>
            <a:srgbClr val="0B80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FFFFFF"/>
              </a:solidFill>
              <a:latin typeface="字魂105号-简雅黑"/>
              <a:ea typeface="宋体" pitchFamily="2" charset="-122"/>
              <a:sym typeface="字魂105号-简雅黑"/>
            </a:endParaRPr>
          </a:p>
        </p:txBody>
      </p:sp>
      <p:sp>
        <p:nvSpPr>
          <p:cNvPr id="9" name="文本框 6"/>
          <p:cNvSpPr txBox="true">
            <a:spLocks noChangeArrowheads="true"/>
          </p:cNvSpPr>
          <p:nvPr/>
        </p:nvSpPr>
        <p:spPr bwMode="auto">
          <a:xfrm>
            <a:off x="478465" y="2243430"/>
            <a:ext cx="11174819" cy="2677656"/>
          </a:xfrm>
          <a:prstGeom prst="rect">
            <a:avLst/>
          </a:prstGeom>
          <a:noFill/>
          <a:ln w="9525">
            <a:noFill/>
            <a:miter lim="800000"/>
          </a:ln>
        </p:spPr>
        <p:txBody>
          <a:bodyPr wrap="square">
            <a:spAutoFit/>
          </a:bodyPr>
          <a:lstStyle/>
          <a:p>
            <a:pPr algn="just">
              <a:lnSpc>
                <a:spcPct val="150000"/>
              </a:lnSpc>
            </a:pPr>
            <a:r>
              <a:rPr lang="zh-CN" altLang="en-US" sz="2800" dirty="0" smtClean="0">
                <a:solidFill>
                  <a:schemeClr val="bg1"/>
                </a:solidFill>
                <a:ea typeface="微软雅黑" panose="020B0503020204020204" pitchFamily="34" charset="-122"/>
              </a:rPr>
              <a:t>　　</a:t>
            </a:r>
            <a:r>
              <a:rPr lang="zh-CN" altLang="en-US" sz="2800" dirty="0">
                <a:solidFill>
                  <a:schemeClr val="bg1"/>
                </a:solidFill>
                <a:ea typeface="微软雅黑" panose="020B0503020204020204" pitchFamily="34" charset="-122"/>
              </a:rPr>
              <a:t>从平台公司自身可持续发展与债务风险防范需要看，理应回归企业本质，通过市场化运作方式，提升自我“</a:t>
            </a:r>
            <a:r>
              <a:rPr lang="zh-CN" altLang="en-US" sz="2800" dirty="0">
                <a:solidFill>
                  <a:srgbClr val="FFFF00"/>
                </a:solidFill>
                <a:ea typeface="微软雅黑" panose="020B0503020204020204" pitchFamily="34" charset="-122"/>
              </a:rPr>
              <a:t>造血能力</a:t>
            </a:r>
            <a:r>
              <a:rPr lang="zh-CN" altLang="en-US" sz="2800" dirty="0">
                <a:solidFill>
                  <a:schemeClr val="bg1"/>
                </a:solidFill>
                <a:ea typeface="微软雅黑" panose="020B0503020204020204" pitchFamily="34" charset="-122"/>
              </a:rPr>
              <a:t>”，增强自身盈利能力，转变为“</a:t>
            </a:r>
            <a:r>
              <a:rPr lang="zh-CN" altLang="en-US" sz="2800" dirty="0">
                <a:solidFill>
                  <a:srgbClr val="FFFF00"/>
                </a:solidFill>
                <a:ea typeface="微软雅黑" panose="020B0503020204020204" pitchFamily="34" charset="-122"/>
              </a:rPr>
              <a:t>自主经营、自负盈亏、自担风险、自我发展</a:t>
            </a:r>
            <a:r>
              <a:rPr lang="zh-CN" altLang="en-US" sz="2800" dirty="0">
                <a:solidFill>
                  <a:schemeClr val="bg1"/>
                </a:solidFill>
                <a:ea typeface="微软雅黑" panose="020B0503020204020204" pitchFamily="34" charset="-122"/>
              </a:rPr>
              <a:t>”的市场主体。</a:t>
            </a:r>
            <a:endParaRPr lang="zh-CN" altLang="en-US" sz="2800" dirty="0">
              <a:solidFill>
                <a:schemeClr val="bg1"/>
              </a:solidFill>
              <a:latin typeface="方正颜宋体" charset="-122"/>
              <a:ea typeface="方正颜宋体"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true"/>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转型路径</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（一）企业经营从平台化向市场化</a:t>
            </a:r>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转变</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10" name="矩形 9"/>
          <p:cNvSpPr/>
          <p:nvPr/>
        </p:nvSpPr>
        <p:spPr>
          <a:xfrm>
            <a:off x="343631" y="1849978"/>
            <a:ext cx="11506326" cy="2057400"/>
          </a:xfrm>
          <a:prstGeom prst="rect">
            <a:avLst/>
          </a:prstGeom>
          <a:gradFill flip="none" rotWithShape="true">
            <a:gsLst>
              <a:gs pos="0">
                <a:srgbClr val="0087E6">
                  <a:alpha val="55000"/>
                </a:srgbClr>
              </a:gs>
              <a:gs pos="85000">
                <a:srgbClr val="005FC2">
                  <a:alpha val="100000"/>
                </a:srgbClr>
              </a:gs>
              <a:gs pos="79000">
                <a:srgbClr val="0062C4">
                  <a:alpha val="100000"/>
                </a:srgbClr>
              </a:gs>
              <a:gs pos="100000">
                <a:srgbClr val="0067C9">
                  <a:alpha val="100000"/>
                </a:srgbClr>
              </a:gs>
              <a:gs pos="41000">
                <a:srgbClr val="0072D3">
                  <a:alpha val="100000"/>
                </a:srgbClr>
              </a:gs>
              <a:gs pos="91000">
                <a:srgbClr val="005CBF"/>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defTabSz="914400"/>
            <a:endParaRPr lang="zh-CN" altLang="en-US" sz="3200" b="1" dirty="0">
              <a:solidFill>
                <a:srgbClr val="FFF348"/>
              </a:solidFill>
              <a:latin typeface="微软雅黑" panose="020B0503020204020204" pitchFamily="34" charset="-122"/>
            </a:endParaRPr>
          </a:p>
        </p:txBody>
      </p:sp>
      <p:sp>
        <p:nvSpPr>
          <p:cNvPr id="11" name="文本框 1"/>
          <p:cNvSpPr txBox="true"/>
          <p:nvPr/>
        </p:nvSpPr>
        <p:spPr>
          <a:xfrm>
            <a:off x="1860422" y="2060570"/>
            <a:ext cx="9552395" cy="1643527"/>
          </a:xfrm>
          <a:prstGeom prst="rect">
            <a:avLst/>
          </a:prstGeom>
          <a:noFill/>
          <a:ln w="9525">
            <a:noFill/>
          </a:ln>
        </p:spPr>
        <p:txBody>
          <a:bodyPr wrap="square">
            <a:spAutoFit/>
          </a:bodyPr>
          <a:lstStyle/>
          <a:p>
            <a:pPr algn="just">
              <a:lnSpc>
                <a:spcPct val="120000"/>
              </a:lnSpc>
            </a:pPr>
            <a:r>
              <a:rPr lang="zh-CN" altLang="en-US" sz="2800" b="1" dirty="0" smtClean="0">
                <a:solidFill>
                  <a:prstClr val="white"/>
                </a:solidFill>
                <a:effectLst>
                  <a:outerShdw blurRad="38100" dist="38100" dir="2700000" algn="tl">
                    <a:srgbClr val="000000">
                      <a:alpha val="43137"/>
                    </a:srgbClr>
                  </a:outerShdw>
                </a:effectLst>
              </a:rPr>
              <a:t>剥离平台公司政府</a:t>
            </a:r>
            <a:r>
              <a:rPr lang="zh-CN" altLang="en-US" sz="2800" b="1" dirty="0">
                <a:solidFill>
                  <a:prstClr val="white"/>
                </a:solidFill>
                <a:effectLst>
                  <a:outerShdw blurRad="38100" dist="38100" dir="2700000" algn="tl">
                    <a:srgbClr val="000000">
                      <a:alpha val="43137"/>
                    </a:srgbClr>
                  </a:outerShdw>
                </a:effectLst>
              </a:rPr>
              <a:t>融资职能，妥善处理存量债务，盘活存量资产。整合现有资源，注入优质资产，授权特权经营，壮大企业资产规模。</a:t>
            </a:r>
            <a:endParaRPr lang="zh-CN" altLang="en-US" sz="2800" b="1" dirty="0">
              <a:solidFill>
                <a:prstClr val="white"/>
              </a:solidFill>
              <a:effectLst>
                <a:outerShdw blurRad="38100" dist="38100" dir="2700000" algn="tl">
                  <a:srgbClr val="000000">
                    <a:alpha val="43137"/>
                  </a:srgbClr>
                </a:outerShdw>
              </a:effectLst>
            </a:endParaRPr>
          </a:p>
        </p:txBody>
      </p:sp>
      <p:sp>
        <p:nvSpPr>
          <p:cNvPr id="12" name="文本框 113"/>
          <p:cNvSpPr txBox="true"/>
          <p:nvPr/>
        </p:nvSpPr>
        <p:spPr>
          <a:xfrm>
            <a:off x="706975" y="1976098"/>
            <a:ext cx="696247" cy="1815882"/>
          </a:xfrm>
          <a:prstGeom prst="rect">
            <a:avLst/>
          </a:prstGeom>
          <a:noFill/>
          <a:ln w="57150">
            <a:noFill/>
          </a:ln>
        </p:spPr>
        <p:txBody>
          <a:bodyPr wrap="square" rtlCol="0" anchor="t">
            <a:spAutoFit/>
          </a:bodyPr>
          <a:lstStyle/>
          <a:p>
            <a:pPr algn="ctr"/>
            <a:r>
              <a:rPr lang="zh-CN" altLang="en-US" sz="2800" b="1" dirty="0">
                <a:ln w="38100" cmpd="thinThick">
                  <a:noFill/>
                </a:ln>
                <a:solidFill>
                  <a:srgbClr val="FFFF00"/>
                </a:solidFill>
                <a:effectLst>
                  <a:outerShdw blurRad="38100" dist="38100" dir="2700000" algn="tl">
                    <a:srgbClr val="000000">
                      <a:alpha val="43137"/>
                    </a:srgbClr>
                  </a:outerShdw>
                </a:effectLst>
                <a:latin typeface="微软雅黑" panose="020B0503020204020204" pitchFamily="34" charset="-122"/>
              </a:rPr>
              <a:t>政府层面</a:t>
            </a:r>
            <a:endParaRPr lang="zh-CN" altLang="en-US" sz="2800" b="1" dirty="0">
              <a:ln w="38100" cmpd="thinThick">
                <a:noFill/>
              </a:ln>
              <a:solidFill>
                <a:srgbClr val="FFFF00"/>
              </a:solidFill>
              <a:effectLst>
                <a:outerShdw blurRad="38100" dist="38100" dir="2700000" algn="tl">
                  <a:srgbClr val="000000">
                    <a:alpha val="43137"/>
                  </a:srgbClr>
                </a:outerShdw>
              </a:effectLst>
              <a:latin typeface="微软雅黑" panose="020B0503020204020204" pitchFamily="34" charset="-122"/>
            </a:endParaRPr>
          </a:p>
        </p:txBody>
      </p:sp>
      <p:sp>
        <p:nvSpPr>
          <p:cNvPr id="13" name="矩形 12"/>
          <p:cNvSpPr/>
          <p:nvPr/>
        </p:nvSpPr>
        <p:spPr>
          <a:xfrm>
            <a:off x="352820" y="4231228"/>
            <a:ext cx="11506326" cy="2057400"/>
          </a:xfrm>
          <a:prstGeom prst="rect">
            <a:avLst/>
          </a:prstGeom>
          <a:gradFill flip="none" rotWithShape="true">
            <a:gsLst>
              <a:gs pos="0">
                <a:srgbClr val="0087E6">
                  <a:alpha val="55000"/>
                </a:srgbClr>
              </a:gs>
              <a:gs pos="85000">
                <a:srgbClr val="005FC2">
                  <a:alpha val="100000"/>
                </a:srgbClr>
              </a:gs>
              <a:gs pos="79000">
                <a:srgbClr val="0062C4">
                  <a:alpha val="100000"/>
                </a:srgbClr>
              </a:gs>
              <a:gs pos="100000">
                <a:srgbClr val="0067C9">
                  <a:alpha val="100000"/>
                </a:srgbClr>
              </a:gs>
              <a:gs pos="41000">
                <a:srgbClr val="0072D3">
                  <a:alpha val="100000"/>
                </a:srgbClr>
              </a:gs>
              <a:gs pos="91000">
                <a:srgbClr val="005CBF"/>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defTabSz="914400"/>
            <a:endParaRPr lang="zh-CN" altLang="en-US" sz="3200" b="1" dirty="0">
              <a:solidFill>
                <a:srgbClr val="FFF348"/>
              </a:solidFill>
              <a:latin typeface="微软雅黑" panose="020B0503020204020204" pitchFamily="34" charset="-122"/>
            </a:endParaRPr>
          </a:p>
        </p:txBody>
      </p:sp>
      <p:sp>
        <p:nvSpPr>
          <p:cNvPr id="14" name="文本框 1"/>
          <p:cNvSpPr txBox="true"/>
          <p:nvPr/>
        </p:nvSpPr>
        <p:spPr>
          <a:xfrm>
            <a:off x="1869611" y="4441820"/>
            <a:ext cx="9552395" cy="1599027"/>
          </a:xfrm>
          <a:prstGeom prst="rect">
            <a:avLst/>
          </a:prstGeom>
          <a:noFill/>
          <a:ln w="9525">
            <a:noFill/>
          </a:ln>
        </p:spPr>
        <p:txBody>
          <a:bodyPr wrap="square">
            <a:spAutoFit/>
          </a:bodyPr>
          <a:lstStyle/>
          <a:p>
            <a:pPr algn="just">
              <a:lnSpc>
                <a:spcPct val="120000"/>
              </a:lnSpc>
            </a:pPr>
            <a:r>
              <a:rPr lang="zh-CN" altLang="en-US" sz="2800" b="1" dirty="0">
                <a:solidFill>
                  <a:prstClr val="white"/>
                </a:solidFill>
                <a:effectLst>
                  <a:outerShdw blurRad="38100" dist="38100" dir="2700000" algn="tl">
                    <a:srgbClr val="000000">
                      <a:alpha val="43137"/>
                    </a:srgbClr>
                  </a:outerShdw>
                </a:effectLst>
              </a:rPr>
              <a:t>完善法人治理结构，健全现代企业制度。明确功能定位，突出主业、做强主业，做大资产规模。灵活</a:t>
            </a:r>
            <a:r>
              <a:rPr lang="zh-CN" altLang="en-US" sz="2800" b="1" dirty="0" smtClean="0">
                <a:solidFill>
                  <a:prstClr val="white"/>
                </a:solidFill>
                <a:effectLst>
                  <a:outerShdw blurRad="38100" dist="38100" dir="2700000" algn="tl">
                    <a:srgbClr val="000000">
                      <a:alpha val="43137"/>
                    </a:srgbClr>
                  </a:outerShdw>
                </a:effectLst>
              </a:rPr>
              <a:t>运用市场化</a:t>
            </a:r>
            <a:r>
              <a:rPr lang="zh-CN" altLang="en-US" sz="2800" b="1" dirty="0">
                <a:solidFill>
                  <a:prstClr val="white"/>
                </a:solidFill>
                <a:effectLst>
                  <a:outerShdw blurRad="38100" dist="38100" dir="2700000" algn="tl">
                    <a:srgbClr val="000000">
                      <a:alpha val="43137"/>
                    </a:srgbClr>
                  </a:outerShdw>
                </a:effectLst>
              </a:rPr>
              <a:t>融资方式，拓展融资渠道，提升融资能力。</a:t>
            </a:r>
            <a:endParaRPr lang="zh-CN" altLang="en-US" sz="2800" b="1" dirty="0">
              <a:solidFill>
                <a:prstClr val="white"/>
              </a:solidFill>
              <a:effectLst>
                <a:outerShdw blurRad="38100" dist="38100" dir="2700000" algn="tl">
                  <a:srgbClr val="000000">
                    <a:alpha val="43137"/>
                  </a:srgbClr>
                </a:outerShdw>
              </a:effectLst>
            </a:endParaRPr>
          </a:p>
        </p:txBody>
      </p:sp>
      <p:sp>
        <p:nvSpPr>
          <p:cNvPr id="15" name="文本框 113"/>
          <p:cNvSpPr txBox="true"/>
          <p:nvPr/>
        </p:nvSpPr>
        <p:spPr>
          <a:xfrm>
            <a:off x="716164" y="4357348"/>
            <a:ext cx="696247" cy="1815882"/>
          </a:xfrm>
          <a:prstGeom prst="rect">
            <a:avLst/>
          </a:prstGeom>
          <a:noFill/>
          <a:ln w="57150">
            <a:noFill/>
          </a:ln>
        </p:spPr>
        <p:txBody>
          <a:bodyPr wrap="square" rtlCol="0" anchor="t">
            <a:spAutoFit/>
          </a:bodyPr>
          <a:lstStyle/>
          <a:p>
            <a:pPr algn="ctr"/>
            <a:r>
              <a:rPr lang="zh-CN" altLang="en-US" sz="2800" b="1" dirty="0" smtClean="0">
                <a:ln w="38100" cmpd="thinThick">
                  <a:noFill/>
                </a:ln>
                <a:solidFill>
                  <a:srgbClr val="FFFF00"/>
                </a:solidFill>
                <a:effectLst>
                  <a:outerShdw blurRad="38100" dist="38100" dir="2700000" algn="tl">
                    <a:srgbClr val="000000">
                      <a:alpha val="43137"/>
                    </a:srgbClr>
                  </a:outerShdw>
                </a:effectLst>
                <a:latin typeface="微软雅黑" panose="020B0503020204020204" pitchFamily="34" charset="-122"/>
              </a:rPr>
              <a:t>企业层面</a:t>
            </a:r>
            <a:endParaRPr lang="zh-CN" altLang="en-US" sz="2800" b="1" dirty="0">
              <a:ln w="38100" cmpd="thinThick">
                <a:noFill/>
              </a:ln>
              <a:solidFill>
                <a:srgbClr val="FFFF00"/>
              </a:solidFill>
              <a:effectLst>
                <a:outerShdw blurRad="38100" dist="38100" dir="2700000" algn="tl">
                  <a:srgbClr val="000000">
                    <a:alpha val="43137"/>
                  </a:srgbClr>
                </a:outerShdw>
              </a:effectLst>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randombar(horizontal)">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true"/>
      <p:bldP spid="11" grpId="0"/>
      <p:bldP spid="12" grpId="0" animBg="true"/>
      <p:bldP spid="13" grpId="0" animBg="true"/>
      <p:bldP spid="14" grpId="0"/>
      <p:bldP spid="15" grpId="0" animBg="tru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转型路径</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（一）企业经营从平台化向市场化</a:t>
            </a:r>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转变</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10" name="矩形 9"/>
          <p:cNvSpPr/>
          <p:nvPr/>
        </p:nvSpPr>
        <p:spPr>
          <a:xfrm>
            <a:off x="343631" y="1849978"/>
            <a:ext cx="11506326" cy="2588672"/>
          </a:xfrm>
          <a:prstGeom prst="rect">
            <a:avLst/>
          </a:prstGeom>
          <a:gradFill flip="none" rotWithShape="true">
            <a:gsLst>
              <a:gs pos="0">
                <a:srgbClr val="0087E6">
                  <a:alpha val="55000"/>
                </a:srgbClr>
              </a:gs>
              <a:gs pos="85000">
                <a:srgbClr val="005FC2">
                  <a:alpha val="100000"/>
                </a:srgbClr>
              </a:gs>
              <a:gs pos="79000">
                <a:srgbClr val="0062C4">
                  <a:alpha val="100000"/>
                </a:srgbClr>
              </a:gs>
              <a:gs pos="100000">
                <a:srgbClr val="0067C9">
                  <a:alpha val="100000"/>
                </a:srgbClr>
              </a:gs>
              <a:gs pos="41000">
                <a:srgbClr val="0072D3">
                  <a:alpha val="100000"/>
                </a:srgbClr>
              </a:gs>
              <a:gs pos="91000">
                <a:srgbClr val="005CBF"/>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defTabSz="914400"/>
            <a:endParaRPr lang="zh-CN" altLang="en-US" sz="3200" b="1" dirty="0">
              <a:solidFill>
                <a:srgbClr val="FFF348"/>
              </a:solidFill>
              <a:latin typeface="微软雅黑" panose="020B0503020204020204" pitchFamily="34" charset="-122"/>
            </a:endParaRPr>
          </a:p>
        </p:txBody>
      </p:sp>
      <p:sp>
        <p:nvSpPr>
          <p:cNvPr id="11" name="文本框 1"/>
          <p:cNvSpPr txBox="true"/>
          <p:nvPr/>
        </p:nvSpPr>
        <p:spPr>
          <a:xfrm>
            <a:off x="613952" y="2060570"/>
            <a:ext cx="10798865" cy="2160591"/>
          </a:xfrm>
          <a:prstGeom prst="rect">
            <a:avLst/>
          </a:prstGeom>
          <a:noFill/>
          <a:ln w="9525">
            <a:noFill/>
          </a:ln>
        </p:spPr>
        <p:txBody>
          <a:bodyPr wrap="square">
            <a:spAutoFit/>
          </a:bodyPr>
          <a:lstStyle/>
          <a:p>
            <a:pPr algn="just">
              <a:lnSpc>
                <a:spcPct val="120000"/>
              </a:lnSpc>
            </a:pPr>
            <a:r>
              <a:rPr lang="zh-CN" altLang="en-US" sz="2800" b="1" dirty="0" smtClean="0">
                <a:solidFill>
                  <a:prstClr val="white"/>
                </a:solidFill>
                <a:effectLst>
                  <a:outerShdw blurRad="38100" dist="38100" dir="2700000" algn="tl">
                    <a:srgbClr val="000000">
                      <a:alpha val="43137"/>
                    </a:srgbClr>
                  </a:outerShdw>
                </a:effectLst>
              </a:rPr>
              <a:t>　　</a:t>
            </a:r>
            <a:r>
              <a:rPr lang="zh-CN" altLang="en-US" sz="2800" b="1" dirty="0" smtClean="0">
                <a:solidFill>
                  <a:srgbClr val="FFFF00"/>
                </a:solidFill>
                <a:effectLst>
                  <a:outerShdw blurRad="38100" dist="38100" dir="2700000" algn="tl">
                    <a:srgbClr val="000000">
                      <a:alpha val="43137"/>
                    </a:srgbClr>
                  </a:outerShdw>
                </a:effectLst>
              </a:rPr>
              <a:t>平台</a:t>
            </a:r>
            <a:r>
              <a:rPr lang="zh-CN" altLang="en-US" sz="2800" b="1" dirty="0">
                <a:solidFill>
                  <a:srgbClr val="FFFF00"/>
                </a:solidFill>
                <a:effectLst>
                  <a:outerShdw blurRad="38100" dist="38100" dir="2700000" algn="tl">
                    <a:srgbClr val="000000">
                      <a:alpha val="43137"/>
                    </a:srgbClr>
                  </a:outerShdw>
                </a:effectLst>
              </a:rPr>
              <a:t>公司市场化转型并不是平台公司跟政府脱离</a:t>
            </a:r>
            <a:r>
              <a:rPr lang="zh-CN" altLang="en-US" sz="2800" b="1" dirty="0">
                <a:solidFill>
                  <a:prstClr val="white"/>
                </a:solidFill>
                <a:effectLst>
                  <a:outerShdw blurRad="38100" dist="38100" dir="2700000" algn="tl">
                    <a:srgbClr val="000000">
                      <a:alpha val="43137"/>
                    </a:srgbClr>
                  </a:outerShdw>
                </a:effectLst>
              </a:rPr>
              <a:t>，而是通过市场化</a:t>
            </a:r>
            <a:r>
              <a:rPr lang="zh-CN" altLang="en-US" sz="2800" b="1" dirty="0" smtClean="0">
                <a:solidFill>
                  <a:prstClr val="white"/>
                </a:solidFill>
                <a:effectLst>
                  <a:outerShdw blurRad="38100" dist="38100" dir="2700000" algn="tl">
                    <a:srgbClr val="000000">
                      <a:alpha val="43137"/>
                    </a:srgbClr>
                  </a:outerShdw>
                </a:effectLst>
              </a:rPr>
              <a:t>转型，</a:t>
            </a:r>
            <a:r>
              <a:rPr lang="zh-CN" altLang="en-US" sz="2800" b="1" dirty="0">
                <a:solidFill>
                  <a:prstClr val="white"/>
                </a:solidFill>
                <a:effectLst>
                  <a:outerShdw blurRad="38100" dist="38100" dir="2700000" algn="tl">
                    <a:srgbClr val="000000">
                      <a:alpha val="43137"/>
                    </a:srgbClr>
                  </a:outerShdw>
                </a:effectLst>
              </a:rPr>
              <a:t>提升项目融资、建设、运营、管理能力，更好地落实市委、市政府决策部署。</a:t>
            </a:r>
            <a:r>
              <a:rPr lang="zh-CN" altLang="en-US" sz="2800" b="1" dirty="0">
                <a:solidFill>
                  <a:srgbClr val="FFFF00"/>
                </a:solidFill>
                <a:effectLst>
                  <a:outerShdw blurRad="38100" dist="38100" dir="2700000" algn="tl">
                    <a:srgbClr val="000000">
                      <a:alpha val="43137"/>
                    </a:srgbClr>
                  </a:outerShdw>
                </a:effectLst>
              </a:rPr>
              <a:t>政府既是平台公司的股东，又是国有平台公司的核心客户。</a:t>
            </a:r>
            <a:endParaRPr lang="zh-CN" altLang="en-US" sz="2800" b="1" dirty="0">
              <a:solidFill>
                <a:srgbClr val="FFFF00"/>
              </a:solidFill>
              <a:effectLst>
                <a:outerShdw blurRad="38100" dist="38100" dir="2700000" algn="tl">
                  <a:srgbClr val="000000">
                    <a:alpha val="43137"/>
                  </a:srgbClr>
                </a:outerShdw>
              </a:effectLst>
            </a:endParaRPr>
          </a:p>
        </p:txBody>
      </p:sp>
      <p:sp>
        <p:nvSpPr>
          <p:cNvPr id="16" name="燕尾形 15"/>
          <p:cNvSpPr/>
          <p:nvPr>
            <p:custDataLst>
              <p:tags r:id="rId3"/>
            </p:custDataLst>
          </p:nvPr>
        </p:nvSpPr>
        <p:spPr>
          <a:xfrm>
            <a:off x="447675" y="4908355"/>
            <a:ext cx="3229161" cy="920945"/>
          </a:xfrm>
          <a:prstGeom prst="chevron">
            <a:avLst/>
          </a:prstGeom>
          <a:gradFill>
            <a:gsLst>
              <a:gs pos="50000">
                <a:srgbClr val="ED8D72"/>
              </a:gs>
              <a:gs pos="0">
                <a:srgbClr val="F3B3A1"/>
              </a:gs>
              <a:gs pos="100000">
                <a:srgbClr val="E66643"/>
              </a:gs>
            </a:gsLst>
            <a:lin scaled="true"/>
          </a:gradFill>
          <a:ln>
            <a:noFill/>
          </a:ln>
          <a:effectLst>
            <a:reflection blurRad="6350" stA="50000" endA="300" endPos="55000" dir="5400000" sy="-100000" algn="bl" rotWithShape="0"/>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zh-CN" altLang="en-US" sz="2800" b="1" spc="300" dirty="0">
                <a:latin typeface="Arial" panose="02080604020202020204" pitchFamily="34" charset="0"/>
                <a:ea typeface="微软雅黑" panose="020B0503020204020204" pitchFamily="34" charset="-122"/>
                <a:cs typeface="+mn-ea"/>
                <a:sym typeface="Arial" panose="02080604020202020204" pitchFamily="34" charset="0"/>
              </a:rPr>
              <a:t>找市长</a:t>
            </a:r>
            <a:endParaRPr lang="zh-CN" altLang="en-US" sz="2800" b="1" spc="300" dirty="0">
              <a:solidFill>
                <a:sysClr val="window" lastClr="FFFFFF"/>
              </a:solidFill>
              <a:latin typeface="Arial" panose="02080604020202020204" pitchFamily="34" charset="0"/>
              <a:ea typeface="微软雅黑" panose="020B0503020204020204" pitchFamily="34" charset="-122"/>
              <a:cs typeface="+mn-ea"/>
              <a:sym typeface="Arial" panose="02080604020202020204" pitchFamily="34" charset="0"/>
            </a:endParaRPr>
          </a:p>
        </p:txBody>
      </p:sp>
      <p:sp>
        <p:nvSpPr>
          <p:cNvPr id="17" name="燕尾形 16"/>
          <p:cNvSpPr/>
          <p:nvPr>
            <p:custDataLst>
              <p:tags r:id="rId4"/>
            </p:custDataLst>
          </p:nvPr>
        </p:nvSpPr>
        <p:spPr>
          <a:xfrm>
            <a:off x="4457607" y="4908355"/>
            <a:ext cx="3229161" cy="920945"/>
          </a:xfrm>
          <a:prstGeom prst="chevron">
            <a:avLst/>
          </a:prstGeom>
          <a:solidFill>
            <a:srgbClr val="0B7ADF"/>
          </a:solidFill>
          <a:ln>
            <a:noFill/>
          </a:ln>
          <a:effectLst>
            <a:reflection blurRad="6350" stA="50000" endA="300" endPos="55000" dir="5400000" sy="-100000" algn="bl" rotWithShape="0"/>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zh-CN" altLang="en-US" sz="2800" b="1" spc="300" dirty="0">
                <a:latin typeface="Arial" panose="02080604020202020204" pitchFamily="34" charset="0"/>
                <a:ea typeface="微软雅黑" panose="020B0503020204020204" pitchFamily="34" charset="-122"/>
                <a:cs typeface="+mn-ea"/>
                <a:sym typeface="Arial" panose="02080604020202020204" pitchFamily="34" charset="0"/>
              </a:rPr>
              <a:t>找市场</a:t>
            </a:r>
            <a:endParaRPr lang="zh-CN" altLang="en-US" sz="2800" b="1" spc="300" dirty="0">
              <a:solidFill>
                <a:sysClr val="window" lastClr="FFFFFF"/>
              </a:solidFill>
              <a:latin typeface="Arial" panose="02080604020202020204" pitchFamily="34" charset="0"/>
              <a:ea typeface="微软雅黑" panose="020B0503020204020204" pitchFamily="34" charset="-122"/>
              <a:cs typeface="+mn-ea"/>
              <a:sym typeface="Arial" panose="02080604020202020204" pitchFamily="34" charset="0"/>
            </a:endParaRPr>
          </a:p>
        </p:txBody>
      </p:sp>
      <p:sp>
        <p:nvSpPr>
          <p:cNvPr id="18" name="燕尾形 17"/>
          <p:cNvSpPr/>
          <p:nvPr>
            <p:custDataLst>
              <p:tags r:id="rId5"/>
            </p:custDataLst>
          </p:nvPr>
        </p:nvSpPr>
        <p:spPr>
          <a:xfrm>
            <a:off x="8467539" y="4908355"/>
            <a:ext cx="3229161" cy="920945"/>
          </a:xfrm>
          <a:prstGeom prst="chevron">
            <a:avLst/>
          </a:prstGeom>
          <a:solidFill>
            <a:srgbClr val="1AA3AA"/>
          </a:solidFill>
          <a:ln>
            <a:noFill/>
          </a:ln>
          <a:effectLst>
            <a:reflection blurRad="6350" stA="50000" endA="300" endPos="55000" dir="5400000" sy="-100000" algn="bl" rotWithShape="0"/>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zh-CN" altLang="en-US" sz="2800" b="1" spc="300" dirty="0">
                <a:latin typeface="Arial" panose="02080604020202020204" pitchFamily="34" charset="0"/>
                <a:ea typeface="微软雅黑" panose="020B0503020204020204" pitchFamily="34" charset="-122"/>
                <a:cs typeface="+mn-ea"/>
                <a:sym typeface="Arial" panose="02080604020202020204" pitchFamily="34" charset="0"/>
              </a:rPr>
              <a:t>服务市长</a:t>
            </a:r>
            <a:endParaRPr lang="zh-CN" altLang="en-US" sz="2800" b="1" spc="300" dirty="0">
              <a:solidFill>
                <a:sysClr val="window" lastClr="FFFFFF"/>
              </a:solidFill>
              <a:latin typeface="Arial" panose="02080604020202020204" pitchFamily="34" charset="0"/>
              <a:ea typeface="微软雅黑" panose="020B0503020204020204" pitchFamily="34" charset="-122"/>
              <a:cs typeface="+mn-ea"/>
              <a:sym typeface="Arial" panose="0208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true"/>
      <p:bldP spid="11" grpId="0"/>
      <p:bldP spid="16" grpId="0" bldLvl="0" animBg="true"/>
      <p:bldP spid="17" grpId="0" animBg="true"/>
      <p:bldP spid="18" grpId="0" animBg="tru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62794"/>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典型案例</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（一）企业经营从平台化向市场化</a:t>
            </a:r>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转变</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30" name="组合 31"/>
          <p:cNvGrpSpPr/>
          <p:nvPr/>
        </p:nvGrpSpPr>
        <p:grpSpPr>
          <a:xfrm>
            <a:off x="8204431" y="2450110"/>
            <a:ext cx="2501347" cy="2742500"/>
            <a:chOff x="5094813" y="1318801"/>
            <a:chExt cx="2002379" cy="3120867"/>
          </a:xfrm>
          <a:effectLst>
            <a:outerShdw blurRad="50800" dist="38100" dir="5400000" algn="t" rotWithShape="0">
              <a:schemeClr val="tx1">
                <a:lumMod val="85000"/>
                <a:lumOff val="15000"/>
                <a:alpha val="40000"/>
              </a:schemeClr>
            </a:outerShdw>
          </a:effectLst>
        </p:grpSpPr>
        <p:sp>
          <p:nvSpPr>
            <p:cNvPr id="31" name="îsḻïḑé"/>
            <p:cNvSpPr/>
            <p:nvPr/>
          </p:nvSpPr>
          <p:spPr>
            <a:xfrm>
              <a:off x="5094814" y="1505856"/>
              <a:ext cx="2002378" cy="2933812"/>
            </a:xfrm>
            <a:prstGeom prst="flowChartOffpage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32" name="îṥľíďé"/>
            <p:cNvSpPr/>
            <p:nvPr/>
          </p:nvSpPr>
          <p:spPr>
            <a:xfrm>
              <a:off x="5094813" y="1318801"/>
              <a:ext cx="2002379" cy="163012"/>
            </a:xfrm>
            <a:prstGeom prst="rect">
              <a:avLst/>
            </a:prstGeom>
            <a:solidFill>
              <a:srgbClr val="0B7ADF"/>
            </a:solidFill>
            <a:ln>
              <a:noFill/>
            </a:ln>
          </p:spPr>
          <p:txBody>
            <a:bodyPr wrap="square" lIns="91440" tIns="45720" rIns="91440" bIns="45720" rtlCol="0" anchor="t">
              <a:normAutofit fontScale="25000" lnSpcReduction="20000"/>
            </a:bodyPr>
            <a:lstStyle/>
            <a:p>
              <a:pPr algn="ctr"/>
              <a:endParaRPr b="1" dirty="0">
                <a:solidFill>
                  <a:schemeClr val="bg1"/>
                </a:solidFill>
              </a:endParaRPr>
            </a:p>
          </p:txBody>
        </p:sp>
        <p:sp>
          <p:nvSpPr>
            <p:cNvPr id="33" name="矩形 32"/>
            <p:cNvSpPr/>
            <p:nvPr/>
          </p:nvSpPr>
          <p:spPr>
            <a:xfrm>
              <a:off x="5099306" y="1578589"/>
              <a:ext cx="1989945" cy="1291651"/>
            </a:xfrm>
            <a:prstGeom prst="rect">
              <a:avLst/>
            </a:prstGeom>
          </p:spPr>
          <p:txBody>
            <a:bodyPr wrap="square">
              <a:spAutoFit/>
            </a:bodyPr>
            <a:lstStyle/>
            <a:p>
              <a:pPr algn="ctr">
                <a:lnSpc>
                  <a:spcPct val="150000"/>
                </a:lnSpc>
                <a:spcBef>
                  <a:spcPts val="1200"/>
                </a:spcBef>
                <a:buClr>
                  <a:srgbClr val="C90800"/>
                </a:buClr>
              </a:pPr>
              <a:r>
                <a:rPr lang="zh-CN" altLang="en-US" sz="2400" b="1" dirty="0">
                  <a:solidFill>
                    <a:srgbClr val="0C82EE"/>
                  </a:solidFill>
                  <a:latin typeface="+mn-ea"/>
                </a:rPr>
                <a:t>促进地方产业结构转型升级</a:t>
              </a:r>
              <a:endParaRPr lang="zh-CN" altLang="zh-CN" sz="2400" b="1" dirty="0" smtClean="0">
                <a:solidFill>
                  <a:srgbClr val="0C82EE"/>
                </a:solidFill>
                <a:latin typeface="+mn-ea"/>
              </a:endParaRPr>
            </a:p>
          </p:txBody>
        </p:sp>
      </p:grpSp>
      <p:grpSp>
        <p:nvGrpSpPr>
          <p:cNvPr id="34" name="组合 33"/>
          <p:cNvGrpSpPr/>
          <p:nvPr/>
        </p:nvGrpSpPr>
        <p:grpSpPr>
          <a:xfrm>
            <a:off x="1962077" y="2483517"/>
            <a:ext cx="2684153" cy="2709092"/>
            <a:chOff x="719140" y="1318802"/>
            <a:chExt cx="2053284" cy="3082850"/>
          </a:xfrm>
          <a:effectLst>
            <a:outerShdw blurRad="50800" dist="38100" dir="5400000" algn="t" rotWithShape="0">
              <a:schemeClr val="tx1">
                <a:lumMod val="85000"/>
                <a:lumOff val="15000"/>
                <a:alpha val="40000"/>
              </a:schemeClr>
            </a:outerShdw>
          </a:effectLst>
        </p:grpSpPr>
        <p:sp>
          <p:nvSpPr>
            <p:cNvPr id="35" name="îšḷíḑe"/>
            <p:cNvSpPr/>
            <p:nvPr/>
          </p:nvSpPr>
          <p:spPr>
            <a:xfrm>
              <a:off x="719141" y="1460461"/>
              <a:ext cx="2002378" cy="2941191"/>
            </a:xfrm>
            <a:prstGeom prst="flowChartOffpage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36" name="iSľîḓê"/>
            <p:cNvSpPr/>
            <p:nvPr/>
          </p:nvSpPr>
          <p:spPr>
            <a:xfrm>
              <a:off x="719140" y="1318802"/>
              <a:ext cx="2002379" cy="129786"/>
            </a:xfrm>
            <a:prstGeom prst="rect">
              <a:avLst/>
            </a:prstGeom>
            <a:solidFill>
              <a:srgbClr val="0B7ADF"/>
            </a:solidFill>
            <a:ln>
              <a:noFill/>
            </a:ln>
            <a:effectLst>
              <a:outerShdw blurRad="50800" dist="38100" dir="5400000" algn="t" rotWithShape="0">
                <a:prstClr val="black">
                  <a:alpha val="40000"/>
                </a:prstClr>
              </a:outerShdw>
            </a:effectLst>
          </p:spPr>
          <p:txBody>
            <a:bodyPr wrap="square" lIns="91440" tIns="45720" rIns="91440" bIns="45720" rtlCol="0" anchor="t">
              <a:normAutofit fontScale="25000" lnSpcReduction="20000"/>
            </a:bodyPr>
            <a:lstStyle/>
            <a:p>
              <a:pPr algn="ctr"/>
              <a:endParaRPr b="1" dirty="0">
                <a:solidFill>
                  <a:schemeClr val="bg1"/>
                </a:solidFill>
              </a:endParaRPr>
            </a:p>
          </p:txBody>
        </p:sp>
        <p:sp>
          <p:nvSpPr>
            <p:cNvPr id="37" name="矩形 36"/>
            <p:cNvSpPr/>
            <p:nvPr/>
          </p:nvSpPr>
          <p:spPr>
            <a:xfrm>
              <a:off x="724964" y="1659329"/>
              <a:ext cx="2047460" cy="1144551"/>
            </a:xfrm>
            <a:prstGeom prst="rect">
              <a:avLst/>
            </a:prstGeom>
          </p:spPr>
          <p:txBody>
            <a:bodyPr wrap="square">
              <a:spAutoFit/>
            </a:bodyPr>
            <a:lstStyle/>
            <a:p>
              <a:pPr algn="ctr" defTabSz="1828800">
                <a:lnSpc>
                  <a:spcPct val="130000"/>
                </a:lnSpc>
                <a:spcBef>
                  <a:spcPts val="1200"/>
                </a:spcBef>
                <a:buClr>
                  <a:srgbClr val="C00000"/>
                </a:buClr>
              </a:pPr>
              <a:r>
                <a:rPr lang="zh-CN" altLang="en-US" sz="2400" b="1" dirty="0">
                  <a:solidFill>
                    <a:srgbClr val="0C82EE"/>
                  </a:solidFill>
                  <a:latin typeface="+mn-ea"/>
                </a:rPr>
                <a:t>承担区域重大项目市场化投融资</a:t>
              </a:r>
              <a:endParaRPr lang="zh-CN" altLang="zh-CN" sz="2400" b="1" dirty="0" smtClean="0">
                <a:solidFill>
                  <a:srgbClr val="0C82EE"/>
                </a:solidFill>
                <a:latin typeface="+mn-ea"/>
              </a:endParaRPr>
            </a:p>
          </p:txBody>
        </p:sp>
      </p:grpSp>
      <p:grpSp>
        <p:nvGrpSpPr>
          <p:cNvPr id="38" name="组合 37"/>
          <p:cNvGrpSpPr/>
          <p:nvPr/>
        </p:nvGrpSpPr>
        <p:grpSpPr>
          <a:xfrm>
            <a:off x="5153833" y="2450111"/>
            <a:ext cx="2518499" cy="2742500"/>
            <a:chOff x="2431151" y="1376839"/>
            <a:chExt cx="2002380" cy="3245683"/>
          </a:xfrm>
          <a:effectLst>
            <a:outerShdw blurRad="50800" dist="38100" dir="5400000" algn="t" rotWithShape="0">
              <a:schemeClr val="tx1">
                <a:lumMod val="85000"/>
                <a:lumOff val="15000"/>
                <a:alpha val="40000"/>
              </a:schemeClr>
            </a:outerShdw>
          </a:effectLst>
        </p:grpSpPr>
        <p:grpSp>
          <p:nvGrpSpPr>
            <p:cNvPr id="39" name="íšḷiḍé"/>
            <p:cNvGrpSpPr/>
            <p:nvPr/>
          </p:nvGrpSpPr>
          <p:grpSpPr>
            <a:xfrm>
              <a:off x="2431151" y="1376839"/>
              <a:ext cx="2002380" cy="3245683"/>
              <a:chOff x="1091648" y="2632662"/>
              <a:chExt cx="2880004" cy="3193363"/>
            </a:xfrm>
          </p:grpSpPr>
          <p:sp>
            <p:nvSpPr>
              <p:cNvPr id="41" name="îSľíḑe"/>
              <p:cNvSpPr/>
              <p:nvPr/>
            </p:nvSpPr>
            <p:spPr>
              <a:xfrm>
                <a:off x="1091652" y="2795539"/>
                <a:ext cx="2880000" cy="3030486"/>
              </a:xfrm>
              <a:prstGeom prst="flowChartOffpage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42" name="íşļíďê"/>
              <p:cNvSpPr/>
              <p:nvPr/>
            </p:nvSpPr>
            <p:spPr>
              <a:xfrm>
                <a:off x="1091648" y="2632662"/>
                <a:ext cx="2880000" cy="162878"/>
              </a:xfrm>
              <a:prstGeom prst="rect">
                <a:avLst/>
              </a:prstGeom>
              <a:solidFill>
                <a:schemeClr val="bg1">
                  <a:lumMod val="75000"/>
                </a:schemeClr>
              </a:solidFill>
              <a:ln>
                <a:solidFill>
                  <a:schemeClr val="bg1"/>
                </a:solidFill>
              </a:ln>
            </p:spPr>
            <p:txBody>
              <a:bodyPr wrap="square" lIns="91440" tIns="45720" rIns="91440" bIns="45720" rtlCol="0" anchor="t">
                <a:normAutofit fontScale="25000" lnSpcReduction="20000"/>
              </a:bodyPr>
              <a:lstStyle/>
              <a:p>
                <a:pPr algn="ctr"/>
                <a:endParaRPr b="1" dirty="0">
                  <a:solidFill>
                    <a:schemeClr val="bg1"/>
                  </a:solidFill>
                </a:endParaRPr>
              </a:p>
            </p:txBody>
          </p:sp>
        </p:grpSp>
        <p:sp>
          <p:nvSpPr>
            <p:cNvPr id="40" name="矩形 39"/>
            <p:cNvSpPr/>
            <p:nvPr/>
          </p:nvSpPr>
          <p:spPr>
            <a:xfrm>
              <a:off x="2460715" y="1782901"/>
              <a:ext cx="1920391" cy="2382170"/>
            </a:xfrm>
            <a:prstGeom prst="rect">
              <a:avLst/>
            </a:prstGeom>
          </p:spPr>
          <p:txBody>
            <a:bodyPr wrap="square">
              <a:spAutoFit/>
            </a:bodyPr>
            <a:lstStyle/>
            <a:p>
              <a:pPr algn="ctr" defTabSz="1828800">
                <a:lnSpc>
                  <a:spcPct val="130000"/>
                </a:lnSpc>
                <a:spcBef>
                  <a:spcPts val="1200"/>
                </a:spcBef>
                <a:buClr>
                  <a:srgbClr val="C00000"/>
                </a:buClr>
              </a:pPr>
              <a:r>
                <a:rPr lang="zh-CN" altLang="en-US" sz="2400" b="1" dirty="0">
                  <a:solidFill>
                    <a:srgbClr val="0C82EE"/>
                  </a:solidFill>
                  <a:latin typeface="+mn-ea"/>
                </a:rPr>
                <a:t>引导和带动社会资本进入战略性新兴产业、创新创业领域</a:t>
              </a:r>
              <a:endParaRPr lang="zh-CN" altLang="zh-CN" sz="2400" b="1" dirty="0" smtClean="0">
                <a:solidFill>
                  <a:srgbClr val="0C82EE"/>
                </a:solidFill>
                <a:latin typeface="+mn-ea"/>
              </a:endParaRPr>
            </a:p>
          </p:txBody>
        </p:sp>
      </p:grpSp>
      <p:grpSp>
        <p:nvGrpSpPr>
          <p:cNvPr id="48" name="组合 25"/>
          <p:cNvGrpSpPr/>
          <p:nvPr/>
        </p:nvGrpSpPr>
        <p:grpSpPr>
          <a:xfrm>
            <a:off x="1962077" y="1601470"/>
            <a:ext cx="8743699" cy="688431"/>
            <a:chOff x="2842034" y="413574"/>
            <a:chExt cx="5613420" cy="758984"/>
          </a:xfrm>
        </p:grpSpPr>
        <p:sp>
          <p:nvSpPr>
            <p:cNvPr id="49" name="对角圆角矩形 48"/>
            <p:cNvSpPr/>
            <p:nvPr/>
          </p:nvSpPr>
          <p:spPr>
            <a:xfrm>
              <a:off x="2842034" y="413574"/>
              <a:ext cx="5613420" cy="758984"/>
            </a:xfrm>
            <a:prstGeom prst="round2DiagRect">
              <a:avLst>
                <a:gd name="adj1" fmla="val 50000"/>
                <a:gd name="adj2" fmla="val 0"/>
              </a:avLst>
            </a:prstGeom>
            <a:solidFill>
              <a:srgbClr val="0B7ADF"/>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13"/>
            <p:cNvSpPr txBox="true"/>
            <p:nvPr/>
          </p:nvSpPr>
          <p:spPr>
            <a:xfrm>
              <a:off x="3042740" y="497346"/>
              <a:ext cx="5313840" cy="583231"/>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false"/>
                  </a:gradFill>
                  <a:latin typeface="微软雅黑" panose="020B0503020204020204" pitchFamily="82" charset="2"/>
                  <a:ea typeface="微软雅黑" panose="020B0503020204020204" pitchFamily="82" charset="2"/>
                </a:defRPr>
              </a:lvl1pPr>
            </a:lstStyle>
            <a:p>
              <a:pPr lvl="0" algn="ctr">
                <a:defRPr/>
              </a:pPr>
              <a:r>
                <a:rPr lang="zh-CN" altLang="en-US" sz="2800" kern="0" dirty="0">
                  <a:solidFill>
                    <a:schemeClr val="bg1"/>
                  </a:solidFill>
                </a:rPr>
                <a:t>合肥组建产业投资集团，履行以下主要功能</a:t>
              </a:r>
              <a:endParaRPr lang="zh-CN" altLang="en-US" sz="2800" kern="0" dirty="0" smtClean="0">
                <a:solidFill>
                  <a:schemeClr val="bg1"/>
                </a:solidFill>
              </a:endParaRPr>
            </a:p>
          </p:txBody>
        </p:sp>
      </p:grpSp>
      <p:sp>
        <p:nvSpPr>
          <p:cNvPr id="51" name="Rectangle 7"/>
          <p:cNvSpPr/>
          <p:nvPr/>
        </p:nvSpPr>
        <p:spPr>
          <a:xfrm>
            <a:off x="1962076" y="5290375"/>
            <a:ext cx="8754801" cy="1328023"/>
          </a:xfrm>
          <a:prstGeom prst="roundRect">
            <a:avLst/>
          </a:prstGeom>
          <a:solidFill>
            <a:srgbClr val="0B7ADF"/>
          </a:solidFill>
        </p:spPr>
        <p:txBody>
          <a:bodyPr wrap="square" rtlCol="0" anchor="ctr">
            <a:spAutoFit/>
          </a:bodyPr>
          <a:lstStyle/>
          <a:p>
            <a:pPr>
              <a:lnSpc>
                <a:spcPct val="150000"/>
              </a:lnSpc>
            </a:pPr>
            <a:r>
              <a:rPr lang="zh-CN" altLang="en-US" sz="2400" b="1" dirty="0">
                <a:solidFill>
                  <a:schemeClr val="bg1"/>
                </a:solidFill>
                <a:latin typeface="+mn-ea"/>
              </a:rPr>
              <a:t>通过打造产业平台、资本平台、创新平台、开放平台，实现企业资产迅速壮大</a:t>
            </a:r>
            <a:endParaRPr lang="zh-CN" altLang="en-US" sz="2400" b="1" dirty="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down)">
                                      <p:cBhvr>
                                        <p:cTn id="3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tru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Y:\PP制作\国资委\图\nav1.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0"/>
            <a:ext cx="1228725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Y:\PP制作\孙爱军 孙书记 上海招商ppt\孙爱军 孙书记 讲党课\图片\十九2.jpg"/>
          <p:cNvPicPr>
            <a:picLocks noChangeAspect="true" noChangeArrowheads="true"/>
          </p:cNvPicPr>
          <p:nvPr/>
        </p:nvPicPr>
        <p:blipFill>
          <a:blip r:embed="rId2" cstate="print"/>
          <a:stretch>
            <a:fillRect/>
          </a:stretch>
        </p:blipFill>
        <p:spPr bwMode="auto">
          <a:xfrm>
            <a:off x="304799" y="1495425"/>
            <a:ext cx="5121415" cy="389227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标注 4"/>
          <p:cNvSpPr/>
          <p:nvPr/>
        </p:nvSpPr>
        <p:spPr>
          <a:xfrm>
            <a:off x="5690760" y="1447800"/>
            <a:ext cx="6044040" cy="828533"/>
          </a:xfrm>
          <a:custGeom>
            <a:avLst/>
            <a:gdLst>
              <a:gd name="connsiteX0" fmla="*/ 0 w 6044040"/>
              <a:gd name="connsiteY0" fmla="*/ 0 h 651810"/>
              <a:gd name="connsiteX1" fmla="*/ 1007340 w 6044040"/>
              <a:gd name="connsiteY1" fmla="*/ 0 h 651810"/>
              <a:gd name="connsiteX2" fmla="*/ 1007340 w 6044040"/>
              <a:gd name="connsiteY2" fmla="*/ 0 h 651810"/>
              <a:gd name="connsiteX3" fmla="*/ 2518350 w 6044040"/>
              <a:gd name="connsiteY3" fmla="*/ 0 h 651810"/>
              <a:gd name="connsiteX4" fmla="*/ 6044040 w 6044040"/>
              <a:gd name="connsiteY4" fmla="*/ 0 h 651810"/>
              <a:gd name="connsiteX5" fmla="*/ 6044040 w 6044040"/>
              <a:gd name="connsiteY5" fmla="*/ 380223 h 651810"/>
              <a:gd name="connsiteX6" fmla="*/ 6044040 w 6044040"/>
              <a:gd name="connsiteY6" fmla="*/ 380223 h 651810"/>
              <a:gd name="connsiteX7" fmla="*/ 6044040 w 6044040"/>
              <a:gd name="connsiteY7" fmla="*/ 543175 h 651810"/>
              <a:gd name="connsiteX8" fmla="*/ 6044040 w 6044040"/>
              <a:gd name="connsiteY8" fmla="*/ 651810 h 651810"/>
              <a:gd name="connsiteX9" fmla="*/ 2518350 w 6044040"/>
              <a:gd name="connsiteY9" fmla="*/ 651810 h 651810"/>
              <a:gd name="connsiteX10" fmla="*/ 1714211 w 6044040"/>
              <a:gd name="connsiteY10" fmla="*/ 809483 h 651810"/>
              <a:gd name="connsiteX11" fmla="*/ 1007340 w 6044040"/>
              <a:gd name="connsiteY11" fmla="*/ 651810 h 651810"/>
              <a:gd name="connsiteX12" fmla="*/ 0 w 6044040"/>
              <a:gd name="connsiteY12" fmla="*/ 651810 h 651810"/>
              <a:gd name="connsiteX13" fmla="*/ 0 w 6044040"/>
              <a:gd name="connsiteY13" fmla="*/ 543175 h 651810"/>
              <a:gd name="connsiteX14" fmla="*/ 0 w 6044040"/>
              <a:gd name="connsiteY14" fmla="*/ 380223 h 651810"/>
              <a:gd name="connsiteX15" fmla="*/ 0 w 6044040"/>
              <a:gd name="connsiteY15" fmla="*/ 380223 h 651810"/>
              <a:gd name="connsiteX16" fmla="*/ 0 w 6044040"/>
              <a:gd name="connsiteY16" fmla="*/ 0 h 651810"/>
              <a:gd name="connsiteX0-1" fmla="*/ 0 w 6044040"/>
              <a:gd name="connsiteY0-2" fmla="*/ 0 h 809483"/>
              <a:gd name="connsiteX1-3" fmla="*/ 1007340 w 6044040"/>
              <a:gd name="connsiteY1-4" fmla="*/ 0 h 809483"/>
              <a:gd name="connsiteX2-5" fmla="*/ 1007340 w 6044040"/>
              <a:gd name="connsiteY2-6" fmla="*/ 0 h 809483"/>
              <a:gd name="connsiteX3-7" fmla="*/ 2518350 w 6044040"/>
              <a:gd name="connsiteY3-8" fmla="*/ 0 h 809483"/>
              <a:gd name="connsiteX4-9" fmla="*/ 6044040 w 6044040"/>
              <a:gd name="connsiteY4-10" fmla="*/ 0 h 809483"/>
              <a:gd name="connsiteX5-11" fmla="*/ 6044040 w 6044040"/>
              <a:gd name="connsiteY5-12" fmla="*/ 380223 h 809483"/>
              <a:gd name="connsiteX6-13" fmla="*/ 6044040 w 6044040"/>
              <a:gd name="connsiteY6-14" fmla="*/ 380223 h 809483"/>
              <a:gd name="connsiteX7-15" fmla="*/ 6044040 w 6044040"/>
              <a:gd name="connsiteY7-16" fmla="*/ 543175 h 809483"/>
              <a:gd name="connsiteX8-17" fmla="*/ 6044040 w 6044040"/>
              <a:gd name="connsiteY8-18" fmla="*/ 651810 h 809483"/>
              <a:gd name="connsiteX9-19" fmla="*/ 1670625 w 6044040"/>
              <a:gd name="connsiteY9-20" fmla="*/ 661335 h 809483"/>
              <a:gd name="connsiteX10-21" fmla="*/ 1714211 w 6044040"/>
              <a:gd name="connsiteY10-22" fmla="*/ 809483 h 809483"/>
              <a:gd name="connsiteX11-23" fmla="*/ 1007340 w 6044040"/>
              <a:gd name="connsiteY11-24" fmla="*/ 651810 h 809483"/>
              <a:gd name="connsiteX12-25" fmla="*/ 0 w 6044040"/>
              <a:gd name="connsiteY12-26" fmla="*/ 651810 h 809483"/>
              <a:gd name="connsiteX13-27" fmla="*/ 0 w 6044040"/>
              <a:gd name="connsiteY13-28" fmla="*/ 543175 h 809483"/>
              <a:gd name="connsiteX14-29" fmla="*/ 0 w 6044040"/>
              <a:gd name="connsiteY14-30" fmla="*/ 380223 h 809483"/>
              <a:gd name="connsiteX15-31" fmla="*/ 0 w 6044040"/>
              <a:gd name="connsiteY15-32" fmla="*/ 380223 h 809483"/>
              <a:gd name="connsiteX16-33" fmla="*/ 0 w 6044040"/>
              <a:gd name="connsiteY16-34" fmla="*/ 0 h 809483"/>
              <a:gd name="connsiteX0-35" fmla="*/ 0 w 6044040"/>
              <a:gd name="connsiteY0-36" fmla="*/ 0 h 799958"/>
              <a:gd name="connsiteX1-37" fmla="*/ 1007340 w 6044040"/>
              <a:gd name="connsiteY1-38" fmla="*/ 0 h 799958"/>
              <a:gd name="connsiteX2-39" fmla="*/ 1007340 w 6044040"/>
              <a:gd name="connsiteY2-40" fmla="*/ 0 h 799958"/>
              <a:gd name="connsiteX3-41" fmla="*/ 2518350 w 6044040"/>
              <a:gd name="connsiteY3-42" fmla="*/ 0 h 799958"/>
              <a:gd name="connsiteX4-43" fmla="*/ 6044040 w 6044040"/>
              <a:gd name="connsiteY4-44" fmla="*/ 0 h 799958"/>
              <a:gd name="connsiteX5-45" fmla="*/ 6044040 w 6044040"/>
              <a:gd name="connsiteY5-46" fmla="*/ 380223 h 799958"/>
              <a:gd name="connsiteX6-47" fmla="*/ 6044040 w 6044040"/>
              <a:gd name="connsiteY6-48" fmla="*/ 380223 h 799958"/>
              <a:gd name="connsiteX7-49" fmla="*/ 6044040 w 6044040"/>
              <a:gd name="connsiteY7-50" fmla="*/ 543175 h 799958"/>
              <a:gd name="connsiteX8-51" fmla="*/ 6044040 w 6044040"/>
              <a:gd name="connsiteY8-52" fmla="*/ 651810 h 799958"/>
              <a:gd name="connsiteX9-53" fmla="*/ 1670625 w 6044040"/>
              <a:gd name="connsiteY9-54" fmla="*/ 661335 h 799958"/>
              <a:gd name="connsiteX10-55" fmla="*/ 1276061 w 6044040"/>
              <a:gd name="connsiteY10-56" fmla="*/ 799958 h 799958"/>
              <a:gd name="connsiteX11-57" fmla="*/ 1007340 w 6044040"/>
              <a:gd name="connsiteY11-58" fmla="*/ 651810 h 799958"/>
              <a:gd name="connsiteX12-59" fmla="*/ 0 w 6044040"/>
              <a:gd name="connsiteY12-60" fmla="*/ 651810 h 799958"/>
              <a:gd name="connsiteX13-61" fmla="*/ 0 w 6044040"/>
              <a:gd name="connsiteY13-62" fmla="*/ 543175 h 799958"/>
              <a:gd name="connsiteX14-63" fmla="*/ 0 w 6044040"/>
              <a:gd name="connsiteY14-64" fmla="*/ 380223 h 799958"/>
              <a:gd name="connsiteX15-65" fmla="*/ 0 w 6044040"/>
              <a:gd name="connsiteY15-66" fmla="*/ 380223 h 799958"/>
              <a:gd name="connsiteX16-67" fmla="*/ 0 w 6044040"/>
              <a:gd name="connsiteY16-68" fmla="*/ 0 h 799958"/>
              <a:gd name="connsiteX0-69" fmla="*/ 0 w 6044040"/>
              <a:gd name="connsiteY0-70" fmla="*/ 0 h 819008"/>
              <a:gd name="connsiteX1-71" fmla="*/ 1007340 w 6044040"/>
              <a:gd name="connsiteY1-72" fmla="*/ 0 h 819008"/>
              <a:gd name="connsiteX2-73" fmla="*/ 1007340 w 6044040"/>
              <a:gd name="connsiteY2-74" fmla="*/ 0 h 819008"/>
              <a:gd name="connsiteX3-75" fmla="*/ 2518350 w 6044040"/>
              <a:gd name="connsiteY3-76" fmla="*/ 0 h 819008"/>
              <a:gd name="connsiteX4-77" fmla="*/ 6044040 w 6044040"/>
              <a:gd name="connsiteY4-78" fmla="*/ 0 h 819008"/>
              <a:gd name="connsiteX5-79" fmla="*/ 6044040 w 6044040"/>
              <a:gd name="connsiteY5-80" fmla="*/ 380223 h 819008"/>
              <a:gd name="connsiteX6-81" fmla="*/ 6044040 w 6044040"/>
              <a:gd name="connsiteY6-82" fmla="*/ 380223 h 819008"/>
              <a:gd name="connsiteX7-83" fmla="*/ 6044040 w 6044040"/>
              <a:gd name="connsiteY7-84" fmla="*/ 543175 h 819008"/>
              <a:gd name="connsiteX8-85" fmla="*/ 6044040 w 6044040"/>
              <a:gd name="connsiteY8-86" fmla="*/ 651810 h 819008"/>
              <a:gd name="connsiteX9-87" fmla="*/ 1670625 w 6044040"/>
              <a:gd name="connsiteY9-88" fmla="*/ 661335 h 819008"/>
              <a:gd name="connsiteX10-89" fmla="*/ 1333211 w 6044040"/>
              <a:gd name="connsiteY10-90" fmla="*/ 819008 h 819008"/>
              <a:gd name="connsiteX11-91" fmla="*/ 1007340 w 6044040"/>
              <a:gd name="connsiteY11-92" fmla="*/ 651810 h 819008"/>
              <a:gd name="connsiteX12-93" fmla="*/ 0 w 6044040"/>
              <a:gd name="connsiteY12-94" fmla="*/ 651810 h 819008"/>
              <a:gd name="connsiteX13-95" fmla="*/ 0 w 6044040"/>
              <a:gd name="connsiteY13-96" fmla="*/ 543175 h 819008"/>
              <a:gd name="connsiteX14-97" fmla="*/ 0 w 6044040"/>
              <a:gd name="connsiteY14-98" fmla="*/ 380223 h 819008"/>
              <a:gd name="connsiteX15-99" fmla="*/ 0 w 6044040"/>
              <a:gd name="connsiteY15-100" fmla="*/ 380223 h 819008"/>
              <a:gd name="connsiteX16-101" fmla="*/ 0 w 6044040"/>
              <a:gd name="connsiteY16-102" fmla="*/ 0 h 819008"/>
              <a:gd name="connsiteX0-103" fmla="*/ 0 w 6044040"/>
              <a:gd name="connsiteY0-104" fmla="*/ 0 h 828533"/>
              <a:gd name="connsiteX1-105" fmla="*/ 1007340 w 6044040"/>
              <a:gd name="connsiteY1-106" fmla="*/ 0 h 828533"/>
              <a:gd name="connsiteX2-107" fmla="*/ 1007340 w 6044040"/>
              <a:gd name="connsiteY2-108" fmla="*/ 0 h 828533"/>
              <a:gd name="connsiteX3-109" fmla="*/ 2518350 w 6044040"/>
              <a:gd name="connsiteY3-110" fmla="*/ 0 h 828533"/>
              <a:gd name="connsiteX4-111" fmla="*/ 6044040 w 6044040"/>
              <a:gd name="connsiteY4-112" fmla="*/ 0 h 828533"/>
              <a:gd name="connsiteX5-113" fmla="*/ 6044040 w 6044040"/>
              <a:gd name="connsiteY5-114" fmla="*/ 380223 h 828533"/>
              <a:gd name="connsiteX6-115" fmla="*/ 6044040 w 6044040"/>
              <a:gd name="connsiteY6-116" fmla="*/ 380223 h 828533"/>
              <a:gd name="connsiteX7-117" fmla="*/ 6044040 w 6044040"/>
              <a:gd name="connsiteY7-118" fmla="*/ 543175 h 828533"/>
              <a:gd name="connsiteX8-119" fmla="*/ 6044040 w 6044040"/>
              <a:gd name="connsiteY8-120" fmla="*/ 651810 h 828533"/>
              <a:gd name="connsiteX9-121" fmla="*/ 1670625 w 6044040"/>
              <a:gd name="connsiteY9-122" fmla="*/ 661335 h 828533"/>
              <a:gd name="connsiteX10-123" fmla="*/ 1361786 w 6044040"/>
              <a:gd name="connsiteY10-124" fmla="*/ 828533 h 828533"/>
              <a:gd name="connsiteX11-125" fmla="*/ 1007340 w 6044040"/>
              <a:gd name="connsiteY11-126" fmla="*/ 651810 h 828533"/>
              <a:gd name="connsiteX12-127" fmla="*/ 0 w 6044040"/>
              <a:gd name="connsiteY12-128" fmla="*/ 651810 h 828533"/>
              <a:gd name="connsiteX13-129" fmla="*/ 0 w 6044040"/>
              <a:gd name="connsiteY13-130" fmla="*/ 543175 h 828533"/>
              <a:gd name="connsiteX14-131" fmla="*/ 0 w 6044040"/>
              <a:gd name="connsiteY14-132" fmla="*/ 380223 h 828533"/>
              <a:gd name="connsiteX15-133" fmla="*/ 0 w 6044040"/>
              <a:gd name="connsiteY15-134" fmla="*/ 380223 h 828533"/>
              <a:gd name="connsiteX16-135" fmla="*/ 0 w 6044040"/>
              <a:gd name="connsiteY16-136" fmla="*/ 0 h 828533"/>
              <a:gd name="connsiteX0-137" fmla="*/ 0 w 6044040"/>
              <a:gd name="connsiteY0-138" fmla="*/ 0 h 828533"/>
              <a:gd name="connsiteX1-139" fmla="*/ 1007340 w 6044040"/>
              <a:gd name="connsiteY1-140" fmla="*/ 0 h 828533"/>
              <a:gd name="connsiteX2-141" fmla="*/ 1007340 w 6044040"/>
              <a:gd name="connsiteY2-142" fmla="*/ 0 h 828533"/>
              <a:gd name="connsiteX3-143" fmla="*/ 2518350 w 6044040"/>
              <a:gd name="connsiteY3-144" fmla="*/ 0 h 828533"/>
              <a:gd name="connsiteX4-145" fmla="*/ 6044040 w 6044040"/>
              <a:gd name="connsiteY4-146" fmla="*/ 0 h 828533"/>
              <a:gd name="connsiteX5-147" fmla="*/ 6044040 w 6044040"/>
              <a:gd name="connsiteY5-148" fmla="*/ 380223 h 828533"/>
              <a:gd name="connsiteX6-149" fmla="*/ 6044040 w 6044040"/>
              <a:gd name="connsiteY6-150" fmla="*/ 380223 h 828533"/>
              <a:gd name="connsiteX7-151" fmla="*/ 6044040 w 6044040"/>
              <a:gd name="connsiteY7-152" fmla="*/ 543175 h 828533"/>
              <a:gd name="connsiteX8-153" fmla="*/ 6044040 w 6044040"/>
              <a:gd name="connsiteY8-154" fmla="*/ 651810 h 828533"/>
              <a:gd name="connsiteX9-155" fmla="*/ 1670625 w 6044040"/>
              <a:gd name="connsiteY9-156" fmla="*/ 661335 h 828533"/>
              <a:gd name="connsiteX10-157" fmla="*/ 1333211 w 6044040"/>
              <a:gd name="connsiteY10-158" fmla="*/ 828533 h 828533"/>
              <a:gd name="connsiteX11-159" fmla="*/ 1007340 w 6044040"/>
              <a:gd name="connsiteY11-160" fmla="*/ 651810 h 828533"/>
              <a:gd name="connsiteX12-161" fmla="*/ 0 w 6044040"/>
              <a:gd name="connsiteY12-162" fmla="*/ 651810 h 828533"/>
              <a:gd name="connsiteX13-163" fmla="*/ 0 w 6044040"/>
              <a:gd name="connsiteY13-164" fmla="*/ 543175 h 828533"/>
              <a:gd name="connsiteX14-165" fmla="*/ 0 w 6044040"/>
              <a:gd name="connsiteY14-166" fmla="*/ 380223 h 828533"/>
              <a:gd name="connsiteX15-167" fmla="*/ 0 w 6044040"/>
              <a:gd name="connsiteY15-168" fmla="*/ 380223 h 828533"/>
              <a:gd name="connsiteX16-169" fmla="*/ 0 w 6044040"/>
              <a:gd name="connsiteY16-170" fmla="*/ 0 h 828533"/>
              <a:gd name="connsiteX0-171" fmla="*/ 0 w 6044040"/>
              <a:gd name="connsiteY0-172" fmla="*/ 0 h 828533"/>
              <a:gd name="connsiteX1-173" fmla="*/ 1007340 w 6044040"/>
              <a:gd name="connsiteY1-174" fmla="*/ 0 h 828533"/>
              <a:gd name="connsiteX2-175" fmla="*/ 1007340 w 6044040"/>
              <a:gd name="connsiteY2-176" fmla="*/ 0 h 828533"/>
              <a:gd name="connsiteX3-177" fmla="*/ 2518350 w 6044040"/>
              <a:gd name="connsiteY3-178" fmla="*/ 0 h 828533"/>
              <a:gd name="connsiteX4-179" fmla="*/ 6044040 w 6044040"/>
              <a:gd name="connsiteY4-180" fmla="*/ 0 h 828533"/>
              <a:gd name="connsiteX5-181" fmla="*/ 6044040 w 6044040"/>
              <a:gd name="connsiteY5-182" fmla="*/ 380223 h 828533"/>
              <a:gd name="connsiteX6-183" fmla="*/ 6044040 w 6044040"/>
              <a:gd name="connsiteY6-184" fmla="*/ 380223 h 828533"/>
              <a:gd name="connsiteX7-185" fmla="*/ 6044040 w 6044040"/>
              <a:gd name="connsiteY7-186" fmla="*/ 543175 h 828533"/>
              <a:gd name="connsiteX8-187" fmla="*/ 6044040 w 6044040"/>
              <a:gd name="connsiteY8-188" fmla="*/ 651810 h 828533"/>
              <a:gd name="connsiteX9-189" fmla="*/ 1556325 w 6044040"/>
              <a:gd name="connsiteY9-190" fmla="*/ 661335 h 828533"/>
              <a:gd name="connsiteX10-191" fmla="*/ 1333211 w 6044040"/>
              <a:gd name="connsiteY10-192" fmla="*/ 828533 h 828533"/>
              <a:gd name="connsiteX11-193" fmla="*/ 1007340 w 6044040"/>
              <a:gd name="connsiteY11-194" fmla="*/ 651810 h 828533"/>
              <a:gd name="connsiteX12-195" fmla="*/ 0 w 6044040"/>
              <a:gd name="connsiteY12-196" fmla="*/ 651810 h 828533"/>
              <a:gd name="connsiteX13-197" fmla="*/ 0 w 6044040"/>
              <a:gd name="connsiteY13-198" fmla="*/ 543175 h 828533"/>
              <a:gd name="connsiteX14-199" fmla="*/ 0 w 6044040"/>
              <a:gd name="connsiteY14-200" fmla="*/ 380223 h 828533"/>
              <a:gd name="connsiteX15-201" fmla="*/ 0 w 6044040"/>
              <a:gd name="connsiteY15-202" fmla="*/ 380223 h 828533"/>
              <a:gd name="connsiteX16-203" fmla="*/ 0 w 6044040"/>
              <a:gd name="connsiteY16-204" fmla="*/ 0 h 828533"/>
              <a:gd name="connsiteX0-205" fmla="*/ 0 w 6044040"/>
              <a:gd name="connsiteY0-206" fmla="*/ 0 h 828533"/>
              <a:gd name="connsiteX1-207" fmla="*/ 1007340 w 6044040"/>
              <a:gd name="connsiteY1-208" fmla="*/ 0 h 828533"/>
              <a:gd name="connsiteX2-209" fmla="*/ 1007340 w 6044040"/>
              <a:gd name="connsiteY2-210" fmla="*/ 0 h 828533"/>
              <a:gd name="connsiteX3-211" fmla="*/ 2518350 w 6044040"/>
              <a:gd name="connsiteY3-212" fmla="*/ 0 h 828533"/>
              <a:gd name="connsiteX4-213" fmla="*/ 6044040 w 6044040"/>
              <a:gd name="connsiteY4-214" fmla="*/ 0 h 828533"/>
              <a:gd name="connsiteX5-215" fmla="*/ 6044040 w 6044040"/>
              <a:gd name="connsiteY5-216" fmla="*/ 380223 h 828533"/>
              <a:gd name="connsiteX6-217" fmla="*/ 6044040 w 6044040"/>
              <a:gd name="connsiteY6-218" fmla="*/ 380223 h 828533"/>
              <a:gd name="connsiteX7-219" fmla="*/ 6044040 w 6044040"/>
              <a:gd name="connsiteY7-220" fmla="*/ 543175 h 828533"/>
              <a:gd name="connsiteX8-221" fmla="*/ 6044040 w 6044040"/>
              <a:gd name="connsiteY8-222" fmla="*/ 651810 h 828533"/>
              <a:gd name="connsiteX9-223" fmla="*/ 1556325 w 6044040"/>
              <a:gd name="connsiteY9-224" fmla="*/ 661335 h 828533"/>
              <a:gd name="connsiteX10-225" fmla="*/ 1333211 w 6044040"/>
              <a:gd name="connsiteY10-226" fmla="*/ 828533 h 828533"/>
              <a:gd name="connsiteX11-227" fmla="*/ 1121640 w 6044040"/>
              <a:gd name="connsiteY11-228" fmla="*/ 651810 h 828533"/>
              <a:gd name="connsiteX12-229" fmla="*/ 0 w 6044040"/>
              <a:gd name="connsiteY12-230" fmla="*/ 651810 h 828533"/>
              <a:gd name="connsiteX13-231" fmla="*/ 0 w 6044040"/>
              <a:gd name="connsiteY13-232" fmla="*/ 543175 h 828533"/>
              <a:gd name="connsiteX14-233" fmla="*/ 0 w 6044040"/>
              <a:gd name="connsiteY14-234" fmla="*/ 380223 h 828533"/>
              <a:gd name="connsiteX15-235" fmla="*/ 0 w 6044040"/>
              <a:gd name="connsiteY15-236" fmla="*/ 380223 h 828533"/>
              <a:gd name="connsiteX16-237" fmla="*/ 0 w 6044040"/>
              <a:gd name="connsiteY16-238" fmla="*/ 0 h 8285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6044040" h="828533">
                <a:moveTo>
                  <a:pt x="0" y="0"/>
                </a:moveTo>
                <a:lnTo>
                  <a:pt x="1007340" y="0"/>
                </a:lnTo>
                <a:lnTo>
                  <a:pt x="1007340" y="0"/>
                </a:lnTo>
                <a:lnTo>
                  <a:pt x="2518350" y="0"/>
                </a:lnTo>
                <a:lnTo>
                  <a:pt x="6044040" y="0"/>
                </a:lnTo>
                <a:lnTo>
                  <a:pt x="6044040" y="380223"/>
                </a:lnTo>
                <a:lnTo>
                  <a:pt x="6044040" y="380223"/>
                </a:lnTo>
                <a:lnTo>
                  <a:pt x="6044040" y="543175"/>
                </a:lnTo>
                <a:lnTo>
                  <a:pt x="6044040" y="651810"/>
                </a:lnTo>
                <a:lnTo>
                  <a:pt x="1556325" y="661335"/>
                </a:lnTo>
                <a:lnTo>
                  <a:pt x="1333211" y="828533"/>
                </a:lnTo>
                <a:lnTo>
                  <a:pt x="1121640" y="651810"/>
                </a:lnTo>
                <a:lnTo>
                  <a:pt x="0" y="651810"/>
                </a:lnTo>
                <a:lnTo>
                  <a:pt x="0" y="543175"/>
                </a:lnTo>
                <a:lnTo>
                  <a:pt x="0" y="380223"/>
                </a:lnTo>
                <a:lnTo>
                  <a:pt x="0" y="380223"/>
                </a:lnTo>
                <a:lnTo>
                  <a:pt x="0" y="0"/>
                </a:lnTo>
                <a:close/>
              </a:path>
            </a:pathLst>
          </a:custGeom>
          <a:solidFill>
            <a:srgbClr val="0B80EA"/>
          </a:solidFill>
          <a:ln w="12700" cap="flat" cmpd="sng" algn="ctr">
            <a:noFill/>
            <a:prstDash val="solid"/>
          </a:ln>
          <a:effectLst/>
        </p:spPr>
        <p:txBody>
          <a:bodyPr rtlCol="0" anchor="ctr"/>
          <a:lstStyle/>
          <a:p>
            <a:pPr marL="360045">
              <a:lnSpc>
                <a:spcPct val="60000"/>
              </a:lnSpc>
            </a:pPr>
            <a:r>
              <a:rPr lang="zh-CN" altLang="en-US" sz="2800" b="1" kern="0" dirty="0">
                <a:solidFill>
                  <a:schemeClr val="bg1"/>
                </a:solidFill>
                <a:latin typeface="微软雅黑" panose="020B0503020204020204" pitchFamily="34" charset="-122"/>
                <a:sym typeface="思源黑体 CN Normal" panose="020B0400000000000000" pitchFamily="34" charset="-122"/>
              </a:rPr>
              <a:t>习近平总书记指出</a:t>
            </a:r>
            <a:endParaRPr lang="zh-CN" altLang="en-US" sz="2800" b="1" kern="0" dirty="0">
              <a:solidFill>
                <a:schemeClr val="bg1"/>
              </a:solidFill>
              <a:latin typeface="微软雅黑" panose="020B0503020204020204" pitchFamily="34" charset="-122"/>
              <a:sym typeface="思源黑体 CN Normal" panose="020B0400000000000000" pitchFamily="34" charset="-122"/>
            </a:endParaRPr>
          </a:p>
        </p:txBody>
      </p:sp>
      <p:sp>
        <p:nvSpPr>
          <p:cNvPr id="9" name="矩形 8"/>
          <p:cNvSpPr/>
          <p:nvPr/>
        </p:nvSpPr>
        <p:spPr>
          <a:xfrm>
            <a:off x="5690760" y="2281984"/>
            <a:ext cx="6044039" cy="3278039"/>
          </a:xfrm>
          <a:prstGeom prst="rect">
            <a:avLst/>
          </a:prstGeom>
          <a:solidFill>
            <a:srgbClr val="FBFBFB">
              <a:alpha val="76000"/>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true"/>
          <p:nvPr/>
        </p:nvSpPr>
        <p:spPr>
          <a:xfrm>
            <a:off x="5867400" y="2701084"/>
            <a:ext cx="5743575" cy="1966051"/>
          </a:xfrm>
          <a:prstGeom prst="rect">
            <a:avLst/>
          </a:prstGeom>
          <a:noFill/>
        </p:spPr>
        <p:txBody>
          <a:bodyPr wrap="square">
            <a:spAutoFit/>
          </a:bodyPr>
          <a:lstStyle/>
          <a:p>
            <a:pPr marL="0" lvl="1" algn="just" defTabSz="1111250">
              <a:lnSpc>
                <a:spcPct val="130000"/>
              </a:lnSpc>
              <a:spcBef>
                <a:spcPct val="0"/>
              </a:spcBef>
              <a:spcAft>
                <a:spcPct val="15000"/>
              </a:spcAft>
            </a:pPr>
            <a:r>
              <a:rPr lang="zh-CN" altLang="en-US" sz="2400" b="1" dirty="0" smtClean="0">
                <a:latin typeface="+mn-ea"/>
              </a:rPr>
              <a:t>国有</a:t>
            </a:r>
            <a:r>
              <a:rPr lang="zh-CN" altLang="en-US" sz="2400" b="1" dirty="0">
                <a:latin typeface="+mn-ea"/>
              </a:rPr>
              <a:t>企业是中国特色社会主义的重要物质基础和政治基础，关系公有制主体地位的巩固，关系我们党执政地位和执政能力，关系我国社会主义制度。</a:t>
            </a:r>
            <a:endParaRPr lang="zh-CN" altLang="en-US" sz="2400" b="1" dirty="0" smtClean="0">
              <a:latin typeface="+mn-ea"/>
            </a:endParaRPr>
          </a:p>
        </p:txBody>
      </p:sp>
      <p:sp>
        <p:nvSpPr>
          <p:cNvPr id="12" name="TextBox 11"/>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引言</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xit" presetSubtype="2" fill="hold" grpId="1" nodeType="clickEffect">
                                  <p:stCondLst>
                                    <p:cond delay="0"/>
                                  </p:stCondLst>
                                  <p:childTnLst>
                                    <p:anim calcmode="lin" valueType="num">
                                      <p:cBhvr additive="base">
                                        <p:cTn id="34" dur="500"/>
                                        <p:tgtEl>
                                          <p:spTgt spid="10"/>
                                        </p:tgtEl>
                                        <p:attrNameLst>
                                          <p:attrName>ppt_x</p:attrName>
                                        </p:attrNameLst>
                                      </p:cBhvr>
                                      <p:tavLst>
                                        <p:tav tm="0">
                                          <p:val>
                                            <p:strVal val="ppt_x"/>
                                          </p:val>
                                        </p:tav>
                                        <p:tav tm="100000">
                                          <p:val>
                                            <p:strVal val="1+ppt_w/2"/>
                                          </p:val>
                                        </p:tav>
                                      </p:tavLst>
                                    </p:anim>
                                    <p:anim calcmode="lin" valueType="num">
                                      <p:cBhvr additive="base">
                                        <p:cTn id="35" dur="500"/>
                                        <p:tgtEl>
                                          <p:spTgt spid="10"/>
                                        </p:tgtEl>
                                        <p:attrNameLst>
                                          <p:attrName>ppt_y</p:attrName>
                                        </p:attrNameLst>
                                      </p:cBhvr>
                                      <p:tavLst>
                                        <p:tav tm="0">
                                          <p:val>
                                            <p:strVal val="ppt_y"/>
                                          </p:val>
                                        </p:tav>
                                        <p:tav tm="100000">
                                          <p:val>
                                            <p:strVal val="ppt_y"/>
                                          </p:val>
                                        </p:tav>
                                      </p:tavLst>
                                    </p:anim>
                                    <p:set>
                                      <p:cBhvr>
                                        <p:cTn id="36"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true"/>
      <p:bldP spid="9" grpId="0" animBg="true"/>
      <p:bldP spid="10" grpId="0"/>
      <p:bldP spid="10" grpId="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5">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典型案例</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6">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（一）企业经营从平台化向市场化</a:t>
            </a:r>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转变</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aphicFrame>
        <p:nvGraphicFramePr>
          <p:cNvPr id="19" name="图表 18"/>
          <p:cNvGraphicFramePr/>
          <p:nvPr/>
        </p:nvGraphicFramePr>
        <p:xfrm>
          <a:off x="297698" y="2247083"/>
          <a:ext cx="2682796" cy="3801292"/>
        </p:xfrm>
        <a:graphic>
          <a:graphicData uri="http://schemas.openxmlformats.org/drawingml/2006/chart">
            <c:chart xmlns:c="http://schemas.openxmlformats.org/drawingml/2006/chart" xmlns:r="http://schemas.openxmlformats.org/officeDocument/2006/relationships" r:id="rId1"/>
          </a:graphicData>
        </a:graphic>
      </p:graphicFrame>
      <p:sp>
        <p:nvSpPr>
          <p:cNvPr id="20" name="TextBox 19"/>
          <p:cNvSpPr txBox="true"/>
          <p:nvPr/>
        </p:nvSpPr>
        <p:spPr>
          <a:xfrm>
            <a:off x="664891" y="4437049"/>
            <a:ext cx="1462790" cy="338554"/>
          </a:xfrm>
          <a:prstGeom prst="rect">
            <a:avLst/>
          </a:prstGeom>
          <a:noFill/>
        </p:spPr>
        <p:txBody>
          <a:bodyPr wrap="square" rtlCol="0">
            <a:spAutoFit/>
          </a:bodyPr>
          <a:lstStyle/>
          <a:p>
            <a:pPr algn="ctr"/>
            <a:r>
              <a:rPr lang="en-US" altLang="zh-CN" sz="1600" b="1" dirty="0">
                <a:solidFill>
                  <a:srgbClr val="92D050">
                    <a:lumMod val="75000"/>
                  </a:srgbClr>
                </a:solidFill>
              </a:rPr>
              <a:t>305.4</a:t>
            </a:r>
            <a:r>
              <a:rPr lang="zh-CN" altLang="en-US" sz="1600" b="1" dirty="0">
                <a:solidFill>
                  <a:srgbClr val="92D050">
                    <a:lumMod val="75000"/>
                  </a:srgbClr>
                </a:solidFill>
              </a:rPr>
              <a:t>亿元</a:t>
            </a:r>
            <a:endParaRPr lang="zh-CN" altLang="en-US" sz="800" dirty="0">
              <a:solidFill>
                <a:srgbClr val="000000"/>
              </a:solidFill>
            </a:endParaRPr>
          </a:p>
        </p:txBody>
      </p:sp>
      <p:sp>
        <p:nvSpPr>
          <p:cNvPr id="21" name="TextBox 20"/>
          <p:cNvSpPr txBox="true"/>
          <p:nvPr/>
        </p:nvSpPr>
        <p:spPr>
          <a:xfrm>
            <a:off x="1620560" y="3212334"/>
            <a:ext cx="1460584" cy="338554"/>
          </a:xfrm>
          <a:prstGeom prst="rect">
            <a:avLst/>
          </a:prstGeom>
          <a:noFill/>
        </p:spPr>
        <p:txBody>
          <a:bodyPr wrap="square" rtlCol="0">
            <a:spAutoFit/>
          </a:bodyPr>
          <a:lstStyle/>
          <a:p>
            <a:pPr algn="ctr"/>
            <a:r>
              <a:rPr lang="en-US" altLang="zh-CN" sz="1600" b="1" dirty="0" smtClean="0">
                <a:solidFill>
                  <a:srgbClr val="92D050">
                    <a:lumMod val="75000"/>
                  </a:srgbClr>
                </a:solidFill>
              </a:rPr>
              <a:t>688.3</a:t>
            </a:r>
            <a:r>
              <a:rPr lang="zh-CN" altLang="en-US" sz="1600" b="1" dirty="0" smtClean="0">
                <a:solidFill>
                  <a:srgbClr val="92D050">
                    <a:lumMod val="75000"/>
                  </a:srgbClr>
                </a:solidFill>
              </a:rPr>
              <a:t>亿</a:t>
            </a:r>
            <a:r>
              <a:rPr lang="zh-CN" altLang="en-US" sz="1600" b="1" dirty="0">
                <a:solidFill>
                  <a:srgbClr val="92D050">
                    <a:lumMod val="75000"/>
                  </a:srgbClr>
                </a:solidFill>
              </a:rPr>
              <a:t>元</a:t>
            </a:r>
            <a:endParaRPr lang="zh-CN" altLang="en-US" sz="800" b="1" dirty="0">
              <a:solidFill>
                <a:srgbClr val="000000"/>
              </a:solidFill>
            </a:endParaRPr>
          </a:p>
        </p:txBody>
      </p:sp>
      <p:pic>
        <p:nvPicPr>
          <p:cNvPr id="22" name="图片 21" descr="下降箭头p (1).png"/>
          <p:cNvPicPr>
            <a:picLocks noChangeAspect="true"/>
          </p:cNvPicPr>
          <p:nvPr/>
        </p:nvPicPr>
        <p:blipFill>
          <a:blip r:embed="rId7" cstate="print"/>
          <a:stretch>
            <a:fillRect/>
          </a:stretch>
        </p:blipFill>
        <p:spPr>
          <a:xfrm rot="17702133">
            <a:off x="1265765" y="3917069"/>
            <a:ext cx="947060" cy="385682"/>
          </a:xfrm>
          <a:prstGeom prst="rect">
            <a:avLst/>
          </a:prstGeom>
          <a:noFill/>
        </p:spPr>
      </p:pic>
      <p:graphicFrame>
        <p:nvGraphicFramePr>
          <p:cNvPr id="17" name="图表 16"/>
          <p:cNvGraphicFramePr/>
          <p:nvPr/>
        </p:nvGraphicFramePr>
        <p:xfrm>
          <a:off x="3347445" y="2247083"/>
          <a:ext cx="2682796" cy="3801292"/>
        </p:xfrm>
        <a:graphic>
          <a:graphicData uri="http://schemas.openxmlformats.org/drawingml/2006/chart">
            <c:chart xmlns:c="http://schemas.openxmlformats.org/drawingml/2006/chart" xmlns:r="http://schemas.openxmlformats.org/officeDocument/2006/relationships" r:id="rId2"/>
          </a:graphicData>
        </a:graphic>
      </p:graphicFrame>
      <p:sp>
        <p:nvSpPr>
          <p:cNvPr id="18" name="TextBox 17"/>
          <p:cNvSpPr txBox="true"/>
          <p:nvPr/>
        </p:nvSpPr>
        <p:spPr>
          <a:xfrm>
            <a:off x="3646252" y="4152328"/>
            <a:ext cx="1462790" cy="338554"/>
          </a:xfrm>
          <a:prstGeom prst="rect">
            <a:avLst/>
          </a:prstGeom>
          <a:noFill/>
        </p:spPr>
        <p:txBody>
          <a:bodyPr wrap="square" rtlCol="0">
            <a:spAutoFit/>
          </a:bodyPr>
          <a:lstStyle/>
          <a:p>
            <a:pPr algn="ctr"/>
            <a:r>
              <a:rPr lang="en-US" altLang="zh-CN" sz="1600" b="1" dirty="0">
                <a:solidFill>
                  <a:srgbClr val="92D050">
                    <a:lumMod val="75000"/>
                  </a:srgbClr>
                </a:solidFill>
              </a:rPr>
              <a:t>26.3</a:t>
            </a:r>
            <a:r>
              <a:rPr lang="zh-CN" altLang="en-US" sz="1600" b="1" dirty="0">
                <a:solidFill>
                  <a:srgbClr val="92D050">
                    <a:lumMod val="75000"/>
                  </a:srgbClr>
                </a:solidFill>
              </a:rPr>
              <a:t>亿元</a:t>
            </a:r>
            <a:endParaRPr lang="zh-CN" altLang="en-US" sz="800" dirty="0">
              <a:solidFill>
                <a:srgbClr val="000000"/>
              </a:solidFill>
            </a:endParaRPr>
          </a:p>
        </p:txBody>
      </p:sp>
      <p:sp>
        <p:nvSpPr>
          <p:cNvPr id="26" name="TextBox 25"/>
          <p:cNvSpPr txBox="true"/>
          <p:nvPr/>
        </p:nvSpPr>
        <p:spPr>
          <a:xfrm>
            <a:off x="4601921" y="3214998"/>
            <a:ext cx="1460584" cy="338554"/>
          </a:xfrm>
          <a:prstGeom prst="rect">
            <a:avLst/>
          </a:prstGeom>
          <a:noFill/>
        </p:spPr>
        <p:txBody>
          <a:bodyPr wrap="square" rtlCol="0">
            <a:spAutoFit/>
          </a:bodyPr>
          <a:lstStyle/>
          <a:p>
            <a:pPr algn="ctr"/>
            <a:r>
              <a:rPr lang="en-US" altLang="zh-CN" sz="1600" b="1" dirty="0" smtClean="0">
                <a:solidFill>
                  <a:srgbClr val="92D050">
                    <a:lumMod val="75000"/>
                  </a:srgbClr>
                </a:solidFill>
              </a:rPr>
              <a:t>56</a:t>
            </a:r>
            <a:r>
              <a:rPr lang="zh-CN" altLang="en-US" sz="1600" b="1" dirty="0" smtClean="0">
                <a:solidFill>
                  <a:srgbClr val="92D050">
                    <a:lumMod val="75000"/>
                  </a:srgbClr>
                </a:solidFill>
              </a:rPr>
              <a:t>元</a:t>
            </a:r>
            <a:endParaRPr lang="zh-CN" altLang="en-US" sz="800" b="1" dirty="0">
              <a:solidFill>
                <a:srgbClr val="000000"/>
              </a:solidFill>
            </a:endParaRPr>
          </a:p>
        </p:txBody>
      </p:sp>
      <p:pic>
        <p:nvPicPr>
          <p:cNvPr id="27" name="图片 26" descr="下降箭头p (1).png"/>
          <p:cNvPicPr>
            <a:picLocks noChangeAspect="true"/>
          </p:cNvPicPr>
          <p:nvPr/>
        </p:nvPicPr>
        <p:blipFill>
          <a:blip r:embed="rId7" cstate="print"/>
          <a:stretch>
            <a:fillRect/>
          </a:stretch>
        </p:blipFill>
        <p:spPr>
          <a:xfrm rot="17702133">
            <a:off x="4342376" y="3653368"/>
            <a:ext cx="947060" cy="385682"/>
          </a:xfrm>
          <a:prstGeom prst="rect">
            <a:avLst/>
          </a:prstGeom>
          <a:noFill/>
        </p:spPr>
      </p:pic>
      <p:graphicFrame>
        <p:nvGraphicFramePr>
          <p:cNvPr id="28" name="图表 27"/>
          <p:cNvGraphicFramePr/>
          <p:nvPr/>
        </p:nvGraphicFramePr>
        <p:xfrm>
          <a:off x="6395445" y="2258252"/>
          <a:ext cx="2682796" cy="3801292"/>
        </p:xfrm>
        <a:graphic>
          <a:graphicData uri="http://schemas.openxmlformats.org/drawingml/2006/chart">
            <c:chart xmlns:c="http://schemas.openxmlformats.org/drawingml/2006/chart" xmlns:r="http://schemas.openxmlformats.org/officeDocument/2006/relationships" r:id="rId3"/>
          </a:graphicData>
        </a:graphic>
      </p:graphicFrame>
      <p:sp>
        <p:nvSpPr>
          <p:cNvPr id="29" name="TextBox 28"/>
          <p:cNvSpPr txBox="true"/>
          <p:nvPr/>
        </p:nvSpPr>
        <p:spPr>
          <a:xfrm>
            <a:off x="6776228" y="4808242"/>
            <a:ext cx="1462790" cy="338554"/>
          </a:xfrm>
          <a:prstGeom prst="rect">
            <a:avLst/>
          </a:prstGeom>
          <a:noFill/>
        </p:spPr>
        <p:txBody>
          <a:bodyPr wrap="square" rtlCol="0">
            <a:spAutoFit/>
          </a:bodyPr>
          <a:lstStyle/>
          <a:p>
            <a:pPr algn="ctr"/>
            <a:r>
              <a:rPr lang="en-US" altLang="zh-CN" sz="1600" b="1" dirty="0">
                <a:solidFill>
                  <a:srgbClr val="92D050">
                    <a:lumMod val="75000"/>
                  </a:srgbClr>
                </a:solidFill>
              </a:rPr>
              <a:t>5.5</a:t>
            </a:r>
            <a:r>
              <a:rPr lang="zh-CN" altLang="en-US" sz="1600" b="1" dirty="0">
                <a:solidFill>
                  <a:srgbClr val="92D050">
                    <a:lumMod val="75000"/>
                  </a:srgbClr>
                </a:solidFill>
              </a:rPr>
              <a:t>亿元</a:t>
            </a:r>
            <a:endParaRPr lang="zh-CN" altLang="en-US" sz="800" dirty="0">
              <a:solidFill>
                <a:srgbClr val="000000"/>
              </a:solidFill>
            </a:endParaRPr>
          </a:p>
        </p:txBody>
      </p:sp>
      <p:sp>
        <p:nvSpPr>
          <p:cNvPr id="30" name="TextBox 29"/>
          <p:cNvSpPr txBox="true"/>
          <p:nvPr/>
        </p:nvSpPr>
        <p:spPr>
          <a:xfrm>
            <a:off x="7050851" y="3140442"/>
            <a:ext cx="1460584" cy="338554"/>
          </a:xfrm>
          <a:prstGeom prst="rect">
            <a:avLst/>
          </a:prstGeom>
          <a:noFill/>
        </p:spPr>
        <p:txBody>
          <a:bodyPr wrap="square" rtlCol="0">
            <a:spAutoFit/>
          </a:bodyPr>
          <a:lstStyle/>
          <a:p>
            <a:pPr algn="ctr"/>
            <a:r>
              <a:rPr lang="en-US" altLang="zh-CN" sz="1600" b="1" dirty="0" smtClean="0">
                <a:solidFill>
                  <a:srgbClr val="92D050">
                    <a:lumMod val="75000"/>
                  </a:srgbClr>
                </a:solidFill>
              </a:rPr>
              <a:t>34.4</a:t>
            </a:r>
            <a:r>
              <a:rPr lang="zh-CN" altLang="en-US" sz="1600" b="1" dirty="0" smtClean="0">
                <a:solidFill>
                  <a:srgbClr val="92D050">
                    <a:lumMod val="75000"/>
                  </a:srgbClr>
                </a:solidFill>
              </a:rPr>
              <a:t>亿元</a:t>
            </a:r>
            <a:endParaRPr lang="zh-CN" altLang="en-US" sz="800" b="1" dirty="0">
              <a:solidFill>
                <a:srgbClr val="000000"/>
              </a:solidFill>
            </a:endParaRPr>
          </a:p>
        </p:txBody>
      </p:sp>
      <p:pic>
        <p:nvPicPr>
          <p:cNvPr id="31" name="图片 30" descr="下降箭头p (1).png"/>
          <p:cNvPicPr>
            <a:picLocks noChangeAspect="true"/>
          </p:cNvPicPr>
          <p:nvPr/>
        </p:nvPicPr>
        <p:blipFill>
          <a:blip r:embed="rId7" cstate="print"/>
          <a:stretch>
            <a:fillRect/>
          </a:stretch>
        </p:blipFill>
        <p:spPr>
          <a:xfrm rot="17535174">
            <a:off x="6893011" y="3981702"/>
            <a:ext cx="1647169" cy="385682"/>
          </a:xfrm>
          <a:prstGeom prst="rect">
            <a:avLst/>
          </a:prstGeom>
          <a:noFill/>
        </p:spPr>
      </p:pic>
      <p:graphicFrame>
        <p:nvGraphicFramePr>
          <p:cNvPr id="32" name="图表 31"/>
          <p:cNvGraphicFramePr/>
          <p:nvPr/>
        </p:nvGraphicFramePr>
        <p:xfrm>
          <a:off x="9233895" y="2256889"/>
          <a:ext cx="2682796" cy="3801292"/>
        </p:xfrm>
        <a:graphic>
          <a:graphicData uri="http://schemas.openxmlformats.org/drawingml/2006/chart">
            <c:chart xmlns:c="http://schemas.openxmlformats.org/drawingml/2006/chart" xmlns:r="http://schemas.openxmlformats.org/officeDocument/2006/relationships" r:id="rId4"/>
          </a:graphicData>
        </a:graphic>
      </p:graphicFrame>
      <p:sp>
        <p:nvSpPr>
          <p:cNvPr id="33" name="TextBox 32"/>
          <p:cNvSpPr txBox="true"/>
          <p:nvPr/>
        </p:nvSpPr>
        <p:spPr>
          <a:xfrm>
            <a:off x="9614678" y="4859429"/>
            <a:ext cx="1462790" cy="338554"/>
          </a:xfrm>
          <a:prstGeom prst="rect">
            <a:avLst/>
          </a:prstGeom>
          <a:noFill/>
        </p:spPr>
        <p:txBody>
          <a:bodyPr wrap="square" rtlCol="0">
            <a:spAutoFit/>
          </a:bodyPr>
          <a:lstStyle/>
          <a:p>
            <a:pPr algn="ctr"/>
            <a:r>
              <a:rPr lang="en-US" altLang="zh-CN" sz="1600" b="1" dirty="0">
                <a:solidFill>
                  <a:srgbClr val="92D050">
                    <a:lumMod val="75000"/>
                  </a:srgbClr>
                </a:solidFill>
              </a:rPr>
              <a:t>4.5</a:t>
            </a:r>
            <a:r>
              <a:rPr lang="zh-CN" altLang="en-US" sz="1600" b="1" dirty="0">
                <a:solidFill>
                  <a:srgbClr val="92D050">
                    <a:lumMod val="75000"/>
                  </a:srgbClr>
                </a:solidFill>
              </a:rPr>
              <a:t>亿元</a:t>
            </a:r>
            <a:endParaRPr lang="zh-CN" altLang="en-US" sz="800" dirty="0">
              <a:solidFill>
                <a:srgbClr val="000000"/>
              </a:solidFill>
            </a:endParaRPr>
          </a:p>
        </p:txBody>
      </p:sp>
      <p:sp>
        <p:nvSpPr>
          <p:cNvPr id="34" name="TextBox 33"/>
          <p:cNvSpPr txBox="true"/>
          <p:nvPr/>
        </p:nvSpPr>
        <p:spPr>
          <a:xfrm>
            <a:off x="10236131" y="3286554"/>
            <a:ext cx="1460584" cy="338554"/>
          </a:xfrm>
          <a:prstGeom prst="rect">
            <a:avLst/>
          </a:prstGeom>
          <a:noFill/>
        </p:spPr>
        <p:txBody>
          <a:bodyPr wrap="square" rtlCol="0">
            <a:spAutoFit/>
          </a:bodyPr>
          <a:lstStyle/>
          <a:p>
            <a:pPr algn="ctr"/>
            <a:r>
              <a:rPr lang="en-US" altLang="zh-CN" sz="1600" b="1" dirty="0" smtClean="0">
                <a:solidFill>
                  <a:srgbClr val="92D050">
                    <a:lumMod val="75000"/>
                  </a:srgbClr>
                </a:solidFill>
              </a:rPr>
              <a:t>21.5</a:t>
            </a:r>
            <a:r>
              <a:rPr lang="zh-CN" altLang="en-US" sz="1600" b="1" dirty="0" smtClean="0">
                <a:solidFill>
                  <a:srgbClr val="92D050">
                    <a:lumMod val="75000"/>
                  </a:srgbClr>
                </a:solidFill>
              </a:rPr>
              <a:t>亿</a:t>
            </a:r>
            <a:r>
              <a:rPr lang="zh-CN" altLang="en-US" sz="1600" b="1" dirty="0">
                <a:solidFill>
                  <a:srgbClr val="92D050">
                    <a:lumMod val="75000"/>
                  </a:srgbClr>
                </a:solidFill>
              </a:rPr>
              <a:t>元</a:t>
            </a:r>
            <a:endParaRPr lang="zh-CN" altLang="en-US" sz="800" b="1" dirty="0">
              <a:solidFill>
                <a:srgbClr val="000000"/>
              </a:solidFill>
            </a:endParaRPr>
          </a:p>
        </p:txBody>
      </p:sp>
      <p:pic>
        <p:nvPicPr>
          <p:cNvPr id="35" name="图片 34" descr="下降箭头p (1).png"/>
          <p:cNvPicPr>
            <a:picLocks noChangeAspect="true"/>
          </p:cNvPicPr>
          <p:nvPr/>
        </p:nvPicPr>
        <p:blipFill>
          <a:blip r:embed="rId7" cstate="print"/>
          <a:stretch>
            <a:fillRect/>
          </a:stretch>
        </p:blipFill>
        <p:spPr>
          <a:xfrm rot="17535174">
            <a:off x="9790613" y="4068454"/>
            <a:ext cx="1456757" cy="385682"/>
          </a:xfrm>
          <a:prstGeom prst="rect">
            <a:avLst/>
          </a:prstGeom>
          <a:noFill/>
        </p:spPr>
      </p:pic>
      <p:grpSp>
        <p:nvGrpSpPr>
          <p:cNvPr id="37" name="组合 36"/>
          <p:cNvGrpSpPr/>
          <p:nvPr/>
        </p:nvGrpSpPr>
        <p:grpSpPr>
          <a:xfrm>
            <a:off x="636650" y="1712573"/>
            <a:ext cx="3240026" cy="630577"/>
            <a:chOff x="594907" y="2308587"/>
            <a:chExt cx="10991207" cy="959394"/>
          </a:xfrm>
        </p:grpSpPr>
        <p:sp>
          <p:nvSpPr>
            <p:cNvPr id="38" name="五边形 2"/>
            <p:cNvSpPr/>
            <p:nvPr/>
          </p:nvSpPr>
          <p:spPr>
            <a:xfrm>
              <a:off x="594907" y="2311519"/>
              <a:ext cx="10991207" cy="956462"/>
            </a:xfrm>
            <a:prstGeom prst="homePlate">
              <a:avLst/>
            </a:prstGeom>
            <a:solidFill>
              <a:srgbClr val="006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custDataLst>
                <p:tags r:id="rId8"/>
              </p:custDataLst>
            </p:nvPr>
          </p:nvSpPr>
          <p:spPr>
            <a:xfrm>
              <a:off x="902730" y="2308587"/>
              <a:ext cx="9937568" cy="565605"/>
            </a:xfrm>
            <a:prstGeom prst="rect">
              <a:avLst/>
            </a:prstGeom>
          </p:spPr>
          <p:txBody>
            <a:bodyPr wrap="square">
              <a:spAutoFit/>
            </a:bodyPr>
            <a:lstStyle/>
            <a:p>
              <a:pPr>
                <a:lnSpc>
                  <a:spcPct val="120000"/>
                </a:lnSpc>
              </a:pPr>
              <a:r>
                <a:rPr lang="zh-CN" altLang="en-US" sz="2800" b="1" dirty="0">
                  <a:solidFill>
                    <a:schemeClr val="bg1"/>
                  </a:solidFill>
                  <a:latin typeface="+mn-ea"/>
                </a:rPr>
                <a:t>截止</a:t>
              </a:r>
              <a:r>
                <a:rPr lang="en-US" altLang="zh-CN" sz="2800" b="1" dirty="0">
                  <a:solidFill>
                    <a:schemeClr val="bg1"/>
                  </a:solidFill>
                  <a:latin typeface="+mn-ea"/>
                </a:rPr>
                <a:t>2021</a:t>
              </a:r>
              <a:r>
                <a:rPr lang="zh-CN" altLang="en-US" sz="2800" b="1" dirty="0">
                  <a:solidFill>
                    <a:schemeClr val="bg1"/>
                  </a:solidFill>
                  <a:latin typeface="+mn-ea"/>
                </a:rPr>
                <a:t>年底</a:t>
              </a:r>
              <a:endParaRPr lang="zh-CN" altLang="en-US" sz="2800" b="1" dirty="0">
                <a:solidFill>
                  <a:schemeClr val="bg1"/>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par>
                          <p:cTn id="23" fill="hold">
                            <p:stCondLst>
                              <p:cond delay="1500"/>
                            </p:stCondLst>
                            <p:childTnLst>
                              <p:par>
                                <p:cTn id="24" presetID="2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par>
                          <p:cTn id="37" fill="hold">
                            <p:stCondLst>
                              <p:cond delay="1000"/>
                            </p:stCondLst>
                            <p:childTnLst>
                              <p:par>
                                <p:cTn id="38" presetID="22" presetClass="entr" presetSubtype="4"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down)">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par>
                          <p:cTn id="51" fill="hold">
                            <p:stCondLst>
                              <p:cond delay="500"/>
                            </p:stCondLst>
                            <p:childTnLst>
                              <p:par>
                                <p:cTn id="52" presetID="22" presetClass="entr" presetSubtype="4"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down)">
                                      <p:cBhvr>
                                        <p:cTn id="54" dur="500"/>
                                        <p:tgtEl>
                                          <p:spTgt spid="29"/>
                                        </p:tgtEl>
                                      </p:cBhvr>
                                    </p:animEffect>
                                  </p:childTnLst>
                                </p:cTn>
                              </p:par>
                            </p:childTnLst>
                          </p:cTn>
                        </p:par>
                        <p:par>
                          <p:cTn id="55" fill="hold">
                            <p:stCondLst>
                              <p:cond delay="1000"/>
                            </p:stCondLst>
                            <p:childTnLst>
                              <p:par>
                                <p:cTn id="56" presetID="22" presetClass="entr" presetSubtype="4"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down)">
                                      <p:cBhvr>
                                        <p:cTn id="58" dur="500"/>
                                        <p:tgtEl>
                                          <p:spTgt spid="31"/>
                                        </p:tgtEl>
                                      </p:cBhvr>
                                    </p:animEffect>
                                  </p:childTnLst>
                                </p:cTn>
                              </p:par>
                            </p:childTnLst>
                          </p:cTn>
                        </p:par>
                        <p:par>
                          <p:cTn id="59" fill="hold">
                            <p:stCondLst>
                              <p:cond delay="1500"/>
                            </p:stCondLst>
                            <p:childTnLst>
                              <p:par>
                                <p:cTn id="60" presetID="22" presetClass="entr" presetSubtype="4"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down)">
                                      <p:cBhvr>
                                        <p:cTn id="62" dur="500"/>
                                        <p:tgtEl>
                                          <p:spTgt spid="30"/>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childTnLst>
                          </p:cTn>
                        </p:par>
                        <p:par>
                          <p:cTn id="69" fill="hold">
                            <p:stCondLst>
                              <p:cond delay="500"/>
                            </p:stCondLst>
                            <p:childTnLst>
                              <p:par>
                                <p:cTn id="70" presetID="22" presetClass="entr" presetSubtype="4"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down)">
                                      <p:cBhvr>
                                        <p:cTn id="72" dur="500"/>
                                        <p:tgtEl>
                                          <p:spTgt spid="33"/>
                                        </p:tgtEl>
                                      </p:cBhvr>
                                    </p:animEffect>
                                  </p:childTnLst>
                                </p:cTn>
                              </p:par>
                            </p:childTnLst>
                          </p:cTn>
                        </p:par>
                        <p:par>
                          <p:cTn id="73" fill="hold">
                            <p:stCondLst>
                              <p:cond delay="1000"/>
                            </p:stCondLst>
                            <p:childTnLst>
                              <p:par>
                                <p:cTn id="74" presetID="22" presetClass="entr" presetSubtype="4"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500"/>
                                        <p:tgtEl>
                                          <p:spTgt spid="35"/>
                                        </p:tgtEl>
                                      </p:cBhvr>
                                    </p:animEffect>
                                  </p:childTnLst>
                                </p:cTn>
                              </p:par>
                            </p:childTnLst>
                          </p:cTn>
                        </p:par>
                        <p:par>
                          <p:cTn id="77" fill="hold">
                            <p:stCondLst>
                              <p:cond delay="1500"/>
                            </p:stCondLst>
                            <p:childTnLst>
                              <p:par>
                                <p:cTn id="78" presetID="22" presetClass="entr" presetSubtype="4"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down)">
                                      <p:cBhvr>
                                        <p:cTn id="8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20" grpId="0"/>
      <p:bldP spid="21" grpId="0"/>
      <p:bldGraphic spid="17" grpId="0">
        <p:bldAsOne/>
      </p:bldGraphic>
      <p:bldP spid="18" grpId="0"/>
      <p:bldP spid="26" grpId="0"/>
      <p:bldGraphic spid="28" grpId="0">
        <p:bldAsOne/>
      </p:bldGraphic>
      <p:bldP spid="29" grpId="0"/>
      <p:bldP spid="30" grpId="0"/>
      <p:bldGraphic spid="32" grpId="0">
        <p:bldAsOne/>
      </p:bldGraphic>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经验启示</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（一）企业经营从平台化向市场化</a:t>
            </a:r>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转变</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6" name="组合 5"/>
          <p:cNvGrpSpPr/>
          <p:nvPr/>
        </p:nvGrpSpPr>
        <p:grpSpPr>
          <a:xfrm>
            <a:off x="427405" y="1728799"/>
            <a:ext cx="5459095" cy="2271082"/>
            <a:chOff x="843540" y="1833899"/>
            <a:chExt cx="5459095" cy="2271082"/>
          </a:xfrm>
        </p:grpSpPr>
        <p:sp>
          <p:nvSpPr>
            <p:cNvPr id="23" name="矩形 22"/>
            <p:cNvSpPr/>
            <p:nvPr>
              <p:custDataLst>
                <p:tags r:id="rId3"/>
              </p:custDataLst>
            </p:nvPr>
          </p:nvSpPr>
          <p:spPr>
            <a:xfrm>
              <a:off x="2149735" y="2022494"/>
              <a:ext cx="4152900" cy="79502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zh-CN" altLang="en-US" sz="2000" b="1" spc="300" dirty="0">
                  <a:latin typeface="Arial" panose="02080604020202020204" pitchFamily="34" charset="0"/>
                  <a:ea typeface="微软雅黑" panose="020B0503020204020204" pitchFamily="34" charset="-122"/>
                  <a:cs typeface="+mn-ea"/>
                  <a:sym typeface="Arial" panose="02080604020202020204" pitchFamily="34" charset="0"/>
                </a:rPr>
                <a:t>紧跟国家战略，引领产业发展</a:t>
              </a:r>
              <a:endParaRPr lang="zh-CN" altLang="en-US" sz="2000" b="1" spc="300" dirty="0">
                <a:solidFill>
                  <a:sysClr val="window" lastClr="FFFFFF"/>
                </a:solidFill>
                <a:latin typeface="Arial" panose="02080604020202020204" pitchFamily="34" charset="0"/>
                <a:ea typeface="微软雅黑" panose="020B0503020204020204" pitchFamily="34" charset="-122"/>
                <a:cs typeface="+mn-ea"/>
                <a:sym typeface="Arial" panose="02080604020202020204" pitchFamily="34" charset="0"/>
              </a:endParaRPr>
            </a:p>
          </p:txBody>
        </p:sp>
        <p:sp>
          <p:nvSpPr>
            <p:cNvPr id="24" name="文本框 8"/>
            <p:cNvSpPr txBox="true"/>
            <p:nvPr>
              <p:custDataLst>
                <p:tags r:id="rId4"/>
              </p:custDataLst>
            </p:nvPr>
          </p:nvSpPr>
          <p:spPr>
            <a:xfrm>
              <a:off x="843540" y="1833899"/>
              <a:ext cx="1258974" cy="1171706"/>
            </a:xfrm>
            <a:prstGeom prst="rect">
              <a:avLst/>
            </a:prstGeom>
            <a:noFill/>
          </p:spPr>
          <p:txBody>
            <a:bodyPr wrap="square" lIns="91440" tIns="45720" rIns="91440" bIns="45720" rtlCol="0" anchor="ctr" anchorCtr="true">
              <a:normAutofit fontScale="70000" lnSpcReduction="20000"/>
            </a:bodyPr>
            <a:lstStyle/>
            <a:p>
              <a:pPr algn="ctr">
                <a:lnSpc>
                  <a:spcPct val="140000"/>
                </a:lnSpc>
              </a:pPr>
              <a:r>
                <a:rPr lang="en-US" altLang="zh-CN" sz="8000" b="1" spc="300" dirty="0" smtClean="0">
                  <a:solidFill>
                    <a:srgbClr val="3498DB"/>
                  </a:solidFill>
                  <a:latin typeface="Arial" panose="02080604020202020204" pitchFamily="34" charset="0"/>
                  <a:ea typeface="微软雅黑" panose="020B0503020204020204" pitchFamily="34" charset="-122"/>
                  <a:sym typeface="Arial" panose="02080604020202020204" pitchFamily="34" charset="0"/>
                </a:rPr>
                <a:t>01</a:t>
              </a:r>
              <a:endParaRPr lang="zh-CN" altLang="en-US" sz="8000" b="1" spc="300" dirty="0">
                <a:solidFill>
                  <a:srgbClr val="3498DB"/>
                </a:solidFill>
                <a:latin typeface="Arial" panose="02080604020202020204" pitchFamily="34" charset="0"/>
                <a:ea typeface="微软雅黑" panose="020B0503020204020204" pitchFamily="34" charset="-122"/>
                <a:sym typeface="Arial" panose="02080604020202020204" pitchFamily="34" charset="0"/>
              </a:endParaRPr>
            </a:p>
          </p:txBody>
        </p:sp>
        <p:sp>
          <p:nvSpPr>
            <p:cNvPr id="25" name="矩形 24"/>
            <p:cNvSpPr/>
            <p:nvPr>
              <p:custDataLst>
                <p:tags r:id="rId5"/>
              </p:custDataLst>
            </p:nvPr>
          </p:nvSpPr>
          <p:spPr>
            <a:xfrm>
              <a:off x="2149873" y="3022932"/>
              <a:ext cx="4152761" cy="1082049"/>
            </a:xfrm>
            <a:prstGeom prst="rect">
              <a:avLst/>
            </a:prstGeom>
          </p:spPr>
          <p:txBody>
            <a:bodyPr wrap="square" lIns="91440" tIns="45720" rIns="91440" bIns="45720">
              <a:noAutofit/>
            </a:bodyPr>
            <a:lstStyle/>
            <a:p>
              <a:pPr>
                <a:lnSpc>
                  <a:spcPct val="120000"/>
                </a:lnSpc>
              </a:pPr>
              <a:r>
                <a:rPr lang="zh-CN" altLang="en-US" dirty="0"/>
                <a:t>察势者智，驭势者赢。企业只有紧跟国家战略，洞察行业趋势，才能行稳致远。</a:t>
              </a:r>
              <a:endParaRPr lang="zh-CN" altLang="en-US" spc="150" dirty="0">
                <a:latin typeface="Arial" panose="02080604020202020204" pitchFamily="34" charset="0"/>
                <a:ea typeface="微软雅黑" panose="020B0503020204020204" pitchFamily="34" charset="-122"/>
                <a:sym typeface="Arial" panose="02080604020202020204" pitchFamily="34" charset="0"/>
              </a:endParaRPr>
            </a:p>
          </p:txBody>
        </p:sp>
      </p:grpSp>
      <p:grpSp>
        <p:nvGrpSpPr>
          <p:cNvPr id="7" name="组合 6"/>
          <p:cNvGrpSpPr/>
          <p:nvPr/>
        </p:nvGrpSpPr>
        <p:grpSpPr>
          <a:xfrm>
            <a:off x="6234598" y="1728799"/>
            <a:ext cx="5468620" cy="2120540"/>
            <a:chOff x="6234598" y="1833899"/>
            <a:chExt cx="5468620" cy="2120540"/>
          </a:xfrm>
        </p:grpSpPr>
        <p:sp>
          <p:nvSpPr>
            <p:cNvPr id="36" name="矩形 35"/>
            <p:cNvSpPr/>
            <p:nvPr>
              <p:custDataLst>
                <p:tags r:id="rId6"/>
              </p:custDataLst>
            </p:nvPr>
          </p:nvSpPr>
          <p:spPr>
            <a:xfrm>
              <a:off x="7540793" y="2022494"/>
              <a:ext cx="4162425" cy="79502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zh-CN" altLang="en-US" sz="2000" b="1" spc="300" dirty="0" smtClean="0">
                  <a:latin typeface="Arial" panose="02080604020202020204" pitchFamily="34" charset="0"/>
                  <a:ea typeface="微软雅黑" panose="020B0503020204020204" pitchFamily="34" charset="-122"/>
                  <a:cs typeface="+mn-ea"/>
                  <a:sym typeface="Arial" panose="02080604020202020204" pitchFamily="34" charset="0"/>
                </a:rPr>
                <a:t>融入城市发展，实现同频共振</a:t>
              </a:r>
              <a:endParaRPr lang="zh-CN" altLang="en-US" sz="2000" b="1" spc="300" dirty="0">
                <a:solidFill>
                  <a:sysClr val="window" lastClr="FFFFFF"/>
                </a:solidFill>
                <a:latin typeface="Arial" panose="02080604020202020204" pitchFamily="34" charset="0"/>
                <a:ea typeface="微软雅黑" panose="020B0503020204020204" pitchFamily="34" charset="-122"/>
                <a:cs typeface="+mn-ea"/>
                <a:sym typeface="Arial" panose="02080604020202020204" pitchFamily="34" charset="0"/>
              </a:endParaRPr>
            </a:p>
          </p:txBody>
        </p:sp>
        <p:sp>
          <p:nvSpPr>
            <p:cNvPr id="37" name="文本框 13"/>
            <p:cNvSpPr txBox="true"/>
            <p:nvPr>
              <p:custDataLst>
                <p:tags r:id="rId7"/>
              </p:custDataLst>
            </p:nvPr>
          </p:nvSpPr>
          <p:spPr>
            <a:xfrm>
              <a:off x="6234598" y="1833899"/>
              <a:ext cx="1258974" cy="1171706"/>
            </a:xfrm>
            <a:prstGeom prst="rect">
              <a:avLst/>
            </a:prstGeom>
            <a:noFill/>
          </p:spPr>
          <p:txBody>
            <a:bodyPr wrap="square" lIns="91440" tIns="45720" rIns="91440" bIns="45720" rtlCol="0" anchor="ctr" anchorCtr="true">
              <a:normAutofit fontScale="70000" lnSpcReduction="20000"/>
            </a:bodyPr>
            <a:lstStyle/>
            <a:p>
              <a:pPr algn="ctr">
                <a:lnSpc>
                  <a:spcPct val="140000"/>
                </a:lnSpc>
              </a:pPr>
              <a:r>
                <a:rPr lang="en-US" altLang="zh-CN" sz="8000" b="1" spc="300" dirty="0" smtClean="0">
                  <a:solidFill>
                    <a:srgbClr val="1AA3AA"/>
                  </a:solidFill>
                  <a:latin typeface="Arial" panose="02080604020202020204" pitchFamily="34" charset="0"/>
                  <a:ea typeface="微软雅黑" panose="020B0503020204020204" pitchFamily="34" charset="-122"/>
                  <a:sym typeface="Arial" panose="02080604020202020204" pitchFamily="34" charset="0"/>
                </a:rPr>
                <a:t>02</a:t>
              </a:r>
              <a:endParaRPr lang="zh-CN" altLang="en-US" sz="8000" b="1" spc="300" dirty="0">
                <a:solidFill>
                  <a:srgbClr val="1AA3AA"/>
                </a:solidFill>
                <a:latin typeface="Arial" panose="02080604020202020204" pitchFamily="34" charset="0"/>
                <a:ea typeface="微软雅黑" panose="020B0503020204020204" pitchFamily="34" charset="-122"/>
                <a:sym typeface="Arial" panose="02080604020202020204" pitchFamily="34" charset="0"/>
              </a:endParaRPr>
            </a:p>
          </p:txBody>
        </p:sp>
        <p:sp>
          <p:nvSpPr>
            <p:cNvPr id="38" name="矩形 37"/>
            <p:cNvSpPr/>
            <p:nvPr>
              <p:custDataLst>
                <p:tags r:id="rId8"/>
              </p:custDataLst>
            </p:nvPr>
          </p:nvSpPr>
          <p:spPr>
            <a:xfrm>
              <a:off x="7532627" y="3022932"/>
              <a:ext cx="4097021" cy="931507"/>
            </a:xfrm>
            <a:prstGeom prst="rect">
              <a:avLst/>
            </a:prstGeom>
          </p:spPr>
          <p:txBody>
            <a:bodyPr wrap="square" lIns="91440" tIns="45720" rIns="91440" bIns="45720">
              <a:normAutofit/>
            </a:bodyPr>
            <a:lstStyle/>
            <a:p>
              <a:pPr>
                <a:lnSpc>
                  <a:spcPct val="120000"/>
                </a:lnSpc>
              </a:pPr>
              <a:r>
                <a:rPr lang="zh-CN" altLang="en-US" dirty="0"/>
                <a:t>企业发展与城市发展共荣共生、相互促进、互相成就。</a:t>
              </a:r>
              <a:endParaRPr lang="zh-CN" altLang="en-US" spc="150" dirty="0">
                <a:latin typeface="Arial" panose="02080604020202020204" pitchFamily="34" charset="0"/>
                <a:ea typeface="微软雅黑" panose="020B0503020204020204" pitchFamily="34" charset="-122"/>
                <a:sym typeface="Arial" panose="02080604020202020204" pitchFamily="34" charset="0"/>
              </a:endParaRPr>
            </a:p>
          </p:txBody>
        </p:sp>
      </p:grpSp>
      <p:grpSp>
        <p:nvGrpSpPr>
          <p:cNvPr id="9" name="组合 8"/>
          <p:cNvGrpSpPr/>
          <p:nvPr/>
        </p:nvGrpSpPr>
        <p:grpSpPr>
          <a:xfrm>
            <a:off x="427405" y="3926311"/>
            <a:ext cx="5458460" cy="2400594"/>
            <a:chOff x="843540" y="4104981"/>
            <a:chExt cx="5458460" cy="2400594"/>
          </a:xfrm>
        </p:grpSpPr>
        <p:sp>
          <p:nvSpPr>
            <p:cNvPr id="39" name="矩形 38"/>
            <p:cNvSpPr/>
            <p:nvPr>
              <p:custDataLst>
                <p:tags r:id="rId9"/>
              </p:custDataLst>
            </p:nvPr>
          </p:nvSpPr>
          <p:spPr>
            <a:xfrm>
              <a:off x="2149735" y="4293576"/>
              <a:ext cx="4152265" cy="795020"/>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zh-CN" altLang="en-US" sz="2000" b="1" spc="300" dirty="0">
                  <a:latin typeface="Arial" panose="02080604020202020204" pitchFamily="34" charset="0"/>
                  <a:ea typeface="微软雅黑" panose="020B0503020204020204" pitchFamily="34" charset="-122"/>
                  <a:cs typeface="+mn-ea"/>
                  <a:sym typeface="Arial" panose="02080604020202020204" pitchFamily="34" charset="0"/>
                </a:rPr>
                <a:t>实施资本驱动，创新产投路径</a:t>
              </a:r>
              <a:endParaRPr lang="zh-CN" altLang="en-US" sz="2000" b="1" spc="300" dirty="0">
                <a:solidFill>
                  <a:sysClr val="window" lastClr="FFFFFF"/>
                </a:solidFill>
                <a:latin typeface="Arial" panose="02080604020202020204" pitchFamily="34" charset="0"/>
                <a:ea typeface="微软雅黑" panose="020B0503020204020204" pitchFamily="34" charset="-122"/>
                <a:cs typeface="+mn-ea"/>
                <a:sym typeface="Arial" panose="02080604020202020204" pitchFamily="34" charset="0"/>
              </a:endParaRPr>
            </a:p>
          </p:txBody>
        </p:sp>
        <p:sp>
          <p:nvSpPr>
            <p:cNvPr id="40" name="文本框 23"/>
            <p:cNvSpPr txBox="true"/>
            <p:nvPr>
              <p:custDataLst>
                <p:tags r:id="rId10"/>
              </p:custDataLst>
            </p:nvPr>
          </p:nvSpPr>
          <p:spPr>
            <a:xfrm>
              <a:off x="843540" y="4104981"/>
              <a:ext cx="1258974" cy="1171706"/>
            </a:xfrm>
            <a:prstGeom prst="rect">
              <a:avLst/>
            </a:prstGeom>
            <a:noFill/>
          </p:spPr>
          <p:txBody>
            <a:bodyPr wrap="square" lIns="91440" tIns="45720" rIns="91440" bIns="45720" rtlCol="0" anchor="ctr" anchorCtr="true">
              <a:normAutofit fontScale="70000" lnSpcReduction="20000"/>
            </a:bodyPr>
            <a:lstStyle/>
            <a:p>
              <a:pPr algn="ctr">
                <a:lnSpc>
                  <a:spcPct val="140000"/>
                </a:lnSpc>
              </a:pPr>
              <a:r>
                <a:rPr lang="en-US" altLang="zh-CN" sz="8000" b="1" spc="300" dirty="0" smtClean="0">
                  <a:solidFill>
                    <a:srgbClr val="9BBB59"/>
                  </a:solidFill>
                  <a:latin typeface="Arial" panose="02080604020202020204" pitchFamily="34" charset="0"/>
                  <a:ea typeface="微软雅黑" panose="020B0503020204020204" pitchFamily="34" charset="-122"/>
                  <a:sym typeface="Arial" panose="02080604020202020204" pitchFamily="34" charset="0"/>
                </a:rPr>
                <a:t>03</a:t>
              </a:r>
              <a:endParaRPr lang="zh-CN" altLang="en-US" sz="8000" b="1" spc="300" dirty="0">
                <a:solidFill>
                  <a:srgbClr val="9BBB59"/>
                </a:solidFill>
                <a:latin typeface="Arial" panose="02080604020202020204" pitchFamily="34" charset="0"/>
                <a:ea typeface="微软雅黑" panose="020B0503020204020204" pitchFamily="34" charset="-122"/>
                <a:sym typeface="Arial" panose="02080604020202020204" pitchFamily="34" charset="0"/>
              </a:endParaRPr>
            </a:p>
          </p:txBody>
        </p:sp>
        <p:sp>
          <p:nvSpPr>
            <p:cNvPr id="41" name="矩形 40"/>
            <p:cNvSpPr/>
            <p:nvPr>
              <p:custDataLst>
                <p:tags r:id="rId11"/>
              </p:custDataLst>
            </p:nvPr>
          </p:nvSpPr>
          <p:spPr>
            <a:xfrm>
              <a:off x="2149874" y="5293995"/>
              <a:ext cx="4136626" cy="1211580"/>
            </a:xfrm>
            <a:prstGeom prst="rect">
              <a:avLst/>
            </a:prstGeom>
          </p:spPr>
          <p:txBody>
            <a:bodyPr wrap="square" lIns="91440" tIns="45720" rIns="91440" bIns="45720">
              <a:noAutofit/>
            </a:bodyPr>
            <a:lstStyle/>
            <a:p>
              <a:pPr>
                <a:lnSpc>
                  <a:spcPct val="120000"/>
                </a:lnSpc>
              </a:pPr>
              <a:r>
                <a:rPr lang="zh-CN" altLang="en-US" dirty="0">
                  <a:sym typeface="Arial" panose="02080604020202020204" pitchFamily="34" charset="0"/>
                </a:rPr>
                <a:t>通过重点产业培育、产业投资和科技成果孵化等业务，探索实施国有资本驱动创新发展的“产投路径”。</a:t>
              </a:r>
              <a:endParaRPr lang="zh-CN" altLang="en-US" dirty="0">
                <a:sym typeface="Arial" panose="02080604020202020204" pitchFamily="34" charset="0"/>
              </a:endParaRPr>
            </a:p>
          </p:txBody>
        </p:sp>
      </p:grpSp>
      <p:grpSp>
        <p:nvGrpSpPr>
          <p:cNvPr id="10" name="组合 9"/>
          <p:cNvGrpSpPr/>
          <p:nvPr/>
        </p:nvGrpSpPr>
        <p:grpSpPr>
          <a:xfrm>
            <a:off x="6234598" y="3926311"/>
            <a:ext cx="5468620" cy="2120559"/>
            <a:chOff x="6234598" y="4104981"/>
            <a:chExt cx="5468620" cy="2120559"/>
          </a:xfrm>
        </p:grpSpPr>
        <p:sp>
          <p:nvSpPr>
            <p:cNvPr id="42" name="矩形 41"/>
            <p:cNvSpPr/>
            <p:nvPr>
              <p:custDataLst>
                <p:tags r:id="rId12"/>
              </p:custDataLst>
            </p:nvPr>
          </p:nvSpPr>
          <p:spPr>
            <a:xfrm>
              <a:off x="7540793" y="4293576"/>
              <a:ext cx="4162425" cy="795020"/>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zh-CN" altLang="en-US" sz="2000" b="1" spc="300" dirty="0">
                  <a:latin typeface="Arial" panose="02080604020202020204" pitchFamily="34" charset="0"/>
                  <a:ea typeface="微软雅黑" panose="020B0503020204020204" pitchFamily="34" charset="-122"/>
                  <a:cs typeface="+mn-ea"/>
                  <a:sym typeface="Arial" panose="02080604020202020204" pitchFamily="34" charset="0"/>
                </a:rPr>
                <a:t>主动寻找市场，统筹要素资源</a:t>
              </a:r>
              <a:endParaRPr lang="zh-CN" altLang="en-US" sz="2000" b="1" spc="300" dirty="0">
                <a:solidFill>
                  <a:sysClr val="window" lastClr="FFFFFF"/>
                </a:solidFill>
                <a:latin typeface="Arial" panose="02080604020202020204" pitchFamily="34" charset="0"/>
                <a:ea typeface="微软雅黑" panose="020B0503020204020204" pitchFamily="34" charset="-122"/>
                <a:cs typeface="+mn-ea"/>
                <a:sym typeface="Arial" panose="02080604020202020204" pitchFamily="34" charset="0"/>
              </a:endParaRPr>
            </a:p>
          </p:txBody>
        </p:sp>
        <p:sp>
          <p:nvSpPr>
            <p:cNvPr id="43" name="文本框 27"/>
            <p:cNvSpPr txBox="true"/>
            <p:nvPr>
              <p:custDataLst>
                <p:tags r:id="rId13"/>
              </p:custDataLst>
            </p:nvPr>
          </p:nvSpPr>
          <p:spPr>
            <a:xfrm>
              <a:off x="6234598" y="4104981"/>
              <a:ext cx="1258974" cy="1171706"/>
            </a:xfrm>
            <a:prstGeom prst="rect">
              <a:avLst/>
            </a:prstGeom>
            <a:noFill/>
          </p:spPr>
          <p:txBody>
            <a:bodyPr wrap="square" lIns="91440" tIns="45720" rIns="91440" bIns="45720" rtlCol="0" anchor="ctr" anchorCtr="true">
              <a:normAutofit fontScale="70000" lnSpcReduction="20000"/>
            </a:bodyPr>
            <a:lstStyle/>
            <a:p>
              <a:pPr algn="ctr">
                <a:lnSpc>
                  <a:spcPct val="140000"/>
                </a:lnSpc>
              </a:pPr>
              <a:r>
                <a:rPr lang="en-US" altLang="zh-CN" sz="8000" b="1" spc="300" dirty="0" smtClean="0">
                  <a:solidFill>
                    <a:srgbClr val="FFC000"/>
                  </a:solidFill>
                  <a:latin typeface="Arial" panose="02080604020202020204" pitchFamily="34" charset="0"/>
                  <a:ea typeface="微软雅黑" panose="020B0503020204020204" pitchFamily="34" charset="-122"/>
                  <a:sym typeface="Arial" panose="02080604020202020204" pitchFamily="34" charset="0"/>
                </a:rPr>
                <a:t>04</a:t>
              </a:r>
              <a:endParaRPr lang="zh-CN" altLang="en-US" sz="8000" b="1" spc="300" dirty="0">
                <a:solidFill>
                  <a:srgbClr val="FFC000"/>
                </a:solidFill>
                <a:latin typeface="Arial" panose="02080604020202020204" pitchFamily="34" charset="0"/>
                <a:ea typeface="微软雅黑" panose="020B0503020204020204" pitchFamily="34" charset="-122"/>
                <a:sym typeface="Arial" panose="02080604020202020204" pitchFamily="34" charset="0"/>
              </a:endParaRPr>
            </a:p>
          </p:txBody>
        </p:sp>
        <p:sp>
          <p:nvSpPr>
            <p:cNvPr id="44" name="矩形 43"/>
            <p:cNvSpPr/>
            <p:nvPr>
              <p:custDataLst>
                <p:tags r:id="rId14"/>
              </p:custDataLst>
            </p:nvPr>
          </p:nvSpPr>
          <p:spPr>
            <a:xfrm>
              <a:off x="7535717" y="5293995"/>
              <a:ext cx="3795418" cy="931545"/>
            </a:xfrm>
            <a:prstGeom prst="rect">
              <a:avLst/>
            </a:prstGeom>
          </p:spPr>
          <p:txBody>
            <a:bodyPr wrap="square" lIns="91440" tIns="45720" rIns="91440" bIns="45720">
              <a:noAutofit/>
            </a:bodyPr>
            <a:lstStyle/>
            <a:p>
              <a:pPr>
                <a:lnSpc>
                  <a:spcPct val="120000"/>
                </a:lnSpc>
              </a:pPr>
              <a:r>
                <a:rPr lang="zh-CN" altLang="en-US" dirty="0">
                  <a:sym typeface="Arial" panose="02080604020202020204" pitchFamily="34" charset="0"/>
                </a:rPr>
                <a:t>“一盘棋”思维统筹资源，向优势核心主业聚集，打造专业化品牌。</a:t>
              </a:r>
              <a:endParaRPr lang="zh-CN" altLang="en-US" dirty="0">
                <a:sym typeface="Arial" panose="0208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（二）资源从平面配置向立体配置转变</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6" name="组合 5"/>
          <p:cNvGrpSpPr/>
          <p:nvPr/>
        </p:nvGrpSpPr>
        <p:grpSpPr>
          <a:xfrm>
            <a:off x="1743655" y="1976590"/>
            <a:ext cx="3447415" cy="4126230"/>
            <a:chOff x="1743655" y="1976590"/>
            <a:chExt cx="3447415" cy="4126230"/>
          </a:xfrm>
        </p:grpSpPr>
        <p:sp>
          <p:nvSpPr>
            <p:cNvPr id="44" name="任意多边形 43"/>
            <p:cNvSpPr/>
            <p:nvPr>
              <p:custDataLst>
                <p:tags r:id="rId2"/>
              </p:custDataLst>
            </p:nvPr>
          </p:nvSpPr>
          <p:spPr>
            <a:xfrm flipV="true">
              <a:off x="1743655" y="1976839"/>
              <a:ext cx="3447362" cy="3292668"/>
            </a:xfrm>
            <a:custGeom>
              <a:avLst/>
              <a:gdLst>
                <a:gd name="connsiteX0" fmla="*/ 0 w 1898690"/>
                <a:gd name="connsiteY0" fmla="*/ 1813490 h 1813490"/>
                <a:gd name="connsiteX1" fmla="*/ 1898690 w 1898690"/>
                <a:gd name="connsiteY1" fmla="*/ 1813490 h 1813490"/>
                <a:gd name="connsiteX2" fmla="*/ 1898690 w 1898690"/>
                <a:gd name="connsiteY2" fmla="*/ 211835 h 1813490"/>
                <a:gd name="connsiteX3" fmla="*/ 1159016 w 1898690"/>
                <a:gd name="connsiteY3" fmla="*/ 211835 h 1813490"/>
                <a:gd name="connsiteX4" fmla="*/ 949345 w 1898690"/>
                <a:gd name="connsiteY4" fmla="*/ 0 h 1813490"/>
                <a:gd name="connsiteX5" fmla="*/ 739674 w 1898690"/>
                <a:gd name="connsiteY5" fmla="*/ 211835 h 1813490"/>
                <a:gd name="connsiteX6" fmla="*/ 0 w 1898690"/>
                <a:gd name="connsiteY6" fmla="*/ 211835 h 181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690" h="1813490">
                  <a:moveTo>
                    <a:pt x="0" y="1813490"/>
                  </a:moveTo>
                  <a:lnTo>
                    <a:pt x="1898690" y="1813490"/>
                  </a:lnTo>
                  <a:lnTo>
                    <a:pt x="1898690" y="211835"/>
                  </a:lnTo>
                  <a:lnTo>
                    <a:pt x="1159016" y="211835"/>
                  </a:lnTo>
                  <a:lnTo>
                    <a:pt x="949345" y="0"/>
                  </a:lnTo>
                  <a:lnTo>
                    <a:pt x="739674" y="211835"/>
                  </a:lnTo>
                  <a:lnTo>
                    <a:pt x="0" y="211835"/>
                  </a:lnTo>
                  <a:close/>
                </a:path>
              </a:pathLst>
            </a:custGeom>
            <a:solidFill>
              <a:srgbClr val="DEA9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5" name="文本框 53"/>
            <p:cNvSpPr txBox="true"/>
            <p:nvPr>
              <p:custDataLst>
                <p:tags r:id="rId3"/>
              </p:custDataLst>
            </p:nvPr>
          </p:nvSpPr>
          <p:spPr>
            <a:xfrm>
              <a:off x="1914164" y="1976590"/>
              <a:ext cx="3146741" cy="2659745"/>
            </a:xfrm>
            <a:prstGeom prst="rect">
              <a:avLst/>
            </a:prstGeom>
          </p:spPr>
          <p:txBody>
            <a:bodyPr wrap="square" lIns="90000" tIns="46800" rIns="90000" bIns="46800" anchor="ctr" anchorCtr="false">
              <a:no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solidFill>
                    <a:sysClr val="window" lastClr="FFFFFF"/>
                  </a:solidFill>
                  <a:effectLst/>
                  <a:uLnTx/>
                  <a:uFillTx/>
                </a:defRPr>
              </a:lvl1pPr>
            </a:lstStyle>
            <a:p>
              <a:pPr algn="l">
                <a:lnSpc>
                  <a:spcPct val="130000"/>
                </a:lnSpc>
              </a:pPr>
              <a:r>
                <a:rPr lang="zh-CN" altLang="en-US" sz="2400" dirty="0"/>
                <a:t>国有资本基本上是</a:t>
              </a:r>
              <a:r>
                <a:rPr lang="zh-CN" altLang="en-US" sz="2400" b="1" dirty="0"/>
                <a:t>在本级平面配置</a:t>
              </a:r>
              <a:r>
                <a:rPr lang="zh-CN" altLang="en-US" sz="2400" dirty="0" smtClean="0"/>
                <a:t>，以</a:t>
              </a:r>
              <a:r>
                <a:rPr lang="zh-CN" altLang="en-US" sz="2400" dirty="0"/>
                <a:t>集中整合本级国有资本为主。</a:t>
              </a:r>
              <a:endParaRPr lang="zh-CN" altLang="en-US" sz="2400" dirty="0"/>
            </a:p>
          </p:txBody>
        </p:sp>
        <p:sp>
          <p:nvSpPr>
            <p:cNvPr id="48" name="矩形 47"/>
            <p:cNvSpPr/>
            <p:nvPr>
              <p:custDataLst>
                <p:tags r:id="rId4"/>
              </p:custDataLst>
            </p:nvPr>
          </p:nvSpPr>
          <p:spPr>
            <a:xfrm>
              <a:off x="1743655" y="5307800"/>
              <a:ext cx="3447415" cy="795020"/>
            </a:xfrm>
            <a:prstGeom prst="rect">
              <a:avLst/>
            </a:prstGeom>
            <a:solidFill>
              <a:srgbClr val="DEA9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zh-CN" altLang="en-US" sz="2000" b="1" spc="300" dirty="0">
                  <a:latin typeface="Arial" panose="02080604020202020204" pitchFamily="34" charset="0"/>
                  <a:ea typeface="微软雅黑" panose="020B0503020204020204" pitchFamily="34" charset="-122"/>
                  <a:cs typeface="+mn-ea"/>
                  <a:sym typeface="Arial" panose="02080604020202020204" pitchFamily="34" charset="0"/>
                </a:rPr>
                <a:t>过去</a:t>
              </a:r>
              <a:endParaRPr lang="zh-CN" altLang="en-US" sz="2000" b="1" spc="300" dirty="0">
                <a:solidFill>
                  <a:sysClr val="window" lastClr="FFFFFF"/>
                </a:solidFill>
                <a:latin typeface="Arial" panose="02080604020202020204" pitchFamily="34" charset="0"/>
                <a:ea typeface="微软雅黑" panose="020B0503020204020204" pitchFamily="34" charset="-122"/>
                <a:cs typeface="+mn-ea"/>
                <a:sym typeface="Arial" panose="02080604020202020204" pitchFamily="34" charset="0"/>
              </a:endParaRPr>
            </a:p>
          </p:txBody>
        </p:sp>
      </p:grpSp>
      <p:grpSp>
        <p:nvGrpSpPr>
          <p:cNvPr id="7" name="组合 6"/>
          <p:cNvGrpSpPr/>
          <p:nvPr/>
        </p:nvGrpSpPr>
        <p:grpSpPr>
          <a:xfrm>
            <a:off x="7309462" y="1975883"/>
            <a:ext cx="3447363" cy="4129047"/>
            <a:chOff x="7309462" y="1975883"/>
            <a:chExt cx="3447363" cy="4129047"/>
          </a:xfrm>
        </p:grpSpPr>
        <p:sp>
          <p:nvSpPr>
            <p:cNvPr id="46" name="任意多边形 45"/>
            <p:cNvSpPr/>
            <p:nvPr>
              <p:custDataLst>
                <p:tags r:id="rId5"/>
              </p:custDataLst>
            </p:nvPr>
          </p:nvSpPr>
          <p:spPr>
            <a:xfrm flipV="true">
              <a:off x="7309463" y="1976839"/>
              <a:ext cx="3447362" cy="3292668"/>
            </a:xfrm>
            <a:custGeom>
              <a:avLst/>
              <a:gdLst>
                <a:gd name="connsiteX0" fmla="*/ 0 w 1898690"/>
                <a:gd name="connsiteY0" fmla="*/ 1813490 h 1813490"/>
                <a:gd name="connsiteX1" fmla="*/ 1898690 w 1898690"/>
                <a:gd name="connsiteY1" fmla="*/ 1813490 h 1813490"/>
                <a:gd name="connsiteX2" fmla="*/ 1898690 w 1898690"/>
                <a:gd name="connsiteY2" fmla="*/ 211835 h 1813490"/>
                <a:gd name="connsiteX3" fmla="*/ 1159016 w 1898690"/>
                <a:gd name="connsiteY3" fmla="*/ 211835 h 1813490"/>
                <a:gd name="connsiteX4" fmla="*/ 949345 w 1898690"/>
                <a:gd name="connsiteY4" fmla="*/ 0 h 1813490"/>
                <a:gd name="connsiteX5" fmla="*/ 739674 w 1898690"/>
                <a:gd name="connsiteY5" fmla="*/ 211835 h 1813490"/>
                <a:gd name="connsiteX6" fmla="*/ 0 w 1898690"/>
                <a:gd name="connsiteY6" fmla="*/ 211835 h 181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690" h="1813490">
                  <a:moveTo>
                    <a:pt x="0" y="1813490"/>
                  </a:moveTo>
                  <a:lnTo>
                    <a:pt x="1898690" y="1813490"/>
                  </a:lnTo>
                  <a:lnTo>
                    <a:pt x="1898690" y="211835"/>
                  </a:lnTo>
                  <a:lnTo>
                    <a:pt x="1159016" y="211835"/>
                  </a:lnTo>
                  <a:lnTo>
                    <a:pt x="949345" y="0"/>
                  </a:lnTo>
                  <a:lnTo>
                    <a:pt x="739674" y="211835"/>
                  </a:lnTo>
                  <a:lnTo>
                    <a:pt x="0" y="211835"/>
                  </a:lnTo>
                  <a:close/>
                </a:path>
              </a:pathLst>
            </a:custGeom>
            <a:solidFill>
              <a:srgbClr val="0B7AD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7" name="文本框 54"/>
            <p:cNvSpPr txBox="true"/>
            <p:nvPr>
              <p:custDataLst>
                <p:tags r:id="rId6"/>
              </p:custDataLst>
            </p:nvPr>
          </p:nvSpPr>
          <p:spPr>
            <a:xfrm>
              <a:off x="7346599" y="1975883"/>
              <a:ext cx="3383524" cy="2661159"/>
            </a:xfrm>
            <a:prstGeom prst="rect">
              <a:avLst/>
            </a:prstGeom>
          </p:spPr>
          <p:txBody>
            <a:bodyPr wrap="square" lIns="90000" tIns="46800" rIns="90000" bIns="46800" anchor="ctr" anchorCtr="false">
              <a:no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solidFill>
                    <a:sysClr val="window" lastClr="FFFFFF"/>
                  </a:solidFill>
                  <a:effectLst/>
                  <a:uLnTx/>
                  <a:uFillTx/>
                </a:defRPr>
              </a:lvl1pPr>
            </a:lstStyle>
            <a:p>
              <a:pPr algn="l">
                <a:lnSpc>
                  <a:spcPct val="130000"/>
                </a:lnSpc>
              </a:pPr>
              <a:r>
                <a:rPr lang="zh-CN" altLang="en-US" sz="2000" dirty="0"/>
                <a:t>“十四五”期间</a:t>
              </a:r>
              <a:r>
                <a:rPr lang="zh-CN" altLang="en-US" sz="2000" dirty="0" smtClean="0"/>
                <a:t>，国有</a:t>
              </a:r>
              <a:r>
                <a:rPr lang="zh-CN" altLang="en-US" sz="2000" dirty="0"/>
                <a:t>资本界限打破，</a:t>
              </a:r>
              <a:r>
                <a:rPr lang="zh-CN" altLang="en-US" sz="2000" b="1" dirty="0"/>
                <a:t>鼓励支持上下国有资本合作合资</a:t>
              </a:r>
              <a:r>
                <a:rPr lang="zh-CN" altLang="en-US" sz="2000" dirty="0"/>
                <a:t>，优化国有资本配置，形成立体配置的新格局。</a:t>
              </a:r>
              <a:endParaRPr lang="zh-CN" altLang="en-US" sz="2000" dirty="0"/>
            </a:p>
          </p:txBody>
        </p:sp>
        <p:sp>
          <p:nvSpPr>
            <p:cNvPr id="49" name="矩形 48"/>
            <p:cNvSpPr/>
            <p:nvPr>
              <p:custDataLst>
                <p:tags r:id="rId7"/>
              </p:custDataLst>
            </p:nvPr>
          </p:nvSpPr>
          <p:spPr>
            <a:xfrm>
              <a:off x="7309462" y="5309987"/>
              <a:ext cx="3420661" cy="794943"/>
            </a:xfrm>
            <a:prstGeom prst="rect">
              <a:avLst/>
            </a:prstGeom>
            <a:solidFill>
              <a:srgbClr val="0B7AD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b="1" spc="300" dirty="0">
                  <a:latin typeface="Arial" panose="02080604020202020204" pitchFamily="34" charset="0"/>
                  <a:ea typeface="微软雅黑" panose="020B0503020204020204" pitchFamily="34" charset="-122"/>
                  <a:cs typeface="+mn-ea"/>
                  <a:sym typeface="Arial" panose="02080604020202020204" pitchFamily="34" charset="0"/>
                </a:rPr>
                <a:t>“</a:t>
              </a:r>
              <a:r>
                <a:rPr lang="zh-CN" altLang="en-US" sz="2000" b="1" spc="300" dirty="0">
                  <a:latin typeface="Arial" panose="02080604020202020204" pitchFamily="34" charset="0"/>
                  <a:ea typeface="微软雅黑" panose="020B0503020204020204" pitchFamily="34" charset="-122"/>
                  <a:cs typeface="+mn-ea"/>
                  <a:sym typeface="Arial" panose="02080604020202020204" pitchFamily="34" charset="0"/>
                </a:rPr>
                <a:t>十四五</a:t>
              </a:r>
              <a:r>
                <a:rPr lang="en-US" altLang="zh-CN" sz="2000" b="1" spc="300" dirty="0">
                  <a:latin typeface="Arial" panose="02080604020202020204" pitchFamily="34" charset="0"/>
                  <a:ea typeface="微软雅黑" panose="020B0503020204020204" pitchFamily="34" charset="-122"/>
                  <a:cs typeface="+mn-ea"/>
                  <a:sym typeface="Arial" panose="02080604020202020204" pitchFamily="34" charset="0"/>
                </a:rPr>
                <a:t>”</a:t>
              </a:r>
              <a:r>
                <a:rPr lang="zh-CN" altLang="en-US" sz="2000" b="1" spc="300" dirty="0">
                  <a:latin typeface="Arial" panose="02080604020202020204" pitchFamily="34" charset="0"/>
                  <a:ea typeface="微软雅黑" panose="020B0503020204020204" pitchFamily="34" charset="-122"/>
                  <a:cs typeface="+mn-ea"/>
                  <a:sym typeface="Arial" panose="02080604020202020204" pitchFamily="34" charset="0"/>
                </a:rPr>
                <a:t>期间</a:t>
              </a:r>
              <a:endParaRPr lang="zh-CN" altLang="en-US" sz="2000" b="1" spc="300" dirty="0">
                <a:solidFill>
                  <a:sysClr val="window" lastClr="FFFFFF"/>
                </a:solidFill>
                <a:latin typeface="Arial" panose="02080604020202020204" pitchFamily="34" charset="0"/>
                <a:ea typeface="微软雅黑" panose="020B0503020204020204" pitchFamily="34" charset="-122"/>
                <a:cs typeface="+mn-ea"/>
                <a:sym typeface="Arial" panose="02080604020202020204" pitchFamily="34" charset="0"/>
              </a:endParaRPr>
            </a:p>
          </p:txBody>
        </p:sp>
      </p:grpSp>
      <p:sp>
        <p:nvSpPr>
          <p:cNvPr id="2" name="手杖形箭头 1"/>
          <p:cNvSpPr/>
          <p:nvPr/>
        </p:nvSpPr>
        <p:spPr>
          <a:xfrm>
            <a:off x="3487535" y="1327208"/>
            <a:ext cx="5646940" cy="663517"/>
          </a:xfrm>
          <a:prstGeom prst="uturnArrow">
            <a:avLst/>
          </a:prstGeom>
          <a:solidFill>
            <a:srgbClr val="0B7A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tru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（二）资源从平面配置向立体配置转变</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55" name="组合 54"/>
          <p:cNvGrpSpPr/>
          <p:nvPr/>
        </p:nvGrpSpPr>
        <p:grpSpPr>
          <a:xfrm>
            <a:off x="613952" y="970349"/>
            <a:ext cx="5387256" cy="584775"/>
            <a:chOff x="594902" y="1145075"/>
            <a:chExt cx="5387256" cy="584775"/>
          </a:xfrm>
        </p:grpSpPr>
        <p:sp>
          <p:nvSpPr>
            <p:cNvPr id="56"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总体思路</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7" name="图片 56"/>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16" name="矩形 15"/>
          <p:cNvSpPr/>
          <p:nvPr>
            <p:custDataLst>
              <p:tags r:id="rId3"/>
            </p:custDataLst>
          </p:nvPr>
        </p:nvSpPr>
        <p:spPr>
          <a:xfrm>
            <a:off x="4494594" y="1116818"/>
            <a:ext cx="3727144" cy="161627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l">
              <a:lnSpc>
                <a:spcPct val="120000"/>
              </a:lnSpc>
            </a:pPr>
            <a:r>
              <a:rPr lang="zh-CN" altLang="zh-CN" sz="2000" dirty="0"/>
              <a:t>引导市属企业积极与中央企业、省属企业对接，广泛开展多领域深层次</a:t>
            </a:r>
            <a:r>
              <a:rPr lang="zh-CN" altLang="zh-CN" sz="2000" dirty="0" smtClean="0"/>
              <a:t>合资</a:t>
            </a:r>
            <a:r>
              <a:rPr lang="zh-CN" altLang="en-US" sz="2000" dirty="0"/>
              <a:t>合作</a:t>
            </a:r>
            <a:r>
              <a:rPr lang="zh-CN" altLang="zh-CN" sz="2000" dirty="0" smtClean="0"/>
              <a:t>。</a:t>
            </a:r>
            <a:endParaRPr lang="zh-CN" altLang="en-US" sz="2000" b="1" spc="300" dirty="0">
              <a:solidFill>
                <a:sysClr val="window" lastClr="FFFFFF"/>
              </a:solidFill>
              <a:latin typeface="Arial" panose="02080604020202020204" pitchFamily="34" charset="0"/>
              <a:ea typeface="微软雅黑" panose="020B0503020204020204" pitchFamily="34" charset="-122"/>
              <a:cs typeface="+mn-ea"/>
              <a:sym typeface="Arial" panose="02080604020202020204" pitchFamily="34" charset="0"/>
            </a:endParaRPr>
          </a:p>
        </p:txBody>
      </p:sp>
      <p:sp>
        <p:nvSpPr>
          <p:cNvPr id="17" name="矩形 16"/>
          <p:cNvSpPr/>
          <p:nvPr>
            <p:custDataLst>
              <p:tags r:id="rId4"/>
            </p:custDataLst>
          </p:nvPr>
        </p:nvSpPr>
        <p:spPr>
          <a:xfrm>
            <a:off x="4494594" y="5048250"/>
            <a:ext cx="3727144" cy="161627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l">
              <a:lnSpc>
                <a:spcPct val="120000"/>
              </a:lnSpc>
            </a:pPr>
            <a:r>
              <a:rPr lang="zh-CN" altLang="zh-CN" sz="2000" dirty="0"/>
              <a:t>整合市县国有资本，重点推动公交、水务、</a:t>
            </a:r>
            <a:r>
              <a:rPr lang="zh-CN" altLang="zh-CN" sz="2000" dirty="0" smtClean="0"/>
              <a:t>供热</a:t>
            </a:r>
            <a:r>
              <a:rPr lang="zh-CN" altLang="en-US" sz="2000" dirty="0" smtClean="0"/>
              <a:t>、能源</a:t>
            </a:r>
            <a:r>
              <a:rPr lang="zh-CN" altLang="zh-CN" sz="2000" dirty="0" smtClean="0"/>
              <a:t>等</a:t>
            </a:r>
            <a:r>
              <a:rPr lang="zh-CN" altLang="zh-CN" sz="2000" dirty="0"/>
              <a:t>领域整合。</a:t>
            </a:r>
            <a:endParaRPr lang="zh-CN" altLang="en-US" sz="2000" b="1" spc="300" dirty="0">
              <a:solidFill>
                <a:sysClr val="window" lastClr="FFFFFF"/>
              </a:solidFill>
              <a:latin typeface="Arial" panose="02080604020202020204" pitchFamily="34" charset="0"/>
              <a:ea typeface="微软雅黑" panose="020B0503020204020204" pitchFamily="34" charset="-122"/>
              <a:cs typeface="+mn-ea"/>
              <a:sym typeface="Arial" panose="02080604020202020204" pitchFamily="34" charset="0"/>
            </a:endParaRPr>
          </a:p>
        </p:txBody>
      </p:sp>
      <p:sp>
        <p:nvSpPr>
          <p:cNvPr id="18" name="矩形 17"/>
          <p:cNvSpPr/>
          <p:nvPr>
            <p:custDataLst>
              <p:tags r:id="rId5"/>
            </p:custDataLst>
          </p:nvPr>
        </p:nvSpPr>
        <p:spPr>
          <a:xfrm>
            <a:off x="1064024" y="3151852"/>
            <a:ext cx="3727144" cy="1616270"/>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nSpc>
                <a:spcPct val="120000"/>
              </a:lnSpc>
            </a:pPr>
            <a:r>
              <a:rPr lang="zh-CN" altLang="en-US" sz="2000" dirty="0" smtClean="0"/>
              <a:t>整合</a:t>
            </a:r>
            <a:r>
              <a:rPr lang="zh-CN" altLang="zh-CN" sz="2000" dirty="0" smtClean="0"/>
              <a:t>市直</a:t>
            </a:r>
            <a:r>
              <a:rPr lang="zh-CN" altLang="zh-CN" sz="2000" dirty="0"/>
              <a:t>部门（单位）经营性国有</a:t>
            </a:r>
            <a:r>
              <a:rPr lang="zh-CN" altLang="zh-CN" sz="2000" dirty="0" smtClean="0"/>
              <a:t>资产</a:t>
            </a:r>
            <a:r>
              <a:rPr lang="zh-CN" altLang="en-US" sz="2000" dirty="0" smtClean="0"/>
              <a:t>，集中</a:t>
            </a:r>
            <a:r>
              <a:rPr lang="zh-CN" altLang="zh-CN" sz="2000" dirty="0" smtClean="0"/>
              <a:t>统一</a:t>
            </a:r>
            <a:r>
              <a:rPr lang="zh-CN" altLang="zh-CN" sz="2000" dirty="0"/>
              <a:t>由市国资委履行出资人职责。</a:t>
            </a:r>
            <a:endParaRPr lang="zh-CN" altLang="zh-CN" sz="2000" dirty="0"/>
          </a:p>
        </p:txBody>
      </p:sp>
      <p:sp>
        <p:nvSpPr>
          <p:cNvPr id="19" name="矩形 18"/>
          <p:cNvSpPr/>
          <p:nvPr>
            <p:custDataLst>
              <p:tags r:id="rId6"/>
            </p:custDataLst>
          </p:nvPr>
        </p:nvSpPr>
        <p:spPr>
          <a:xfrm>
            <a:off x="7912406" y="3151852"/>
            <a:ext cx="3727144" cy="1616270"/>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nSpc>
                <a:spcPct val="120000"/>
              </a:lnSpc>
            </a:pPr>
            <a:r>
              <a:rPr lang="zh-CN" altLang="zh-CN" sz="2000" dirty="0"/>
              <a:t>加强和兄弟省、市国资委联系，积极寻找产业对接机会。</a:t>
            </a:r>
            <a:endParaRPr lang="zh-CN" altLang="zh-CN" sz="2000" dirty="0"/>
          </a:p>
        </p:txBody>
      </p:sp>
      <p:grpSp>
        <p:nvGrpSpPr>
          <p:cNvPr id="5" name="组合 4"/>
          <p:cNvGrpSpPr/>
          <p:nvPr/>
        </p:nvGrpSpPr>
        <p:grpSpPr>
          <a:xfrm>
            <a:off x="5067758" y="2781300"/>
            <a:ext cx="2580817" cy="2200275"/>
            <a:chOff x="5248733" y="2781300"/>
            <a:chExt cx="2580817" cy="2200275"/>
          </a:xfrm>
        </p:grpSpPr>
        <p:sp>
          <p:nvSpPr>
            <p:cNvPr id="3" name="十字箭头 2"/>
            <p:cNvSpPr/>
            <p:nvPr/>
          </p:nvSpPr>
          <p:spPr>
            <a:xfrm>
              <a:off x="5248733" y="2781300"/>
              <a:ext cx="2580817" cy="2200275"/>
            </a:xfrm>
            <a:prstGeom prst="quad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
            <p:cNvSpPr txBox="true"/>
            <p:nvPr/>
          </p:nvSpPr>
          <p:spPr>
            <a:xfrm>
              <a:off x="6331392" y="4458735"/>
              <a:ext cx="415498" cy="396134"/>
            </a:xfrm>
            <a:prstGeom prst="rect">
              <a:avLst/>
            </a:prstGeom>
            <a:noFill/>
          </p:spPr>
          <p:txBody>
            <a:bodyPr wrap="none" rtlCol="0" anchor="ctr">
              <a:spAutoFit/>
            </a:bodyPr>
            <a:lstStyle/>
            <a:p>
              <a:pPr>
                <a:lnSpc>
                  <a:spcPct val="120000"/>
                </a:lnSpc>
              </a:pPr>
              <a:r>
                <a:rPr lang="zh-CN" altLang="en-US" dirty="0" smtClean="0">
                  <a:solidFill>
                    <a:schemeClr val="bg1"/>
                  </a:solidFill>
                </a:rPr>
                <a:t>下</a:t>
              </a:r>
              <a:endParaRPr lang="zh-CN" altLang="en-US" dirty="0" smtClean="0">
                <a:solidFill>
                  <a:schemeClr val="bg1"/>
                </a:solidFill>
              </a:endParaRPr>
            </a:p>
          </p:txBody>
        </p:sp>
        <p:sp>
          <p:nvSpPr>
            <p:cNvPr id="22" name="TextBox 21"/>
            <p:cNvSpPr txBox="true"/>
            <p:nvPr/>
          </p:nvSpPr>
          <p:spPr>
            <a:xfrm>
              <a:off x="6331392" y="2953785"/>
              <a:ext cx="415498" cy="396134"/>
            </a:xfrm>
            <a:prstGeom prst="rect">
              <a:avLst/>
            </a:prstGeom>
            <a:noFill/>
          </p:spPr>
          <p:txBody>
            <a:bodyPr wrap="none" rtlCol="0" anchor="ctr">
              <a:spAutoFit/>
            </a:bodyPr>
            <a:lstStyle/>
            <a:p>
              <a:pPr>
                <a:lnSpc>
                  <a:spcPct val="120000"/>
                </a:lnSpc>
              </a:pPr>
              <a:r>
                <a:rPr lang="zh-CN" altLang="en-US" dirty="0" smtClean="0">
                  <a:solidFill>
                    <a:schemeClr val="bg1"/>
                  </a:solidFill>
                </a:rPr>
                <a:t>上</a:t>
              </a:r>
              <a:endParaRPr lang="zh-CN" altLang="en-US" dirty="0" smtClean="0">
                <a:solidFill>
                  <a:schemeClr val="bg1"/>
                </a:solidFill>
              </a:endParaRPr>
            </a:p>
          </p:txBody>
        </p:sp>
        <p:sp>
          <p:nvSpPr>
            <p:cNvPr id="23" name="TextBox 22"/>
            <p:cNvSpPr txBox="true"/>
            <p:nvPr/>
          </p:nvSpPr>
          <p:spPr>
            <a:xfrm>
              <a:off x="5357110" y="3683370"/>
              <a:ext cx="415498" cy="396134"/>
            </a:xfrm>
            <a:prstGeom prst="rect">
              <a:avLst/>
            </a:prstGeom>
            <a:noFill/>
          </p:spPr>
          <p:txBody>
            <a:bodyPr wrap="none" rtlCol="0" anchor="ctr">
              <a:spAutoFit/>
            </a:bodyPr>
            <a:lstStyle/>
            <a:p>
              <a:pPr>
                <a:lnSpc>
                  <a:spcPct val="120000"/>
                </a:lnSpc>
              </a:pPr>
              <a:r>
                <a:rPr lang="zh-CN" altLang="en-US" dirty="0" smtClean="0">
                  <a:solidFill>
                    <a:schemeClr val="bg1"/>
                  </a:solidFill>
                </a:rPr>
                <a:t>左</a:t>
              </a:r>
              <a:endParaRPr lang="zh-CN" altLang="en-US" dirty="0" smtClean="0">
                <a:solidFill>
                  <a:schemeClr val="bg1"/>
                </a:solidFill>
              </a:endParaRPr>
            </a:p>
          </p:txBody>
        </p:sp>
        <p:sp>
          <p:nvSpPr>
            <p:cNvPr id="24" name="TextBox 23"/>
            <p:cNvSpPr txBox="true"/>
            <p:nvPr/>
          </p:nvSpPr>
          <p:spPr>
            <a:xfrm>
              <a:off x="7281160" y="3683370"/>
              <a:ext cx="415498" cy="396134"/>
            </a:xfrm>
            <a:prstGeom prst="rect">
              <a:avLst/>
            </a:prstGeom>
            <a:noFill/>
          </p:spPr>
          <p:txBody>
            <a:bodyPr wrap="none" rtlCol="0" anchor="ctr">
              <a:spAutoFit/>
            </a:bodyPr>
            <a:lstStyle/>
            <a:p>
              <a:pPr>
                <a:lnSpc>
                  <a:spcPct val="120000"/>
                </a:lnSpc>
              </a:pPr>
              <a:r>
                <a:rPr lang="zh-CN" altLang="en-US" dirty="0" smtClean="0">
                  <a:solidFill>
                    <a:schemeClr val="bg1"/>
                  </a:solidFill>
                </a:rPr>
                <a:t>右</a:t>
              </a:r>
              <a:endParaRPr lang="zh-CN" altLang="en-US" dirty="0" smtClean="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anim calcmode="lin" valueType="num">
                                      <p:cBhvr>
                                        <p:cTn id="21" dur="500" fill="hold"/>
                                        <p:tgtEl>
                                          <p:spTgt spid="16"/>
                                        </p:tgtEl>
                                        <p:attrNameLst>
                                          <p:attrName>ppt_x</p:attrName>
                                        </p:attrNameLst>
                                      </p:cBhvr>
                                      <p:tavLst>
                                        <p:tav tm="0">
                                          <p:val>
                                            <p:strVal val="#ppt_x"/>
                                          </p:val>
                                        </p:tav>
                                        <p:tav tm="100000">
                                          <p:val>
                                            <p:strVal val="#ppt_x"/>
                                          </p:val>
                                        </p:tav>
                                      </p:tavLst>
                                    </p:anim>
                                    <p:anim calcmode="lin" valueType="num">
                                      <p:cBhvr>
                                        <p:cTn id="22"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anim calcmode="lin" valueType="num">
                                      <p:cBhvr>
                                        <p:cTn id="35" dur="500" fill="hold"/>
                                        <p:tgtEl>
                                          <p:spTgt spid="18"/>
                                        </p:tgtEl>
                                        <p:attrNameLst>
                                          <p:attrName>ppt_x</p:attrName>
                                        </p:attrNameLst>
                                      </p:cBhvr>
                                      <p:tavLst>
                                        <p:tav tm="0">
                                          <p:val>
                                            <p:strVal val="#ppt_x"/>
                                          </p:val>
                                        </p:tav>
                                        <p:tav tm="100000">
                                          <p:val>
                                            <p:strVal val="#ppt_x"/>
                                          </p:val>
                                        </p:tav>
                                      </p:tavLst>
                                    </p:anim>
                                    <p:anim calcmode="lin" valueType="num">
                                      <p:cBhvr>
                                        <p:cTn id="36"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anim calcmode="lin" valueType="num">
                                      <p:cBhvr>
                                        <p:cTn id="42" dur="500" fill="hold"/>
                                        <p:tgtEl>
                                          <p:spTgt spid="19"/>
                                        </p:tgtEl>
                                        <p:attrNameLst>
                                          <p:attrName>ppt_x</p:attrName>
                                        </p:attrNameLst>
                                      </p:cBhvr>
                                      <p:tavLst>
                                        <p:tav tm="0">
                                          <p:val>
                                            <p:strVal val="#ppt_x"/>
                                          </p:val>
                                        </p:tav>
                                        <p:tav tm="100000">
                                          <p:val>
                                            <p:strVal val="#ppt_x"/>
                                          </p:val>
                                        </p:tav>
                                      </p:tavLst>
                                    </p:anim>
                                    <p:anim calcmode="lin" valueType="num">
                                      <p:cBhvr>
                                        <p:cTn id="43"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true"/>
      <p:bldP spid="17" grpId="0" bldLvl="0" animBg="true"/>
      <p:bldP spid="18" grpId="0" bldLvl="0" animBg="true"/>
      <p:bldP spid="19" grpId="0" bldLvl="0" animBg="tru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12188952" cy="6857998"/>
          </a:xfrm>
          <a:prstGeom prst="rect">
            <a:avLst/>
          </a:prstGeom>
          <a:blipFill>
            <a:blip r:embed="rId1" cstate="print"/>
            <a:stretch>
              <a:fillRect/>
            </a:stretch>
          </a:blipFill>
        </p:spPr>
        <p:txBody>
          <a:bodyPr wrap="square" lIns="0" tIns="0" rIns="0" bIns="0" rtlCol="0"/>
          <a:lstStyle/>
          <a:p>
            <a:endParaRPr dirty="0">
              <a:solidFill>
                <a:srgbClr val="000000"/>
              </a:solidFill>
            </a:endParaRPr>
          </a:p>
        </p:txBody>
      </p:sp>
      <p:pic>
        <p:nvPicPr>
          <p:cNvPr id="11" name="图片 10"/>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542862" y="1504323"/>
            <a:ext cx="11076132" cy="3438050"/>
          </a:xfrm>
          <a:prstGeom prst="rect">
            <a:avLst/>
          </a:prstGeom>
        </p:spPr>
      </p:pic>
      <p:sp>
        <p:nvSpPr>
          <p:cNvPr id="13" name="object 5"/>
          <p:cNvSpPr/>
          <p:nvPr/>
        </p:nvSpPr>
        <p:spPr>
          <a:xfrm>
            <a:off x="11130323" y="1514117"/>
            <a:ext cx="472642" cy="470766"/>
          </a:xfrm>
          <a:custGeom>
            <a:avLst/>
            <a:gdLst/>
            <a:ahLst/>
            <a:cxnLst/>
            <a:rect l="l" t="t" r="r" b="b"/>
            <a:pathLst>
              <a:path w="320040" h="318769">
                <a:moveTo>
                  <a:pt x="0" y="0"/>
                </a:moveTo>
                <a:lnTo>
                  <a:pt x="320040" y="0"/>
                </a:lnTo>
                <a:lnTo>
                  <a:pt x="320040" y="318515"/>
                </a:lnTo>
              </a:path>
            </a:pathLst>
          </a:custGeom>
          <a:ln w="67056">
            <a:solidFill>
              <a:srgbClr val="FFFFFF"/>
            </a:solidFill>
          </a:ln>
        </p:spPr>
        <p:txBody>
          <a:bodyPr wrap="square" lIns="0" tIns="0" rIns="0" bIns="0" rtlCol="0"/>
          <a:lstStyle/>
          <a:p>
            <a:endParaRPr>
              <a:solidFill>
                <a:srgbClr val="000000"/>
              </a:solidFill>
            </a:endParaRPr>
          </a:p>
        </p:txBody>
      </p:sp>
      <p:sp>
        <p:nvSpPr>
          <p:cNvPr id="14" name="object 6"/>
          <p:cNvSpPr/>
          <p:nvPr/>
        </p:nvSpPr>
        <p:spPr>
          <a:xfrm>
            <a:off x="551161" y="1518464"/>
            <a:ext cx="472642" cy="472642"/>
          </a:xfrm>
          <a:custGeom>
            <a:avLst/>
            <a:gdLst/>
            <a:ahLst/>
            <a:cxnLst/>
            <a:rect l="l" t="t" r="r" b="b"/>
            <a:pathLst>
              <a:path w="320039" h="320039">
                <a:moveTo>
                  <a:pt x="0" y="320039"/>
                </a:moveTo>
                <a:lnTo>
                  <a:pt x="0" y="0"/>
                </a:lnTo>
                <a:lnTo>
                  <a:pt x="320040" y="0"/>
                </a:lnTo>
              </a:path>
            </a:pathLst>
          </a:custGeom>
          <a:ln w="67056">
            <a:solidFill>
              <a:srgbClr val="FFFFFF"/>
            </a:solidFill>
          </a:ln>
        </p:spPr>
        <p:txBody>
          <a:bodyPr wrap="square" lIns="0" tIns="0" rIns="0" bIns="0" rtlCol="0"/>
          <a:lstStyle/>
          <a:p>
            <a:endParaRPr>
              <a:solidFill>
                <a:srgbClr val="000000"/>
              </a:solidFill>
            </a:endParaRPr>
          </a:p>
        </p:txBody>
      </p:sp>
      <p:sp>
        <p:nvSpPr>
          <p:cNvPr id="16" name="TextBox 15"/>
          <p:cNvSpPr txBox="true"/>
          <p:nvPr/>
        </p:nvSpPr>
        <p:spPr>
          <a:xfrm>
            <a:off x="2485390" y="1778000"/>
            <a:ext cx="7456805" cy="2861310"/>
          </a:xfrm>
          <a:prstGeom prst="rect">
            <a:avLst/>
          </a:prstGeom>
          <a:noFill/>
        </p:spPr>
        <p:txBody>
          <a:bodyPr wrap="square" rtlCol="0">
            <a:spAutoFit/>
          </a:bodyPr>
          <a:lstStyle/>
          <a:p>
            <a:pPr marL="857250" indent="-857250" algn="ctr">
              <a:lnSpc>
                <a:spcPct val="150000"/>
              </a:lnSpc>
              <a:buFont typeface="Wingdings" panose="05000000000000000000" charset="0"/>
              <a:buChar char="l"/>
            </a:pPr>
            <a:r>
              <a:rPr lang="zh-CN" altLang="en-US" sz="4000" dirty="0">
                <a:solidFill>
                  <a:schemeClr val="bg1"/>
                </a:solidFill>
                <a:latin typeface="方正粗雅宋_GBK" panose="02000000000000000000" pitchFamily="2" charset="-122"/>
                <a:ea typeface="方正粗雅宋_GBK" panose="02000000000000000000" pitchFamily="2" charset="-122"/>
                <a:sym typeface="+mn-ea"/>
              </a:rPr>
              <a:t>承担交办任务</a:t>
            </a:r>
            <a:endParaRPr lang="zh-CN" altLang="en-US" sz="4000" dirty="0">
              <a:solidFill>
                <a:schemeClr val="bg1"/>
              </a:solidFill>
              <a:latin typeface="方正粗雅宋_GBK" panose="02000000000000000000" pitchFamily="2" charset="-122"/>
              <a:ea typeface="方正粗雅宋_GBK" panose="02000000000000000000" pitchFamily="2" charset="-122"/>
              <a:sym typeface="+mn-ea"/>
            </a:endParaRPr>
          </a:p>
          <a:p>
            <a:pPr marL="857250" indent="-857250" algn="ctr">
              <a:lnSpc>
                <a:spcPct val="150000"/>
              </a:lnSpc>
              <a:buFont typeface="Wingdings" panose="05000000000000000000" charset="0"/>
              <a:buChar char="l"/>
            </a:pPr>
            <a:r>
              <a:rPr lang="zh-CN" altLang="en-US" sz="4000" dirty="0">
                <a:solidFill>
                  <a:schemeClr val="bg1"/>
                </a:solidFill>
                <a:latin typeface="方正粗雅宋_GBK" panose="02000000000000000000" pitchFamily="2" charset="-122"/>
                <a:ea typeface="方正粗雅宋_GBK" panose="02000000000000000000" pitchFamily="2" charset="-122"/>
                <a:sym typeface="+mn-ea"/>
              </a:rPr>
              <a:t>带动产业发展</a:t>
            </a:r>
            <a:endParaRPr lang="zh-CN" altLang="en-US" sz="4000" dirty="0">
              <a:solidFill>
                <a:schemeClr val="bg1"/>
              </a:solidFill>
              <a:latin typeface="方正粗雅宋_GBK" panose="02000000000000000000" pitchFamily="2" charset="-122"/>
              <a:ea typeface="方正粗雅宋_GBK" panose="02000000000000000000" pitchFamily="2" charset="-122"/>
              <a:sym typeface="+mn-ea"/>
            </a:endParaRPr>
          </a:p>
          <a:p>
            <a:pPr marL="857250" indent="-857250" algn="ctr">
              <a:lnSpc>
                <a:spcPct val="150000"/>
              </a:lnSpc>
              <a:buFont typeface="Wingdings" panose="05000000000000000000" charset="0"/>
              <a:buChar char="l"/>
            </a:pPr>
            <a:r>
              <a:rPr lang="zh-CN" altLang="en-US" sz="4000" dirty="0">
                <a:solidFill>
                  <a:schemeClr val="bg1"/>
                </a:solidFill>
                <a:latin typeface="方正粗雅宋_GBK" panose="02000000000000000000" pitchFamily="2" charset="-122"/>
                <a:ea typeface="方正粗雅宋_GBK" panose="02000000000000000000" pitchFamily="2" charset="-122"/>
                <a:sym typeface="+mn-ea"/>
              </a:rPr>
              <a:t>服务地方民生</a:t>
            </a:r>
            <a:endParaRPr lang="zh-CN" altLang="en-US" sz="4000" dirty="0">
              <a:solidFill>
                <a:schemeClr val="bg1"/>
              </a:solidFill>
              <a:latin typeface="方正粗雅宋_GBK" panose="02000000000000000000" pitchFamily="2" charset="-122"/>
              <a:ea typeface="方正粗雅宋_GBK" panose="02000000000000000000" pitchFamily="2" charset="-122"/>
              <a:sym typeface="+mn-ea"/>
            </a:endParaRPr>
          </a:p>
        </p:txBody>
      </p:sp>
      <p:sp>
        <p:nvSpPr>
          <p:cNvPr id="2" name="TextBox 15"/>
          <p:cNvSpPr txBox="true"/>
          <p:nvPr/>
        </p:nvSpPr>
        <p:spPr>
          <a:xfrm>
            <a:off x="91854" y="10380"/>
            <a:ext cx="6287923" cy="1200329"/>
          </a:xfrm>
          <a:prstGeom prst="rect">
            <a:avLst/>
          </a:prstGeom>
          <a:noFill/>
        </p:spPr>
        <p:txBody>
          <a:bodyPr wrap="square" rtlCol="0">
            <a:spAutoFit/>
          </a:bodyPr>
          <a:lstStyle/>
          <a:p>
            <a:pPr>
              <a:lnSpc>
                <a:spcPct val="150000"/>
              </a:lnSpc>
            </a:pPr>
            <a:r>
              <a:rPr lang="zh-CN" altLang="en-US" sz="4800" spc="-5" dirty="0">
                <a:solidFill>
                  <a:srgbClr val="FFFFFF"/>
                </a:solidFill>
                <a:latin typeface="方正粗雅宋_GBK" panose="02000000000000000000" pitchFamily="2" charset="-122"/>
                <a:ea typeface="方正粗雅宋_GBK" panose="02000000000000000000" pitchFamily="2" charset="-122"/>
                <a:cs typeface="Calibri" panose="020F0502020204030204"/>
                <a:sym typeface="+mn-ea"/>
              </a:rPr>
              <a:t>（三）</a:t>
            </a:r>
            <a:r>
              <a:rPr lang="zh-CN" altLang="en-US" sz="4800" dirty="0">
                <a:solidFill>
                  <a:prstClr val="white"/>
                </a:solidFill>
                <a:latin typeface="方正粗雅宋_GBK" panose="02000000000000000000" pitchFamily="2" charset="-122"/>
                <a:ea typeface="方正粗雅宋_GBK" panose="02000000000000000000" pitchFamily="2" charset="-122"/>
              </a:rPr>
              <a:t>发挥三个职能</a:t>
            </a:r>
            <a:endParaRPr lang="zh-CN" altLang="en-US" sz="4800" dirty="0">
              <a:solidFill>
                <a:prstClr val="white"/>
              </a:solidFill>
              <a:latin typeface="方正粗雅宋_GBK" panose="02000000000000000000" pitchFamily="2" charset="-122"/>
              <a:ea typeface="方正粗雅宋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a:solidFill>
                  <a:schemeClr val="bg1"/>
                </a:solidFill>
                <a:latin typeface="方正粗雅宋_GBK" panose="02000000000000000000" pitchFamily="2" charset="-122"/>
                <a:ea typeface="方正粗雅宋_GBK" panose="02000000000000000000" pitchFamily="2" charset="-122"/>
                <a:cs typeface="宋体" pitchFamily="2" charset="-122"/>
              </a:rPr>
              <a:t>三</a:t>
            </a:r>
            <a:r>
              <a:rPr lang="zh-CN" altLang="en-US" sz="2800" kern="0" smtClean="0">
                <a:solidFill>
                  <a:schemeClr val="bg1"/>
                </a:solidFill>
                <a:latin typeface="方正粗雅宋_GBK" panose="02000000000000000000" pitchFamily="2" charset="-122"/>
                <a:ea typeface="方正粗雅宋_GBK" panose="02000000000000000000" pitchFamily="2" charset="-122"/>
                <a:cs typeface="宋体" pitchFamily="2" charset="-122"/>
              </a:rPr>
              <a:t>、</a:t>
            </a:r>
            <a:r>
              <a:rPr lang="zh-CN" altLang="en-US" sz="2800" kern="0">
                <a:solidFill>
                  <a:schemeClr val="bg1"/>
                </a:solidFill>
                <a:latin typeface="方正粗雅宋_GBK" panose="02000000000000000000" pitchFamily="2" charset="-122"/>
                <a:ea typeface="方正粗雅宋_GBK" panose="02000000000000000000" pitchFamily="2" charset="-122"/>
                <a:cs typeface="宋体" pitchFamily="2" charset="-122"/>
              </a:rPr>
              <a:t>发挥三个职能</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77" name="组合 76"/>
          <p:cNvGrpSpPr/>
          <p:nvPr/>
        </p:nvGrpSpPr>
        <p:grpSpPr>
          <a:xfrm>
            <a:off x="613952" y="970349"/>
            <a:ext cx="5387256" cy="584775"/>
            <a:chOff x="594902" y="1145075"/>
            <a:chExt cx="5387256" cy="584775"/>
          </a:xfrm>
        </p:grpSpPr>
        <p:sp>
          <p:nvSpPr>
            <p:cNvPr id="78"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smtClean="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承担</a:t>
              </a: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交办任务</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79" name="图片 78"/>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grpSp>
        <p:nvGrpSpPr>
          <p:cNvPr id="6" name="组合 5"/>
          <p:cNvGrpSpPr/>
          <p:nvPr/>
        </p:nvGrpSpPr>
        <p:grpSpPr>
          <a:xfrm>
            <a:off x="190184" y="1830801"/>
            <a:ext cx="3908425" cy="3747950"/>
            <a:chOff x="1262484" y="1933904"/>
            <a:chExt cx="3908425" cy="3747950"/>
          </a:xfrm>
        </p:grpSpPr>
        <p:pic>
          <p:nvPicPr>
            <p:cNvPr id="4" name="Picture 2" descr="Y:\PP制作\2022 国资委  局长大讲堂\图片\聊城国资国企宣传图片\市铁投集团承建郑济高铁聊城西站配套基础设施项目.jpg"/>
            <p:cNvPicPr>
              <a:picLocks noChangeAspect="true" noChangeArrowheads="true"/>
            </p:cNvPicPr>
            <p:nvPr/>
          </p:nvPicPr>
          <p:blipFill rotWithShape="true">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false"/>
                </a:ext>
              </a:extLst>
            </a:blip>
            <a:srcRect l="5607" t="954" r="14051" b="-954"/>
            <a:stretch>
              <a:fillRect/>
            </a:stretch>
          </p:blipFill>
          <p:spPr bwMode="auto">
            <a:xfrm>
              <a:off x="1262485" y="1933904"/>
              <a:ext cx="3776847" cy="254891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262484" y="4631564"/>
              <a:ext cx="3908425" cy="1050290"/>
            </a:xfrm>
            <a:prstGeom prst="rect">
              <a:avLst/>
            </a:prstGeom>
          </p:spPr>
          <p:txBody>
            <a:bodyPr wrap="square">
              <a:spAutoFit/>
            </a:bodyPr>
            <a:lstStyle/>
            <a:p>
              <a:pPr>
                <a:lnSpc>
                  <a:spcPct val="130000"/>
                </a:lnSpc>
              </a:pPr>
              <a:r>
                <a:rPr lang="zh-CN" altLang="en-US" sz="2400" b="1" dirty="0">
                  <a:solidFill>
                    <a:srgbClr val="0070C0"/>
                  </a:solidFill>
                  <a:latin typeface="+mn-ea"/>
                </a:rPr>
                <a:t>市铁投集团承建郑济高</a:t>
              </a:r>
              <a:r>
                <a:rPr lang="zh-CN" altLang="en-US" sz="2400" b="1" dirty="0" smtClean="0">
                  <a:solidFill>
                    <a:srgbClr val="0070C0"/>
                  </a:solidFill>
                  <a:latin typeface="+mn-ea"/>
                </a:rPr>
                <a:t>铁聊</a:t>
              </a:r>
              <a:r>
                <a:rPr lang="zh-CN" altLang="en-US" sz="2400" b="1" dirty="0">
                  <a:solidFill>
                    <a:srgbClr val="0070C0"/>
                  </a:solidFill>
                  <a:latin typeface="+mn-ea"/>
                </a:rPr>
                <a:t>城西站配套基础设施项目</a:t>
              </a:r>
              <a:endParaRPr lang="zh-CN" altLang="en-US" sz="2400" b="1" dirty="0">
                <a:solidFill>
                  <a:srgbClr val="0070C0"/>
                </a:solidFill>
                <a:latin typeface="+mn-ea"/>
              </a:endParaRPr>
            </a:p>
          </p:txBody>
        </p:sp>
      </p:grpSp>
      <p:grpSp>
        <p:nvGrpSpPr>
          <p:cNvPr id="16" name="组合 15"/>
          <p:cNvGrpSpPr/>
          <p:nvPr/>
        </p:nvGrpSpPr>
        <p:grpSpPr>
          <a:xfrm>
            <a:off x="7888043" y="1837055"/>
            <a:ext cx="4210027" cy="3745190"/>
            <a:chOff x="8077223" y="1910625"/>
            <a:chExt cx="4210027" cy="3745190"/>
          </a:xfrm>
        </p:grpSpPr>
        <p:pic>
          <p:nvPicPr>
            <p:cNvPr id="1027" name="Picture 3"/>
            <p:cNvPicPr>
              <a:picLocks noChangeAspect="true" noChangeArrowheads="true"/>
            </p:cNvPicPr>
            <p:nvPr/>
          </p:nvPicPr>
          <p:blipFill>
            <a:blip r:embed="rId5">
              <a:extLst>
                <a:ext uri="{28A0092B-C50C-407E-A947-70E740481C1C}">
                  <a14:useLocalDpi xmlns:a14="http://schemas.microsoft.com/office/drawing/2010/main" val="false"/>
                </a:ext>
              </a:extLst>
            </a:blip>
            <a:stretch>
              <a:fillRect/>
            </a:stretch>
          </p:blipFill>
          <p:spPr bwMode="auto">
            <a:xfrm>
              <a:off x="8077223" y="1910625"/>
              <a:ext cx="4210027" cy="2503720"/>
            </a:xfrm>
            <a:prstGeom prst="rect">
              <a:avLst/>
            </a:prstGeom>
            <a:noFill/>
            <a:extLst>
              <a:ext uri="{909E8E84-426E-40DD-AFC4-6F175D3DCCD1}">
                <a14:hiddenFill xmlns:a14="http://schemas.microsoft.com/office/drawing/2010/main">
                  <a:solidFill>
                    <a:srgbClr val="FFFFFF"/>
                  </a:solidFill>
                </a14:hiddenFill>
              </a:ext>
            </a:extLst>
          </p:spPr>
        </p:pic>
        <p:sp>
          <p:nvSpPr>
            <p:cNvPr id="93" name="矩形 92"/>
            <p:cNvSpPr/>
            <p:nvPr/>
          </p:nvSpPr>
          <p:spPr>
            <a:xfrm>
              <a:off x="8219092" y="4605525"/>
              <a:ext cx="3912235" cy="1050290"/>
            </a:xfrm>
            <a:prstGeom prst="rect">
              <a:avLst/>
            </a:prstGeom>
          </p:spPr>
          <p:txBody>
            <a:bodyPr wrap="square">
              <a:spAutoFit/>
            </a:bodyPr>
            <a:lstStyle/>
            <a:p>
              <a:pPr algn="l">
                <a:lnSpc>
                  <a:spcPct val="130000"/>
                </a:lnSpc>
              </a:pPr>
              <a:r>
                <a:rPr lang="zh-CN" altLang="en-US" sz="2400" b="1" dirty="0">
                  <a:solidFill>
                    <a:srgbClr val="0070C0"/>
                  </a:solidFill>
                  <a:latin typeface="+mn-ea"/>
                </a:rPr>
                <a:t>市财信集团承建东昌学院新校区项目</a:t>
              </a:r>
              <a:endParaRPr lang="zh-CN" altLang="en-US" sz="2400" b="1" dirty="0">
                <a:solidFill>
                  <a:srgbClr val="0070C0"/>
                </a:solidFill>
                <a:latin typeface="+mn-ea"/>
              </a:endParaRPr>
            </a:p>
          </p:txBody>
        </p:sp>
      </p:grpSp>
      <p:grpSp>
        <p:nvGrpSpPr>
          <p:cNvPr id="12" name="组合 11"/>
          <p:cNvGrpSpPr/>
          <p:nvPr/>
        </p:nvGrpSpPr>
        <p:grpSpPr>
          <a:xfrm>
            <a:off x="4118969" y="1847564"/>
            <a:ext cx="3632053" cy="3738136"/>
            <a:chOff x="4339679" y="1921134"/>
            <a:chExt cx="3632053" cy="3738136"/>
          </a:xfrm>
        </p:grpSpPr>
        <p:pic>
          <p:nvPicPr>
            <p:cNvPr id="1028" name="Picture 4" descr="Y:\PP制作\2022 国资委  局长大讲堂\图\市财金公司承建新旧动能转换产业孵化园区.jpg"/>
            <p:cNvPicPr>
              <a:picLocks noChangeAspect="true" noChangeArrowheads="true"/>
            </p:cNvPicPr>
            <p:nvPr/>
          </p:nvPicPr>
          <p:blipFill rotWithShape="true">
            <a:blip r:embed="rId6">
              <a:extLst>
                <a:ext uri="{28A0092B-C50C-407E-A947-70E740481C1C}">
                  <a14:useLocalDpi xmlns:a14="http://schemas.microsoft.com/office/drawing/2010/main" val="false"/>
                </a:ext>
              </a:extLst>
            </a:blip>
            <a:srcRect l="15117" r="12350"/>
            <a:stretch>
              <a:fillRect/>
            </a:stretch>
          </p:blipFill>
          <p:spPr bwMode="auto">
            <a:xfrm>
              <a:off x="4339680" y="1921134"/>
              <a:ext cx="3632052" cy="2503721"/>
            </a:xfrm>
            <a:prstGeom prst="rect">
              <a:avLst/>
            </a:prstGeom>
            <a:noFill/>
            <a:extLst>
              <a:ext uri="{909E8E84-426E-40DD-AFC4-6F175D3DCCD1}">
                <a14:hiddenFill xmlns:a14="http://schemas.microsoft.com/office/drawing/2010/main">
                  <a:solidFill>
                    <a:srgbClr val="FFFFFF"/>
                  </a:solidFill>
                </a14:hiddenFill>
              </a:ext>
            </a:extLst>
          </p:spPr>
        </p:pic>
        <p:sp>
          <p:nvSpPr>
            <p:cNvPr id="125" name="矩形 124"/>
            <p:cNvSpPr/>
            <p:nvPr/>
          </p:nvSpPr>
          <p:spPr>
            <a:xfrm>
              <a:off x="4339679" y="4608980"/>
              <a:ext cx="3632053" cy="1050290"/>
            </a:xfrm>
            <a:prstGeom prst="rect">
              <a:avLst/>
            </a:prstGeom>
          </p:spPr>
          <p:txBody>
            <a:bodyPr wrap="square">
              <a:spAutoFit/>
            </a:bodyPr>
            <a:lstStyle/>
            <a:p>
              <a:pPr>
                <a:lnSpc>
                  <a:spcPct val="130000"/>
                </a:lnSpc>
              </a:pPr>
              <a:r>
                <a:rPr lang="zh-CN" altLang="en-US" sz="2400" b="1" dirty="0">
                  <a:solidFill>
                    <a:srgbClr val="0070C0"/>
                  </a:solidFill>
                  <a:latin typeface="+mn-ea"/>
                </a:rPr>
                <a:t>市财金集团承建新旧</a:t>
              </a:r>
              <a:r>
                <a:rPr lang="zh-CN" altLang="en-US" sz="2400" b="1" dirty="0" smtClean="0">
                  <a:solidFill>
                    <a:srgbClr val="0070C0"/>
                  </a:solidFill>
                  <a:latin typeface="+mn-ea"/>
                </a:rPr>
                <a:t>动能转换</a:t>
              </a:r>
              <a:r>
                <a:rPr lang="zh-CN" altLang="en-US" sz="2400" b="1" dirty="0">
                  <a:solidFill>
                    <a:srgbClr val="0070C0"/>
                  </a:solidFill>
                  <a:latin typeface="+mn-ea"/>
                </a:rPr>
                <a:t>产业孵化园区</a:t>
              </a:r>
              <a:endParaRPr lang="zh-CN" altLang="en-US" sz="2400" b="1" dirty="0">
                <a:solidFill>
                  <a:srgbClr val="0070C0"/>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670706" y="1692957"/>
            <a:ext cx="8701497" cy="1383712"/>
            <a:chOff x="2670706" y="1692957"/>
            <a:chExt cx="8701497" cy="1383712"/>
          </a:xfrm>
        </p:grpSpPr>
        <p:sp>
          <p:nvSpPr>
            <p:cNvPr id="47" name="圆角矩形 46"/>
            <p:cNvSpPr/>
            <p:nvPr/>
          </p:nvSpPr>
          <p:spPr>
            <a:xfrm>
              <a:off x="2670706" y="1699689"/>
              <a:ext cx="8701497" cy="1358818"/>
            </a:xfrm>
            <a:prstGeom prst="roundRect">
              <a:avLst>
                <a:gd name="adj" fmla="val 3818"/>
              </a:avLst>
            </a:prstGeom>
            <a:noFill/>
            <a:ln w="19050" cap="flat" cmpd="sng" algn="ctr">
              <a:solidFill>
                <a:srgbClr val="000000">
                  <a:lumMod val="65000"/>
                  <a:lumOff val="35000"/>
                </a:srgbClr>
              </a:solidFill>
              <a:prstDash val="solid"/>
            </a:ln>
            <a:effectLst/>
          </p:spPr>
          <p:txBody>
            <a:bodyPr anchor="ctr"/>
            <a:lstStyle/>
            <a:p>
              <a:pPr marL="0" marR="0" lvl="0" indent="0" algn="ctr" defTabSz="81661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51" name="矩形 50"/>
            <p:cNvSpPr/>
            <p:nvPr/>
          </p:nvSpPr>
          <p:spPr>
            <a:xfrm>
              <a:off x="3466301" y="1692957"/>
              <a:ext cx="7905901" cy="1383712"/>
            </a:xfrm>
            <a:prstGeom prst="rect">
              <a:avLst/>
            </a:prstGeom>
          </p:spPr>
          <p:txBody>
            <a:bodyPr wrap="square">
              <a:spAutoFit/>
            </a:bodyPr>
            <a:lstStyle/>
            <a:p>
              <a:pPr>
                <a:lnSpc>
                  <a:spcPct val="120000"/>
                </a:lnSpc>
              </a:pPr>
              <a:r>
                <a:rPr lang="zh-CN" altLang="en-US" sz="2400" dirty="0">
                  <a:solidFill>
                    <a:srgbClr val="0A72D0"/>
                  </a:solidFill>
                </a:rPr>
                <a:t>投资参股日发纺机、华鲁制药等</a:t>
              </a:r>
              <a:r>
                <a:rPr lang="zh-CN" altLang="en-US" sz="2400" dirty="0" smtClean="0">
                  <a:solidFill>
                    <a:srgbClr val="0A72D0"/>
                  </a:solidFill>
                </a:rPr>
                <a:t>企业，</a:t>
              </a:r>
              <a:r>
                <a:rPr lang="zh-CN" altLang="en-US" sz="2400" dirty="0">
                  <a:solidFill>
                    <a:srgbClr val="0A72D0"/>
                  </a:solidFill>
                </a:rPr>
                <a:t>为日发纺机母公司未来上市打下坚实基础</a:t>
              </a:r>
              <a:r>
                <a:rPr lang="zh-CN" altLang="en-US" sz="2400" dirty="0" smtClean="0">
                  <a:solidFill>
                    <a:srgbClr val="0A72D0"/>
                  </a:solidFill>
                </a:rPr>
                <a:t>，华鲁制药正打造</a:t>
              </a:r>
              <a:r>
                <a:rPr lang="zh-CN" altLang="en-US" sz="2400" dirty="0">
                  <a:solidFill>
                    <a:srgbClr val="0A72D0"/>
                  </a:solidFill>
                </a:rPr>
                <a:t>为我市生物制药产业发展基地</a:t>
              </a:r>
              <a:r>
                <a:rPr lang="zh-CN" altLang="en-US" sz="2400" dirty="0" smtClean="0">
                  <a:solidFill>
                    <a:srgbClr val="0A72D0"/>
                  </a:solidFill>
                </a:rPr>
                <a:t>。</a:t>
              </a:r>
              <a:endParaRPr lang="zh-CN" altLang="en-US" sz="2400" dirty="0">
                <a:solidFill>
                  <a:srgbClr val="0A72D0"/>
                </a:solidFill>
              </a:endParaRPr>
            </a:p>
          </p:txBody>
        </p:sp>
      </p:grpSp>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a:solidFill>
                  <a:schemeClr val="bg1"/>
                </a:solidFill>
                <a:latin typeface="方正粗雅宋_GBK" panose="02000000000000000000" pitchFamily="2" charset="-122"/>
                <a:ea typeface="方正粗雅宋_GBK" panose="02000000000000000000" pitchFamily="2" charset="-122"/>
                <a:cs typeface="宋体" pitchFamily="2" charset="-122"/>
              </a:rPr>
              <a:t>三</a:t>
            </a:r>
            <a:r>
              <a:rPr lang="zh-CN" altLang="en-US" sz="2800" kern="0" smtClean="0">
                <a:solidFill>
                  <a:schemeClr val="bg1"/>
                </a:solidFill>
                <a:latin typeface="方正粗雅宋_GBK" panose="02000000000000000000" pitchFamily="2" charset="-122"/>
                <a:ea typeface="方正粗雅宋_GBK" panose="02000000000000000000" pitchFamily="2" charset="-122"/>
                <a:cs typeface="宋体" pitchFamily="2" charset="-122"/>
              </a:rPr>
              <a:t>、</a:t>
            </a:r>
            <a:r>
              <a:rPr lang="zh-CN" altLang="en-US" sz="2800" kern="0">
                <a:solidFill>
                  <a:schemeClr val="bg1"/>
                </a:solidFill>
                <a:latin typeface="方正粗雅宋_GBK" panose="02000000000000000000" pitchFamily="2" charset="-122"/>
                <a:ea typeface="方正粗雅宋_GBK" panose="02000000000000000000" pitchFamily="2" charset="-122"/>
                <a:cs typeface="宋体" pitchFamily="2" charset="-122"/>
              </a:rPr>
              <a:t>发挥三个职能</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77" name="组合 76"/>
          <p:cNvGrpSpPr/>
          <p:nvPr/>
        </p:nvGrpSpPr>
        <p:grpSpPr>
          <a:xfrm>
            <a:off x="613952" y="970349"/>
            <a:ext cx="5387256" cy="584775"/>
            <a:chOff x="594902" y="1145075"/>
            <a:chExt cx="5387256" cy="584775"/>
          </a:xfrm>
        </p:grpSpPr>
        <p:sp>
          <p:nvSpPr>
            <p:cNvPr id="78"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smtClean="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带动</a:t>
              </a: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产业发展</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79" name="图片 78"/>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grpSp>
        <p:nvGrpSpPr>
          <p:cNvPr id="48" name="组合 11"/>
          <p:cNvGrpSpPr/>
          <p:nvPr/>
        </p:nvGrpSpPr>
        <p:grpSpPr bwMode="auto">
          <a:xfrm>
            <a:off x="1792820" y="2134224"/>
            <a:ext cx="1452565" cy="477838"/>
            <a:chOff x="1677848" y="1867118"/>
            <a:chExt cx="1453992" cy="477352"/>
          </a:xfrm>
          <a:solidFill>
            <a:srgbClr val="FEB554">
              <a:lumMod val="75000"/>
            </a:srgbClr>
          </a:solidFill>
        </p:grpSpPr>
        <p:sp>
          <p:nvSpPr>
            <p:cNvPr id="49" name="圆角矩形 48"/>
            <p:cNvSpPr/>
            <p:nvPr/>
          </p:nvSpPr>
          <p:spPr>
            <a:xfrm>
              <a:off x="1677848" y="1867118"/>
              <a:ext cx="1453992" cy="477352"/>
            </a:xfrm>
            <a:prstGeom prst="roundRect">
              <a:avLst>
                <a:gd name="adj" fmla="val 24877"/>
              </a:avLst>
            </a:prstGeom>
            <a:grpFill/>
            <a:ln w="25400" cap="flat" cmpd="sng" algn="ctr">
              <a:noFill/>
              <a:prstDash val="solid"/>
            </a:ln>
            <a:effectLst/>
          </p:spPr>
          <p:txBody>
            <a:bodyPr anchor="ctr"/>
            <a:lstStyle/>
            <a:p>
              <a:pPr marL="0" marR="0" lvl="0" indent="0" algn="ctr" defTabSz="81661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50" name="矩形 35"/>
            <p:cNvSpPr>
              <a:spLocks noChangeArrowheads="true"/>
            </p:cNvSpPr>
            <p:nvPr/>
          </p:nvSpPr>
          <p:spPr bwMode="auto">
            <a:xfrm>
              <a:off x="2045877" y="1921127"/>
              <a:ext cx="1037769" cy="338210"/>
            </a:xfrm>
            <a:prstGeom prst="rect">
              <a:avLst/>
            </a:prstGeom>
            <a:grpFill/>
            <a:ln w="9525">
              <a:noFill/>
              <a:miter lim="800000"/>
            </a:ln>
          </p:spPr>
          <p:txBody>
            <a:bodyPr wrap="square">
              <a:spAutoFit/>
            </a:bodyPr>
            <a:lstStyle/>
            <a:p>
              <a:pPr marL="0" marR="0" lvl="0" indent="0" algn="l" defTabSz="81661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7" name="组合 16"/>
          <p:cNvGrpSpPr/>
          <p:nvPr/>
        </p:nvGrpSpPr>
        <p:grpSpPr>
          <a:xfrm>
            <a:off x="2665943" y="3343899"/>
            <a:ext cx="8706260" cy="1219200"/>
            <a:chOff x="2665943" y="3343899"/>
            <a:chExt cx="8706260" cy="1219200"/>
          </a:xfrm>
        </p:grpSpPr>
        <p:sp>
          <p:nvSpPr>
            <p:cNvPr id="52" name="圆角矩形 51"/>
            <p:cNvSpPr/>
            <p:nvPr/>
          </p:nvSpPr>
          <p:spPr>
            <a:xfrm>
              <a:off x="2665943" y="3343899"/>
              <a:ext cx="8706259" cy="1219200"/>
            </a:xfrm>
            <a:prstGeom prst="roundRect">
              <a:avLst>
                <a:gd name="adj" fmla="val 3818"/>
              </a:avLst>
            </a:prstGeom>
            <a:noFill/>
            <a:ln w="19050" cap="flat" cmpd="sng" algn="ctr">
              <a:solidFill>
                <a:srgbClr val="000000">
                  <a:lumMod val="65000"/>
                  <a:lumOff val="35000"/>
                </a:srgbClr>
              </a:solidFill>
              <a:prstDash val="solid"/>
            </a:ln>
            <a:effectLst/>
          </p:spPr>
          <p:txBody>
            <a:bodyPr anchor="ctr"/>
            <a:lstStyle/>
            <a:p>
              <a:pPr marL="0" marR="0" lvl="0" indent="0" algn="ctr" defTabSz="81661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53" name="矩形 52"/>
            <p:cNvSpPr/>
            <p:nvPr/>
          </p:nvSpPr>
          <p:spPr>
            <a:xfrm>
              <a:off x="3503879" y="3417566"/>
              <a:ext cx="7868324" cy="1052596"/>
            </a:xfrm>
            <a:prstGeom prst="rect">
              <a:avLst/>
            </a:prstGeom>
          </p:spPr>
          <p:txBody>
            <a:bodyPr wrap="square">
              <a:spAutoFit/>
            </a:bodyPr>
            <a:lstStyle/>
            <a:p>
              <a:pPr>
                <a:lnSpc>
                  <a:spcPct val="130000"/>
                </a:lnSpc>
              </a:pPr>
              <a:r>
                <a:rPr lang="zh-CN" altLang="en-US" sz="2400" dirty="0">
                  <a:solidFill>
                    <a:srgbClr val="0A72D0"/>
                  </a:solidFill>
                </a:rPr>
                <a:t>通过托管运营、处置不良资产、重组整合等市场化方式，帮助中小微企业纾难</a:t>
              </a:r>
              <a:r>
                <a:rPr lang="zh-CN" altLang="en-US" sz="2400" dirty="0" smtClean="0">
                  <a:solidFill>
                    <a:srgbClr val="0A72D0"/>
                  </a:solidFill>
                </a:rPr>
                <a:t>解困。</a:t>
              </a:r>
              <a:endParaRPr lang="zh-CN" altLang="en-US" sz="2400" dirty="0">
                <a:solidFill>
                  <a:srgbClr val="0A72D0"/>
                </a:solidFill>
              </a:endParaRPr>
            </a:p>
          </p:txBody>
        </p:sp>
      </p:grpSp>
      <p:grpSp>
        <p:nvGrpSpPr>
          <p:cNvPr id="54" name="组合 21"/>
          <p:cNvGrpSpPr/>
          <p:nvPr/>
        </p:nvGrpSpPr>
        <p:grpSpPr bwMode="auto">
          <a:xfrm>
            <a:off x="1788057" y="3713787"/>
            <a:ext cx="1454150" cy="477837"/>
            <a:chOff x="1673457" y="3447102"/>
            <a:chExt cx="1453992" cy="477352"/>
          </a:xfrm>
          <a:solidFill>
            <a:srgbClr val="C00000"/>
          </a:solidFill>
        </p:grpSpPr>
        <p:sp>
          <p:nvSpPr>
            <p:cNvPr id="55" name="圆角矩形 54"/>
            <p:cNvSpPr/>
            <p:nvPr/>
          </p:nvSpPr>
          <p:spPr>
            <a:xfrm>
              <a:off x="1673457" y="3447102"/>
              <a:ext cx="1453992" cy="477352"/>
            </a:xfrm>
            <a:prstGeom prst="roundRect">
              <a:avLst>
                <a:gd name="adj" fmla="val 24877"/>
              </a:avLst>
            </a:prstGeom>
            <a:grpFill/>
            <a:ln w="25400" cap="flat" cmpd="sng" algn="ctr">
              <a:noFill/>
              <a:prstDash val="solid"/>
            </a:ln>
            <a:effectLst/>
          </p:spPr>
          <p:txBody>
            <a:bodyPr anchor="ctr"/>
            <a:lstStyle/>
            <a:p>
              <a:pPr marL="0" marR="0" lvl="0" indent="0" algn="ctr" defTabSz="81661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56" name="矩形 78"/>
            <p:cNvSpPr>
              <a:spLocks noChangeArrowheads="true"/>
            </p:cNvSpPr>
            <p:nvPr/>
          </p:nvSpPr>
          <p:spPr bwMode="auto">
            <a:xfrm>
              <a:off x="2106095" y="3501111"/>
              <a:ext cx="890580" cy="338210"/>
            </a:xfrm>
            <a:prstGeom prst="rect">
              <a:avLst/>
            </a:prstGeom>
            <a:grpFill/>
            <a:ln w="9525">
              <a:noFill/>
              <a:miter lim="800000"/>
            </a:ln>
          </p:spPr>
          <p:txBody>
            <a:bodyPr>
              <a:spAutoFit/>
            </a:bodyPr>
            <a:lstStyle/>
            <a:p>
              <a:pPr marL="0" marR="0" lvl="0" indent="0" algn="l" defTabSz="81661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5" name="组合 14"/>
          <p:cNvGrpSpPr/>
          <p:nvPr/>
        </p:nvGrpSpPr>
        <p:grpSpPr>
          <a:xfrm>
            <a:off x="2693084" y="4936789"/>
            <a:ext cx="8679119" cy="1219200"/>
            <a:chOff x="2693084" y="4936789"/>
            <a:chExt cx="8679119" cy="1219200"/>
          </a:xfrm>
        </p:grpSpPr>
        <p:sp>
          <p:nvSpPr>
            <p:cNvPr id="62" name="圆角矩形 61"/>
            <p:cNvSpPr/>
            <p:nvPr/>
          </p:nvSpPr>
          <p:spPr>
            <a:xfrm>
              <a:off x="2693084" y="4936789"/>
              <a:ext cx="8679118" cy="1219200"/>
            </a:xfrm>
            <a:prstGeom prst="roundRect">
              <a:avLst>
                <a:gd name="adj" fmla="val 3818"/>
              </a:avLst>
            </a:prstGeom>
            <a:noFill/>
            <a:ln w="19050" cap="flat" cmpd="sng" algn="ctr">
              <a:solidFill>
                <a:srgbClr val="000000">
                  <a:lumMod val="65000"/>
                  <a:lumOff val="35000"/>
                </a:srgbClr>
              </a:solidFill>
              <a:prstDash val="solid"/>
            </a:ln>
            <a:effectLst/>
          </p:spPr>
          <p:txBody>
            <a:bodyPr anchor="ctr"/>
            <a:lstStyle/>
            <a:p>
              <a:pPr marL="0" marR="0" lvl="0" indent="0" algn="ctr" defTabSz="81661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63" name="矩形 62"/>
            <p:cNvSpPr/>
            <p:nvPr/>
          </p:nvSpPr>
          <p:spPr>
            <a:xfrm>
              <a:off x="3583915" y="5032684"/>
              <a:ext cx="7788288" cy="1052596"/>
            </a:xfrm>
            <a:prstGeom prst="rect">
              <a:avLst/>
            </a:prstGeom>
          </p:spPr>
          <p:txBody>
            <a:bodyPr wrap="square">
              <a:spAutoFit/>
            </a:bodyPr>
            <a:lstStyle/>
            <a:p>
              <a:pPr>
                <a:lnSpc>
                  <a:spcPct val="130000"/>
                </a:lnSpc>
              </a:pPr>
              <a:r>
                <a:rPr lang="zh-CN" altLang="en-US" sz="2400" dirty="0">
                  <a:solidFill>
                    <a:srgbClr val="0A72D0"/>
                  </a:solidFill>
                </a:rPr>
                <a:t>今年一季度新增客户</a:t>
              </a:r>
              <a:r>
                <a:rPr lang="en-US" altLang="zh-CN" sz="2400" dirty="0">
                  <a:solidFill>
                    <a:srgbClr val="0A72D0"/>
                  </a:solidFill>
                </a:rPr>
                <a:t>2408</a:t>
              </a:r>
              <a:r>
                <a:rPr lang="zh-CN" altLang="en-US" sz="2400" dirty="0">
                  <a:solidFill>
                    <a:srgbClr val="0A72D0"/>
                  </a:solidFill>
                </a:rPr>
                <a:t>户，撮合信贷业务</a:t>
              </a:r>
              <a:r>
                <a:rPr lang="en-US" altLang="zh-CN" sz="2400" dirty="0">
                  <a:solidFill>
                    <a:srgbClr val="0A72D0"/>
                  </a:solidFill>
                </a:rPr>
                <a:t>321</a:t>
              </a:r>
              <a:r>
                <a:rPr lang="zh-CN" altLang="en-US" sz="2400" dirty="0">
                  <a:solidFill>
                    <a:srgbClr val="0A72D0"/>
                  </a:solidFill>
                </a:rPr>
                <a:t>笔，新增放款</a:t>
              </a:r>
              <a:r>
                <a:rPr lang="en-US" altLang="zh-CN" sz="2400" dirty="0" smtClean="0">
                  <a:solidFill>
                    <a:srgbClr val="0A72D0"/>
                  </a:solidFill>
                </a:rPr>
                <a:t>74</a:t>
              </a:r>
              <a:r>
                <a:rPr lang="zh-CN" altLang="en-US" sz="2400" dirty="0" smtClean="0">
                  <a:solidFill>
                    <a:srgbClr val="0A72D0"/>
                  </a:solidFill>
                </a:rPr>
                <a:t>亿元。</a:t>
              </a:r>
              <a:endParaRPr lang="zh-CN" altLang="en-US" sz="2400" dirty="0">
                <a:solidFill>
                  <a:srgbClr val="0A72D0"/>
                </a:solidFill>
              </a:endParaRPr>
            </a:p>
          </p:txBody>
        </p:sp>
      </p:grpSp>
      <p:grpSp>
        <p:nvGrpSpPr>
          <p:cNvPr id="64" name="组合 69"/>
          <p:cNvGrpSpPr/>
          <p:nvPr/>
        </p:nvGrpSpPr>
        <p:grpSpPr bwMode="auto">
          <a:xfrm>
            <a:off x="1815197" y="5306677"/>
            <a:ext cx="1454150" cy="477837"/>
            <a:chOff x="1673457" y="3447102"/>
            <a:chExt cx="1453992" cy="477352"/>
          </a:xfrm>
          <a:solidFill>
            <a:srgbClr val="0070C0"/>
          </a:solidFill>
        </p:grpSpPr>
        <p:sp>
          <p:nvSpPr>
            <p:cNvPr id="65" name="圆角矩形 64"/>
            <p:cNvSpPr/>
            <p:nvPr/>
          </p:nvSpPr>
          <p:spPr>
            <a:xfrm>
              <a:off x="1673457" y="3447102"/>
              <a:ext cx="1453992" cy="477352"/>
            </a:xfrm>
            <a:prstGeom prst="roundRect">
              <a:avLst>
                <a:gd name="adj" fmla="val 24877"/>
              </a:avLst>
            </a:prstGeom>
            <a:grpFill/>
            <a:ln w="25400" cap="flat" cmpd="sng" algn="ctr">
              <a:noFill/>
              <a:prstDash val="solid"/>
            </a:ln>
            <a:effectLst/>
          </p:spPr>
          <p:txBody>
            <a:bodyPr anchor="ctr"/>
            <a:lstStyle/>
            <a:p>
              <a:pPr marL="0" marR="0" lvl="0" indent="0" algn="ctr" defTabSz="81661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66" name="矩形 78"/>
            <p:cNvSpPr>
              <a:spLocks noChangeArrowheads="true"/>
            </p:cNvSpPr>
            <p:nvPr/>
          </p:nvSpPr>
          <p:spPr bwMode="auto">
            <a:xfrm>
              <a:off x="2106095" y="3501111"/>
              <a:ext cx="890580" cy="338210"/>
            </a:xfrm>
            <a:prstGeom prst="rect">
              <a:avLst/>
            </a:prstGeom>
            <a:grpFill/>
            <a:ln w="9525">
              <a:noFill/>
              <a:miter lim="800000"/>
            </a:ln>
          </p:spPr>
          <p:txBody>
            <a:bodyPr>
              <a:spAutoFit/>
            </a:bodyPr>
            <a:lstStyle/>
            <a:p>
              <a:pPr marL="0" marR="0" lvl="0" indent="0" algn="l" defTabSz="81661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0" name="组合 9"/>
          <p:cNvGrpSpPr/>
          <p:nvPr/>
        </p:nvGrpSpPr>
        <p:grpSpPr>
          <a:xfrm>
            <a:off x="941845" y="1763146"/>
            <a:ext cx="1219944" cy="1219944"/>
            <a:chOff x="941845" y="1763146"/>
            <a:chExt cx="1219944" cy="1219944"/>
          </a:xfrm>
        </p:grpSpPr>
        <p:sp>
          <p:nvSpPr>
            <p:cNvPr id="58" name="Oval 25"/>
            <p:cNvSpPr/>
            <p:nvPr/>
          </p:nvSpPr>
          <p:spPr>
            <a:xfrm>
              <a:off x="941845" y="1763146"/>
              <a:ext cx="1219944" cy="1219944"/>
            </a:xfrm>
            <a:prstGeom prst="ellipse">
              <a:avLst/>
            </a:prstGeom>
            <a:solidFill>
              <a:srgbClr val="FEB554">
                <a:lumMod val="75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816610" rtl="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9" name="矩形 8"/>
            <p:cNvSpPr/>
            <p:nvPr/>
          </p:nvSpPr>
          <p:spPr>
            <a:xfrm>
              <a:off x="1091641" y="1884074"/>
              <a:ext cx="902811" cy="954107"/>
            </a:xfrm>
            <a:prstGeom prst="rect">
              <a:avLst/>
            </a:prstGeom>
          </p:spPr>
          <p:txBody>
            <a:bodyPr wrap="none">
              <a:spAutoFit/>
            </a:bodyPr>
            <a:lstStyle/>
            <a:p>
              <a:r>
                <a:rPr lang="zh-CN" altLang="en-US" sz="2800" b="1">
                  <a:solidFill>
                    <a:schemeClr val="bg1"/>
                  </a:solidFill>
                  <a:latin typeface="+mn-ea"/>
                </a:rPr>
                <a:t>昌</a:t>
              </a:r>
              <a:r>
                <a:rPr lang="zh-CN" altLang="en-US" sz="2800" b="1" smtClean="0">
                  <a:solidFill>
                    <a:schemeClr val="bg1"/>
                  </a:solidFill>
                  <a:latin typeface="+mn-ea"/>
                </a:rPr>
                <a:t>润</a:t>
              </a:r>
              <a:endParaRPr lang="en-US" altLang="zh-CN" sz="2800" b="1" smtClean="0">
                <a:solidFill>
                  <a:schemeClr val="bg1"/>
                </a:solidFill>
                <a:latin typeface="+mn-ea"/>
              </a:endParaRPr>
            </a:p>
            <a:p>
              <a:r>
                <a:rPr lang="zh-CN" altLang="en-US" sz="2800" b="1" smtClean="0">
                  <a:solidFill>
                    <a:schemeClr val="bg1"/>
                  </a:solidFill>
                  <a:latin typeface="+mn-ea"/>
                </a:rPr>
                <a:t>集团</a:t>
              </a:r>
              <a:endParaRPr lang="zh-CN" altLang="en-US" sz="2800" b="1">
                <a:solidFill>
                  <a:schemeClr val="bg1"/>
                </a:solidFill>
                <a:latin typeface="+mn-ea"/>
              </a:endParaRPr>
            </a:p>
          </p:txBody>
        </p:sp>
      </p:grpSp>
      <p:grpSp>
        <p:nvGrpSpPr>
          <p:cNvPr id="11" name="组合 10"/>
          <p:cNvGrpSpPr/>
          <p:nvPr/>
        </p:nvGrpSpPr>
        <p:grpSpPr>
          <a:xfrm>
            <a:off x="941919" y="3343104"/>
            <a:ext cx="1219200" cy="1219200"/>
            <a:chOff x="941919" y="3343104"/>
            <a:chExt cx="1219200" cy="1219200"/>
          </a:xfrm>
        </p:grpSpPr>
        <p:sp>
          <p:nvSpPr>
            <p:cNvPr id="45" name="Oval 25"/>
            <p:cNvSpPr/>
            <p:nvPr/>
          </p:nvSpPr>
          <p:spPr bwMode="auto">
            <a:xfrm>
              <a:off x="941919" y="3343104"/>
              <a:ext cx="1219200" cy="1219200"/>
            </a:xfrm>
            <a:prstGeom prst="ellipse">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816610" rtl="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72" name="矩形 71"/>
            <p:cNvSpPr/>
            <p:nvPr/>
          </p:nvSpPr>
          <p:spPr>
            <a:xfrm>
              <a:off x="1091640" y="3476445"/>
              <a:ext cx="902811" cy="954107"/>
            </a:xfrm>
            <a:prstGeom prst="rect">
              <a:avLst/>
            </a:prstGeom>
          </p:spPr>
          <p:txBody>
            <a:bodyPr wrap="none">
              <a:spAutoFit/>
            </a:bodyPr>
            <a:lstStyle/>
            <a:p>
              <a:r>
                <a:rPr lang="zh-CN" altLang="en-US" sz="2800" b="1">
                  <a:solidFill>
                    <a:schemeClr val="bg1"/>
                  </a:solidFill>
                  <a:latin typeface="+mn-ea"/>
                </a:rPr>
                <a:t>东</a:t>
              </a:r>
              <a:r>
                <a:rPr lang="zh-CN" altLang="en-US" sz="2800" b="1" smtClean="0">
                  <a:solidFill>
                    <a:schemeClr val="bg1"/>
                  </a:solidFill>
                  <a:latin typeface="+mn-ea"/>
                </a:rPr>
                <a:t>元</a:t>
              </a:r>
              <a:endParaRPr lang="en-US" altLang="zh-CN" sz="2800" b="1" smtClean="0">
                <a:solidFill>
                  <a:schemeClr val="bg1"/>
                </a:solidFill>
                <a:latin typeface="+mn-ea"/>
              </a:endParaRPr>
            </a:p>
            <a:p>
              <a:r>
                <a:rPr lang="zh-CN" altLang="en-US" sz="2800" b="1" smtClean="0">
                  <a:solidFill>
                    <a:schemeClr val="bg1"/>
                  </a:solidFill>
                  <a:latin typeface="+mn-ea"/>
                </a:rPr>
                <a:t>公司</a:t>
              </a:r>
              <a:endParaRPr lang="zh-CN" altLang="en-US" sz="2800" b="1">
                <a:solidFill>
                  <a:schemeClr val="bg1"/>
                </a:solidFill>
                <a:latin typeface="+mn-ea"/>
              </a:endParaRPr>
            </a:p>
          </p:txBody>
        </p:sp>
      </p:grpSp>
      <p:grpSp>
        <p:nvGrpSpPr>
          <p:cNvPr id="13" name="组合 12"/>
          <p:cNvGrpSpPr/>
          <p:nvPr/>
        </p:nvGrpSpPr>
        <p:grpSpPr>
          <a:xfrm>
            <a:off x="969059" y="4935994"/>
            <a:ext cx="1219200" cy="1225405"/>
            <a:chOff x="969059" y="4935994"/>
            <a:chExt cx="1219200" cy="1225405"/>
          </a:xfrm>
        </p:grpSpPr>
        <p:grpSp>
          <p:nvGrpSpPr>
            <p:cNvPr id="67" name="组合 27"/>
            <p:cNvGrpSpPr/>
            <p:nvPr/>
          </p:nvGrpSpPr>
          <p:grpSpPr>
            <a:xfrm>
              <a:off x="969059" y="4935994"/>
              <a:ext cx="1219200" cy="1225405"/>
              <a:chOff x="2387909" y="4767834"/>
              <a:chExt cx="1219200" cy="1225405"/>
            </a:xfrm>
          </p:grpSpPr>
          <p:sp>
            <p:nvSpPr>
              <p:cNvPr id="68" name="Oval 25"/>
              <p:cNvSpPr/>
              <p:nvPr/>
            </p:nvSpPr>
            <p:spPr bwMode="auto">
              <a:xfrm>
                <a:off x="2387909" y="4767834"/>
                <a:ext cx="1219200" cy="1219200"/>
              </a:xfrm>
              <a:prstGeom prst="ellipse">
                <a:avLst/>
              </a:prstGeom>
              <a:solidFill>
                <a:srgbClr val="0070C0"/>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816610" rtl="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69" name="矩形 68"/>
              <p:cNvSpPr/>
              <p:nvPr/>
            </p:nvSpPr>
            <p:spPr>
              <a:xfrm>
                <a:off x="2468646" y="4885243"/>
                <a:ext cx="184731" cy="110799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6600" b="0" i="0" u="none" strike="noStrike" kern="0" cap="none" spc="0" normalizeH="0" baseline="0" noProof="0" dirty="0">
                  <a:ln>
                    <a:noFill/>
                  </a:ln>
                  <a:solidFill>
                    <a:sysClr val="window" lastClr="FFFFFF"/>
                  </a:solidFill>
                  <a:effectLst/>
                  <a:uLnTx/>
                  <a:uFillTx/>
                </a:endParaRPr>
              </a:p>
            </p:txBody>
          </p:sp>
        </p:grpSp>
        <p:sp>
          <p:nvSpPr>
            <p:cNvPr id="74" name="矩形 73"/>
            <p:cNvSpPr/>
            <p:nvPr/>
          </p:nvSpPr>
          <p:spPr>
            <a:xfrm>
              <a:off x="1121431" y="5095744"/>
              <a:ext cx="902811" cy="954107"/>
            </a:xfrm>
            <a:prstGeom prst="rect">
              <a:avLst/>
            </a:prstGeom>
          </p:spPr>
          <p:txBody>
            <a:bodyPr wrap="none">
              <a:spAutoFit/>
            </a:bodyPr>
            <a:lstStyle/>
            <a:p>
              <a:r>
                <a:rPr lang="zh-CN" altLang="en-US" sz="2800" b="1" smtClean="0">
                  <a:solidFill>
                    <a:schemeClr val="bg1"/>
                  </a:solidFill>
                  <a:latin typeface="+mn-ea"/>
                </a:rPr>
                <a:t>鲁西</a:t>
              </a:r>
              <a:endParaRPr lang="en-US" altLang="zh-CN" sz="2800" b="1" smtClean="0">
                <a:solidFill>
                  <a:schemeClr val="bg1"/>
                </a:solidFill>
                <a:latin typeface="+mn-ea"/>
              </a:endParaRPr>
            </a:p>
            <a:p>
              <a:r>
                <a:rPr lang="zh-CN" altLang="en-US" sz="2800" b="1" smtClean="0">
                  <a:solidFill>
                    <a:schemeClr val="bg1"/>
                  </a:solidFill>
                  <a:latin typeface="+mn-ea"/>
                </a:rPr>
                <a:t>金融</a:t>
              </a:r>
              <a:endParaRPr lang="zh-CN" altLang="en-US" sz="2800" b="1">
                <a:solidFill>
                  <a:schemeClr val="bg1"/>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wipe(left)">
                                      <p:cBhvr>
                                        <p:cTn id="18" dur="500"/>
                                        <p:tgtEl>
                                          <p:spTgt spid="4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wipe(left)">
                                      <p:cBhvr>
                                        <p:cTn id="48" dur="500"/>
                                        <p:tgtEl>
                                          <p:spTgt spid="64"/>
                                        </p:tgtEl>
                                      </p:cBhvr>
                                    </p:animEffect>
                                  </p:childTnLst>
                                </p:cTn>
                              </p:par>
                            </p:childTnLst>
                          </p:cTn>
                        </p:par>
                        <p:par>
                          <p:cTn id="49" fill="hold">
                            <p:stCondLst>
                              <p:cond delay="1000"/>
                            </p:stCondLst>
                            <p:childTnLst>
                              <p:par>
                                <p:cTn id="50" presetID="2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a:solidFill>
                  <a:schemeClr val="bg1"/>
                </a:solidFill>
                <a:latin typeface="方正粗雅宋_GBK" panose="02000000000000000000" pitchFamily="2" charset="-122"/>
                <a:ea typeface="方正粗雅宋_GBK" panose="02000000000000000000" pitchFamily="2" charset="-122"/>
                <a:cs typeface="宋体" pitchFamily="2" charset="-122"/>
              </a:rPr>
              <a:t>三</a:t>
            </a:r>
            <a:r>
              <a:rPr lang="zh-CN" altLang="en-US" sz="2800" kern="0" smtClean="0">
                <a:solidFill>
                  <a:schemeClr val="bg1"/>
                </a:solidFill>
                <a:latin typeface="方正粗雅宋_GBK" panose="02000000000000000000" pitchFamily="2" charset="-122"/>
                <a:ea typeface="方正粗雅宋_GBK" panose="02000000000000000000" pitchFamily="2" charset="-122"/>
                <a:cs typeface="宋体" pitchFamily="2" charset="-122"/>
              </a:rPr>
              <a:t>、</a:t>
            </a:r>
            <a:r>
              <a:rPr lang="zh-CN" altLang="en-US" sz="2800" kern="0">
                <a:solidFill>
                  <a:schemeClr val="bg1"/>
                </a:solidFill>
                <a:latin typeface="方正粗雅宋_GBK" panose="02000000000000000000" pitchFamily="2" charset="-122"/>
                <a:ea typeface="方正粗雅宋_GBK" panose="02000000000000000000" pitchFamily="2" charset="-122"/>
                <a:cs typeface="宋体" pitchFamily="2" charset="-122"/>
              </a:rPr>
              <a:t>发挥三个职能</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77" name="组合 76"/>
          <p:cNvGrpSpPr/>
          <p:nvPr/>
        </p:nvGrpSpPr>
        <p:grpSpPr>
          <a:xfrm>
            <a:off x="613952" y="970349"/>
            <a:ext cx="5387256" cy="584775"/>
            <a:chOff x="594902" y="1145075"/>
            <a:chExt cx="5387256" cy="584775"/>
          </a:xfrm>
        </p:grpSpPr>
        <p:sp>
          <p:nvSpPr>
            <p:cNvPr id="78"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服务地方民生</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79" name="图片 78"/>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grpSp>
        <p:nvGrpSpPr>
          <p:cNvPr id="6" name="组合 5"/>
          <p:cNvGrpSpPr/>
          <p:nvPr/>
        </p:nvGrpSpPr>
        <p:grpSpPr>
          <a:xfrm>
            <a:off x="379334" y="2009471"/>
            <a:ext cx="3398549" cy="3223317"/>
            <a:chOff x="1451634" y="1933904"/>
            <a:chExt cx="3398549" cy="3223317"/>
          </a:xfrm>
        </p:grpSpPr>
        <p:pic>
          <p:nvPicPr>
            <p:cNvPr id="4" name="Picture 2"/>
            <p:cNvPicPr>
              <a:picLocks noChangeAspect="true" noChangeArrowheads="true"/>
            </p:cNvPicPr>
            <p:nvPr/>
          </p:nvPicPr>
          <p:blipFill>
            <a:blip r:embed="rId3" cstate="print">
              <a:extLst>
                <a:ext uri="{28A0092B-C50C-407E-A947-70E740481C1C}">
                  <a14:useLocalDpi xmlns:a14="http://schemas.microsoft.com/office/drawing/2010/main" val="false"/>
                </a:ext>
              </a:extLst>
            </a:blip>
            <a:stretch>
              <a:fillRect/>
            </a:stretch>
          </p:blipFill>
          <p:spPr bwMode="auto">
            <a:xfrm>
              <a:off x="1451634" y="1933904"/>
              <a:ext cx="3398549" cy="254891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451634" y="4631564"/>
              <a:ext cx="3398549" cy="525657"/>
            </a:xfrm>
            <a:prstGeom prst="rect">
              <a:avLst/>
            </a:prstGeom>
          </p:spPr>
          <p:txBody>
            <a:bodyPr wrap="square">
              <a:spAutoFit/>
            </a:bodyPr>
            <a:lstStyle/>
            <a:p>
              <a:pPr algn="ctr">
                <a:lnSpc>
                  <a:spcPct val="130000"/>
                </a:lnSpc>
              </a:pPr>
              <a:r>
                <a:rPr lang="zh-CN" altLang="en-US" sz="2400" b="1" dirty="0">
                  <a:solidFill>
                    <a:srgbClr val="0070C0"/>
                  </a:solidFill>
                  <a:latin typeface="+mn-ea"/>
                </a:rPr>
                <a:t>政府惠民</a:t>
              </a:r>
              <a:r>
                <a:rPr lang="en-US" altLang="zh-CN" sz="2400" b="1" dirty="0">
                  <a:solidFill>
                    <a:srgbClr val="0070C0"/>
                  </a:solidFill>
                  <a:latin typeface="+mn-ea"/>
                </a:rPr>
                <a:t>-</a:t>
              </a:r>
              <a:r>
                <a:rPr lang="zh-CN" altLang="en-US" sz="2400" b="1" dirty="0">
                  <a:solidFill>
                    <a:srgbClr val="0070C0"/>
                  </a:solidFill>
                  <a:latin typeface="+mn-ea"/>
                </a:rPr>
                <a:t>免费乘车</a:t>
              </a:r>
              <a:endParaRPr lang="zh-CN" altLang="en-US" sz="2400" b="1" dirty="0">
                <a:solidFill>
                  <a:srgbClr val="0070C0"/>
                </a:solidFill>
                <a:latin typeface="+mn-ea"/>
              </a:endParaRPr>
            </a:p>
          </p:txBody>
        </p:sp>
      </p:grpSp>
      <p:grpSp>
        <p:nvGrpSpPr>
          <p:cNvPr id="16" name="组合 15"/>
          <p:cNvGrpSpPr/>
          <p:nvPr/>
        </p:nvGrpSpPr>
        <p:grpSpPr>
          <a:xfrm>
            <a:off x="8035375" y="2009471"/>
            <a:ext cx="3824862" cy="3273618"/>
            <a:chOff x="8224555" y="1904371"/>
            <a:chExt cx="3824862" cy="3273618"/>
          </a:xfrm>
        </p:grpSpPr>
        <p:pic>
          <p:nvPicPr>
            <p:cNvPr id="1027" name="Picture 3"/>
            <p:cNvPicPr>
              <a:picLocks noChangeAspect="true" noChangeArrowheads="true"/>
            </p:cNvPicPr>
            <p:nvPr/>
          </p:nvPicPr>
          <p:blipFill>
            <a:blip r:embed="rId4" cstate="print">
              <a:extLst>
                <a:ext uri="{28A0092B-C50C-407E-A947-70E740481C1C}">
                  <a14:useLocalDpi xmlns:a14="http://schemas.microsoft.com/office/drawing/2010/main" val="false"/>
                </a:ext>
              </a:extLst>
            </a:blip>
            <a:stretch>
              <a:fillRect/>
            </a:stretch>
          </p:blipFill>
          <p:spPr bwMode="auto">
            <a:xfrm>
              <a:off x="8224555" y="1904371"/>
              <a:ext cx="3824862" cy="2548912"/>
            </a:xfrm>
            <a:prstGeom prst="rect">
              <a:avLst/>
            </a:prstGeom>
            <a:noFill/>
            <a:extLst>
              <a:ext uri="{909E8E84-426E-40DD-AFC4-6F175D3DCCD1}">
                <a14:hiddenFill xmlns:a14="http://schemas.microsoft.com/office/drawing/2010/main">
                  <a:solidFill>
                    <a:srgbClr val="FFFFFF"/>
                  </a:solidFill>
                </a14:hiddenFill>
              </a:ext>
            </a:extLst>
          </p:spPr>
        </p:pic>
        <p:sp>
          <p:nvSpPr>
            <p:cNvPr id="93" name="矩形 92"/>
            <p:cNvSpPr/>
            <p:nvPr/>
          </p:nvSpPr>
          <p:spPr>
            <a:xfrm>
              <a:off x="8224555" y="4605525"/>
              <a:ext cx="3824862" cy="572464"/>
            </a:xfrm>
            <a:prstGeom prst="rect">
              <a:avLst/>
            </a:prstGeom>
          </p:spPr>
          <p:txBody>
            <a:bodyPr wrap="square">
              <a:spAutoFit/>
            </a:bodyPr>
            <a:lstStyle/>
            <a:p>
              <a:pPr algn="ctr">
                <a:lnSpc>
                  <a:spcPct val="130000"/>
                </a:lnSpc>
              </a:pPr>
              <a:r>
                <a:rPr lang="zh-CN" altLang="en-US" sz="2400" b="1" dirty="0" smtClean="0">
                  <a:solidFill>
                    <a:srgbClr val="0070C0"/>
                  </a:solidFill>
                  <a:latin typeface="+mn-ea"/>
                </a:rPr>
                <a:t>粮食安全储备</a:t>
              </a:r>
              <a:endParaRPr lang="zh-CN" altLang="en-US" sz="2400" b="1" dirty="0">
                <a:solidFill>
                  <a:srgbClr val="0070C0"/>
                </a:solidFill>
                <a:latin typeface="+mn-ea"/>
              </a:endParaRPr>
            </a:p>
          </p:txBody>
        </p:sp>
      </p:grpSp>
      <p:grpSp>
        <p:nvGrpSpPr>
          <p:cNvPr id="12" name="组合 11"/>
          <p:cNvGrpSpPr/>
          <p:nvPr/>
        </p:nvGrpSpPr>
        <p:grpSpPr>
          <a:xfrm>
            <a:off x="4006101" y="2009471"/>
            <a:ext cx="3823368" cy="3230266"/>
            <a:chOff x="4121711" y="1904371"/>
            <a:chExt cx="3823368" cy="3230266"/>
          </a:xfrm>
        </p:grpSpPr>
        <p:pic>
          <p:nvPicPr>
            <p:cNvPr id="1028" name="Picture 4"/>
            <p:cNvPicPr>
              <a:picLocks noChangeAspect="true" noChangeArrowheads="true"/>
            </p:cNvPicPr>
            <p:nvPr/>
          </p:nvPicPr>
          <p:blipFill>
            <a:blip r:embed="rId5" cstate="print">
              <a:extLst>
                <a:ext uri="{28A0092B-C50C-407E-A947-70E740481C1C}">
                  <a14:useLocalDpi xmlns:a14="http://schemas.microsoft.com/office/drawing/2010/main" val="false"/>
                </a:ext>
              </a:extLst>
            </a:blip>
            <a:stretch>
              <a:fillRect/>
            </a:stretch>
          </p:blipFill>
          <p:spPr bwMode="auto">
            <a:xfrm>
              <a:off x="4121711" y="1904371"/>
              <a:ext cx="3823368" cy="2548912"/>
            </a:xfrm>
            <a:prstGeom prst="rect">
              <a:avLst/>
            </a:prstGeom>
            <a:noFill/>
            <a:extLst>
              <a:ext uri="{909E8E84-426E-40DD-AFC4-6F175D3DCCD1}">
                <a14:hiddenFill xmlns:a14="http://schemas.microsoft.com/office/drawing/2010/main">
                  <a:solidFill>
                    <a:srgbClr val="FFFFFF"/>
                  </a:solidFill>
                </a14:hiddenFill>
              </a:ext>
            </a:extLst>
          </p:spPr>
        </p:pic>
        <p:sp>
          <p:nvSpPr>
            <p:cNvPr id="125" name="矩形 124"/>
            <p:cNvSpPr/>
            <p:nvPr/>
          </p:nvSpPr>
          <p:spPr>
            <a:xfrm>
              <a:off x="4234579" y="4608980"/>
              <a:ext cx="3632053" cy="525657"/>
            </a:xfrm>
            <a:prstGeom prst="rect">
              <a:avLst/>
            </a:prstGeom>
          </p:spPr>
          <p:txBody>
            <a:bodyPr wrap="square">
              <a:spAutoFit/>
            </a:bodyPr>
            <a:lstStyle/>
            <a:p>
              <a:pPr algn="ctr">
                <a:lnSpc>
                  <a:spcPct val="130000"/>
                </a:lnSpc>
              </a:pPr>
              <a:r>
                <a:rPr lang="zh-CN" altLang="en-US" sz="2400" b="1" dirty="0">
                  <a:solidFill>
                    <a:srgbClr val="0070C0"/>
                  </a:solidFill>
                  <a:latin typeface="+mn-ea"/>
                </a:rPr>
                <a:t>供水闸门数据录入</a:t>
              </a:r>
              <a:endParaRPr lang="zh-CN" altLang="en-US" sz="2400" b="1" dirty="0">
                <a:solidFill>
                  <a:srgbClr val="0070C0"/>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a:solidFill>
                  <a:schemeClr val="bg1"/>
                </a:solidFill>
                <a:latin typeface="方正粗雅宋_GBK" panose="02000000000000000000" pitchFamily="2" charset="-122"/>
                <a:ea typeface="方正粗雅宋_GBK" panose="02000000000000000000" pitchFamily="2" charset="-122"/>
                <a:cs typeface="宋体" pitchFamily="2" charset="-122"/>
              </a:rPr>
              <a:t>三</a:t>
            </a:r>
            <a:r>
              <a:rPr lang="zh-CN" altLang="en-US" sz="2800" kern="0" smtClean="0">
                <a:solidFill>
                  <a:schemeClr val="bg1"/>
                </a:solidFill>
                <a:latin typeface="方正粗雅宋_GBK" panose="02000000000000000000" pitchFamily="2" charset="-122"/>
                <a:ea typeface="方正粗雅宋_GBK" panose="02000000000000000000" pitchFamily="2" charset="-122"/>
                <a:cs typeface="宋体" pitchFamily="2" charset="-122"/>
              </a:rPr>
              <a:t>、</a:t>
            </a:r>
            <a:r>
              <a:rPr lang="zh-CN" altLang="en-US" sz="2800" kern="0">
                <a:solidFill>
                  <a:schemeClr val="bg1"/>
                </a:solidFill>
                <a:latin typeface="方正粗雅宋_GBK" panose="02000000000000000000" pitchFamily="2" charset="-122"/>
                <a:ea typeface="方正粗雅宋_GBK" panose="02000000000000000000" pitchFamily="2" charset="-122"/>
                <a:cs typeface="宋体" pitchFamily="2" charset="-122"/>
              </a:rPr>
              <a:t>发挥三个职能</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120" name="组合 119"/>
          <p:cNvGrpSpPr/>
          <p:nvPr/>
        </p:nvGrpSpPr>
        <p:grpSpPr>
          <a:xfrm>
            <a:off x="812433" y="2247180"/>
            <a:ext cx="2012360" cy="2635539"/>
            <a:chOff x="761633" y="1698335"/>
            <a:chExt cx="2012360" cy="2635539"/>
          </a:xfrm>
        </p:grpSpPr>
        <p:grpSp>
          <p:nvGrpSpPr>
            <p:cNvPr id="7" name="千图PPT彼岸天：ID 8661124库_组合 1"/>
            <p:cNvGrpSpPr/>
            <p:nvPr>
              <p:custDataLst>
                <p:tags r:id="rId2"/>
              </p:custDataLst>
            </p:nvPr>
          </p:nvGrpSpPr>
          <p:grpSpPr>
            <a:xfrm>
              <a:off x="761633" y="1698335"/>
              <a:ext cx="2012360" cy="2635539"/>
              <a:chOff x="976645" y="1409448"/>
              <a:chExt cx="2683146" cy="3514052"/>
            </a:xfrm>
          </p:grpSpPr>
          <p:grpSp>
            <p:nvGrpSpPr>
              <p:cNvPr id="9" name="Group 2"/>
              <p:cNvGrpSpPr/>
              <p:nvPr/>
            </p:nvGrpSpPr>
            <p:grpSpPr>
              <a:xfrm>
                <a:off x="1272450" y="1409448"/>
                <a:ext cx="2272017" cy="2700650"/>
                <a:chOff x="898488" y="1755251"/>
                <a:chExt cx="2448156" cy="2910018"/>
              </a:xfrm>
            </p:grpSpPr>
            <p:sp>
              <p:nvSpPr>
                <p:cNvPr id="13" name="Trapezoid 39"/>
                <p:cNvSpPr/>
                <p:nvPr/>
              </p:nvSpPr>
              <p:spPr>
                <a:xfrm rot="10800000">
                  <a:off x="898488" y="2980372"/>
                  <a:ext cx="2448154" cy="106052"/>
                </a:xfrm>
                <a:prstGeom prst="trapezoid">
                  <a:avLst>
                    <a:gd name="adj" fmla="val 75086"/>
                  </a:avLst>
                </a:prstGeom>
                <a:pattFill prst="dkDnDiag">
                  <a:fgClr>
                    <a:srgbClr val="DAC399"/>
                  </a:fgClr>
                  <a:bgClr>
                    <a:srgbClr val="111119">
                      <a:lumMod val="75000"/>
                    </a:srgbClr>
                  </a:bgClr>
                </a:pattFill>
                <a:ln w="3175">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ysClr val="windowText" lastClr="000000"/>
                    </a:solidFill>
                    <a:effectLst/>
                    <a:uLnTx/>
                    <a:uFillTx/>
                  </a:endParaRPr>
                </a:p>
              </p:txBody>
            </p:sp>
            <p:sp>
              <p:nvSpPr>
                <p:cNvPr id="14" name="Trapezoid 40"/>
                <p:cNvSpPr/>
                <p:nvPr/>
              </p:nvSpPr>
              <p:spPr>
                <a:xfrm rot="10800000">
                  <a:off x="1354262" y="4559217"/>
                  <a:ext cx="1549106" cy="106052"/>
                </a:xfrm>
                <a:prstGeom prst="trapezoid">
                  <a:avLst>
                    <a:gd name="adj" fmla="val 75086"/>
                  </a:avLst>
                </a:prstGeom>
                <a:pattFill prst="dkDnDiag">
                  <a:fgClr>
                    <a:srgbClr val="DAC399"/>
                  </a:fgClr>
                  <a:bgClr>
                    <a:srgbClr val="111119">
                      <a:lumMod val="75000"/>
                    </a:srgbClr>
                  </a:bgClr>
                </a:pattFill>
                <a:ln w="3175">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ysClr val="windowText" lastClr="000000"/>
                    </a:solidFill>
                    <a:effectLst/>
                    <a:uLnTx/>
                    <a:uFillTx/>
                  </a:endParaRPr>
                </a:p>
              </p:txBody>
            </p:sp>
            <p:sp>
              <p:nvSpPr>
                <p:cNvPr id="15" name="Arrow: Up 41"/>
                <p:cNvSpPr/>
                <p:nvPr/>
              </p:nvSpPr>
              <p:spPr>
                <a:xfrm>
                  <a:off x="898490" y="1755251"/>
                  <a:ext cx="2448154" cy="2801165"/>
                </a:xfrm>
                <a:prstGeom prst="upArrow">
                  <a:avLst>
                    <a:gd name="adj1" fmla="val 63377"/>
                    <a:gd name="adj2" fmla="val 50000"/>
                  </a:avLst>
                </a:prstGeom>
                <a:solidFill>
                  <a:srgbClr val="FFC000"/>
                </a:solidFill>
                <a:ln w="3175" cap="flat" cmpd="sng" algn="ctr">
                  <a:noFill/>
                  <a:prstDash val="solid"/>
                  <a:miter lim="800000"/>
                </a:ln>
                <a:effectLst>
                  <a:outerShdw dist="25400" dir="5400000" algn="ct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11" name="TextBox 77"/>
              <p:cNvSpPr txBox="true"/>
              <p:nvPr/>
            </p:nvSpPr>
            <p:spPr bwMode="auto">
              <a:xfrm>
                <a:off x="976645" y="4207088"/>
                <a:ext cx="2683146" cy="716412"/>
              </a:xfrm>
              <a:prstGeom prst="rect">
                <a:avLst/>
              </a:prstGeom>
              <a:noFill/>
              <a:ln w="9525">
                <a:noFill/>
                <a:miter lim="800000"/>
              </a:ln>
            </p:spPr>
            <p:txBody>
              <a:bodyPr wrap="none" lIns="0" tIns="0" rIns="0" bIns="0" anchor="ctr" anchorCtr="true">
                <a:noAutofit/>
                <a:scene3d>
                  <a:camera prst="orthographicFront"/>
                  <a:lightRig rig="threePt" dir="t"/>
                </a:scene3d>
                <a:sp3d>
                  <a:bevelT w="0" h="0"/>
                </a:sp3d>
              </a:bodyPr>
              <a:lstStyle/>
              <a:p>
                <a:pPr marL="0" lvl="1" algn="ctr"/>
                <a:r>
                  <a:rPr lang="zh-CN" altLang="en-US" sz="2800" b="1" kern="0" smtClean="0">
                    <a:solidFill>
                      <a:srgbClr val="FFC000"/>
                    </a:solidFill>
                  </a:rPr>
                  <a:t>融</a:t>
                </a:r>
                <a:r>
                  <a:rPr lang="zh-CN" altLang="en-US" sz="2800" b="1" kern="0">
                    <a:solidFill>
                      <a:srgbClr val="FFC000"/>
                    </a:solidFill>
                  </a:rPr>
                  <a:t>得来资金</a:t>
                </a:r>
                <a:endParaRPr kumimoji="0" lang="zh-CN" altLang="en-US" sz="2800" b="1" i="0" u="none" strike="noStrike" kern="0" cap="none" spc="0" normalizeH="0" baseline="0" noProof="0" dirty="0">
                  <a:ln>
                    <a:noFill/>
                  </a:ln>
                  <a:solidFill>
                    <a:srgbClr val="FFC000"/>
                  </a:solidFill>
                  <a:effectLst/>
                  <a:uLnTx/>
                  <a:uFillTx/>
                </a:endParaRPr>
              </a:p>
            </p:txBody>
          </p:sp>
        </p:grpSp>
        <p:grpSp>
          <p:nvGrpSpPr>
            <p:cNvPr id="83" name="组合 82"/>
            <p:cNvGrpSpPr/>
            <p:nvPr/>
          </p:nvGrpSpPr>
          <p:grpSpPr>
            <a:xfrm>
              <a:off x="1476397" y="2260125"/>
              <a:ext cx="661040" cy="683231"/>
              <a:chOff x="9239251" y="4297363"/>
              <a:chExt cx="898525" cy="928688"/>
            </a:xfrm>
            <a:solidFill>
              <a:schemeClr val="bg1"/>
            </a:solidFill>
          </p:grpSpPr>
          <p:sp>
            <p:nvSpPr>
              <p:cNvPr id="84" name="Freeform 155"/>
              <p:cNvSpPr/>
              <p:nvPr/>
            </p:nvSpPr>
            <p:spPr bwMode="auto">
              <a:xfrm>
                <a:off x="9728201" y="5102226"/>
                <a:ext cx="192088" cy="93663"/>
              </a:xfrm>
              <a:custGeom>
                <a:avLst/>
                <a:gdLst>
                  <a:gd name="T0" fmla="*/ 25 w 51"/>
                  <a:gd name="T1" fmla="*/ 24 h 25"/>
                  <a:gd name="T2" fmla="*/ 29 w 51"/>
                  <a:gd name="T3" fmla="*/ 23 h 25"/>
                  <a:gd name="T4" fmla="*/ 31 w 51"/>
                  <a:gd name="T5" fmla="*/ 22 h 25"/>
                  <a:gd name="T6" fmla="*/ 35 w 51"/>
                  <a:gd name="T7" fmla="*/ 20 h 25"/>
                  <a:gd name="T8" fmla="*/ 36 w 51"/>
                  <a:gd name="T9" fmla="*/ 19 h 25"/>
                  <a:gd name="T10" fmla="*/ 37 w 51"/>
                  <a:gd name="T11" fmla="*/ 19 h 25"/>
                  <a:gd name="T12" fmla="*/ 40 w 51"/>
                  <a:gd name="T13" fmla="*/ 17 h 25"/>
                  <a:gd name="T14" fmla="*/ 42 w 51"/>
                  <a:gd name="T15" fmla="*/ 16 h 25"/>
                  <a:gd name="T16" fmla="*/ 47 w 51"/>
                  <a:gd name="T17" fmla="*/ 13 h 25"/>
                  <a:gd name="T18" fmla="*/ 47 w 51"/>
                  <a:gd name="T19" fmla="*/ 13 h 25"/>
                  <a:gd name="T20" fmla="*/ 47 w 51"/>
                  <a:gd name="T21" fmla="*/ 13 h 25"/>
                  <a:gd name="T22" fmla="*/ 51 w 51"/>
                  <a:gd name="T23" fmla="*/ 10 h 25"/>
                  <a:gd name="T24" fmla="*/ 26 w 51"/>
                  <a:gd name="T25" fmla="*/ 0 h 25"/>
                  <a:gd name="T26" fmla="*/ 0 w 51"/>
                  <a:gd name="T27" fmla="*/ 15 h 25"/>
                  <a:gd name="T28" fmla="*/ 24 w 51"/>
                  <a:gd name="T29" fmla="*/ 25 h 25"/>
                  <a:gd name="T30" fmla="*/ 25 w 51"/>
                  <a:gd name="T3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25">
                    <a:moveTo>
                      <a:pt x="25" y="24"/>
                    </a:moveTo>
                    <a:cubicBezTo>
                      <a:pt x="27" y="24"/>
                      <a:pt x="28" y="23"/>
                      <a:pt x="29" y="23"/>
                    </a:cubicBezTo>
                    <a:cubicBezTo>
                      <a:pt x="30" y="22"/>
                      <a:pt x="31" y="22"/>
                      <a:pt x="31" y="22"/>
                    </a:cubicBezTo>
                    <a:cubicBezTo>
                      <a:pt x="33" y="21"/>
                      <a:pt x="34" y="21"/>
                      <a:pt x="35" y="20"/>
                    </a:cubicBezTo>
                    <a:cubicBezTo>
                      <a:pt x="36" y="20"/>
                      <a:pt x="36" y="19"/>
                      <a:pt x="36" y="19"/>
                    </a:cubicBezTo>
                    <a:cubicBezTo>
                      <a:pt x="37" y="19"/>
                      <a:pt x="37" y="19"/>
                      <a:pt x="37" y="19"/>
                    </a:cubicBezTo>
                    <a:cubicBezTo>
                      <a:pt x="38" y="18"/>
                      <a:pt x="39" y="18"/>
                      <a:pt x="40" y="17"/>
                    </a:cubicBezTo>
                    <a:cubicBezTo>
                      <a:pt x="41" y="17"/>
                      <a:pt x="42" y="16"/>
                      <a:pt x="42" y="16"/>
                    </a:cubicBezTo>
                    <a:cubicBezTo>
                      <a:pt x="44" y="15"/>
                      <a:pt x="45" y="14"/>
                      <a:pt x="47" y="13"/>
                    </a:cubicBezTo>
                    <a:cubicBezTo>
                      <a:pt x="47" y="13"/>
                      <a:pt x="47" y="13"/>
                      <a:pt x="47" y="13"/>
                    </a:cubicBezTo>
                    <a:cubicBezTo>
                      <a:pt x="47" y="13"/>
                      <a:pt x="47" y="13"/>
                      <a:pt x="47" y="13"/>
                    </a:cubicBezTo>
                    <a:cubicBezTo>
                      <a:pt x="48" y="12"/>
                      <a:pt x="50" y="11"/>
                      <a:pt x="51" y="10"/>
                    </a:cubicBezTo>
                    <a:cubicBezTo>
                      <a:pt x="26" y="0"/>
                      <a:pt x="26" y="0"/>
                      <a:pt x="26" y="0"/>
                    </a:cubicBezTo>
                    <a:cubicBezTo>
                      <a:pt x="18" y="6"/>
                      <a:pt x="9" y="11"/>
                      <a:pt x="0" y="15"/>
                    </a:cubicBezTo>
                    <a:cubicBezTo>
                      <a:pt x="24" y="25"/>
                      <a:pt x="24" y="25"/>
                      <a:pt x="24" y="25"/>
                    </a:cubicBezTo>
                    <a:cubicBezTo>
                      <a:pt x="25" y="25"/>
                      <a:pt x="25" y="25"/>
                      <a:pt x="2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156"/>
              <p:cNvSpPr/>
              <p:nvPr/>
            </p:nvSpPr>
            <p:spPr bwMode="auto">
              <a:xfrm>
                <a:off x="9859963" y="5008563"/>
                <a:ext cx="157163" cy="104775"/>
              </a:xfrm>
              <a:custGeom>
                <a:avLst/>
                <a:gdLst>
                  <a:gd name="T0" fmla="*/ 27 w 42"/>
                  <a:gd name="T1" fmla="*/ 26 h 28"/>
                  <a:gd name="T2" fmla="*/ 27 w 42"/>
                  <a:gd name="T3" fmla="*/ 26 h 28"/>
                  <a:gd name="T4" fmla="*/ 28 w 42"/>
                  <a:gd name="T5" fmla="*/ 25 h 28"/>
                  <a:gd name="T6" fmla="*/ 33 w 42"/>
                  <a:gd name="T7" fmla="*/ 20 h 28"/>
                  <a:gd name="T8" fmla="*/ 33 w 42"/>
                  <a:gd name="T9" fmla="*/ 20 h 28"/>
                  <a:gd name="T10" fmla="*/ 33 w 42"/>
                  <a:gd name="T11" fmla="*/ 19 h 28"/>
                  <a:gd name="T12" fmla="*/ 38 w 42"/>
                  <a:gd name="T13" fmla="*/ 14 h 28"/>
                  <a:gd name="T14" fmla="*/ 39 w 42"/>
                  <a:gd name="T15" fmla="*/ 14 h 28"/>
                  <a:gd name="T16" fmla="*/ 39 w 42"/>
                  <a:gd name="T17" fmla="*/ 13 h 28"/>
                  <a:gd name="T18" fmla="*/ 42 w 42"/>
                  <a:gd name="T19" fmla="*/ 9 h 28"/>
                  <a:gd name="T20" fmla="*/ 18 w 42"/>
                  <a:gd name="T21" fmla="*/ 0 h 28"/>
                  <a:gd name="T22" fmla="*/ 0 w 42"/>
                  <a:gd name="T23" fmla="*/ 18 h 28"/>
                  <a:gd name="T24" fmla="*/ 25 w 42"/>
                  <a:gd name="T25" fmla="*/ 28 h 28"/>
                  <a:gd name="T26" fmla="*/ 27 w 42"/>
                  <a:gd name="T2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28">
                    <a:moveTo>
                      <a:pt x="27" y="26"/>
                    </a:moveTo>
                    <a:cubicBezTo>
                      <a:pt x="27" y="26"/>
                      <a:pt x="27" y="26"/>
                      <a:pt x="27" y="26"/>
                    </a:cubicBezTo>
                    <a:cubicBezTo>
                      <a:pt x="27" y="25"/>
                      <a:pt x="28" y="25"/>
                      <a:pt x="28" y="25"/>
                    </a:cubicBezTo>
                    <a:cubicBezTo>
                      <a:pt x="30" y="23"/>
                      <a:pt x="31" y="22"/>
                      <a:pt x="33" y="20"/>
                    </a:cubicBezTo>
                    <a:cubicBezTo>
                      <a:pt x="33" y="20"/>
                      <a:pt x="33" y="20"/>
                      <a:pt x="33" y="20"/>
                    </a:cubicBezTo>
                    <a:cubicBezTo>
                      <a:pt x="33" y="20"/>
                      <a:pt x="33" y="20"/>
                      <a:pt x="33" y="19"/>
                    </a:cubicBezTo>
                    <a:cubicBezTo>
                      <a:pt x="35" y="18"/>
                      <a:pt x="37" y="16"/>
                      <a:pt x="38" y="14"/>
                    </a:cubicBezTo>
                    <a:cubicBezTo>
                      <a:pt x="38" y="14"/>
                      <a:pt x="39" y="14"/>
                      <a:pt x="39" y="14"/>
                    </a:cubicBezTo>
                    <a:cubicBezTo>
                      <a:pt x="39" y="13"/>
                      <a:pt x="39" y="13"/>
                      <a:pt x="39" y="13"/>
                    </a:cubicBezTo>
                    <a:cubicBezTo>
                      <a:pt x="40" y="12"/>
                      <a:pt x="41" y="11"/>
                      <a:pt x="42" y="9"/>
                    </a:cubicBezTo>
                    <a:cubicBezTo>
                      <a:pt x="18" y="0"/>
                      <a:pt x="18" y="0"/>
                      <a:pt x="18" y="0"/>
                    </a:cubicBezTo>
                    <a:cubicBezTo>
                      <a:pt x="13" y="6"/>
                      <a:pt x="7" y="12"/>
                      <a:pt x="0" y="18"/>
                    </a:cubicBezTo>
                    <a:cubicBezTo>
                      <a:pt x="25" y="28"/>
                      <a:pt x="25" y="28"/>
                      <a:pt x="25" y="28"/>
                    </a:cubicBezTo>
                    <a:cubicBezTo>
                      <a:pt x="25" y="27"/>
                      <a:pt x="26" y="27"/>
                      <a:pt x="2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157"/>
              <p:cNvSpPr/>
              <p:nvPr/>
            </p:nvSpPr>
            <p:spPr bwMode="auto">
              <a:xfrm>
                <a:off x="9937751" y="4362451"/>
                <a:ext cx="131763" cy="115888"/>
              </a:xfrm>
              <a:custGeom>
                <a:avLst/>
                <a:gdLst>
                  <a:gd name="T0" fmla="*/ 34 w 35"/>
                  <a:gd name="T1" fmla="*/ 30 h 31"/>
                  <a:gd name="T2" fmla="*/ 32 w 35"/>
                  <a:gd name="T3" fmla="*/ 28 h 31"/>
                  <a:gd name="T4" fmla="*/ 30 w 35"/>
                  <a:gd name="T5" fmla="*/ 25 h 31"/>
                  <a:gd name="T6" fmla="*/ 30 w 35"/>
                  <a:gd name="T7" fmla="*/ 24 h 31"/>
                  <a:gd name="T8" fmla="*/ 28 w 35"/>
                  <a:gd name="T9" fmla="*/ 22 h 31"/>
                  <a:gd name="T10" fmla="*/ 25 w 35"/>
                  <a:gd name="T11" fmla="*/ 19 h 31"/>
                  <a:gd name="T12" fmla="*/ 25 w 35"/>
                  <a:gd name="T13" fmla="*/ 19 h 31"/>
                  <a:gd name="T14" fmla="*/ 22 w 35"/>
                  <a:gd name="T15" fmla="*/ 16 h 31"/>
                  <a:gd name="T16" fmla="*/ 20 w 35"/>
                  <a:gd name="T17" fmla="*/ 14 h 31"/>
                  <a:gd name="T18" fmla="*/ 20 w 35"/>
                  <a:gd name="T19" fmla="*/ 14 h 31"/>
                  <a:gd name="T20" fmla="*/ 15 w 35"/>
                  <a:gd name="T21" fmla="*/ 10 h 31"/>
                  <a:gd name="T22" fmla="*/ 15 w 35"/>
                  <a:gd name="T23" fmla="*/ 10 h 31"/>
                  <a:gd name="T24" fmla="*/ 14 w 35"/>
                  <a:gd name="T25" fmla="*/ 9 h 31"/>
                  <a:gd name="T26" fmla="*/ 10 w 35"/>
                  <a:gd name="T27" fmla="*/ 6 h 31"/>
                  <a:gd name="T28" fmla="*/ 10 w 35"/>
                  <a:gd name="T29" fmla="*/ 6 h 31"/>
                  <a:gd name="T30" fmla="*/ 7 w 35"/>
                  <a:gd name="T31" fmla="*/ 5 h 31"/>
                  <a:gd name="T32" fmla="*/ 5 w 35"/>
                  <a:gd name="T33" fmla="*/ 3 h 31"/>
                  <a:gd name="T34" fmla="*/ 3 w 35"/>
                  <a:gd name="T35" fmla="*/ 2 h 31"/>
                  <a:gd name="T36" fmla="*/ 0 w 35"/>
                  <a:gd name="T37" fmla="*/ 0 h 31"/>
                  <a:gd name="T38" fmla="*/ 5 w 35"/>
                  <a:gd name="T39" fmla="*/ 6 h 31"/>
                  <a:gd name="T40" fmla="*/ 17 w 35"/>
                  <a:gd name="T41" fmla="*/ 24 h 31"/>
                  <a:gd name="T42" fmla="*/ 35 w 35"/>
                  <a:gd name="T43" fmla="*/ 31 h 31"/>
                  <a:gd name="T44" fmla="*/ 35 w 35"/>
                  <a:gd name="T45" fmla="*/ 31 h 31"/>
                  <a:gd name="T46" fmla="*/ 34 w 35"/>
                  <a:gd name="T47"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31">
                    <a:moveTo>
                      <a:pt x="34" y="30"/>
                    </a:moveTo>
                    <a:cubicBezTo>
                      <a:pt x="34" y="29"/>
                      <a:pt x="33" y="28"/>
                      <a:pt x="32" y="28"/>
                    </a:cubicBezTo>
                    <a:cubicBezTo>
                      <a:pt x="32" y="27"/>
                      <a:pt x="31" y="26"/>
                      <a:pt x="30" y="25"/>
                    </a:cubicBezTo>
                    <a:cubicBezTo>
                      <a:pt x="30" y="24"/>
                      <a:pt x="30" y="24"/>
                      <a:pt x="30" y="24"/>
                    </a:cubicBezTo>
                    <a:cubicBezTo>
                      <a:pt x="29" y="23"/>
                      <a:pt x="28" y="22"/>
                      <a:pt x="28" y="22"/>
                    </a:cubicBezTo>
                    <a:cubicBezTo>
                      <a:pt x="27" y="21"/>
                      <a:pt x="26" y="20"/>
                      <a:pt x="25" y="19"/>
                    </a:cubicBezTo>
                    <a:cubicBezTo>
                      <a:pt x="25" y="19"/>
                      <a:pt x="25" y="19"/>
                      <a:pt x="25" y="19"/>
                    </a:cubicBezTo>
                    <a:cubicBezTo>
                      <a:pt x="24" y="18"/>
                      <a:pt x="23" y="17"/>
                      <a:pt x="22" y="16"/>
                    </a:cubicBezTo>
                    <a:cubicBezTo>
                      <a:pt x="22" y="16"/>
                      <a:pt x="21" y="15"/>
                      <a:pt x="20" y="14"/>
                    </a:cubicBezTo>
                    <a:cubicBezTo>
                      <a:pt x="20" y="14"/>
                      <a:pt x="20" y="14"/>
                      <a:pt x="20" y="14"/>
                    </a:cubicBezTo>
                    <a:cubicBezTo>
                      <a:pt x="19" y="13"/>
                      <a:pt x="17" y="11"/>
                      <a:pt x="15" y="10"/>
                    </a:cubicBezTo>
                    <a:cubicBezTo>
                      <a:pt x="15" y="10"/>
                      <a:pt x="15" y="10"/>
                      <a:pt x="15" y="10"/>
                    </a:cubicBezTo>
                    <a:cubicBezTo>
                      <a:pt x="15" y="10"/>
                      <a:pt x="14" y="9"/>
                      <a:pt x="14" y="9"/>
                    </a:cubicBezTo>
                    <a:cubicBezTo>
                      <a:pt x="13" y="8"/>
                      <a:pt x="11" y="7"/>
                      <a:pt x="10" y="6"/>
                    </a:cubicBezTo>
                    <a:cubicBezTo>
                      <a:pt x="10" y="6"/>
                      <a:pt x="10" y="6"/>
                      <a:pt x="10" y="6"/>
                    </a:cubicBezTo>
                    <a:cubicBezTo>
                      <a:pt x="9" y="6"/>
                      <a:pt x="8" y="5"/>
                      <a:pt x="7" y="5"/>
                    </a:cubicBezTo>
                    <a:cubicBezTo>
                      <a:pt x="6" y="4"/>
                      <a:pt x="5" y="4"/>
                      <a:pt x="5" y="3"/>
                    </a:cubicBezTo>
                    <a:cubicBezTo>
                      <a:pt x="4" y="3"/>
                      <a:pt x="3" y="2"/>
                      <a:pt x="3" y="2"/>
                    </a:cubicBezTo>
                    <a:cubicBezTo>
                      <a:pt x="0" y="0"/>
                      <a:pt x="0" y="0"/>
                      <a:pt x="0" y="0"/>
                    </a:cubicBezTo>
                    <a:cubicBezTo>
                      <a:pt x="1" y="2"/>
                      <a:pt x="3" y="4"/>
                      <a:pt x="5" y="6"/>
                    </a:cubicBezTo>
                    <a:cubicBezTo>
                      <a:pt x="10" y="11"/>
                      <a:pt x="14" y="18"/>
                      <a:pt x="17" y="24"/>
                    </a:cubicBezTo>
                    <a:cubicBezTo>
                      <a:pt x="35" y="31"/>
                      <a:pt x="35" y="31"/>
                      <a:pt x="35" y="31"/>
                    </a:cubicBezTo>
                    <a:cubicBezTo>
                      <a:pt x="35" y="31"/>
                      <a:pt x="35" y="31"/>
                      <a:pt x="35" y="31"/>
                    </a:cubicBezTo>
                    <a:cubicBezTo>
                      <a:pt x="34" y="30"/>
                      <a:pt x="34" y="30"/>
                      <a:pt x="3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158"/>
              <p:cNvSpPr/>
              <p:nvPr/>
            </p:nvSpPr>
            <p:spPr bwMode="auto">
              <a:xfrm>
                <a:off x="9510713" y="5176838"/>
                <a:ext cx="255588" cy="49213"/>
              </a:xfrm>
              <a:custGeom>
                <a:avLst/>
                <a:gdLst>
                  <a:gd name="T0" fmla="*/ 18 w 68"/>
                  <a:gd name="T1" fmla="*/ 3 h 13"/>
                  <a:gd name="T2" fmla="*/ 0 w 68"/>
                  <a:gd name="T3" fmla="*/ 2 h 13"/>
                  <a:gd name="T4" fmla="*/ 3 w 68"/>
                  <a:gd name="T5" fmla="*/ 3 h 13"/>
                  <a:gd name="T6" fmla="*/ 44 w 68"/>
                  <a:gd name="T7" fmla="*/ 13 h 13"/>
                  <a:gd name="T8" fmla="*/ 50 w 68"/>
                  <a:gd name="T9" fmla="*/ 13 h 13"/>
                  <a:gd name="T10" fmla="*/ 52 w 68"/>
                  <a:gd name="T11" fmla="*/ 12 h 13"/>
                  <a:gd name="T12" fmla="*/ 56 w 68"/>
                  <a:gd name="T13" fmla="*/ 12 h 13"/>
                  <a:gd name="T14" fmla="*/ 58 w 68"/>
                  <a:gd name="T15" fmla="*/ 12 h 13"/>
                  <a:gd name="T16" fmla="*/ 62 w 68"/>
                  <a:gd name="T17" fmla="*/ 11 h 13"/>
                  <a:gd name="T18" fmla="*/ 64 w 68"/>
                  <a:gd name="T19" fmla="*/ 11 h 13"/>
                  <a:gd name="T20" fmla="*/ 68 w 68"/>
                  <a:gd name="T21" fmla="*/ 10 h 13"/>
                  <a:gd name="T22" fmla="*/ 44 w 68"/>
                  <a:gd name="T23" fmla="*/ 0 h 13"/>
                  <a:gd name="T24" fmla="*/ 18 w 68"/>
                  <a:gd name="T2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3">
                    <a:moveTo>
                      <a:pt x="18" y="3"/>
                    </a:moveTo>
                    <a:cubicBezTo>
                      <a:pt x="12" y="3"/>
                      <a:pt x="6" y="3"/>
                      <a:pt x="0" y="2"/>
                    </a:cubicBezTo>
                    <a:cubicBezTo>
                      <a:pt x="3" y="3"/>
                      <a:pt x="3" y="3"/>
                      <a:pt x="3" y="3"/>
                    </a:cubicBezTo>
                    <a:cubicBezTo>
                      <a:pt x="15" y="9"/>
                      <a:pt x="29" y="13"/>
                      <a:pt x="44" y="13"/>
                    </a:cubicBezTo>
                    <a:cubicBezTo>
                      <a:pt x="46" y="13"/>
                      <a:pt x="48" y="13"/>
                      <a:pt x="50" y="13"/>
                    </a:cubicBezTo>
                    <a:cubicBezTo>
                      <a:pt x="50" y="13"/>
                      <a:pt x="51" y="12"/>
                      <a:pt x="52" y="12"/>
                    </a:cubicBezTo>
                    <a:cubicBezTo>
                      <a:pt x="53" y="12"/>
                      <a:pt x="54" y="12"/>
                      <a:pt x="56" y="12"/>
                    </a:cubicBezTo>
                    <a:cubicBezTo>
                      <a:pt x="57" y="12"/>
                      <a:pt x="57" y="12"/>
                      <a:pt x="58" y="12"/>
                    </a:cubicBezTo>
                    <a:cubicBezTo>
                      <a:pt x="59" y="11"/>
                      <a:pt x="61" y="11"/>
                      <a:pt x="62" y="11"/>
                    </a:cubicBezTo>
                    <a:cubicBezTo>
                      <a:pt x="63" y="11"/>
                      <a:pt x="63" y="11"/>
                      <a:pt x="64" y="11"/>
                    </a:cubicBezTo>
                    <a:cubicBezTo>
                      <a:pt x="65" y="10"/>
                      <a:pt x="67" y="10"/>
                      <a:pt x="68" y="10"/>
                    </a:cubicBezTo>
                    <a:cubicBezTo>
                      <a:pt x="44" y="0"/>
                      <a:pt x="44" y="0"/>
                      <a:pt x="44" y="0"/>
                    </a:cubicBezTo>
                    <a:cubicBezTo>
                      <a:pt x="35" y="2"/>
                      <a:pt x="26" y="3"/>
                      <a:pt x="1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59"/>
              <p:cNvSpPr>
                <a:spLocks noEditPoints="true"/>
              </p:cNvSpPr>
              <p:nvPr/>
            </p:nvSpPr>
            <p:spPr bwMode="auto">
              <a:xfrm>
                <a:off x="9239251" y="4297363"/>
                <a:ext cx="796925" cy="860425"/>
              </a:xfrm>
              <a:custGeom>
                <a:avLst/>
                <a:gdLst>
                  <a:gd name="T0" fmla="*/ 122 w 212"/>
                  <a:gd name="T1" fmla="*/ 0 h 229"/>
                  <a:gd name="T2" fmla="*/ 5 w 212"/>
                  <a:gd name="T3" fmla="*/ 115 h 229"/>
                  <a:gd name="T4" fmla="*/ 27 w 212"/>
                  <a:gd name="T5" fmla="*/ 201 h 229"/>
                  <a:gd name="T6" fmla="*/ 90 w 212"/>
                  <a:gd name="T7" fmla="*/ 229 h 229"/>
                  <a:gd name="T8" fmla="*/ 208 w 212"/>
                  <a:gd name="T9" fmla="*/ 114 h 229"/>
                  <a:gd name="T10" fmla="*/ 185 w 212"/>
                  <a:gd name="T11" fmla="*/ 28 h 229"/>
                  <a:gd name="T12" fmla="*/ 122 w 212"/>
                  <a:gd name="T13" fmla="*/ 0 h 229"/>
                  <a:gd name="T14" fmla="*/ 90 w 212"/>
                  <a:gd name="T15" fmla="*/ 222 h 229"/>
                  <a:gd name="T16" fmla="*/ 31 w 212"/>
                  <a:gd name="T17" fmla="*/ 196 h 229"/>
                  <a:gd name="T18" fmla="*/ 10 w 212"/>
                  <a:gd name="T19" fmla="*/ 115 h 229"/>
                  <a:gd name="T20" fmla="*/ 121 w 212"/>
                  <a:gd name="T21" fmla="*/ 7 h 229"/>
                  <a:gd name="T22" fmla="*/ 123 w 212"/>
                  <a:gd name="T23" fmla="*/ 7 h 229"/>
                  <a:gd name="T24" fmla="*/ 14 w 212"/>
                  <a:gd name="T25" fmla="*/ 115 h 229"/>
                  <a:gd name="T26" fmla="*/ 35 w 212"/>
                  <a:gd name="T27" fmla="*/ 196 h 229"/>
                  <a:gd name="T28" fmla="*/ 92 w 212"/>
                  <a:gd name="T29" fmla="*/ 222 h 229"/>
                  <a:gd name="T30" fmla="*/ 90 w 212"/>
                  <a:gd name="T31" fmla="*/ 222 h 229"/>
                  <a:gd name="T32" fmla="*/ 130 w 212"/>
                  <a:gd name="T33" fmla="*/ 108 h 229"/>
                  <a:gd name="T34" fmla="*/ 156 w 212"/>
                  <a:gd name="T35" fmla="*/ 108 h 229"/>
                  <a:gd name="T36" fmla="*/ 153 w 212"/>
                  <a:gd name="T37" fmla="*/ 125 h 229"/>
                  <a:gd name="T38" fmla="*/ 120 w 212"/>
                  <a:gd name="T39" fmla="*/ 125 h 229"/>
                  <a:gd name="T40" fmla="*/ 118 w 212"/>
                  <a:gd name="T41" fmla="*/ 140 h 229"/>
                  <a:gd name="T42" fmla="*/ 151 w 212"/>
                  <a:gd name="T43" fmla="*/ 140 h 229"/>
                  <a:gd name="T44" fmla="*/ 149 w 212"/>
                  <a:gd name="T45" fmla="*/ 157 h 229"/>
                  <a:gd name="T46" fmla="*/ 116 w 212"/>
                  <a:gd name="T47" fmla="*/ 157 h 229"/>
                  <a:gd name="T48" fmla="*/ 110 w 212"/>
                  <a:gd name="T49" fmla="*/ 195 h 229"/>
                  <a:gd name="T50" fmla="*/ 80 w 212"/>
                  <a:gd name="T51" fmla="*/ 195 h 229"/>
                  <a:gd name="T52" fmla="*/ 86 w 212"/>
                  <a:gd name="T53" fmla="*/ 157 h 229"/>
                  <a:gd name="T54" fmla="*/ 52 w 212"/>
                  <a:gd name="T55" fmla="*/ 157 h 229"/>
                  <a:gd name="T56" fmla="*/ 55 w 212"/>
                  <a:gd name="T57" fmla="*/ 140 h 229"/>
                  <a:gd name="T58" fmla="*/ 88 w 212"/>
                  <a:gd name="T59" fmla="*/ 140 h 229"/>
                  <a:gd name="T60" fmla="*/ 90 w 212"/>
                  <a:gd name="T61" fmla="*/ 125 h 229"/>
                  <a:gd name="T62" fmla="*/ 57 w 212"/>
                  <a:gd name="T63" fmla="*/ 125 h 229"/>
                  <a:gd name="T64" fmla="*/ 59 w 212"/>
                  <a:gd name="T65" fmla="*/ 108 h 229"/>
                  <a:gd name="T66" fmla="*/ 85 w 212"/>
                  <a:gd name="T67" fmla="*/ 108 h 229"/>
                  <a:gd name="T68" fmla="*/ 60 w 212"/>
                  <a:gd name="T69" fmla="*/ 40 h 229"/>
                  <a:gd name="T70" fmla="*/ 94 w 212"/>
                  <a:gd name="T71" fmla="*/ 40 h 229"/>
                  <a:gd name="T72" fmla="*/ 104 w 212"/>
                  <a:gd name="T73" fmla="*/ 78 h 229"/>
                  <a:gd name="T74" fmla="*/ 109 w 212"/>
                  <a:gd name="T75" fmla="*/ 104 h 229"/>
                  <a:gd name="T76" fmla="*/ 109 w 212"/>
                  <a:gd name="T77" fmla="*/ 104 h 229"/>
                  <a:gd name="T78" fmla="*/ 122 w 212"/>
                  <a:gd name="T79" fmla="*/ 78 h 229"/>
                  <a:gd name="T80" fmla="*/ 142 w 212"/>
                  <a:gd name="T81" fmla="*/ 40 h 229"/>
                  <a:gd name="T82" fmla="*/ 176 w 212"/>
                  <a:gd name="T83" fmla="*/ 40 h 229"/>
                  <a:gd name="T84" fmla="*/ 130 w 212"/>
                  <a:gd name="T85" fmla="*/ 10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2" h="229">
                    <a:moveTo>
                      <a:pt x="122" y="0"/>
                    </a:moveTo>
                    <a:cubicBezTo>
                      <a:pt x="66" y="0"/>
                      <a:pt x="13" y="52"/>
                      <a:pt x="5" y="115"/>
                    </a:cubicBezTo>
                    <a:cubicBezTo>
                      <a:pt x="0" y="148"/>
                      <a:pt x="8" y="180"/>
                      <a:pt x="27" y="201"/>
                    </a:cubicBezTo>
                    <a:cubicBezTo>
                      <a:pt x="43" y="219"/>
                      <a:pt x="65" y="229"/>
                      <a:pt x="90" y="229"/>
                    </a:cubicBezTo>
                    <a:cubicBezTo>
                      <a:pt x="146" y="229"/>
                      <a:pt x="199" y="178"/>
                      <a:pt x="208" y="114"/>
                    </a:cubicBezTo>
                    <a:cubicBezTo>
                      <a:pt x="212" y="81"/>
                      <a:pt x="204" y="50"/>
                      <a:pt x="185" y="28"/>
                    </a:cubicBezTo>
                    <a:cubicBezTo>
                      <a:pt x="169" y="10"/>
                      <a:pt x="147" y="0"/>
                      <a:pt x="122" y="0"/>
                    </a:cubicBezTo>
                    <a:close/>
                    <a:moveTo>
                      <a:pt x="90" y="222"/>
                    </a:moveTo>
                    <a:cubicBezTo>
                      <a:pt x="67" y="222"/>
                      <a:pt x="46" y="213"/>
                      <a:pt x="31" y="196"/>
                    </a:cubicBezTo>
                    <a:cubicBezTo>
                      <a:pt x="14" y="175"/>
                      <a:pt x="6" y="146"/>
                      <a:pt x="10" y="115"/>
                    </a:cubicBezTo>
                    <a:cubicBezTo>
                      <a:pt x="19" y="55"/>
                      <a:pt x="68" y="7"/>
                      <a:pt x="121" y="7"/>
                    </a:cubicBezTo>
                    <a:cubicBezTo>
                      <a:pt x="122" y="7"/>
                      <a:pt x="122" y="7"/>
                      <a:pt x="123" y="7"/>
                    </a:cubicBezTo>
                    <a:cubicBezTo>
                      <a:pt x="71" y="8"/>
                      <a:pt x="22" y="56"/>
                      <a:pt x="14" y="115"/>
                    </a:cubicBezTo>
                    <a:cubicBezTo>
                      <a:pt x="10" y="146"/>
                      <a:pt x="17" y="175"/>
                      <a:pt x="35" y="196"/>
                    </a:cubicBezTo>
                    <a:cubicBezTo>
                      <a:pt x="50" y="212"/>
                      <a:pt x="70" y="222"/>
                      <a:pt x="92" y="222"/>
                    </a:cubicBezTo>
                    <a:cubicBezTo>
                      <a:pt x="91" y="222"/>
                      <a:pt x="91" y="222"/>
                      <a:pt x="90" y="222"/>
                    </a:cubicBezTo>
                    <a:close/>
                    <a:moveTo>
                      <a:pt x="130" y="108"/>
                    </a:moveTo>
                    <a:cubicBezTo>
                      <a:pt x="156" y="108"/>
                      <a:pt x="156" y="108"/>
                      <a:pt x="156" y="108"/>
                    </a:cubicBezTo>
                    <a:cubicBezTo>
                      <a:pt x="153" y="125"/>
                      <a:pt x="153" y="125"/>
                      <a:pt x="153" y="125"/>
                    </a:cubicBezTo>
                    <a:cubicBezTo>
                      <a:pt x="120" y="125"/>
                      <a:pt x="120" y="125"/>
                      <a:pt x="120" y="125"/>
                    </a:cubicBezTo>
                    <a:cubicBezTo>
                      <a:pt x="118" y="140"/>
                      <a:pt x="118" y="140"/>
                      <a:pt x="118" y="140"/>
                    </a:cubicBezTo>
                    <a:cubicBezTo>
                      <a:pt x="151" y="140"/>
                      <a:pt x="151" y="140"/>
                      <a:pt x="151" y="140"/>
                    </a:cubicBezTo>
                    <a:cubicBezTo>
                      <a:pt x="149" y="157"/>
                      <a:pt x="149" y="157"/>
                      <a:pt x="149" y="157"/>
                    </a:cubicBezTo>
                    <a:cubicBezTo>
                      <a:pt x="116" y="157"/>
                      <a:pt x="116" y="157"/>
                      <a:pt x="116" y="157"/>
                    </a:cubicBezTo>
                    <a:cubicBezTo>
                      <a:pt x="110" y="195"/>
                      <a:pt x="110" y="195"/>
                      <a:pt x="110" y="195"/>
                    </a:cubicBezTo>
                    <a:cubicBezTo>
                      <a:pt x="80" y="195"/>
                      <a:pt x="80" y="195"/>
                      <a:pt x="80" y="195"/>
                    </a:cubicBezTo>
                    <a:cubicBezTo>
                      <a:pt x="86" y="157"/>
                      <a:pt x="86" y="157"/>
                      <a:pt x="86" y="157"/>
                    </a:cubicBezTo>
                    <a:cubicBezTo>
                      <a:pt x="52" y="157"/>
                      <a:pt x="52" y="157"/>
                      <a:pt x="52" y="157"/>
                    </a:cubicBezTo>
                    <a:cubicBezTo>
                      <a:pt x="55" y="140"/>
                      <a:pt x="55" y="140"/>
                      <a:pt x="55" y="140"/>
                    </a:cubicBezTo>
                    <a:cubicBezTo>
                      <a:pt x="88" y="140"/>
                      <a:pt x="88" y="140"/>
                      <a:pt x="88" y="140"/>
                    </a:cubicBezTo>
                    <a:cubicBezTo>
                      <a:pt x="90" y="125"/>
                      <a:pt x="90" y="125"/>
                      <a:pt x="90" y="125"/>
                    </a:cubicBezTo>
                    <a:cubicBezTo>
                      <a:pt x="57" y="125"/>
                      <a:pt x="57" y="125"/>
                      <a:pt x="57" y="125"/>
                    </a:cubicBezTo>
                    <a:cubicBezTo>
                      <a:pt x="59" y="108"/>
                      <a:pt x="59" y="108"/>
                      <a:pt x="59" y="108"/>
                    </a:cubicBezTo>
                    <a:cubicBezTo>
                      <a:pt x="85" y="108"/>
                      <a:pt x="85" y="108"/>
                      <a:pt x="85" y="108"/>
                    </a:cubicBezTo>
                    <a:cubicBezTo>
                      <a:pt x="60" y="40"/>
                      <a:pt x="60" y="40"/>
                      <a:pt x="60" y="40"/>
                    </a:cubicBezTo>
                    <a:cubicBezTo>
                      <a:pt x="94" y="40"/>
                      <a:pt x="94" y="40"/>
                      <a:pt x="94" y="40"/>
                    </a:cubicBezTo>
                    <a:cubicBezTo>
                      <a:pt x="104" y="78"/>
                      <a:pt x="104" y="78"/>
                      <a:pt x="104" y="78"/>
                    </a:cubicBezTo>
                    <a:cubicBezTo>
                      <a:pt x="106" y="88"/>
                      <a:pt x="107" y="96"/>
                      <a:pt x="109" y="104"/>
                    </a:cubicBezTo>
                    <a:cubicBezTo>
                      <a:pt x="109" y="104"/>
                      <a:pt x="109" y="104"/>
                      <a:pt x="109" y="104"/>
                    </a:cubicBezTo>
                    <a:cubicBezTo>
                      <a:pt x="113" y="97"/>
                      <a:pt x="117" y="88"/>
                      <a:pt x="122" y="78"/>
                    </a:cubicBezTo>
                    <a:cubicBezTo>
                      <a:pt x="142" y="40"/>
                      <a:pt x="142" y="40"/>
                      <a:pt x="142" y="40"/>
                    </a:cubicBezTo>
                    <a:cubicBezTo>
                      <a:pt x="176" y="40"/>
                      <a:pt x="176" y="40"/>
                      <a:pt x="176" y="40"/>
                    </a:cubicBezTo>
                    <a:lnTo>
                      <a:pt x="130"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60"/>
              <p:cNvSpPr/>
              <p:nvPr/>
            </p:nvSpPr>
            <p:spPr bwMode="auto">
              <a:xfrm>
                <a:off x="10047288" y="4646613"/>
                <a:ext cx="90488" cy="131763"/>
              </a:xfrm>
              <a:custGeom>
                <a:avLst/>
                <a:gdLst>
                  <a:gd name="T0" fmla="*/ 23 w 24"/>
                  <a:gd name="T1" fmla="*/ 27 h 35"/>
                  <a:gd name="T2" fmla="*/ 23 w 24"/>
                  <a:gd name="T3" fmla="*/ 24 h 35"/>
                  <a:gd name="T4" fmla="*/ 24 w 24"/>
                  <a:gd name="T5" fmla="*/ 18 h 35"/>
                  <a:gd name="T6" fmla="*/ 24 w 24"/>
                  <a:gd name="T7" fmla="*/ 16 h 35"/>
                  <a:gd name="T8" fmla="*/ 23 w 24"/>
                  <a:gd name="T9" fmla="*/ 10 h 35"/>
                  <a:gd name="T10" fmla="*/ 23 w 24"/>
                  <a:gd name="T11" fmla="*/ 9 h 35"/>
                  <a:gd name="T12" fmla="*/ 1 w 24"/>
                  <a:gd name="T13" fmla="*/ 0 h 35"/>
                  <a:gd name="T14" fmla="*/ 0 w 24"/>
                  <a:gd name="T15" fmla="*/ 22 h 35"/>
                  <a:gd name="T16" fmla="*/ 0 w 24"/>
                  <a:gd name="T17" fmla="*/ 25 h 35"/>
                  <a:gd name="T18" fmla="*/ 22 w 24"/>
                  <a:gd name="T19" fmla="*/ 35 h 35"/>
                  <a:gd name="T20" fmla="*/ 23 w 24"/>
                  <a:gd name="T2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35">
                    <a:moveTo>
                      <a:pt x="23" y="27"/>
                    </a:moveTo>
                    <a:cubicBezTo>
                      <a:pt x="23" y="26"/>
                      <a:pt x="23" y="25"/>
                      <a:pt x="23" y="24"/>
                    </a:cubicBezTo>
                    <a:cubicBezTo>
                      <a:pt x="23" y="22"/>
                      <a:pt x="24" y="20"/>
                      <a:pt x="24" y="18"/>
                    </a:cubicBezTo>
                    <a:cubicBezTo>
                      <a:pt x="24" y="17"/>
                      <a:pt x="24" y="17"/>
                      <a:pt x="24" y="16"/>
                    </a:cubicBezTo>
                    <a:cubicBezTo>
                      <a:pt x="24" y="14"/>
                      <a:pt x="24" y="12"/>
                      <a:pt x="23" y="10"/>
                    </a:cubicBezTo>
                    <a:cubicBezTo>
                      <a:pt x="23" y="10"/>
                      <a:pt x="23" y="10"/>
                      <a:pt x="23" y="9"/>
                    </a:cubicBezTo>
                    <a:cubicBezTo>
                      <a:pt x="1" y="0"/>
                      <a:pt x="1" y="0"/>
                      <a:pt x="1" y="0"/>
                    </a:cubicBezTo>
                    <a:cubicBezTo>
                      <a:pt x="2" y="7"/>
                      <a:pt x="1" y="15"/>
                      <a:pt x="0" y="22"/>
                    </a:cubicBezTo>
                    <a:cubicBezTo>
                      <a:pt x="0" y="23"/>
                      <a:pt x="0" y="24"/>
                      <a:pt x="0" y="25"/>
                    </a:cubicBezTo>
                    <a:cubicBezTo>
                      <a:pt x="22" y="35"/>
                      <a:pt x="22" y="35"/>
                      <a:pt x="22" y="35"/>
                    </a:cubicBezTo>
                    <a:cubicBezTo>
                      <a:pt x="23" y="32"/>
                      <a:pt x="23" y="29"/>
                      <a:pt x="2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161"/>
              <p:cNvSpPr/>
              <p:nvPr/>
            </p:nvSpPr>
            <p:spPr bwMode="auto">
              <a:xfrm>
                <a:off x="10013951" y="4778376"/>
                <a:ext cx="112713" cy="120650"/>
              </a:xfrm>
              <a:custGeom>
                <a:avLst/>
                <a:gdLst>
                  <a:gd name="T0" fmla="*/ 25 w 30"/>
                  <a:gd name="T1" fmla="*/ 26 h 32"/>
                  <a:gd name="T2" fmla="*/ 25 w 30"/>
                  <a:gd name="T3" fmla="*/ 26 h 32"/>
                  <a:gd name="T4" fmla="*/ 26 w 30"/>
                  <a:gd name="T5" fmla="*/ 25 h 32"/>
                  <a:gd name="T6" fmla="*/ 28 w 30"/>
                  <a:gd name="T7" fmla="*/ 16 h 32"/>
                  <a:gd name="T8" fmla="*/ 28 w 30"/>
                  <a:gd name="T9" fmla="*/ 15 h 32"/>
                  <a:gd name="T10" fmla="*/ 29 w 30"/>
                  <a:gd name="T11" fmla="*/ 14 h 32"/>
                  <a:gd name="T12" fmla="*/ 30 w 30"/>
                  <a:gd name="T13" fmla="*/ 10 h 32"/>
                  <a:gd name="T14" fmla="*/ 30 w 30"/>
                  <a:gd name="T15" fmla="*/ 9 h 32"/>
                  <a:gd name="T16" fmla="*/ 7 w 30"/>
                  <a:gd name="T17" fmla="*/ 0 h 32"/>
                  <a:gd name="T18" fmla="*/ 0 w 30"/>
                  <a:gd name="T19" fmla="*/ 23 h 32"/>
                  <a:gd name="T20" fmla="*/ 23 w 30"/>
                  <a:gd name="T21" fmla="*/ 32 h 32"/>
                  <a:gd name="T22" fmla="*/ 25 w 30"/>
                  <a:gd name="T23"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2">
                    <a:moveTo>
                      <a:pt x="25" y="26"/>
                    </a:moveTo>
                    <a:cubicBezTo>
                      <a:pt x="25" y="26"/>
                      <a:pt x="25" y="26"/>
                      <a:pt x="25" y="26"/>
                    </a:cubicBezTo>
                    <a:cubicBezTo>
                      <a:pt x="25" y="25"/>
                      <a:pt x="25" y="25"/>
                      <a:pt x="26" y="25"/>
                    </a:cubicBezTo>
                    <a:cubicBezTo>
                      <a:pt x="26" y="22"/>
                      <a:pt x="27" y="19"/>
                      <a:pt x="28" y="16"/>
                    </a:cubicBezTo>
                    <a:cubicBezTo>
                      <a:pt x="28" y="16"/>
                      <a:pt x="28" y="16"/>
                      <a:pt x="28" y="15"/>
                    </a:cubicBezTo>
                    <a:cubicBezTo>
                      <a:pt x="29" y="15"/>
                      <a:pt x="29" y="14"/>
                      <a:pt x="29" y="14"/>
                    </a:cubicBezTo>
                    <a:cubicBezTo>
                      <a:pt x="29" y="13"/>
                      <a:pt x="29" y="12"/>
                      <a:pt x="30" y="10"/>
                    </a:cubicBezTo>
                    <a:cubicBezTo>
                      <a:pt x="30" y="10"/>
                      <a:pt x="30" y="10"/>
                      <a:pt x="30" y="9"/>
                    </a:cubicBezTo>
                    <a:cubicBezTo>
                      <a:pt x="7" y="0"/>
                      <a:pt x="7" y="0"/>
                      <a:pt x="7" y="0"/>
                    </a:cubicBezTo>
                    <a:cubicBezTo>
                      <a:pt x="5" y="8"/>
                      <a:pt x="3" y="16"/>
                      <a:pt x="0" y="23"/>
                    </a:cubicBezTo>
                    <a:cubicBezTo>
                      <a:pt x="23" y="32"/>
                      <a:pt x="23" y="32"/>
                      <a:pt x="23" y="32"/>
                    </a:cubicBezTo>
                    <a:cubicBezTo>
                      <a:pt x="24" y="30"/>
                      <a:pt x="24" y="28"/>
                      <a:pt x="2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162"/>
              <p:cNvSpPr/>
              <p:nvPr/>
            </p:nvSpPr>
            <p:spPr bwMode="auto">
              <a:xfrm>
                <a:off x="9950451" y="4899026"/>
                <a:ext cx="134938" cy="112713"/>
              </a:xfrm>
              <a:custGeom>
                <a:avLst/>
                <a:gdLst>
                  <a:gd name="T0" fmla="*/ 24 w 36"/>
                  <a:gd name="T1" fmla="*/ 30 h 30"/>
                  <a:gd name="T2" fmla="*/ 28 w 36"/>
                  <a:gd name="T3" fmla="*/ 24 h 30"/>
                  <a:gd name="T4" fmla="*/ 28 w 36"/>
                  <a:gd name="T5" fmla="*/ 24 h 30"/>
                  <a:gd name="T6" fmla="*/ 29 w 36"/>
                  <a:gd name="T7" fmla="*/ 24 h 30"/>
                  <a:gd name="T8" fmla="*/ 32 w 36"/>
                  <a:gd name="T9" fmla="*/ 18 h 30"/>
                  <a:gd name="T10" fmla="*/ 32 w 36"/>
                  <a:gd name="T11" fmla="*/ 17 h 30"/>
                  <a:gd name="T12" fmla="*/ 33 w 36"/>
                  <a:gd name="T13" fmla="*/ 16 h 30"/>
                  <a:gd name="T14" fmla="*/ 35 w 36"/>
                  <a:gd name="T15" fmla="*/ 11 h 30"/>
                  <a:gd name="T16" fmla="*/ 36 w 36"/>
                  <a:gd name="T17" fmla="*/ 10 h 30"/>
                  <a:gd name="T18" fmla="*/ 36 w 36"/>
                  <a:gd name="T19" fmla="*/ 10 h 30"/>
                  <a:gd name="T20" fmla="*/ 36 w 36"/>
                  <a:gd name="T21" fmla="*/ 9 h 30"/>
                  <a:gd name="T22" fmla="*/ 12 w 36"/>
                  <a:gd name="T23" fmla="*/ 0 h 30"/>
                  <a:gd name="T24" fmla="*/ 0 w 36"/>
                  <a:gd name="T25" fmla="*/ 21 h 30"/>
                  <a:gd name="T26" fmla="*/ 24 w 36"/>
                  <a:gd name="T27" fmla="*/ 30 h 30"/>
                  <a:gd name="T28" fmla="*/ 24 w 36"/>
                  <a:gd name="T2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0">
                    <a:moveTo>
                      <a:pt x="24" y="30"/>
                    </a:moveTo>
                    <a:cubicBezTo>
                      <a:pt x="26" y="28"/>
                      <a:pt x="27" y="26"/>
                      <a:pt x="28" y="24"/>
                    </a:cubicBezTo>
                    <a:cubicBezTo>
                      <a:pt x="28" y="24"/>
                      <a:pt x="28" y="24"/>
                      <a:pt x="28" y="24"/>
                    </a:cubicBezTo>
                    <a:cubicBezTo>
                      <a:pt x="28" y="24"/>
                      <a:pt x="28" y="24"/>
                      <a:pt x="29" y="24"/>
                    </a:cubicBezTo>
                    <a:cubicBezTo>
                      <a:pt x="30" y="22"/>
                      <a:pt x="31" y="20"/>
                      <a:pt x="32" y="18"/>
                    </a:cubicBezTo>
                    <a:cubicBezTo>
                      <a:pt x="32" y="18"/>
                      <a:pt x="32" y="17"/>
                      <a:pt x="32" y="17"/>
                    </a:cubicBezTo>
                    <a:cubicBezTo>
                      <a:pt x="32" y="17"/>
                      <a:pt x="32" y="17"/>
                      <a:pt x="33" y="16"/>
                    </a:cubicBezTo>
                    <a:cubicBezTo>
                      <a:pt x="34" y="15"/>
                      <a:pt x="34" y="13"/>
                      <a:pt x="35" y="11"/>
                    </a:cubicBezTo>
                    <a:cubicBezTo>
                      <a:pt x="36" y="11"/>
                      <a:pt x="36" y="10"/>
                      <a:pt x="36" y="10"/>
                    </a:cubicBezTo>
                    <a:cubicBezTo>
                      <a:pt x="36" y="10"/>
                      <a:pt x="36" y="10"/>
                      <a:pt x="36" y="10"/>
                    </a:cubicBezTo>
                    <a:cubicBezTo>
                      <a:pt x="36" y="10"/>
                      <a:pt x="36" y="10"/>
                      <a:pt x="36" y="9"/>
                    </a:cubicBezTo>
                    <a:cubicBezTo>
                      <a:pt x="12" y="0"/>
                      <a:pt x="12" y="0"/>
                      <a:pt x="12" y="0"/>
                    </a:cubicBezTo>
                    <a:cubicBezTo>
                      <a:pt x="9" y="7"/>
                      <a:pt x="5" y="14"/>
                      <a:pt x="0" y="21"/>
                    </a:cubicBezTo>
                    <a:cubicBezTo>
                      <a:pt x="24" y="30"/>
                      <a:pt x="24" y="30"/>
                      <a:pt x="24" y="30"/>
                    </a:cubicBezTo>
                    <a:cubicBezTo>
                      <a:pt x="24" y="30"/>
                      <a:pt x="24" y="30"/>
                      <a:pt x="2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163"/>
              <p:cNvSpPr/>
              <p:nvPr/>
            </p:nvSpPr>
            <p:spPr bwMode="auto">
              <a:xfrm>
                <a:off x="10025063" y="4500563"/>
                <a:ext cx="104775" cy="139700"/>
              </a:xfrm>
              <a:custGeom>
                <a:avLst/>
                <a:gdLst>
                  <a:gd name="T0" fmla="*/ 27 w 28"/>
                  <a:gd name="T1" fmla="*/ 29 h 37"/>
                  <a:gd name="T2" fmla="*/ 25 w 28"/>
                  <a:gd name="T3" fmla="*/ 24 h 37"/>
                  <a:gd name="T4" fmla="*/ 25 w 28"/>
                  <a:gd name="T5" fmla="*/ 21 h 37"/>
                  <a:gd name="T6" fmla="*/ 24 w 28"/>
                  <a:gd name="T7" fmla="*/ 19 h 37"/>
                  <a:gd name="T8" fmla="*/ 23 w 28"/>
                  <a:gd name="T9" fmla="*/ 17 h 37"/>
                  <a:gd name="T10" fmla="*/ 22 w 28"/>
                  <a:gd name="T11" fmla="*/ 15 h 37"/>
                  <a:gd name="T12" fmla="*/ 20 w 28"/>
                  <a:gd name="T13" fmla="*/ 8 h 37"/>
                  <a:gd name="T14" fmla="*/ 20 w 28"/>
                  <a:gd name="T15" fmla="*/ 8 h 37"/>
                  <a:gd name="T16" fmla="*/ 0 w 28"/>
                  <a:gd name="T17" fmla="*/ 0 h 37"/>
                  <a:gd name="T18" fmla="*/ 7 w 28"/>
                  <a:gd name="T19" fmla="*/ 29 h 37"/>
                  <a:gd name="T20" fmla="*/ 28 w 28"/>
                  <a:gd name="T21" fmla="*/ 37 h 37"/>
                  <a:gd name="T22" fmla="*/ 27 w 28"/>
                  <a:gd name="T23" fmla="*/ 31 h 37"/>
                  <a:gd name="T24" fmla="*/ 27 w 28"/>
                  <a:gd name="T25"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7">
                    <a:moveTo>
                      <a:pt x="27" y="29"/>
                    </a:moveTo>
                    <a:cubicBezTo>
                      <a:pt x="26" y="27"/>
                      <a:pt x="26" y="26"/>
                      <a:pt x="25" y="24"/>
                    </a:cubicBezTo>
                    <a:cubicBezTo>
                      <a:pt x="25" y="23"/>
                      <a:pt x="25" y="22"/>
                      <a:pt x="25" y="21"/>
                    </a:cubicBezTo>
                    <a:cubicBezTo>
                      <a:pt x="24" y="21"/>
                      <a:pt x="24" y="20"/>
                      <a:pt x="24" y="19"/>
                    </a:cubicBezTo>
                    <a:cubicBezTo>
                      <a:pt x="24" y="18"/>
                      <a:pt x="23" y="17"/>
                      <a:pt x="23" y="17"/>
                    </a:cubicBezTo>
                    <a:cubicBezTo>
                      <a:pt x="23" y="16"/>
                      <a:pt x="23" y="15"/>
                      <a:pt x="22" y="15"/>
                    </a:cubicBezTo>
                    <a:cubicBezTo>
                      <a:pt x="22" y="12"/>
                      <a:pt x="21" y="10"/>
                      <a:pt x="20" y="8"/>
                    </a:cubicBezTo>
                    <a:cubicBezTo>
                      <a:pt x="20" y="8"/>
                      <a:pt x="20" y="8"/>
                      <a:pt x="20" y="8"/>
                    </a:cubicBezTo>
                    <a:cubicBezTo>
                      <a:pt x="0" y="0"/>
                      <a:pt x="0" y="0"/>
                      <a:pt x="0" y="0"/>
                    </a:cubicBezTo>
                    <a:cubicBezTo>
                      <a:pt x="3" y="9"/>
                      <a:pt x="6" y="19"/>
                      <a:pt x="7" y="29"/>
                    </a:cubicBezTo>
                    <a:cubicBezTo>
                      <a:pt x="28" y="37"/>
                      <a:pt x="28" y="37"/>
                      <a:pt x="28" y="37"/>
                    </a:cubicBezTo>
                    <a:cubicBezTo>
                      <a:pt x="28" y="35"/>
                      <a:pt x="28" y="33"/>
                      <a:pt x="27" y="31"/>
                    </a:cubicBezTo>
                    <a:cubicBezTo>
                      <a:pt x="27" y="31"/>
                      <a:pt x="27" y="30"/>
                      <a:pt x="2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121" name="组合 120"/>
          <p:cNvGrpSpPr/>
          <p:nvPr/>
        </p:nvGrpSpPr>
        <p:grpSpPr>
          <a:xfrm>
            <a:off x="3159781" y="2247180"/>
            <a:ext cx="1721944" cy="2568865"/>
            <a:chOff x="3108981" y="1698335"/>
            <a:chExt cx="1721944" cy="2568865"/>
          </a:xfrm>
        </p:grpSpPr>
        <p:grpSp>
          <p:nvGrpSpPr>
            <p:cNvPr id="20" name="千图PPT彼岸天：ID 8661124库_组合 54"/>
            <p:cNvGrpSpPr/>
            <p:nvPr>
              <p:custDataLst>
                <p:tags r:id="rId3"/>
              </p:custDataLst>
            </p:nvPr>
          </p:nvGrpSpPr>
          <p:grpSpPr>
            <a:xfrm>
              <a:off x="3108981" y="1698335"/>
              <a:ext cx="1721944" cy="2568865"/>
              <a:chOff x="3706902" y="1409448"/>
              <a:chExt cx="2295925" cy="3425154"/>
            </a:xfrm>
          </p:grpSpPr>
          <p:grpSp>
            <p:nvGrpSpPr>
              <p:cNvPr id="21" name="Group 3"/>
              <p:cNvGrpSpPr/>
              <p:nvPr/>
            </p:nvGrpSpPr>
            <p:grpSpPr>
              <a:xfrm>
                <a:off x="3730810" y="1409448"/>
                <a:ext cx="2272017" cy="2700650"/>
                <a:chOff x="3547433" y="1755251"/>
                <a:chExt cx="2448156" cy="2910018"/>
              </a:xfrm>
            </p:grpSpPr>
            <p:sp>
              <p:nvSpPr>
                <p:cNvPr id="25" name="Trapezoid 43"/>
                <p:cNvSpPr/>
                <p:nvPr/>
              </p:nvSpPr>
              <p:spPr>
                <a:xfrm rot="10800000">
                  <a:off x="3547433" y="2980372"/>
                  <a:ext cx="2448154" cy="106052"/>
                </a:xfrm>
                <a:prstGeom prst="trapezoid">
                  <a:avLst>
                    <a:gd name="adj" fmla="val 75086"/>
                  </a:avLst>
                </a:prstGeom>
                <a:pattFill prst="dkDnDiag">
                  <a:fgClr>
                    <a:srgbClr val="C6A36B">
                      <a:lumMod val="50000"/>
                    </a:srgbClr>
                  </a:fgClr>
                  <a:bgClr>
                    <a:srgbClr val="C6A36B">
                      <a:lumMod val="75000"/>
                    </a:srgbClr>
                  </a:bgClr>
                </a:pattFill>
                <a:ln w="3175">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ysClr val="windowText" lastClr="000000"/>
                    </a:solidFill>
                    <a:effectLst/>
                    <a:uLnTx/>
                    <a:uFillTx/>
                  </a:endParaRPr>
                </a:p>
              </p:txBody>
            </p:sp>
            <p:sp>
              <p:nvSpPr>
                <p:cNvPr id="26" name="Trapezoid 44"/>
                <p:cNvSpPr/>
                <p:nvPr/>
              </p:nvSpPr>
              <p:spPr>
                <a:xfrm rot="10800000">
                  <a:off x="4003207" y="4559217"/>
                  <a:ext cx="1549106" cy="106052"/>
                </a:xfrm>
                <a:prstGeom prst="trapezoid">
                  <a:avLst>
                    <a:gd name="adj" fmla="val 75086"/>
                  </a:avLst>
                </a:prstGeom>
                <a:pattFill prst="dkDnDiag">
                  <a:fgClr>
                    <a:srgbClr val="C6A36B">
                      <a:lumMod val="50000"/>
                    </a:srgbClr>
                  </a:fgClr>
                  <a:bgClr>
                    <a:srgbClr val="C6A36B">
                      <a:lumMod val="75000"/>
                    </a:srgbClr>
                  </a:bgClr>
                </a:pattFill>
                <a:ln w="3175">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ysClr val="windowText" lastClr="000000"/>
                    </a:solidFill>
                    <a:effectLst/>
                    <a:uLnTx/>
                    <a:uFillTx/>
                  </a:endParaRPr>
                </a:p>
              </p:txBody>
            </p:sp>
            <p:sp>
              <p:nvSpPr>
                <p:cNvPr id="27" name="Arrow: Up 45"/>
                <p:cNvSpPr/>
                <p:nvPr/>
              </p:nvSpPr>
              <p:spPr>
                <a:xfrm>
                  <a:off x="3547435" y="1755251"/>
                  <a:ext cx="2448154" cy="2801165"/>
                </a:xfrm>
                <a:prstGeom prst="upArrow">
                  <a:avLst>
                    <a:gd name="adj1" fmla="val 63377"/>
                    <a:gd name="adj2" fmla="val 50000"/>
                  </a:avLst>
                </a:prstGeom>
                <a:solidFill>
                  <a:srgbClr val="00B050"/>
                </a:solidFill>
                <a:ln w="3175" cap="flat" cmpd="sng" algn="ctr">
                  <a:noFill/>
                  <a:prstDash val="solid"/>
                  <a:miter lim="800000"/>
                </a:ln>
                <a:effectLst>
                  <a:outerShdw dist="25400" dir="5400000" algn="ct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23" name="TextBox 75"/>
              <p:cNvSpPr txBox="true"/>
              <p:nvPr/>
            </p:nvSpPr>
            <p:spPr bwMode="auto">
              <a:xfrm>
                <a:off x="3706902" y="4232490"/>
                <a:ext cx="2213142" cy="602112"/>
              </a:xfrm>
              <a:prstGeom prst="rect">
                <a:avLst/>
              </a:prstGeom>
              <a:noFill/>
              <a:ln w="9525">
                <a:noFill/>
                <a:miter lim="800000"/>
              </a:ln>
            </p:spPr>
            <p:txBody>
              <a:bodyPr wrap="none" lIns="0" tIns="0" rIns="0" bIns="0" anchor="ctr" anchorCtr="true">
                <a:noAutofit/>
                <a:scene3d>
                  <a:camera prst="orthographicFront"/>
                  <a:lightRig rig="threePt" dir="t"/>
                </a:scene3d>
                <a:sp3d>
                  <a:bevelT w="0" h="0"/>
                </a:sp3d>
              </a:bodyPr>
              <a:lstStyle/>
              <a:p>
                <a:pPr marL="0" lvl="1" algn="ctr"/>
                <a:r>
                  <a:rPr lang="zh-CN" altLang="en-US" sz="2800" b="1" kern="0">
                    <a:solidFill>
                      <a:srgbClr val="00B050"/>
                    </a:solidFill>
                  </a:rPr>
                  <a:t>干得了项目</a:t>
                </a:r>
                <a:endParaRPr lang="zh-CN" altLang="en-US" sz="2800" b="1" kern="0" dirty="0">
                  <a:solidFill>
                    <a:srgbClr val="00B050"/>
                  </a:solidFill>
                </a:endParaRPr>
              </a:p>
            </p:txBody>
          </p:sp>
        </p:grpSp>
        <p:grpSp>
          <p:nvGrpSpPr>
            <p:cNvPr id="94" name="组合 93"/>
            <p:cNvGrpSpPr/>
            <p:nvPr/>
          </p:nvGrpSpPr>
          <p:grpSpPr>
            <a:xfrm>
              <a:off x="3687818" y="2333044"/>
              <a:ext cx="605645" cy="527389"/>
              <a:chOff x="1202385" y="3378419"/>
              <a:chExt cx="1214196" cy="1057308"/>
            </a:xfrm>
          </p:grpSpPr>
          <p:sp>
            <p:nvSpPr>
              <p:cNvPr id="95" name="Freeform 1476"/>
              <p:cNvSpPr/>
              <p:nvPr/>
            </p:nvSpPr>
            <p:spPr bwMode="auto">
              <a:xfrm>
                <a:off x="1202385" y="3378419"/>
                <a:ext cx="1214196" cy="1057308"/>
              </a:xfrm>
              <a:custGeom>
                <a:avLst/>
                <a:gdLst>
                  <a:gd name="T0" fmla="*/ 121 w 121"/>
                  <a:gd name="T1" fmla="*/ 97 h 105"/>
                  <a:gd name="T2" fmla="*/ 114 w 121"/>
                  <a:gd name="T3" fmla="*/ 105 h 105"/>
                  <a:gd name="T4" fmla="*/ 7 w 121"/>
                  <a:gd name="T5" fmla="*/ 105 h 105"/>
                  <a:gd name="T6" fmla="*/ 0 w 121"/>
                  <a:gd name="T7" fmla="*/ 97 h 105"/>
                  <a:gd name="T8" fmla="*/ 0 w 121"/>
                  <a:gd name="T9" fmla="*/ 8 h 105"/>
                  <a:gd name="T10" fmla="*/ 7 w 121"/>
                  <a:gd name="T11" fmla="*/ 0 h 105"/>
                  <a:gd name="T12" fmla="*/ 114 w 121"/>
                  <a:gd name="T13" fmla="*/ 0 h 105"/>
                  <a:gd name="T14" fmla="*/ 121 w 121"/>
                  <a:gd name="T15" fmla="*/ 8 h 105"/>
                  <a:gd name="T16" fmla="*/ 121 w 121"/>
                  <a:gd name="T17" fmla="*/ 9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05">
                    <a:moveTo>
                      <a:pt x="121" y="97"/>
                    </a:moveTo>
                    <a:cubicBezTo>
                      <a:pt x="121" y="102"/>
                      <a:pt x="118" y="105"/>
                      <a:pt x="114" y="105"/>
                    </a:cubicBezTo>
                    <a:cubicBezTo>
                      <a:pt x="7" y="105"/>
                      <a:pt x="7" y="105"/>
                      <a:pt x="7" y="105"/>
                    </a:cubicBezTo>
                    <a:cubicBezTo>
                      <a:pt x="3" y="105"/>
                      <a:pt x="0" y="102"/>
                      <a:pt x="0" y="97"/>
                    </a:cubicBezTo>
                    <a:cubicBezTo>
                      <a:pt x="0" y="8"/>
                      <a:pt x="0" y="8"/>
                      <a:pt x="0" y="8"/>
                    </a:cubicBezTo>
                    <a:cubicBezTo>
                      <a:pt x="0" y="4"/>
                      <a:pt x="3" y="0"/>
                      <a:pt x="7" y="0"/>
                    </a:cubicBezTo>
                    <a:cubicBezTo>
                      <a:pt x="114" y="0"/>
                      <a:pt x="114" y="0"/>
                      <a:pt x="114" y="0"/>
                    </a:cubicBezTo>
                    <a:cubicBezTo>
                      <a:pt x="118" y="0"/>
                      <a:pt x="121" y="4"/>
                      <a:pt x="121" y="8"/>
                    </a:cubicBezTo>
                    <a:lnTo>
                      <a:pt x="121" y="97"/>
                    </a:lnTo>
                    <a:close/>
                  </a:path>
                </a:pathLst>
              </a:custGeom>
              <a:solidFill>
                <a:srgbClr val="3C50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endParaRPr lang="en-US"/>
              </a:p>
            </p:txBody>
          </p:sp>
          <p:sp>
            <p:nvSpPr>
              <p:cNvPr id="96" name="Freeform 1477"/>
              <p:cNvSpPr/>
              <p:nvPr/>
            </p:nvSpPr>
            <p:spPr bwMode="auto">
              <a:xfrm>
                <a:off x="1202385" y="3589880"/>
                <a:ext cx="1214196" cy="845843"/>
              </a:xfrm>
              <a:custGeom>
                <a:avLst/>
                <a:gdLst>
                  <a:gd name="T0" fmla="*/ 0 w 121"/>
                  <a:gd name="T1" fmla="*/ 0 h 84"/>
                  <a:gd name="T2" fmla="*/ 0 w 121"/>
                  <a:gd name="T3" fmla="*/ 76 h 84"/>
                  <a:gd name="T4" fmla="*/ 7 w 121"/>
                  <a:gd name="T5" fmla="*/ 84 h 84"/>
                  <a:gd name="T6" fmla="*/ 114 w 121"/>
                  <a:gd name="T7" fmla="*/ 84 h 84"/>
                  <a:gd name="T8" fmla="*/ 121 w 121"/>
                  <a:gd name="T9" fmla="*/ 76 h 84"/>
                  <a:gd name="T10" fmla="*/ 121 w 121"/>
                  <a:gd name="T11" fmla="*/ 0 h 84"/>
                  <a:gd name="T12" fmla="*/ 0 w 121"/>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121" h="84">
                    <a:moveTo>
                      <a:pt x="0" y="0"/>
                    </a:moveTo>
                    <a:cubicBezTo>
                      <a:pt x="0" y="76"/>
                      <a:pt x="0" y="76"/>
                      <a:pt x="0" y="76"/>
                    </a:cubicBezTo>
                    <a:cubicBezTo>
                      <a:pt x="0" y="81"/>
                      <a:pt x="3" y="84"/>
                      <a:pt x="7" y="84"/>
                    </a:cubicBezTo>
                    <a:cubicBezTo>
                      <a:pt x="114" y="84"/>
                      <a:pt x="114" y="84"/>
                      <a:pt x="114" y="84"/>
                    </a:cubicBezTo>
                    <a:cubicBezTo>
                      <a:pt x="118" y="84"/>
                      <a:pt x="121" y="81"/>
                      <a:pt x="121" y="76"/>
                    </a:cubicBezTo>
                    <a:cubicBezTo>
                      <a:pt x="121" y="0"/>
                      <a:pt x="121" y="0"/>
                      <a:pt x="121" y="0"/>
                    </a:cubicBezTo>
                    <a:lnTo>
                      <a:pt x="0" y="0"/>
                    </a:lnTo>
                    <a:close/>
                  </a:path>
                </a:pathLst>
              </a:custGeom>
              <a:solidFill>
                <a:srgbClr val="DFDE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endParaRPr lang="en-US"/>
              </a:p>
            </p:txBody>
          </p:sp>
          <p:sp>
            <p:nvSpPr>
              <p:cNvPr id="97" name="Oval 1478"/>
              <p:cNvSpPr>
                <a:spLocks noChangeArrowheads="true"/>
              </p:cNvSpPr>
              <p:nvPr/>
            </p:nvSpPr>
            <p:spPr bwMode="auto">
              <a:xfrm>
                <a:off x="1495700" y="3678556"/>
                <a:ext cx="648027" cy="654848"/>
              </a:xfrm>
              <a:prstGeom prst="ellipse">
                <a:avLst/>
              </a:prstGeom>
              <a:solidFill>
                <a:srgbClr val="DD5F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endParaRPr lang="en-US" sz="1400"/>
              </a:p>
            </p:txBody>
          </p:sp>
          <p:sp>
            <p:nvSpPr>
              <p:cNvPr id="98" name="Freeform 1479"/>
              <p:cNvSpPr/>
              <p:nvPr/>
            </p:nvSpPr>
            <p:spPr bwMode="auto">
              <a:xfrm>
                <a:off x="1816302" y="3678556"/>
                <a:ext cx="327422" cy="395636"/>
              </a:xfrm>
              <a:custGeom>
                <a:avLst/>
                <a:gdLst>
                  <a:gd name="T0" fmla="*/ 32 w 33"/>
                  <a:gd name="T1" fmla="*/ 39 h 39"/>
                  <a:gd name="T2" fmla="*/ 33 w 33"/>
                  <a:gd name="T3" fmla="*/ 33 h 39"/>
                  <a:gd name="T4" fmla="*/ 0 w 33"/>
                  <a:gd name="T5" fmla="*/ 0 h 39"/>
                  <a:gd name="T6" fmla="*/ 0 w 33"/>
                  <a:gd name="T7" fmla="*/ 33 h 39"/>
                  <a:gd name="T8" fmla="*/ 32 w 33"/>
                  <a:gd name="T9" fmla="*/ 39 h 39"/>
                </a:gdLst>
                <a:ahLst/>
                <a:cxnLst>
                  <a:cxn ang="0">
                    <a:pos x="T0" y="T1"/>
                  </a:cxn>
                  <a:cxn ang="0">
                    <a:pos x="T2" y="T3"/>
                  </a:cxn>
                  <a:cxn ang="0">
                    <a:pos x="T4" y="T5"/>
                  </a:cxn>
                  <a:cxn ang="0">
                    <a:pos x="T6" y="T7"/>
                  </a:cxn>
                  <a:cxn ang="0">
                    <a:pos x="T8" y="T9"/>
                  </a:cxn>
                </a:cxnLst>
                <a:rect l="0" t="0" r="r" b="b"/>
                <a:pathLst>
                  <a:path w="33" h="39">
                    <a:moveTo>
                      <a:pt x="32" y="39"/>
                    </a:moveTo>
                    <a:cubicBezTo>
                      <a:pt x="32" y="37"/>
                      <a:pt x="33" y="35"/>
                      <a:pt x="33" y="33"/>
                    </a:cubicBezTo>
                    <a:cubicBezTo>
                      <a:pt x="33" y="15"/>
                      <a:pt x="18" y="0"/>
                      <a:pt x="0" y="0"/>
                    </a:cubicBezTo>
                    <a:cubicBezTo>
                      <a:pt x="0" y="33"/>
                      <a:pt x="0" y="33"/>
                      <a:pt x="0" y="33"/>
                    </a:cubicBezTo>
                    <a:lnTo>
                      <a:pt x="32" y="39"/>
                    </a:lnTo>
                    <a:close/>
                  </a:path>
                </a:pathLst>
              </a:custGeom>
              <a:solidFill>
                <a:srgbClr val="EBC5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endParaRPr lang="en-US"/>
              </a:p>
            </p:txBody>
          </p:sp>
          <p:sp>
            <p:nvSpPr>
              <p:cNvPr id="99" name="Freeform 1480"/>
              <p:cNvSpPr/>
              <p:nvPr/>
            </p:nvSpPr>
            <p:spPr bwMode="auto">
              <a:xfrm>
                <a:off x="1816302" y="3678556"/>
                <a:ext cx="238747" cy="334246"/>
              </a:xfrm>
              <a:custGeom>
                <a:avLst/>
                <a:gdLst>
                  <a:gd name="T0" fmla="*/ 0 w 24"/>
                  <a:gd name="T1" fmla="*/ 0 h 33"/>
                  <a:gd name="T2" fmla="*/ 0 w 24"/>
                  <a:gd name="T3" fmla="*/ 33 h 33"/>
                  <a:gd name="T4" fmla="*/ 24 w 24"/>
                  <a:gd name="T5" fmla="*/ 11 h 33"/>
                  <a:gd name="T6" fmla="*/ 0 w 24"/>
                  <a:gd name="T7" fmla="*/ 0 h 33"/>
                </a:gdLst>
                <a:ahLst/>
                <a:cxnLst>
                  <a:cxn ang="0">
                    <a:pos x="T0" y="T1"/>
                  </a:cxn>
                  <a:cxn ang="0">
                    <a:pos x="T2" y="T3"/>
                  </a:cxn>
                  <a:cxn ang="0">
                    <a:pos x="T4" y="T5"/>
                  </a:cxn>
                  <a:cxn ang="0">
                    <a:pos x="T6" y="T7"/>
                  </a:cxn>
                </a:cxnLst>
                <a:rect l="0" t="0" r="r" b="b"/>
                <a:pathLst>
                  <a:path w="24" h="33">
                    <a:moveTo>
                      <a:pt x="0" y="0"/>
                    </a:moveTo>
                    <a:cubicBezTo>
                      <a:pt x="0" y="33"/>
                      <a:pt x="0" y="33"/>
                      <a:pt x="0" y="33"/>
                    </a:cubicBezTo>
                    <a:cubicBezTo>
                      <a:pt x="24" y="11"/>
                      <a:pt x="24" y="11"/>
                      <a:pt x="24" y="11"/>
                    </a:cubicBezTo>
                    <a:cubicBezTo>
                      <a:pt x="18" y="5"/>
                      <a:pt x="10" y="0"/>
                      <a:pt x="0" y="0"/>
                    </a:cubicBezTo>
                    <a:close/>
                  </a:path>
                </a:pathLst>
              </a:custGeom>
              <a:solidFill>
                <a:srgbClr val="38AA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endParaRPr lang="en-US"/>
              </a:p>
            </p:txBody>
          </p:sp>
          <p:sp>
            <p:nvSpPr>
              <p:cNvPr id="100" name="Rectangle 1481"/>
              <p:cNvSpPr>
                <a:spLocks noChangeArrowheads="true"/>
              </p:cNvSpPr>
              <p:nvPr/>
            </p:nvSpPr>
            <p:spPr bwMode="auto">
              <a:xfrm>
                <a:off x="1291060" y="3678556"/>
                <a:ext cx="204640" cy="40927"/>
              </a:xfrm>
              <a:prstGeom prst="rect">
                <a:avLst/>
              </a:prstGeom>
              <a:solidFill>
                <a:srgbClr val="3C50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false" compatLnSpc="true"/>
              <a:lstStyle/>
              <a:p>
                <a:endParaRPr lang="en-US"/>
              </a:p>
            </p:txBody>
          </p:sp>
          <p:sp>
            <p:nvSpPr>
              <p:cNvPr id="101" name="Rectangle 1482"/>
              <p:cNvSpPr>
                <a:spLocks noChangeArrowheads="true"/>
              </p:cNvSpPr>
              <p:nvPr/>
            </p:nvSpPr>
            <p:spPr bwMode="auto">
              <a:xfrm>
                <a:off x="2198296" y="3699024"/>
                <a:ext cx="177354" cy="34110"/>
              </a:xfrm>
              <a:prstGeom prst="rect">
                <a:avLst/>
              </a:prstGeom>
              <a:solidFill>
                <a:srgbClr val="3C50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false" compatLnSpc="true"/>
              <a:lstStyle/>
              <a:p>
                <a:endParaRPr lang="en-US"/>
              </a:p>
            </p:txBody>
          </p:sp>
          <p:sp>
            <p:nvSpPr>
              <p:cNvPr id="102" name="Rectangle 1483"/>
              <p:cNvSpPr>
                <a:spLocks noChangeArrowheads="true"/>
              </p:cNvSpPr>
              <p:nvPr/>
            </p:nvSpPr>
            <p:spPr bwMode="auto">
              <a:xfrm>
                <a:off x="1284239" y="4272014"/>
                <a:ext cx="170537" cy="20465"/>
              </a:xfrm>
              <a:prstGeom prst="rect">
                <a:avLst/>
              </a:prstGeom>
              <a:solidFill>
                <a:srgbClr val="3C50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false" compatLnSpc="true"/>
              <a:lstStyle/>
              <a:p>
                <a:endParaRPr lang="en-US"/>
              </a:p>
            </p:txBody>
          </p:sp>
          <p:sp>
            <p:nvSpPr>
              <p:cNvPr id="103" name="Rectangle 1484"/>
              <p:cNvSpPr>
                <a:spLocks noChangeArrowheads="true"/>
              </p:cNvSpPr>
              <p:nvPr/>
            </p:nvSpPr>
            <p:spPr bwMode="auto">
              <a:xfrm>
                <a:off x="1284239" y="4312942"/>
                <a:ext cx="170537" cy="20465"/>
              </a:xfrm>
              <a:prstGeom prst="rect">
                <a:avLst/>
              </a:prstGeom>
              <a:solidFill>
                <a:srgbClr val="3C50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false" compatLnSpc="true"/>
              <a:lstStyle/>
              <a:p>
                <a:endParaRPr lang="en-US"/>
              </a:p>
            </p:txBody>
          </p:sp>
          <p:sp>
            <p:nvSpPr>
              <p:cNvPr id="104" name="Rectangle 1485"/>
              <p:cNvSpPr>
                <a:spLocks noChangeArrowheads="true"/>
              </p:cNvSpPr>
              <p:nvPr/>
            </p:nvSpPr>
            <p:spPr bwMode="auto">
              <a:xfrm>
                <a:off x="2109617" y="4299300"/>
                <a:ext cx="225106" cy="34110"/>
              </a:xfrm>
              <a:prstGeom prst="rect">
                <a:avLst/>
              </a:prstGeom>
              <a:solidFill>
                <a:srgbClr val="3C50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false" compatLnSpc="true"/>
              <a:lstStyle/>
              <a:p>
                <a:endParaRPr lang="en-US"/>
              </a:p>
            </p:txBody>
          </p:sp>
          <p:sp>
            <p:nvSpPr>
              <p:cNvPr id="105" name="Freeform 1486"/>
              <p:cNvSpPr/>
              <p:nvPr/>
            </p:nvSpPr>
            <p:spPr bwMode="auto">
              <a:xfrm>
                <a:off x="2095976" y="4162873"/>
                <a:ext cx="163713" cy="170537"/>
              </a:xfrm>
              <a:custGeom>
                <a:avLst/>
                <a:gdLst>
                  <a:gd name="T0" fmla="*/ 22 w 24"/>
                  <a:gd name="T1" fmla="*/ 25 h 25"/>
                  <a:gd name="T2" fmla="*/ 0 w 24"/>
                  <a:gd name="T3" fmla="*/ 1 h 25"/>
                  <a:gd name="T4" fmla="*/ 2 w 24"/>
                  <a:gd name="T5" fmla="*/ 0 h 25"/>
                  <a:gd name="T6" fmla="*/ 24 w 24"/>
                  <a:gd name="T7" fmla="*/ 23 h 25"/>
                  <a:gd name="T8" fmla="*/ 22 w 24"/>
                  <a:gd name="T9" fmla="*/ 25 h 25"/>
                </a:gdLst>
                <a:ahLst/>
                <a:cxnLst>
                  <a:cxn ang="0">
                    <a:pos x="T0" y="T1"/>
                  </a:cxn>
                  <a:cxn ang="0">
                    <a:pos x="T2" y="T3"/>
                  </a:cxn>
                  <a:cxn ang="0">
                    <a:pos x="T4" y="T5"/>
                  </a:cxn>
                  <a:cxn ang="0">
                    <a:pos x="T6" y="T7"/>
                  </a:cxn>
                  <a:cxn ang="0">
                    <a:pos x="T8" y="T9"/>
                  </a:cxn>
                </a:cxnLst>
                <a:rect l="0" t="0" r="r" b="b"/>
                <a:pathLst>
                  <a:path w="24" h="25">
                    <a:moveTo>
                      <a:pt x="22" y="25"/>
                    </a:moveTo>
                    <a:lnTo>
                      <a:pt x="0" y="1"/>
                    </a:lnTo>
                    <a:lnTo>
                      <a:pt x="2" y="0"/>
                    </a:lnTo>
                    <a:lnTo>
                      <a:pt x="24" y="23"/>
                    </a:lnTo>
                    <a:lnTo>
                      <a:pt x="22" y="25"/>
                    </a:lnTo>
                    <a:close/>
                  </a:path>
                </a:pathLst>
              </a:custGeom>
              <a:solidFill>
                <a:srgbClr val="3C50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endParaRPr lang="en-US"/>
              </a:p>
            </p:txBody>
          </p:sp>
          <p:sp>
            <p:nvSpPr>
              <p:cNvPr id="106" name="Freeform 1487"/>
              <p:cNvSpPr/>
              <p:nvPr/>
            </p:nvSpPr>
            <p:spPr bwMode="auto">
              <a:xfrm>
                <a:off x="1407025" y="3712666"/>
                <a:ext cx="156892" cy="170537"/>
              </a:xfrm>
              <a:custGeom>
                <a:avLst/>
                <a:gdLst>
                  <a:gd name="T0" fmla="*/ 22 w 23"/>
                  <a:gd name="T1" fmla="*/ 25 h 25"/>
                  <a:gd name="T2" fmla="*/ 0 w 23"/>
                  <a:gd name="T3" fmla="*/ 1 h 25"/>
                  <a:gd name="T4" fmla="*/ 1 w 23"/>
                  <a:gd name="T5" fmla="*/ 0 h 25"/>
                  <a:gd name="T6" fmla="*/ 23 w 23"/>
                  <a:gd name="T7" fmla="*/ 23 h 25"/>
                  <a:gd name="T8" fmla="*/ 22 w 23"/>
                  <a:gd name="T9" fmla="*/ 25 h 25"/>
                </a:gdLst>
                <a:ahLst/>
                <a:cxnLst>
                  <a:cxn ang="0">
                    <a:pos x="T0" y="T1"/>
                  </a:cxn>
                  <a:cxn ang="0">
                    <a:pos x="T2" y="T3"/>
                  </a:cxn>
                  <a:cxn ang="0">
                    <a:pos x="T4" y="T5"/>
                  </a:cxn>
                  <a:cxn ang="0">
                    <a:pos x="T6" y="T7"/>
                  </a:cxn>
                  <a:cxn ang="0">
                    <a:pos x="T8" y="T9"/>
                  </a:cxn>
                </a:cxnLst>
                <a:rect l="0" t="0" r="r" b="b"/>
                <a:pathLst>
                  <a:path w="23" h="25">
                    <a:moveTo>
                      <a:pt x="22" y="25"/>
                    </a:moveTo>
                    <a:lnTo>
                      <a:pt x="0" y="1"/>
                    </a:lnTo>
                    <a:lnTo>
                      <a:pt x="1" y="0"/>
                    </a:lnTo>
                    <a:lnTo>
                      <a:pt x="23" y="23"/>
                    </a:lnTo>
                    <a:lnTo>
                      <a:pt x="22" y="25"/>
                    </a:lnTo>
                    <a:close/>
                  </a:path>
                </a:pathLst>
              </a:custGeom>
              <a:solidFill>
                <a:srgbClr val="3C50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endParaRPr lang="en-US"/>
              </a:p>
            </p:txBody>
          </p:sp>
          <p:sp>
            <p:nvSpPr>
              <p:cNvPr id="107" name="Freeform 1488"/>
              <p:cNvSpPr/>
              <p:nvPr/>
            </p:nvSpPr>
            <p:spPr bwMode="auto">
              <a:xfrm>
                <a:off x="2116441" y="3733128"/>
                <a:ext cx="190996" cy="177354"/>
              </a:xfrm>
              <a:custGeom>
                <a:avLst/>
                <a:gdLst>
                  <a:gd name="T0" fmla="*/ 2 w 28"/>
                  <a:gd name="T1" fmla="*/ 26 h 26"/>
                  <a:gd name="T2" fmla="*/ 0 w 28"/>
                  <a:gd name="T3" fmla="*/ 25 h 26"/>
                  <a:gd name="T4" fmla="*/ 25 w 28"/>
                  <a:gd name="T5" fmla="*/ 0 h 26"/>
                  <a:gd name="T6" fmla="*/ 28 w 28"/>
                  <a:gd name="T7" fmla="*/ 1 h 26"/>
                  <a:gd name="T8" fmla="*/ 2 w 28"/>
                  <a:gd name="T9" fmla="*/ 26 h 26"/>
                </a:gdLst>
                <a:ahLst/>
                <a:cxnLst>
                  <a:cxn ang="0">
                    <a:pos x="T0" y="T1"/>
                  </a:cxn>
                  <a:cxn ang="0">
                    <a:pos x="T2" y="T3"/>
                  </a:cxn>
                  <a:cxn ang="0">
                    <a:pos x="T4" y="T5"/>
                  </a:cxn>
                  <a:cxn ang="0">
                    <a:pos x="T6" y="T7"/>
                  </a:cxn>
                  <a:cxn ang="0">
                    <a:pos x="T8" y="T9"/>
                  </a:cxn>
                </a:cxnLst>
                <a:rect l="0" t="0" r="r" b="b"/>
                <a:pathLst>
                  <a:path w="28" h="26">
                    <a:moveTo>
                      <a:pt x="2" y="26"/>
                    </a:moveTo>
                    <a:lnTo>
                      <a:pt x="0" y="25"/>
                    </a:lnTo>
                    <a:lnTo>
                      <a:pt x="25" y="0"/>
                    </a:lnTo>
                    <a:lnTo>
                      <a:pt x="28" y="1"/>
                    </a:lnTo>
                    <a:lnTo>
                      <a:pt x="2" y="26"/>
                    </a:lnTo>
                    <a:close/>
                  </a:path>
                </a:pathLst>
              </a:custGeom>
              <a:solidFill>
                <a:srgbClr val="3C50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false" compatLnSpc="true"/>
              <a:lstStyle/>
              <a:p>
                <a:endParaRPr lang="en-US"/>
              </a:p>
            </p:txBody>
          </p:sp>
        </p:grpSp>
      </p:grpSp>
      <p:grpSp>
        <p:nvGrpSpPr>
          <p:cNvPr id="122" name="组合 121"/>
          <p:cNvGrpSpPr/>
          <p:nvPr/>
        </p:nvGrpSpPr>
        <p:grpSpPr>
          <a:xfrm>
            <a:off x="5248755" y="2247180"/>
            <a:ext cx="1704013" cy="2540289"/>
            <a:chOff x="5197955" y="1698335"/>
            <a:chExt cx="1704013" cy="2540289"/>
          </a:xfrm>
        </p:grpSpPr>
        <p:grpSp>
          <p:nvGrpSpPr>
            <p:cNvPr id="34" name="千图PPT彼岸天：ID 8661124库_组合 55"/>
            <p:cNvGrpSpPr/>
            <p:nvPr>
              <p:custDataLst>
                <p:tags r:id="rId4"/>
              </p:custDataLst>
            </p:nvPr>
          </p:nvGrpSpPr>
          <p:grpSpPr>
            <a:xfrm>
              <a:off x="5197955" y="1698335"/>
              <a:ext cx="1704013" cy="2540289"/>
              <a:chOff x="6189171" y="1409448"/>
              <a:chExt cx="2272017" cy="3387053"/>
            </a:xfrm>
          </p:grpSpPr>
          <p:grpSp>
            <p:nvGrpSpPr>
              <p:cNvPr id="35" name="Group 4"/>
              <p:cNvGrpSpPr/>
              <p:nvPr/>
            </p:nvGrpSpPr>
            <p:grpSpPr>
              <a:xfrm>
                <a:off x="6189171" y="1409448"/>
                <a:ext cx="2272017" cy="2700650"/>
                <a:chOff x="6196379" y="1755251"/>
                <a:chExt cx="2448156" cy="2910018"/>
              </a:xfrm>
            </p:grpSpPr>
            <p:sp>
              <p:nvSpPr>
                <p:cNvPr id="39" name="Trapezoid 47"/>
                <p:cNvSpPr/>
                <p:nvPr/>
              </p:nvSpPr>
              <p:spPr>
                <a:xfrm rot="10800000">
                  <a:off x="6196379" y="2980372"/>
                  <a:ext cx="2448154" cy="106052"/>
                </a:xfrm>
                <a:prstGeom prst="trapezoid">
                  <a:avLst>
                    <a:gd name="adj" fmla="val 75086"/>
                  </a:avLst>
                </a:prstGeom>
                <a:pattFill prst="dkDnDiag">
                  <a:fgClr>
                    <a:srgbClr val="626267">
                      <a:lumMod val="50000"/>
                    </a:srgbClr>
                  </a:fgClr>
                  <a:bgClr>
                    <a:srgbClr val="DAC399"/>
                  </a:bgClr>
                </a:pattFill>
                <a:ln w="3175">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ysClr val="windowText" lastClr="000000"/>
                    </a:solidFill>
                    <a:effectLst/>
                    <a:uLnTx/>
                    <a:uFillTx/>
                  </a:endParaRPr>
                </a:p>
              </p:txBody>
            </p:sp>
            <p:sp>
              <p:nvSpPr>
                <p:cNvPr id="40" name="Trapezoid 48"/>
                <p:cNvSpPr/>
                <p:nvPr/>
              </p:nvSpPr>
              <p:spPr>
                <a:xfrm rot="10800000">
                  <a:off x="6652153" y="4559217"/>
                  <a:ext cx="1549106" cy="106052"/>
                </a:xfrm>
                <a:prstGeom prst="trapezoid">
                  <a:avLst>
                    <a:gd name="adj" fmla="val 75086"/>
                  </a:avLst>
                </a:prstGeom>
                <a:pattFill prst="dkDnDiag">
                  <a:fgClr>
                    <a:srgbClr val="626267">
                      <a:lumMod val="50000"/>
                    </a:srgbClr>
                  </a:fgClr>
                  <a:bgClr>
                    <a:srgbClr val="DAC399"/>
                  </a:bgClr>
                </a:pattFill>
                <a:ln w="3175">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ysClr val="windowText" lastClr="000000"/>
                    </a:solidFill>
                    <a:effectLst/>
                    <a:uLnTx/>
                    <a:uFillTx/>
                  </a:endParaRPr>
                </a:p>
              </p:txBody>
            </p:sp>
            <p:sp>
              <p:nvSpPr>
                <p:cNvPr id="41" name="Arrow: Up 49"/>
                <p:cNvSpPr/>
                <p:nvPr/>
              </p:nvSpPr>
              <p:spPr>
                <a:xfrm>
                  <a:off x="6196381" y="1755251"/>
                  <a:ext cx="2448154" cy="2801165"/>
                </a:xfrm>
                <a:prstGeom prst="upArrow">
                  <a:avLst>
                    <a:gd name="adj1" fmla="val 63377"/>
                    <a:gd name="adj2" fmla="val 50000"/>
                  </a:avLst>
                </a:prstGeom>
                <a:solidFill>
                  <a:srgbClr val="0070C0"/>
                </a:solidFill>
                <a:ln w="3175" cap="flat" cmpd="sng" algn="ctr">
                  <a:noFill/>
                  <a:prstDash val="solid"/>
                  <a:miter lim="800000"/>
                </a:ln>
                <a:effectLst>
                  <a:outerShdw dist="25400" dir="5400000" algn="ct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37" name="TextBox 73"/>
              <p:cNvSpPr txBox="true"/>
              <p:nvPr/>
            </p:nvSpPr>
            <p:spPr bwMode="auto">
              <a:xfrm>
                <a:off x="6233858" y="4221605"/>
                <a:ext cx="2213142" cy="574896"/>
              </a:xfrm>
              <a:prstGeom prst="rect">
                <a:avLst/>
              </a:prstGeom>
              <a:noFill/>
              <a:ln w="9525">
                <a:noFill/>
                <a:miter lim="800000"/>
              </a:ln>
            </p:spPr>
            <p:txBody>
              <a:bodyPr wrap="none" lIns="0" tIns="0" rIns="0" bIns="0" anchor="ctr" anchorCtr="true">
                <a:noAutofit/>
                <a:scene3d>
                  <a:camera prst="orthographicFront"/>
                  <a:lightRig rig="threePt" dir="t"/>
                </a:scene3d>
                <a:sp3d>
                  <a:bevelT w="0" h="0"/>
                </a:sp3d>
              </a:bodyPr>
              <a:lstStyle/>
              <a:p>
                <a:pPr marL="0" lvl="1" algn="ctr"/>
                <a:r>
                  <a:rPr lang="zh-CN" altLang="en-US" sz="2800" b="1" kern="0">
                    <a:solidFill>
                      <a:srgbClr val="0070C0"/>
                    </a:solidFill>
                  </a:rPr>
                  <a:t>盘得活资产</a:t>
                </a:r>
                <a:endParaRPr lang="zh-CN" altLang="en-US" sz="2800" b="1" kern="0" dirty="0">
                  <a:solidFill>
                    <a:srgbClr val="0070C0"/>
                  </a:solidFill>
                </a:endParaRPr>
              </a:p>
            </p:txBody>
          </p:sp>
        </p:grpSp>
        <p:pic>
          <p:nvPicPr>
            <p:cNvPr id="108" name="图片 107"/>
            <p:cNvPicPr>
              <a:picLocks noChangeAspect="true"/>
            </p:cNvPicPr>
            <p:nvPr/>
          </p:nvPicPr>
          <p:blipFill>
            <a:blip r:embed="rId5" cstate="print">
              <a:extLst>
                <a:ext uri="{28A0092B-C50C-407E-A947-70E740481C1C}">
                  <a14:useLocalDpi xmlns:a14="http://schemas.microsoft.com/office/drawing/2010/main" val="false"/>
                </a:ext>
              </a:extLst>
            </a:blip>
            <a:stretch>
              <a:fillRect/>
            </a:stretch>
          </p:blipFill>
          <p:spPr>
            <a:xfrm>
              <a:off x="5792010" y="2246589"/>
              <a:ext cx="536877" cy="640123"/>
            </a:xfrm>
            <a:prstGeom prst="rect">
              <a:avLst/>
            </a:prstGeom>
          </p:spPr>
        </p:pic>
      </p:grpSp>
      <p:grpSp>
        <p:nvGrpSpPr>
          <p:cNvPr id="123" name="组合 122"/>
          <p:cNvGrpSpPr/>
          <p:nvPr/>
        </p:nvGrpSpPr>
        <p:grpSpPr>
          <a:xfrm>
            <a:off x="7305686" y="2247180"/>
            <a:ext cx="1790504" cy="2635539"/>
            <a:chOff x="7254886" y="1698335"/>
            <a:chExt cx="1790504" cy="2635539"/>
          </a:xfrm>
        </p:grpSpPr>
        <p:grpSp>
          <p:nvGrpSpPr>
            <p:cNvPr id="49" name="千图PPT彼岸天：ID 8661124库_组合 56"/>
            <p:cNvGrpSpPr/>
            <p:nvPr>
              <p:custDataLst>
                <p:tags r:id="rId6"/>
              </p:custDataLst>
            </p:nvPr>
          </p:nvGrpSpPr>
          <p:grpSpPr>
            <a:xfrm>
              <a:off x="7254886" y="1698335"/>
              <a:ext cx="1790504" cy="2635539"/>
              <a:chOff x="8633811" y="1409448"/>
              <a:chExt cx="2387339" cy="3514053"/>
            </a:xfrm>
          </p:grpSpPr>
          <p:grpSp>
            <p:nvGrpSpPr>
              <p:cNvPr id="50" name="Group 6"/>
              <p:cNvGrpSpPr/>
              <p:nvPr/>
            </p:nvGrpSpPr>
            <p:grpSpPr>
              <a:xfrm>
                <a:off x="8647533" y="1409448"/>
                <a:ext cx="2272017" cy="2700650"/>
                <a:chOff x="8845325" y="1755251"/>
                <a:chExt cx="2448156" cy="2910018"/>
              </a:xfrm>
            </p:grpSpPr>
            <p:sp>
              <p:nvSpPr>
                <p:cNvPr id="54" name="Trapezoid 51"/>
                <p:cNvSpPr/>
                <p:nvPr/>
              </p:nvSpPr>
              <p:spPr>
                <a:xfrm rot="10800000">
                  <a:off x="8845325" y="2980372"/>
                  <a:ext cx="2448154" cy="106052"/>
                </a:xfrm>
                <a:prstGeom prst="trapezoid">
                  <a:avLst>
                    <a:gd name="adj" fmla="val 75086"/>
                  </a:avLst>
                </a:prstGeom>
                <a:pattFill prst="dkDnDiag">
                  <a:fgClr>
                    <a:srgbClr val="111119">
                      <a:lumMod val="50000"/>
                    </a:srgbClr>
                  </a:fgClr>
                  <a:bgClr>
                    <a:srgbClr val="B2895D"/>
                  </a:bgClr>
                </a:pattFill>
                <a:ln w="3175">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ysClr val="windowText" lastClr="000000"/>
                    </a:solidFill>
                    <a:effectLst/>
                    <a:uLnTx/>
                    <a:uFillTx/>
                  </a:endParaRPr>
                </a:p>
              </p:txBody>
            </p:sp>
            <p:sp>
              <p:nvSpPr>
                <p:cNvPr id="55" name="Trapezoid 52"/>
                <p:cNvSpPr/>
                <p:nvPr/>
              </p:nvSpPr>
              <p:spPr>
                <a:xfrm rot="10800000">
                  <a:off x="9301099" y="4559217"/>
                  <a:ext cx="1549106" cy="106052"/>
                </a:xfrm>
                <a:prstGeom prst="trapezoid">
                  <a:avLst>
                    <a:gd name="adj" fmla="val 75086"/>
                  </a:avLst>
                </a:prstGeom>
                <a:pattFill prst="dkDnDiag">
                  <a:fgClr>
                    <a:srgbClr val="111119">
                      <a:lumMod val="50000"/>
                    </a:srgbClr>
                  </a:fgClr>
                  <a:bgClr>
                    <a:srgbClr val="B2895D"/>
                  </a:bgClr>
                </a:pattFill>
                <a:ln w="3175">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ysClr val="windowText" lastClr="000000"/>
                    </a:solidFill>
                    <a:effectLst/>
                    <a:uLnTx/>
                    <a:uFillTx/>
                  </a:endParaRPr>
                </a:p>
              </p:txBody>
            </p:sp>
            <p:sp>
              <p:nvSpPr>
                <p:cNvPr id="56" name="Arrow: Up 53"/>
                <p:cNvSpPr/>
                <p:nvPr/>
              </p:nvSpPr>
              <p:spPr>
                <a:xfrm>
                  <a:off x="8845327" y="1755251"/>
                  <a:ext cx="2448154" cy="2801165"/>
                </a:xfrm>
                <a:prstGeom prst="upArrow">
                  <a:avLst>
                    <a:gd name="adj1" fmla="val 63377"/>
                    <a:gd name="adj2" fmla="val 50000"/>
                  </a:avLst>
                </a:prstGeom>
                <a:solidFill>
                  <a:srgbClr val="00B2EA"/>
                </a:solidFill>
                <a:ln w="3175" cap="flat" cmpd="sng" algn="ctr">
                  <a:noFill/>
                  <a:prstDash val="solid"/>
                  <a:miter lim="800000"/>
                </a:ln>
                <a:effectLst>
                  <a:outerShdw dist="25400" dir="5400000" algn="ct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52" name="TextBox 71"/>
              <p:cNvSpPr txBox="true"/>
              <p:nvPr/>
            </p:nvSpPr>
            <p:spPr bwMode="auto">
              <a:xfrm>
                <a:off x="8633811" y="4098002"/>
                <a:ext cx="2387339" cy="825499"/>
              </a:xfrm>
              <a:prstGeom prst="rect">
                <a:avLst/>
              </a:prstGeom>
              <a:noFill/>
              <a:ln w="9525">
                <a:noFill/>
                <a:miter lim="800000"/>
              </a:ln>
            </p:spPr>
            <p:txBody>
              <a:bodyPr wrap="none" lIns="0" tIns="0" rIns="0" bIns="0" anchor="ctr" anchorCtr="true">
                <a:noAutofit/>
                <a:scene3d>
                  <a:camera prst="orthographicFront"/>
                  <a:lightRig rig="threePt" dir="t"/>
                </a:scene3d>
                <a:sp3d>
                  <a:bevelT w="0" h="0"/>
                </a:sp3d>
              </a:bodyPr>
              <a:lstStyle/>
              <a:p>
                <a:pPr marL="0" lvl="1" algn="ctr"/>
                <a:r>
                  <a:rPr lang="zh-CN" altLang="en-US" sz="2800" b="1" kern="0">
                    <a:solidFill>
                      <a:schemeClr val="accent6">
                        <a:lumMod val="60000"/>
                        <a:lumOff val="40000"/>
                      </a:schemeClr>
                    </a:solidFill>
                  </a:rPr>
                  <a:t>带得动产业</a:t>
                </a:r>
                <a:endParaRPr lang="zh-CN" altLang="en-US" sz="2800" b="1" kern="0" dirty="0">
                  <a:solidFill>
                    <a:schemeClr val="accent6">
                      <a:lumMod val="60000"/>
                      <a:lumOff val="40000"/>
                    </a:schemeClr>
                  </a:solidFill>
                </a:endParaRPr>
              </a:p>
            </p:txBody>
          </p:sp>
        </p:grpSp>
        <p:grpSp>
          <p:nvGrpSpPr>
            <p:cNvPr id="109" name="组合 108"/>
            <p:cNvGrpSpPr/>
            <p:nvPr/>
          </p:nvGrpSpPr>
          <p:grpSpPr>
            <a:xfrm>
              <a:off x="7874777" y="2302699"/>
              <a:ext cx="490667" cy="535273"/>
              <a:chOff x="8075613" y="2906713"/>
              <a:chExt cx="977900" cy="1066801"/>
            </a:xfrm>
            <a:solidFill>
              <a:schemeClr val="bg1"/>
            </a:solidFill>
          </p:grpSpPr>
          <p:sp>
            <p:nvSpPr>
              <p:cNvPr id="110" name="Rectangle 92"/>
              <p:cNvSpPr>
                <a:spLocks noChangeArrowheads="true"/>
              </p:cNvSpPr>
              <p:nvPr/>
            </p:nvSpPr>
            <p:spPr bwMode="auto">
              <a:xfrm>
                <a:off x="8162926" y="3609976"/>
                <a:ext cx="104775" cy="363538"/>
              </a:xfrm>
              <a:prstGeom prst="rect">
                <a:avLst/>
              </a:prstGeom>
              <a:grpFill/>
              <a:ln>
                <a:noFill/>
              </a:ln>
            </p:spPr>
            <p:txBody>
              <a:bodyPr vert="horz" wrap="square" lIns="91440" tIns="45720" rIns="91440" bIns="45720" numCol="1" anchor="t" anchorCtr="false" compatLnSpc="true"/>
              <a:lstStyle/>
              <a:p>
                <a:endParaRPr lang="zh-CN" altLang="en-US"/>
              </a:p>
            </p:txBody>
          </p:sp>
          <p:sp>
            <p:nvSpPr>
              <p:cNvPr id="111" name="Rectangle 93"/>
              <p:cNvSpPr>
                <a:spLocks noChangeArrowheads="true"/>
              </p:cNvSpPr>
              <p:nvPr/>
            </p:nvSpPr>
            <p:spPr bwMode="auto">
              <a:xfrm>
                <a:off x="8350251" y="3486151"/>
                <a:ext cx="104775" cy="487363"/>
              </a:xfrm>
              <a:prstGeom prst="rect">
                <a:avLst/>
              </a:prstGeom>
              <a:grpFill/>
              <a:ln>
                <a:noFill/>
              </a:ln>
            </p:spPr>
            <p:txBody>
              <a:bodyPr vert="horz" wrap="square" lIns="91440" tIns="45720" rIns="91440" bIns="45720" numCol="1" anchor="t" anchorCtr="false" compatLnSpc="true"/>
              <a:lstStyle/>
              <a:p>
                <a:endParaRPr lang="zh-CN" altLang="en-US"/>
              </a:p>
            </p:txBody>
          </p:sp>
          <p:sp>
            <p:nvSpPr>
              <p:cNvPr id="112" name="Rectangle 94"/>
              <p:cNvSpPr>
                <a:spLocks noChangeArrowheads="true"/>
              </p:cNvSpPr>
              <p:nvPr/>
            </p:nvSpPr>
            <p:spPr bwMode="auto">
              <a:xfrm>
                <a:off x="8537576" y="3676651"/>
                <a:ext cx="106363" cy="296863"/>
              </a:xfrm>
              <a:prstGeom prst="rect">
                <a:avLst/>
              </a:prstGeom>
              <a:grpFill/>
              <a:ln>
                <a:noFill/>
              </a:ln>
            </p:spPr>
            <p:txBody>
              <a:bodyPr vert="horz" wrap="square" lIns="91440" tIns="45720" rIns="91440" bIns="45720" numCol="1" anchor="t" anchorCtr="false" compatLnSpc="true"/>
              <a:lstStyle/>
              <a:p>
                <a:endParaRPr lang="zh-CN" altLang="en-US"/>
              </a:p>
            </p:txBody>
          </p:sp>
          <p:sp>
            <p:nvSpPr>
              <p:cNvPr id="113" name="Rectangle 95"/>
              <p:cNvSpPr>
                <a:spLocks noChangeArrowheads="true"/>
              </p:cNvSpPr>
              <p:nvPr/>
            </p:nvSpPr>
            <p:spPr bwMode="auto">
              <a:xfrm>
                <a:off x="8726488" y="3527426"/>
                <a:ext cx="107950" cy="446088"/>
              </a:xfrm>
              <a:prstGeom prst="rect">
                <a:avLst/>
              </a:prstGeom>
              <a:grpFill/>
              <a:ln>
                <a:noFill/>
              </a:ln>
            </p:spPr>
            <p:txBody>
              <a:bodyPr vert="horz" wrap="square" lIns="91440" tIns="45720" rIns="91440" bIns="45720" numCol="1" anchor="t" anchorCtr="false" compatLnSpc="true"/>
              <a:lstStyle/>
              <a:p>
                <a:endParaRPr lang="zh-CN" altLang="en-US"/>
              </a:p>
            </p:txBody>
          </p:sp>
          <p:sp>
            <p:nvSpPr>
              <p:cNvPr id="114" name="Rectangle 96"/>
              <p:cNvSpPr>
                <a:spLocks noChangeArrowheads="true"/>
              </p:cNvSpPr>
              <p:nvPr/>
            </p:nvSpPr>
            <p:spPr bwMode="auto">
              <a:xfrm>
                <a:off x="8913813" y="3263901"/>
                <a:ext cx="109538" cy="709613"/>
              </a:xfrm>
              <a:prstGeom prst="rect">
                <a:avLst/>
              </a:prstGeom>
              <a:grpFill/>
              <a:ln>
                <a:noFill/>
              </a:ln>
            </p:spPr>
            <p:txBody>
              <a:bodyPr vert="horz" wrap="square" lIns="91440" tIns="45720" rIns="91440" bIns="45720" numCol="1" anchor="t" anchorCtr="false" compatLnSpc="true"/>
              <a:lstStyle/>
              <a:p>
                <a:endParaRPr lang="zh-CN" altLang="en-US"/>
              </a:p>
            </p:txBody>
          </p:sp>
          <p:sp>
            <p:nvSpPr>
              <p:cNvPr id="115" name="Freeform 97"/>
              <p:cNvSpPr/>
              <p:nvPr/>
            </p:nvSpPr>
            <p:spPr bwMode="auto">
              <a:xfrm>
                <a:off x="8075613" y="2906713"/>
                <a:ext cx="977900" cy="639763"/>
              </a:xfrm>
              <a:custGeom>
                <a:avLst/>
                <a:gdLst>
                  <a:gd name="T0" fmla="*/ 507 w 616"/>
                  <a:gd name="T1" fmla="*/ 104 h 403"/>
                  <a:gd name="T2" fmla="*/ 419 w 616"/>
                  <a:gd name="T3" fmla="*/ 239 h 403"/>
                  <a:gd name="T4" fmla="*/ 327 w 616"/>
                  <a:gd name="T5" fmla="*/ 313 h 403"/>
                  <a:gd name="T6" fmla="*/ 211 w 616"/>
                  <a:gd name="T7" fmla="*/ 194 h 403"/>
                  <a:gd name="T8" fmla="*/ 0 w 616"/>
                  <a:gd name="T9" fmla="*/ 336 h 403"/>
                  <a:gd name="T10" fmla="*/ 41 w 616"/>
                  <a:gd name="T11" fmla="*/ 393 h 403"/>
                  <a:gd name="T12" fmla="*/ 201 w 616"/>
                  <a:gd name="T13" fmla="*/ 282 h 403"/>
                  <a:gd name="T14" fmla="*/ 322 w 616"/>
                  <a:gd name="T15" fmla="*/ 403 h 403"/>
                  <a:gd name="T16" fmla="*/ 469 w 616"/>
                  <a:gd name="T17" fmla="*/ 287 h 403"/>
                  <a:gd name="T18" fmla="*/ 561 w 616"/>
                  <a:gd name="T19" fmla="*/ 142 h 403"/>
                  <a:gd name="T20" fmla="*/ 580 w 616"/>
                  <a:gd name="T21" fmla="*/ 178 h 403"/>
                  <a:gd name="T22" fmla="*/ 616 w 616"/>
                  <a:gd name="T23" fmla="*/ 0 h 403"/>
                  <a:gd name="T24" fmla="*/ 464 w 616"/>
                  <a:gd name="T25" fmla="*/ 102 h 403"/>
                  <a:gd name="T26" fmla="*/ 507 w 616"/>
                  <a:gd name="T27" fmla="*/ 104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6" h="403">
                    <a:moveTo>
                      <a:pt x="507" y="104"/>
                    </a:moveTo>
                    <a:lnTo>
                      <a:pt x="419" y="239"/>
                    </a:lnTo>
                    <a:lnTo>
                      <a:pt x="327" y="313"/>
                    </a:lnTo>
                    <a:lnTo>
                      <a:pt x="211" y="194"/>
                    </a:lnTo>
                    <a:lnTo>
                      <a:pt x="0" y="336"/>
                    </a:lnTo>
                    <a:lnTo>
                      <a:pt x="41" y="393"/>
                    </a:lnTo>
                    <a:lnTo>
                      <a:pt x="201" y="282"/>
                    </a:lnTo>
                    <a:lnTo>
                      <a:pt x="322" y="403"/>
                    </a:lnTo>
                    <a:lnTo>
                      <a:pt x="469" y="287"/>
                    </a:lnTo>
                    <a:lnTo>
                      <a:pt x="561" y="142"/>
                    </a:lnTo>
                    <a:lnTo>
                      <a:pt x="580" y="178"/>
                    </a:lnTo>
                    <a:lnTo>
                      <a:pt x="616" y="0"/>
                    </a:lnTo>
                    <a:lnTo>
                      <a:pt x="464" y="102"/>
                    </a:lnTo>
                    <a:lnTo>
                      <a:pt x="507" y="104"/>
                    </a:lnTo>
                    <a:close/>
                  </a:path>
                </a:pathLst>
              </a:custGeom>
              <a:grpFill/>
              <a:ln>
                <a:noFill/>
              </a:ln>
            </p:spPr>
            <p:txBody>
              <a:bodyPr vert="horz" wrap="square" lIns="91440" tIns="45720" rIns="91440" bIns="45720" numCol="1" anchor="t" anchorCtr="false" compatLnSpc="true"/>
              <a:lstStyle/>
              <a:p>
                <a:endParaRPr lang="zh-CN" altLang="en-US"/>
              </a:p>
            </p:txBody>
          </p:sp>
        </p:grpSp>
      </p:grpSp>
      <p:grpSp>
        <p:nvGrpSpPr>
          <p:cNvPr id="124" name="组合 123"/>
          <p:cNvGrpSpPr/>
          <p:nvPr/>
        </p:nvGrpSpPr>
        <p:grpSpPr>
          <a:xfrm>
            <a:off x="9315758" y="2247180"/>
            <a:ext cx="2126942" cy="2510528"/>
            <a:chOff x="9264958" y="1698335"/>
            <a:chExt cx="2126942" cy="2510528"/>
          </a:xfrm>
        </p:grpSpPr>
        <p:grpSp>
          <p:nvGrpSpPr>
            <p:cNvPr id="64" name="千图PPT彼岸天：ID 8661124库_组合 56"/>
            <p:cNvGrpSpPr/>
            <p:nvPr>
              <p:custDataLst>
                <p:tags r:id="rId7"/>
              </p:custDataLst>
            </p:nvPr>
          </p:nvGrpSpPr>
          <p:grpSpPr>
            <a:xfrm>
              <a:off x="9264958" y="1698335"/>
              <a:ext cx="2126942" cy="2510528"/>
              <a:chOff x="8354411" y="1409448"/>
              <a:chExt cx="2835923" cy="3347371"/>
            </a:xfrm>
          </p:grpSpPr>
          <p:grpSp>
            <p:nvGrpSpPr>
              <p:cNvPr id="65" name="Group 6"/>
              <p:cNvGrpSpPr/>
              <p:nvPr/>
            </p:nvGrpSpPr>
            <p:grpSpPr>
              <a:xfrm>
                <a:off x="8647533" y="1409448"/>
                <a:ext cx="2272017" cy="2700650"/>
                <a:chOff x="8845325" y="1755251"/>
                <a:chExt cx="2448156" cy="2910018"/>
              </a:xfrm>
            </p:grpSpPr>
            <p:sp>
              <p:nvSpPr>
                <p:cNvPr id="67" name="Trapezoid 51"/>
                <p:cNvSpPr/>
                <p:nvPr/>
              </p:nvSpPr>
              <p:spPr>
                <a:xfrm rot="10800000">
                  <a:off x="8845325" y="2980372"/>
                  <a:ext cx="2448154" cy="106052"/>
                </a:xfrm>
                <a:prstGeom prst="trapezoid">
                  <a:avLst>
                    <a:gd name="adj" fmla="val 75086"/>
                  </a:avLst>
                </a:prstGeom>
                <a:pattFill prst="dkDnDiag">
                  <a:fgClr>
                    <a:srgbClr val="111119">
                      <a:lumMod val="50000"/>
                    </a:srgbClr>
                  </a:fgClr>
                  <a:bgClr>
                    <a:srgbClr val="B2895D"/>
                  </a:bgClr>
                </a:pattFill>
                <a:ln w="3175">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ysClr val="windowText" lastClr="000000"/>
                    </a:solidFill>
                    <a:effectLst/>
                    <a:uLnTx/>
                    <a:uFillTx/>
                  </a:endParaRPr>
                </a:p>
              </p:txBody>
            </p:sp>
            <p:sp>
              <p:nvSpPr>
                <p:cNvPr id="68" name="Trapezoid 52"/>
                <p:cNvSpPr/>
                <p:nvPr/>
              </p:nvSpPr>
              <p:spPr>
                <a:xfrm rot="10800000">
                  <a:off x="9301099" y="4559217"/>
                  <a:ext cx="1549106" cy="106052"/>
                </a:xfrm>
                <a:prstGeom prst="trapezoid">
                  <a:avLst>
                    <a:gd name="adj" fmla="val 75086"/>
                  </a:avLst>
                </a:prstGeom>
                <a:pattFill prst="dkDnDiag">
                  <a:fgClr>
                    <a:srgbClr val="111119">
                      <a:lumMod val="50000"/>
                    </a:srgbClr>
                  </a:fgClr>
                  <a:bgClr>
                    <a:srgbClr val="B2895D"/>
                  </a:bgClr>
                </a:pattFill>
                <a:ln w="3175">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ysClr val="windowText" lastClr="000000"/>
                    </a:solidFill>
                    <a:effectLst/>
                    <a:uLnTx/>
                    <a:uFillTx/>
                  </a:endParaRPr>
                </a:p>
              </p:txBody>
            </p:sp>
            <p:sp>
              <p:nvSpPr>
                <p:cNvPr id="69" name="Arrow: Up 53"/>
                <p:cNvSpPr/>
                <p:nvPr/>
              </p:nvSpPr>
              <p:spPr>
                <a:xfrm>
                  <a:off x="8845327" y="1755251"/>
                  <a:ext cx="2448154" cy="2801165"/>
                </a:xfrm>
                <a:prstGeom prst="upArrow">
                  <a:avLst>
                    <a:gd name="adj1" fmla="val 63377"/>
                    <a:gd name="adj2" fmla="val 50000"/>
                  </a:avLst>
                </a:prstGeom>
                <a:solidFill>
                  <a:srgbClr val="0B80EA"/>
                </a:solidFill>
                <a:ln w="3175" cap="flat" cmpd="sng" algn="ctr">
                  <a:noFill/>
                  <a:prstDash val="solid"/>
                  <a:miter lim="800000"/>
                </a:ln>
                <a:effectLst>
                  <a:outerShdw dist="25400" dir="5400000" algn="ct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66" name="TextBox 71"/>
              <p:cNvSpPr txBox="true"/>
              <p:nvPr/>
            </p:nvSpPr>
            <p:spPr bwMode="auto">
              <a:xfrm>
                <a:off x="8354411" y="4237702"/>
                <a:ext cx="2835923" cy="519117"/>
              </a:xfrm>
              <a:prstGeom prst="rect">
                <a:avLst/>
              </a:prstGeom>
              <a:noFill/>
              <a:ln w="9525">
                <a:noFill/>
                <a:miter lim="800000"/>
              </a:ln>
            </p:spPr>
            <p:txBody>
              <a:bodyPr wrap="none" lIns="0" tIns="0" rIns="0" bIns="0" anchor="ctr" anchorCtr="true">
                <a:noAutofit/>
                <a:scene3d>
                  <a:camera prst="orthographicFront"/>
                  <a:lightRig rig="threePt" dir="t"/>
                </a:scene3d>
                <a:sp3d>
                  <a:bevelT w="0" h="0"/>
                </a:sp3d>
              </a:bodyPr>
              <a:lstStyle/>
              <a:p>
                <a:pPr marL="0" lvl="1" algn="ctr"/>
                <a:r>
                  <a:rPr lang="zh-CN" altLang="en-US" sz="2800" b="1" kern="0">
                    <a:solidFill>
                      <a:schemeClr val="accent4">
                        <a:lumMod val="60000"/>
                        <a:lumOff val="40000"/>
                      </a:schemeClr>
                    </a:solidFill>
                  </a:rPr>
                  <a:t>做得好民生</a:t>
                </a:r>
                <a:endParaRPr lang="zh-CN" altLang="en-US" sz="2800" b="1" kern="0" dirty="0">
                  <a:solidFill>
                    <a:schemeClr val="accent4">
                      <a:lumMod val="60000"/>
                      <a:lumOff val="40000"/>
                    </a:schemeClr>
                  </a:solidFill>
                </a:endParaRPr>
              </a:p>
            </p:txBody>
          </p:sp>
        </p:grpSp>
        <p:grpSp>
          <p:nvGrpSpPr>
            <p:cNvPr id="72" name="组合 71"/>
            <p:cNvGrpSpPr/>
            <p:nvPr/>
          </p:nvGrpSpPr>
          <p:grpSpPr>
            <a:xfrm>
              <a:off x="10019211" y="2340142"/>
              <a:ext cx="640769" cy="622263"/>
              <a:chOff x="10436226" y="3036094"/>
              <a:chExt cx="879475" cy="854075"/>
            </a:xfrm>
          </p:grpSpPr>
          <p:sp>
            <p:nvSpPr>
              <p:cNvPr id="116" name="Freeform 103"/>
              <p:cNvSpPr/>
              <p:nvPr/>
            </p:nvSpPr>
            <p:spPr bwMode="auto">
              <a:xfrm>
                <a:off x="10952163" y="3223419"/>
                <a:ext cx="363538" cy="666750"/>
              </a:xfrm>
              <a:custGeom>
                <a:avLst/>
                <a:gdLst>
                  <a:gd name="T0" fmla="*/ 107 w 122"/>
                  <a:gd name="T1" fmla="*/ 0 h 224"/>
                  <a:gd name="T2" fmla="*/ 15 w 122"/>
                  <a:gd name="T3" fmla="*/ 0 h 224"/>
                  <a:gd name="T4" fmla="*/ 0 w 122"/>
                  <a:gd name="T5" fmla="*/ 15 h 224"/>
                  <a:gd name="T6" fmla="*/ 4 w 122"/>
                  <a:gd name="T7" fmla="*/ 115 h 224"/>
                  <a:gd name="T8" fmla="*/ 17 w 122"/>
                  <a:gd name="T9" fmla="*/ 135 h 224"/>
                  <a:gd name="T10" fmla="*/ 20 w 122"/>
                  <a:gd name="T11" fmla="*/ 205 h 224"/>
                  <a:gd name="T12" fmla="*/ 30 w 122"/>
                  <a:gd name="T13" fmla="*/ 220 h 224"/>
                  <a:gd name="T14" fmla="*/ 51 w 122"/>
                  <a:gd name="T15" fmla="*/ 224 h 224"/>
                  <a:gd name="T16" fmla="*/ 51 w 122"/>
                  <a:gd name="T17" fmla="*/ 165 h 224"/>
                  <a:gd name="T18" fmla="*/ 54 w 122"/>
                  <a:gd name="T19" fmla="*/ 150 h 224"/>
                  <a:gd name="T20" fmla="*/ 68 w 122"/>
                  <a:gd name="T21" fmla="*/ 150 h 224"/>
                  <a:gd name="T22" fmla="*/ 71 w 122"/>
                  <a:gd name="T23" fmla="*/ 165 h 224"/>
                  <a:gd name="T24" fmla="*/ 71 w 122"/>
                  <a:gd name="T25" fmla="*/ 224 h 224"/>
                  <a:gd name="T26" fmla="*/ 92 w 122"/>
                  <a:gd name="T27" fmla="*/ 220 h 224"/>
                  <a:gd name="T28" fmla="*/ 102 w 122"/>
                  <a:gd name="T29" fmla="*/ 205 h 224"/>
                  <a:gd name="T30" fmla="*/ 105 w 122"/>
                  <a:gd name="T31" fmla="*/ 135 h 224"/>
                  <a:gd name="T32" fmla="*/ 118 w 122"/>
                  <a:gd name="T33" fmla="*/ 115 h 224"/>
                  <a:gd name="T34" fmla="*/ 122 w 122"/>
                  <a:gd name="T35" fmla="*/ 15 h 224"/>
                  <a:gd name="T36" fmla="*/ 107 w 122"/>
                  <a:gd name="T3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224">
                    <a:moveTo>
                      <a:pt x="107" y="0"/>
                    </a:moveTo>
                    <a:cubicBezTo>
                      <a:pt x="76" y="0"/>
                      <a:pt x="46" y="0"/>
                      <a:pt x="15" y="0"/>
                    </a:cubicBezTo>
                    <a:cubicBezTo>
                      <a:pt x="7" y="0"/>
                      <a:pt x="0" y="7"/>
                      <a:pt x="0" y="15"/>
                    </a:cubicBezTo>
                    <a:cubicBezTo>
                      <a:pt x="1" y="48"/>
                      <a:pt x="3" y="81"/>
                      <a:pt x="4" y="115"/>
                    </a:cubicBezTo>
                    <a:cubicBezTo>
                      <a:pt x="4" y="123"/>
                      <a:pt x="10" y="131"/>
                      <a:pt x="17" y="135"/>
                    </a:cubicBezTo>
                    <a:cubicBezTo>
                      <a:pt x="18" y="158"/>
                      <a:pt x="19" y="182"/>
                      <a:pt x="20" y="205"/>
                    </a:cubicBezTo>
                    <a:cubicBezTo>
                      <a:pt x="20" y="211"/>
                      <a:pt x="25" y="218"/>
                      <a:pt x="30" y="220"/>
                    </a:cubicBezTo>
                    <a:cubicBezTo>
                      <a:pt x="37" y="222"/>
                      <a:pt x="44" y="223"/>
                      <a:pt x="51" y="224"/>
                    </a:cubicBezTo>
                    <a:cubicBezTo>
                      <a:pt x="51" y="204"/>
                      <a:pt x="51" y="185"/>
                      <a:pt x="51" y="165"/>
                    </a:cubicBezTo>
                    <a:cubicBezTo>
                      <a:pt x="51" y="159"/>
                      <a:pt x="53" y="152"/>
                      <a:pt x="54" y="150"/>
                    </a:cubicBezTo>
                    <a:cubicBezTo>
                      <a:pt x="59" y="144"/>
                      <a:pt x="64" y="144"/>
                      <a:pt x="68" y="150"/>
                    </a:cubicBezTo>
                    <a:cubicBezTo>
                      <a:pt x="70" y="152"/>
                      <a:pt x="71" y="159"/>
                      <a:pt x="71" y="165"/>
                    </a:cubicBezTo>
                    <a:cubicBezTo>
                      <a:pt x="71" y="185"/>
                      <a:pt x="71" y="204"/>
                      <a:pt x="71" y="224"/>
                    </a:cubicBezTo>
                    <a:cubicBezTo>
                      <a:pt x="78" y="223"/>
                      <a:pt x="85" y="222"/>
                      <a:pt x="92" y="220"/>
                    </a:cubicBezTo>
                    <a:cubicBezTo>
                      <a:pt x="97" y="218"/>
                      <a:pt x="102" y="211"/>
                      <a:pt x="102" y="205"/>
                    </a:cubicBezTo>
                    <a:cubicBezTo>
                      <a:pt x="103" y="182"/>
                      <a:pt x="104" y="158"/>
                      <a:pt x="105" y="135"/>
                    </a:cubicBezTo>
                    <a:cubicBezTo>
                      <a:pt x="112" y="131"/>
                      <a:pt x="118" y="123"/>
                      <a:pt x="118" y="115"/>
                    </a:cubicBezTo>
                    <a:cubicBezTo>
                      <a:pt x="120" y="81"/>
                      <a:pt x="121" y="48"/>
                      <a:pt x="122" y="15"/>
                    </a:cubicBezTo>
                    <a:cubicBezTo>
                      <a:pt x="122" y="7"/>
                      <a:pt x="116" y="0"/>
                      <a:pt x="107" y="0"/>
                    </a:cubicBezTo>
                    <a:close/>
                  </a:path>
                </a:pathLst>
              </a:custGeom>
              <a:solidFill>
                <a:schemeClr val="bg1"/>
              </a:solidFill>
              <a:ln>
                <a:noFill/>
              </a:ln>
            </p:spPr>
            <p:txBody>
              <a:bodyPr vert="horz" wrap="square" lIns="91440" tIns="45720" rIns="91440" bIns="45720" numCol="1" anchor="t" anchorCtr="false" compatLnSpc="true"/>
              <a:lstStyle/>
              <a:p>
                <a:endParaRPr lang="en-US"/>
              </a:p>
            </p:txBody>
          </p:sp>
          <p:sp>
            <p:nvSpPr>
              <p:cNvPr id="117" name="Oval 104"/>
              <p:cNvSpPr>
                <a:spLocks noChangeArrowheads="true"/>
              </p:cNvSpPr>
              <p:nvPr/>
            </p:nvSpPr>
            <p:spPr bwMode="auto">
              <a:xfrm>
                <a:off x="11050588" y="3036094"/>
                <a:ext cx="166688" cy="169863"/>
              </a:xfrm>
              <a:prstGeom prst="ellipse">
                <a:avLst/>
              </a:prstGeom>
              <a:solidFill>
                <a:schemeClr val="bg1"/>
              </a:solidFill>
              <a:ln>
                <a:noFill/>
              </a:ln>
            </p:spPr>
            <p:txBody>
              <a:bodyPr vert="horz" wrap="square" lIns="91440" tIns="45720" rIns="91440" bIns="45720" numCol="1" anchor="t" anchorCtr="false" compatLnSpc="true"/>
              <a:lstStyle/>
              <a:p>
                <a:endParaRPr lang="en-US"/>
              </a:p>
            </p:txBody>
          </p:sp>
          <p:sp>
            <p:nvSpPr>
              <p:cNvPr id="118" name="Freeform 105"/>
              <p:cNvSpPr/>
              <p:nvPr/>
            </p:nvSpPr>
            <p:spPr bwMode="auto">
              <a:xfrm>
                <a:off x="10436226" y="3223419"/>
                <a:ext cx="498475" cy="654050"/>
              </a:xfrm>
              <a:custGeom>
                <a:avLst/>
                <a:gdLst>
                  <a:gd name="T0" fmla="*/ 163 w 168"/>
                  <a:gd name="T1" fmla="*/ 75 h 220"/>
                  <a:gd name="T2" fmla="*/ 119 w 168"/>
                  <a:gd name="T3" fmla="*/ 18 h 220"/>
                  <a:gd name="T4" fmla="*/ 111 w 168"/>
                  <a:gd name="T5" fmla="*/ 8 h 220"/>
                  <a:gd name="T6" fmla="*/ 108 w 168"/>
                  <a:gd name="T7" fmla="*/ 6 h 220"/>
                  <a:gd name="T8" fmla="*/ 61 w 168"/>
                  <a:gd name="T9" fmla="*/ 6 h 220"/>
                  <a:gd name="T10" fmla="*/ 60 w 168"/>
                  <a:gd name="T11" fmla="*/ 8 h 220"/>
                  <a:gd name="T12" fmla="*/ 49 w 168"/>
                  <a:gd name="T13" fmla="*/ 18 h 220"/>
                  <a:gd name="T14" fmla="*/ 6 w 168"/>
                  <a:gd name="T15" fmla="*/ 75 h 220"/>
                  <a:gd name="T16" fmla="*/ 1 w 168"/>
                  <a:gd name="T17" fmla="*/ 85 h 220"/>
                  <a:gd name="T18" fmla="*/ 14 w 168"/>
                  <a:gd name="T19" fmla="*/ 94 h 220"/>
                  <a:gd name="T20" fmla="*/ 22 w 168"/>
                  <a:gd name="T21" fmla="*/ 87 h 220"/>
                  <a:gd name="T22" fmla="*/ 38 w 168"/>
                  <a:gd name="T23" fmla="*/ 66 h 220"/>
                  <a:gd name="T24" fmla="*/ 22 w 168"/>
                  <a:gd name="T25" fmla="*/ 122 h 220"/>
                  <a:gd name="T26" fmla="*/ 35 w 168"/>
                  <a:gd name="T27" fmla="*/ 140 h 220"/>
                  <a:gd name="T28" fmla="*/ 41 w 168"/>
                  <a:gd name="T29" fmla="*/ 141 h 220"/>
                  <a:gd name="T30" fmla="*/ 43 w 168"/>
                  <a:gd name="T31" fmla="*/ 204 h 220"/>
                  <a:gd name="T32" fmla="*/ 54 w 168"/>
                  <a:gd name="T33" fmla="*/ 218 h 220"/>
                  <a:gd name="T34" fmla="*/ 61 w 168"/>
                  <a:gd name="T35" fmla="*/ 220 h 220"/>
                  <a:gd name="T36" fmla="*/ 71 w 168"/>
                  <a:gd name="T37" fmla="*/ 163 h 220"/>
                  <a:gd name="T38" fmla="*/ 76 w 168"/>
                  <a:gd name="T39" fmla="*/ 149 h 220"/>
                  <a:gd name="T40" fmla="*/ 93 w 168"/>
                  <a:gd name="T41" fmla="*/ 149 h 220"/>
                  <a:gd name="T42" fmla="*/ 99 w 168"/>
                  <a:gd name="T43" fmla="*/ 163 h 220"/>
                  <a:gd name="T44" fmla="*/ 108 w 168"/>
                  <a:gd name="T45" fmla="*/ 220 h 220"/>
                  <a:gd name="T46" fmla="*/ 115 w 168"/>
                  <a:gd name="T47" fmla="*/ 218 h 220"/>
                  <a:gd name="T48" fmla="*/ 126 w 168"/>
                  <a:gd name="T49" fmla="*/ 204 h 220"/>
                  <a:gd name="T50" fmla="*/ 128 w 168"/>
                  <a:gd name="T51" fmla="*/ 141 h 220"/>
                  <a:gd name="T52" fmla="*/ 134 w 168"/>
                  <a:gd name="T53" fmla="*/ 140 h 220"/>
                  <a:gd name="T54" fmla="*/ 147 w 168"/>
                  <a:gd name="T55" fmla="*/ 122 h 220"/>
                  <a:gd name="T56" fmla="*/ 131 w 168"/>
                  <a:gd name="T57" fmla="*/ 67 h 220"/>
                  <a:gd name="T58" fmla="*/ 146 w 168"/>
                  <a:gd name="T59" fmla="*/ 87 h 220"/>
                  <a:gd name="T60" fmla="*/ 155 w 168"/>
                  <a:gd name="T61" fmla="*/ 94 h 220"/>
                  <a:gd name="T62" fmla="*/ 167 w 168"/>
                  <a:gd name="T63" fmla="*/ 85 h 220"/>
                  <a:gd name="T64" fmla="*/ 163 w 168"/>
                  <a:gd name="T65" fmla="*/ 7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220">
                    <a:moveTo>
                      <a:pt x="163" y="75"/>
                    </a:moveTo>
                    <a:cubicBezTo>
                      <a:pt x="148" y="56"/>
                      <a:pt x="134" y="37"/>
                      <a:pt x="119" y="18"/>
                    </a:cubicBezTo>
                    <a:cubicBezTo>
                      <a:pt x="117" y="14"/>
                      <a:pt x="113" y="10"/>
                      <a:pt x="111" y="8"/>
                    </a:cubicBezTo>
                    <a:cubicBezTo>
                      <a:pt x="110" y="8"/>
                      <a:pt x="109" y="7"/>
                      <a:pt x="108" y="6"/>
                    </a:cubicBezTo>
                    <a:cubicBezTo>
                      <a:pt x="91" y="0"/>
                      <a:pt x="78" y="0"/>
                      <a:pt x="61" y="6"/>
                    </a:cubicBezTo>
                    <a:cubicBezTo>
                      <a:pt x="61" y="7"/>
                      <a:pt x="60" y="7"/>
                      <a:pt x="60" y="8"/>
                    </a:cubicBezTo>
                    <a:cubicBezTo>
                      <a:pt x="57" y="9"/>
                      <a:pt x="53" y="13"/>
                      <a:pt x="49" y="18"/>
                    </a:cubicBezTo>
                    <a:cubicBezTo>
                      <a:pt x="35" y="37"/>
                      <a:pt x="20" y="56"/>
                      <a:pt x="6" y="75"/>
                    </a:cubicBezTo>
                    <a:cubicBezTo>
                      <a:pt x="2" y="80"/>
                      <a:pt x="0" y="84"/>
                      <a:pt x="1" y="85"/>
                    </a:cubicBezTo>
                    <a:cubicBezTo>
                      <a:pt x="5" y="88"/>
                      <a:pt x="10" y="91"/>
                      <a:pt x="14" y="94"/>
                    </a:cubicBezTo>
                    <a:cubicBezTo>
                      <a:pt x="15" y="95"/>
                      <a:pt x="19" y="92"/>
                      <a:pt x="22" y="87"/>
                    </a:cubicBezTo>
                    <a:cubicBezTo>
                      <a:pt x="28" y="80"/>
                      <a:pt x="33" y="73"/>
                      <a:pt x="38" y="66"/>
                    </a:cubicBezTo>
                    <a:cubicBezTo>
                      <a:pt x="33" y="84"/>
                      <a:pt x="28" y="103"/>
                      <a:pt x="22" y="122"/>
                    </a:cubicBezTo>
                    <a:cubicBezTo>
                      <a:pt x="20" y="130"/>
                      <a:pt x="25" y="138"/>
                      <a:pt x="35" y="140"/>
                    </a:cubicBezTo>
                    <a:cubicBezTo>
                      <a:pt x="37" y="140"/>
                      <a:pt x="39" y="140"/>
                      <a:pt x="41" y="141"/>
                    </a:cubicBezTo>
                    <a:cubicBezTo>
                      <a:pt x="42" y="162"/>
                      <a:pt x="42" y="183"/>
                      <a:pt x="43" y="204"/>
                    </a:cubicBezTo>
                    <a:cubicBezTo>
                      <a:pt x="43" y="210"/>
                      <a:pt x="48" y="216"/>
                      <a:pt x="54" y="218"/>
                    </a:cubicBezTo>
                    <a:cubicBezTo>
                      <a:pt x="56" y="219"/>
                      <a:pt x="59" y="220"/>
                      <a:pt x="61" y="220"/>
                    </a:cubicBezTo>
                    <a:cubicBezTo>
                      <a:pt x="64" y="201"/>
                      <a:pt x="68" y="182"/>
                      <a:pt x="71" y="163"/>
                    </a:cubicBezTo>
                    <a:cubicBezTo>
                      <a:pt x="71" y="157"/>
                      <a:pt x="74" y="151"/>
                      <a:pt x="76" y="149"/>
                    </a:cubicBezTo>
                    <a:cubicBezTo>
                      <a:pt x="82" y="144"/>
                      <a:pt x="87" y="144"/>
                      <a:pt x="93" y="149"/>
                    </a:cubicBezTo>
                    <a:cubicBezTo>
                      <a:pt x="95" y="151"/>
                      <a:pt x="98" y="157"/>
                      <a:pt x="99" y="163"/>
                    </a:cubicBezTo>
                    <a:cubicBezTo>
                      <a:pt x="101" y="182"/>
                      <a:pt x="105" y="201"/>
                      <a:pt x="108" y="220"/>
                    </a:cubicBezTo>
                    <a:cubicBezTo>
                      <a:pt x="110" y="220"/>
                      <a:pt x="113" y="219"/>
                      <a:pt x="115" y="218"/>
                    </a:cubicBezTo>
                    <a:cubicBezTo>
                      <a:pt x="121" y="216"/>
                      <a:pt x="126" y="210"/>
                      <a:pt x="126" y="204"/>
                    </a:cubicBezTo>
                    <a:cubicBezTo>
                      <a:pt x="127" y="183"/>
                      <a:pt x="127" y="162"/>
                      <a:pt x="128" y="141"/>
                    </a:cubicBezTo>
                    <a:cubicBezTo>
                      <a:pt x="130" y="140"/>
                      <a:pt x="132" y="140"/>
                      <a:pt x="134" y="140"/>
                    </a:cubicBezTo>
                    <a:cubicBezTo>
                      <a:pt x="144" y="138"/>
                      <a:pt x="149" y="130"/>
                      <a:pt x="147" y="122"/>
                    </a:cubicBezTo>
                    <a:cubicBezTo>
                      <a:pt x="142" y="103"/>
                      <a:pt x="136" y="85"/>
                      <a:pt x="131" y="67"/>
                    </a:cubicBezTo>
                    <a:cubicBezTo>
                      <a:pt x="136" y="73"/>
                      <a:pt x="141" y="80"/>
                      <a:pt x="146" y="87"/>
                    </a:cubicBezTo>
                    <a:cubicBezTo>
                      <a:pt x="150" y="92"/>
                      <a:pt x="154" y="95"/>
                      <a:pt x="155" y="94"/>
                    </a:cubicBezTo>
                    <a:cubicBezTo>
                      <a:pt x="159" y="91"/>
                      <a:pt x="163" y="88"/>
                      <a:pt x="167" y="85"/>
                    </a:cubicBezTo>
                    <a:cubicBezTo>
                      <a:pt x="168" y="84"/>
                      <a:pt x="166" y="80"/>
                      <a:pt x="163" y="75"/>
                    </a:cubicBezTo>
                    <a:close/>
                  </a:path>
                </a:pathLst>
              </a:custGeom>
              <a:solidFill>
                <a:schemeClr val="bg1"/>
              </a:solidFill>
              <a:ln>
                <a:noFill/>
              </a:ln>
            </p:spPr>
            <p:txBody>
              <a:bodyPr vert="horz" wrap="square" lIns="91440" tIns="45720" rIns="91440" bIns="45720" numCol="1" anchor="t" anchorCtr="false" compatLnSpc="true"/>
              <a:lstStyle/>
              <a:p>
                <a:endParaRPr lang="en-US"/>
              </a:p>
            </p:txBody>
          </p:sp>
          <p:sp>
            <p:nvSpPr>
              <p:cNvPr id="119" name="Oval 106"/>
              <p:cNvSpPr>
                <a:spLocks noChangeArrowheads="true"/>
              </p:cNvSpPr>
              <p:nvPr/>
            </p:nvSpPr>
            <p:spPr bwMode="auto">
              <a:xfrm>
                <a:off x="10601326" y="3048794"/>
                <a:ext cx="169863" cy="169863"/>
              </a:xfrm>
              <a:prstGeom prst="ellipse">
                <a:avLst/>
              </a:prstGeom>
              <a:solidFill>
                <a:schemeClr val="bg1"/>
              </a:solidFill>
              <a:ln>
                <a:noFill/>
              </a:ln>
            </p:spPr>
            <p:txBody>
              <a:bodyPr vert="horz" wrap="square" lIns="91440" tIns="45720" rIns="91440" bIns="45720" numCol="1" anchor="t" anchorCtr="false" compatLnSpc="true"/>
              <a:lstStyle/>
              <a:p>
                <a:endParaRPr lang="en-US"/>
              </a:p>
            </p:txBody>
          </p:sp>
        </p:grpSp>
      </p:grpSp>
      <p:grpSp>
        <p:nvGrpSpPr>
          <p:cNvPr id="77" name="组合 76"/>
          <p:cNvGrpSpPr/>
          <p:nvPr/>
        </p:nvGrpSpPr>
        <p:grpSpPr>
          <a:xfrm>
            <a:off x="613952" y="970349"/>
            <a:ext cx="4431014" cy="583565"/>
            <a:chOff x="594902" y="1145075"/>
            <a:chExt cx="4431014" cy="583565"/>
          </a:xfrm>
        </p:grpSpPr>
        <p:sp>
          <p:nvSpPr>
            <p:cNvPr id="78" name="文本框 19"/>
            <p:cNvSpPr txBox="true"/>
            <p:nvPr/>
          </p:nvSpPr>
          <p:spPr>
            <a:xfrm>
              <a:off x="1021622" y="1145075"/>
              <a:ext cx="4004294" cy="583565"/>
            </a:xfrm>
            <a:prstGeom prst="rect">
              <a:avLst/>
            </a:prstGeom>
            <a:noFill/>
          </p:spPr>
          <p:txBody>
            <a:bodyPr wrap="square" rtlCol="0">
              <a:spAutoFit/>
              <a:scene3d>
                <a:camera prst="orthographicFront"/>
                <a:lightRig rig="threePt" dir="t"/>
              </a:scene3d>
              <a:sp3d extrusionH="57150">
                <a:bevelT w="38100" h="19050" prst="angle"/>
              </a:sp3d>
            </a:bodyPr>
            <a:lstStyle/>
            <a:p>
              <a:pPr algn="l"/>
              <a:r>
                <a:rPr lang="zh-CN" altLang="en-US" sz="3200" b="1" dirty="0" smtClean="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sym typeface="+mn-ea"/>
                </a:rPr>
                <a:t>培育五</a:t>
              </a: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sym typeface="+mn-ea"/>
                </a:rPr>
                <a:t>种能力</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79" name="图片 78"/>
            <p:cNvPicPr>
              <a:picLocks noChangeAspect="true"/>
            </p:cNvPicPr>
            <p:nvPr/>
          </p:nvPicPr>
          <p:blipFill>
            <a:blip r:embed="rId8">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wipe(down)">
                                      <p:cBhvr>
                                        <p:cTn id="13" dur="500"/>
                                        <p:tgtEl>
                                          <p:spTgt spid="1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21"/>
                                        </p:tgtEl>
                                        <p:attrNameLst>
                                          <p:attrName>style.visibility</p:attrName>
                                        </p:attrNameLst>
                                      </p:cBhvr>
                                      <p:to>
                                        <p:strVal val="visible"/>
                                      </p:to>
                                    </p:set>
                                    <p:animEffect transition="in" filter="wipe(down)">
                                      <p:cBhvr>
                                        <p:cTn id="18" dur="500"/>
                                        <p:tgtEl>
                                          <p:spTgt spid="12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22"/>
                                        </p:tgtEl>
                                        <p:attrNameLst>
                                          <p:attrName>style.visibility</p:attrName>
                                        </p:attrNameLst>
                                      </p:cBhvr>
                                      <p:to>
                                        <p:strVal val="visible"/>
                                      </p:to>
                                    </p:set>
                                    <p:animEffect transition="in" filter="wipe(down)">
                                      <p:cBhvr>
                                        <p:cTn id="23" dur="500"/>
                                        <p:tgtEl>
                                          <p:spTgt spid="1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23"/>
                                        </p:tgtEl>
                                        <p:attrNameLst>
                                          <p:attrName>style.visibility</p:attrName>
                                        </p:attrNameLst>
                                      </p:cBhvr>
                                      <p:to>
                                        <p:strVal val="visible"/>
                                      </p:to>
                                    </p:set>
                                    <p:animEffect transition="in" filter="wipe(down)">
                                      <p:cBhvr>
                                        <p:cTn id="28" dur="500"/>
                                        <p:tgtEl>
                                          <p:spTgt spid="12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24"/>
                                        </p:tgtEl>
                                        <p:attrNameLst>
                                          <p:attrName>style.visibility</p:attrName>
                                        </p:attrNameLst>
                                      </p:cBhvr>
                                      <p:to>
                                        <p:strVal val="visible"/>
                                      </p:to>
                                    </p:set>
                                    <p:animEffect transition="in" filter="wipe(down)">
                                      <p:cBhvr>
                                        <p:cTn id="33"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12188952" cy="6857998"/>
          </a:xfrm>
          <a:prstGeom prst="rect">
            <a:avLst/>
          </a:prstGeom>
          <a:blipFill>
            <a:blip r:embed="rId1" cstate="print"/>
            <a:stretch>
              <a:fillRect/>
            </a:stretch>
          </a:blipFill>
        </p:spPr>
        <p:txBody>
          <a:bodyPr wrap="square" lIns="0" tIns="0" rIns="0" bIns="0" rtlCol="0"/>
          <a:lstStyle/>
          <a:p>
            <a:endParaRPr dirty="0">
              <a:solidFill>
                <a:srgbClr val="000000"/>
              </a:solidFill>
            </a:endParaRPr>
          </a:p>
        </p:txBody>
      </p:sp>
      <p:pic>
        <p:nvPicPr>
          <p:cNvPr id="11" name="图片 10"/>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542862" y="1504323"/>
            <a:ext cx="11076132" cy="3438050"/>
          </a:xfrm>
          <a:prstGeom prst="rect">
            <a:avLst/>
          </a:prstGeom>
        </p:spPr>
      </p:pic>
      <p:sp>
        <p:nvSpPr>
          <p:cNvPr id="13" name="object 5"/>
          <p:cNvSpPr/>
          <p:nvPr/>
        </p:nvSpPr>
        <p:spPr>
          <a:xfrm>
            <a:off x="11130323" y="1514117"/>
            <a:ext cx="472642" cy="470766"/>
          </a:xfrm>
          <a:custGeom>
            <a:avLst/>
            <a:gdLst/>
            <a:ahLst/>
            <a:cxnLst/>
            <a:rect l="l" t="t" r="r" b="b"/>
            <a:pathLst>
              <a:path w="320040" h="318769">
                <a:moveTo>
                  <a:pt x="0" y="0"/>
                </a:moveTo>
                <a:lnTo>
                  <a:pt x="320040" y="0"/>
                </a:lnTo>
                <a:lnTo>
                  <a:pt x="320040" y="318515"/>
                </a:lnTo>
              </a:path>
            </a:pathLst>
          </a:custGeom>
          <a:ln w="67056">
            <a:solidFill>
              <a:srgbClr val="FFFFFF"/>
            </a:solidFill>
          </a:ln>
        </p:spPr>
        <p:txBody>
          <a:bodyPr wrap="square" lIns="0" tIns="0" rIns="0" bIns="0" rtlCol="0"/>
          <a:lstStyle/>
          <a:p>
            <a:endParaRPr>
              <a:solidFill>
                <a:srgbClr val="000000"/>
              </a:solidFill>
            </a:endParaRPr>
          </a:p>
        </p:txBody>
      </p:sp>
      <p:sp>
        <p:nvSpPr>
          <p:cNvPr id="14" name="object 6"/>
          <p:cNvSpPr/>
          <p:nvPr/>
        </p:nvSpPr>
        <p:spPr>
          <a:xfrm>
            <a:off x="551161" y="1518464"/>
            <a:ext cx="472642" cy="472642"/>
          </a:xfrm>
          <a:custGeom>
            <a:avLst/>
            <a:gdLst/>
            <a:ahLst/>
            <a:cxnLst/>
            <a:rect l="l" t="t" r="r" b="b"/>
            <a:pathLst>
              <a:path w="320039" h="320039">
                <a:moveTo>
                  <a:pt x="0" y="320039"/>
                </a:moveTo>
                <a:lnTo>
                  <a:pt x="0" y="0"/>
                </a:lnTo>
                <a:lnTo>
                  <a:pt x="320040" y="0"/>
                </a:lnTo>
              </a:path>
            </a:pathLst>
          </a:custGeom>
          <a:ln w="67056">
            <a:solidFill>
              <a:srgbClr val="FFFFFF"/>
            </a:solidFill>
          </a:ln>
        </p:spPr>
        <p:txBody>
          <a:bodyPr wrap="square" lIns="0" tIns="0" rIns="0" bIns="0" rtlCol="0"/>
          <a:lstStyle/>
          <a:p>
            <a:endParaRPr>
              <a:solidFill>
                <a:srgbClr val="000000"/>
              </a:solidFill>
            </a:endParaRPr>
          </a:p>
        </p:txBody>
      </p:sp>
      <p:sp>
        <p:nvSpPr>
          <p:cNvPr id="16" name="TextBox 15"/>
          <p:cNvSpPr txBox="true"/>
          <p:nvPr/>
        </p:nvSpPr>
        <p:spPr>
          <a:xfrm>
            <a:off x="1006338" y="1868895"/>
            <a:ext cx="10123756" cy="2748280"/>
          </a:xfrm>
          <a:prstGeom prst="rect">
            <a:avLst/>
          </a:prstGeom>
          <a:noFill/>
        </p:spPr>
        <p:txBody>
          <a:bodyPr wrap="square" rtlCol="0">
            <a:spAutoFit/>
          </a:bodyPr>
          <a:lstStyle/>
          <a:p>
            <a:pPr marL="571500" indent="-571500" algn="ctr" fontAlgn="auto">
              <a:lnSpc>
                <a:spcPct val="120000"/>
              </a:lnSpc>
              <a:buFont typeface="Wingdings" panose="05000000000000000000" charset="0"/>
              <a:buChar char="Ø"/>
            </a:pPr>
            <a:r>
              <a:rPr lang="zh-CN" altLang="en-US" sz="3600" dirty="0">
                <a:solidFill>
                  <a:prstClr val="white"/>
                </a:solidFill>
                <a:latin typeface="方正粗雅宋_GBK" panose="02000000000000000000" pitchFamily="2" charset="-122"/>
                <a:ea typeface="方正粗雅宋_GBK" panose="02000000000000000000" pitchFamily="2" charset="-122"/>
              </a:rPr>
              <a:t>战略机遇</a:t>
            </a:r>
            <a:endParaRPr lang="zh-CN" altLang="en-US" sz="3600" dirty="0">
              <a:solidFill>
                <a:prstClr val="white"/>
              </a:solidFill>
              <a:latin typeface="方正粗雅宋_GBK" panose="02000000000000000000" pitchFamily="2" charset="-122"/>
              <a:ea typeface="方正粗雅宋_GBK" panose="02000000000000000000" pitchFamily="2" charset="-122"/>
            </a:endParaRPr>
          </a:p>
          <a:p>
            <a:pPr marL="571500" indent="-571500" algn="ctr" fontAlgn="auto">
              <a:lnSpc>
                <a:spcPct val="120000"/>
              </a:lnSpc>
              <a:buFont typeface="Wingdings" panose="05000000000000000000" charset="0"/>
              <a:buChar char="Ø"/>
            </a:pPr>
            <a:r>
              <a:rPr lang="zh-CN" altLang="en-US" sz="3600" dirty="0">
                <a:solidFill>
                  <a:prstClr val="white"/>
                </a:solidFill>
                <a:latin typeface="方正粗雅宋_GBK" panose="02000000000000000000" pitchFamily="2" charset="-122"/>
                <a:ea typeface="方正粗雅宋_GBK" panose="02000000000000000000" pitchFamily="2" charset="-122"/>
              </a:rPr>
              <a:t>规划机遇</a:t>
            </a:r>
            <a:endParaRPr lang="zh-CN" altLang="en-US" sz="3600" dirty="0">
              <a:solidFill>
                <a:prstClr val="white"/>
              </a:solidFill>
              <a:latin typeface="方正粗雅宋_GBK" panose="02000000000000000000" pitchFamily="2" charset="-122"/>
              <a:ea typeface="方正粗雅宋_GBK" panose="02000000000000000000" pitchFamily="2" charset="-122"/>
            </a:endParaRPr>
          </a:p>
          <a:p>
            <a:pPr marL="571500" indent="-571500" algn="ctr" fontAlgn="auto">
              <a:lnSpc>
                <a:spcPct val="120000"/>
              </a:lnSpc>
              <a:buFont typeface="Wingdings" panose="05000000000000000000" charset="0"/>
              <a:buChar char="Ø"/>
            </a:pPr>
            <a:r>
              <a:rPr lang="zh-CN" altLang="en-US" sz="3600" dirty="0">
                <a:solidFill>
                  <a:prstClr val="white"/>
                </a:solidFill>
                <a:latin typeface="方正粗雅宋_GBK" panose="02000000000000000000" pitchFamily="2" charset="-122"/>
                <a:ea typeface="方正粗雅宋_GBK" panose="02000000000000000000" pitchFamily="2" charset="-122"/>
              </a:rPr>
              <a:t>政策机遇</a:t>
            </a:r>
            <a:endParaRPr lang="zh-CN" altLang="en-US" sz="3600" dirty="0">
              <a:solidFill>
                <a:prstClr val="white"/>
              </a:solidFill>
              <a:latin typeface="方正粗雅宋_GBK" panose="02000000000000000000" pitchFamily="2" charset="-122"/>
              <a:ea typeface="方正粗雅宋_GBK" panose="02000000000000000000" pitchFamily="2" charset="-122"/>
            </a:endParaRPr>
          </a:p>
          <a:p>
            <a:pPr marL="571500" indent="-571500" algn="ctr" fontAlgn="auto">
              <a:lnSpc>
                <a:spcPct val="120000"/>
              </a:lnSpc>
              <a:buFont typeface="Wingdings" panose="05000000000000000000" charset="0"/>
              <a:buChar char="Ø"/>
            </a:pPr>
            <a:r>
              <a:rPr lang="zh-CN" altLang="en-US" sz="3600" dirty="0">
                <a:solidFill>
                  <a:prstClr val="white"/>
                </a:solidFill>
                <a:latin typeface="方正粗雅宋_GBK" panose="02000000000000000000" pitchFamily="2" charset="-122"/>
                <a:ea typeface="方正粗雅宋_GBK" panose="02000000000000000000" pitchFamily="2" charset="-122"/>
              </a:rPr>
              <a:t>六新机遇</a:t>
            </a:r>
            <a:endParaRPr lang="zh-CN" altLang="en-US" sz="3600" dirty="0">
              <a:solidFill>
                <a:prstClr val="white"/>
              </a:solidFill>
              <a:latin typeface="方正粗雅宋_GBK" panose="02000000000000000000" pitchFamily="2" charset="-122"/>
              <a:ea typeface="方正粗雅宋_GBK" panose="02000000000000000000" pitchFamily="2" charset="-122"/>
            </a:endParaRPr>
          </a:p>
        </p:txBody>
      </p:sp>
      <p:sp>
        <p:nvSpPr>
          <p:cNvPr id="2" name="TextBox 15"/>
          <p:cNvSpPr txBox="true"/>
          <p:nvPr/>
        </p:nvSpPr>
        <p:spPr>
          <a:xfrm>
            <a:off x="5519" y="0"/>
            <a:ext cx="6847225" cy="1200329"/>
          </a:xfrm>
          <a:prstGeom prst="rect">
            <a:avLst/>
          </a:prstGeom>
          <a:noFill/>
        </p:spPr>
        <p:txBody>
          <a:bodyPr wrap="square" rtlCol="0">
            <a:spAutoFit/>
          </a:bodyPr>
          <a:lstStyle/>
          <a:p>
            <a:pPr algn="l">
              <a:lnSpc>
                <a:spcPct val="150000"/>
              </a:lnSpc>
            </a:pPr>
            <a:r>
              <a:rPr lang="zh-CN" altLang="en-US" sz="4800" spc="-5" dirty="0">
                <a:solidFill>
                  <a:srgbClr val="FFFFFF"/>
                </a:solidFill>
                <a:latin typeface="方正粗雅宋_GBK" panose="02000000000000000000" pitchFamily="2" charset="-122"/>
                <a:ea typeface="方正粗雅宋_GBK" panose="02000000000000000000" pitchFamily="2" charset="-122"/>
                <a:cs typeface="Calibri" panose="020F0502020204030204"/>
                <a:sym typeface="+mn-ea"/>
              </a:rPr>
              <a:t>（四）</a:t>
            </a:r>
            <a:r>
              <a:rPr lang="zh-CN" altLang="en-US" sz="4800" dirty="0">
                <a:solidFill>
                  <a:prstClr val="white"/>
                </a:solidFill>
                <a:latin typeface="方正粗雅宋_GBK" panose="02000000000000000000" pitchFamily="2" charset="-122"/>
                <a:ea typeface="方正粗雅宋_GBK" panose="02000000000000000000" pitchFamily="2" charset="-122"/>
              </a:rPr>
              <a:t>抓住四个机遇</a:t>
            </a:r>
            <a:endParaRPr lang="zh-CN" altLang="en-US" sz="4800" dirty="0">
              <a:solidFill>
                <a:prstClr val="white"/>
              </a:solidFill>
              <a:latin typeface="方正粗雅宋_GBK" panose="02000000000000000000" pitchFamily="2" charset="-122"/>
              <a:ea typeface="方正粗雅宋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Y:\PP制作\国资委\图\nav1.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0"/>
            <a:ext cx="1228725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Y:\PP制作\孙爱军 孙书记 上海招商ppt\孙爱军 孙书记 讲党课\图片\十九2.jpg"/>
          <p:cNvPicPr>
            <a:picLocks noChangeAspect="true" noChangeArrowheads="true"/>
          </p:cNvPicPr>
          <p:nvPr/>
        </p:nvPicPr>
        <p:blipFill>
          <a:blip r:embed="rId2" cstate="print"/>
          <a:stretch>
            <a:fillRect/>
          </a:stretch>
        </p:blipFill>
        <p:spPr bwMode="auto">
          <a:xfrm>
            <a:off x="304799" y="1495425"/>
            <a:ext cx="5121415" cy="389227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标注 4"/>
          <p:cNvSpPr/>
          <p:nvPr/>
        </p:nvSpPr>
        <p:spPr>
          <a:xfrm>
            <a:off x="5690760" y="1447800"/>
            <a:ext cx="6044040" cy="828533"/>
          </a:xfrm>
          <a:custGeom>
            <a:avLst/>
            <a:gdLst>
              <a:gd name="connsiteX0" fmla="*/ 0 w 6044040"/>
              <a:gd name="connsiteY0" fmla="*/ 0 h 651810"/>
              <a:gd name="connsiteX1" fmla="*/ 1007340 w 6044040"/>
              <a:gd name="connsiteY1" fmla="*/ 0 h 651810"/>
              <a:gd name="connsiteX2" fmla="*/ 1007340 w 6044040"/>
              <a:gd name="connsiteY2" fmla="*/ 0 h 651810"/>
              <a:gd name="connsiteX3" fmla="*/ 2518350 w 6044040"/>
              <a:gd name="connsiteY3" fmla="*/ 0 h 651810"/>
              <a:gd name="connsiteX4" fmla="*/ 6044040 w 6044040"/>
              <a:gd name="connsiteY4" fmla="*/ 0 h 651810"/>
              <a:gd name="connsiteX5" fmla="*/ 6044040 w 6044040"/>
              <a:gd name="connsiteY5" fmla="*/ 380223 h 651810"/>
              <a:gd name="connsiteX6" fmla="*/ 6044040 w 6044040"/>
              <a:gd name="connsiteY6" fmla="*/ 380223 h 651810"/>
              <a:gd name="connsiteX7" fmla="*/ 6044040 w 6044040"/>
              <a:gd name="connsiteY7" fmla="*/ 543175 h 651810"/>
              <a:gd name="connsiteX8" fmla="*/ 6044040 w 6044040"/>
              <a:gd name="connsiteY8" fmla="*/ 651810 h 651810"/>
              <a:gd name="connsiteX9" fmla="*/ 2518350 w 6044040"/>
              <a:gd name="connsiteY9" fmla="*/ 651810 h 651810"/>
              <a:gd name="connsiteX10" fmla="*/ 1714211 w 6044040"/>
              <a:gd name="connsiteY10" fmla="*/ 809483 h 651810"/>
              <a:gd name="connsiteX11" fmla="*/ 1007340 w 6044040"/>
              <a:gd name="connsiteY11" fmla="*/ 651810 h 651810"/>
              <a:gd name="connsiteX12" fmla="*/ 0 w 6044040"/>
              <a:gd name="connsiteY12" fmla="*/ 651810 h 651810"/>
              <a:gd name="connsiteX13" fmla="*/ 0 w 6044040"/>
              <a:gd name="connsiteY13" fmla="*/ 543175 h 651810"/>
              <a:gd name="connsiteX14" fmla="*/ 0 w 6044040"/>
              <a:gd name="connsiteY14" fmla="*/ 380223 h 651810"/>
              <a:gd name="connsiteX15" fmla="*/ 0 w 6044040"/>
              <a:gd name="connsiteY15" fmla="*/ 380223 h 651810"/>
              <a:gd name="connsiteX16" fmla="*/ 0 w 6044040"/>
              <a:gd name="connsiteY16" fmla="*/ 0 h 651810"/>
              <a:gd name="connsiteX0-1" fmla="*/ 0 w 6044040"/>
              <a:gd name="connsiteY0-2" fmla="*/ 0 h 809483"/>
              <a:gd name="connsiteX1-3" fmla="*/ 1007340 w 6044040"/>
              <a:gd name="connsiteY1-4" fmla="*/ 0 h 809483"/>
              <a:gd name="connsiteX2-5" fmla="*/ 1007340 w 6044040"/>
              <a:gd name="connsiteY2-6" fmla="*/ 0 h 809483"/>
              <a:gd name="connsiteX3-7" fmla="*/ 2518350 w 6044040"/>
              <a:gd name="connsiteY3-8" fmla="*/ 0 h 809483"/>
              <a:gd name="connsiteX4-9" fmla="*/ 6044040 w 6044040"/>
              <a:gd name="connsiteY4-10" fmla="*/ 0 h 809483"/>
              <a:gd name="connsiteX5-11" fmla="*/ 6044040 w 6044040"/>
              <a:gd name="connsiteY5-12" fmla="*/ 380223 h 809483"/>
              <a:gd name="connsiteX6-13" fmla="*/ 6044040 w 6044040"/>
              <a:gd name="connsiteY6-14" fmla="*/ 380223 h 809483"/>
              <a:gd name="connsiteX7-15" fmla="*/ 6044040 w 6044040"/>
              <a:gd name="connsiteY7-16" fmla="*/ 543175 h 809483"/>
              <a:gd name="connsiteX8-17" fmla="*/ 6044040 w 6044040"/>
              <a:gd name="connsiteY8-18" fmla="*/ 651810 h 809483"/>
              <a:gd name="connsiteX9-19" fmla="*/ 1670625 w 6044040"/>
              <a:gd name="connsiteY9-20" fmla="*/ 661335 h 809483"/>
              <a:gd name="connsiteX10-21" fmla="*/ 1714211 w 6044040"/>
              <a:gd name="connsiteY10-22" fmla="*/ 809483 h 809483"/>
              <a:gd name="connsiteX11-23" fmla="*/ 1007340 w 6044040"/>
              <a:gd name="connsiteY11-24" fmla="*/ 651810 h 809483"/>
              <a:gd name="connsiteX12-25" fmla="*/ 0 w 6044040"/>
              <a:gd name="connsiteY12-26" fmla="*/ 651810 h 809483"/>
              <a:gd name="connsiteX13-27" fmla="*/ 0 w 6044040"/>
              <a:gd name="connsiteY13-28" fmla="*/ 543175 h 809483"/>
              <a:gd name="connsiteX14-29" fmla="*/ 0 w 6044040"/>
              <a:gd name="connsiteY14-30" fmla="*/ 380223 h 809483"/>
              <a:gd name="connsiteX15-31" fmla="*/ 0 w 6044040"/>
              <a:gd name="connsiteY15-32" fmla="*/ 380223 h 809483"/>
              <a:gd name="connsiteX16-33" fmla="*/ 0 w 6044040"/>
              <a:gd name="connsiteY16-34" fmla="*/ 0 h 809483"/>
              <a:gd name="connsiteX0-35" fmla="*/ 0 w 6044040"/>
              <a:gd name="connsiteY0-36" fmla="*/ 0 h 799958"/>
              <a:gd name="connsiteX1-37" fmla="*/ 1007340 w 6044040"/>
              <a:gd name="connsiteY1-38" fmla="*/ 0 h 799958"/>
              <a:gd name="connsiteX2-39" fmla="*/ 1007340 w 6044040"/>
              <a:gd name="connsiteY2-40" fmla="*/ 0 h 799958"/>
              <a:gd name="connsiteX3-41" fmla="*/ 2518350 w 6044040"/>
              <a:gd name="connsiteY3-42" fmla="*/ 0 h 799958"/>
              <a:gd name="connsiteX4-43" fmla="*/ 6044040 w 6044040"/>
              <a:gd name="connsiteY4-44" fmla="*/ 0 h 799958"/>
              <a:gd name="connsiteX5-45" fmla="*/ 6044040 w 6044040"/>
              <a:gd name="connsiteY5-46" fmla="*/ 380223 h 799958"/>
              <a:gd name="connsiteX6-47" fmla="*/ 6044040 w 6044040"/>
              <a:gd name="connsiteY6-48" fmla="*/ 380223 h 799958"/>
              <a:gd name="connsiteX7-49" fmla="*/ 6044040 w 6044040"/>
              <a:gd name="connsiteY7-50" fmla="*/ 543175 h 799958"/>
              <a:gd name="connsiteX8-51" fmla="*/ 6044040 w 6044040"/>
              <a:gd name="connsiteY8-52" fmla="*/ 651810 h 799958"/>
              <a:gd name="connsiteX9-53" fmla="*/ 1670625 w 6044040"/>
              <a:gd name="connsiteY9-54" fmla="*/ 661335 h 799958"/>
              <a:gd name="connsiteX10-55" fmla="*/ 1276061 w 6044040"/>
              <a:gd name="connsiteY10-56" fmla="*/ 799958 h 799958"/>
              <a:gd name="connsiteX11-57" fmla="*/ 1007340 w 6044040"/>
              <a:gd name="connsiteY11-58" fmla="*/ 651810 h 799958"/>
              <a:gd name="connsiteX12-59" fmla="*/ 0 w 6044040"/>
              <a:gd name="connsiteY12-60" fmla="*/ 651810 h 799958"/>
              <a:gd name="connsiteX13-61" fmla="*/ 0 w 6044040"/>
              <a:gd name="connsiteY13-62" fmla="*/ 543175 h 799958"/>
              <a:gd name="connsiteX14-63" fmla="*/ 0 w 6044040"/>
              <a:gd name="connsiteY14-64" fmla="*/ 380223 h 799958"/>
              <a:gd name="connsiteX15-65" fmla="*/ 0 w 6044040"/>
              <a:gd name="connsiteY15-66" fmla="*/ 380223 h 799958"/>
              <a:gd name="connsiteX16-67" fmla="*/ 0 w 6044040"/>
              <a:gd name="connsiteY16-68" fmla="*/ 0 h 799958"/>
              <a:gd name="connsiteX0-69" fmla="*/ 0 w 6044040"/>
              <a:gd name="connsiteY0-70" fmla="*/ 0 h 819008"/>
              <a:gd name="connsiteX1-71" fmla="*/ 1007340 w 6044040"/>
              <a:gd name="connsiteY1-72" fmla="*/ 0 h 819008"/>
              <a:gd name="connsiteX2-73" fmla="*/ 1007340 w 6044040"/>
              <a:gd name="connsiteY2-74" fmla="*/ 0 h 819008"/>
              <a:gd name="connsiteX3-75" fmla="*/ 2518350 w 6044040"/>
              <a:gd name="connsiteY3-76" fmla="*/ 0 h 819008"/>
              <a:gd name="connsiteX4-77" fmla="*/ 6044040 w 6044040"/>
              <a:gd name="connsiteY4-78" fmla="*/ 0 h 819008"/>
              <a:gd name="connsiteX5-79" fmla="*/ 6044040 w 6044040"/>
              <a:gd name="connsiteY5-80" fmla="*/ 380223 h 819008"/>
              <a:gd name="connsiteX6-81" fmla="*/ 6044040 w 6044040"/>
              <a:gd name="connsiteY6-82" fmla="*/ 380223 h 819008"/>
              <a:gd name="connsiteX7-83" fmla="*/ 6044040 w 6044040"/>
              <a:gd name="connsiteY7-84" fmla="*/ 543175 h 819008"/>
              <a:gd name="connsiteX8-85" fmla="*/ 6044040 w 6044040"/>
              <a:gd name="connsiteY8-86" fmla="*/ 651810 h 819008"/>
              <a:gd name="connsiteX9-87" fmla="*/ 1670625 w 6044040"/>
              <a:gd name="connsiteY9-88" fmla="*/ 661335 h 819008"/>
              <a:gd name="connsiteX10-89" fmla="*/ 1333211 w 6044040"/>
              <a:gd name="connsiteY10-90" fmla="*/ 819008 h 819008"/>
              <a:gd name="connsiteX11-91" fmla="*/ 1007340 w 6044040"/>
              <a:gd name="connsiteY11-92" fmla="*/ 651810 h 819008"/>
              <a:gd name="connsiteX12-93" fmla="*/ 0 w 6044040"/>
              <a:gd name="connsiteY12-94" fmla="*/ 651810 h 819008"/>
              <a:gd name="connsiteX13-95" fmla="*/ 0 w 6044040"/>
              <a:gd name="connsiteY13-96" fmla="*/ 543175 h 819008"/>
              <a:gd name="connsiteX14-97" fmla="*/ 0 w 6044040"/>
              <a:gd name="connsiteY14-98" fmla="*/ 380223 h 819008"/>
              <a:gd name="connsiteX15-99" fmla="*/ 0 w 6044040"/>
              <a:gd name="connsiteY15-100" fmla="*/ 380223 h 819008"/>
              <a:gd name="connsiteX16-101" fmla="*/ 0 w 6044040"/>
              <a:gd name="connsiteY16-102" fmla="*/ 0 h 819008"/>
              <a:gd name="connsiteX0-103" fmla="*/ 0 w 6044040"/>
              <a:gd name="connsiteY0-104" fmla="*/ 0 h 828533"/>
              <a:gd name="connsiteX1-105" fmla="*/ 1007340 w 6044040"/>
              <a:gd name="connsiteY1-106" fmla="*/ 0 h 828533"/>
              <a:gd name="connsiteX2-107" fmla="*/ 1007340 w 6044040"/>
              <a:gd name="connsiteY2-108" fmla="*/ 0 h 828533"/>
              <a:gd name="connsiteX3-109" fmla="*/ 2518350 w 6044040"/>
              <a:gd name="connsiteY3-110" fmla="*/ 0 h 828533"/>
              <a:gd name="connsiteX4-111" fmla="*/ 6044040 w 6044040"/>
              <a:gd name="connsiteY4-112" fmla="*/ 0 h 828533"/>
              <a:gd name="connsiteX5-113" fmla="*/ 6044040 w 6044040"/>
              <a:gd name="connsiteY5-114" fmla="*/ 380223 h 828533"/>
              <a:gd name="connsiteX6-115" fmla="*/ 6044040 w 6044040"/>
              <a:gd name="connsiteY6-116" fmla="*/ 380223 h 828533"/>
              <a:gd name="connsiteX7-117" fmla="*/ 6044040 w 6044040"/>
              <a:gd name="connsiteY7-118" fmla="*/ 543175 h 828533"/>
              <a:gd name="connsiteX8-119" fmla="*/ 6044040 w 6044040"/>
              <a:gd name="connsiteY8-120" fmla="*/ 651810 h 828533"/>
              <a:gd name="connsiteX9-121" fmla="*/ 1670625 w 6044040"/>
              <a:gd name="connsiteY9-122" fmla="*/ 661335 h 828533"/>
              <a:gd name="connsiteX10-123" fmla="*/ 1361786 w 6044040"/>
              <a:gd name="connsiteY10-124" fmla="*/ 828533 h 828533"/>
              <a:gd name="connsiteX11-125" fmla="*/ 1007340 w 6044040"/>
              <a:gd name="connsiteY11-126" fmla="*/ 651810 h 828533"/>
              <a:gd name="connsiteX12-127" fmla="*/ 0 w 6044040"/>
              <a:gd name="connsiteY12-128" fmla="*/ 651810 h 828533"/>
              <a:gd name="connsiteX13-129" fmla="*/ 0 w 6044040"/>
              <a:gd name="connsiteY13-130" fmla="*/ 543175 h 828533"/>
              <a:gd name="connsiteX14-131" fmla="*/ 0 w 6044040"/>
              <a:gd name="connsiteY14-132" fmla="*/ 380223 h 828533"/>
              <a:gd name="connsiteX15-133" fmla="*/ 0 w 6044040"/>
              <a:gd name="connsiteY15-134" fmla="*/ 380223 h 828533"/>
              <a:gd name="connsiteX16-135" fmla="*/ 0 w 6044040"/>
              <a:gd name="connsiteY16-136" fmla="*/ 0 h 828533"/>
              <a:gd name="connsiteX0-137" fmla="*/ 0 w 6044040"/>
              <a:gd name="connsiteY0-138" fmla="*/ 0 h 828533"/>
              <a:gd name="connsiteX1-139" fmla="*/ 1007340 w 6044040"/>
              <a:gd name="connsiteY1-140" fmla="*/ 0 h 828533"/>
              <a:gd name="connsiteX2-141" fmla="*/ 1007340 w 6044040"/>
              <a:gd name="connsiteY2-142" fmla="*/ 0 h 828533"/>
              <a:gd name="connsiteX3-143" fmla="*/ 2518350 w 6044040"/>
              <a:gd name="connsiteY3-144" fmla="*/ 0 h 828533"/>
              <a:gd name="connsiteX4-145" fmla="*/ 6044040 w 6044040"/>
              <a:gd name="connsiteY4-146" fmla="*/ 0 h 828533"/>
              <a:gd name="connsiteX5-147" fmla="*/ 6044040 w 6044040"/>
              <a:gd name="connsiteY5-148" fmla="*/ 380223 h 828533"/>
              <a:gd name="connsiteX6-149" fmla="*/ 6044040 w 6044040"/>
              <a:gd name="connsiteY6-150" fmla="*/ 380223 h 828533"/>
              <a:gd name="connsiteX7-151" fmla="*/ 6044040 w 6044040"/>
              <a:gd name="connsiteY7-152" fmla="*/ 543175 h 828533"/>
              <a:gd name="connsiteX8-153" fmla="*/ 6044040 w 6044040"/>
              <a:gd name="connsiteY8-154" fmla="*/ 651810 h 828533"/>
              <a:gd name="connsiteX9-155" fmla="*/ 1670625 w 6044040"/>
              <a:gd name="connsiteY9-156" fmla="*/ 661335 h 828533"/>
              <a:gd name="connsiteX10-157" fmla="*/ 1333211 w 6044040"/>
              <a:gd name="connsiteY10-158" fmla="*/ 828533 h 828533"/>
              <a:gd name="connsiteX11-159" fmla="*/ 1007340 w 6044040"/>
              <a:gd name="connsiteY11-160" fmla="*/ 651810 h 828533"/>
              <a:gd name="connsiteX12-161" fmla="*/ 0 w 6044040"/>
              <a:gd name="connsiteY12-162" fmla="*/ 651810 h 828533"/>
              <a:gd name="connsiteX13-163" fmla="*/ 0 w 6044040"/>
              <a:gd name="connsiteY13-164" fmla="*/ 543175 h 828533"/>
              <a:gd name="connsiteX14-165" fmla="*/ 0 w 6044040"/>
              <a:gd name="connsiteY14-166" fmla="*/ 380223 h 828533"/>
              <a:gd name="connsiteX15-167" fmla="*/ 0 w 6044040"/>
              <a:gd name="connsiteY15-168" fmla="*/ 380223 h 828533"/>
              <a:gd name="connsiteX16-169" fmla="*/ 0 w 6044040"/>
              <a:gd name="connsiteY16-170" fmla="*/ 0 h 828533"/>
              <a:gd name="connsiteX0-171" fmla="*/ 0 w 6044040"/>
              <a:gd name="connsiteY0-172" fmla="*/ 0 h 828533"/>
              <a:gd name="connsiteX1-173" fmla="*/ 1007340 w 6044040"/>
              <a:gd name="connsiteY1-174" fmla="*/ 0 h 828533"/>
              <a:gd name="connsiteX2-175" fmla="*/ 1007340 w 6044040"/>
              <a:gd name="connsiteY2-176" fmla="*/ 0 h 828533"/>
              <a:gd name="connsiteX3-177" fmla="*/ 2518350 w 6044040"/>
              <a:gd name="connsiteY3-178" fmla="*/ 0 h 828533"/>
              <a:gd name="connsiteX4-179" fmla="*/ 6044040 w 6044040"/>
              <a:gd name="connsiteY4-180" fmla="*/ 0 h 828533"/>
              <a:gd name="connsiteX5-181" fmla="*/ 6044040 w 6044040"/>
              <a:gd name="connsiteY5-182" fmla="*/ 380223 h 828533"/>
              <a:gd name="connsiteX6-183" fmla="*/ 6044040 w 6044040"/>
              <a:gd name="connsiteY6-184" fmla="*/ 380223 h 828533"/>
              <a:gd name="connsiteX7-185" fmla="*/ 6044040 w 6044040"/>
              <a:gd name="connsiteY7-186" fmla="*/ 543175 h 828533"/>
              <a:gd name="connsiteX8-187" fmla="*/ 6044040 w 6044040"/>
              <a:gd name="connsiteY8-188" fmla="*/ 651810 h 828533"/>
              <a:gd name="connsiteX9-189" fmla="*/ 1556325 w 6044040"/>
              <a:gd name="connsiteY9-190" fmla="*/ 661335 h 828533"/>
              <a:gd name="connsiteX10-191" fmla="*/ 1333211 w 6044040"/>
              <a:gd name="connsiteY10-192" fmla="*/ 828533 h 828533"/>
              <a:gd name="connsiteX11-193" fmla="*/ 1007340 w 6044040"/>
              <a:gd name="connsiteY11-194" fmla="*/ 651810 h 828533"/>
              <a:gd name="connsiteX12-195" fmla="*/ 0 w 6044040"/>
              <a:gd name="connsiteY12-196" fmla="*/ 651810 h 828533"/>
              <a:gd name="connsiteX13-197" fmla="*/ 0 w 6044040"/>
              <a:gd name="connsiteY13-198" fmla="*/ 543175 h 828533"/>
              <a:gd name="connsiteX14-199" fmla="*/ 0 w 6044040"/>
              <a:gd name="connsiteY14-200" fmla="*/ 380223 h 828533"/>
              <a:gd name="connsiteX15-201" fmla="*/ 0 w 6044040"/>
              <a:gd name="connsiteY15-202" fmla="*/ 380223 h 828533"/>
              <a:gd name="connsiteX16-203" fmla="*/ 0 w 6044040"/>
              <a:gd name="connsiteY16-204" fmla="*/ 0 h 828533"/>
              <a:gd name="connsiteX0-205" fmla="*/ 0 w 6044040"/>
              <a:gd name="connsiteY0-206" fmla="*/ 0 h 828533"/>
              <a:gd name="connsiteX1-207" fmla="*/ 1007340 w 6044040"/>
              <a:gd name="connsiteY1-208" fmla="*/ 0 h 828533"/>
              <a:gd name="connsiteX2-209" fmla="*/ 1007340 w 6044040"/>
              <a:gd name="connsiteY2-210" fmla="*/ 0 h 828533"/>
              <a:gd name="connsiteX3-211" fmla="*/ 2518350 w 6044040"/>
              <a:gd name="connsiteY3-212" fmla="*/ 0 h 828533"/>
              <a:gd name="connsiteX4-213" fmla="*/ 6044040 w 6044040"/>
              <a:gd name="connsiteY4-214" fmla="*/ 0 h 828533"/>
              <a:gd name="connsiteX5-215" fmla="*/ 6044040 w 6044040"/>
              <a:gd name="connsiteY5-216" fmla="*/ 380223 h 828533"/>
              <a:gd name="connsiteX6-217" fmla="*/ 6044040 w 6044040"/>
              <a:gd name="connsiteY6-218" fmla="*/ 380223 h 828533"/>
              <a:gd name="connsiteX7-219" fmla="*/ 6044040 w 6044040"/>
              <a:gd name="connsiteY7-220" fmla="*/ 543175 h 828533"/>
              <a:gd name="connsiteX8-221" fmla="*/ 6044040 w 6044040"/>
              <a:gd name="connsiteY8-222" fmla="*/ 651810 h 828533"/>
              <a:gd name="connsiteX9-223" fmla="*/ 1556325 w 6044040"/>
              <a:gd name="connsiteY9-224" fmla="*/ 661335 h 828533"/>
              <a:gd name="connsiteX10-225" fmla="*/ 1333211 w 6044040"/>
              <a:gd name="connsiteY10-226" fmla="*/ 828533 h 828533"/>
              <a:gd name="connsiteX11-227" fmla="*/ 1121640 w 6044040"/>
              <a:gd name="connsiteY11-228" fmla="*/ 651810 h 828533"/>
              <a:gd name="connsiteX12-229" fmla="*/ 0 w 6044040"/>
              <a:gd name="connsiteY12-230" fmla="*/ 651810 h 828533"/>
              <a:gd name="connsiteX13-231" fmla="*/ 0 w 6044040"/>
              <a:gd name="connsiteY13-232" fmla="*/ 543175 h 828533"/>
              <a:gd name="connsiteX14-233" fmla="*/ 0 w 6044040"/>
              <a:gd name="connsiteY14-234" fmla="*/ 380223 h 828533"/>
              <a:gd name="connsiteX15-235" fmla="*/ 0 w 6044040"/>
              <a:gd name="connsiteY15-236" fmla="*/ 380223 h 828533"/>
              <a:gd name="connsiteX16-237" fmla="*/ 0 w 6044040"/>
              <a:gd name="connsiteY16-238" fmla="*/ 0 h 8285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6044040" h="828533">
                <a:moveTo>
                  <a:pt x="0" y="0"/>
                </a:moveTo>
                <a:lnTo>
                  <a:pt x="1007340" y="0"/>
                </a:lnTo>
                <a:lnTo>
                  <a:pt x="1007340" y="0"/>
                </a:lnTo>
                <a:lnTo>
                  <a:pt x="2518350" y="0"/>
                </a:lnTo>
                <a:lnTo>
                  <a:pt x="6044040" y="0"/>
                </a:lnTo>
                <a:lnTo>
                  <a:pt x="6044040" y="380223"/>
                </a:lnTo>
                <a:lnTo>
                  <a:pt x="6044040" y="380223"/>
                </a:lnTo>
                <a:lnTo>
                  <a:pt x="6044040" y="543175"/>
                </a:lnTo>
                <a:lnTo>
                  <a:pt x="6044040" y="651810"/>
                </a:lnTo>
                <a:lnTo>
                  <a:pt x="1556325" y="661335"/>
                </a:lnTo>
                <a:lnTo>
                  <a:pt x="1333211" y="828533"/>
                </a:lnTo>
                <a:lnTo>
                  <a:pt x="1121640" y="651810"/>
                </a:lnTo>
                <a:lnTo>
                  <a:pt x="0" y="651810"/>
                </a:lnTo>
                <a:lnTo>
                  <a:pt x="0" y="543175"/>
                </a:lnTo>
                <a:lnTo>
                  <a:pt x="0" y="380223"/>
                </a:lnTo>
                <a:lnTo>
                  <a:pt x="0" y="380223"/>
                </a:lnTo>
                <a:lnTo>
                  <a:pt x="0" y="0"/>
                </a:lnTo>
                <a:close/>
              </a:path>
            </a:pathLst>
          </a:custGeom>
          <a:solidFill>
            <a:srgbClr val="0B80EA"/>
          </a:solidFill>
          <a:ln w="12700" cap="flat" cmpd="sng" algn="ctr">
            <a:noFill/>
            <a:prstDash val="solid"/>
          </a:ln>
          <a:effectLst/>
        </p:spPr>
        <p:txBody>
          <a:bodyPr rtlCol="0" anchor="ctr"/>
          <a:lstStyle/>
          <a:p>
            <a:pPr marL="360045">
              <a:lnSpc>
                <a:spcPct val="60000"/>
              </a:lnSpc>
            </a:pPr>
            <a:r>
              <a:rPr lang="zh-CN" altLang="en-US" sz="2800" b="1" kern="0" dirty="0">
                <a:solidFill>
                  <a:schemeClr val="bg1"/>
                </a:solidFill>
                <a:latin typeface="微软雅黑" panose="020B0503020204020204" pitchFamily="34" charset="-122"/>
                <a:sym typeface="思源黑体 CN Normal" panose="020B0400000000000000" pitchFamily="34" charset="-122"/>
              </a:rPr>
              <a:t>习近平总书记指出</a:t>
            </a:r>
            <a:endParaRPr lang="zh-CN" altLang="en-US" sz="2800" b="1" kern="0" dirty="0">
              <a:solidFill>
                <a:schemeClr val="bg1"/>
              </a:solidFill>
              <a:latin typeface="微软雅黑" panose="020B0503020204020204" pitchFamily="34" charset="-122"/>
              <a:sym typeface="思源黑体 CN Normal" panose="020B0400000000000000" pitchFamily="34" charset="-122"/>
            </a:endParaRPr>
          </a:p>
        </p:txBody>
      </p:sp>
      <p:sp>
        <p:nvSpPr>
          <p:cNvPr id="9" name="矩形 8"/>
          <p:cNvSpPr/>
          <p:nvPr/>
        </p:nvSpPr>
        <p:spPr>
          <a:xfrm>
            <a:off x="5690760" y="2281984"/>
            <a:ext cx="6044039" cy="3278039"/>
          </a:xfrm>
          <a:prstGeom prst="rect">
            <a:avLst/>
          </a:prstGeom>
          <a:solidFill>
            <a:srgbClr val="FBFBFB"/>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9"/>
          <p:cNvSpPr txBox="true"/>
          <p:nvPr/>
        </p:nvSpPr>
        <p:spPr>
          <a:xfrm>
            <a:off x="5869566" y="2704131"/>
            <a:ext cx="5743575" cy="1966051"/>
          </a:xfrm>
          <a:prstGeom prst="rect">
            <a:avLst/>
          </a:prstGeom>
          <a:noFill/>
        </p:spPr>
        <p:txBody>
          <a:bodyPr wrap="square">
            <a:spAutoFit/>
          </a:bodyPr>
          <a:lstStyle/>
          <a:p>
            <a:pPr marL="0" lvl="1" algn="just" defTabSz="1111250">
              <a:lnSpc>
                <a:spcPct val="130000"/>
              </a:lnSpc>
              <a:spcBef>
                <a:spcPct val="0"/>
              </a:spcBef>
              <a:spcAft>
                <a:spcPct val="15000"/>
              </a:spcAft>
            </a:pPr>
            <a:r>
              <a:rPr lang="zh-CN" altLang="en-US" sz="2400" b="1" dirty="0">
                <a:latin typeface="+mn-ea"/>
              </a:rPr>
              <a:t>国有企业是壮大国家综合实力、保障人民共同利益的重要力量，必须理直气壮做强做优做大，不断增强活力、影响力、抗风险能力，实现国有资产保值增值。</a:t>
            </a:r>
            <a:endParaRPr lang="zh-CN" altLang="en-US" sz="2400" b="1" dirty="0" smtClean="0">
              <a:latin typeface="+mn-ea"/>
            </a:endParaRPr>
          </a:p>
        </p:txBody>
      </p:sp>
      <p:sp>
        <p:nvSpPr>
          <p:cNvPr id="12" name="TextBox 11"/>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引言</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（一）战略机遇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81" name="矩形 80"/>
          <p:cNvSpPr/>
          <p:nvPr/>
        </p:nvSpPr>
        <p:spPr>
          <a:xfrm>
            <a:off x="4362450" y="1914303"/>
            <a:ext cx="7924800" cy="1335405"/>
          </a:xfrm>
          <a:prstGeom prst="rect">
            <a:avLst/>
          </a:prstGeom>
          <a:solidFill>
            <a:srgbClr val="C00000">
              <a:lumMod val="75000"/>
              <a:alpha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2" name="文本框 13"/>
          <p:cNvSpPr txBox="true"/>
          <p:nvPr>
            <p:custDataLst>
              <p:tags r:id="rId2"/>
            </p:custDataLst>
          </p:nvPr>
        </p:nvSpPr>
        <p:spPr>
          <a:xfrm>
            <a:off x="4583558" y="1934196"/>
            <a:ext cx="7449185" cy="1320247"/>
          </a:xfrm>
          <a:prstGeom prst="rect">
            <a:avLst/>
          </a:prstGeom>
          <a:noFill/>
          <a:ln>
            <a:noFill/>
          </a:ln>
        </p:spPr>
        <p:txBody>
          <a:bodyPr lIns="90000" tIns="46800" rIns="90000" bIns="46800" anchor="ctr" anchorCtr="false">
            <a:noAutofit/>
          </a:bodyPr>
          <a:lstStyle>
            <a:defPPr>
              <a:defRPr lang="zh-CN"/>
            </a:defPPr>
            <a:lvl1pPr>
              <a:buSzPct val="25000"/>
              <a:defRPr>
                <a:solidFill>
                  <a:sysClr val="window" lastClr="FFFFFF"/>
                </a:solidFill>
                <a:latin typeface="Arial" panose="02080604020202020204" pitchFamily="34" charset="0"/>
                <a:ea typeface="Montserrat" panose="02000505000000020004"/>
                <a:cs typeface="Arial" panose="02080604020202020204" pitchFamily="34" charset="0"/>
              </a:defRPr>
            </a:lvl1pPr>
          </a:lstStyle>
          <a:p>
            <a:pPr>
              <a:lnSpc>
                <a:spcPct val="120000"/>
              </a:lnSpc>
            </a:pPr>
            <a:r>
              <a:rPr lang="zh-CN" altLang="en-US" sz="2400">
                <a:solidFill>
                  <a:prstClr val="white"/>
                </a:solidFill>
                <a:ea typeface="微软雅黑" panose="020B0503020204020204" pitchFamily="34" charset="-122"/>
                <a:cs typeface="+mn-ea"/>
              </a:rPr>
              <a:t>必须坚持和完善我国社会主义基本经济制度和分配制度，毫不动摇巩固和发展公有制</a:t>
            </a:r>
            <a:r>
              <a:rPr lang="zh-CN" altLang="en-US" sz="2400" smtClean="0">
                <a:solidFill>
                  <a:prstClr val="white"/>
                </a:solidFill>
                <a:ea typeface="微软雅黑" panose="020B0503020204020204" pitchFamily="34" charset="-122"/>
                <a:cs typeface="+mn-ea"/>
              </a:rPr>
              <a:t>经济。</a:t>
            </a:r>
            <a:endParaRPr lang="zh-CN" altLang="en-US" sz="2400" b="1" dirty="0">
              <a:solidFill>
                <a:srgbClr val="000000"/>
              </a:solidFill>
              <a:ea typeface="微软雅黑" panose="020B0503020204020204" pitchFamily="34" charset="-122"/>
              <a:cs typeface="+mn-ea"/>
            </a:endParaRPr>
          </a:p>
        </p:txBody>
      </p:sp>
      <p:pic>
        <p:nvPicPr>
          <p:cNvPr id="93" name="图片 92"/>
          <p:cNvPicPr>
            <a:picLocks noChangeAspect="true"/>
          </p:cNvPicPr>
          <p:nvPr>
            <p:custDataLst>
              <p:tags r:id="rId3"/>
            </p:custDataLst>
          </p:nvPr>
        </p:nvPicPr>
        <p:blipFill>
          <a:blip r:embed="rId4">
            <a:extLst>
              <a:ext uri="{28A0092B-C50C-407E-A947-70E740481C1C}">
                <a14:useLocalDpi xmlns:a14="http://schemas.microsoft.com/office/drawing/2010/main" val="false"/>
              </a:ext>
            </a:extLst>
          </a:blip>
          <a:stretch>
            <a:fillRect/>
          </a:stretch>
        </p:blipFill>
        <p:spPr>
          <a:xfrm>
            <a:off x="656456" y="1498043"/>
            <a:ext cx="3737482" cy="2420019"/>
          </a:xfrm>
          <a:prstGeom prst="rect">
            <a:avLst/>
          </a:prstGeom>
        </p:spPr>
      </p:pic>
      <p:pic>
        <p:nvPicPr>
          <p:cNvPr id="125" name="图片 124"/>
          <p:cNvPicPr>
            <a:picLocks noChangeAspect="true"/>
          </p:cNvPicPr>
          <p:nvPr/>
        </p:nvPicPr>
        <p:blipFill>
          <a:blip r:embed="rId5">
            <a:extLst>
              <a:ext uri="{28A0092B-C50C-407E-A947-70E740481C1C}">
                <a14:useLocalDpi xmlns:a14="http://schemas.microsoft.com/office/drawing/2010/main" val="false"/>
              </a:ext>
            </a:extLst>
          </a:blip>
          <a:stretch>
            <a:fillRect/>
          </a:stretch>
        </p:blipFill>
        <p:spPr>
          <a:xfrm>
            <a:off x="7693025" y="3878313"/>
            <a:ext cx="3974605" cy="2254253"/>
          </a:xfrm>
          <a:prstGeom prst="rect">
            <a:avLst/>
          </a:prstGeom>
        </p:spPr>
      </p:pic>
      <p:sp>
        <p:nvSpPr>
          <p:cNvPr id="126" name="矩形 125"/>
          <p:cNvSpPr/>
          <p:nvPr/>
        </p:nvSpPr>
        <p:spPr>
          <a:xfrm>
            <a:off x="-9525" y="4433983"/>
            <a:ext cx="7702550" cy="1335405"/>
          </a:xfrm>
          <a:prstGeom prst="rect">
            <a:avLst/>
          </a:prstGeom>
          <a:solidFill>
            <a:srgbClr val="18497E">
              <a:alpha val="89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27" name="文本框 3"/>
          <p:cNvSpPr txBox="true"/>
          <p:nvPr/>
        </p:nvSpPr>
        <p:spPr>
          <a:xfrm>
            <a:off x="494153" y="4609715"/>
            <a:ext cx="6384820" cy="940514"/>
          </a:xfrm>
          <a:prstGeom prst="rect">
            <a:avLst/>
          </a:prstGeom>
          <a:noFill/>
        </p:spPr>
        <p:txBody>
          <a:bodyPr wrap="square" rtlCol="0" anchor="t">
            <a:spAutoFit/>
          </a:bodyPr>
          <a:lstStyle/>
          <a:p>
            <a:pPr>
              <a:lnSpc>
                <a:spcPct val="120000"/>
              </a:lnSpc>
            </a:pPr>
            <a:r>
              <a:rPr lang="zh-CN" altLang="en-US" sz="2400">
                <a:solidFill>
                  <a:prstClr val="white"/>
                </a:solidFill>
                <a:latin typeface="Arial" panose="02080604020202020204" pitchFamily="34" charset="0"/>
                <a:cs typeface="+mn-ea"/>
                <a:sym typeface="+mn-ea"/>
              </a:rPr>
              <a:t>增强国有经济竞争力、创新力、控制力、影响力、抗风险能力，做强做优做大国有资本。</a:t>
            </a:r>
            <a:endParaRPr lang="zh-CN" altLang="en-US" sz="2400" dirty="0">
              <a:solidFill>
                <a:prstClr val="white"/>
              </a:solidFill>
              <a:latin typeface="Arial" panose="02080604020202020204" pitchFamily="34" charset="0"/>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93"/>
                                        </p:tgtEl>
                                        <p:attrNameLst>
                                          <p:attrName>style.visibility</p:attrName>
                                        </p:attrNameLst>
                                      </p:cBhvr>
                                      <p:to>
                                        <p:strVal val="visible"/>
                                      </p:to>
                                    </p:set>
                                    <p:animEffect transition="in" filter="blinds(horizontal)">
                                      <p:cBhvr>
                                        <p:cTn id="16" dur="500"/>
                                        <p:tgtEl>
                                          <p:spTgt spid="93"/>
                                        </p:tgtEl>
                                      </p:cBhvr>
                                    </p:animEffect>
                                  </p:childTnLst>
                                </p:cTn>
                              </p:par>
                            </p:childTnLst>
                          </p:cTn>
                        </p:par>
                        <p:par>
                          <p:cTn id="17" fill="hold">
                            <p:stCondLst>
                              <p:cond delay="500"/>
                            </p:stCondLst>
                            <p:childTnLst>
                              <p:par>
                                <p:cTn id="18" presetID="5" presetClass="entr" presetSubtype="10" fill="hold" grpId="0" nodeType="afterEffect">
                                  <p:stCondLst>
                                    <p:cond delay="0"/>
                                  </p:stCondLst>
                                  <p:childTnLst>
                                    <p:set>
                                      <p:cBhvr>
                                        <p:cTn id="19" dur="1" fill="hold">
                                          <p:stCondLst>
                                            <p:cond delay="0"/>
                                          </p:stCondLst>
                                        </p:cTn>
                                        <p:tgtEl>
                                          <p:spTgt spid="81"/>
                                        </p:tgtEl>
                                        <p:attrNameLst>
                                          <p:attrName>style.visibility</p:attrName>
                                        </p:attrNameLst>
                                      </p:cBhvr>
                                      <p:to>
                                        <p:strVal val="visible"/>
                                      </p:to>
                                    </p:set>
                                    <p:animEffect transition="in" filter="checkerboard(across)">
                                      <p:cBhvr>
                                        <p:cTn id="20" dur="500"/>
                                        <p:tgtEl>
                                          <p:spTgt spid="81"/>
                                        </p:tgtEl>
                                      </p:cBhvr>
                                    </p:animEffect>
                                  </p:childTnLst>
                                </p:cTn>
                              </p:par>
                            </p:childTnLst>
                          </p:cTn>
                        </p:par>
                        <p:par>
                          <p:cTn id="21" fill="hold">
                            <p:stCondLst>
                              <p:cond delay="1000"/>
                            </p:stCondLst>
                            <p:childTnLst>
                              <p:par>
                                <p:cTn id="22" presetID="29" presetClass="entr" presetSubtype="0" fill="hold" nodeType="afterEffect">
                                  <p:stCondLst>
                                    <p:cond delay="0"/>
                                  </p:stCondLst>
                                  <p:childTnLst>
                                    <p:set>
                                      <p:cBhvr>
                                        <p:cTn id="23" dur="1" fill="hold">
                                          <p:stCondLst>
                                            <p:cond delay="0"/>
                                          </p:stCondLst>
                                        </p:cTn>
                                        <p:tgtEl>
                                          <p:spTgt spid="82">
                                            <p:txEl>
                                              <p:pRg st="0" end="0"/>
                                            </p:txEl>
                                          </p:spTgt>
                                        </p:tgtEl>
                                        <p:attrNameLst>
                                          <p:attrName>style.visibility</p:attrName>
                                        </p:attrNameLst>
                                      </p:cBhvr>
                                      <p:to>
                                        <p:strVal val="visible"/>
                                      </p:to>
                                    </p:set>
                                    <p:anim calcmode="lin" valueType="num">
                                      <p:cBhvr>
                                        <p:cTn id="24" dur="750" fill="hold"/>
                                        <p:tgtEl>
                                          <p:spTgt spid="82">
                                            <p:txEl>
                                              <p:pRg st="0" end="0"/>
                                            </p:txEl>
                                          </p:spTgt>
                                        </p:tgtEl>
                                        <p:attrNameLst>
                                          <p:attrName>ppt_x</p:attrName>
                                        </p:attrNameLst>
                                      </p:cBhvr>
                                      <p:tavLst>
                                        <p:tav tm="0">
                                          <p:val>
                                            <p:strVal val="#ppt_x-.2"/>
                                          </p:val>
                                        </p:tav>
                                        <p:tav tm="100000">
                                          <p:val>
                                            <p:strVal val="#ppt_x"/>
                                          </p:val>
                                        </p:tav>
                                      </p:tavLst>
                                    </p:anim>
                                    <p:anim calcmode="lin" valueType="num">
                                      <p:cBhvr>
                                        <p:cTn id="25" dur="750" fill="hold"/>
                                        <p:tgtEl>
                                          <p:spTgt spid="8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6" dur="750"/>
                                        <p:tgtEl>
                                          <p:spTgt spid="82">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25"/>
                                        </p:tgtEl>
                                        <p:attrNameLst>
                                          <p:attrName>style.visibility</p:attrName>
                                        </p:attrNameLst>
                                      </p:cBhvr>
                                      <p:to>
                                        <p:strVal val="visible"/>
                                      </p:to>
                                    </p:set>
                                    <p:animEffect transition="in" filter="blinds(horizontal)">
                                      <p:cBhvr>
                                        <p:cTn id="31" dur="500"/>
                                        <p:tgtEl>
                                          <p:spTgt spid="125"/>
                                        </p:tgtEl>
                                      </p:cBhvr>
                                    </p:animEffect>
                                  </p:childTnLst>
                                </p:cTn>
                              </p:par>
                            </p:childTnLst>
                          </p:cTn>
                        </p:par>
                        <p:par>
                          <p:cTn id="32" fill="hold">
                            <p:stCondLst>
                              <p:cond delay="500"/>
                            </p:stCondLst>
                            <p:childTnLst>
                              <p:par>
                                <p:cTn id="33" presetID="5" presetClass="entr" presetSubtype="10" fill="hold" grpId="0" nodeType="afterEffect">
                                  <p:stCondLst>
                                    <p:cond delay="0"/>
                                  </p:stCondLst>
                                  <p:childTnLst>
                                    <p:set>
                                      <p:cBhvr>
                                        <p:cTn id="34" dur="1" fill="hold">
                                          <p:stCondLst>
                                            <p:cond delay="0"/>
                                          </p:stCondLst>
                                        </p:cTn>
                                        <p:tgtEl>
                                          <p:spTgt spid="126"/>
                                        </p:tgtEl>
                                        <p:attrNameLst>
                                          <p:attrName>style.visibility</p:attrName>
                                        </p:attrNameLst>
                                      </p:cBhvr>
                                      <p:to>
                                        <p:strVal val="visible"/>
                                      </p:to>
                                    </p:set>
                                    <p:animEffect transition="in" filter="checkerboard(across)">
                                      <p:cBhvr>
                                        <p:cTn id="35" dur="500"/>
                                        <p:tgtEl>
                                          <p:spTgt spid="126"/>
                                        </p:tgtEl>
                                      </p:cBhvr>
                                    </p:animEffect>
                                  </p:childTnLst>
                                </p:cTn>
                              </p:par>
                            </p:childTnLst>
                          </p:cTn>
                        </p:par>
                        <p:par>
                          <p:cTn id="36" fill="hold">
                            <p:stCondLst>
                              <p:cond delay="1000"/>
                            </p:stCondLst>
                            <p:childTnLst>
                              <p:par>
                                <p:cTn id="37" presetID="29" presetClass="entr" presetSubtype="0" fill="hold" grpId="0" nodeType="afterEffect">
                                  <p:stCondLst>
                                    <p:cond delay="0"/>
                                  </p:stCondLst>
                                  <p:childTnLst>
                                    <p:set>
                                      <p:cBhvr>
                                        <p:cTn id="38" dur="1" fill="hold">
                                          <p:stCondLst>
                                            <p:cond delay="0"/>
                                          </p:stCondLst>
                                        </p:cTn>
                                        <p:tgtEl>
                                          <p:spTgt spid="127"/>
                                        </p:tgtEl>
                                        <p:attrNameLst>
                                          <p:attrName>style.visibility</p:attrName>
                                        </p:attrNameLst>
                                      </p:cBhvr>
                                      <p:to>
                                        <p:strVal val="visible"/>
                                      </p:to>
                                    </p:set>
                                    <p:anim calcmode="lin" valueType="num">
                                      <p:cBhvr>
                                        <p:cTn id="39" dur="1000" fill="hold"/>
                                        <p:tgtEl>
                                          <p:spTgt spid="127"/>
                                        </p:tgtEl>
                                        <p:attrNameLst>
                                          <p:attrName>ppt_x</p:attrName>
                                        </p:attrNameLst>
                                      </p:cBhvr>
                                      <p:tavLst>
                                        <p:tav tm="0">
                                          <p:val>
                                            <p:strVal val="#ppt_x-.2"/>
                                          </p:val>
                                        </p:tav>
                                        <p:tav tm="100000">
                                          <p:val>
                                            <p:strVal val="#ppt_x"/>
                                          </p:val>
                                        </p:tav>
                                      </p:tavLst>
                                    </p:anim>
                                    <p:anim calcmode="lin" valueType="num">
                                      <p:cBhvr>
                                        <p:cTn id="40"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1" grpId="0" bldLvl="0" animBg="true"/>
      <p:bldP spid="81" grpId="1" animBg="true"/>
      <p:bldP spid="82" grpId="0"/>
      <p:bldP spid="126" grpId="0" bldLvl="0" animBg="true"/>
      <p:bldP spid="126" grpId="1" animBg="true"/>
      <p:bldP spid="127" grpId="0"/>
      <p:bldP spid="12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（二）“十四五”规划落地机遇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15" name="矩形 14"/>
          <p:cNvSpPr/>
          <p:nvPr/>
        </p:nvSpPr>
        <p:spPr>
          <a:xfrm>
            <a:off x="0" y="855007"/>
            <a:ext cx="12287250" cy="6002999"/>
          </a:xfrm>
          <a:prstGeom prst="rect">
            <a:avLst/>
          </a:prstGeom>
          <a:blipFill dpi="0" rotWithShape="true">
            <a:blip r:embed="rId2"/>
            <a:srcRect/>
            <a:stretch>
              <a:fillRect/>
            </a:stretch>
          </a:blipFill>
        </p:spPr>
        <p:txBody>
          <a:bodyPr wrap="square" lIns="0" tIns="0" rIns="0" bIns="0" rtlCol="0" anchor="ctr"/>
          <a:lstStyle/>
          <a:p>
            <a:pPr algn="ctr"/>
            <a:endParaRPr lang="zh-CN" altLang="en-US"/>
          </a:p>
        </p:txBody>
      </p:sp>
      <p:grpSp>
        <p:nvGrpSpPr>
          <p:cNvPr id="16" name="组合 10"/>
          <p:cNvGrpSpPr/>
          <p:nvPr/>
        </p:nvGrpSpPr>
        <p:grpSpPr>
          <a:xfrm>
            <a:off x="7" y="4491896"/>
            <a:ext cx="12287244" cy="1691295"/>
            <a:chOff x="542143" y="2080646"/>
            <a:chExt cx="4991693" cy="2615056"/>
          </a:xfrm>
          <a:blipFill>
            <a:blip r:embed="rId3"/>
            <a:stretch>
              <a:fillRect/>
            </a:stretch>
          </a:blipFill>
        </p:grpSpPr>
        <p:sp>
          <p:nvSpPr>
            <p:cNvPr id="17" name="object 3"/>
            <p:cNvSpPr/>
            <p:nvPr/>
          </p:nvSpPr>
          <p:spPr>
            <a:xfrm>
              <a:off x="542143" y="2080646"/>
              <a:ext cx="4991693" cy="2615056"/>
            </a:xfrm>
            <a:prstGeom prst="rect">
              <a:avLst/>
            </a:prstGeom>
            <a:solidFill>
              <a:srgbClr val="DEA900">
                <a:alpha val="73000"/>
              </a:srgbClr>
            </a:solidFill>
          </p:spPr>
          <p:txBody>
            <a:bodyPr wrap="square" lIns="0" tIns="0" rIns="0" bIns="0" rtlCol="0"/>
            <a:lstStyle/>
            <a:p/>
          </p:txBody>
        </p:sp>
        <p:sp>
          <p:nvSpPr>
            <p:cNvPr id="18" name="object 5"/>
            <p:cNvSpPr txBox="true"/>
            <p:nvPr/>
          </p:nvSpPr>
          <p:spPr>
            <a:xfrm>
              <a:off x="674812" y="2222068"/>
              <a:ext cx="4687662" cy="2056196"/>
            </a:xfrm>
            <a:prstGeom prst="rect">
              <a:avLst/>
            </a:prstGeom>
            <a:noFill/>
          </p:spPr>
          <p:txBody>
            <a:bodyPr vert="horz" wrap="square" lIns="0" tIns="97790" rIns="0" bIns="0" rtlCol="0">
              <a:spAutoFit/>
            </a:bodyPr>
            <a:lstStyle/>
            <a:p>
              <a:pPr lvl="0">
                <a:lnSpc>
                  <a:spcPts val="4800"/>
                </a:lnSpc>
                <a:spcBef>
                  <a:spcPts val="770"/>
                </a:spcBef>
              </a:pPr>
              <a:r>
                <a:rPr lang="zh-CN" altLang="en-US" sz="2800" b="1" dirty="0">
                  <a:solidFill>
                    <a:schemeClr val="bg1"/>
                  </a:solidFill>
                </a:rPr>
                <a:t>山东省</a:t>
              </a:r>
              <a:r>
                <a:rPr lang="zh-CN" altLang="en-US" sz="2800" b="1" dirty="0" smtClean="0">
                  <a:solidFill>
                    <a:schemeClr val="bg1"/>
                  </a:solidFill>
                </a:rPr>
                <a:t>出台了</a:t>
              </a:r>
              <a:r>
                <a:rPr lang="en-US" altLang="zh-CN" sz="2800" b="1" dirty="0" smtClean="0">
                  <a:solidFill>
                    <a:schemeClr val="bg1"/>
                  </a:solidFill>
                </a:rPr>
                <a:t>《</a:t>
              </a:r>
              <a:r>
                <a:rPr lang="zh-CN" altLang="en-US" sz="2800" b="1" dirty="0">
                  <a:solidFill>
                    <a:schemeClr val="bg1"/>
                  </a:solidFill>
                </a:rPr>
                <a:t>山东省黄河流域生态保护和高质量发展规划</a:t>
              </a:r>
              <a:r>
                <a:rPr lang="en-US" altLang="zh-CN" sz="2800" b="1" dirty="0" smtClean="0">
                  <a:solidFill>
                    <a:schemeClr val="bg1"/>
                  </a:solidFill>
                </a:rPr>
                <a:t>》</a:t>
              </a:r>
              <a:r>
                <a:rPr lang="zh-CN" altLang="en-US" sz="2800" b="1" dirty="0">
                  <a:solidFill>
                    <a:schemeClr val="bg1"/>
                  </a:solidFill>
                </a:rPr>
                <a:t>，</a:t>
              </a:r>
              <a:r>
                <a:rPr lang="zh-CN" altLang="en-US" sz="2800" b="1" dirty="0" smtClean="0">
                  <a:solidFill>
                    <a:schemeClr val="bg1"/>
                  </a:solidFill>
                </a:rPr>
                <a:t>我市也出台相关</a:t>
              </a:r>
              <a:r>
                <a:rPr lang="zh-CN" altLang="en-US" sz="2800" b="1" dirty="0">
                  <a:solidFill>
                    <a:schemeClr val="bg1"/>
                  </a:solidFill>
                </a:rPr>
                <a:t>规划，对市属企业发展来说是重大发展机遇。</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（二）“十四五”规划落地机遇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pic>
        <p:nvPicPr>
          <p:cNvPr id="3" name="Picture 2" descr="Y:\PP制作\2022 国资委  局长大讲堂\图\聊城水务集团新水河污水处理公司-(2).jpg"/>
          <p:cNvPicPr>
            <a:picLocks noChangeAspect="true" noChangeArrowheads="true"/>
          </p:cNvPicPr>
          <p:nvPr/>
        </p:nvPicPr>
        <p:blipFill rotWithShape="true">
          <a:blip r:embed="rId2" cstate="print">
            <a:extLst>
              <a:ext uri="{28A0092B-C50C-407E-A947-70E740481C1C}">
                <a14:useLocalDpi xmlns:a14="http://schemas.microsoft.com/office/drawing/2010/main" val="false"/>
              </a:ext>
            </a:extLst>
          </a:blip>
          <a:srcRect/>
          <a:stretch>
            <a:fillRect/>
          </a:stretch>
        </p:blipFill>
        <p:spPr bwMode="auto">
          <a:xfrm>
            <a:off x="469803" y="1328177"/>
            <a:ext cx="5510582" cy="30997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平行四边形 12"/>
          <p:cNvSpPr/>
          <p:nvPr/>
        </p:nvSpPr>
        <p:spPr>
          <a:xfrm>
            <a:off x="1073034" y="3917859"/>
            <a:ext cx="4419249" cy="493722"/>
          </a:xfrm>
          <a:prstGeom prst="parallelogram">
            <a:avLst/>
          </a:prstGeom>
          <a:solidFill>
            <a:srgbClr val="0070C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59"/>
          <p:cNvSpPr txBox="true"/>
          <p:nvPr/>
        </p:nvSpPr>
        <p:spPr>
          <a:xfrm>
            <a:off x="1248759" y="3878602"/>
            <a:ext cx="4105898" cy="553998"/>
          </a:xfrm>
          <a:prstGeom prst="rect">
            <a:avLst/>
          </a:prstGeom>
          <a:noFill/>
        </p:spPr>
        <p:txBody>
          <a:bodyPr wrap="square" rtlCol="0">
            <a:spAutoFit/>
            <a:scene3d>
              <a:camera prst="orthographicFront"/>
              <a:lightRig rig="threePt" dir="t"/>
            </a:scene3d>
          </a:bodyPr>
          <a:lstStyle/>
          <a:p>
            <a:pPr algn="just">
              <a:lnSpc>
                <a:spcPct val="150000"/>
              </a:lnSpc>
            </a:pPr>
            <a:r>
              <a:rPr lang="zh-CN" altLang="en-US" sz="2000" dirty="0">
                <a:solidFill>
                  <a:schemeClr val="bg1"/>
                </a:solidFill>
                <a:latin typeface="方正粗雅宋_GBK" panose="02000000000000000000" pitchFamily="2" charset="-122"/>
                <a:ea typeface="方正粗雅宋_GBK" panose="02000000000000000000" pitchFamily="2" charset="-122"/>
              </a:rPr>
              <a:t>聊城水务集团新水河污水处理公司 </a:t>
            </a:r>
            <a:endParaRPr lang="zh-CN" altLang="en-US" sz="2000" dirty="0">
              <a:solidFill>
                <a:schemeClr val="bg1"/>
              </a:solidFill>
              <a:latin typeface="方正粗雅宋_GBK" panose="02000000000000000000" pitchFamily="2" charset="-122"/>
              <a:ea typeface="方正粗雅宋_GBK" panose="02000000000000000000" pitchFamily="2" charset="-122"/>
            </a:endParaRPr>
          </a:p>
        </p:txBody>
      </p:sp>
      <p:pic>
        <p:nvPicPr>
          <p:cNvPr id="15" name="Picture 2"/>
          <p:cNvPicPr>
            <a:picLocks noChangeAspect="true" noChangeArrowheads="true"/>
          </p:cNvPicPr>
          <p:nvPr/>
        </p:nvPicPr>
        <p:blipFill>
          <a:blip r:embed="rId3">
            <a:extLst>
              <a:ext uri="{28A0092B-C50C-407E-A947-70E740481C1C}">
                <a14:useLocalDpi xmlns:a14="http://schemas.microsoft.com/office/drawing/2010/main" val="false"/>
              </a:ext>
            </a:extLst>
          </a:blip>
          <a:stretch>
            <a:fillRect/>
          </a:stretch>
        </p:blipFill>
        <p:spPr bwMode="auto">
          <a:xfrm>
            <a:off x="6227705" y="1321416"/>
            <a:ext cx="5531694" cy="30959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平行四边形 15"/>
          <p:cNvSpPr/>
          <p:nvPr/>
        </p:nvSpPr>
        <p:spPr>
          <a:xfrm>
            <a:off x="7215002" y="3933440"/>
            <a:ext cx="3381376" cy="476920"/>
          </a:xfrm>
          <a:prstGeom prst="parallelogram">
            <a:avLst/>
          </a:prstGeom>
          <a:solidFill>
            <a:srgbClr val="0070C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59"/>
          <p:cNvSpPr txBox="true"/>
          <p:nvPr/>
        </p:nvSpPr>
        <p:spPr>
          <a:xfrm>
            <a:off x="7390726" y="3884391"/>
            <a:ext cx="3205652" cy="553998"/>
          </a:xfrm>
          <a:prstGeom prst="rect">
            <a:avLst/>
          </a:prstGeom>
          <a:noFill/>
        </p:spPr>
        <p:txBody>
          <a:bodyPr wrap="square" rtlCol="0">
            <a:spAutoFit/>
            <a:scene3d>
              <a:camera prst="orthographicFront"/>
              <a:lightRig rig="threePt" dir="t"/>
            </a:scene3d>
          </a:bodyPr>
          <a:lstStyle/>
          <a:p>
            <a:pPr algn="just">
              <a:lnSpc>
                <a:spcPct val="150000"/>
              </a:lnSpc>
            </a:pPr>
            <a:r>
              <a:rPr lang="zh-CN" altLang="en-US" sz="2000" dirty="0">
                <a:solidFill>
                  <a:schemeClr val="bg1"/>
                </a:solidFill>
                <a:latin typeface="方正粗雅宋_GBK" panose="02000000000000000000" pitchFamily="2" charset="-122"/>
                <a:ea typeface="方正粗雅宋_GBK" panose="02000000000000000000" pitchFamily="2" charset="-122"/>
              </a:rPr>
              <a:t>聊城水务集团湖南路水厂</a:t>
            </a:r>
            <a:endParaRPr lang="zh-CN" altLang="en-US" sz="2000" dirty="0">
              <a:solidFill>
                <a:schemeClr val="bg1"/>
              </a:solidFill>
              <a:latin typeface="方正粗雅宋_GBK" panose="02000000000000000000" pitchFamily="2" charset="-122"/>
              <a:ea typeface="方正粗雅宋_GBK" panose="02000000000000000000" pitchFamily="2" charset="-122"/>
            </a:endParaRPr>
          </a:p>
        </p:txBody>
      </p:sp>
      <p:sp>
        <p:nvSpPr>
          <p:cNvPr id="5" name="矩形 4"/>
          <p:cNvSpPr/>
          <p:nvPr/>
        </p:nvSpPr>
        <p:spPr>
          <a:xfrm>
            <a:off x="515025" y="4637670"/>
            <a:ext cx="11191824" cy="1532727"/>
          </a:xfrm>
          <a:prstGeom prst="rect">
            <a:avLst/>
          </a:prstGeom>
          <a:solidFill>
            <a:srgbClr val="0B7ADF"/>
          </a:solidFill>
        </p:spPr>
        <p:txBody>
          <a:bodyPr wrap="square">
            <a:spAutoFit/>
          </a:bodyPr>
          <a:lstStyle/>
          <a:p>
            <a:pPr>
              <a:lnSpc>
                <a:spcPct val="130000"/>
              </a:lnSpc>
            </a:pPr>
            <a:r>
              <a:rPr lang="zh-CN" altLang="en-US" sz="2400" b="1" dirty="0">
                <a:solidFill>
                  <a:schemeClr val="bg1"/>
                </a:solidFill>
              </a:rPr>
              <a:t>在加强水污染治理和水资源利用方面，</a:t>
            </a:r>
            <a:r>
              <a:rPr lang="zh-CN" altLang="en-US" sz="2400" dirty="0">
                <a:solidFill>
                  <a:schemeClr val="bg1"/>
                </a:solidFill>
              </a:rPr>
              <a:t>为</a:t>
            </a:r>
            <a:r>
              <a:rPr lang="zh-CN" altLang="en-US" sz="2400" b="1" dirty="0">
                <a:solidFill>
                  <a:srgbClr val="FFFF00"/>
                </a:solidFill>
              </a:rPr>
              <a:t>水务集团</a:t>
            </a:r>
            <a:r>
              <a:rPr lang="zh-CN" altLang="en-US" sz="2400" dirty="0">
                <a:solidFill>
                  <a:schemeClr val="bg1"/>
                </a:solidFill>
              </a:rPr>
              <a:t>参与城镇生活污水、城市黑臭水体治理和农村废弃物资源化、供水管网改造、打造智慧水务平台等提供了项目建设机遇。</a:t>
            </a:r>
            <a:endParaRPr lang="zh-CN" altLang="en-US" sz="2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500"/>
                                        <p:tgtEl>
                                          <p:spTgt spid="1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right)">
                                      <p:cBhvr>
                                        <p:cTn id="30" dur="500"/>
                                        <p:tgtEl>
                                          <p:spTgt spid="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true"/>
      <p:bldP spid="14" grpId="0"/>
      <p:bldP spid="16" grpId="0" animBg="true"/>
      <p:bldP spid="17" grpId="0"/>
      <p:bldP spid="5" grpId="0" animBg="tru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（二）“十四五”规划落地机遇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12" name="Group 5"/>
          <p:cNvGrpSpPr>
            <a:grpSpLocks noChangeAspect="true"/>
          </p:cNvGrpSpPr>
          <p:nvPr/>
        </p:nvGrpSpPr>
        <p:grpSpPr bwMode="auto">
          <a:xfrm>
            <a:off x="-104775" y="2884138"/>
            <a:ext cx="12392025" cy="2365724"/>
            <a:chOff x="848" y="2690"/>
            <a:chExt cx="6088" cy="1470"/>
          </a:xfrm>
          <a:effectLst>
            <a:outerShdw blurRad="50800" dist="38100" dir="5400000" algn="t" rotWithShape="0">
              <a:prstClr val="black">
                <a:alpha val="40000"/>
              </a:prstClr>
            </a:outerShdw>
          </a:effectLst>
        </p:grpSpPr>
        <p:sp>
          <p:nvSpPr>
            <p:cNvPr id="13" name="Rectangle 6"/>
            <p:cNvSpPr>
              <a:spLocks noChangeArrowheads="true"/>
            </p:cNvSpPr>
            <p:nvPr/>
          </p:nvSpPr>
          <p:spPr bwMode="auto">
            <a:xfrm>
              <a:off x="1483" y="2690"/>
              <a:ext cx="4512" cy="147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false" compatLnSpc="true"/>
            <a:lstStyle/>
            <a:p>
              <a:endParaRPr lang="zh-CN" altLang="en-US">
                <a:solidFill>
                  <a:srgbClr val="000000"/>
                </a:solidFill>
              </a:endParaRPr>
            </a:p>
          </p:txBody>
        </p:sp>
        <p:pic>
          <p:nvPicPr>
            <p:cNvPr id="14" name="Picture 7"/>
            <p:cNvPicPr>
              <a:picLocks noChangeAspect="true" noChangeArrowheads="true"/>
            </p:cNvPicPr>
            <p:nvPr/>
          </p:nvPicPr>
          <p:blipFill>
            <a:blip r:embed="rId2">
              <a:extLst>
                <a:ext uri="{28A0092B-C50C-407E-A947-70E740481C1C}">
                  <a14:useLocalDpi xmlns:a14="http://schemas.microsoft.com/office/drawing/2010/main" val="false"/>
                </a:ext>
              </a:extLst>
            </a:blip>
            <a:srcRect/>
            <a:stretch>
              <a:fillRect/>
            </a:stretch>
          </p:blipFill>
          <p:spPr bwMode="auto">
            <a:xfrm>
              <a:off x="1483" y="2690"/>
              <a:ext cx="4512" cy="1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8"/>
            <p:cNvSpPr>
              <a:spLocks noChangeArrowheads="true"/>
            </p:cNvSpPr>
            <p:nvPr/>
          </p:nvSpPr>
          <p:spPr bwMode="auto">
            <a:xfrm>
              <a:off x="848" y="2690"/>
              <a:ext cx="6088" cy="147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false" compatLnSpc="true"/>
            <a:lstStyle/>
            <a:p>
              <a:endParaRPr lang="zh-CN" altLang="en-US">
                <a:solidFill>
                  <a:srgbClr val="000000"/>
                </a:solidFill>
              </a:endParaRPr>
            </a:p>
          </p:txBody>
        </p:sp>
      </p:grpSp>
      <p:sp>
        <p:nvSpPr>
          <p:cNvPr id="16" name="文本框 99"/>
          <p:cNvSpPr txBox="true"/>
          <p:nvPr/>
        </p:nvSpPr>
        <p:spPr>
          <a:xfrm>
            <a:off x="6656387" y="3083974"/>
            <a:ext cx="5452110" cy="2012859"/>
          </a:xfrm>
          <a:prstGeom prst="rect">
            <a:avLst/>
          </a:prstGeom>
          <a:noFill/>
          <a:ln w="9525">
            <a:noFill/>
          </a:ln>
        </p:spPr>
        <p:txBody>
          <a:bodyPr wrap="square">
            <a:spAutoFit/>
          </a:bodyPr>
          <a:lstStyle/>
          <a:p>
            <a:pPr algn="just">
              <a:lnSpc>
                <a:spcPct val="130000"/>
              </a:lnSpc>
            </a:pPr>
            <a:r>
              <a:rPr lang="zh-CN" altLang="en-US" sz="2400" b="1" dirty="0" smtClean="0">
                <a:solidFill>
                  <a:srgbClr val="1467CE"/>
                </a:solidFill>
                <a:latin typeface="+mn-ea"/>
              </a:rPr>
              <a:t>在高效</a:t>
            </a:r>
            <a:r>
              <a:rPr lang="zh-CN" altLang="en-US" sz="2400" b="1" dirty="0">
                <a:solidFill>
                  <a:srgbClr val="1467CE"/>
                </a:solidFill>
                <a:latin typeface="+mn-ea"/>
              </a:rPr>
              <a:t>推进乡村振兴战略方面，为</a:t>
            </a:r>
            <a:r>
              <a:rPr lang="zh-CN" altLang="en-US" sz="2400" b="1" dirty="0">
                <a:solidFill>
                  <a:srgbClr val="C00000"/>
                </a:solidFill>
                <a:latin typeface="+mn-ea"/>
              </a:rPr>
              <a:t>国兴集团</a:t>
            </a:r>
            <a:r>
              <a:rPr lang="zh-CN" altLang="en-US" sz="2400" b="1" dirty="0">
                <a:solidFill>
                  <a:srgbClr val="1467CE"/>
                </a:solidFill>
                <a:latin typeface="+mn-ea"/>
              </a:rPr>
              <a:t>“聊</a:t>
            </a:r>
            <a:r>
              <a:rPr lang="en-US" altLang="zh-CN" sz="2400" b="1" dirty="0">
                <a:solidFill>
                  <a:srgbClr val="1467CE"/>
                </a:solidFill>
                <a:latin typeface="+mn-ea"/>
              </a:rPr>
              <a:t>·</a:t>
            </a:r>
            <a:r>
              <a:rPr lang="zh-CN" altLang="en-US" sz="2400" b="1" dirty="0">
                <a:solidFill>
                  <a:srgbClr val="1467CE"/>
                </a:solidFill>
                <a:latin typeface="+mn-ea"/>
              </a:rPr>
              <a:t>胜一筹！”品牌运营，参与绿色蔬菜、生态林果等现代高效农业产业集群培育</a:t>
            </a:r>
            <a:r>
              <a:rPr lang="zh-CN" altLang="en-US" sz="2400" b="1" dirty="0" smtClean="0">
                <a:solidFill>
                  <a:srgbClr val="1467CE"/>
                </a:solidFill>
                <a:latin typeface="+mn-ea"/>
              </a:rPr>
              <a:t>提供业务空间</a:t>
            </a:r>
            <a:r>
              <a:rPr lang="zh-CN" altLang="en-US" sz="2400" b="1" dirty="0">
                <a:solidFill>
                  <a:srgbClr val="1467CE"/>
                </a:solidFill>
                <a:latin typeface="+mn-ea"/>
              </a:rPr>
              <a:t>。</a:t>
            </a:r>
            <a:endParaRPr lang="zh-CN" altLang="en-US" sz="2800" b="1" dirty="0">
              <a:solidFill>
                <a:srgbClr val="1467CE"/>
              </a:solidFill>
              <a:latin typeface="+mn-ea"/>
            </a:endParaRPr>
          </a:p>
        </p:txBody>
      </p:sp>
      <p:pic>
        <p:nvPicPr>
          <p:cNvPr id="17" name="图片 16" descr="C:/Users/Administrator/AppData/Local/Temp/picturecompress_20220213193353/output_1.jpgoutput_1"/>
          <p:cNvPicPr>
            <a:picLocks noChangeAspect="true"/>
          </p:cNvPicPr>
          <p:nvPr/>
        </p:nvPicPr>
        <p:blipFill>
          <a:blip r:embed="rId3"/>
          <a:srcRect t="14435" r="26915" b="42963"/>
          <a:stretch>
            <a:fillRect/>
          </a:stretch>
        </p:blipFill>
        <p:spPr>
          <a:xfrm>
            <a:off x="0" y="3878580"/>
            <a:ext cx="6562725" cy="2742565"/>
          </a:xfrm>
          <a:prstGeom prst="rect">
            <a:avLst/>
          </a:prstGeom>
          <a:effectLst>
            <a:outerShdw blurRad="50800" dist="38100" dir="5400000" algn="t" rotWithShape="0">
              <a:prstClr val="black">
                <a:alpha val="40000"/>
              </a:prstClr>
            </a:outerShdw>
          </a:effectLst>
        </p:spPr>
      </p:pic>
      <p:pic>
        <p:nvPicPr>
          <p:cNvPr id="18" name="Picture 2" descr="C:\Users\Administrator\Desktop\031055160834.jpg"/>
          <p:cNvPicPr>
            <a:picLocks noChangeAspect="true" noChangeArrowheads="true"/>
          </p:cNvPicPr>
          <p:nvPr/>
        </p:nvPicPr>
        <p:blipFill rotWithShape="true">
          <a:blip r:embed="rId4">
            <a:extLst>
              <a:ext uri="{28A0092B-C50C-407E-A947-70E740481C1C}">
                <a14:useLocalDpi xmlns:a14="http://schemas.microsoft.com/office/drawing/2010/main" val="false"/>
              </a:ext>
            </a:extLst>
          </a:blip>
          <a:srcRect t="8192" b="35411"/>
          <a:stretch>
            <a:fillRect/>
          </a:stretch>
        </p:blipFill>
        <p:spPr bwMode="auto">
          <a:xfrm>
            <a:off x="-7564" y="1053478"/>
            <a:ext cx="6570289" cy="27790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（二）“十四五”规划落地机遇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19" name="文本框 99"/>
          <p:cNvSpPr txBox="true"/>
          <p:nvPr/>
        </p:nvSpPr>
        <p:spPr>
          <a:xfrm>
            <a:off x="496303" y="1246754"/>
            <a:ext cx="11148287" cy="1132618"/>
          </a:xfrm>
          <a:prstGeom prst="rect">
            <a:avLst/>
          </a:prstGeom>
          <a:noFill/>
          <a:ln w="9525">
            <a:noFill/>
          </a:ln>
        </p:spPr>
        <p:txBody>
          <a:bodyPr wrap="square">
            <a:spAutoFit/>
          </a:bodyPr>
          <a:lstStyle/>
          <a:p>
            <a:pPr algn="just">
              <a:lnSpc>
                <a:spcPct val="130000"/>
              </a:lnSpc>
            </a:pPr>
            <a:r>
              <a:rPr lang="zh-CN" altLang="en-US" sz="2600" b="1" dirty="0" smtClean="0">
                <a:solidFill>
                  <a:srgbClr val="0B7ADF"/>
                </a:solidFill>
                <a:latin typeface="微软雅黑" panose="020B0503020204020204" pitchFamily="34" charset="-122"/>
              </a:rPr>
              <a:t>在加强</a:t>
            </a:r>
            <a:r>
              <a:rPr lang="zh-CN" altLang="en-US" sz="2600" b="1" dirty="0">
                <a:solidFill>
                  <a:srgbClr val="0B7ADF"/>
                </a:solidFill>
                <a:latin typeface="微软雅黑" panose="020B0503020204020204" pitchFamily="34" charset="-122"/>
              </a:rPr>
              <a:t>黄河文化保护、传承和弘扬方面，为</a:t>
            </a:r>
            <a:r>
              <a:rPr lang="zh-CN" altLang="en-US" sz="2600" b="1" dirty="0">
                <a:solidFill>
                  <a:srgbClr val="C00000"/>
                </a:solidFill>
                <a:latin typeface="微软雅黑" panose="020B0503020204020204" pitchFamily="34" charset="-122"/>
              </a:rPr>
              <a:t>旅发集团</a:t>
            </a:r>
            <a:r>
              <a:rPr lang="zh-CN" altLang="en-US" sz="2600" b="1" dirty="0">
                <a:solidFill>
                  <a:srgbClr val="0B7ADF"/>
                </a:solidFill>
                <a:latin typeface="微软雅黑" panose="020B0503020204020204" pitchFamily="34" charset="-122"/>
              </a:rPr>
              <a:t>对接山东文旅合作，加强黄河文化遗的梳理与保护、携手打造沿黄生态景观线提供机会。</a:t>
            </a:r>
            <a:endParaRPr lang="zh-CN" altLang="en-US" sz="2600" b="1" dirty="0">
              <a:solidFill>
                <a:srgbClr val="0B7ADF"/>
              </a:solidFill>
              <a:latin typeface="微软雅黑" panose="020B0503020204020204" pitchFamily="34" charset="-122"/>
            </a:endParaRPr>
          </a:p>
        </p:txBody>
      </p:sp>
      <p:pic>
        <p:nvPicPr>
          <p:cNvPr id="20" name="图片 19" descr="291000590027"/>
          <p:cNvPicPr>
            <a:picLocks noChangeAspect="true"/>
          </p:cNvPicPr>
          <p:nvPr/>
        </p:nvPicPr>
        <p:blipFill>
          <a:blip r:embed="rId2"/>
          <a:stretch>
            <a:fillRect/>
          </a:stretch>
        </p:blipFill>
        <p:spPr>
          <a:xfrm>
            <a:off x="6288363" y="2962899"/>
            <a:ext cx="5140960" cy="2892425"/>
          </a:xfrm>
          <a:prstGeom prst="rect">
            <a:avLst/>
          </a:prstGeom>
          <a:scene3d>
            <a:camera prst="perspectiveLeft"/>
            <a:lightRig rig="threePt" dir="t"/>
          </a:scene3d>
          <a:sp3d extrusionH="152400" contourW="50800">
            <a:extrusionClr>
              <a:schemeClr val="bg1">
                <a:lumMod val="75000"/>
              </a:schemeClr>
            </a:extrusionClr>
            <a:contourClr>
              <a:schemeClr val="bg1">
                <a:lumMod val="85000"/>
              </a:schemeClr>
            </a:contourClr>
          </a:sp3d>
        </p:spPr>
      </p:pic>
      <p:pic>
        <p:nvPicPr>
          <p:cNvPr id="21" name="图片 20" descr="181059540125"/>
          <p:cNvPicPr>
            <a:picLocks noChangeAspect="true"/>
          </p:cNvPicPr>
          <p:nvPr/>
        </p:nvPicPr>
        <p:blipFill>
          <a:blip r:embed="rId3"/>
          <a:srcRect b="13748"/>
          <a:stretch>
            <a:fillRect/>
          </a:stretch>
        </p:blipFill>
        <p:spPr>
          <a:xfrm>
            <a:off x="851510" y="2962899"/>
            <a:ext cx="5789930" cy="2852420"/>
          </a:xfrm>
          <a:prstGeom prst="rect">
            <a:avLst/>
          </a:prstGeom>
          <a:scene3d>
            <a:camera prst="perspectiveRight"/>
            <a:lightRig rig="threePt" dir="t"/>
          </a:scene3d>
          <a:sp3d extrusionH="158750" contourW="38100">
            <a:extrusionClr>
              <a:schemeClr val="bg1">
                <a:lumMod val="65000"/>
              </a:schemeClr>
            </a:extrusionClr>
            <a:contourClr>
              <a:schemeClr val="bg1">
                <a:lumMod val="75000"/>
              </a:schemeClr>
            </a:contourClr>
          </a:sp3d>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（二）“十四五”规划落地机遇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7" name="矩形 6"/>
          <p:cNvSpPr/>
          <p:nvPr/>
        </p:nvSpPr>
        <p:spPr>
          <a:xfrm>
            <a:off x="0" y="1921650"/>
            <a:ext cx="12193588" cy="3022599"/>
          </a:xfrm>
          <a:prstGeom prst="rect">
            <a:avLst/>
          </a:prstGeom>
          <a:gradFill>
            <a:gsLst>
              <a:gs pos="0">
                <a:srgbClr val="0087E6">
                  <a:alpha val="55000"/>
                </a:srgbClr>
              </a:gs>
              <a:gs pos="85000">
                <a:srgbClr val="005FC2">
                  <a:alpha val="100000"/>
                </a:srgbClr>
              </a:gs>
              <a:gs pos="79000">
                <a:srgbClr val="0062C4">
                  <a:alpha val="100000"/>
                </a:srgbClr>
              </a:gs>
              <a:gs pos="100000">
                <a:srgbClr val="0067C9">
                  <a:alpha val="100000"/>
                </a:srgbClr>
              </a:gs>
              <a:gs pos="41000">
                <a:srgbClr val="0072D3">
                  <a:alpha val="100000"/>
                </a:srgbClr>
              </a:gs>
              <a:gs pos="91000">
                <a:srgbClr val="005CBF"/>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a:endParaRPr lang="zh-CN" altLang="en-US" sz="3200" b="1" dirty="0">
              <a:solidFill>
                <a:srgbClr val="FFF348"/>
              </a:solidFill>
              <a:latin typeface="微软雅黑" panose="020B0503020204020204" pitchFamily="34" charset="-122"/>
            </a:endParaRPr>
          </a:p>
        </p:txBody>
      </p:sp>
      <p:sp>
        <p:nvSpPr>
          <p:cNvPr id="8" name="文本框 99"/>
          <p:cNvSpPr txBox="true"/>
          <p:nvPr/>
        </p:nvSpPr>
        <p:spPr>
          <a:xfrm>
            <a:off x="431114" y="2636044"/>
            <a:ext cx="4508748" cy="1652760"/>
          </a:xfrm>
          <a:prstGeom prst="rect">
            <a:avLst/>
          </a:prstGeom>
          <a:noFill/>
          <a:ln w="9525">
            <a:noFill/>
          </a:ln>
        </p:spPr>
        <p:txBody>
          <a:bodyPr wrap="square">
            <a:spAutoFit/>
          </a:bodyPr>
          <a:lstStyle/>
          <a:p>
            <a:pPr algn="just">
              <a:lnSpc>
                <a:spcPct val="130000"/>
              </a:lnSpc>
            </a:pPr>
            <a:r>
              <a:rPr lang="zh-CN" altLang="en-US" sz="2600" b="1" dirty="0" smtClean="0">
                <a:solidFill>
                  <a:schemeClr val="bg1"/>
                </a:solidFill>
                <a:latin typeface="微软雅黑" panose="020B0503020204020204" pitchFamily="34" charset="-122"/>
              </a:rPr>
              <a:t>在推进</a:t>
            </a:r>
            <a:r>
              <a:rPr lang="zh-CN" altLang="en-US" sz="2600" b="1" dirty="0">
                <a:solidFill>
                  <a:schemeClr val="bg1"/>
                </a:solidFill>
                <a:latin typeface="微软雅黑" panose="020B0503020204020204" pitchFamily="34" charset="-122"/>
              </a:rPr>
              <a:t>交通基础设施互联互通方面，为</a:t>
            </a:r>
            <a:r>
              <a:rPr lang="zh-CN" altLang="en-US" sz="2600" b="1" dirty="0">
                <a:solidFill>
                  <a:srgbClr val="FFFF00"/>
                </a:solidFill>
                <a:latin typeface="微软雅黑" panose="020B0503020204020204" pitchFamily="34" charset="-122"/>
              </a:rPr>
              <a:t>铁投</a:t>
            </a:r>
            <a:r>
              <a:rPr lang="zh-CN" altLang="en-US" sz="2600" b="1" dirty="0" smtClean="0">
                <a:solidFill>
                  <a:srgbClr val="FFFF00"/>
                </a:solidFill>
                <a:latin typeface="微软雅黑" panose="020B0503020204020204" pitchFamily="34" charset="-122"/>
              </a:rPr>
              <a:t>集团</a:t>
            </a:r>
            <a:r>
              <a:rPr lang="zh-CN" altLang="en-US" sz="2600" b="1" dirty="0">
                <a:solidFill>
                  <a:schemeClr val="bg1"/>
                </a:solidFill>
                <a:latin typeface="微软雅黑" panose="020B0503020204020204" pitchFamily="34" charset="-122"/>
              </a:rPr>
              <a:t>加快推进聊城机场建设等</a:t>
            </a:r>
            <a:r>
              <a:rPr lang="zh-CN" altLang="en-US" sz="2600" b="1" dirty="0" smtClean="0">
                <a:solidFill>
                  <a:schemeClr val="bg1"/>
                </a:solidFill>
                <a:latin typeface="微软雅黑" panose="020B0503020204020204" pitchFamily="34" charset="-122"/>
              </a:rPr>
              <a:t>提供机遇。</a:t>
            </a:r>
            <a:endParaRPr lang="zh-CN" altLang="en-US" sz="2600" b="1" dirty="0">
              <a:solidFill>
                <a:schemeClr val="bg1"/>
              </a:solidFill>
              <a:latin typeface="微软雅黑" panose="020B0503020204020204" pitchFamily="34" charset="-122"/>
            </a:endParaRPr>
          </a:p>
        </p:txBody>
      </p:sp>
      <p:pic>
        <p:nvPicPr>
          <p:cNvPr id="9" name="图片 8"/>
          <p:cNvPicPr>
            <a:picLocks noChangeAspect="true"/>
          </p:cNvPicPr>
          <p:nvPr/>
        </p:nvPicPr>
        <p:blipFill rotWithShape="true">
          <a:blip r:embed="rId2">
            <a:extLst>
              <a:ext uri="{28A0092B-C50C-407E-A947-70E740481C1C}">
                <a14:useLocalDpi xmlns:a14="http://schemas.microsoft.com/office/drawing/2010/main" val="false"/>
              </a:ext>
            </a:extLst>
          </a:blip>
          <a:srcRect r="3467"/>
          <a:stretch>
            <a:fillRect/>
          </a:stretch>
        </p:blipFill>
        <p:spPr>
          <a:xfrm>
            <a:off x="5242057" y="1471459"/>
            <a:ext cx="7149657" cy="3463179"/>
          </a:xfrm>
          <a:prstGeom prst="rect">
            <a:avLst/>
          </a:prstGeom>
          <a:noFill/>
          <a:ln>
            <a:noFill/>
          </a:ln>
          <a:effectLst>
            <a:reflection blurRad="6350" stA="50000" endA="300" endPos="90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true"/>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（三）政策机遇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10" name="组合 9"/>
          <p:cNvGrpSpPr/>
          <p:nvPr/>
        </p:nvGrpSpPr>
        <p:grpSpPr>
          <a:xfrm>
            <a:off x="613952" y="970349"/>
            <a:ext cx="5387256" cy="583565"/>
            <a:chOff x="594902" y="1145075"/>
            <a:chExt cx="5387256" cy="583565"/>
          </a:xfrm>
        </p:grpSpPr>
        <p:sp>
          <p:nvSpPr>
            <p:cNvPr id="12" name="文本框 19"/>
            <p:cNvSpPr txBox="true"/>
            <p:nvPr/>
          </p:nvSpPr>
          <p:spPr>
            <a:xfrm>
              <a:off x="1021725" y="1145075"/>
              <a:ext cx="4960433" cy="58356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在基础设施建设方面</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13" name="图片 12"/>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14" name="文本框 99"/>
          <p:cNvSpPr txBox="true"/>
          <p:nvPr/>
        </p:nvSpPr>
        <p:spPr>
          <a:xfrm>
            <a:off x="1362075" y="2394857"/>
            <a:ext cx="9948181" cy="1772793"/>
          </a:xfrm>
          <a:prstGeom prst="rect">
            <a:avLst/>
          </a:prstGeom>
          <a:noFill/>
          <a:ln w="9525">
            <a:noFill/>
          </a:ln>
        </p:spPr>
        <p:txBody>
          <a:bodyPr wrap="square">
            <a:spAutoFit/>
          </a:bodyPr>
          <a:lstStyle/>
          <a:p>
            <a:pPr>
              <a:lnSpc>
                <a:spcPct val="130000"/>
              </a:lnSpc>
            </a:pPr>
            <a:r>
              <a:rPr lang="zh-CN" altLang="en-US" sz="2800" dirty="0" smtClean="0">
                <a:solidFill>
                  <a:schemeClr val="tx1">
                    <a:lumMod val="95000"/>
                    <a:lumOff val="5000"/>
                  </a:schemeClr>
                </a:solidFill>
              </a:rPr>
              <a:t>近日，</a:t>
            </a:r>
            <a:r>
              <a:rPr lang="zh-CN" altLang="en-US" sz="2800" dirty="0">
                <a:solidFill>
                  <a:schemeClr val="tx1">
                    <a:lumMod val="95000"/>
                    <a:lumOff val="5000"/>
                  </a:schemeClr>
                </a:solidFill>
              </a:rPr>
              <a:t>国务院国资委郝鹏主任及时作出安排部署，要求国有企业服务国家大局和地方经济社会发展，扩大有效投资</a:t>
            </a:r>
            <a:r>
              <a:rPr lang="zh-CN" altLang="en-US" sz="2800" dirty="0" smtClean="0">
                <a:solidFill>
                  <a:schemeClr val="tx1">
                    <a:lumMod val="95000"/>
                    <a:lumOff val="5000"/>
                  </a:schemeClr>
                </a:solidFill>
              </a:rPr>
              <a:t>。</a:t>
            </a:r>
            <a:r>
              <a:rPr lang="zh-CN" altLang="en-US" sz="2800" b="1" dirty="0">
                <a:solidFill>
                  <a:srgbClr val="0C72D0"/>
                </a:solidFill>
              </a:rPr>
              <a:t>这为市属企业参与基础设施项目投资和建设提供重大</a:t>
            </a:r>
            <a:r>
              <a:rPr lang="zh-CN" altLang="en-US" sz="2800" b="1" dirty="0" smtClean="0">
                <a:solidFill>
                  <a:srgbClr val="0C72D0"/>
                </a:solidFill>
              </a:rPr>
              <a:t>机会</a:t>
            </a:r>
            <a:r>
              <a:rPr lang="zh-CN" altLang="en-US" sz="2800" dirty="0" smtClean="0">
                <a:solidFill>
                  <a:schemeClr val="tx1">
                    <a:lumMod val="95000"/>
                    <a:lumOff val="5000"/>
                  </a:schemeClr>
                </a:solidFill>
              </a:rPr>
              <a:t>。</a:t>
            </a:r>
            <a:endParaRPr lang="zh-CN" altLang="en-US" sz="2800" dirty="0">
              <a:solidFill>
                <a:schemeClr val="tx1">
                  <a:lumMod val="95000"/>
                  <a:lumOff val="5000"/>
                </a:schemeClr>
              </a:solidFill>
            </a:endParaRPr>
          </a:p>
        </p:txBody>
      </p:sp>
      <p:grpSp>
        <p:nvGrpSpPr>
          <p:cNvPr id="15" name="组合 11"/>
          <p:cNvGrpSpPr/>
          <p:nvPr/>
        </p:nvGrpSpPr>
        <p:grpSpPr bwMode="auto">
          <a:xfrm>
            <a:off x="1610159" y="1365894"/>
            <a:ext cx="9700098" cy="4055192"/>
            <a:chOff x="3160166" y="1163990"/>
            <a:chExt cx="4872275" cy="937839"/>
          </a:xfrm>
        </p:grpSpPr>
        <p:pic>
          <p:nvPicPr>
            <p:cNvPr id="16" name="Picture 3"/>
            <p:cNvPicPr>
              <a:picLocks noChangeAspect="true" noChangeArrowheads="true"/>
            </p:cNvPicPr>
            <p:nvPr/>
          </p:nvPicPr>
          <p:blipFill>
            <a:blip r:embed="rId3" cstate="print"/>
            <a:srcRect l="2766" r="7205" b="57680"/>
            <a:stretch>
              <a:fillRect/>
            </a:stretch>
          </p:blipFill>
          <p:spPr bwMode="auto">
            <a:xfrm flipH="true">
              <a:off x="3160311" y="1163990"/>
              <a:ext cx="4794670" cy="103153"/>
            </a:xfrm>
            <a:prstGeom prst="rect">
              <a:avLst/>
            </a:prstGeom>
            <a:noFill/>
            <a:ln w="9525">
              <a:noFill/>
              <a:miter lim="800000"/>
              <a:headEnd/>
              <a:tailEnd/>
            </a:ln>
          </p:spPr>
        </p:pic>
        <p:pic>
          <p:nvPicPr>
            <p:cNvPr id="17" name="Picture 3"/>
            <p:cNvPicPr>
              <a:picLocks noChangeAspect="true" noChangeArrowheads="true"/>
            </p:cNvPicPr>
            <p:nvPr/>
          </p:nvPicPr>
          <p:blipFill>
            <a:blip r:embed="rId3" cstate="print"/>
            <a:srcRect l="2766" r="7205" b="57680"/>
            <a:stretch>
              <a:fillRect/>
            </a:stretch>
          </p:blipFill>
          <p:spPr bwMode="auto">
            <a:xfrm flipH="true" flipV="true">
              <a:off x="3160166" y="1997006"/>
              <a:ext cx="4872275" cy="104823"/>
            </a:xfrm>
            <a:prstGeom prst="rect">
              <a:avLst/>
            </a:prstGeom>
            <a:noFill/>
            <a:ln w="9525">
              <a:noFill/>
              <a:miter lim="800000"/>
              <a:headEnd/>
              <a:tailEnd/>
            </a:ln>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1800"/>
                            </p:stCondLst>
                            <p:childTnLst>
                              <p:par>
                                <p:cTn id="22" presetID="22" presetClass="entr" presetSubtype="2"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true" noChangeArrowheads="true"/>
          </p:cNvPicPr>
          <p:nvPr/>
        </p:nvPicPr>
        <p:blipFill>
          <a:blip r:embed="rId1">
            <a:extLst>
              <a:ext uri="{28A0092B-C50C-407E-A947-70E740481C1C}">
                <a14:useLocalDpi xmlns:a14="http://schemas.microsoft.com/office/drawing/2010/main" val="false"/>
              </a:ext>
            </a:extLst>
          </a:blip>
          <a:stretch>
            <a:fillRect/>
          </a:stretch>
        </p:blipFill>
        <p:spPr bwMode="auto">
          <a:xfrm>
            <a:off x="5910374" y="1691244"/>
            <a:ext cx="5759630" cy="3359554"/>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28" name="Picture 3"/>
          <p:cNvPicPr>
            <a:picLocks noChangeAspect="true" noChangeArrowheads="true"/>
          </p:cNvPicPr>
          <p:nvPr/>
        </p:nvPicPr>
        <p:blipFill>
          <a:blip r:embed="rId2">
            <a:extLst>
              <a:ext uri="{28A0092B-C50C-407E-A947-70E740481C1C}">
                <a14:useLocalDpi xmlns:a14="http://schemas.microsoft.com/office/drawing/2010/main" val="false"/>
              </a:ext>
            </a:extLst>
          </a:blip>
          <a:stretch>
            <a:fillRect/>
          </a:stretch>
        </p:blipFill>
        <p:spPr bwMode="auto">
          <a:xfrm>
            <a:off x="628911" y="1701754"/>
            <a:ext cx="4973103" cy="4415274"/>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矩形 3"/>
          <p:cNvSpPr/>
          <p:nvPr/>
        </p:nvSpPr>
        <p:spPr>
          <a:xfrm>
            <a:off x="403752" y="4735498"/>
            <a:ext cx="11473273" cy="1497136"/>
          </a:xfrm>
          <a:prstGeom prst="rect">
            <a:avLst/>
          </a:prstGeom>
          <a:solidFill>
            <a:srgbClr val="0B7A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Y:\PP制作\2022 国资委  局长大讲堂\图\nav3.png"/>
          <p:cNvPicPr>
            <a:picLocks noChangeAspect="true" noChangeArrowheads="true"/>
          </p:cNvPicPr>
          <p:nvPr/>
        </p:nvPicPr>
        <p:blipFill>
          <a:blip r:embed="rId3">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（三）政策机遇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10" name="组合 9"/>
          <p:cNvGrpSpPr/>
          <p:nvPr/>
        </p:nvGrpSpPr>
        <p:grpSpPr>
          <a:xfrm>
            <a:off x="613952" y="970349"/>
            <a:ext cx="5387256" cy="583565"/>
            <a:chOff x="594902" y="1145075"/>
            <a:chExt cx="5387256" cy="583565"/>
          </a:xfrm>
        </p:grpSpPr>
        <p:sp>
          <p:nvSpPr>
            <p:cNvPr id="12" name="文本框 19"/>
            <p:cNvSpPr txBox="true"/>
            <p:nvPr/>
          </p:nvSpPr>
          <p:spPr>
            <a:xfrm>
              <a:off x="1021725" y="1145075"/>
              <a:ext cx="4960433" cy="58356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在生态环境保护方面</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13" name="图片 12"/>
            <p:cNvPicPr>
              <a:picLocks noChangeAspect="true"/>
            </p:cNvPicPr>
            <p:nvPr/>
          </p:nvPicPr>
          <p:blipFill>
            <a:blip r:embed="rId4">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3" name="矩形 2"/>
          <p:cNvSpPr/>
          <p:nvPr/>
        </p:nvSpPr>
        <p:spPr>
          <a:xfrm>
            <a:off x="651650" y="4882638"/>
            <a:ext cx="10962286" cy="1135054"/>
          </a:xfrm>
          <a:prstGeom prst="rect">
            <a:avLst/>
          </a:prstGeom>
        </p:spPr>
        <p:txBody>
          <a:bodyPr wrap="square">
            <a:spAutoFit/>
          </a:bodyPr>
          <a:lstStyle/>
          <a:p>
            <a:pPr algn="just">
              <a:lnSpc>
                <a:spcPct val="150000"/>
              </a:lnSpc>
            </a:pPr>
            <a:r>
              <a:rPr lang="en-US" altLang="zh-CN" sz="2400" b="1" dirty="0">
                <a:solidFill>
                  <a:schemeClr val="bg1"/>
                </a:solidFill>
                <a:latin typeface="+mn-ea"/>
              </a:rPr>
              <a:t>《</a:t>
            </a:r>
            <a:r>
              <a:rPr lang="zh-CN" altLang="en-US" sz="2400" b="1" dirty="0">
                <a:solidFill>
                  <a:schemeClr val="bg1"/>
                </a:solidFill>
                <a:latin typeface="+mn-ea"/>
              </a:rPr>
              <a:t>中共中央、国务院关于深入打好污染防治攻坚战的意见</a:t>
            </a:r>
            <a:r>
              <a:rPr lang="en-US" altLang="zh-CN" sz="2400" b="1" dirty="0">
                <a:solidFill>
                  <a:schemeClr val="bg1"/>
                </a:solidFill>
                <a:latin typeface="+mn-ea"/>
              </a:rPr>
              <a:t>》</a:t>
            </a:r>
            <a:r>
              <a:rPr lang="zh-CN" altLang="en-US" sz="2400" b="1" dirty="0">
                <a:solidFill>
                  <a:schemeClr val="bg1"/>
                </a:solidFill>
                <a:latin typeface="+mn-ea"/>
              </a:rPr>
              <a:t>中，明确提出加快发展节能环保产业。山东、深圳、江苏、四川等多省份相继成立了环保产业集团。</a:t>
            </a:r>
            <a:endParaRPr lang="zh-CN" altLang="en-US" sz="2400" b="1" dirty="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ox(in)">
                                      <p:cBhvr>
                                        <p:cTn id="12" dur="500"/>
                                        <p:tgtEl>
                                          <p:spTgt spid="2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4"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ox(in)">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true"/>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3"/>
          <p:cNvSpPr/>
          <p:nvPr/>
        </p:nvSpPr>
        <p:spPr>
          <a:xfrm>
            <a:off x="807498" y="1681403"/>
            <a:ext cx="5572070" cy="4782461"/>
          </a:xfrm>
          <a:prstGeom prst="rect">
            <a:avLst/>
          </a:prstGeom>
          <a:blipFill dpi="0" rotWithShape="true">
            <a:blip r:embed="rId1" cstate="print">
              <a:alphaModFix amt="75000"/>
            </a:blip>
            <a:srcRect/>
            <a:stretch>
              <a:fillRect/>
            </a:stretch>
          </a:blipFill>
          <a:effectLst>
            <a:outerShdw blurRad="76200" dist="12700" dir="8100000" sy="-23000" kx="800400" algn="br" rotWithShape="0">
              <a:prstClr val="black">
                <a:alpha val="20000"/>
              </a:prstClr>
            </a:outerShdw>
          </a:effectLst>
        </p:spPr>
        <p:txBody>
          <a:bodyPr wrap="square" lIns="0" tIns="0" rIns="0" bIns="0" rtlCol="0"/>
          <a:lstStyle/>
          <a:p>
            <a:endParaRPr>
              <a:latin typeface="+mn-ea"/>
            </a:endParaRPr>
          </a:p>
        </p:txBody>
      </p:sp>
      <p:pic>
        <p:nvPicPr>
          <p:cNvPr id="17" name="图片 16"/>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6817245" y="1493351"/>
            <a:ext cx="4525568" cy="51169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6" name="Picture 2" descr="Y:\PP制作\2022 国资委  局长大讲堂\图\nav3.png"/>
          <p:cNvPicPr>
            <a:picLocks noChangeAspect="true" noChangeArrowheads="true"/>
          </p:cNvPicPr>
          <p:nvPr/>
        </p:nvPicPr>
        <p:blipFill>
          <a:blip r:embed="rId3">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（三）政策机遇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14" name="文本框 99"/>
          <p:cNvSpPr txBox="true"/>
          <p:nvPr/>
        </p:nvSpPr>
        <p:spPr>
          <a:xfrm>
            <a:off x="977715" y="2179412"/>
            <a:ext cx="5251910" cy="3453253"/>
          </a:xfrm>
          <a:prstGeom prst="rect">
            <a:avLst/>
          </a:prstGeom>
          <a:noFill/>
          <a:ln w="9525">
            <a:noFill/>
          </a:ln>
        </p:spPr>
        <p:txBody>
          <a:bodyPr wrap="square">
            <a:spAutoFit/>
          </a:bodyPr>
          <a:lstStyle/>
          <a:p>
            <a:pPr>
              <a:lnSpc>
                <a:spcPct val="130000"/>
              </a:lnSpc>
            </a:pPr>
            <a:r>
              <a:rPr lang="zh-CN" altLang="en-US" sz="2800" b="1" dirty="0">
                <a:solidFill>
                  <a:schemeClr val="bg1"/>
                </a:solidFill>
              </a:rPr>
              <a:t>在国务院国资委指导支持下，农业银行创新推出“央企兴村贷”金融服务模式，大力支持国资央企投资乡村振兴，这是国内首个为国资央企投身乡村振兴量身定做的金融服务方案。</a:t>
            </a:r>
            <a:endParaRPr lang="zh-CN" altLang="en-US" sz="2800" b="1" dirty="0">
              <a:solidFill>
                <a:schemeClr val="bg1"/>
              </a:solidFill>
            </a:endParaRPr>
          </a:p>
        </p:txBody>
      </p:sp>
      <p:grpSp>
        <p:nvGrpSpPr>
          <p:cNvPr id="18" name="组合 17"/>
          <p:cNvGrpSpPr/>
          <p:nvPr/>
        </p:nvGrpSpPr>
        <p:grpSpPr>
          <a:xfrm>
            <a:off x="613952" y="970349"/>
            <a:ext cx="5387256" cy="583565"/>
            <a:chOff x="594902" y="1145075"/>
            <a:chExt cx="5387256" cy="583565"/>
          </a:xfrm>
        </p:grpSpPr>
        <p:sp>
          <p:nvSpPr>
            <p:cNvPr id="19" name="文本框 19"/>
            <p:cNvSpPr txBox="true"/>
            <p:nvPr/>
          </p:nvSpPr>
          <p:spPr>
            <a:xfrm>
              <a:off x="1021725" y="1145075"/>
              <a:ext cx="4960433" cy="58356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在保障粮食安全方面</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20" name="图片 19"/>
            <p:cNvPicPr>
              <a:picLocks noChangeAspect="true"/>
            </p:cNvPicPr>
            <p:nvPr/>
          </p:nvPicPr>
          <p:blipFill>
            <a:blip r:embed="rId4">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true"/>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（三）政策机遇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pic>
        <p:nvPicPr>
          <p:cNvPr id="17" name="图片 16" descr="金融商务.jpg"/>
          <p:cNvPicPr>
            <a:picLocks noChangeAspect="true"/>
          </p:cNvPicPr>
          <p:nvPr/>
        </p:nvPicPr>
        <p:blipFill>
          <a:blip r:embed="rId2" cstate="print"/>
          <a:stretch>
            <a:fillRect/>
          </a:stretch>
        </p:blipFill>
        <p:spPr>
          <a:xfrm>
            <a:off x="419472" y="1443222"/>
            <a:ext cx="6412675" cy="4283667"/>
          </a:xfrm>
          <a:prstGeom prst="rect">
            <a:avLst/>
          </a:prstGeom>
        </p:spPr>
      </p:pic>
      <p:sp>
        <p:nvSpPr>
          <p:cNvPr id="18" name="文本框 2"/>
          <p:cNvSpPr txBox="true"/>
          <p:nvPr>
            <p:custDataLst>
              <p:tags r:id="rId3"/>
            </p:custDataLst>
          </p:nvPr>
        </p:nvSpPr>
        <p:spPr>
          <a:xfrm>
            <a:off x="7223785" y="1655173"/>
            <a:ext cx="4520541" cy="36556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r>
              <a:rPr lang="zh-CN" altLang="en-US" sz="2800" dirty="0">
                <a:latin typeface="+mn-ea"/>
              </a:rPr>
              <a:t>今年国家拟安排地方政府专项债券</a:t>
            </a:r>
            <a:r>
              <a:rPr lang="en-US" altLang="zh-CN" sz="2800" b="1" dirty="0">
                <a:solidFill>
                  <a:srgbClr val="FF0000"/>
                </a:solidFill>
                <a:latin typeface="+mn-ea"/>
              </a:rPr>
              <a:t>3.65</a:t>
            </a:r>
            <a:r>
              <a:rPr lang="zh-CN" altLang="en-US" sz="2800" b="1" dirty="0">
                <a:solidFill>
                  <a:srgbClr val="FF0000"/>
                </a:solidFill>
                <a:latin typeface="+mn-ea"/>
              </a:rPr>
              <a:t>万亿元</a:t>
            </a:r>
            <a:r>
              <a:rPr lang="zh-CN" altLang="en-US" sz="2800" dirty="0">
                <a:latin typeface="+mn-ea"/>
              </a:rPr>
              <a:t>，支持在建项目后续融资，开工建设一批具备条件的重大工程、新型基础设施、老旧公用设施改造等建设项目。</a:t>
            </a:r>
            <a:endParaRPr lang="zh-CN" altLang="en-US"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slide(fromRight)">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Y:\PP制作\国资委\图\nav1.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0"/>
            <a:ext cx="1228725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true" noChangeArrowheads="true"/>
          </p:cNvPicPr>
          <p:nvPr/>
        </p:nvPicPr>
        <p:blipFill>
          <a:blip r:embed="rId2">
            <a:extLst>
              <a:ext uri="{28A0092B-C50C-407E-A947-70E740481C1C}">
                <a14:useLocalDpi xmlns:a14="http://schemas.microsoft.com/office/drawing/2010/main" val="false"/>
              </a:ext>
            </a:extLst>
          </a:blip>
          <a:stretch>
            <a:fillRect/>
          </a:stretch>
        </p:blipFill>
        <p:spPr bwMode="auto">
          <a:xfrm>
            <a:off x="2005330" y="1483732"/>
            <a:ext cx="3485515" cy="4663331"/>
          </a:xfrm>
          <a:prstGeom prst="rect">
            <a:avLst/>
          </a:prstGeom>
          <a:noFill/>
          <a:ln>
            <a:noFill/>
          </a:ln>
          <a:effectLst>
            <a:outerShdw blurRad="76200" dir="18900000" sy="23000" kx="-1200000" algn="bl" rotWithShape="0">
              <a:prstClr val="black">
                <a:alpha val="20000"/>
              </a:prstClr>
            </a:outerShdw>
          </a:effectLst>
        </p:spPr>
      </p:pic>
      <p:sp>
        <p:nvSpPr>
          <p:cNvPr id="12" name="TextBox 11"/>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引言</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pic>
        <p:nvPicPr>
          <p:cNvPr id="2" name="Picture 2"/>
          <p:cNvPicPr>
            <a:picLocks noChangeAspect="true" noChangeArrowheads="true"/>
          </p:cNvPicPr>
          <p:nvPr/>
        </p:nvPicPr>
        <p:blipFill>
          <a:blip r:embed="rId3">
            <a:extLst>
              <a:ext uri="{28A0092B-C50C-407E-A947-70E740481C1C}">
                <a14:useLocalDpi xmlns:a14="http://schemas.microsoft.com/office/drawing/2010/main" val="false"/>
              </a:ext>
            </a:extLst>
          </a:blip>
          <a:stretch>
            <a:fillRect/>
          </a:stretch>
        </p:blipFill>
        <p:spPr bwMode="auto">
          <a:xfrm>
            <a:off x="6605270" y="1477382"/>
            <a:ext cx="3485515" cy="4663331"/>
          </a:xfrm>
          <a:prstGeom prst="rect">
            <a:avLst/>
          </a:prstGeom>
          <a:noFill/>
          <a:ln>
            <a:noFill/>
          </a:ln>
          <a:effectLst>
            <a:outerShdw blurRad="76200" dir="18900000" sy="23000" kx="-1200000" algn="bl" rotWithShape="0">
              <a:prstClr val="black">
                <a:alpha val="20000"/>
              </a:prstClr>
            </a:outerShdw>
          </a:effec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（三）政策机遇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pic>
        <p:nvPicPr>
          <p:cNvPr id="17" name="图片 16"/>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6026218" y="1782161"/>
            <a:ext cx="5724153" cy="3509154"/>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8" name="文本框 2"/>
          <p:cNvSpPr txBox="true"/>
          <p:nvPr>
            <p:custDataLst>
              <p:tags r:id="rId3"/>
            </p:custDataLst>
          </p:nvPr>
        </p:nvSpPr>
        <p:spPr>
          <a:xfrm>
            <a:off x="266547" y="1576562"/>
            <a:ext cx="5391807" cy="4004441"/>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r>
              <a:rPr lang="zh-CN" altLang="zh-CN" sz="2400" dirty="0">
                <a:solidFill>
                  <a:srgbClr val="0B7ADF"/>
                </a:solidFill>
                <a:latin typeface="+mn-ea"/>
              </a:rPr>
              <a:t>财金集团新旧动能转换产业园区项目已申请到位专项债券</a:t>
            </a:r>
            <a:r>
              <a:rPr lang="en-US" altLang="zh-CN" sz="2400" dirty="0">
                <a:solidFill>
                  <a:srgbClr val="0B7ADF"/>
                </a:solidFill>
                <a:latin typeface="+mn-ea"/>
              </a:rPr>
              <a:t>1</a:t>
            </a:r>
            <a:r>
              <a:rPr lang="zh-CN" altLang="zh-CN" sz="2400" dirty="0">
                <a:solidFill>
                  <a:srgbClr val="0B7ADF"/>
                </a:solidFill>
                <a:latin typeface="+mn-ea"/>
              </a:rPr>
              <a:t>亿元，今年再申请</a:t>
            </a:r>
            <a:r>
              <a:rPr lang="en-US" altLang="zh-CN" sz="2400" dirty="0">
                <a:solidFill>
                  <a:srgbClr val="0B7ADF"/>
                </a:solidFill>
                <a:latin typeface="+mn-ea"/>
              </a:rPr>
              <a:t>8</a:t>
            </a:r>
            <a:r>
              <a:rPr lang="zh-CN" altLang="zh-CN" sz="2400" dirty="0">
                <a:solidFill>
                  <a:srgbClr val="0B7ADF"/>
                </a:solidFill>
                <a:latin typeface="+mn-ea"/>
              </a:rPr>
              <a:t>亿元，国家能源城区供热主管网项目已申请到位专项债券</a:t>
            </a:r>
            <a:r>
              <a:rPr lang="en-US" altLang="zh-CN" sz="2400" dirty="0">
                <a:solidFill>
                  <a:srgbClr val="0B7ADF"/>
                </a:solidFill>
                <a:latin typeface="+mn-ea"/>
              </a:rPr>
              <a:t>9400</a:t>
            </a:r>
            <a:r>
              <a:rPr lang="zh-CN" altLang="zh-CN" sz="2400" dirty="0">
                <a:solidFill>
                  <a:srgbClr val="0B7ADF"/>
                </a:solidFill>
                <a:latin typeface="+mn-ea"/>
              </a:rPr>
              <a:t>万元，今年再申请</a:t>
            </a:r>
            <a:r>
              <a:rPr lang="en-US" altLang="zh-CN" sz="2400" dirty="0">
                <a:solidFill>
                  <a:srgbClr val="0B7ADF"/>
                </a:solidFill>
                <a:latin typeface="+mn-ea"/>
              </a:rPr>
              <a:t>2.94</a:t>
            </a:r>
            <a:r>
              <a:rPr lang="zh-CN" altLang="zh-CN" sz="2400" dirty="0">
                <a:solidFill>
                  <a:srgbClr val="0B7ADF"/>
                </a:solidFill>
                <a:latin typeface="+mn-ea"/>
              </a:rPr>
              <a:t>亿元。水务集团申请高铁新城供水工程专项债券</a:t>
            </a:r>
            <a:r>
              <a:rPr lang="en-US" altLang="zh-CN" sz="2400" dirty="0">
                <a:solidFill>
                  <a:srgbClr val="0B7ADF"/>
                </a:solidFill>
                <a:latin typeface="+mn-ea"/>
              </a:rPr>
              <a:t>3800</a:t>
            </a:r>
            <a:r>
              <a:rPr lang="zh-CN" altLang="zh-CN" sz="2400" dirty="0">
                <a:solidFill>
                  <a:srgbClr val="0B7ADF"/>
                </a:solidFill>
                <a:latin typeface="+mn-ea"/>
              </a:rPr>
              <a:t>万元，已到位</a:t>
            </a:r>
            <a:r>
              <a:rPr lang="en-US" altLang="zh-CN" sz="2400" dirty="0">
                <a:solidFill>
                  <a:srgbClr val="0B7ADF"/>
                </a:solidFill>
                <a:latin typeface="+mn-ea"/>
              </a:rPr>
              <a:t>1500</a:t>
            </a:r>
            <a:r>
              <a:rPr lang="zh-CN" altLang="zh-CN" sz="2400" dirty="0">
                <a:solidFill>
                  <a:srgbClr val="0B7ADF"/>
                </a:solidFill>
                <a:latin typeface="+mn-ea"/>
              </a:rPr>
              <a:t>万元。铁投集团争取了专项债券</a:t>
            </a:r>
            <a:r>
              <a:rPr lang="en-US" altLang="zh-CN" sz="2400" dirty="0">
                <a:solidFill>
                  <a:srgbClr val="0B7ADF"/>
                </a:solidFill>
                <a:latin typeface="+mn-ea"/>
              </a:rPr>
              <a:t>6.38</a:t>
            </a:r>
            <a:r>
              <a:rPr lang="zh-CN" altLang="zh-CN" sz="2400" dirty="0">
                <a:solidFill>
                  <a:srgbClr val="0B7ADF"/>
                </a:solidFill>
                <a:latin typeface="+mn-ea"/>
              </a:rPr>
              <a:t>亿元。</a:t>
            </a:r>
            <a:endParaRPr lang="zh-CN" altLang="en-US" sz="2400" dirty="0">
              <a:solidFill>
                <a:srgbClr val="0B7ADF"/>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2"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1"/>
      <p:bldP spid="18" grpId="2"/>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3"/>
          <p:cNvSpPr/>
          <p:nvPr/>
        </p:nvSpPr>
        <p:spPr>
          <a:xfrm>
            <a:off x="-1587" y="2154367"/>
            <a:ext cx="12288837" cy="3027233"/>
          </a:xfrm>
          <a:prstGeom prst="rect">
            <a:avLst/>
          </a:prstGeom>
          <a:blipFill dpi="0" rotWithShape="true">
            <a:blip r:embed="rId1" cstate="print">
              <a:alphaModFix amt="75000"/>
            </a:blip>
            <a:srcRect/>
            <a:stretch>
              <a:fillRect/>
            </a:stretch>
          </a:blipFill>
        </p:spPr>
        <p:txBody>
          <a:bodyPr wrap="square" lIns="0" tIns="0" rIns="0" bIns="0" rtlCol="0"/>
          <a:lstStyle/>
          <a:p>
            <a:endParaRPr>
              <a:latin typeface="+mn-ea"/>
            </a:endParaRPr>
          </a:p>
        </p:txBody>
      </p:sp>
      <p:pic>
        <p:nvPicPr>
          <p:cNvPr id="1026" name="Picture 2" descr="Y:\PP制作\2022 国资委  局长大讲堂\图\nav3.png"/>
          <p:cNvPicPr>
            <a:picLocks noChangeAspect="true" noChangeArrowheads="true"/>
          </p:cNvPicPr>
          <p:nvPr/>
        </p:nvPicPr>
        <p:blipFill>
          <a:blip r:embed="rId2">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（三）政策机遇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10" name="组合 9"/>
          <p:cNvGrpSpPr/>
          <p:nvPr/>
        </p:nvGrpSpPr>
        <p:grpSpPr>
          <a:xfrm>
            <a:off x="613952" y="970349"/>
            <a:ext cx="7863298" cy="583565"/>
            <a:chOff x="594902" y="1145075"/>
            <a:chExt cx="7863298" cy="583565"/>
          </a:xfrm>
        </p:grpSpPr>
        <p:sp>
          <p:nvSpPr>
            <p:cNvPr id="12" name="文本框 19"/>
            <p:cNvSpPr txBox="true"/>
            <p:nvPr/>
          </p:nvSpPr>
          <p:spPr>
            <a:xfrm>
              <a:off x="1021725" y="1145075"/>
              <a:ext cx="7436475" cy="58356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在省委三个“十大行动”方面</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13" name="图片 12"/>
            <p:cNvPicPr>
              <a:picLocks noChangeAspect="true"/>
            </p:cNvPicPr>
            <p:nvPr/>
          </p:nvPicPr>
          <p:blipFill>
            <a:blip r:embed="rId3">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14" name="文本框 99"/>
          <p:cNvSpPr txBox="true"/>
          <p:nvPr/>
        </p:nvSpPr>
        <p:spPr>
          <a:xfrm>
            <a:off x="1362075" y="2394857"/>
            <a:ext cx="9948181" cy="2330450"/>
          </a:xfrm>
          <a:prstGeom prst="rect">
            <a:avLst/>
          </a:prstGeom>
          <a:noFill/>
          <a:ln w="9525">
            <a:noFill/>
          </a:ln>
        </p:spPr>
        <p:txBody>
          <a:bodyPr wrap="square">
            <a:spAutoFit/>
          </a:bodyPr>
          <a:lstStyle/>
          <a:p>
            <a:pPr>
              <a:lnSpc>
                <a:spcPct val="130000"/>
              </a:lnSpc>
            </a:pPr>
            <a:r>
              <a:rPr lang="zh-CN" altLang="en-US" sz="2800" dirty="0">
                <a:solidFill>
                  <a:schemeClr val="bg1"/>
                </a:solidFill>
                <a:latin typeface="+mn-ea"/>
              </a:rPr>
              <a:t>省里出台了“</a:t>
            </a:r>
            <a:r>
              <a:rPr lang="zh-CN" altLang="en-US" sz="2800" b="1" dirty="0">
                <a:solidFill>
                  <a:srgbClr val="FFFF00"/>
                </a:solidFill>
                <a:latin typeface="+mn-ea"/>
              </a:rPr>
              <a:t>三个十大</a:t>
            </a:r>
            <a:r>
              <a:rPr lang="zh-CN" altLang="en-US" sz="2800" dirty="0">
                <a:solidFill>
                  <a:schemeClr val="bg1"/>
                </a:solidFill>
                <a:latin typeface="+mn-ea"/>
              </a:rPr>
              <a:t>”（十大创新、十强产业、十大扩需求）</a:t>
            </a:r>
            <a:r>
              <a:rPr lang="en-US" altLang="zh-CN" sz="2800" dirty="0">
                <a:solidFill>
                  <a:schemeClr val="bg1"/>
                </a:solidFill>
                <a:latin typeface="+mn-ea"/>
              </a:rPr>
              <a:t>2022</a:t>
            </a:r>
            <a:r>
              <a:rPr lang="zh-CN" altLang="en-US" sz="2800" dirty="0">
                <a:solidFill>
                  <a:schemeClr val="bg1"/>
                </a:solidFill>
                <a:latin typeface="+mn-ea"/>
              </a:rPr>
              <a:t>年行动计划</a:t>
            </a:r>
            <a:r>
              <a:rPr lang="zh-CN" altLang="en-US" sz="2800" dirty="0" smtClean="0">
                <a:solidFill>
                  <a:schemeClr val="bg1"/>
                </a:solidFill>
                <a:latin typeface="+mn-ea"/>
              </a:rPr>
              <a:t>，针对</a:t>
            </a:r>
            <a:r>
              <a:rPr lang="zh-CN" altLang="en-US" sz="2800" dirty="0">
                <a:solidFill>
                  <a:schemeClr val="bg1"/>
                </a:solidFill>
                <a:latin typeface="+mn-ea"/>
              </a:rPr>
              <a:t>“三个十大”制定一系列政策措施，市属企业应主动与我们市里行业主管部门联系对接，盯紧跟进、争取相关政策支持。</a:t>
            </a:r>
            <a:endParaRPr lang="zh-CN" altLang="en-US" sz="2800" dirty="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true"/>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（四）</a:t>
            </a:r>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sym typeface="+mn-ea"/>
              </a:rPr>
              <a:t>“六个新聊城”发展</a:t>
            </a:r>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机遇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pic>
        <p:nvPicPr>
          <p:cNvPr id="2050" name="Picture 2" descr="Y:\PP制作\2022 国资委  局长大讲堂\图\第十四次党代会.jpg"/>
          <p:cNvPicPr>
            <a:picLocks noChangeAspect="true" noChangeArrowheads="true"/>
          </p:cNvPicPr>
          <p:nvPr/>
        </p:nvPicPr>
        <p:blipFill>
          <a:blip r:embed="rId2">
            <a:extLst>
              <a:ext uri="{28A0092B-C50C-407E-A947-70E740481C1C}">
                <a14:useLocalDpi xmlns:a14="http://schemas.microsoft.com/office/drawing/2010/main" val="false"/>
              </a:ext>
            </a:extLst>
          </a:blip>
          <a:srcRect/>
          <a:stretch>
            <a:fillRect/>
          </a:stretch>
        </p:blipFill>
        <p:spPr bwMode="auto">
          <a:xfrm>
            <a:off x="1345320" y="839451"/>
            <a:ext cx="9469820" cy="6112770"/>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9" name="组合 10"/>
          <p:cNvGrpSpPr/>
          <p:nvPr/>
        </p:nvGrpSpPr>
        <p:grpSpPr>
          <a:xfrm>
            <a:off x="7" y="5486400"/>
            <a:ext cx="12287244" cy="1471401"/>
            <a:chOff x="542143" y="2132219"/>
            <a:chExt cx="4991693" cy="1796913"/>
          </a:xfrm>
          <a:blipFill>
            <a:blip r:embed="rId3"/>
            <a:stretch>
              <a:fillRect/>
            </a:stretch>
          </a:blipFill>
        </p:grpSpPr>
        <p:sp>
          <p:nvSpPr>
            <p:cNvPr id="15" name="object 3"/>
            <p:cNvSpPr/>
            <p:nvPr/>
          </p:nvSpPr>
          <p:spPr>
            <a:xfrm>
              <a:off x="542143" y="2132219"/>
              <a:ext cx="4991693" cy="1796913"/>
            </a:xfrm>
            <a:prstGeom prst="rect">
              <a:avLst/>
            </a:prstGeom>
            <a:solidFill>
              <a:srgbClr val="C00000">
                <a:alpha val="85000"/>
              </a:srgbClr>
            </a:solidFill>
          </p:spPr>
          <p:txBody>
            <a:bodyPr wrap="square" lIns="0" tIns="0" rIns="0" bIns="0" rtlCol="0"/>
            <a:lstStyle/>
            <a:p/>
          </p:txBody>
        </p:sp>
        <p:sp>
          <p:nvSpPr>
            <p:cNvPr id="16" name="object 5"/>
            <p:cNvSpPr txBox="true"/>
            <p:nvPr/>
          </p:nvSpPr>
          <p:spPr>
            <a:xfrm>
              <a:off x="717512" y="2350419"/>
              <a:ext cx="4687662" cy="1565048"/>
            </a:xfrm>
            <a:prstGeom prst="rect">
              <a:avLst/>
            </a:prstGeom>
            <a:noFill/>
          </p:spPr>
          <p:txBody>
            <a:bodyPr vert="horz" wrap="square" lIns="0" tIns="97790" rIns="0" bIns="0" rtlCol="0">
              <a:spAutoFit/>
            </a:bodyPr>
            <a:lstStyle/>
            <a:p>
              <a:pPr lvl="0">
                <a:lnSpc>
                  <a:spcPct val="130000"/>
                </a:lnSpc>
                <a:spcBef>
                  <a:spcPts val="770"/>
                </a:spcBef>
              </a:pPr>
              <a:r>
                <a:rPr lang="zh-CN" altLang="en-US" sz="2400" b="1" dirty="0">
                  <a:solidFill>
                    <a:schemeClr val="bg1"/>
                  </a:solidFill>
                </a:rPr>
                <a:t>市第十四次党代会，提出建设“六个新聊城”的宏伟目标，这为市属企业建功立业提供了广阔空间和舞台，市属企业在我市经济社会发展中大有可为，也应大有作为。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050"/>
                                        </p:tgtEl>
                                        <p:attrNameLst>
                                          <p:attrName>style.visibility</p:attrName>
                                        </p:attrNameLst>
                                      </p:cBhvr>
                                      <p:to>
                                        <p:strVal val="visible"/>
                                      </p:to>
                                    </p:set>
                                    <p:anim calcmode="lin" valueType="num">
                                      <p:cBhvr>
                                        <p:cTn id="16" dur="500" fill="hold"/>
                                        <p:tgtEl>
                                          <p:spTgt spid="2050"/>
                                        </p:tgtEl>
                                        <p:attrNameLst>
                                          <p:attrName>ppt_w</p:attrName>
                                        </p:attrNameLst>
                                      </p:cBhvr>
                                      <p:tavLst>
                                        <p:tav tm="0">
                                          <p:val>
                                            <p:fltVal val="0"/>
                                          </p:val>
                                        </p:tav>
                                        <p:tav tm="100000">
                                          <p:val>
                                            <p:strVal val="#ppt_w"/>
                                          </p:val>
                                        </p:tav>
                                      </p:tavLst>
                                    </p:anim>
                                    <p:anim calcmode="lin" valueType="num">
                                      <p:cBhvr>
                                        <p:cTn id="17" dur="500" fill="hold"/>
                                        <p:tgtEl>
                                          <p:spTgt spid="2050"/>
                                        </p:tgtEl>
                                        <p:attrNameLst>
                                          <p:attrName>ppt_h</p:attrName>
                                        </p:attrNameLst>
                                      </p:cBhvr>
                                      <p:tavLst>
                                        <p:tav tm="0">
                                          <p:val>
                                            <p:fltVal val="0"/>
                                          </p:val>
                                        </p:tav>
                                        <p:tav tm="100000">
                                          <p:val>
                                            <p:strVal val="#ppt_h"/>
                                          </p:val>
                                        </p:tav>
                                      </p:tavLst>
                                    </p:anim>
                                    <p:animEffect transition="in" filter="fade">
                                      <p:cBhvr>
                                        <p:cTn id="18" dur="500"/>
                                        <p:tgtEl>
                                          <p:spTgt spid="2050"/>
                                        </p:tgtEl>
                                      </p:cBhvr>
                                    </p:animEffect>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3335" y="0"/>
            <a:ext cx="12188952" cy="6857998"/>
          </a:xfrm>
          <a:prstGeom prst="rect">
            <a:avLst/>
          </a:prstGeom>
          <a:blipFill>
            <a:blip r:embed="rId1" cstate="print"/>
            <a:stretch>
              <a:fillRect/>
            </a:stretch>
          </a:blipFill>
        </p:spPr>
        <p:txBody>
          <a:bodyPr wrap="square" lIns="0" tIns="0" rIns="0" bIns="0" rtlCol="0"/>
          <a:lstStyle/>
          <a:p>
            <a:endParaRPr dirty="0">
              <a:solidFill>
                <a:srgbClr val="000000"/>
              </a:solidFill>
            </a:endParaRPr>
          </a:p>
        </p:txBody>
      </p:sp>
      <p:pic>
        <p:nvPicPr>
          <p:cNvPr id="10" name="图片 9"/>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542862" y="1504323"/>
            <a:ext cx="11076132" cy="3961056"/>
          </a:xfrm>
          <a:prstGeom prst="rect">
            <a:avLst/>
          </a:prstGeom>
        </p:spPr>
      </p:pic>
      <p:sp>
        <p:nvSpPr>
          <p:cNvPr id="5" name="object 5"/>
          <p:cNvSpPr/>
          <p:nvPr/>
        </p:nvSpPr>
        <p:spPr>
          <a:xfrm>
            <a:off x="11130323" y="1514117"/>
            <a:ext cx="472642" cy="470766"/>
          </a:xfrm>
          <a:custGeom>
            <a:avLst/>
            <a:gdLst/>
            <a:ahLst/>
            <a:cxnLst/>
            <a:rect l="l" t="t" r="r" b="b"/>
            <a:pathLst>
              <a:path w="320040" h="318769">
                <a:moveTo>
                  <a:pt x="0" y="0"/>
                </a:moveTo>
                <a:lnTo>
                  <a:pt x="320040" y="0"/>
                </a:lnTo>
                <a:lnTo>
                  <a:pt x="320040" y="318515"/>
                </a:lnTo>
              </a:path>
            </a:pathLst>
          </a:custGeom>
          <a:ln w="67056">
            <a:solidFill>
              <a:srgbClr val="FFFFFF"/>
            </a:solidFill>
          </a:ln>
        </p:spPr>
        <p:txBody>
          <a:bodyPr wrap="square" lIns="0" tIns="0" rIns="0" bIns="0" rtlCol="0"/>
          <a:lstStyle/>
          <a:p>
            <a:endParaRPr>
              <a:solidFill>
                <a:srgbClr val="000000"/>
              </a:solidFill>
            </a:endParaRPr>
          </a:p>
        </p:txBody>
      </p:sp>
      <p:sp>
        <p:nvSpPr>
          <p:cNvPr id="6" name="object 6"/>
          <p:cNvSpPr/>
          <p:nvPr/>
        </p:nvSpPr>
        <p:spPr>
          <a:xfrm>
            <a:off x="551161" y="1518464"/>
            <a:ext cx="472642" cy="472642"/>
          </a:xfrm>
          <a:custGeom>
            <a:avLst/>
            <a:gdLst/>
            <a:ahLst/>
            <a:cxnLst/>
            <a:rect l="l" t="t" r="r" b="b"/>
            <a:pathLst>
              <a:path w="320039" h="320039">
                <a:moveTo>
                  <a:pt x="0" y="320039"/>
                </a:moveTo>
                <a:lnTo>
                  <a:pt x="0" y="0"/>
                </a:lnTo>
                <a:lnTo>
                  <a:pt x="320040" y="0"/>
                </a:lnTo>
              </a:path>
            </a:pathLst>
          </a:custGeom>
          <a:ln w="67056">
            <a:solidFill>
              <a:srgbClr val="FFFFFF"/>
            </a:solidFill>
          </a:ln>
        </p:spPr>
        <p:txBody>
          <a:bodyPr wrap="square" lIns="0" tIns="0" rIns="0" bIns="0" rtlCol="0"/>
          <a:lstStyle/>
          <a:p>
            <a:endParaRPr>
              <a:solidFill>
                <a:srgbClr val="000000"/>
              </a:solidFill>
            </a:endParaRPr>
          </a:p>
        </p:txBody>
      </p:sp>
      <p:sp>
        <p:nvSpPr>
          <p:cNvPr id="12" name="TextBox 11"/>
          <p:cNvSpPr txBox="true"/>
          <p:nvPr/>
        </p:nvSpPr>
        <p:spPr>
          <a:xfrm>
            <a:off x="-1" y="0"/>
            <a:ext cx="6081141" cy="1200329"/>
          </a:xfrm>
          <a:prstGeom prst="rect">
            <a:avLst/>
          </a:prstGeom>
          <a:noFill/>
        </p:spPr>
        <p:txBody>
          <a:bodyPr wrap="square" rtlCol="0">
            <a:spAutoFit/>
          </a:bodyPr>
          <a:lstStyle/>
          <a:p>
            <a:pPr algn="l">
              <a:lnSpc>
                <a:spcPct val="150000"/>
              </a:lnSpc>
            </a:pPr>
            <a:r>
              <a:rPr lang="zh-CN" altLang="en-US" sz="4800" spc="-5" dirty="0">
                <a:solidFill>
                  <a:srgbClr val="FFFFFF"/>
                </a:solidFill>
                <a:latin typeface="方正粗雅宋_GBK" panose="02000000000000000000" pitchFamily="2" charset="-122"/>
                <a:ea typeface="方正粗雅宋_GBK" panose="02000000000000000000" pitchFamily="2" charset="-122"/>
                <a:cs typeface="Calibri" panose="020F0502020204030204"/>
                <a:sym typeface="+mn-ea"/>
              </a:rPr>
              <a:t>（五）</a:t>
            </a:r>
            <a:r>
              <a:rPr lang="zh-CN" altLang="en-US" sz="4800" dirty="0">
                <a:solidFill>
                  <a:prstClr val="white"/>
                </a:solidFill>
                <a:latin typeface="方正粗雅宋_GBK" panose="02000000000000000000" pitchFamily="2" charset="-122"/>
                <a:ea typeface="方正粗雅宋_GBK" panose="02000000000000000000" pitchFamily="2" charset="-122"/>
              </a:rPr>
              <a:t>攻坚五个重点</a:t>
            </a:r>
            <a:endParaRPr lang="zh-CN" altLang="en-US" sz="4800" dirty="0">
              <a:solidFill>
                <a:prstClr val="white"/>
              </a:solidFill>
              <a:latin typeface="方正粗雅宋_GBK" panose="02000000000000000000" pitchFamily="2" charset="-122"/>
              <a:ea typeface="方正粗雅宋_GBK" panose="02000000000000000000" pitchFamily="2" charset="-122"/>
            </a:endParaRPr>
          </a:p>
        </p:txBody>
      </p:sp>
      <p:sp>
        <p:nvSpPr>
          <p:cNvPr id="2" name="TextBox 11"/>
          <p:cNvSpPr txBox="true"/>
          <p:nvPr/>
        </p:nvSpPr>
        <p:spPr>
          <a:xfrm>
            <a:off x="3538670" y="1608145"/>
            <a:ext cx="7162800" cy="3693319"/>
          </a:xfrm>
          <a:prstGeom prst="rect">
            <a:avLst/>
          </a:prstGeom>
          <a:noFill/>
        </p:spPr>
        <p:txBody>
          <a:bodyPr wrap="square" rtlCol="0">
            <a:spAutoFit/>
          </a:bodyPr>
          <a:lstStyle/>
          <a:p>
            <a:pPr marL="457200" indent="-457200" algn="l">
              <a:lnSpc>
                <a:spcPct val="130000"/>
              </a:lnSpc>
              <a:buFont typeface="Wingdings" panose="05000000000000000000" charset="0"/>
              <a:buChar char="p"/>
            </a:pPr>
            <a:r>
              <a:rPr lang="zh-CN" altLang="en-US" sz="3600" spc="-5"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落实</a:t>
            </a:r>
            <a:r>
              <a:rPr lang="en-US" altLang="zh-CN" sz="3600" spc="-5"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600" spc="-5"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a:t>
            </a:r>
            <a:r>
              <a:rPr lang="en-US" altLang="zh-CN" sz="3600" spc="-5"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600" spc="-5"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发展规划</a:t>
            </a:r>
            <a:endParaRPr lang="zh-CN" altLang="en-US" sz="3600" spc="-5"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indent="-457200" algn="l">
              <a:lnSpc>
                <a:spcPct val="130000"/>
              </a:lnSpc>
              <a:buFont typeface="Wingdings" panose="05000000000000000000" charset="0"/>
              <a:buChar char="p"/>
            </a:pPr>
            <a:r>
              <a:rPr lang="zh-CN" altLang="en-US" sz="360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对接央企、省企合资合作</a:t>
            </a:r>
            <a:endParaRPr lang="zh-CN" altLang="en-US" sz="360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l">
              <a:lnSpc>
                <a:spcPct val="130000"/>
              </a:lnSpc>
              <a:buFont typeface="Wingdings" panose="05000000000000000000" charset="0"/>
              <a:buChar char="p"/>
            </a:pPr>
            <a:r>
              <a:rPr lang="zh-CN" altLang="en-US" sz="360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加快提升企业信用等级</a:t>
            </a:r>
            <a:endParaRPr lang="zh-CN" altLang="en-US" sz="360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l">
              <a:lnSpc>
                <a:spcPct val="130000"/>
              </a:lnSpc>
              <a:buFont typeface="Wingdings" panose="05000000000000000000" charset="0"/>
              <a:buChar char="p"/>
            </a:pPr>
            <a:r>
              <a:rPr lang="zh-CN" altLang="en-US" sz="360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推动国企改革取得实效</a:t>
            </a:r>
            <a:endParaRPr lang="zh-CN" altLang="en-US" sz="360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gn="l">
              <a:lnSpc>
                <a:spcPct val="130000"/>
              </a:lnSpc>
              <a:buFont typeface="Wingdings" panose="05000000000000000000" charset="0"/>
              <a:buChar char="p"/>
            </a:pPr>
            <a:r>
              <a:rPr lang="zh-CN" altLang="en-US" sz="360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守牢国企发展安全底线</a:t>
            </a:r>
            <a:endParaRPr lang="zh-CN" altLang="en-US" sz="360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（一）锚定目标任务，落实“十四五”发展</a:t>
            </a:r>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规划</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9" name="剪去单角的矩形 8"/>
          <p:cNvSpPr/>
          <p:nvPr/>
        </p:nvSpPr>
        <p:spPr>
          <a:xfrm>
            <a:off x="8037195" y="2785756"/>
            <a:ext cx="3002280" cy="3434068"/>
          </a:xfrm>
          <a:prstGeom prst="snip1Rect">
            <a:avLst/>
          </a:prstGeom>
          <a:solidFill>
            <a:srgbClr val="0080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剪去单角的矩形 14"/>
          <p:cNvSpPr/>
          <p:nvPr/>
        </p:nvSpPr>
        <p:spPr>
          <a:xfrm>
            <a:off x="4625434" y="2776231"/>
            <a:ext cx="3036751" cy="3443593"/>
          </a:xfrm>
          <a:prstGeom prst="snip1Rect">
            <a:avLst/>
          </a:prstGeom>
          <a:solidFill>
            <a:srgbClr val="32AC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剪去单角的矩形 15"/>
          <p:cNvSpPr/>
          <p:nvPr/>
        </p:nvSpPr>
        <p:spPr>
          <a:xfrm>
            <a:off x="1307465" y="2758439"/>
            <a:ext cx="2950210" cy="3461385"/>
          </a:xfrm>
          <a:prstGeom prst="snip1Rect">
            <a:avLst/>
          </a:prstGeom>
          <a:solidFill>
            <a:srgbClr val="43BD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1282065"/>
            <a:endParaRPr lang="zh-CN" altLang="en-US" dirty="0" smtClean="0">
              <a:solidFill>
                <a:srgbClr val="FFFFFF"/>
              </a:solidFill>
              <a:latin typeface="微软雅黑" panose="020B0503020204020204" pitchFamily="34" charset="-122"/>
              <a:cs typeface="微软雅黑" panose="020B0503020204020204" pitchFamily="34" charset="-122"/>
            </a:endParaRPr>
          </a:p>
        </p:txBody>
      </p:sp>
      <p:cxnSp>
        <p:nvCxnSpPr>
          <p:cNvPr id="17" name="直接连接符 16"/>
          <p:cNvCxnSpPr/>
          <p:nvPr>
            <p:custDataLst>
              <p:tags r:id="rId2"/>
            </p:custDataLst>
          </p:nvPr>
        </p:nvCxnSpPr>
        <p:spPr>
          <a:xfrm>
            <a:off x="9541504" y="2363372"/>
            <a:ext cx="0" cy="357245"/>
          </a:xfrm>
          <a:prstGeom prst="line">
            <a:avLst/>
          </a:prstGeom>
          <a:noFill/>
          <a:ln w="12700" cap="flat" cmpd="sng" algn="ctr">
            <a:solidFill>
              <a:srgbClr val="00805F"/>
            </a:solidFill>
            <a:prstDash val="solid"/>
            <a:miter lim="800000"/>
            <a:headEnd type="none" w="med" len="med"/>
            <a:tailEnd type="none" w="med" len="med"/>
          </a:ln>
          <a:effectLst/>
        </p:spPr>
      </p:cxnSp>
      <p:cxnSp>
        <p:nvCxnSpPr>
          <p:cNvPr id="18" name="直接连接符 17"/>
          <p:cNvCxnSpPr/>
          <p:nvPr>
            <p:custDataLst>
              <p:tags r:id="rId3"/>
            </p:custDataLst>
          </p:nvPr>
        </p:nvCxnSpPr>
        <p:spPr>
          <a:xfrm>
            <a:off x="2780512" y="2331488"/>
            <a:ext cx="0" cy="357245"/>
          </a:xfrm>
          <a:prstGeom prst="line">
            <a:avLst/>
          </a:prstGeom>
          <a:noFill/>
          <a:ln w="12700" cap="flat" cmpd="sng" algn="ctr">
            <a:solidFill>
              <a:schemeClr val="accent6"/>
            </a:solidFill>
            <a:prstDash val="solid"/>
            <a:miter lim="800000"/>
            <a:headEnd type="none" w="med" len="med"/>
            <a:tailEnd type="none" w="med" len="med"/>
          </a:ln>
          <a:effectLst/>
        </p:spPr>
      </p:cxnSp>
      <p:cxnSp>
        <p:nvCxnSpPr>
          <p:cNvPr id="19" name="直接连接符 18"/>
          <p:cNvCxnSpPr/>
          <p:nvPr>
            <p:custDataLst>
              <p:tags r:id="rId4"/>
            </p:custDataLst>
          </p:nvPr>
        </p:nvCxnSpPr>
        <p:spPr>
          <a:xfrm>
            <a:off x="6138239" y="2348760"/>
            <a:ext cx="0" cy="357245"/>
          </a:xfrm>
          <a:prstGeom prst="line">
            <a:avLst/>
          </a:prstGeom>
          <a:noFill/>
          <a:ln w="12700" cap="flat" cmpd="sng" algn="ctr">
            <a:solidFill>
              <a:schemeClr val="accent5"/>
            </a:solidFill>
            <a:prstDash val="solid"/>
            <a:miter lim="800000"/>
            <a:headEnd type="none" w="med" len="med"/>
            <a:tailEnd type="none" w="med" len="med"/>
          </a:ln>
          <a:effectLst/>
        </p:spPr>
      </p:cxnSp>
      <p:pic>
        <p:nvPicPr>
          <p:cNvPr id="23" name="图片 22"/>
          <p:cNvPicPr>
            <a:picLocks noChangeAspect="true"/>
          </p:cNvPicPr>
          <p:nvPr/>
        </p:nvPicPr>
        <p:blipFill>
          <a:blip r:embed="rId5" cstate="print">
            <a:extLst>
              <a:ext uri="{28A0092B-C50C-407E-A947-70E740481C1C}">
                <a14:useLocalDpi xmlns:a14="http://schemas.microsoft.com/office/drawing/2010/main" val="false"/>
              </a:ext>
            </a:extLst>
          </a:blip>
          <a:stretch>
            <a:fillRect/>
          </a:stretch>
        </p:blipFill>
        <p:spPr>
          <a:xfrm>
            <a:off x="2045905" y="1128804"/>
            <a:ext cx="1394456" cy="1394456"/>
          </a:xfrm>
          <a:prstGeom prst="rect">
            <a:avLst/>
          </a:prstGeom>
        </p:spPr>
      </p:pic>
      <p:pic>
        <p:nvPicPr>
          <p:cNvPr id="24" name="图片 23"/>
          <p:cNvPicPr>
            <a:picLocks noChangeAspect="true"/>
          </p:cNvPicPr>
          <p:nvPr/>
        </p:nvPicPr>
        <p:blipFill>
          <a:blip r:embed="rId6" cstate="print">
            <a:extLst>
              <a:ext uri="{28A0092B-C50C-407E-A947-70E740481C1C}">
                <a14:useLocalDpi xmlns:a14="http://schemas.microsoft.com/office/drawing/2010/main" val="false"/>
              </a:ext>
            </a:extLst>
          </a:blip>
          <a:stretch>
            <a:fillRect/>
          </a:stretch>
        </p:blipFill>
        <p:spPr>
          <a:xfrm>
            <a:off x="5334000" y="1144148"/>
            <a:ext cx="1372257" cy="1372257"/>
          </a:xfrm>
          <a:prstGeom prst="rect">
            <a:avLst/>
          </a:prstGeom>
        </p:spPr>
      </p:pic>
      <p:pic>
        <p:nvPicPr>
          <p:cNvPr id="25" name="图片 24"/>
          <p:cNvPicPr>
            <a:picLocks noChangeAspect="true"/>
          </p:cNvPicPr>
          <p:nvPr/>
        </p:nvPicPr>
        <p:blipFill>
          <a:blip r:embed="rId7" cstate="print">
            <a:extLst>
              <a:ext uri="{28A0092B-C50C-407E-A947-70E740481C1C}">
                <a14:useLocalDpi xmlns:a14="http://schemas.microsoft.com/office/drawing/2010/main" val="false"/>
              </a:ext>
            </a:extLst>
          </a:blip>
          <a:stretch>
            <a:fillRect/>
          </a:stretch>
        </p:blipFill>
        <p:spPr>
          <a:xfrm>
            <a:off x="9130619" y="1167525"/>
            <a:ext cx="805173" cy="1173005"/>
          </a:xfrm>
          <a:prstGeom prst="rect">
            <a:avLst/>
          </a:prstGeom>
        </p:spPr>
      </p:pic>
      <p:grpSp>
        <p:nvGrpSpPr>
          <p:cNvPr id="2" name="组合 1"/>
          <p:cNvGrpSpPr/>
          <p:nvPr/>
        </p:nvGrpSpPr>
        <p:grpSpPr>
          <a:xfrm>
            <a:off x="1409410" y="3089790"/>
            <a:ext cx="2724439" cy="3061216"/>
            <a:chOff x="1409410" y="3089790"/>
            <a:chExt cx="2724439" cy="3061216"/>
          </a:xfrm>
        </p:grpSpPr>
        <p:sp>
          <p:nvSpPr>
            <p:cNvPr id="22" name="TextBox 21"/>
            <p:cNvSpPr txBox="true"/>
            <p:nvPr/>
          </p:nvSpPr>
          <p:spPr>
            <a:xfrm>
              <a:off x="1409410" y="3604943"/>
              <a:ext cx="2724439" cy="2546063"/>
            </a:xfrm>
            <a:prstGeom prst="rect">
              <a:avLst/>
            </a:prstGeom>
            <a:noFill/>
          </p:spPr>
          <p:txBody>
            <a:bodyPr vert="horz" wrap="square" lIns="0" tIns="72000" rIns="0" bIns="72000" rtlCol="0">
              <a:spAutoFit/>
            </a:bodyPr>
            <a:lstStyle/>
            <a:p>
              <a:pPr>
                <a:lnSpc>
                  <a:spcPct val="130000"/>
                </a:lnSpc>
              </a:pPr>
              <a:r>
                <a:rPr lang="zh-CN" altLang="en-US" sz="2000">
                  <a:solidFill>
                    <a:schemeClr val="bg1"/>
                  </a:solidFill>
                  <a:latin typeface="+mn-ea"/>
                </a:rPr>
                <a:t>细化分解“十四五”规划</a:t>
              </a:r>
              <a:r>
                <a:rPr lang="en-US" altLang="zh-CN" sz="2000">
                  <a:solidFill>
                    <a:schemeClr val="bg1"/>
                  </a:solidFill>
                  <a:latin typeface="+mn-ea"/>
                </a:rPr>
                <a:t>15</a:t>
              </a:r>
              <a:r>
                <a:rPr lang="zh-CN" altLang="en-US" sz="2000">
                  <a:solidFill>
                    <a:schemeClr val="bg1"/>
                  </a:solidFill>
                  <a:latin typeface="+mn-ea"/>
                </a:rPr>
                <a:t>大项任务，逐一明确落实措施和完成时限，建立落实台账，定期督促调度，压实推进责任。</a:t>
              </a:r>
              <a:endParaRPr lang="zh-CN" altLang="en-US" sz="2000">
                <a:solidFill>
                  <a:schemeClr val="bg1"/>
                </a:solidFill>
                <a:latin typeface="+mn-ea"/>
              </a:endParaRPr>
            </a:p>
          </p:txBody>
        </p:sp>
        <p:sp>
          <p:nvSpPr>
            <p:cNvPr id="4" name="矩形 3"/>
            <p:cNvSpPr/>
            <p:nvPr/>
          </p:nvSpPr>
          <p:spPr>
            <a:xfrm>
              <a:off x="1418936" y="3089790"/>
              <a:ext cx="2646878" cy="461665"/>
            </a:xfrm>
            <a:prstGeom prst="rect">
              <a:avLst/>
            </a:prstGeom>
          </p:spPr>
          <p:txBody>
            <a:bodyPr wrap="none">
              <a:spAutoFit/>
            </a:bodyPr>
            <a:lstStyle/>
            <a:p>
              <a:r>
                <a:rPr lang="zh-CN" altLang="en-US" sz="2400" b="1">
                  <a:solidFill>
                    <a:schemeClr val="bg1"/>
                  </a:solidFill>
                </a:rPr>
                <a:t>发挥目标引领作用</a:t>
              </a:r>
              <a:endParaRPr lang="zh-CN" altLang="en-US" sz="2400" b="1">
                <a:solidFill>
                  <a:schemeClr val="bg1"/>
                </a:solidFill>
              </a:endParaRPr>
            </a:p>
          </p:txBody>
        </p:sp>
      </p:grpSp>
      <p:grpSp>
        <p:nvGrpSpPr>
          <p:cNvPr id="3" name="组合 2"/>
          <p:cNvGrpSpPr/>
          <p:nvPr/>
        </p:nvGrpSpPr>
        <p:grpSpPr>
          <a:xfrm>
            <a:off x="4790934" y="3058982"/>
            <a:ext cx="2724439" cy="3061216"/>
            <a:chOff x="4790934" y="3058982"/>
            <a:chExt cx="2724439" cy="3061216"/>
          </a:xfrm>
        </p:grpSpPr>
        <p:sp>
          <p:nvSpPr>
            <p:cNvPr id="26" name="TextBox 25"/>
            <p:cNvSpPr txBox="true"/>
            <p:nvPr/>
          </p:nvSpPr>
          <p:spPr>
            <a:xfrm>
              <a:off x="4790934" y="3574135"/>
              <a:ext cx="2724439" cy="2546063"/>
            </a:xfrm>
            <a:prstGeom prst="rect">
              <a:avLst/>
            </a:prstGeom>
            <a:noFill/>
          </p:spPr>
          <p:txBody>
            <a:bodyPr vert="horz" wrap="square" lIns="0" tIns="72000" rIns="0" bIns="72000" rtlCol="0">
              <a:spAutoFit/>
            </a:bodyPr>
            <a:lstStyle/>
            <a:p>
              <a:pPr>
                <a:lnSpc>
                  <a:spcPct val="130000"/>
                </a:lnSpc>
              </a:pPr>
              <a:r>
                <a:rPr lang="zh-CN" altLang="en-US" sz="2000">
                  <a:solidFill>
                    <a:schemeClr val="bg1"/>
                  </a:solidFill>
                  <a:latin typeface="+mn-ea"/>
                </a:rPr>
                <a:t>明确资本布局优化调整方向，“十四五”期间，将构建“</a:t>
              </a:r>
              <a:r>
                <a:rPr lang="en-US" altLang="zh-CN" sz="2000">
                  <a:solidFill>
                    <a:schemeClr val="bg1"/>
                  </a:solidFill>
                  <a:latin typeface="+mn-ea"/>
                </a:rPr>
                <a:t>316”</a:t>
              </a:r>
              <a:r>
                <a:rPr lang="zh-CN" altLang="en-US" sz="2000">
                  <a:solidFill>
                    <a:schemeClr val="bg1"/>
                  </a:solidFill>
                  <a:latin typeface="+mn-ea"/>
                </a:rPr>
                <a:t>国有资本布局，即“三个坚持、一个加强、六个助力”。</a:t>
              </a:r>
              <a:endParaRPr lang="zh-CN" altLang="en-US" sz="2000">
                <a:solidFill>
                  <a:schemeClr val="bg1"/>
                </a:solidFill>
                <a:latin typeface="+mn-ea"/>
              </a:endParaRPr>
            </a:p>
          </p:txBody>
        </p:sp>
        <p:sp>
          <p:nvSpPr>
            <p:cNvPr id="27" name="矩形 26"/>
            <p:cNvSpPr/>
            <p:nvPr/>
          </p:nvSpPr>
          <p:spPr>
            <a:xfrm>
              <a:off x="4800460" y="3058982"/>
              <a:ext cx="2646878" cy="461665"/>
            </a:xfrm>
            <a:prstGeom prst="rect">
              <a:avLst/>
            </a:prstGeom>
          </p:spPr>
          <p:txBody>
            <a:bodyPr wrap="none">
              <a:spAutoFit/>
            </a:bodyPr>
            <a:lstStyle/>
            <a:p>
              <a:r>
                <a:rPr lang="zh-CN" altLang="en-US" sz="2400" b="1">
                  <a:solidFill>
                    <a:schemeClr val="bg1"/>
                  </a:solidFill>
                </a:rPr>
                <a:t>优化国有资本布局</a:t>
              </a:r>
              <a:endParaRPr lang="zh-CN" altLang="en-US" sz="2400" b="1">
                <a:solidFill>
                  <a:schemeClr val="bg1"/>
                </a:solidFill>
              </a:endParaRPr>
            </a:p>
          </p:txBody>
        </p:sp>
      </p:grpSp>
      <p:grpSp>
        <p:nvGrpSpPr>
          <p:cNvPr id="5" name="组合 4"/>
          <p:cNvGrpSpPr/>
          <p:nvPr/>
        </p:nvGrpSpPr>
        <p:grpSpPr>
          <a:xfrm>
            <a:off x="8200240" y="3091247"/>
            <a:ext cx="2724439" cy="1860888"/>
            <a:chOff x="8200240" y="3091247"/>
            <a:chExt cx="2724439" cy="1860888"/>
          </a:xfrm>
        </p:grpSpPr>
        <p:sp>
          <p:nvSpPr>
            <p:cNvPr id="28" name="TextBox 27"/>
            <p:cNvSpPr txBox="true"/>
            <p:nvPr/>
          </p:nvSpPr>
          <p:spPr>
            <a:xfrm>
              <a:off x="8200240" y="3606400"/>
              <a:ext cx="2724439" cy="1345735"/>
            </a:xfrm>
            <a:prstGeom prst="rect">
              <a:avLst/>
            </a:prstGeom>
            <a:noFill/>
          </p:spPr>
          <p:txBody>
            <a:bodyPr vert="horz" wrap="square" lIns="0" tIns="72000" rIns="0" bIns="72000" rtlCol="0">
              <a:spAutoFit/>
            </a:bodyPr>
            <a:lstStyle/>
            <a:p>
              <a:pPr>
                <a:lnSpc>
                  <a:spcPct val="130000"/>
                </a:lnSpc>
              </a:pPr>
              <a:r>
                <a:rPr lang="zh-CN" altLang="en-US" sz="2000" dirty="0">
                  <a:solidFill>
                    <a:schemeClr val="bg1"/>
                  </a:solidFill>
                  <a:latin typeface="+mn-ea"/>
                </a:rPr>
                <a:t>聚焦科技创新，制定“六个聚焦，一个加强”科技创新总体</a:t>
              </a:r>
              <a:r>
                <a:rPr lang="zh-CN" altLang="en-US" sz="2000" dirty="0" smtClean="0">
                  <a:solidFill>
                    <a:schemeClr val="bg1"/>
                  </a:solidFill>
                  <a:latin typeface="+mn-ea"/>
                </a:rPr>
                <a:t>思路。</a:t>
              </a:r>
              <a:endParaRPr lang="zh-CN" altLang="en-US" sz="2000" dirty="0">
                <a:solidFill>
                  <a:schemeClr val="bg1"/>
                </a:solidFill>
                <a:latin typeface="+mn-ea"/>
              </a:endParaRPr>
            </a:p>
          </p:txBody>
        </p:sp>
        <p:sp>
          <p:nvSpPr>
            <p:cNvPr id="29" name="矩形 28"/>
            <p:cNvSpPr/>
            <p:nvPr/>
          </p:nvSpPr>
          <p:spPr>
            <a:xfrm>
              <a:off x="8209766" y="3091247"/>
              <a:ext cx="2646878" cy="461665"/>
            </a:xfrm>
            <a:prstGeom prst="rect">
              <a:avLst/>
            </a:prstGeom>
          </p:spPr>
          <p:txBody>
            <a:bodyPr wrap="none">
              <a:spAutoFit/>
            </a:bodyPr>
            <a:lstStyle/>
            <a:p>
              <a:r>
                <a:rPr lang="zh-CN" altLang="en-US" sz="2400" b="1">
                  <a:solidFill>
                    <a:schemeClr val="bg1"/>
                  </a:solidFill>
                </a:rPr>
                <a:t>实施创新驱动战略</a:t>
              </a:r>
              <a:endParaRPr lang="zh-CN" altLang="en-US" sz="2400" b="1">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edge">
                                      <p:cBhvr>
                                        <p:cTn id="16" dur="500"/>
                                        <p:tgtEl>
                                          <p:spTgt spid="23"/>
                                        </p:tgtEl>
                                      </p:cBhvr>
                                    </p:animEffect>
                                  </p:childTnLst>
                                </p:cTn>
                              </p:par>
                              <p:par>
                                <p:cTn id="17" presetID="20" presetClass="entr" presetSubtype="0" fill="hold" nodeType="withEffect">
                                  <p:stCondLst>
                                    <p:cond delay="0"/>
                                  </p:stCondLst>
                                  <p:childTnLst>
                                    <p:set>
                                      <p:cBhvr>
                                        <p:cTn id="18" dur="500" fill="hold">
                                          <p:stCondLst>
                                            <p:cond delay="0"/>
                                          </p:stCondLst>
                                        </p:cTn>
                                        <p:tgtEl>
                                          <p:spTgt spid="18"/>
                                        </p:tgtEl>
                                        <p:attrNameLst>
                                          <p:attrName>style.visibility</p:attrName>
                                        </p:attrNameLst>
                                      </p:cBhvr>
                                      <p:to>
                                        <p:strVal val="visible"/>
                                      </p:to>
                                    </p:set>
                                    <p:animEffect transition="in" filter="wedge">
                                      <p:cBhvr>
                                        <p:cTn id="19" dur="500"/>
                                        <p:tgtEl>
                                          <p:spTgt spid="18"/>
                                        </p:tgtEl>
                                      </p:cBhvr>
                                    </p:animEffect>
                                  </p:childTnLst>
                                </p:cTn>
                              </p:par>
                            </p:childTnLst>
                          </p:cTn>
                        </p:par>
                        <p:par>
                          <p:cTn id="20" fill="hold">
                            <p:stCondLst>
                              <p:cond delay="500"/>
                            </p:stCondLst>
                            <p:childTnLst>
                              <p:par>
                                <p:cTn id="21" presetID="18" presetClass="entr" presetSubtype="1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strips(downLeft)">
                                      <p:cBhvr>
                                        <p:cTn id="23" dur="500"/>
                                        <p:tgtEl>
                                          <p:spTgt spid="16"/>
                                        </p:tgtEl>
                                      </p:cBhvr>
                                    </p:animEffec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edge">
                                      <p:cBhvr>
                                        <p:cTn id="32" dur="500"/>
                                        <p:tgtEl>
                                          <p:spTgt spid="24"/>
                                        </p:tgtEl>
                                      </p:cBhvr>
                                    </p:animEffect>
                                  </p:childTnLst>
                                </p:cTn>
                              </p:par>
                              <p:par>
                                <p:cTn id="33" presetID="20" presetClass="entr" presetSubtype="0" fill="hold" nodeType="withEffect">
                                  <p:stCondLst>
                                    <p:cond delay="0"/>
                                  </p:stCondLst>
                                  <p:childTnLst>
                                    <p:set>
                                      <p:cBhvr>
                                        <p:cTn id="34" dur="500" fill="hold">
                                          <p:stCondLst>
                                            <p:cond delay="0"/>
                                          </p:stCondLst>
                                        </p:cTn>
                                        <p:tgtEl>
                                          <p:spTgt spid="19"/>
                                        </p:tgtEl>
                                        <p:attrNameLst>
                                          <p:attrName>style.visibility</p:attrName>
                                        </p:attrNameLst>
                                      </p:cBhvr>
                                      <p:to>
                                        <p:strVal val="visible"/>
                                      </p:to>
                                    </p:set>
                                    <p:animEffect transition="in" filter="wedge">
                                      <p:cBhvr>
                                        <p:cTn id="35" dur="500"/>
                                        <p:tgtEl>
                                          <p:spTgt spid="19"/>
                                        </p:tgtEl>
                                      </p:cBhvr>
                                    </p:animEffect>
                                  </p:childTnLst>
                                </p:cTn>
                              </p:par>
                            </p:childTnLst>
                          </p:cTn>
                        </p:par>
                        <p:par>
                          <p:cTn id="36" fill="hold">
                            <p:stCondLst>
                              <p:cond delay="500"/>
                            </p:stCondLst>
                            <p:childTnLst>
                              <p:par>
                                <p:cTn id="37" presetID="18" presetClass="entr" presetSubtype="12"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strips(downLeft)">
                                      <p:cBhvr>
                                        <p:cTn id="39" dur="500"/>
                                        <p:tgtEl>
                                          <p:spTgt spid="15"/>
                                        </p:tgtEl>
                                      </p:cBhvr>
                                    </p:animEffect>
                                  </p:childTnLst>
                                </p:cTn>
                              </p:par>
                            </p:childTnLst>
                          </p:cTn>
                        </p:par>
                        <p:par>
                          <p:cTn id="40" fill="hold">
                            <p:stCondLst>
                              <p:cond delay="1000"/>
                            </p:stCondLst>
                            <p:childTnLst>
                              <p:par>
                                <p:cTn id="41" presetID="22" presetClass="entr" presetSubtype="1"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up)">
                                      <p:cBhvr>
                                        <p:cTn id="43" dur="5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edge">
                                      <p:cBhvr>
                                        <p:cTn id="48" dur="500"/>
                                        <p:tgtEl>
                                          <p:spTgt spid="25"/>
                                        </p:tgtEl>
                                      </p:cBhvr>
                                    </p:animEffect>
                                  </p:childTnLst>
                                </p:cTn>
                              </p:par>
                              <p:par>
                                <p:cTn id="49" presetID="20" presetClass="entr" presetSubtype="0" fill="hold" nodeType="withEffect">
                                  <p:stCondLst>
                                    <p:cond delay="0"/>
                                  </p:stCondLst>
                                  <p:childTnLst>
                                    <p:set>
                                      <p:cBhvr>
                                        <p:cTn id="50" dur="500" fill="hold">
                                          <p:stCondLst>
                                            <p:cond delay="0"/>
                                          </p:stCondLst>
                                        </p:cTn>
                                        <p:tgtEl>
                                          <p:spTgt spid="17"/>
                                        </p:tgtEl>
                                        <p:attrNameLst>
                                          <p:attrName>style.visibility</p:attrName>
                                        </p:attrNameLst>
                                      </p:cBhvr>
                                      <p:to>
                                        <p:strVal val="visible"/>
                                      </p:to>
                                    </p:set>
                                    <p:animEffect transition="in" filter="wedge">
                                      <p:cBhvr>
                                        <p:cTn id="51" dur="500"/>
                                        <p:tgtEl>
                                          <p:spTgt spid="17"/>
                                        </p:tgtEl>
                                      </p:cBhvr>
                                    </p:animEffect>
                                  </p:childTnLst>
                                </p:cTn>
                              </p:par>
                            </p:childTnLst>
                          </p:cTn>
                        </p:par>
                        <p:par>
                          <p:cTn id="52" fill="hold">
                            <p:stCondLst>
                              <p:cond delay="500"/>
                            </p:stCondLst>
                            <p:childTnLst>
                              <p:par>
                                <p:cTn id="53" presetID="18" presetClass="entr" presetSubtype="12"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strips(downLeft)">
                                      <p:cBhvr>
                                        <p:cTn id="55" dur="500"/>
                                        <p:tgtEl>
                                          <p:spTgt spid="9"/>
                                        </p:tgtEl>
                                      </p:cBhvr>
                                    </p:animEffect>
                                  </p:childTnLst>
                                </p:cTn>
                              </p:par>
                            </p:childTnLst>
                          </p:cTn>
                        </p:par>
                        <p:par>
                          <p:cTn id="56" fill="hold">
                            <p:stCondLst>
                              <p:cond delay="1000"/>
                            </p:stCondLst>
                            <p:childTnLst>
                              <p:par>
                                <p:cTn id="57" presetID="22" presetClass="entr" presetSubtype="1"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up)">
                                      <p:cBhvr>
                                        <p:cTn id="5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animBg="true"/>
      <p:bldP spid="15" grpId="0" animBg="true"/>
      <p:bldP spid="15" grpId="1" animBg="true"/>
      <p:bldP spid="16" grpId="0" animBg="true"/>
      <p:bldP spid="16" grpId="1" animBg="true"/>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剪去单角的矩形 19"/>
          <p:cNvSpPr/>
          <p:nvPr/>
        </p:nvSpPr>
        <p:spPr>
          <a:xfrm>
            <a:off x="1620165" y="2848349"/>
            <a:ext cx="4011730" cy="3443593"/>
          </a:xfrm>
          <a:prstGeom prst="snip1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（一）锚定目标任务，落实“十四五”发展</a:t>
            </a:r>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规划</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15" name="剪去单角的矩形 14"/>
          <p:cNvSpPr/>
          <p:nvPr/>
        </p:nvSpPr>
        <p:spPr>
          <a:xfrm>
            <a:off x="6798800" y="2815207"/>
            <a:ext cx="3725980" cy="3443593"/>
          </a:xfrm>
          <a:prstGeom prst="snip1Rect">
            <a:avLst/>
          </a:prstGeom>
          <a:solidFill>
            <a:srgbClr val="32AC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custDataLst>
              <p:tags r:id="rId2"/>
            </p:custDataLst>
          </p:nvPr>
        </p:nvCxnSpPr>
        <p:spPr>
          <a:xfrm>
            <a:off x="3626030" y="2418090"/>
            <a:ext cx="0" cy="357245"/>
          </a:xfrm>
          <a:prstGeom prst="line">
            <a:avLst/>
          </a:prstGeom>
          <a:noFill/>
          <a:ln w="12700" cap="flat" cmpd="sng" algn="ctr">
            <a:solidFill>
              <a:schemeClr val="accent6"/>
            </a:solidFill>
            <a:prstDash val="solid"/>
            <a:miter lim="800000"/>
            <a:headEnd type="none" w="med" len="med"/>
            <a:tailEnd type="none" w="med" len="med"/>
          </a:ln>
          <a:effectLst/>
        </p:spPr>
      </p:cxnSp>
      <p:cxnSp>
        <p:nvCxnSpPr>
          <p:cNvPr id="19" name="直接连接符 18"/>
          <p:cNvCxnSpPr/>
          <p:nvPr>
            <p:custDataLst>
              <p:tags r:id="rId3"/>
            </p:custDataLst>
          </p:nvPr>
        </p:nvCxnSpPr>
        <p:spPr>
          <a:xfrm>
            <a:off x="8661790" y="2374598"/>
            <a:ext cx="0" cy="357245"/>
          </a:xfrm>
          <a:prstGeom prst="line">
            <a:avLst/>
          </a:prstGeom>
          <a:noFill/>
          <a:ln w="12700" cap="flat" cmpd="sng" algn="ctr">
            <a:solidFill>
              <a:schemeClr val="accent5"/>
            </a:solidFill>
            <a:prstDash val="solid"/>
            <a:miter lim="800000"/>
            <a:headEnd type="none" w="med" len="med"/>
            <a:tailEnd type="none" w="med" len="med"/>
          </a:ln>
          <a:effectLst/>
        </p:spPr>
      </p:cxnSp>
      <p:pic>
        <p:nvPicPr>
          <p:cNvPr id="23" name="图片 22"/>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2919236" y="1119222"/>
            <a:ext cx="1413588" cy="1292517"/>
          </a:xfrm>
          <a:prstGeom prst="rect">
            <a:avLst/>
          </a:prstGeom>
        </p:spPr>
      </p:pic>
      <p:pic>
        <p:nvPicPr>
          <p:cNvPr id="24" name="图片 23"/>
          <p:cNvPicPr>
            <a:picLocks noChangeAspect="true"/>
          </p:cNvPicPr>
          <p:nvPr/>
        </p:nvPicPr>
        <p:blipFill>
          <a:blip r:embed="rId5" cstate="print">
            <a:extLst>
              <a:ext uri="{28A0092B-C50C-407E-A947-70E740481C1C}">
                <a14:useLocalDpi xmlns:a14="http://schemas.microsoft.com/office/drawing/2010/main" val="false"/>
              </a:ext>
            </a:extLst>
          </a:blip>
          <a:stretch>
            <a:fillRect/>
          </a:stretch>
        </p:blipFill>
        <p:spPr>
          <a:xfrm>
            <a:off x="7908370" y="971343"/>
            <a:ext cx="1497509" cy="1369250"/>
          </a:xfrm>
          <a:prstGeom prst="rect">
            <a:avLst/>
          </a:prstGeom>
        </p:spPr>
      </p:pic>
      <p:grpSp>
        <p:nvGrpSpPr>
          <p:cNvPr id="2" name="组合 1"/>
          <p:cNvGrpSpPr/>
          <p:nvPr/>
        </p:nvGrpSpPr>
        <p:grpSpPr>
          <a:xfrm>
            <a:off x="1698731" y="3136248"/>
            <a:ext cx="3838574" cy="3053735"/>
            <a:chOff x="1467511" y="3136248"/>
            <a:chExt cx="3838574" cy="3053735"/>
          </a:xfrm>
        </p:grpSpPr>
        <p:sp>
          <p:nvSpPr>
            <p:cNvPr id="22" name="TextBox 21"/>
            <p:cNvSpPr txBox="true"/>
            <p:nvPr/>
          </p:nvSpPr>
          <p:spPr>
            <a:xfrm>
              <a:off x="1467511" y="3643920"/>
              <a:ext cx="3838574" cy="2546063"/>
            </a:xfrm>
            <a:prstGeom prst="rect">
              <a:avLst/>
            </a:prstGeom>
            <a:noFill/>
          </p:spPr>
          <p:txBody>
            <a:bodyPr vert="horz" wrap="square" lIns="0" tIns="72000" rIns="0" bIns="72000" rtlCol="0">
              <a:spAutoFit/>
            </a:bodyPr>
            <a:lstStyle/>
            <a:p>
              <a:pPr>
                <a:lnSpc>
                  <a:spcPct val="130000"/>
                </a:lnSpc>
              </a:pPr>
              <a:r>
                <a:rPr lang="zh-CN" altLang="en-US" sz="2000" dirty="0">
                  <a:solidFill>
                    <a:schemeClr val="bg1"/>
                  </a:solidFill>
                  <a:latin typeface="+mn-ea"/>
                </a:rPr>
                <a:t>研究出台了</a:t>
              </a:r>
              <a:r>
                <a:rPr lang="en-US" altLang="zh-CN" sz="2000" dirty="0">
                  <a:solidFill>
                    <a:schemeClr val="bg1"/>
                  </a:solidFill>
                  <a:latin typeface="+mn-ea"/>
                </a:rPr>
                <a:t>《</a:t>
              </a:r>
              <a:r>
                <a:rPr lang="zh-CN" altLang="en-US" sz="2000" dirty="0">
                  <a:solidFill>
                    <a:schemeClr val="bg1"/>
                  </a:solidFill>
                  <a:latin typeface="+mn-ea"/>
                </a:rPr>
                <a:t>市属企业数字化转型工作方案</a:t>
              </a:r>
              <a:r>
                <a:rPr lang="en-US" altLang="zh-CN" sz="2000" dirty="0">
                  <a:solidFill>
                    <a:schemeClr val="bg1"/>
                  </a:solidFill>
                  <a:latin typeface="+mn-ea"/>
                </a:rPr>
                <a:t>》</a:t>
              </a:r>
              <a:r>
                <a:rPr lang="zh-CN" altLang="en-US" sz="2000" dirty="0">
                  <a:solidFill>
                    <a:schemeClr val="bg1"/>
                  </a:solidFill>
                  <a:latin typeface="+mn-ea"/>
                </a:rPr>
                <a:t>，制定管理数字化、业务数字化、人才数字化、治理数字化四项重点任务，指导企业抓住先机，探索产业数字化、数字产业化转型发展新路径。</a:t>
              </a:r>
              <a:endParaRPr lang="zh-CN" altLang="en-US" sz="2000" dirty="0">
                <a:solidFill>
                  <a:schemeClr val="bg1"/>
                </a:solidFill>
                <a:latin typeface="+mn-ea"/>
              </a:endParaRPr>
            </a:p>
          </p:txBody>
        </p:sp>
        <p:sp>
          <p:nvSpPr>
            <p:cNvPr id="4" name="矩形 3"/>
            <p:cNvSpPr/>
            <p:nvPr/>
          </p:nvSpPr>
          <p:spPr>
            <a:xfrm>
              <a:off x="1619250" y="3136248"/>
              <a:ext cx="3355617" cy="461665"/>
            </a:xfrm>
            <a:prstGeom prst="rect">
              <a:avLst/>
            </a:prstGeom>
          </p:spPr>
          <p:txBody>
            <a:bodyPr wrap="square">
              <a:spAutoFit/>
            </a:bodyPr>
            <a:lstStyle/>
            <a:p>
              <a:pPr algn="ctr"/>
              <a:r>
                <a:rPr lang="zh-CN" altLang="en-US" sz="2400" b="1">
                  <a:solidFill>
                    <a:schemeClr val="bg1"/>
                  </a:solidFill>
                </a:rPr>
                <a:t>加快推进数字化转型</a:t>
              </a:r>
              <a:endParaRPr lang="zh-CN" altLang="en-US" sz="2400" b="1">
                <a:solidFill>
                  <a:schemeClr val="bg1"/>
                </a:solidFill>
              </a:endParaRPr>
            </a:p>
          </p:txBody>
        </p:sp>
      </p:grpSp>
      <p:grpSp>
        <p:nvGrpSpPr>
          <p:cNvPr id="3" name="组合 2"/>
          <p:cNvGrpSpPr/>
          <p:nvPr/>
        </p:nvGrpSpPr>
        <p:grpSpPr>
          <a:xfrm>
            <a:off x="6889195" y="3097958"/>
            <a:ext cx="3514725" cy="1889463"/>
            <a:chOff x="6657975" y="3097958"/>
            <a:chExt cx="3514725" cy="1889463"/>
          </a:xfrm>
        </p:grpSpPr>
        <p:sp>
          <p:nvSpPr>
            <p:cNvPr id="26" name="TextBox 25"/>
            <p:cNvSpPr txBox="true"/>
            <p:nvPr/>
          </p:nvSpPr>
          <p:spPr>
            <a:xfrm>
              <a:off x="6733080" y="3641686"/>
              <a:ext cx="3439620" cy="1345735"/>
            </a:xfrm>
            <a:prstGeom prst="rect">
              <a:avLst/>
            </a:prstGeom>
            <a:noFill/>
          </p:spPr>
          <p:txBody>
            <a:bodyPr vert="horz" wrap="square" lIns="0" tIns="72000" rIns="0" bIns="72000" rtlCol="0">
              <a:spAutoFit/>
            </a:bodyPr>
            <a:lstStyle/>
            <a:p>
              <a:pPr>
                <a:lnSpc>
                  <a:spcPct val="130000"/>
                </a:lnSpc>
              </a:pPr>
              <a:r>
                <a:rPr lang="zh-CN" altLang="en-US" sz="2000">
                  <a:solidFill>
                    <a:schemeClr val="bg1"/>
                  </a:solidFill>
                  <a:latin typeface="+mn-ea"/>
                </a:rPr>
                <a:t>今年市属企业确定</a:t>
              </a:r>
              <a:r>
                <a:rPr lang="en-US" altLang="zh-CN" sz="2000">
                  <a:solidFill>
                    <a:schemeClr val="bg1"/>
                  </a:solidFill>
                  <a:latin typeface="+mn-ea"/>
                </a:rPr>
                <a:t>82</a:t>
              </a:r>
              <a:r>
                <a:rPr lang="zh-CN" altLang="en-US" sz="2000">
                  <a:solidFill>
                    <a:schemeClr val="bg1"/>
                  </a:solidFill>
                  <a:latin typeface="+mn-ea"/>
                </a:rPr>
                <a:t>个年度投资项目，</a:t>
              </a:r>
              <a:r>
                <a:rPr lang="zh-CN" altLang="en-US" sz="2000" b="1">
                  <a:solidFill>
                    <a:srgbClr val="FFFF00"/>
                  </a:solidFill>
                  <a:latin typeface="+mn-ea"/>
                </a:rPr>
                <a:t>总投资</a:t>
              </a:r>
              <a:r>
                <a:rPr lang="en-US" altLang="zh-CN" sz="2000" b="1">
                  <a:solidFill>
                    <a:srgbClr val="FFFF00"/>
                  </a:solidFill>
                  <a:latin typeface="+mn-ea"/>
                </a:rPr>
                <a:t>401.1</a:t>
              </a:r>
              <a:r>
                <a:rPr lang="zh-CN" altLang="en-US" sz="2000" b="1">
                  <a:solidFill>
                    <a:srgbClr val="FFFF00"/>
                  </a:solidFill>
                  <a:latin typeface="+mn-ea"/>
                </a:rPr>
                <a:t>亿元</a:t>
              </a:r>
              <a:r>
                <a:rPr lang="zh-CN" altLang="en-US" sz="2000">
                  <a:solidFill>
                    <a:schemeClr val="bg1"/>
                  </a:solidFill>
                  <a:latin typeface="+mn-ea"/>
                </a:rPr>
                <a:t>，</a:t>
              </a:r>
              <a:r>
                <a:rPr lang="en-US" altLang="zh-CN" sz="2000">
                  <a:solidFill>
                    <a:schemeClr val="bg1"/>
                  </a:solidFill>
                  <a:latin typeface="+mn-ea"/>
                </a:rPr>
                <a:t>2022</a:t>
              </a:r>
              <a:r>
                <a:rPr lang="zh-CN" altLang="en-US" sz="2000">
                  <a:solidFill>
                    <a:schemeClr val="bg1"/>
                  </a:solidFill>
                  <a:latin typeface="+mn-ea"/>
                </a:rPr>
                <a:t>年计划投资</a:t>
              </a:r>
              <a:r>
                <a:rPr lang="en-US" altLang="zh-CN" sz="2000" b="1">
                  <a:solidFill>
                    <a:srgbClr val="FFFF00"/>
                  </a:solidFill>
                  <a:latin typeface="+mn-ea"/>
                </a:rPr>
                <a:t>52.9</a:t>
              </a:r>
              <a:r>
                <a:rPr lang="zh-CN" altLang="en-US" sz="2000" b="1">
                  <a:solidFill>
                    <a:srgbClr val="FFFF00"/>
                  </a:solidFill>
                  <a:latin typeface="+mn-ea"/>
                </a:rPr>
                <a:t>亿元</a:t>
              </a:r>
              <a:r>
                <a:rPr lang="zh-CN" altLang="en-US" sz="2000">
                  <a:solidFill>
                    <a:schemeClr val="bg1"/>
                  </a:solidFill>
                  <a:latin typeface="+mn-ea"/>
                </a:rPr>
                <a:t>。</a:t>
              </a:r>
              <a:endParaRPr lang="zh-CN" altLang="en-US" sz="2000">
                <a:solidFill>
                  <a:schemeClr val="bg1"/>
                </a:solidFill>
                <a:latin typeface="+mn-ea"/>
              </a:endParaRPr>
            </a:p>
          </p:txBody>
        </p:sp>
        <p:sp>
          <p:nvSpPr>
            <p:cNvPr id="27" name="矩形 26"/>
            <p:cNvSpPr/>
            <p:nvPr/>
          </p:nvSpPr>
          <p:spPr>
            <a:xfrm>
              <a:off x="6657975" y="3097958"/>
              <a:ext cx="3347063" cy="461665"/>
            </a:xfrm>
            <a:prstGeom prst="rect">
              <a:avLst/>
            </a:prstGeom>
          </p:spPr>
          <p:txBody>
            <a:bodyPr wrap="square">
              <a:spAutoFit/>
            </a:bodyPr>
            <a:lstStyle/>
            <a:p>
              <a:r>
                <a:rPr lang="zh-CN" altLang="en-US" sz="2400" b="1">
                  <a:solidFill>
                    <a:schemeClr val="bg1"/>
                  </a:solidFill>
                </a:rPr>
                <a:t>全力抓好“四争”工作</a:t>
              </a:r>
              <a:endParaRPr lang="zh-CN" altLang="en-US" sz="2400" b="1">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edge">
                                      <p:cBhvr>
                                        <p:cTn id="7" dur="500"/>
                                        <p:tgtEl>
                                          <p:spTgt spid="23"/>
                                        </p:tgtEl>
                                      </p:cBhvr>
                                    </p:animEffect>
                                  </p:childTnLst>
                                </p:cTn>
                              </p:par>
                              <p:par>
                                <p:cTn id="8" presetID="20" presetClass="entr" presetSubtype="0" fill="hold" nodeType="withEffect">
                                  <p:stCondLst>
                                    <p:cond delay="0"/>
                                  </p:stCondLst>
                                  <p:childTnLst>
                                    <p:set>
                                      <p:cBhvr>
                                        <p:cTn id="9" dur="500" fill="hold">
                                          <p:stCondLst>
                                            <p:cond delay="0"/>
                                          </p:stCondLst>
                                        </p:cTn>
                                        <p:tgtEl>
                                          <p:spTgt spid="18"/>
                                        </p:tgtEl>
                                        <p:attrNameLst>
                                          <p:attrName>style.visibility</p:attrName>
                                        </p:attrNameLst>
                                      </p:cBhvr>
                                      <p:to>
                                        <p:strVal val="visible"/>
                                      </p:to>
                                    </p:set>
                                    <p:animEffect transition="in" filter="wedge">
                                      <p:cBhvr>
                                        <p:cTn id="10" dur="500"/>
                                        <p:tgtEl>
                                          <p:spTgt spid="18"/>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strips(downLeft)">
                                      <p:cBhvr>
                                        <p:cTn id="14" dur="500"/>
                                        <p:tgtEl>
                                          <p:spTgt spid="20"/>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edge">
                                      <p:cBhvr>
                                        <p:cTn id="23" dur="500"/>
                                        <p:tgtEl>
                                          <p:spTgt spid="24"/>
                                        </p:tgtEl>
                                      </p:cBhvr>
                                    </p:animEffect>
                                  </p:childTnLst>
                                </p:cTn>
                              </p:par>
                              <p:par>
                                <p:cTn id="24" presetID="20" presetClass="entr" presetSubtype="0" fill="hold" nodeType="withEffect">
                                  <p:stCondLst>
                                    <p:cond delay="0"/>
                                  </p:stCondLst>
                                  <p:childTnLst>
                                    <p:set>
                                      <p:cBhvr>
                                        <p:cTn id="25" dur="500" fill="hold">
                                          <p:stCondLst>
                                            <p:cond delay="0"/>
                                          </p:stCondLst>
                                        </p:cTn>
                                        <p:tgtEl>
                                          <p:spTgt spid="19"/>
                                        </p:tgtEl>
                                        <p:attrNameLst>
                                          <p:attrName>style.visibility</p:attrName>
                                        </p:attrNameLst>
                                      </p:cBhvr>
                                      <p:to>
                                        <p:strVal val="visible"/>
                                      </p:to>
                                    </p:set>
                                    <p:animEffect transition="in" filter="wedge">
                                      <p:cBhvr>
                                        <p:cTn id="26" dur="500"/>
                                        <p:tgtEl>
                                          <p:spTgt spid="19"/>
                                        </p:tgtEl>
                                      </p:cBhvr>
                                    </p:animEffect>
                                  </p:childTnLst>
                                </p:cTn>
                              </p:par>
                            </p:childTnLst>
                          </p:cTn>
                        </p:par>
                        <p:par>
                          <p:cTn id="27" fill="hold">
                            <p:stCondLst>
                              <p:cond delay="500"/>
                            </p:stCondLst>
                            <p:childTnLst>
                              <p:par>
                                <p:cTn id="28" presetID="18" presetClass="entr" presetSubtype="12"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strips(downLeft)">
                                      <p:cBhvr>
                                        <p:cTn id="30" dur="500"/>
                                        <p:tgtEl>
                                          <p:spTgt spid="15"/>
                                        </p:tgtEl>
                                      </p:cBhvr>
                                    </p:animEffect>
                                  </p:childTnLst>
                                </p:cTn>
                              </p:par>
                            </p:childTnLst>
                          </p:cTn>
                        </p:par>
                        <p:par>
                          <p:cTn id="31" fill="hold">
                            <p:stCondLst>
                              <p:cond delay="1000"/>
                            </p:stCondLst>
                            <p:childTnLst>
                              <p:par>
                                <p:cTn id="32" presetID="22" presetClass="entr" presetSubtype="1"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true"/>
      <p:bldP spid="20" grpId="1" animBg="true"/>
      <p:bldP spid="15" grpId="0" animBg="true"/>
      <p:bldP spid="15" grpId="1" animBg="true"/>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（二）对接央企、省企，广泛开展合资合作</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14" name="组合 13"/>
          <p:cNvGrpSpPr/>
          <p:nvPr/>
        </p:nvGrpSpPr>
        <p:grpSpPr>
          <a:xfrm>
            <a:off x="613952" y="970349"/>
            <a:ext cx="5387256" cy="584775"/>
            <a:chOff x="594902" y="1145075"/>
            <a:chExt cx="5387256" cy="584775"/>
          </a:xfrm>
        </p:grpSpPr>
        <p:sp>
          <p:nvSpPr>
            <p:cNvPr id="16"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前期工作成效</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17" name="图片 16"/>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pic>
        <p:nvPicPr>
          <p:cNvPr id="3074" name="Picture 2" descr="Y:\PP制作\2022 国资委  局长大讲堂\图\鲁西化工园区远景.jpg"/>
          <p:cNvPicPr>
            <a:picLocks noChangeAspect="true" noChangeArrowheads="true"/>
          </p:cNvPicPr>
          <p:nvPr/>
        </p:nvPicPr>
        <p:blipFill>
          <a:blip r:embed="rId3">
            <a:extLst>
              <a:ext uri="{28A0092B-C50C-407E-A947-70E740481C1C}">
                <a14:useLocalDpi xmlns:a14="http://schemas.microsoft.com/office/drawing/2010/main" val="false"/>
              </a:ext>
            </a:extLst>
          </a:blip>
          <a:srcRect/>
          <a:stretch>
            <a:fillRect/>
          </a:stretch>
        </p:blipFill>
        <p:spPr bwMode="auto">
          <a:xfrm>
            <a:off x="6315709" y="1759829"/>
            <a:ext cx="5359401" cy="301466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p:cNvSpPr/>
          <p:nvPr/>
        </p:nvSpPr>
        <p:spPr>
          <a:xfrm>
            <a:off x="534710" y="4969095"/>
            <a:ext cx="11256010" cy="1529715"/>
          </a:xfrm>
          <a:prstGeom prst="rect">
            <a:avLst/>
          </a:prstGeom>
          <a:solidFill>
            <a:srgbClr val="0B7ADF"/>
          </a:solidFill>
        </p:spPr>
        <p:txBody>
          <a:bodyPr wrap="square">
            <a:spAutoFit/>
          </a:bodyPr>
          <a:lstStyle/>
          <a:p>
            <a:pPr>
              <a:lnSpc>
                <a:spcPct val="130000"/>
              </a:lnSpc>
            </a:pPr>
            <a:r>
              <a:rPr lang="zh-CN" altLang="en-US" sz="2400" dirty="0">
                <a:solidFill>
                  <a:schemeClr val="bg1"/>
                </a:solidFill>
              </a:rPr>
              <a:t>推动</a:t>
            </a:r>
            <a:r>
              <a:rPr lang="zh-CN" altLang="en-US" sz="2400" b="1" dirty="0">
                <a:solidFill>
                  <a:schemeClr val="bg1"/>
                </a:solidFill>
              </a:rPr>
              <a:t>鲁西集团</a:t>
            </a:r>
            <a:r>
              <a:rPr lang="zh-CN" altLang="en-US" sz="2400" dirty="0">
                <a:solidFill>
                  <a:schemeClr val="bg1"/>
                </a:solidFill>
              </a:rPr>
              <a:t>加入了中化集团大家庭，取得明显成效，鲁西集团发展势头迅猛，经营效益指标屡创历史新高，得到中化集团高度认可和大力支持，致力于把鲁西集团建设为世界一流化工新材料千亿产业园。</a:t>
            </a:r>
            <a:endParaRPr lang="zh-CN" altLang="en-US" sz="2400" dirty="0">
              <a:solidFill>
                <a:schemeClr val="bg1"/>
              </a:solidFill>
            </a:endParaRPr>
          </a:p>
        </p:txBody>
      </p:sp>
      <p:pic>
        <p:nvPicPr>
          <p:cNvPr id="21" name="Picture 2"/>
          <p:cNvPicPr>
            <a:picLocks noChangeAspect="true" noChangeArrowheads="true"/>
          </p:cNvPicPr>
          <p:nvPr/>
        </p:nvPicPr>
        <p:blipFill>
          <a:blip r:embed="rId4">
            <a:extLst>
              <a:ext uri="{28A0092B-C50C-407E-A947-70E740481C1C}">
                <a14:useLocalDpi xmlns:a14="http://schemas.microsoft.com/office/drawing/2010/main" val="false"/>
              </a:ext>
            </a:extLst>
          </a:blip>
          <a:stretch>
            <a:fillRect/>
          </a:stretch>
        </p:blipFill>
        <p:spPr bwMode="auto">
          <a:xfrm>
            <a:off x="534710" y="1767003"/>
            <a:ext cx="5359400" cy="300031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0-#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randombar(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3074"/>
                                        </p:tgtEl>
                                        <p:attrNameLst>
                                          <p:attrName>style.visibility</p:attrName>
                                        </p:attrNameLst>
                                      </p:cBhvr>
                                      <p:to>
                                        <p:strVal val="visible"/>
                                      </p:to>
                                    </p:set>
                                    <p:animEffect transition="in" filter="wheel(1)">
                                      <p:cBhvr>
                                        <p:cTn id="32" dur="75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animBg="true"/>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6243535" y="2273226"/>
            <a:ext cx="5630850" cy="3169960"/>
          </a:xfrm>
          <a:prstGeom prst="rect">
            <a:avLst/>
          </a:prstGeom>
          <a:noFill/>
          <a:ln>
            <a:noFill/>
          </a:ln>
        </p:spPr>
      </p:pic>
      <p:pic>
        <p:nvPicPr>
          <p:cNvPr id="15" name="图片 14"/>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419423" y="2271072"/>
            <a:ext cx="5630850" cy="3384141"/>
          </a:xfrm>
          <a:prstGeom prst="rect">
            <a:avLst/>
          </a:prstGeom>
          <a:noFill/>
          <a:ln>
            <a:noFill/>
          </a:ln>
        </p:spPr>
      </p:pic>
      <p:pic>
        <p:nvPicPr>
          <p:cNvPr id="1026" name="Picture 2" descr="Y:\PP制作\2022 国资委  局长大讲堂\图\nav3.png"/>
          <p:cNvPicPr>
            <a:picLocks noChangeAspect="true" noChangeArrowheads="true"/>
          </p:cNvPicPr>
          <p:nvPr/>
        </p:nvPicPr>
        <p:blipFill>
          <a:blip r:embed="rId3">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sym typeface="+mn-ea"/>
              </a:rPr>
              <a:t>（二）对接央企、省企，广泛开展合资合作</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14" name="组合 13"/>
          <p:cNvGrpSpPr/>
          <p:nvPr/>
        </p:nvGrpSpPr>
        <p:grpSpPr>
          <a:xfrm>
            <a:off x="613952" y="970349"/>
            <a:ext cx="5387256" cy="584775"/>
            <a:chOff x="594902" y="1145075"/>
            <a:chExt cx="5387256" cy="584775"/>
          </a:xfrm>
        </p:grpSpPr>
        <p:sp>
          <p:nvSpPr>
            <p:cNvPr id="16"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前期工作成效</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17" name="图片 16"/>
            <p:cNvPicPr>
              <a:picLocks noChangeAspect="true"/>
            </p:cNvPicPr>
            <p:nvPr/>
          </p:nvPicPr>
          <p:blipFill>
            <a:blip r:embed="rId4">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12" name="矩形 11"/>
          <p:cNvSpPr/>
          <p:nvPr/>
        </p:nvSpPr>
        <p:spPr>
          <a:xfrm>
            <a:off x="0" y="5209515"/>
            <a:ext cx="12287250" cy="1318259"/>
          </a:xfrm>
          <a:prstGeom prst="rect">
            <a:avLst/>
          </a:prstGeom>
          <a:gradFill>
            <a:gsLst>
              <a:gs pos="0">
                <a:srgbClr val="0087E6">
                  <a:alpha val="55000"/>
                </a:srgbClr>
              </a:gs>
              <a:gs pos="85000">
                <a:srgbClr val="005FC2">
                  <a:alpha val="100000"/>
                </a:srgbClr>
              </a:gs>
              <a:gs pos="79000">
                <a:srgbClr val="0062C4">
                  <a:alpha val="100000"/>
                </a:srgbClr>
              </a:gs>
              <a:gs pos="100000">
                <a:srgbClr val="0067C9">
                  <a:alpha val="100000"/>
                </a:srgbClr>
              </a:gs>
              <a:gs pos="41000">
                <a:srgbClr val="0072D3">
                  <a:alpha val="100000"/>
                </a:srgbClr>
              </a:gs>
              <a:gs pos="91000">
                <a:srgbClr val="005CBF"/>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defTabSz="914400"/>
            <a:endParaRPr lang="zh-CN" altLang="en-US" sz="3200" b="1" dirty="0">
              <a:solidFill>
                <a:srgbClr val="FFF348"/>
              </a:solidFill>
              <a:latin typeface="微软雅黑" panose="020B0503020204020204" pitchFamily="34" charset="-122"/>
            </a:endParaRPr>
          </a:p>
        </p:txBody>
      </p:sp>
      <p:sp>
        <p:nvSpPr>
          <p:cNvPr id="13" name="Title 6"/>
          <p:cNvSpPr txBox="true"/>
          <p:nvPr>
            <p:custDataLst>
              <p:tags r:id="rId5"/>
            </p:custDataLst>
          </p:nvPr>
        </p:nvSpPr>
        <p:spPr>
          <a:xfrm>
            <a:off x="503504" y="5288345"/>
            <a:ext cx="11286802" cy="922917"/>
          </a:xfrm>
          <a:prstGeom prst="rect">
            <a:avLst/>
          </a:prstGeom>
          <a:noFill/>
          <a:ln w="3175">
            <a:noFill/>
            <a:prstDash val="dash"/>
          </a:ln>
        </p:spPr>
        <p:txBody>
          <a:bodyPr wrap="square" lIns="72000" tIns="36000" rIns="72000" bIns="36000" anchor="t" anchorCtr="false">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80604020202020204" pitchFamily="34" charset="0"/>
                <a:ea typeface="微软雅黑" panose="020B0503020204020204" pitchFamily="34" charset="-122"/>
                <a:cs typeface="Segoe UI" panose="020B0502040204020203" pitchFamily="34" charset="0"/>
              </a:defRPr>
            </a:lvl1pPr>
          </a:lstStyle>
          <a:p>
            <a:pPr>
              <a:lnSpc>
                <a:spcPct val="130000"/>
              </a:lnSpc>
              <a:spcAft>
                <a:spcPts val="800"/>
              </a:spcAft>
            </a:pPr>
            <a:r>
              <a:rPr lang="zh-CN" altLang="en-US" sz="2800" dirty="0">
                <a:solidFill>
                  <a:schemeClr val="bg1"/>
                </a:solidFill>
                <a:latin typeface="+mn-ea"/>
                <a:ea typeface="+mn-ea"/>
              </a:rPr>
              <a:t>邀请了</a:t>
            </a:r>
            <a:r>
              <a:rPr lang="en-US" altLang="zh-CN" sz="2800" dirty="0">
                <a:solidFill>
                  <a:schemeClr val="bg1"/>
                </a:solidFill>
                <a:latin typeface="+mn-ea"/>
                <a:ea typeface="+mn-ea"/>
              </a:rPr>
              <a:t>29</a:t>
            </a:r>
            <a:r>
              <a:rPr lang="zh-CN" altLang="en-US" sz="2800" dirty="0">
                <a:solidFill>
                  <a:schemeClr val="bg1"/>
                </a:solidFill>
                <a:latin typeface="+mn-ea"/>
                <a:ea typeface="+mn-ea"/>
              </a:rPr>
              <a:t>家省属企业、</a:t>
            </a:r>
            <a:r>
              <a:rPr lang="en-US" altLang="zh-CN" sz="2800" dirty="0">
                <a:solidFill>
                  <a:schemeClr val="bg1"/>
                </a:solidFill>
                <a:latin typeface="+mn-ea"/>
                <a:ea typeface="+mn-ea"/>
              </a:rPr>
              <a:t>2</a:t>
            </a:r>
            <a:r>
              <a:rPr lang="zh-CN" altLang="en-US" sz="2800" dirty="0">
                <a:solidFill>
                  <a:schemeClr val="bg1"/>
                </a:solidFill>
                <a:latin typeface="+mn-ea"/>
                <a:ea typeface="+mn-ea"/>
              </a:rPr>
              <a:t>家央企驻鲁公司的负责同志来聊对接</a:t>
            </a:r>
            <a:r>
              <a:rPr lang="zh-CN" altLang="en-US" sz="2800" dirty="0" smtClean="0">
                <a:solidFill>
                  <a:schemeClr val="bg1"/>
                </a:solidFill>
                <a:latin typeface="+mn-ea"/>
                <a:ea typeface="+mn-ea"/>
              </a:rPr>
              <a:t>洽谈，</a:t>
            </a:r>
            <a:r>
              <a:rPr lang="en-US" altLang="zh-CN" sz="2800" dirty="0" smtClean="0">
                <a:solidFill>
                  <a:schemeClr val="bg1"/>
                </a:solidFill>
                <a:latin typeface="+mn-ea"/>
                <a:ea typeface="+mn-ea"/>
              </a:rPr>
              <a:t>23</a:t>
            </a:r>
            <a:r>
              <a:rPr lang="zh-CN" altLang="en-US" sz="2800" dirty="0">
                <a:solidFill>
                  <a:schemeClr val="bg1"/>
                </a:solidFill>
                <a:latin typeface="+mn-ea"/>
                <a:ea typeface="+mn-ea"/>
              </a:rPr>
              <a:t>家省属企业与我市企业签约</a:t>
            </a:r>
            <a:r>
              <a:rPr lang="en-US" altLang="zh-CN" sz="2800" b="1" dirty="0">
                <a:solidFill>
                  <a:srgbClr val="FFFF00"/>
                </a:solidFill>
                <a:latin typeface="+mn-ea"/>
                <a:ea typeface="+mn-ea"/>
              </a:rPr>
              <a:t>63</a:t>
            </a:r>
            <a:r>
              <a:rPr lang="zh-CN" altLang="en-US" sz="2800" b="1" dirty="0">
                <a:solidFill>
                  <a:srgbClr val="FFFF00"/>
                </a:solidFill>
                <a:latin typeface="+mn-ea"/>
                <a:ea typeface="+mn-ea"/>
              </a:rPr>
              <a:t>个项目</a:t>
            </a:r>
            <a:r>
              <a:rPr lang="zh-CN" altLang="en-US" sz="2800" dirty="0">
                <a:solidFill>
                  <a:schemeClr val="bg1"/>
                </a:solidFill>
                <a:latin typeface="+mn-ea"/>
                <a:ea typeface="+mn-ea"/>
              </a:rPr>
              <a:t>，</a:t>
            </a:r>
            <a:r>
              <a:rPr lang="zh-CN" altLang="en-US" sz="2800" b="1" dirty="0">
                <a:solidFill>
                  <a:srgbClr val="FFFF00"/>
                </a:solidFill>
                <a:latin typeface="+mn-ea"/>
                <a:ea typeface="+mn-ea"/>
              </a:rPr>
              <a:t>总金额</a:t>
            </a:r>
            <a:r>
              <a:rPr lang="en-US" altLang="zh-CN" sz="2800" b="1" dirty="0">
                <a:solidFill>
                  <a:srgbClr val="FFFF00"/>
                </a:solidFill>
                <a:latin typeface="+mn-ea"/>
                <a:ea typeface="+mn-ea"/>
              </a:rPr>
              <a:t>352</a:t>
            </a:r>
            <a:r>
              <a:rPr lang="zh-CN" altLang="en-US" sz="2800" b="1" dirty="0">
                <a:solidFill>
                  <a:srgbClr val="FFFF00"/>
                </a:solidFill>
                <a:latin typeface="+mn-ea"/>
                <a:ea typeface="+mn-ea"/>
              </a:rPr>
              <a:t>亿</a:t>
            </a:r>
            <a:r>
              <a:rPr lang="zh-CN" altLang="en-US" sz="2800" b="1" dirty="0" smtClean="0">
                <a:solidFill>
                  <a:srgbClr val="FFFF00"/>
                </a:solidFill>
                <a:latin typeface="+mn-ea"/>
                <a:ea typeface="+mn-ea"/>
              </a:rPr>
              <a:t>元。</a:t>
            </a:r>
            <a:endParaRPr lang="zh-CN" altLang="en-US" sz="2800" b="1" spc="0" dirty="0">
              <a:solidFill>
                <a:srgbClr val="FFFF00"/>
              </a:solidFill>
              <a:effectLst>
                <a:outerShdw blurRad="38100" dist="19050" dir="2700000" algn="tl" rotWithShape="0">
                  <a:srgbClr val="000000">
                    <a:alpha val="40000"/>
                  </a:srgbClr>
                </a:outerShdw>
              </a:effectLst>
              <a:latin typeface="+mn-ea"/>
              <a:ea typeface="+mn-ea"/>
            </a:endParaRPr>
          </a:p>
        </p:txBody>
      </p:sp>
      <p:sp>
        <p:nvSpPr>
          <p:cNvPr id="18" name="文本框 4"/>
          <p:cNvSpPr txBox="true"/>
          <p:nvPr/>
        </p:nvSpPr>
        <p:spPr>
          <a:xfrm>
            <a:off x="3129146" y="1507499"/>
            <a:ext cx="7654468" cy="637849"/>
          </a:xfrm>
          <a:prstGeom prst="rect">
            <a:avLst/>
          </a:prstGeom>
          <a:noFill/>
          <a:effectLst>
            <a:outerShdw blurRad="50800" dist="38100" dir="5400000" algn="t" rotWithShape="0">
              <a:srgbClr val="0829AC">
                <a:alpha val="22000"/>
              </a:srgbClr>
            </a:outerShdw>
          </a:effectLst>
          <a:extLst>
            <a:ext uri="{909E8E84-426E-40DD-AFC4-6F175D3DCCD1}">
              <a14:hiddenFill xmlns:a14="http://schemas.microsoft.com/office/drawing/2010/main">
                <a:solidFill>
                  <a:schemeClr val="bg2"/>
                </a:solidFill>
              </a14:hiddenFill>
            </a:ext>
          </a:extLst>
        </p:spPr>
        <p:txBody>
          <a:bodyPr vert="horz" wrap="square" lIns="0" tIns="72000" rIns="0" bIns="72000" rtlCol="0" anchor="t">
            <a:spAutoFit/>
          </a:bodyPr>
          <a:lstStyle/>
          <a:p>
            <a:pPr marR="1282065" algn="ctr"/>
            <a:r>
              <a:rPr lang="zh-CN" altLang="en-US" sz="3200" b="1" dirty="0">
                <a:solidFill>
                  <a:srgbClr val="0070C0"/>
                </a:solidFill>
                <a:latin typeface="微软雅黑" panose="020B0503020204020204" pitchFamily="34" charset="-122"/>
                <a:sym typeface="+mn-ea"/>
              </a:rPr>
              <a:t>新阶段 新动能 省属企业聊城行</a:t>
            </a:r>
            <a:endParaRPr lang="zh-CN" altLang="en-US" sz="3200" b="1" dirty="0" smtClean="0">
              <a:solidFill>
                <a:srgbClr val="0070C0"/>
              </a:solidFill>
              <a:latin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1000"/>
                                        <p:tgtEl>
                                          <p:spTgt spid="18"/>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par>
                          <p:cTn id="20" fill="hold">
                            <p:stCondLst>
                              <p:cond delay="500"/>
                            </p:stCondLst>
                            <p:childTnLst>
                              <p:par>
                                <p:cTn id="21" presetID="16" presetClass="entr" presetSubtype="21"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true"/>
      <p:bldP spid="13" grpId="0"/>
      <p:bldP spid="18" grpId="0" bldLvl="0" animBg="true"/>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sym typeface="+mn-ea"/>
              </a:rPr>
              <a:t>（二）对接央企、省企，广泛开展合资合作</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14" name="组合 13"/>
          <p:cNvGrpSpPr/>
          <p:nvPr/>
        </p:nvGrpSpPr>
        <p:grpSpPr>
          <a:xfrm>
            <a:off x="613952" y="970349"/>
            <a:ext cx="5387256" cy="584775"/>
            <a:chOff x="594902" y="1145075"/>
            <a:chExt cx="5387256" cy="584775"/>
          </a:xfrm>
        </p:grpSpPr>
        <p:sp>
          <p:nvSpPr>
            <p:cNvPr id="16"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下步工作思路</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17" name="图片 16"/>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cxnSp>
        <p:nvCxnSpPr>
          <p:cNvPr id="37" name="直接连接符 36"/>
          <p:cNvCxnSpPr/>
          <p:nvPr/>
        </p:nvCxnSpPr>
        <p:spPr>
          <a:xfrm flipV="true">
            <a:off x="4678542" y="3391898"/>
            <a:ext cx="7605073" cy="3317617"/>
          </a:xfrm>
          <a:prstGeom prst="line">
            <a:avLst/>
          </a:prstGeom>
          <a:ln w="38100">
            <a:solidFill>
              <a:schemeClr val="bg1"/>
            </a:solidFill>
          </a:ln>
          <a:scene3d>
            <a:camera prst="orthographicFront"/>
            <a:lightRig rig="threePt" dir="t"/>
          </a:scene3d>
          <a:sp3d>
            <a:bevelT w="139700" h="139700" prst="divot"/>
          </a:sp3d>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376172" y="3543989"/>
            <a:ext cx="2384719" cy="2325987"/>
            <a:chOff x="3703532" y="3543989"/>
            <a:chExt cx="2384719" cy="2325987"/>
          </a:xfrm>
        </p:grpSpPr>
        <p:sp>
          <p:nvSpPr>
            <p:cNvPr id="38" name="矩形 37"/>
            <p:cNvSpPr/>
            <p:nvPr/>
          </p:nvSpPr>
          <p:spPr>
            <a:xfrm rot="18768784">
              <a:off x="3732899" y="3543989"/>
              <a:ext cx="2325987" cy="2325987"/>
            </a:xfrm>
            <a:prstGeom prst="rect">
              <a:avLst/>
            </a:prstGeom>
            <a:solidFill>
              <a:srgbClr val="74C05E"/>
            </a:solidFill>
            <a:ln>
              <a:noFill/>
            </a:ln>
            <a:effectLst>
              <a:outerShdw blurRad="50800" dist="38100" algn="l"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3703532" y="3590746"/>
              <a:ext cx="2384719" cy="1598849"/>
              <a:chOff x="813246" y="1882850"/>
              <a:chExt cx="2384719" cy="1598849"/>
            </a:xfrm>
          </p:grpSpPr>
          <p:sp>
            <p:nvSpPr>
              <p:cNvPr id="40" name="TextBox 39"/>
              <p:cNvSpPr txBox="true"/>
              <p:nvPr/>
            </p:nvSpPr>
            <p:spPr>
              <a:xfrm>
                <a:off x="1748280" y="1882850"/>
                <a:ext cx="555675" cy="721970"/>
              </a:xfrm>
              <a:prstGeom prst="rect">
                <a:avLst/>
              </a:prstGeom>
              <a:noFill/>
            </p:spPr>
            <p:txBody>
              <a:bodyPr wrap="square" rtlCol="0">
                <a:spAutoFit/>
              </a:bodyPr>
              <a:lstStyle/>
              <a:p>
                <a:r>
                  <a:rPr lang="en-US" altLang="zh-CN" sz="4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2" name="TextBox 41"/>
              <p:cNvSpPr txBox="true"/>
              <p:nvPr/>
            </p:nvSpPr>
            <p:spPr>
              <a:xfrm>
                <a:off x="813246" y="2475911"/>
                <a:ext cx="2384719" cy="1005788"/>
              </a:xfrm>
              <a:prstGeom prst="rect">
                <a:avLst/>
              </a:prstGeom>
              <a:noFill/>
            </p:spPr>
            <p:txBody>
              <a:bodyPr wrap="square" rtlCol="0">
                <a:spAutoFit/>
              </a:bodyPr>
              <a:lstStyle/>
              <a:p>
                <a:pPr algn="ct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把握对接</a:t>
                </a:r>
                <a:r>
                  <a:rPr lang="zh-CN" altLang="en-US" sz="2400" dirty="0" smtClean="0">
                    <a:solidFill>
                      <a:schemeClr val="bg1"/>
                    </a:solidFill>
                    <a:latin typeface="微软雅黑" panose="020B0503020204020204" pitchFamily="34" charset="-122"/>
                    <a:ea typeface="微软雅黑" panose="020B0503020204020204" pitchFamily="34" charset="-122"/>
                  </a:rPr>
                  <a:t>重点</a:t>
                </a:r>
                <a:endParaRPr lang="en-US" altLang="zh-CN" sz="2400" dirty="0" smtClean="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2400" dirty="0" smtClean="0">
                    <a:solidFill>
                      <a:schemeClr val="bg1"/>
                    </a:solidFill>
                    <a:latin typeface="微软雅黑" panose="020B0503020204020204" pitchFamily="34" charset="-122"/>
                    <a:ea typeface="微软雅黑" panose="020B0503020204020204" pitchFamily="34" charset="-122"/>
                  </a:rPr>
                  <a:t>精心</a:t>
                </a:r>
                <a:r>
                  <a:rPr lang="zh-CN" altLang="en-US" sz="2400" dirty="0">
                    <a:solidFill>
                      <a:schemeClr val="bg1"/>
                    </a:solidFill>
                    <a:latin typeface="微软雅黑" panose="020B0503020204020204" pitchFamily="34" charset="-122"/>
                    <a:ea typeface="微软雅黑" panose="020B0503020204020204" pitchFamily="34" charset="-122"/>
                  </a:rPr>
                  <a:t>谋划项目</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6738736" y="2560901"/>
            <a:ext cx="2232248" cy="2316465"/>
            <a:chOff x="6066096" y="2560901"/>
            <a:chExt cx="2232248" cy="2316465"/>
          </a:xfrm>
        </p:grpSpPr>
        <p:sp>
          <p:nvSpPr>
            <p:cNvPr id="36" name="矩形 35"/>
            <p:cNvSpPr/>
            <p:nvPr/>
          </p:nvSpPr>
          <p:spPr>
            <a:xfrm rot="18768784">
              <a:off x="6111630" y="2752120"/>
              <a:ext cx="2125246" cy="2125246"/>
            </a:xfrm>
            <a:prstGeom prst="rect">
              <a:avLst/>
            </a:prstGeom>
            <a:solidFill>
              <a:srgbClr val="39B449"/>
            </a:solidFill>
            <a:ln>
              <a:no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6066096" y="2560901"/>
              <a:ext cx="2232248" cy="1677650"/>
              <a:chOff x="856039" y="1542115"/>
              <a:chExt cx="2232248" cy="1677650"/>
            </a:xfrm>
          </p:grpSpPr>
          <p:sp>
            <p:nvSpPr>
              <p:cNvPr id="44" name="TextBox 43"/>
              <p:cNvSpPr txBox="true"/>
              <p:nvPr/>
            </p:nvSpPr>
            <p:spPr>
              <a:xfrm>
                <a:off x="1657783" y="1542115"/>
                <a:ext cx="555675" cy="830997"/>
              </a:xfrm>
              <a:prstGeom prst="rect">
                <a:avLst/>
              </a:prstGeom>
              <a:noFill/>
            </p:spPr>
            <p:txBody>
              <a:bodyPr wrap="square" rtlCol="0">
                <a:spAutoFit/>
              </a:bodyPr>
              <a:lstStyle/>
              <a:p>
                <a:r>
                  <a:rPr lang="en-US" altLang="zh-CN" sz="4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6" name="TextBox 45"/>
              <p:cNvSpPr txBox="true"/>
              <p:nvPr/>
            </p:nvSpPr>
            <p:spPr>
              <a:xfrm>
                <a:off x="856039" y="2213977"/>
                <a:ext cx="2232248" cy="1005788"/>
              </a:xfrm>
              <a:prstGeom prst="rect">
                <a:avLst/>
              </a:prstGeom>
              <a:noFill/>
            </p:spPr>
            <p:txBody>
              <a:bodyPr wrap="square" rtlCol="0">
                <a:spAutoFit/>
              </a:bodyPr>
              <a:lstStyle/>
              <a:p>
                <a:pPr algn="ct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主动开展对接</a:t>
                </a:r>
                <a:endParaRPr lang="en-US" altLang="zh-CN" sz="24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创新合作方式</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sp>
        <p:nvSpPr>
          <p:cNvPr id="3" name="矩形 2"/>
          <p:cNvSpPr/>
          <p:nvPr/>
        </p:nvSpPr>
        <p:spPr>
          <a:xfrm>
            <a:off x="200661" y="1744345"/>
            <a:ext cx="5047486" cy="2330450"/>
          </a:xfrm>
          <a:prstGeom prst="rect">
            <a:avLst/>
          </a:prstGeom>
        </p:spPr>
        <p:txBody>
          <a:bodyPr wrap="square">
            <a:spAutoFit/>
          </a:bodyPr>
          <a:lstStyle/>
          <a:p>
            <a:pPr>
              <a:lnSpc>
                <a:spcPct val="130000"/>
              </a:lnSpc>
            </a:pPr>
            <a:r>
              <a:rPr lang="zh-CN" altLang="en-US" sz="2800" b="1" dirty="0">
                <a:solidFill>
                  <a:srgbClr val="096DC7"/>
                </a:solidFill>
              </a:rPr>
              <a:t>我们将拓展市属企业与与央企、省企的合资合作广度和深度，今年对市属企业提出必须完成“</a:t>
            </a:r>
            <a:r>
              <a:rPr lang="zh-CN" altLang="en-US" sz="2800" b="1" dirty="0">
                <a:solidFill>
                  <a:srgbClr val="C00000"/>
                </a:solidFill>
              </a:rPr>
              <a:t>三个一</a:t>
            </a:r>
            <a:r>
              <a:rPr lang="zh-CN" altLang="en-US" sz="2800" b="1" dirty="0">
                <a:solidFill>
                  <a:srgbClr val="096DC7"/>
                </a:solidFill>
              </a:rPr>
              <a:t>”的工作目标。</a:t>
            </a:r>
            <a:endParaRPr lang="zh-CN" altLang="en-US" sz="2800" b="1" dirty="0">
              <a:solidFill>
                <a:srgbClr val="096DC7"/>
              </a:solidFill>
            </a:endParaRPr>
          </a:p>
        </p:txBody>
      </p:sp>
      <p:grpSp>
        <p:nvGrpSpPr>
          <p:cNvPr id="5" name="组合 4"/>
          <p:cNvGrpSpPr/>
          <p:nvPr/>
        </p:nvGrpSpPr>
        <p:grpSpPr>
          <a:xfrm>
            <a:off x="8868723" y="1819218"/>
            <a:ext cx="2232248" cy="2152905"/>
            <a:chOff x="8196083" y="1819218"/>
            <a:chExt cx="2232248" cy="2152905"/>
          </a:xfrm>
        </p:grpSpPr>
        <p:sp>
          <p:nvSpPr>
            <p:cNvPr id="35" name="矩形 34"/>
            <p:cNvSpPr/>
            <p:nvPr/>
          </p:nvSpPr>
          <p:spPr>
            <a:xfrm rot="18768784">
              <a:off x="8320998" y="1999725"/>
              <a:ext cx="1972398" cy="1972398"/>
            </a:xfrm>
            <a:prstGeom prst="rect">
              <a:avLst/>
            </a:prstGeom>
            <a:solidFill>
              <a:srgbClr val="046538"/>
            </a:solidFill>
            <a:ln>
              <a:no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true"/>
            <p:nvPr/>
          </p:nvSpPr>
          <p:spPr>
            <a:xfrm>
              <a:off x="9029359" y="1819218"/>
              <a:ext cx="555675" cy="830997"/>
            </a:xfrm>
            <a:prstGeom prst="rect">
              <a:avLst/>
            </a:prstGeom>
            <a:noFill/>
          </p:spPr>
          <p:txBody>
            <a:bodyPr wrap="square" rtlCol="0">
              <a:spAutoFit/>
            </a:bodyPr>
            <a:lstStyle/>
            <a:p>
              <a:r>
                <a:rPr lang="en-US" altLang="zh-CN" sz="4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5" name="TextBox 54"/>
            <p:cNvSpPr txBox="true"/>
            <p:nvPr/>
          </p:nvSpPr>
          <p:spPr>
            <a:xfrm>
              <a:off x="8196083" y="2418026"/>
              <a:ext cx="2232248" cy="1005788"/>
            </a:xfrm>
            <a:prstGeom prst="rect">
              <a:avLst/>
            </a:prstGeom>
            <a:noFill/>
          </p:spPr>
          <p:txBody>
            <a:bodyPr wrap="square" rtlCol="0">
              <a:spAutoFit/>
            </a:bodyPr>
            <a:lstStyle/>
            <a:p>
              <a:pPr algn="ct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做好</a:t>
              </a:r>
              <a:r>
                <a:rPr lang="zh-CN" altLang="en-US" sz="2400" dirty="0" smtClean="0">
                  <a:solidFill>
                    <a:schemeClr val="bg1"/>
                  </a:solidFill>
                  <a:latin typeface="微软雅黑" panose="020B0503020204020204" pitchFamily="34" charset="-122"/>
                  <a:ea typeface="微软雅黑" panose="020B0503020204020204" pitchFamily="34" charset="-122"/>
                </a:rPr>
                <a:t>跟踪服务强化</a:t>
              </a:r>
              <a:r>
                <a:rPr lang="zh-CN" altLang="en-US" sz="2400" dirty="0">
                  <a:solidFill>
                    <a:schemeClr val="bg1"/>
                  </a:solidFill>
                  <a:latin typeface="微软雅黑" panose="020B0503020204020204" pitchFamily="34" charset="-122"/>
                  <a:ea typeface="微软雅黑" panose="020B0503020204020204" pitchFamily="34" charset="-122"/>
                </a:rPr>
                <a:t>项目落实</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14:presetBounceEnd="60000">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14:bounceEnd="60000">
                                          <p:cBhvr additive="base">
                                            <p:cTn id="22" dur="500" fill="hold"/>
                                            <p:tgtEl>
                                              <p:spTgt spid="2"/>
                                            </p:tgtEl>
                                            <p:attrNameLst>
                                              <p:attrName>ppt_x</p:attrName>
                                            </p:attrNameLst>
                                          </p:cBhvr>
                                          <p:tavLst>
                                            <p:tav tm="0">
                                              <p:val>
                                                <p:strVal val="#ppt_x"/>
                                              </p:val>
                                            </p:tav>
                                            <p:tav tm="100000">
                                              <p:val>
                                                <p:strVal val="#ppt_x"/>
                                              </p:val>
                                            </p:tav>
                                          </p:tavLst>
                                        </p:anim>
                                        <p:anim calcmode="lin" valueType="num" p14:bounceEnd="60000">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14:presetBounceEnd="60000">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14:bounceEnd="60000">
                                          <p:cBhvr additive="base">
                                            <p:cTn id="28"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14:presetBounceEnd="60000">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14:bounceEnd="60000">
                                          <p:cBhvr additive="base">
                                            <p:cTn id="34" dur="500" fill="hold"/>
                                            <p:tgtEl>
                                              <p:spTgt spid="5"/>
                                            </p:tgtEl>
                                            <p:attrNameLst>
                                              <p:attrName>ppt_x</p:attrName>
                                            </p:attrNameLst>
                                          </p:cBhvr>
                                          <p:tavLst>
                                            <p:tav tm="0">
                                              <p:val>
                                                <p:strVal val="#ppt_x"/>
                                              </p:val>
                                            </p:tav>
                                            <p:tav tm="100000">
                                              <p:val>
                                                <p:strVal val="#ppt_x"/>
                                              </p:val>
                                            </p:tav>
                                          </p:tavLst>
                                        </p:anim>
                                        <p:anim calcmode="lin" valueType="num" p14:bounceEnd="60000">
                                          <p:cBhvr additive="base">
                                            <p:cTn id="3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ppt_x"/>
                                              </p:val>
                                            </p:tav>
                                            <p:tav tm="100000">
                                              <p:val>
                                                <p:strVal val="#ppt_x"/>
                                              </p:val>
                                            </p:tav>
                                          </p:tavLst>
                                        </p:anim>
                                        <p:anim calcmode="lin" valueType="num">
                                          <p:cBhvr additive="base">
                                            <p:cTn id="3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（三）提升国有企业信用等级，增强国企融资能力</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pic>
        <p:nvPicPr>
          <p:cNvPr id="20" name="图片 19" descr="图片2"/>
          <p:cNvPicPr>
            <a:picLocks noChangeAspect="true"/>
          </p:cNvPicPr>
          <p:nvPr/>
        </p:nvPicPr>
        <p:blipFill rotWithShape="true">
          <a:blip r:embed="rId2" cstate="print"/>
          <a:srcRect l="6371" r="4523"/>
          <a:stretch>
            <a:fillRect/>
          </a:stretch>
        </p:blipFill>
        <p:spPr>
          <a:xfrm flipH="true">
            <a:off x="1" y="845820"/>
            <a:ext cx="12193270" cy="6041390"/>
          </a:xfrm>
          <a:prstGeom prst="rect">
            <a:avLst/>
          </a:prstGeom>
        </p:spPr>
      </p:pic>
      <p:sp>
        <p:nvSpPr>
          <p:cNvPr id="24" name="Shape"/>
          <p:cNvSpPr/>
          <p:nvPr>
            <p:custDataLst>
              <p:tags r:id="rId3"/>
            </p:custDataLst>
          </p:nvPr>
        </p:nvSpPr>
        <p:spPr>
          <a:xfrm>
            <a:off x="6823329" y="912177"/>
            <a:ext cx="5429957" cy="6050597"/>
          </a:xfrm>
          <a:custGeom>
            <a:avLst/>
            <a:gdLst/>
            <a:ahLst/>
            <a:cxnLst>
              <a:cxn ang="0">
                <a:pos x="wd2" y="hd2"/>
              </a:cxn>
              <a:cxn ang="5400000">
                <a:pos x="wd2" y="hd2"/>
              </a:cxn>
              <a:cxn ang="10800000">
                <a:pos x="wd2" y="hd2"/>
              </a:cxn>
              <a:cxn ang="16200000">
                <a:pos x="wd2" y="hd2"/>
              </a:cxn>
            </a:cxnLst>
            <a:rect l="0" t="0" r="r" b="b"/>
            <a:pathLst>
              <a:path w="21600" h="21600" extrusionOk="false">
                <a:moveTo>
                  <a:pt x="11162" y="0"/>
                </a:moveTo>
                <a:lnTo>
                  <a:pt x="0" y="21600"/>
                </a:lnTo>
                <a:lnTo>
                  <a:pt x="21600" y="21600"/>
                </a:lnTo>
                <a:lnTo>
                  <a:pt x="21600" y="0"/>
                </a:lnTo>
                <a:lnTo>
                  <a:pt x="11162" y="0"/>
                </a:lnTo>
                <a:close/>
              </a:path>
            </a:pathLst>
          </a:custGeom>
          <a:solidFill>
            <a:schemeClr val="bg1">
              <a:lumMod val="95000"/>
              <a:alpha val="77000"/>
            </a:schemeClr>
          </a:solidFill>
          <a:ln w="12700">
            <a:miter lim="400000"/>
          </a:ln>
        </p:spPr>
        <p:txBody>
          <a:bodyPr lIns="25400" tIns="25400" rIns="25400" bIns="25400" anchor="ctr"/>
          <a:lstStyle/>
          <a:p>
            <a:pPr defTabSz="914400">
              <a:defRPr/>
            </a:pPr>
            <a:endParaRPr sz="600">
              <a:solidFill>
                <a:prstClr val="white"/>
              </a:solidFill>
              <a:latin typeface="Roboto"/>
            </a:endParaRPr>
          </a:p>
        </p:txBody>
      </p:sp>
      <p:sp>
        <p:nvSpPr>
          <p:cNvPr id="25" name="文本框 15"/>
          <p:cNvSpPr txBox="true"/>
          <p:nvPr/>
        </p:nvSpPr>
        <p:spPr>
          <a:xfrm>
            <a:off x="7397311" y="1331926"/>
            <a:ext cx="5940268" cy="4511171"/>
          </a:xfrm>
          <a:prstGeom prst="rect">
            <a:avLst/>
          </a:prstGeom>
          <a:noFill/>
        </p:spPr>
        <p:txBody>
          <a:bodyPr wrap="square" rtlCol="0">
            <a:spAutoFit/>
          </a:bodyPr>
          <a:lstStyle/>
          <a:p>
            <a:pPr>
              <a:lnSpc>
                <a:spcPct val="130000"/>
              </a:lnSpc>
            </a:pPr>
            <a:r>
              <a:rPr lang="zh-CN" altLang="en-US" sz="3200" b="1" dirty="0" smtClean="0">
                <a:solidFill>
                  <a:srgbClr val="0070C0"/>
                </a:solidFill>
                <a:latin typeface="微软雅黑" panose="020B0503020204020204" pitchFamily="34" charset="-122"/>
                <a:sym typeface="+mn-ea"/>
              </a:rPr>
              <a:t>               “十四五”期</a:t>
            </a:r>
            <a:endParaRPr lang="en-US" altLang="zh-CN" sz="3200" b="1" dirty="0" smtClean="0">
              <a:solidFill>
                <a:srgbClr val="0070C0"/>
              </a:solidFill>
              <a:latin typeface="微软雅黑" panose="020B0503020204020204" pitchFamily="34" charset="-122"/>
              <a:sym typeface="+mn-ea"/>
            </a:endParaRPr>
          </a:p>
          <a:p>
            <a:pPr>
              <a:lnSpc>
                <a:spcPct val="130000"/>
              </a:lnSpc>
            </a:pPr>
            <a:r>
              <a:rPr lang="zh-CN" altLang="en-US" sz="3200" b="1" dirty="0" smtClean="0">
                <a:solidFill>
                  <a:srgbClr val="0070C0"/>
                </a:solidFill>
                <a:latin typeface="微软雅黑" panose="020B0503020204020204" pitchFamily="34" charset="-122"/>
                <a:sym typeface="+mn-ea"/>
              </a:rPr>
              <a:t>              间</a:t>
            </a:r>
            <a:r>
              <a:rPr lang="zh-CN" altLang="en-US" sz="3200" b="1" dirty="0">
                <a:solidFill>
                  <a:srgbClr val="0070C0"/>
                </a:solidFill>
                <a:latin typeface="微软雅黑" panose="020B0503020204020204" pitchFamily="34" charset="-122"/>
                <a:sym typeface="+mn-ea"/>
              </a:rPr>
              <a:t>，计划</a:t>
            </a:r>
            <a:r>
              <a:rPr lang="zh-CN" altLang="en-US" sz="3200" b="1" dirty="0" smtClean="0">
                <a:solidFill>
                  <a:srgbClr val="0070C0"/>
                </a:solidFill>
                <a:latin typeface="微软雅黑" panose="020B0503020204020204" pitchFamily="34" charset="-122"/>
                <a:sym typeface="+mn-ea"/>
              </a:rPr>
              <a:t>打造</a:t>
            </a:r>
            <a:endParaRPr lang="en-US" altLang="zh-CN" sz="3200" b="1" dirty="0" smtClean="0">
              <a:solidFill>
                <a:srgbClr val="0070C0"/>
              </a:solidFill>
              <a:latin typeface="微软雅黑" panose="020B0503020204020204" pitchFamily="34" charset="-122"/>
              <a:sym typeface="+mn-ea"/>
            </a:endParaRPr>
          </a:p>
          <a:p>
            <a:pPr>
              <a:lnSpc>
                <a:spcPct val="130000"/>
              </a:lnSpc>
            </a:pPr>
            <a:r>
              <a:rPr lang="en-US" altLang="zh-CN" sz="3200" b="1" dirty="0">
                <a:solidFill>
                  <a:srgbClr val="0070C0"/>
                </a:solidFill>
                <a:latin typeface="微软雅黑" panose="020B0503020204020204" pitchFamily="34" charset="-122"/>
                <a:sym typeface="+mn-ea"/>
              </a:rPr>
              <a:t> </a:t>
            </a:r>
            <a:r>
              <a:rPr lang="en-US" altLang="zh-CN" sz="3200" b="1" dirty="0" smtClean="0">
                <a:solidFill>
                  <a:srgbClr val="0070C0"/>
                </a:solidFill>
                <a:latin typeface="微软雅黑" panose="020B0503020204020204" pitchFamily="34" charset="-122"/>
                <a:sym typeface="+mn-ea"/>
              </a:rPr>
              <a:t>          </a:t>
            </a:r>
            <a:r>
              <a:rPr lang="en-US" altLang="zh-CN" sz="3200" b="1" dirty="0" smtClean="0">
                <a:solidFill>
                  <a:srgbClr val="FF0000"/>
                </a:solidFill>
                <a:latin typeface="微软雅黑" panose="020B0503020204020204" pitchFamily="34" charset="-122"/>
                <a:sym typeface="+mn-ea"/>
              </a:rPr>
              <a:t>1</a:t>
            </a:r>
            <a:r>
              <a:rPr lang="zh-CN" altLang="en-US" sz="3200" b="1" dirty="0">
                <a:solidFill>
                  <a:srgbClr val="FF0000"/>
                </a:solidFill>
                <a:latin typeface="微软雅黑" panose="020B0503020204020204" pitchFamily="34" charset="-122"/>
                <a:sym typeface="+mn-ea"/>
              </a:rPr>
              <a:t>家</a:t>
            </a:r>
            <a:r>
              <a:rPr lang="en-US" altLang="zh-CN" sz="3200" b="1" dirty="0">
                <a:solidFill>
                  <a:srgbClr val="FF0000"/>
                </a:solidFill>
                <a:latin typeface="微软雅黑" panose="020B0503020204020204" pitchFamily="34" charset="-122"/>
                <a:sym typeface="+mn-ea"/>
              </a:rPr>
              <a:t>AAA</a:t>
            </a:r>
            <a:r>
              <a:rPr lang="zh-CN" altLang="en-US" sz="3200" b="1" dirty="0">
                <a:solidFill>
                  <a:srgbClr val="FF0000"/>
                </a:solidFill>
                <a:latin typeface="微软雅黑" panose="020B0503020204020204" pitchFamily="34" charset="-122"/>
                <a:sym typeface="+mn-ea"/>
              </a:rPr>
              <a:t>信用</a:t>
            </a:r>
            <a:r>
              <a:rPr lang="zh-CN" altLang="en-US" sz="3200" b="1" dirty="0" smtClean="0">
                <a:solidFill>
                  <a:srgbClr val="FF0000"/>
                </a:solidFill>
                <a:latin typeface="微软雅黑" panose="020B0503020204020204" pitchFamily="34" charset="-122"/>
                <a:sym typeface="+mn-ea"/>
              </a:rPr>
              <a:t>等级</a:t>
            </a:r>
            <a:endParaRPr lang="en-US" altLang="zh-CN" sz="3200" b="1" dirty="0" smtClean="0">
              <a:solidFill>
                <a:srgbClr val="FF0000"/>
              </a:solidFill>
              <a:latin typeface="微软雅黑" panose="020B0503020204020204" pitchFamily="34" charset="-122"/>
              <a:sym typeface="+mn-ea"/>
            </a:endParaRPr>
          </a:p>
          <a:p>
            <a:pPr>
              <a:lnSpc>
                <a:spcPct val="130000"/>
              </a:lnSpc>
            </a:pPr>
            <a:r>
              <a:rPr lang="zh-CN" altLang="en-US" sz="3200" b="1" dirty="0" smtClean="0">
                <a:solidFill>
                  <a:srgbClr val="0070C0"/>
                </a:solidFill>
                <a:latin typeface="微软雅黑" panose="020B0503020204020204" pitchFamily="34" charset="-122"/>
                <a:sym typeface="+mn-ea"/>
              </a:rPr>
              <a:t>          市属</a:t>
            </a:r>
            <a:r>
              <a:rPr lang="zh-CN" altLang="en-US" sz="3200" b="1" dirty="0">
                <a:solidFill>
                  <a:srgbClr val="0070C0"/>
                </a:solidFill>
                <a:latin typeface="微软雅黑" panose="020B0503020204020204" pitchFamily="34" charset="-122"/>
                <a:sym typeface="+mn-ea"/>
              </a:rPr>
              <a:t>企业，</a:t>
            </a:r>
            <a:r>
              <a:rPr lang="en-US" altLang="zh-CN" sz="3200" b="1" dirty="0">
                <a:solidFill>
                  <a:srgbClr val="FF0000"/>
                </a:solidFill>
                <a:latin typeface="微软雅黑" panose="020B0503020204020204" pitchFamily="34" charset="-122"/>
                <a:sym typeface="+mn-ea"/>
              </a:rPr>
              <a:t>5</a:t>
            </a:r>
            <a:r>
              <a:rPr lang="zh-CN" altLang="en-US" sz="3200" b="1" dirty="0">
                <a:solidFill>
                  <a:srgbClr val="FF0000"/>
                </a:solidFill>
                <a:latin typeface="微软雅黑" panose="020B0503020204020204" pitchFamily="34" charset="-122"/>
                <a:sym typeface="+mn-ea"/>
              </a:rPr>
              <a:t>家</a:t>
            </a:r>
            <a:r>
              <a:rPr lang="en-US" altLang="zh-CN" sz="3200" b="1" dirty="0" smtClean="0">
                <a:solidFill>
                  <a:srgbClr val="FF0000"/>
                </a:solidFill>
                <a:latin typeface="微软雅黑" panose="020B0503020204020204" pitchFamily="34" charset="-122"/>
                <a:sym typeface="+mn-ea"/>
              </a:rPr>
              <a:t>AA</a:t>
            </a:r>
            <a:endParaRPr lang="en-US" altLang="zh-CN" sz="3200" b="1" dirty="0" smtClean="0">
              <a:solidFill>
                <a:srgbClr val="FF0000"/>
              </a:solidFill>
              <a:latin typeface="微软雅黑" panose="020B0503020204020204" pitchFamily="34" charset="-122"/>
              <a:sym typeface="+mn-ea"/>
            </a:endParaRPr>
          </a:p>
          <a:p>
            <a:pPr>
              <a:lnSpc>
                <a:spcPct val="130000"/>
              </a:lnSpc>
            </a:pPr>
            <a:r>
              <a:rPr lang="zh-CN" altLang="en-US" sz="3200" b="1" dirty="0" smtClean="0">
                <a:solidFill>
                  <a:srgbClr val="FF0000"/>
                </a:solidFill>
                <a:latin typeface="微软雅黑" panose="020B0503020204020204" pitchFamily="34" charset="-122"/>
                <a:sym typeface="+mn-ea"/>
              </a:rPr>
              <a:t>       级信用</a:t>
            </a:r>
            <a:r>
              <a:rPr lang="zh-CN" altLang="en-US" sz="3200" b="1" dirty="0">
                <a:solidFill>
                  <a:srgbClr val="FF0000"/>
                </a:solidFill>
                <a:latin typeface="微软雅黑" panose="020B0503020204020204" pitchFamily="34" charset="-122"/>
                <a:sym typeface="+mn-ea"/>
              </a:rPr>
              <a:t>等级</a:t>
            </a:r>
            <a:r>
              <a:rPr lang="zh-CN" altLang="en-US" sz="3200" b="1" dirty="0">
                <a:solidFill>
                  <a:srgbClr val="0070C0"/>
                </a:solidFill>
                <a:latin typeface="微软雅黑" panose="020B0503020204020204" pitchFamily="34" charset="-122"/>
                <a:sym typeface="+mn-ea"/>
              </a:rPr>
              <a:t>企业，</a:t>
            </a:r>
            <a:r>
              <a:rPr lang="zh-CN" altLang="en-US" sz="3200" b="1" dirty="0" smtClean="0">
                <a:solidFill>
                  <a:srgbClr val="0070C0"/>
                </a:solidFill>
                <a:latin typeface="微软雅黑" panose="020B0503020204020204" pitchFamily="34" charset="-122"/>
                <a:sym typeface="+mn-ea"/>
              </a:rPr>
              <a:t>大</a:t>
            </a:r>
            <a:endParaRPr lang="en-US" altLang="zh-CN" sz="3200" b="1" dirty="0" smtClean="0">
              <a:solidFill>
                <a:srgbClr val="0070C0"/>
              </a:solidFill>
              <a:latin typeface="微软雅黑" panose="020B0503020204020204" pitchFamily="34" charset="-122"/>
              <a:sym typeface="+mn-ea"/>
            </a:endParaRPr>
          </a:p>
          <a:p>
            <a:pPr>
              <a:lnSpc>
                <a:spcPct val="130000"/>
              </a:lnSpc>
            </a:pPr>
            <a:r>
              <a:rPr lang="en-US" altLang="zh-CN" sz="3200" b="1" dirty="0">
                <a:solidFill>
                  <a:srgbClr val="0070C0"/>
                </a:solidFill>
                <a:latin typeface="微软雅黑" panose="020B0503020204020204" pitchFamily="34" charset="-122"/>
                <a:sym typeface="+mn-ea"/>
              </a:rPr>
              <a:t> </a:t>
            </a:r>
            <a:r>
              <a:rPr lang="en-US" altLang="zh-CN" sz="3200" b="1" dirty="0" smtClean="0">
                <a:solidFill>
                  <a:srgbClr val="0070C0"/>
                </a:solidFill>
                <a:latin typeface="微软雅黑" panose="020B0503020204020204" pitchFamily="34" charset="-122"/>
                <a:sym typeface="+mn-ea"/>
              </a:rPr>
              <a:t>   </a:t>
            </a:r>
            <a:r>
              <a:rPr lang="zh-CN" altLang="en-US" sz="3200" b="1" dirty="0" smtClean="0">
                <a:solidFill>
                  <a:srgbClr val="0070C0"/>
                </a:solidFill>
                <a:latin typeface="微软雅黑" panose="020B0503020204020204" pitchFamily="34" charset="-122"/>
                <a:sym typeface="+mn-ea"/>
              </a:rPr>
              <a:t>部分</a:t>
            </a:r>
            <a:r>
              <a:rPr lang="zh-CN" altLang="en-US" sz="3200" b="1" dirty="0">
                <a:solidFill>
                  <a:srgbClr val="0070C0"/>
                </a:solidFill>
                <a:latin typeface="微软雅黑" panose="020B0503020204020204" pitchFamily="34" charset="-122"/>
                <a:sym typeface="+mn-ea"/>
              </a:rPr>
              <a:t>企业进入</a:t>
            </a:r>
            <a:r>
              <a:rPr lang="en-US" altLang="zh-CN" sz="3200" b="1" dirty="0">
                <a:solidFill>
                  <a:srgbClr val="0070C0"/>
                </a:solidFill>
                <a:latin typeface="微软雅黑" panose="020B0503020204020204" pitchFamily="34" charset="-122"/>
                <a:sym typeface="+mn-ea"/>
              </a:rPr>
              <a:t>A</a:t>
            </a:r>
            <a:r>
              <a:rPr lang="zh-CN" altLang="en-US" sz="3200" b="1" dirty="0">
                <a:solidFill>
                  <a:srgbClr val="0070C0"/>
                </a:solidFill>
                <a:latin typeface="微软雅黑" panose="020B0503020204020204" pitchFamily="34" charset="-122"/>
                <a:sym typeface="+mn-ea"/>
              </a:rPr>
              <a:t>级</a:t>
            </a:r>
            <a:r>
              <a:rPr lang="zh-CN" altLang="en-US" sz="3200" b="1" dirty="0" smtClean="0">
                <a:solidFill>
                  <a:srgbClr val="0070C0"/>
                </a:solidFill>
                <a:latin typeface="微软雅黑" panose="020B0503020204020204" pitchFamily="34" charset="-122"/>
                <a:sym typeface="+mn-ea"/>
              </a:rPr>
              <a:t>以上</a:t>
            </a:r>
            <a:endParaRPr lang="en-US" altLang="zh-CN" sz="3200" b="1" dirty="0" smtClean="0">
              <a:solidFill>
                <a:srgbClr val="0070C0"/>
              </a:solidFill>
              <a:latin typeface="微软雅黑" panose="020B0503020204020204" pitchFamily="34" charset="-122"/>
              <a:sym typeface="+mn-ea"/>
            </a:endParaRPr>
          </a:p>
          <a:p>
            <a:pPr>
              <a:lnSpc>
                <a:spcPct val="130000"/>
              </a:lnSpc>
            </a:pPr>
            <a:r>
              <a:rPr lang="en-US" altLang="zh-CN" sz="3200" b="1" dirty="0">
                <a:solidFill>
                  <a:srgbClr val="0070C0"/>
                </a:solidFill>
                <a:latin typeface="微软雅黑" panose="020B0503020204020204" pitchFamily="34" charset="-122"/>
                <a:sym typeface="+mn-ea"/>
              </a:rPr>
              <a:t> </a:t>
            </a:r>
            <a:r>
              <a:rPr lang="en-US" altLang="zh-CN" sz="3200" b="1" dirty="0" smtClean="0">
                <a:solidFill>
                  <a:srgbClr val="0070C0"/>
                </a:solidFill>
                <a:latin typeface="微软雅黑" panose="020B0503020204020204" pitchFamily="34" charset="-122"/>
                <a:sym typeface="+mn-ea"/>
              </a:rPr>
              <a:t>  </a:t>
            </a:r>
            <a:r>
              <a:rPr lang="zh-CN" altLang="en-US" sz="3200" b="1" dirty="0" smtClean="0">
                <a:solidFill>
                  <a:srgbClr val="0070C0"/>
                </a:solidFill>
                <a:latin typeface="微软雅黑" panose="020B0503020204020204" pitchFamily="34" charset="-122"/>
                <a:sym typeface="+mn-ea"/>
              </a:rPr>
              <a:t>信用</a:t>
            </a:r>
            <a:r>
              <a:rPr lang="zh-CN" altLang="en-US" sz="3200" b="1" dirty="0">
                <a:solidFill>
                  <a:srgbClr val="0070C0"/>
                </a:solidFill>
                <a:latin typeface="微软雅黑" panose="020B0503020204020204" pitchFamily="34" charset="-122"/>
                <a:sym typeface="+mn-ea"/>
              </a:rPr>
              <a:t>等级行列。</a:t>
            </a:r>
            <a:endParaRPr lang="zh-CN" altLang="en-US" sz="3200" b="1" dirty="0">
              <a:solidFill>
                <a:srgbClr val="0070C0"/>
              </a:solidFill>
              <a:effectLst>
                <a:outerShdw blurRad="38100" dist="19050" dir="2700000" algn="tl" rotWithShape="0">
                  <a:srgbClr val="000000">
                    <a:alpha val="40000"/>
                  </a:srgbClr>
                </a:outerShdw>
              </a:effectLst>
              <a:latin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1550"/>
                            </p:stCondLst>
                            <p:childTnLst>
                              <p:par>
                                <p:cTn id="13" presetID="42" presetClass="entr" presetSubtype="0" fill="hold" grpId="1"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childTnLst>
                          </p:cTn>
                        </p:par>
                        <p:par>
                          <p:cTn id="18" fill="hold">
                            <p:stCondLst>
                              <p:cond delay="2550"/>
                            </p:stCondLst>
                            <p:childTnLst>
                              <p:par>
                                <p:cTn id="19" presetID="12" presetClass="entr" presetSubtype="4"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ppt_y</p:attrName>
                                        </p:attrNameLst>
                                      </p:cBhvr>
                                      <p:tavLst>
                                        <p:tav tm="0">
                                          <p:val>
                                            <p:strVal val="#ppt_y+#ppt_h*1.125000"/>
                                          </p:val>
                                        </p:tav>
                                        <p:tav tm="100000">
                                          <p:val>
                                            <p:strVal val="#ppt_y"/>
                                          </p:val>
                                        </p:tav>
                                      </p:tavLst>
                                    </p:anim>
                                    <p:animEffect transition="in" filter="wipe(up)">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4" grpId="0" animBg="true"/>
      <p:bldP spid="24" grpId="1" animBg="true"/>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12188952" cy="6857998"/>
          </a:xfrm>
          <a:prstGeom prst="rect">
            <a:avLst/>
          </a:prstGeom>
          <a:blipFill>
            <a:blip r:embed="rId1" cstate="print"/>
            <a:stretch>
              <a:fillRect/>
            </a:stretch>
          </a:blipFill>
        </p:spPr>
        <p:txBody>
          <a:bodyPr wrap="square" lIns="0" tIns="0" rIns="0" bIns="0" rtlCol="0"/>
          <a:lstStyle/>
          <a:p>
            <a:endParaRPr dirty="0">
              <a:solidFill>
                <a:srgbClr val="000000"/>
              </a:solidFill>
            </a:endParaRPr>
          </a:p>
        </p:txBody>
      </p:sp>
      <p:sp>
        <p:nvSpPr>
          <p:cNvPr id="8" name="平行四边形 7"/>
          <p:cNvSpPr/>
          <p:nvPr/>
        </p:nvSpPr>
        <p:spPr>
          <a:xfrm>
            <a:off x="4738261" y="801556"/>
            <a:ext cx="3916617" cy="651810"/>
          </a:xfrm>
          <a:prstGeom prst="parallelogram">
            <a:avLst/>
          </a:prstGeom>
          <a:solidFill>
            <a:schemeClr val="bg1"/>
          </a:solidFill>
          <a:ln w="12700" cap="flat" cmpd="sng" algn="ctr">
            <a:noFill/>
            <a:prstDash val="solid"/>
          </a:ln>
          <a:effectLst/>
        </p:spPr>
        <p:txBody>
          <a:bodyPr rtlCol="0" anchor="ctr"/>
          <a:lstStyle/>
          <a:p>
            <a:r>
              <a:rPr lang="zh-CN" altLang="en-US" sz="2800" b="1" i="1" kern="0" dirty="0">
                <a:solidFill>
                  <a:srgbClr val="0866BC"/>
                </a:solidFill>
                <a:latin typeface="+mn-ea"/>
                <a:sym typeface="思源黑体 CN Normal" panose="020B0400000000000000" pitchFamily="34" charset="-122"/>
              </a:rPr>
              <a:t>聚焦一个目标</a:t>
            </a:r>
            <a:endParaRPr lang="zh-CN" altLang="en-US" sz="2800" b="1" i="1" kern="0" dirty="0">
              <a:solidFill>
                <a:srgbClr val="0866BC"/>
              </a:solidFill>
              <a:latin typeface="+mn-ea"/>
              <a:sym typeface="思源黑体 CN Normal" panose="020B0400000000000000" pitchFamily="34" charset="-122"/>
            </a:endParaRPr>
          </a:p>
        </p:txBody>
      </p:sp>
      <p:sp>
        <p:nvSpPr>
          <p:cNvPr id="11" name="平行四边形 10"/>
          <p:cNvSpPr/>
          <p:nvPr/>
        </p:nvSpPr>
        <p:spPr>
          <a:xfrm>
            <a:off x="5243086" y="1722289"/>
            <a:ext cx="3916617" cy="651810"/>
          </a:xfrm>
          <a:prstGeom prst="parallelogram">
            <a:avLst/>
          </a:prstGeom>
          <a:solidFill>
            <a:schemeClr val="bg1"/>
          </a:solidFill>
          <a:ln w="12700" cap="flat" cmpd="sng" algn="ctr">
            <a:noFill/>
            <a:prstDash val="solid"/>
          </a:ln>
          <a:effectLst/>
        </p:spPr>
        <p:txBody>
          <a:bodyPr rtlCol="0" anchor="ctr"/>
          <a:lstStyle/>
          <a:p>
            <a:r>
              <a:rPr lang="zh-CN" altLang="en-US" sz="2800" b="1" i="1" kern="0" dirty="0">
                <a:solidFill>
                  <a:srgbClr val="0866BC"/>
                </a:solidFill>
                <a:latin typeface="+mn-ea"/>
                <a:sym typeface="思源黑体 CN Normal" panose="020B0400000000000000" pitchFamily="34" charset="-122"/>
              </a:rPr>
              <a:t>转变二个思路</a:t>
            </a:r>
            <a:endParaRPr lang="zh-CN" altLang="en-US" sz="2800" b="1" i="1" kern="0" dirty="0">
              <a:solidFill>
                <a:srgbClr val="0866BC"/>
              </a:solidFill>
              <a:latin typeface="+mn-ea"/>
              <a:sym typeface="思源黑体 CN Normal" panose="020B0400000000000000" pitchFamily="34" charset="-122"/>
            </a:endParaRPr>
          </a:p>
        </p:txBody>
      </p:sp>
      <p:sp>
        <p:nvSpPr>
          <p:cNvPr id="13" name="平行四边形 12"/>
          <p:cNvSpPr/>
          <p:nvPr/>
        </p:nvSpPr>
        <p:spPr>
          <a:xfrm>
            <a:off x="5728579" y="2633497"/>
            <a:ext cx="3910721" cy="651810"/>
          </a:xfrm>
          <a:prstGeom prst="parallelogram">
            <a:avLst/>
          </a:prstGeom>
          <a:solidFill>
            <a:schemeClr val="bg1"/>
          </a:solidFill>
          <a:ln w="12700" cap="flat" cmpd="sng" algn="ctr">
            <a:noFill/>
            <a:prstDash val="solid"/>
          </a:ln>
          <a:effectLst/>
        </p:spPr>
        <p:txBody>
          <a:bodyPr rtlCol="0" anchor="ctr"/>
          <a:lstStyle/>
          <a:p>
            <a:r>
              <a:rPr lang="zh-CN" altLang="en-US" sz="2800" b="1" i="1" kern="0" dirty="0">
                <a:solidFill>
                  <a:srgbClr val="0866BC"/>
                </a:solidFill>
                <a:latin typeface="+mn-ea"/>
                <a:sym typeface="思源黑体 CN Normal" panose="020B0400000000000000" pitchFamily="34" charset="-122"/>
              </a:rPr>
              <a:t>发挥三个职能</a:t>
            </a:r>
            <a:endParaRPr lang="zh-CN" altLang="en-US" sz="2800" b="1" i="1" kern="0" dirty="0">
              <a:solidFill>
                <a:srgbClr val="0866BC"/>
              </a:solidFill>
              <a:latin typeface="+mn-ea"/>
              <a:sym typeface="思源黑体 CN Normal" panose="020B0400000000000000" pitchFamily="34" charset="-122"/>
            </a:endParaRPr>
          </a:p>
        </p:txBody>
      </p:sp>
      <p:sp>
        <p:nvSpPr>
          <p:cNvPr id="14" name="文本框 1"/>
          <p:cNvSpPr txBox="true"/>
          <p:nvPr/>
        </p:nvSpPr>
        <p:spPr>
          <a:xfrm>
            <a:off x="1293495" y="2845102"/>
            <a:ext cx="2316480" cy="1200329"/>
          </a:xfrm>
          <a:prstGeom prst="rect">
            <a:avLst/>
          </a:prstGeom>
          <a:noFill/>
        </p:spPr>
        <p:txBody>
          <a:bodyPr wrap="square" rtlCol="0">
            <a:spAutoFit/>
          </a:bodyPr>
          <a:lstStyle/>
          <a:p>
            <a:pPr algn="dist"/>
            <a:r>
              <a:rPr kumimoji="1" lang="zh-CN" altLang="en-US" sz="7200" b="1" i="1" dirty="0" smtClean="0">
                <a:solidFill>
                  <a:schemeClr val="bg1"/>
                </a:solidFill>
                <a:latin typeface="Source Han Sans CN Bold" panose="020B0500000000000000" pitchFamily="34" charset="-128"/>
                <a:ea typeface="Source Han Sans CN Bold" panose="020B0500000000000000" pitchFamily="34" charset="-128"/>
              </a:rPr>
              <a:t>目录</a:t>
            </a:r>
            <a:endParaRPr kumimoji="1" lang="zh-CN" altLang="en-US" sz="7200" b="1" i="1" dirty="0">
              <a:solidFill>
                <a:schemeClr val="bg1"/>
              </a:solidFill>
              <a:latin typeface="Source Han Sans CN Bold" panose="020B0500000000000000" pitchFamily="34" charset="-128"/>
              <a:ea typeface="Source Han Sans CN Bold" panose="020B0500000000000000" pitchFamily="34" charset="-128"/>
            </a:endParaRPr>
          </a:p>
        </p:txBody>
      </p:sp>
      <p:sp>
        <p:nvSpPr>
          <p:cNvPr id="15" name="平行四边形 14"/>
          <p:cNvSpPr/>
          <p:nvPr/>
        </p:nvSpPr>
        <p:spPr>
          <a:xfrm>
            <a:off x="5994715" y="3535180"/>
            <a:ext cx="3898928" cy="651810"/>
          </a:xfrm>
          <a:prstGeom prst="parallelogram">
            <a:avLst/>
          </a:prstGeom>
          <a:solidFill>
            <a:schemeClr val="bg1"/>
          </a:solidFill>
          <a:ln w="12700" cap="flat" cmpd="sng" algn="ctr">
            <a:noFill/>
            <a:prstDash val="solid"/>
          </a:ln>
          <a:effectLst/>
        </p:spPr>
        <p:txBody>
          <a:bodyPr rtlCol="0" anchor="ctr"/>
          <a:lstStyle/>
          <a:p>
            <a:r>
              <a:rPr lang="zh-CN" altLang="en-US" sz="2800" b="1" i="1" kern="0" dirty="0">
                <a:solidFill>
                  <a:srgbClr val="0866BC"/>
                </a:solidFill>
                <a:latin typeface="+mn-ea"/>
                <a:sym typeface="思源黑体 CN Normal" panose="020B0400000000000000" pitchFamily="34" charset="-122"/>
              </a:rPr>
              <a:t>抓住四个机遇</a:t>
            </a:r>
            <a:endParaRPr lang="zh-CN" altLang="en-US" sz="2800" b="1" i="1" kern="0" dirty="0">
              <a:solidFill>
                <a:srgbClr val="0866BC"/>
              </a:solidFill>
              <a:latin typeface="+mn-ea"/>
              <a:sym typeface="思源黑体 CN Normal" panose="020B0400000000000000" pitchFamily="34" charset="-122"/>
            </a:endParaRPr>
          </a:p>
        </p:txBody>
      </p:sp>
      <p:sp>
        <p:nvSpPr>
          <p:cNvPr id="16" name="平行四边形 15"/>
          <p:cNvSpPr/>
          <p:nvPr/>
        </p:nvSpPr>
        <p:spPr>
          <a:xfrm>
            <a:off x="3988801" y="786695"/>
            <a:ext cx="811799" cy="668919"/>
          </a:xfrm>
          <a:prstGeom prst="parallelogram">
            <a:avLst/>
          </a:prstGeom>
          <a:solidFill>
            <a:schemeClr val="bg1"/>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smtClean="0">
                <a:solidFill>
                  <a:srgbClr val="0866BC"/>
                </a:solidFill>
                <a:latin typeface="+mn-ea"/>
                <a:sym typeface="思源黑体 CN Normal" panose="020B0400000000000000" pitchFamily="34" charset="-122"/>
              </a:rPr>
              <a:t>一</a:t>
            </a:r>
            <a:endParaRPr lang="zh-CN" altLang="en-US" sz="3200" b="1" i="1" dirty="0">
              <a:solidFill>
                <a:srgbClr val="0866BC"/>
              </a:solidFill>
              <a:latin typeface="+mn-ea"/>
              <a:sym typeface="思源黑体 CN Normal" panose="020B0400000000000000" pitchFamily="34" charset="-122"/>
            </a:endParaRPr>
          </a:p>
        </p:txBody>
      </p:sp>
      <p:sp>
        <p:nvSpPr>
          <p:cNvPr id="17" name="平行四边形 16"/>
          <p:cNvSpPr/>
          <p:nvPr/>
        </p:nvSpPr>
        <p:spPr>
          <a:xfrm>
            <a:off x="4493626" y="1700989"/>
            <a:ext cx="811799" cy="668919"/>
          </a:xfrm>
          <a:prstGeom prst="parallelogram">
            <a:avLst/>
          </a:prstGeom>
          <a:solidFill>
            <a:schemeClr val="bg1"/>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rgbClr val="0866BC"/>
                </a:solidFill>
                <a:latin typeface="+mn-ea"/>
                <a:sym typeface="思源黑体 CN Normal" panose="020B0400000000000000" pitchFamily="34" charset="-122"/>
              </a:rPr>
              <a:t>二</a:t>
            </a:r>
            <a:endParaRPr lang="zh-CN" altLang="en-US" sz="3200" b="1" i="1" dirty="0">
              <a:solidFill>
                <a:srgbClr val="0866BC"/>
              </a:solidFill>
              <a:latin typeface="+mn-ea"/>
              <a:sym typeface="思源黑体 CN Normal" panose="020B0400000000000000" pitchFamily="34" charset="-122"/>
            </a:endParaRPr>
          </a:p>
        </p:txBody>
      </p:sp>
      <p:sp>
        <p:nvSpPr>
          <p:cNvPr id="18" name="平行四边形 17"/>
          <p:cNvSpPr/>
          <p:nvPr/>
        </p:nvSpPr>
        <p:spPr>
          <a:xfrm>
            <a:off x="4979401" y="2605758"/>
            <a:ext cx="811799" cy="668919"/>
          </a:xfrm>
          <a:prstGeom prst="parallelogram">
            <a:avLst/>
          </a:prstGeom>
          <a:solidFill>
            <a:schemeClr val="bg1"/>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rgbClr val="0866BC"/>
                </a:solidFill>
                <a:latin typeface="+mn-ea"/>
                <a:sym typeface="思源黑体 CN Normal" panose="020B0400000000000000" pitchFamily="34" charset="-122"/>
              </a:rPr>
              <a:t>三</a:t>
            </a:r>
            <a:endParaRPr lang="zh-CN" altLang="en-US" sz="3200" b="1" i="1" dirty="0">
              <a:solidFill>
                <a:srgbClr val="0866BC"/>
              </a:solidFill>
              <a:latin typeface="+mn-ea"/>
              <a:sym typeface="思源黑体 CN Normal" panose="020B0400000000000000" pitchFamily="34" charset="-122"/>
            </a:endParaRPr>
          </a:p>
        </p:txBody>
      </p:sp>
      <p:sp>
        <p:nvSpPr>
          <p:cNvPr id="19" name="平行四边形 18"/>
          <p:cNvSpPr/>
          <p:nvPr/>
        </p:nvSpPr>
        <p:spPr>
          <a:xfrm>
            <a:off x="5246101" y="3501002"/>
            <a:ext cx="811799" cy="668919"/>
          </a:xfrm>
          <a:prstGeom prst="parallelogram">
            <a:avLst/>
          </a:prstGeom>
          <a:solidFill>
            <a:schemeClr val="bg1"/>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rgbClr val="0866BC"/>
                </a:solidFill>
                <a:latin typeface="+mn-ea"/>
                <a:sym typeface="思源黑体 CN Normal" panose="020B0400000000000000" pitchFamily="34" charset="-122"/>
              </a:rPr>
              <a:t>四</a:t>
            </a:r>
            <a:endParaRPr lang="zh-CN" altLang="en-US" sz="3200" b="1" i="1" dirty="0">
              <a:solidFill>
                <a:srgbClr val="0866BC"/>
              </a:solidFill>
              <a:latin typeface="+mn-ea"/>
              <a:sym typeface="思源黑体 CN Normal" panose="020B0400000000000000" pitchFamily="34" charset="-122"/>
            </a:endParaRPr>
          </a:p>
        </p:txBody>
      </p:sp>
      <p:sp>
        <p:nvSpPr>
          <p:cNvPr id="20" name="平行四边形 19"/>
          <p:cNvSpPr/>
          <p:nvPr/>
        </p:nvSpPr>
        <p:spPr>
          <a:xfrm>
            <a:off x="5252329" y="4436864"/>
            <a:ext cx="3910721" cy="651810"/>
          </a:xfrm>
          <a:prstGeom prst="parallelogram">
            <a:avLst/>
          </a:prstGeom>
          <a:solidFill>
            <a:schemeClr val="bg1"/>
          </a:solidFill>
          <a:ln w="12700" cap="flat" cmpd="sng" algn="ctr">
            <a:noFill/>
            <a:prstDash val="solid"/>
          </a:ln>
          <a:effectLst/>
        </p:spPr>
        <p:txBody>
          <a:bodyPr rtlCol="0" anchor="ctr"/>
          <a:lstStyle/>
          <a:p>
            <a:r>
              <a:rPr lang="zh-CN" altLang="en-US" sz="2800" b="1" i="1" kern="0" dirty="0">
                <a:solidFill>
                  <a:srgbClr val="0866BC"/>
                </a:solidFill>
                <a:latin typeface="+mn-ea"/>
                <a:sym typeface="思源黑体 CN Normal" panose="020B0400000000000000" pitchFamily="34" charset="-122"/>
              </a:rPr>
              <a:t>攻坚五个重点</a:t>
            </a:r>
            <a:endParaRPr lang="zh-CN" altLang="en-US" sz="2800" b="1" i="1" kern="0" dirty="0">
              <a:solidFill>
                <a:srgbClr val="0866BC"/>
              </a:solidFill>
              <a:latin typeface="+mn-ea"/>
              <a:sym typeface="思源黑体 CN Normal" panose="020B0400000000000000" pitchFamily="34" charset="-122"/>
            </a:endParaRPr>
          </a:p>
        </p:txBody>
      </p:sp>
      <p:sp>
        <p:nvSpPr>
          <p:cNvPr id="21" name="平行四边形 20"/>
          <p:cNvSpPr/>
          <p:nvPr/>
        </p:nvSpPr>
        <p:spPr>
          <a:xfrm>
            <a:off x="4503151" y="4396247"/>
            <a:ext cx="811799" cy="668919"/>
          </a:xfrm>
          <a:prstGeom prst="parallelogram">
            <a:avLst/>
          </a:prstGeom>
          <a:solidFill>
            <a:schemeClr val="bg1"/>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a:solidFill>
                  <a:srgbClr val="0866BC"/>
                </a:solidFill>
                <a:latin typeface="+mn-ea"/>
                <a:sym typeface="思源黑体 CN Normal" panose="020B0400000000000000" pitchFamily="34" charset="-122"/>
              </a:rPr>
              <a:t>五</a:t>
            </a:r>
            <a:endParaRPr lang="zh-CN" altLang="en-US" sz="3200" b="1" i="1" dirty="0">
              <a:solidFill>
                <a:srgbClr val="0866BC"/>
              </a:solidFill>
              <a:latin typeface="+mn-ea"/>
              <a:sym typeface="思源黑体 CN Normal" panose="020B0400000000000000" pitchFamily="34" charset="-122"/>
            </a:endParaRPr>
          </a:p>
        </p:txBody>
      </p:sp>
      <p:sp>
        <p:nvSpPr>
          <p:cNvPr id="22" name="平行四边形 21"/>
          <p:cNvSpPr/>
          <p:nvPr/>
        </p:nvSpPr>
        <p:spPr>
          <a:xfrm>
            <a:off x="4271254" y="5351264"/>
            <a:ext cx="3910721" cy="651810"/>
          </a:xfrm>
          <a:prstGeom prst="parallelogram">
            <a:avLst/>
          </a:prstGeom>
          <a:solidFill>
            <a:schemeClr val="bg1"/>
          </a:solidFill>
          <a:ln w="12700" cap="flat" cmpd="sng" algn="ctr">
            <a:noFill/>
            <a:prstDash val="solid"/>
          </a:ln>
          <a:effectLst/>
        </p:spPr>
        <p:txBody>
          <a:bodyPr rtlCol="0" anchor="ctr"/>
          <a:lstStyle/>
          <a:p>
            <a:r>
              <a:rPr lang="zh-CN" altLang="en-US" sz="2800" b="1" i="1" kern="0" dirty="0">
                <a:solidFill>
                  <a:srgbClr val="0866BC"/>
                </a:solidFill>
                <a:latin typeface="+mn-ea"/>
                <a:sym typeface="思源黑体 CN Normal" panose="020B0400000000000000" pitchFamily="34" charset="-122"/>
              </a:rPr>
              <a:t>强化六个保障</a:t>
            </a:r>
            <a:endParaRPr lang="zh-CN" altLang="en-US" sz="2800" b="1" i="1" kern="0" dirty="0">
              <a:solidFill>
                <a:srgbClr val="0866BC"/>
              </a:solidFill>
              <a:latin typeface="+mn-ea"/>
              <a:sym typeface="思源黑体 CN Normal" panose="020B0400000000000000" pitchFamily="34" charset="-122"/>
            </a:endParaRPr>
          </a:p>
        </p:txBody>
      </p:sp>
      <p:sp>
        <p:nvSpPr>
          <p:cNvPr id="23" name="平行四边形 22"/>
          <p:cNvSpPr/>
          <p:nvPr/>
        </p:nvSpPr>
        <p:spPr>
          <a:xfrm>
            <a:off x="3522076" y="5310647"/>
            <a:ext cx="811799" cy="668919"/>
          </a:xfrm>
          <a:prstGeom prst="parallelogram">
            <a:avLst/>
          </a:prstGeom>
          <a:solidFill>
            <a:schemeClr val="bg1"/>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smtClean="0">
                <a:solidFill>
                  <a:srgbClr val="0866BC"/>
                </a:solidFill>
                <a:latin typeface="+mn-ea"/>
                <a:sym typeface="思源黑体 CN Normal" panose="020B0400000000000000" pitchFamily="34" charset="-122"/>
              </a:rPr>
              <a:t>六</a:t>
            </a:r>
            <a:endParaRPr lang="zh-CN" altLang="en-US" sz="3200" b="1" i="1" dirty="0">
              <a:solidFill>
                <a:srgbClr val="0866BC"/>
              </a:solidFill>
              <a:latin typeface="+mn-ea"/>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Click="false" advTm="5000"/>
    </mc:Choice>
    <mc:Fallback>
      <p:transition advClick="false"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true"/>
      <p:bldP spid="11" grpId="0" bldLvl="0" animBg="true"/>
      <p:bldP spid="13" grpId="0" bldLvl="0" animBg="true"/>
      <p:bldP spid="15" grpId="0" bldLvl="0" animBg="true"/>
      <p:bldP spid="16" grpId="0" animBg="true"/>
      <p:bldP spid="17" grpId="0" animBg="true"/>
      <p:bldP spid="18" grpId="0" animBg="true"/>
      <p:bldP spid="19" grpId="0" animBg="true"/>
      <p:bldP spid="20" grpId="0" bldLvl="0" animBg="true"/>
      <p:bldP spid="21" grpId="0" animBg="true"/>
      <p:bldP spid="22" grpId="0" bldLvl="0" animBg="true"/>
      <p:bldP spid="23" grpId="0" animBg="true"/>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（三）开展信用等级提升行动，提升企业融资能力</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7" name="组合 6"/>
          <p:cNvGrpSpPr/>
          <p:nvPr/>
        </p:nvGrpSpPr>
        <p:grpSpPr>
          <a:xfrm>
            <a:off x="613952" y="970349"/>
            <a:ext cx="5387256" cy="584775"/>
            <a:chOff x="594902" y="1145075"/>
            <a:chExt cx="5387256" cy="584775"/>
          </a:xfrm>
        </p:grpSpPr>
        <p:sp>
          <p:nvSpPr>
            <p:cNvPr id="8"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现实差距</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9" name="图片 8"/>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grpSp>
        <p:nvGrpSpPr>
          <p:cNvPr id="2" name="组合 1"/>
          <p:cNvGrpSpPr/>
          <p:nvPr/>
        </p:nvGrpSpPr>
        <p:grpSpPr>
          <a:xfrm>
            <a:off x="827363" y="3071595"/>
            <a:ext cx="1919355" cy="2707221"/>
            <a:chOff x="827363" y="3071595"/>
            <a:chExt cx="1919355" cy="2707221"/>
          </a:xfrm>
        </p:grpSpPr>
        <p:sp>
          <p:nvSpPr>
            <p:cNvPr id="5" name="椭圆 4"/>
            <p:cNvSpPr/>
            <p:nvPr/>
          </p:nvSpPr>
          <p:spPr>
            <a:xfrm>
              <a:off x="827363" y="3071595"/>
              <a:ext cx="1919355" cy="19193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8384" y="3500941"/>
              <a:ext cx="1605280" cy="1260475"/>
            </a:xfrm>
            <a:prstGeom prst="rect">
              <a:avLst/>
            </a:prstGeom>
          </p:spPr>
          <p:txBody>
            <a:bodyPr wrap="none">
              <a:spAutoFit/>
            </a:bodyPr>
            <a:lstStyle/>
            <a:p>
              <a:pPr algn="ctr"/>
              <a:r>
                <a:rPr lang="zh-CN" altLang="en-US" sz="2800" b="1">
                  <a:solidFill>
                    <a:schemeClr val="bg1"/>
                  </a:solidFill>
                </a:rPr>
                <a:t>财信</a:t>
              </a:r>
              <a:r>
                <a:rPr lang="zh-CN" altLang="en-US" sz="2800" b="1" smtClean="0">
                  <a:solidFill>
                    <a:schemeClr val="bg1"/>
                  </a:solidFill>
                </a:rPr>
                <a:t>集团</a:t>
              </a:r>
              <a:endParaRPr lang="en-US" altLang="zh-CN" sz="2800" b="1" smtClean="0">
                <a:solidFill>
                  <a:schemeClr val="bg1"/>
                </a:solidFill>
              </a:endParaRPr>
            </a:p>
            <a:p>
              <a:pPr algn="ctr"/>
              <a:r>
                <a:rPr lang="zh-CN" altLang="en-US" sz="2400" b="1" smtClean="0">
                  <a:solidFill>
                    <a:srgbClr val="FFFF00"/>
                  </a:solidFill>
                  <a:latin typeface="+mn-ea"/>
                </a:rPr>
                <a:t>资产</a:t>
              </a:r>
              <a:r>
                <a:rPr lang="en-US" altLang="zh-CN" sz="2400" b="1" smtClean="0">
                  <a:solidFill>
                    <a:srgbClr val="FFFF00"/>
                  </a:solidFill>
                  <a:latin typeface="+mn-ea"/>
                </a:rPr>
                <a:t>360</a:t>
              </a:r>
              <a:endParaRPr lang="en-US" altLang="zh-CN" sz="2400" b="1" smtClean="0">
                <a:solidFill>
                  <a:srgbClr val="FFFF00"/>
                </a:solidFill>
                <a:latin typeface="+mn-ea"/>
              </a:endParaRPr>
            </a:p>
            <a:p>
              <a:pPr algn="ctr"/>
              <a:r>
                <a:rPr lang="zh-CN" altLang="en-US" sz="2400" b="1">
                  <a:solidFill>
                    <a:srgbClr val="FFFF00"/>
                  </a:solidFill>
                  <a:latin typeface="+mn-ea"/>
                </a:rPr>
                <a:t>亿元</a:t>
              </a:r>
              <a:endParaRPr lang="zh-CN" altLang="en-US" sz="2400" b="1">
                <a:solidFill>
                  <a:srgbClr val="FFFF00"/>
                </a:solidFill>
                <a:latin typeface="+mn-ea"/>
              </a:endParaRPr>
            </a:p>
          </p:txBody>
        </p:sp>
        <p:sp>
          <p:nvSpPr>
            <p:cNvPr id="10" name="矩形 9"/>
            <p:cNvSpPr/>
            <p:nvPr/>
          </p:nvSpPr>
          <p:spPr>
            <a:xfrm>
              <a:off x="1325068" y="5194041"/>
              <a:ext cx="1116011" cy="584775"/>
            </a:xfrm>
            <a:prstGeom prst="rect">
              <a:avLst/>
            </a:prstGeom>
          </p:spPr>
          <p:txBody>
            <a:bodyPr wrap="none">
              <a:spAutoFit/>
            </a:bodyPr>
            <a:lstStyle/>
            <a:p>
              <a:r>
                <a:rPr lang="en-US" altLang="zh-CN" sz="3200" b="1">
                  <a:latin typeface="+mn-ea"/>
                </a:rPr>
                <a:t>AA+</a:t>
              </a:r>
              <a:endParaRPr lang="zh-CN" altLang="en-US" sz="3200" b="1">
                <a:latin typeface="+mn-ea"/>
              </a:endParaRPr>
            </a:p>
          </p:txBody>
        </p:sp>
      </p:grpSp>
      <p:sp>
        <p:nvSpPr>
          <p:cNvPr id="27" name="îṧḷiḍê"/>
          <p:cNvSpPr/>
          <p:nvPr/>
        </p:nvSpPr>
        <p:spPr>
          <a:xfrm>
            <a:off x="2840735" y="4013454"/>
            <a:ext cx="6190633" cy="241934"/>
          </a:xfrm>
          <a:custGeom>
            <a:avLst/>
            <a:gdLst>
              <a:gd name="connsiteX0" fmla="*/ 0 w 2044085"/>
              <a:gd name="connsiteY0" fmla="*/ 120967 h 241934"/>
              <a:gd name="connsiteX1" fmla="*/ 120967 w 2044085"/>
              <a:gd name="connsiteY1" fmla="*/ 0 h 241934"/>
              <a:gd name="connsiteX2" fmla="*/ 120967 w 2044085"/>
              <a:gd name="connsiteY2" fmla="*/ 60484 h 241934"/>
              <a:gd name="connsiteX3" fmla="*/ 1923118 w 2044085"/>
              <a:gd name="connsiteY3" fmla="*/ 60484 h 241934"/>
              <a:gd name="connsiteX4" fmla="*/ 1923118 w 2044085"/>
              <a:gd name="connsiteY4" fmla="*/ 0 h 241934"/>
              <a:gd name="connsiteX5" fmla="*/ 2044085 w 2044085"/>
              <a:gd name="connsiteY5" fmla="*/ 120967 h 241934"/>
              <a:gd name="connsiteX6" fmla="*/ 1923118 w 2044085"/>
              <a:gd name="connsiteY6" fmla="*/ 241934 h 241934"/>
              <a:gd name="connsiteX7" fmla="*/ 1923118 w 2044085"/>
              <a:gd name="connsiteY7" fmla="*/ 181451 h 241934"/>
              <a:gd name="connsiteX8" fmla="*/ 120967 w 2044085"/>
              <a:gd name="connsiteY8" fmla="*/ 181451 h 241934"/>
              <a:gd name="connsiteX9" fmla="*/ 120967 w 2044085"/>
              <a:gd name="connsiteY9" fmla="*/ 241934 h 241934"/>
              <a:gd name="connsiteX10" fmla="*/ 0 w 2044085"/>
              <a:gd name="connsiteY10" fmla="*/ 120967 h 241934"/>
              <a:gd name="connsiteX0-1" fmla="*/ 0 w 2044085"/>
              <a:gd name="connsiteY0-2" fmla="*/ 120967 h 241934"/>
              <a:gd name="connsiteX1-3" fmla="*/ 120967 w 2044085"/>
              <a:gd name="connsiteY1-4" fmla="*/ 60484 h 241934"/>
              <a:gd name="connsiteX2-5" fmla="*/ 1923118 w 2044085"/>
              <a:gd name="connsiteY2-6" fmla="*/ 60484 h 241934"/>
              <a:gd name="connsiteX3-7" fmla="*/ 1923118 w 2044085"/>
              <a:gd name="connsiteY3-8" fmla="*/ 0 h 241934"/>
              <a:gd name="connsiteX4-9" fmla="*/ 2044085 w 2044085"/>
              <a:gd name="connsiteY4-10" fmla="*/ 120967 h 241934"/>
              <a:gd name="connsiteX5-11" fmla="*/ 1923118 w 2044085"/>
              <a:gd name="connsiteY5-12" fmla="*/ 241934 h 241934"/>
              <a:gd name="connsiteX6-13" fmla="*/ 1923118 w 2044085"/>
              <a:gd name="connsiteY6-14" fmla="*/ 181451 h 241934"/>
              <a:gd name="connsiteX7-15" fmla="*/ 120967 w 2044085"/>
              <a:gd name="connsiteY7-16" fmla="*/ 181451 h 241934"/>
              <a:gd name="connsiteX8-17" fmla="*/ 120967 w 2044085"/>
              <a:gd name="connsiteY8-18" fmla="*/ 241934 h 241934"/>
              <a:gd name="connsiteX9-19" fmla="*/ 0 w 2044085"/>
              <a:gd name="connsiteY9-20" fmla="*/ 120967 h 241934"/>
              <a:gd name="connsiteX0-21" fmla="*/ 0 w 2044085"/>
              <a:gd name="connsiteY0-22" fmla="*/ 120967 h 241934"/>
              <a:gd name="connsiteX1-23" fmla="*/ 120967 w 2044085"/>
              <a:gd name="connsiteY1-24" fmla="*/ 60484 h 241934"/>
              <a:gd name="connsiteX2-25" fmla="*/ 1923118 w 2044085"/>
              <a:gd name="connsiteY2-26" fmla="*/ 60484 h 241934"/>
              <a:gd name="connsiteX3-27" fmla="*/ 1923118 w 2044085"/>
              <a:gd name="connsiteY3-28" fmla="*/ 0 h 241934"/>
              <a:gd name="connsiteX4-29" fmla="*/ 2044085 w 2044085"/>
              <a:gd name="connsiteY4-30" fmla="*/ 120967 h 241934"/>
              <a:gd name="connsiteX5-31" fmla="*/ 1923118 w 2044085"/>
              <a:gd name="connsiteY5-32" fmla="*/ 241934 h 241934"/>
              <a:gd name="connsiteX6-33" fmla="*/ 1923118 w 2044085"/>
              <a:gd name="connsiteY6-34" fmla="*/ 181451 h 241934"/>
              <a:gd name="connsiteX7-35" fmla="*/ 120967 w 2044085"/>
              <a:gd name="connsiteY7-36" fmla="*/ 181451 h 241934"/>
              <a:gd name="connsiteX8-37" fmla="*/ 0 w 2044085"/>
              <a:gd name="connsiteY8-38" fmla="*/ 120967 h 241934"/>
              <a:gd name="connsiteX0-39" fmla="*/ 0 w 1923118"/>
              <a:gd name="connsiteY0-40" fmla="*/ 181451 h 241934"/>
              <a:gd name="connsiteX1-41" fmla="*/ 0 w 1923118"/>
              <a:gd name="connsiteY1-42" fmla="*/ 60484 h 241934"/>
              <a:gd name="connsiteX2-43" fmla="*/ 1802151 w 1923118"/>
              <a:gd name="connsiteY2-44" fmla="*/ 60484 h 241934"/>
              <a:gd name="connsiteX3-45" fmla="*/ 1802151 w 1923118"/>
              <a:gd name="connsiteY3-46" fmla="*/ 0 h 241934"/>
              <a:gd name="connsiteX4-47" fmla="*/ 1923118 w 1923118"/>
              <a:gd name="connsiteY4-48" fmla="*/ 120967 h 241934"/>
              <a:gd name="connsiteX5-49" fmla="*/ 1802151 w 1923118"/>
              <a:gd name="connsiteY5-50" fmla="*/ 241934 h 241934"/>
              <a:gd name="connsiteX6-51" fmla="*/ 1802151 w 1923118"/>
              <a:gd name="connsiteY6-52" fmla="*/ 181451 h 241934"/>
              <a:gd name="connsiteX7-53" fmla="*/ 0 w 1923118"/>
              <a:gd name="connsiteY7-54" fmla="*/ 181451 h 241934"/>
              <a:gd name="connsiteX0-55" fmla="*/ 0 w 1867086"/>
              <a:gd name="connsiteY0-56" fmla="*/ 181451 h 241934"/>
              <a:gd name="connsiteX1-57" fmla="*/ 0 w 1867086"/>
              <a:gd name="connsiteY1-58" fmla="*/ 60484 h 241934"/>
              <a:gd name="connsiteX2-59" fmla="*/ 1802151 w 1867086"/>
              <a:gd name="connsiteY2-60" fmla="*/ 60484 h 241934"/>
              <a:gd name="connsiteX3-61" fmla="*/ 1802151 w 1867086"/>
              <a:gd name="connsiteY3-62" fmla="*/ 0 h 241934"/>
              <a:gd name="connsiteX4-63" fmla="*/ 1867086 w 1867086"/>
              <a:gd name="connsiteY4-64" fmla="*/ 118064 h 241934"/>
              <a:gd name="connsiteX5-65" fmla="*/ 1802151 w 1867086"/>
              <a:gd name="connsiteY5-66" fmla="*/ 241934 h 241934"/>
              <a:gd name="connsiteX6-67" fmla="*/ 1802151 w 1867086"/>
              <a:gd name="connsiteY6-68" fmla="*/ 181451 h 241934"/>
              <a:gd name="connsiteX7-69" fmla="*/ 0 w 1867086"/>
              <a:gd name="connsiteY7-70" fmla="*/ 181451 h 2419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867086" h="241934">
                <a:moveTo>
                  <a:pt x="0" y="181451"/>
                </a:moveTo>
                <a:lnTo>
                  <a:pt x="0" y="60484"/>
                </a:lnTo>
                <a:lnTo>
                  <a:pt x="1802151" y="60484"/>
                </a:lnTo>
                <a:lnTo>
                  <a:pt x="1802151" y="0"/>
                </a:lnTo>
                <a:lnTo>
                  <a:pt x="1867086" y="118064"/>
                </a:lnTo>
                <a:lnTo>
                  <a:pt x="1802151" y="241934"/>
                </a:lnTo>
                <a:lnTo>
                  <a:pt x="1802151" y="181451"/>
                </a:lnTo>
                <a:lnTo>
                  <a:pt x="0" y="181451"/>
                </a:lnTo>
                <a:close/>
              </a:path>
            </a:pathLst>
          </a:custGeom>
          <a:gradFill flip="none" rotWithShape="true">
            <a:gsLst>
              <a:gs pos="99000">
                <a:schemeClr val="accent1">
                  <a:lumMod val="75000"/>
                </a:schemeClr>
              </a:gs>
              <a:gs pos="0">
                <a:srgbClr val="002060"/>
              </a:gs>
            </a:gsLst>
            <a:lin ang="0" scaled="true"/>
            <a:tileRect/>
          </a:gradFill>
          <a:ln>
            <a:noFill/>
          </a:ln>
        </p:spPr>
        <p:style>
          <a:lnRef idx="2">
            <a:schemeClr val="dk1"/>
          </a:lnRef>
          <a:fillRef idx="1">
            <a:schemeClr val="lt1"/>
          </a:fillRef>
          <a:effectRef idx="0">
            <a:schemeClr val="dk1"/>
          </a:effectRef>
          <a:fontRef idx="minor">
            <a:schemeClr val="dk1"/>
          </a:fontRef>
        </p:style>
        <p:txBody>
          <a:bodyPr anchor="ctr"/>
          <a:lstStyle/>
          <a:p>
            <a:pPr algn="ctr"/>
          </a:p>
        </p:txBody>
      </p:sp>
      <p:grpSp>
        <p:nvGrpSpPr>
          <p:cNvPr id="14" name="组合 13"/>
          <p:cNvGrpSpPr/>
          <p:nvPr/>
        </p:nvGrpSpPr>
        <p:grpSpPr>
          <a:xfrm>
            <a:off x="9373456" y="2757133"/>
            <a:ext cx="2401039" cy="2401039"/>
            <a:chOff x="5457757" y="2038865"/>
            <a:chExt cx="2401039" cy="2401039"/>
          </a:xfrm>
        </p:grpSpPr>
        <p:sp>
          <p:nvSpPr>
            <p:cNvPr id="19" name="îSľîḓê"/>
            <p:cNvSpPr/>
            <p:nvPr/>
          </p:nvSpPr>
          <p:spPr>
            <a:xfrm>
              <a:off x="5457757" y="2038865"/>
              <a:ext cx="2401039" cy="2401039"/>
            </a:xfrm>
            <a:prstGeom prst="ellipse">
              <a:avLst/>
            </a:prstGeom>
            <a:solidFill>
              <a:schemeClr val="accent1">
                <a:lumMod val="75000"/>
              </a:schemeClr>
            </a:solidFill>
            <a:ln>
              <a:noFill/>
            </a:ln>
            <a:effectLst/>
          </p:spPr>
          <p:style>
            <a:lnRef idx="2">
              <a:schemeClr val="dk1"/>
            </a:lnRef>
            <a:fillRef idx="1">
              <a:schemeClr val="lt1"/>
            </a:fillRef>
            <a:effectRef idx="0">
              <a:schemeClr val="dk1"/>
            </a:effectRef>
            <a:fontRef idx="minor">
              <a:schemeClr val="dk1"/>
            </a:fontRef>
          </p:style>
          <p:txBody>
            <a:bodyPr anchor="ctr"/>
            <a:lstStyle/>
            <a:p>
              <a:pPr algn="ctr"/>
            </a:p>
          </p:txBody>
        </p:sp>
        <p:sp>
          <p:nvSpPr>
            <p:cNvPr id="21" name="ïsľíḑe"/>
            <p:cNvSpPr txBox="true"/>
            <p:nvPr/>
          </p:nvSpPr>
          <p:spPr>
            <a:xfrm>
              <a:off x="5862896" y="3460313"/>
              <a:ext cx="1551561" cy="564530"/>
            </a:xfrm>
            <a:prstGeom prst="rect">
              <a:avLst/>
            </a:prstGeom>
          </p:spPr>
          <p:txBody>
            <a:bodyPr vert="horz" wrap="none">
              <a:noAutofit/>
            </a:bodyPr>
            <a:lstStyle/>
            <a:p>
              <a:pPr algn="ctr">
                <a:spcBef>
                  <a:spcPct val="0"/>
                </a:spcBef>
              </a:pPr>
              <a:r>
                <a:rPr lang="en-US" altLang="zh-CN" sz="3200" b="1" dirty="0">
                  <a:solidFill>
                    <a:srgbClr val="FFFFFF"/>
                  </a:solidFill>
                </a:rPr>
                <a:t>AAA</a:t>
              </a:r>
              <a:r>
                <a:rPr lang="zh-CN" altLang="en-US" sz="3200" b="1" dirty="0">
                  <a:solidFill>
                    <a:srgbClr val="FFFFFF"/>
                  </a:solidFill>
                </a:rPr>
                <a:t>标准</a:t>
              </a:r>
              <a:endParaRPr lang="zh-CN" altLang="en-US" sz="3200" b="1" dirty="0">
                <a:solidFill>
                  <a:srgbClr val="FFFFFF"/>
                </a:solidFill>
              </a:endParaRPr>
            </a:p>
          </p:txBody>
        </p:sp>
        <p:sp>
          <p:nvSpPr>
            <p:cNvPr id="28" name="shopping-list_1351"/>
            <p:cNvSpPr>
              <a:spLocks noChangeAspect="true"/>
            </p:cNvSpPr>
            <p:nvPr/>
          </p:nvSpPr>
          <p:spPr bwMode="auto">
            <a:xfrm>
              <a:off x="6275703" y="2417680"/>
              <a:ext cx="834347" cy="825331"/>
            </a:xfrm>
            <a:custGeom>
              <a:avLst/>
              <a:gdLst>
                <a:gd name="connsiteX0" fmla="*/ 280959 w 607897"/>
                <a:gd name="connsiteY0" fmla="*/ 344688 h 601328"/>
                <a:gd name="connsiteX1" fmla="*/ 381676 w 607897"/>
                <a:gd name="connsiteY1" fmla="*/ 380405 h 601328"/>
                <a:gd name="connsiteX2" fmla="*/ 396604 w 607897"/>
                <a:gd name="connsiteY2" fmla="*/ 409770 h 601328"/>
                <a:gd name="connsiteX3" fmla="*/ 374396 w 607897"/>
                <a:gd name="connsiteY3" fmla="*/ 425788 h 601328"/>
                <a:gd name="connsiteX4" fmla="*/ 367117 w 607897"/>
                <a:gd name="connsiteY4" fmla="*/ 424591 h 601328"/>
                <a:gd name="connsiteX5" fmla="*/ 266400 w 607897"/>
                <a:gd name="connsiteY5" fmla="*/ 388874 h 601328"/>
                <a:gd name="connsiteX6" fmla="*/ 251472 w 607897"/>
                <a:gd name="connsiteY6" fmla="*/ 359508 h 601328"/>
                <a:gd name="connsiteX7" fmla="*/ 280959 w 607897"/>
                <a:gd name="connsiteY7" fmla="*/ 344688 h 601328"/>
                <a:gd name="connsiteX8" fmla="*/ 201572 w 607897"/>
                <a:gd name="connsiteY8" fmla="*/ 315000 h 601328"/>
                <a:gd name="connsiteX9" fmla="*/ 227470 w 607897"/>
                <a:gd name="connsiteY9" fmla="*/ 340086 h 601328"/>
                <a:gd name="connsiteX10" fmla="*/ 201572 w 607897"/>
                <a:gd name="connsiteY10" fmla="*/ 365172 h 601328"/>
                <a:gd name="connsiteX11" fmla="*/ 175674 w 607897"/>
                <a:gd name="connsiteY11" fmla="*/ 340086 h 601328"/>
                <a:gd name="connsiteX12" fmla="*/ 201572 w 607897"/>
                <a:gd name="connsiteY12" fmla="*/ 315000 h 601328"/>
                <a:gd name="connsiteX13" fmla="*/ 319308 w 607897"/>
                <a:gd name="connsiteY13" fmla="*/ 247496 h 601328"/>
                <a:gd name="connsiteX14" fmla="*/ 419869 w 607897"/>
                <a:gd name="connsiteY14" fmla="*/ 283297 h 601328"/>
                <a:gd name="connsiteX15" fmla="*/ 434616 w 607897"/>
                <a:gd name="connsiteY15" fmla="*/ 312747 h 601328"/>
                <a:gd name="connsiteX16" fmla="*/ 412311 w 607897"/>
                <a:gd name="connsiteY16" fmla="*/ 328669 h 601328"/>
                <a:gd name="connsiteX17" fmla="*/ 405029 w 607897"/>
                <a:gd name="connsiteY17" fmla="*/ 327473 h 601328"/>
                <a:gd name="connsiteX18" fmla="*/ 304560 w 607897"/>
                <a:gd name="connsiteY18" fmla="*/ 291580 h 601328"/>
                <a:gd name="connsiteX19" fmla="*/ 289813 w 607897"/>
                <a:gd name="connsiteY19" fmla="*/ 262130 h 601328"/>
                <a:gd name="connsiteX20" fmla="*/ 319308 w 607897"/>
                <a:gd name="connsiteY20" fmla="*/ 247496 h 601328"/>
                <a:gd name="connsiteX21" fmla="*/ 240630 w 607897"/>
                <a:gd name="connsiteY21" fmla="*/ 218749 h 601328"/>
                <a:gd name="connsiteX22" fmla="*/ 266492 w 607897"/>
                <a:gd name="connsiteY22" fmla="*/ 243835 h 601328"/>
                <a:gd name="connsiteX23" fmla="*/ 240630 w 607897"/>
                <a:gd name="connsiteY23" fmla="*/ 268921 h 601328"/>
                <a:gd name="connsiteX24" fmla="*/ 214768 w 607897"/>
                <a:gd name="connsiteY24" fmla="*/ 243835 h 601328"/>
                <a:gd name="connsiteX25" fmla="*/ 240630 w 607897"/>
                <a:gd name="connsiteY25" fmla="*/ 218749 h 601328"/>
                <a:gd name="connsiteX26" fmla="*/ 358917 w 607897"/>
                <a:gd name="connsiteY26" fmla="*/ 152576 h 601328"/>
                <a:gd name="connsiteX27" fmla="*/ 459986 w 607897"/>
                <a:gd name="connsiteY27" fmla="*/ 183676 h 601328"/>
                <a:gd name="connsiteX28" fmla="*/ 476400 w 607897"/>
                <a:gd name="connsiteY28" fmla="*/ 212291 h 601328"/>
                <a:gd name="connsiteX29" fmla="*/ 453899 w 607897"/>
                <a:gd name="connsiteY29" fmla="*/ 229405 h 601328"/>
                <a:gd name="connsiteX30" fmla="*/ 447721 w 607897"/>
                <a:gd name="connsiteY30" fmla="*/ 228577 h 601328"/>
                <a:gd name="connsiteX31" fmla="*/ 346560 w 607897"/>
                <a:gd name="connsiteY31" fmla="*/ 197477 h 601328"/>
                <a:gd name="connsiteX32" fmla="*/ 330238 w 607897"/>
                <a:gd name="connsiteY32" fmla="*/ 168862 h 601328"/>
                <a:gd name="connsiteX33" fmla="*/ 358917 w 607897"/>
                <a:gd name="connsiteY33" fmla="*/ 152576 h 601328"/>
                <a:gd name="connsiteX34" fmla="*/ 277183 w 607897"/>
                <a:gd name="connsiteY34" fmla="*/ 125391 h 601328"/>
                <a:gd name="connsiteX35" fmla="*/ 303045 w 607897"/>
                <a:gd name="connsiteY35" fmla="*/ 150477 h 601328"/>
                <a:gd name="connsiteX36" fmla="*/ 277183 w 607897"/>
                <a:gd name="connsiteY36" fmla="*/ 175563 h 601328"/>
                <a:gd name="connsiteX37" fmla="*/ 251321 w 607897"/>
                <a:gd name="connsiteY37" fmla="*/ 150477 h 601328"/>
                <a:gd name="connsiteX38" fmla="*/ 277183 w 607897"/>
                <a:gd name="connsiteY38" fmla="*/ 125391 h 601328"/>
                <a:gd name="connsiteX39" fmla="*/ 244801 w 607897"/>
                <a:gd name="connsiteY39" fmla="*/ 441 h 601328"/>
                <a:gd name="connsiteX40" fmla="*/ 589079 w 607897"/>
                <a:gd name="connsiteY40" fmla="*/ 83374 h 601328"/>
                <a:gd name="connsiteX41" fmla="*/ 604657 w 607897"/>
                <a:gd name="connsiteY41" fmla="*/ 94328 h 601328"/>
                <a:gd name="connsiteX42" fmla="*/ 606777 w 607897"/>
                <a:gd name="connsiteY42" fmla="*/ 113197 h 601328"/>
                <a:gd name="connsiteX43" fmla="*/ 492294 w 607897"/>
                <a:gd name="connsiteY43" fmla="*/ 431399 h 601328"/>
                <a:gd name="connsiteX44" fmla="*/ 333014 w 607897"/>
                <a:gd name="connsiteY44" fmla="*/ 601223 h 601328"/>
                <a:gd name="connsiteX45" fmla="*/ 269689 w 607897"/>
                <a:gd name="connsiteY45" fmla="*/ 588245 h 601328"/>
                <a:gd name="connsiteX46" fmla="*/ 75473 w 607897"/>
                <a:gd name="connsiteY46" fmla="*/ 500157 h 601328"/>
                <a:gd name="connsiteX47" fmla="*/ 2562 w 607897"/>
                <a:gd name="connsiteY47" fmla="*/ 352148 h 601328"/>
                <a:gd name="connsiteX48" fmla="*/ 267845 w 607897"/>
                <a:gd name="connsiteY48" fmla="*/ 459197 h 601328"/>
                <a:gd name="connsiteX49" fmla="*/ 349421 w 607897"/>
                <a:gd name="connsiteY49" fmla="*/ 553268 h 601328"/>
                <a:gd name="connsiteX50" fmla="*/ 349513 w 607897"/>
                <a:gd name="connsiteY50" fmla="*/ 553452 h 601328"/>
                <a:gd name="connsiteX51" fmla="*/ 448695 w 607897"/>
                <a:gd name="connsiteY51" fmla="*/ 414923 h 601328"/>
                <a:gd name="connsiteX52" fmla="*/ 554421 w 607897"/>
                <a:gd name="connsiteY52" fmla="*/ 123874 h 601328"/>
                <a:gd name="connsiteX53" fmla="*/ 255217 w 607897"/>
                <a:gd name="connsiteY53" fmla="*/ 47660 h 601328"/>
                <a:gd name="connsiteX54" fmla="*/ 130871 w 607897"/>
                <a:gd name="connsiteY54" fmla="*/ 364298 h 601328"/>
                <a:gd name="connsiteX55" fmla="*/ 86996 w 607897"/>
                <a:gd name="connsiteY55" fmla="*/ 348282 h 601328"/>
                <a:gd name="connsiteX56" fmla="*/ 218254 w 607897"/>
                <a:gd name="connsiteY56" fmla="*/ 15352 h 601328"/>
                <a:gd name="connsiteX57" fmla="*/ 244801 w 607897"/>
                <a:gd name="connsiteY57" fmla="*/ 441 h 6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897" h="601328">
                  <a:moveTo>
                    <a:pt x="280959" y="344688"/>
                  </a:moveTo>
                  <a:lnTo>
                    <a:pt x="381676" y="380405"/>
                  </a:lnTo>
                  <a:cubicBezTo>
                    <a:pt x="393931" y="384363"/>
                    <a:pt x="400566" y="397527"/>
                    <a:pt x="396604" y="409770"/>
                  </a:cubicBezTo>
                  <a:cubicBezTo>
                    <a:pt x="393379" y="419528"/>
                    <a:pt x="384256" y="425788"/>
                    <a:pt x="374396" y="425788"/>
                  </a:cubicBezTo>
                  <a:cubicBezTo>
                    <a:pt x="372000" y="425788"/>
                    <a:pt x="369605" y="425420"/>
                    <a:pt x="367117" y="424591"/>
                  </a:cubicBezTo>
                  <a:lnTo>
                    <a:pt x="266400" y="388874"/>
                  </a:lnTo>
                  <a:cubicBezTo>
                    <a:pt x="254237" y="384916"/>
                    <a:pt x="247510" y="371660"/>
                    <a:pt x="251472" y="359508"/>
                  </a:cubicBezTo>
                  <a:cubicBezTo>
                    <a:pt x="255527" y="347265"/>
                    <a:pt x="268704" y="340545"/>
                    <a:pt x="280959" y="344688"/>
                  </a:cubicBezTo>
                  <a:close/>
                  <a:moveTo>
                    <a:pt x="201572" y="315000"/>
                  </a:moveTo>
                  <a:cubicBezTo>
                    <a:pt x="215875" y="315000"/>
                    <a:pt x="227470" y="326231"/>
                    <a:pt x="227470" y="340086"/>
                  </a:cubicBezTo>
                  <a:cubicBezTo>
                    <a:pt x="227470" y="353941"/>
                    <a:pt x="215875" y="365172"/>
                    <a:pt x="201572" y="365172"/>
                  </a:cubicBezTo>
                  <a:cubicBezTo>
                    <a:pt x="187269" y="365172"/>
                    <a:pt x="175674" y="353941"/>
                    <a:pt x="175674" y="340086"/>
                  </a:cubicBezTo>
                  <a:cubicBezTo>
                    <a:pt x="175674" y="326231"/>
                    <a:pt x="187269" y="315000"/>
                    <a:pt x="201572" y="315000"/>
                  </a:cubicBezTo>
                  <a:close/>
                  <a:moveTo>
                    <a:pt x="319308" y="247496"/>
                  </a:moveTo>
                  <a:lnTo>
                    <a:pt x="419869" y="283297"/>
                  </a:lnTo>
                  <a:cubicBezTo>
                    <a:pt x="432128" y="287438"/>
                    <a:pt x="438672" y="300599"/>
                    <a:pt x="434616" y="312747"/>
                  </a:cubicBezTo>
                  <a:cubicBezTo>
                    <a:pt x="431298" y="322595"/>
                    <a:pt x="422081" y="328761"/>
                    <a:pt x="412311" y="328669"/>
                  </a:cubicBezTo>
                  <a:cubicBezTo>
                    <a:pt x="409914" y="328669"/>
                    <a:pt x="407518" y="328301"/>
                    <a:pt x="405029" y="327473"/>
                  </a:cubicBezTo>
                  <a:lnTo>
                    <a:pt x="304560" y="291580"/>
                  </a:lnTo>
                  <a:cubicBezTo>
                    <a:pt x="292301" y="287530"/>
                    <a:pt x="285757" y="274370"/>
                    <a:pt x="289813" y="262130"/>
                  </a:cubicBezTo>
                  <a:cubicBezTo>
                    <a:pt x="293868" y="249981"/>
                    <a:pt x="307049" y="243447"/>
                    <a:pt x="319308" y="247496"/>
                  </a:cubicBezTo>
                  <a:close/>
                  <a:moveTo>
                    <a:pt x="240630" y="218749"/>
                  </a:moveTo>
                  <a:cubicBezTo>
                    <a:pt x="254913" y="218749"/>
                    <a:pt x="266492" y="229980"/>
                    <a:pt x="266492" y="243835"/>
                  </a:cubicBezTo>
                  <a:cubicBezTo>
                    <a:pt x="266492" y="257690"/>
                    <a:pt x="254913" y="268921"/>
                    <a:pt x="240630" y="268921"/>
                  </a:cubicBezTo>
                  <a:cubicBezTo>
                    <a:pt x="226347" y="268921"/>
                    <a:pt x="214768" y="257690"/>
                    <a:pt x="214768" y="243835"/>
                  </a:cubicBezTo>
                  <a:cubicBezTo>
                    <a:pt x="214768" y="229980"/>
                    <a:pt x="226347" y="218749"/>
                    <a:pt x="240630" y="218749"/>
                  </a:cubicBezTo>
                  <a:close/>
                  <a:moveTo>
                    <a:pt x="358917" y="152576"/>
                  </a:moveTo>
                  <a:lnTo>
                    <a:pt x="459986" y="183676"/>
                  </a:lnTo>
                  <a:cubicBezTo>
                    <a:pt x="472435" y="187080"/>
                    <a:pt x="479812" y="199870"/>
                    <a:pt x="476400" y="212291"/>
                  </a:cubicBezTo>
                  <a:cubicBezTo>
                    <a:pt x="473541" y="222596"/>
                    <a:pt x="464135" y="229405"/>
                    <a:pt x="453899" y="229405"/>
                  </a:cubicBezTo>
                  <a:cubicBezTo>
                    <a:pt x="451871" y="229405"/>
                    <a:pt x="449750" y="229129"/>
                    <a:pt x="447721" y="228577"/>
                  </a:cubicBezTo>
                  <a:lnTo>
                    <a:pt x="346560" y="197477"/>
                  </a:lnTo>
                  <a:cubicBezTo>
                    <a:pt x="334111" y="194073"/>
                    <a:pt x="326826" y="181284"/>
                    <a:pt x="330238" y="168862"/>
                  </a:cubicBezTo>
                  <a:cubicBezTo>
                    <a:pt x="333650" y="156441"/>
                    <a:pt x="346652" y="149172"/>
                    <a:pt x="358917" y="152576"/>
                  </a:cubicBezTo>
                  <a:close/>
                  <a:moveTo>
                    <a:pt x="277183" y="125391"/>
                  </a:moveTo>
                  <a:cubicBezTo>
                    <a:pt x="291466" y="125391"/>
                    <a:pt x="303045" y="136622"/>
                    <a:pt x="303045" y="150477"/>
                  </a:cubicBezTo>
                  <a:cubicBezTo>
                    <a:pt x="303045" y="164332"/>
                    <a:pt x="291466" y="175563"/>
                    <a:pt x="277183" y="175563"/>
                  </a:cubicBezTo>
                  <a:cubicBezTo>
                    <a:pt x="262900" y="175563"/>
                    <a:pt x="251321" y="164332"/>
                    <a:pt x="251321" y="150477"/>
                  </a:cubicBezTo>
                  <a:cubicBezTo>
                    <a:pt x="251321" y="136622"/>
                    <a:pt x="262900" y="125391"/>
                    <a:pt x="277183" y="125391"/>
                  </a:cubicBezTo>
                  <a:close/>
                  <a:moveTo>
                    <a:pt x="244801" y="441"/>
                  </a:moveTo>
                  <a:lnTo>
                    <a:pt x="589079" y="83374"/>
                  </a:lnTo>
                  <a:cubicBezTo>
                    <a:pt x="595624" y="84663"/>
                    <a:pt x="601247" y="88621"/>
                    <a:pt x="604657" y="94328"/>
                  </a:cubicBezTo>
                  <a:cubicBezTo>
                    <a:pt x="608068" y="100034"/>
                    <a:pt x="608805" y="106846"/>
                    <a:pt x="606777" y="113197"/>
                  </a:cubicBezTo>
                  <a:cubicBezTo>
                    <a:pt x="606224" y="114946"/>
                    <a:pt x="548891" y="282193"/>
                    <a:pt x="492294" y="431399"/>
                  </a:cubicBezTo>
                  <a:cubicBezTo>
                    <a:pt x="453119" y="534674"/>
                    <a:pt x="421964" y="599106"/>
                    <a:pt x="333014" y="601223"/>
                  </a:cubicBezTo>
                  <a:cubicBezTo>
                    <a:pt x="300107" y="602696"/>
                    <a:pt x="269781" y="588245"/>
                    <a:pt x="269689" y="588245"/>
                  </a:cubicBezTo>
                  <a:lnTo>
                    <a:pt x="75473" y="500157"/>
                  </a:lnTo>
                  <a:cubicBezTo>
                    <a:pt x="75473" y="500157"/>
                    <a:pt x="-16334" y="471439"/>
                    <a:pt x="2562" y="352148"/>
                  </a:cubicBezTo>
                  <a:lnTo>
                    <a:pt x="267845" y="459197"/>
                  </a:lnTo>
                  <a:cubicBezTo>
                    <a:pt x="267845" y="459197"/>
                    <a:pt x="266370" y="564865"/>
                    <a:pt x="349421" y="553268"/>
                  </a:cubicBezTo>
                  <a:cubicBezTo>
                    <a:pt x="349421" y="553360"/>
                    <a:pt x="349421" y="553360"/>
                    <a:pt x="349513" y="553452"/>
                  </a:cubicBezTo>
                  <a:cubicBezTo>
                    <a:pt x="390163" y="546548"/>
                    <a:pt x="411548" y="512952"/>
                    <a:pt x="448695" y="414923"/>
                  </a:cubicBezTo>
                  <a:cubicBezTo>
                    <a:pt x="491280" y="302443"/>
                    <a:pt x="535801" y="181771"/>
                    <a:pt x="554421" y="123874"/>
                  </a:cubicBezTo>
                  <a:lnTo>
                    <a:pt x="255217" y="47660"/>
                  </a:lnTo>
                  <a:lnTo>
                    <a:pt x="130871" y="364298"/>
                  </a:lnTo>
                  <a:lnTo>
                    <a:pt x="86996" y="348282"/>
                  </a:lnTo>
                  <a:lnTo>
                    <a:pt x="218254" y="15352"/>
                  </a:lnTo>
                  <a:cubicBezTo>
                    <a:pt x="222218" y="4491"/>
                    <a:pt x="233371" y="-1768"/>
                    <a:pt x="244801" y="441"/>
                  </a:cubicBezTo>
                  <a:close/>
                </a:path>
              </a:pathLst>
            </a:custGeom>
            <a:solidFill>
              <a:schemeClr val="bg1"/>
            </a:solidFill>
            <a:ln>
              <a:noFill/>
            </a:ln>
          </p:spPr>
        </p:sp>
      </p:grpSp>
      <p:grpSp>
        <p:nvGrpSpPr>
          <p:cNvPr id="3" name="组合 2"/>
          <p:cNvGrpSpPr/>
          <p:nvPr/>
        </p:nvGrpSpPr>
        <p:grpSpPr>
          <a:xfrm>
            <a:off x="2782679" y="2392303"/>
            <a:ext cx="1819160" cy="1626921"/>
            <a:chOff x="2782679" y="2392303"/>
            <a:chExt cx="1819160" cy="1626921"/>
          </a:xfrm>
        </p:grpSpPr>
        <p:sp>
          <p:nvSpPr>
            <p:cNvPr id="29" name="iṣḷîďè"/>
            <p:cNvSpPr txBox="true"/>
            <p:nvPr/>
          </p:nvSpPr>
          <p:spPr>
            <a:xfrm>
              <a:off x="2782679" y="2392303"/>
              <a:ext cx="1819160" cy="991700"/>
            </a:xfrm>
            <a:prstGeom prst="rect">
              <a:avLst/>
            </a:prstGeom>
            <a:noFill/>
          </p:spPr>
          <p:txBody>
            <a:bodyPr vert="horz" wrap="none">
              <a:noAutofit/>
            </a:bodyPr>
            <a:lstStyle/>
            <a:p>
              <a:pPr>
                <a:lnSpc>
                  <a:spcPct val="130000"/>
                </a:lnSpc>
              </a:pPr>
              <a:r>
                <a:rPr lang="zh-CN" altLang="en-US" sz="2800" b="1">
                  <a:solidFill>
                    <a:srgbClr val="0C72D0"/>
                  </a:solidFill>
                  <a:latin typeface="+mn-ea"/>
                </a:rPr>
                <a:t>资产规模需</a:t>
              </a:r>
              <a:endParaRPr lang="en-US" altLang="zh-CN" sz="2800" b="1" smtClean="0">
                <a:solidFill>
                  <a:srgbClr val="0C72D0"/>
                </a:solidFill>
                <a:latin typeface="+mn-ea"/>
              </a:endParaRPr>
            </a:p>
            <a:p>
              <a:pPr>
                <a:lnSpc>
                  <a:spcPct val="130000"/>
                </a:lnSpc>
              </a:pPr>
              <a:r>
                <a:rPr lang="zh-CN" altLang="en-US" sz="2800" b="1" smtClean="0">
                  <a:solidFill>
                    <a:srgbClr val="0C72D0"/>
                  </a:solidFill>
                  <a:latin typeface="+mn-ea"/>
                </a:rPr>
                <a:t>大于</a:t>
              </a:r>
              <a:r>
                <a:rPr lang="en-US" altLang="zh-CN" sz="2800" b="1" smtClean="0">
                  <a:solidFill>
                    <a:srgbClr val="0C72D0"/>
                  </a:solidFill>
                  <a:latin typeface="+mn-ea"/>
                </a:rPr>
                <a:t>600</a:t>
              </a:r>
              <a:r>
                <a:rPr lang="zh-CN" altLang="en-US" sz="2800" b="1">
                  <a:solidFill>
                    <a:srgbClr val="0C72D0"/>
                  </a:solidFill>
                  <a:latin typeface="+mn-ea"/>
                </a:rPr>
                <a:t>亿</a:t>
              </a:r>
              <a:endParaRPr lang="zh-CN" altLang="en-US" sz="2800" b="1">
                <a:solidFill>
                  <a:srgbClr val="0C72D0"/>
                </a:solidFill>
                <a:latin typeface="+mn-ea"/>
              </a:endParaRPr>
            </a:p>
          </p:txBody>
        </p:sp>
        <p:sp>
          <p:nvSpPr>
            <p:cNvPr id="42" name="îṧḷiḍê"/>
            <p:cNvSpPr/>
            <p:nvPr/>
          </p:nvSpPr>
          <p:spPr>
            <a:xfrm rot="5400000">
              <a:off x="3431254" y="3635461"/>
              <a:ext cx="493348" cy="274177"/>
            </a:xfrm>
            <a:custGeom>
              <a:avLst/>
              <a:gdLst>
                <a:gd name="connsiteX0" fmla="*/ 0 w 2044085"/>
                <a:gd name="connsiteY0" fmla="*/ 120967 h 241934"/>
                <a:gd name="connsiteX1" fmla="*/ 120967 w 2044085"/>
                <a:gd name="connsiteY1" fmla="*/ 0 h 241934"/>
                <a:gd name="connsiteX2" fmla="*/ 120967 w 2044085"/>
                <a:gd name="connsiteY2" fmla="*/ 60484 h 241934"/>
                <a:gd name="connsiteX3" fmla="*/ 1923118 w 2044085"/>
                <a:gd name="connsiteY3" fmla="*/ 60484 h 241934"/>
                <a:gd name="connsiteX4" fmla="*/ 1923118 w 2044085"/>
                <a:gd name="connsiteY4" fmla="*/ 0 h 241934"/>
                <a:gd name="connsiteX5" fmla="*/ 2044085 w 2044085"/>
                <a:gd name="connsiteY5" fmla="*/ 120967 h 241934"/>
                <a:gd name="connsiteX6" fmla="*/ 1923118 w 2044085"/>
                <a:gd name="connsiteY6" fmla="*/ 241934 h 241934"/>
                <a:gd name="connsiteX7" fmla="*/ 1923118 w 2044085"/>
                <a:gd name="connsiteY7" fmla="*/ 181451 h 241934"/>
                <a:gd name="connsiteX8" fmla="*/ 120967 w 2044085"/>
                <a:gd name="connsiteY8" fmla="*/ 181451 h 241934"/>
                <a:gd name="connsiteX9" fmla="*/ 120967 w 2044085"/>
                <a:gd name="connsiteY9" fmla="*/ 241934 h 241934"/>
                <a:gd name="connsiteX10" fmla="*/ 0 w 2044085"/>
                <a:gd name="connsiteY10" fmla="*/ 120967 h 241934"/>
                <a:gd name="connsiteX0-1" fmla="*/ 0 w 2044085"/>
                <a:gd name="connsiteY0-2" fmla="*/ 120967 h 241934"/>
                <a:gd name="connsiteX1-3" fmla="*/ 120967 w 2044085"/>
                <a:gd name="connsiteY1-4" fmla="*/ 60484 h 241934"/>
                <a:gd name="connsiteX2-5" fmla="*/ 1923118 w 2044085"/>
                <a:gd name="connsiteY2-6" fmla="*/ 60484 h 241934"/>
                <a:gd name="connsiteX3-7" fmla="*/ 1923118 w 2044085"/>
                <a:gd name="connsiteY3-8" fmla="*/ 0 h 241934"/>
                <a:gd name="connsiteX4-9" fmla="*/ 2044085 w 2044085"/>
                <a:gd name="connsiteY4-10" fmla="*/ 120967 h 241934"/>
                <a:gd name="connsiteX5-11" fmla="*/ 1923118 w 2044085"/>
                <a:gd name="connsiteY5-12" fmla="*/ 241934 h 241934"/>
                <a:gd name="connsiteX6-13" fmla="*/ 1923118 w 2044085"/>
                <a:gd name="connsiteY6-14" fmla="*/ 181451 h 241934"/>
                <a:gd name="connsiteX7-15" fmla="*/ 120967 w 2044085"/>
                <a:gd name="connsiteY7-16" fmla="*/ 181451 h 241934"/>
                <a:gd name="connsiteX8-17" fmla="*/ 120967 w 2044085"/>
                <a:gd name="connsiteY8-18" fmla="*/ 241934 h 241934"/>
                <a:gd name="connsiteX9-19" fmla="*/ 0 w 2044085"/>
                <a:gd name="connsiteY9-20" fmla="*/ 120967 h 241934"/>
                <a:gd name="connsiteX0-21" fmla="*/ 0 w 2044085"/>
                <a:gd name="connsiteY0-22" fmla="*/ 120967 h 241934"/>
                <a:gd name="connsiteX1-23" fmla="*/ 120967 w 2044085"/>
                <a:gd name="connsiteY1-24" fmla="*/ 60484 h 241934"/>
                <a:gd name="connsiteX2-25" fmla="*/ 1923118 w 2044085"/>
                <a:gd name="connsiteY2-26" fmla="*/ 60484 h 241934"/>
                <a:gd name="connsiteX3-27" fmla="*/ 1923118 w 2044085"/>
                <a:gd name="connsiteY3-28" fmla="*/ 0 h 241934"/>
                <a:gd name="connsiteX4-29" fmla="*/ 2044085 w 2044085"/>
                <a:gd name="connsiteY4-30" fmla="*/ 120967 h 241934"/>
                <a:gd name="connsiteX5-31" fmla="*/ 1923118 w 2044085"/>
                <a:gd name="connsiteY5-32" fmla="*/ 241934 h 241934"/>
                <a:gd name="connsiteX6-33" fmla="*/ 1923118 w 2044085"/>
                <a:gd name="connsiteY6-34" fmla="*/ 181451 h 241934"/>
                <a:gd name="connsiteX7-35" fmla="*/ 120967 w 2044085"/>
                <a:gd name="connsiteY7-36" fmla="*/ 181451 h 241934"/>
                <a:gd name="connsiteX8-37" fmla="*/ 0 w 2044085"/>
                <a:gd name="connsiteY8-38" fmla="*/ 120967 h 241934"/>
                <a:gd name="connsiteX0-39" fmla="*/ 0 w 1923118"/>
                <a:gd name="connsiteY0-40" fmla="*/ 181451 h 241934"/>
                <a:gd name="connsiteX1-41" fmla="*/ 0 w 1923118"/>
                <a:gd name="connsiteY1-42" fmla="*/ 60484 h 241934"/>
                <a:gd name="connsiteX2-43" fmla="*/ 1802151 w 1923118"/>
                <a:gd name="connsiteY2-44" fmla="*/ 60484 h 241934"/>
                <a:gd name="connsiteX3-45" fmla="*/ 1802151 w 1923118"/>
                <a:gd name="connsiteY3-46" fmla="*/ 0 h 241934"/>
                <a:gd name="connsiteX4-47" fmla="*/ 1923118 w 1923118"/>
                <a:gd name="connsiteY4-48" fmla="*/ 120967 h 241934"/>
                <a:gd name="connsiteX5-49" fmla="*/ 1802151 w 1923118"/>
                <a:gd name="connsiteY5-50" fmla="*/ 241934 h 241934"/>
                <a:gd name="connsiteX6-51" fmla="*/ 1802151 w 1923118"/>
                <a:gd name="connsiteY6-52" fmla="*/ 181451 h 241934"/>
                <a:gd name="connsiteX7-53" fmla="*/ 0 w 1923118"/>
                <a:gd name="connsiteY7-54" fmla="*/ 181451 h 241934"/>
                <a:gd name="connsiteX0-55" fmla="*/ 0 w 2228656"/>
                <a:gd name="connsiteY0-56" fmla="*/ 181451 h 241934"/>
                <a:gd name="connsiteX1-57" fmla="*/ 0 w 2228656"/>
                <a:gd name="connsiteY1-58" fmla="*/ 60484 h 241934"/>
                <a:gd name="connsiteX2-59" fmla="*/ 1802151 w 2228656"/>
                <a:gd name="connsiteY2-60" fmla="*/ 60484 h 241934"/>
                <a:gd name="connsiteX3-61" fmla="*/ 1802151 w 2228656"/>
                <a:gd name="connsiteY3-62" fmla="*/ 0 h 241934"/>
                <a:gd name="connsiteX4-63" fmla="*/ 2228656 w 2228656"/>
                <a:gd name="connsiteY4-64" fmla="*/ 120967 h 241934"/>
                <a:gd name="connsiteX5-65" fmla="*/ 1802151 w 2228656"/>
                <a:gd name="connsiteY5-66" fmla="*/ 241934 h 241934"/>
                <a:gd name="connsiteX6-67" fmla="*/ 1802151 w 2228656"/>
                <a:gd name="connsiteY6-68" fmla="*/ 181451 h 241934"/>
                <a:gd name="connsiteX7-69" fmla="*/ 0 w 2228656"/>
                <a:gd name="connsiteY7-70" fmla="*/ 181451 h 2419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28656" h="241934">
                  <a:moveTo>
                    <a:pt x="0" y="181451"/>
                  </a:moveTo>
                  <a:lnTo>
                    <a:pt x="0" y="60484"/>
                  </a:lnTo>
                  <a:lnTo>
                    <a:pt x="1802151" y="60484"/>
                  </a:lnTo>
                  <a:lnTo>
                    <a:pt x="1802151" y="0"/>
                  </a:lnTo>
                  <a:lnTo>
                    <a:pt x="2228656" y="120967"/>
                  </a:lnTo>
                  <a:lnTo>
                    <a:pt x="1802151" y="241934"/>
                  </a:lnTo>
                  <a:lnTo>
                    <a:pt x="1802151" y="181451"/>
                  </a:lnTo>
                  <a:lnTo>
                    <a:pt x="0" y="181451"/>
                  </a:lnTo>
                  <a:close/>
                </a:path>
              </a:pathLst>
            </a:custGeom>
            <a:gradFill flip="none" rotWithShape="true">
              <a:gsLst>
                <a:gs pos="99000">
                  <a:schemeClr val="accent1">
                    <a:lumMod val="75000"/>
                  </a:schemeClr>
                </a:gs>
                <a:gs pos="0">
                  <a:srgbClr val="002060"/>
                </a:gs>
              </a:gsLst>
              <a:lin ang="0" scaled="true"/>
              <a:tileRect/>
            </a:gradFill>
            <a:ln>
              <a:noFill/>
            </a:ln>
          </p:spPr>
          <p:style>
            <a:lnRef idx="2">
              <a:schemeClr val="dk1"/>
            </a:lnRef>
            <a:fillRef idx="1">
              <a:schemeClr val="lt1"/>
            </a:fillRef>
            <a:effectRef idx="0">
              <a:schemeClr val="dk1"/>
            </a:effectRef>
            <a:fontRef idx="minor">
              <a:schemeClr val="dk1"/>
            </a:fontRef>
          </p:style>
          <p:txBody>
            <a:bodyPr anchor="ctr"/>
            <a:lstStyle/>
            <a:p>
              <a:pPr algn="ctr"/>
              <a:r>
                <a:rPr lang="en-US" smtClean="0"/>
                <a:t> </a:t>
              </a:r>
              <a:endParaRPr lang="en-US" smtClean="0"/>
            </a:p>
          </p:txBody>
        </p:sp>
      </p:grpSp>
      <p:grpSp>
        <p:nvGrpSpPr>
          <p:cNvPr id="6" name="组合 5"/>
          <p:cNvGrpSpPr/>
          <p:nvPr/>
        </p:nvGrpSpPr>
        <p:grpSpPr>
          <a:xfrm>
            <a:off x="4736670" y="1439166"/>
            <a:ext cx="1819160" cy="2574289"/>
            <a:chOff x="4736670" y="1439166"/>
            <a:chExt cx="1819160" cy="2574289"/>
          </a:xfrm>
        </p:grpSpPr>
        <p:sp>
          <p:nvSpPr>
            <p:cNvPr id="38" name="iṣḷîďè"/>
            <p:cNvSpPr txBox="true"/>
            <p:nvPr/>
          </p:nvSpPr>
          <p:spPr>
            <a:xfrm>
              <a:off x="4736670" y="1439166"/>
              <a:ext cx="1819160" cy="991700"/>
            </a:xfrm>
            <a:prstGeom prst="rect">
              <a:avLst/>
            </a:prstGeom>
            <a:noFill/>
          </p:spPr>
          <p:txBody>
            <a:bodyPr vert="horz" wrap="none">
              <a:noAutofit/>
            </a:bodyPr>
            <a:lstStyle/>
            <a:p>
              <a:pPr>
                <a:lnSpc>
                  <a:spcPct val="130000"/>
                </a:lnSpc>
              </a:pPr>
              <a:r>
                <a:rPr lang="zh-CN" altLang="en-US" sz="2800" b="1">
                  <a:solidFill>
                    <a:srgbClr val="0C72D0"/>
                  </a:solidFill>
                  <a:latin typeface="+mn-ea"/>
                </a:rPr>
                <a:t>资产负债率</a:t>
              </a:r>
              <a:endParaRPr lang="en-US" altLang="zh-CN" sz="2800" b="1">
                <a:solidFill>
                  <a:srgbClr val="0C72D0"/>
                </a:solidFill>
                <a:latin typeface="+mn-ea"/>
              </a:endParaRPr>
            </a:p>
            <a:p>
              <a:pPr>
                <a:lnSpc>
                  <a:spcPct val="130000"/>
                </a:lnSpc>
              </a:pPr>
              <a:r>
                <a:rPr lang="zh-CN" altLang="en-US" sz="2800" b="1">
                  <a:solidFill>
                    <a:srgbClr val="0C72D0"/>
                  </a:solidFill>
                  <a:latin typeface="+mn-ea"/>
                </a:rPr>
                <a:t>不高于</a:t>
              </a:r>
              <a:r>
                <a:rPr lang="en-US" altLang="zh-CN" sz="2800" b="1">
                  <a:solidFill>
                    <a:srgbClr val="0C72D0"/>
                  </a:solidFill>
                  <a:latin typeface="+mn-ea"/>
                </a:rPr>
                <a:t>50%</a:t>
              </a:r>
              <a:endParaRPr lang="zh-CN" altLang="en-US" sz="2800" b="1">
                <a:solidFill>
                  <a:srgbClr val="0C72D0"/>
                </a:solidFill>
                <a:latin typeface="+mn-ea"/>
              </a:endParaRPr>
            </a:p>
          </p:txBody>
        </p:sp>
        <p:sp>
          <p:nvSpPr>
            <p:cNvPr id="43" name="îṧḷiḍê"/>
            <p:cNvSpPr/>
            <p:nvPr/>
          </p:nvSpPr>
          <p:spPr>
            <a:xfrm rot="5400000">
              <a:off x="5006137" y="3207227"/>
              <a:ext cx="1338279" cy="274177"/>
            </a:xfrm>
            <a:custGeom>
              <a:avLst/>
              <a:gdLst>
                <a:gd name="connsiteX0" fmla="*/ 0 w 2044085"/>
                <a:gd name="connsiteY0" fmla="*/ 120967 h 241934"/>
                <a:gd name="connsiteX1" fmla="*/ 120967 w 2044085"/>
                <a:gd name="connsiteY1" fmla="*/ 0 h 241934"/>
                <a:gd name="connsiteX2" fmla="*/ 120967 w 2044085"/>
                <a:gd name="connsiteY2" fmla="*/ 60484 h 241934"/>
                <a:gd name="connsiteX3" fmla="*/ 1923118 w 2044085"/>
                <a:gd name="connsiteY3" fmla="*/ 60484 h 241934"/>
                <a:gd name="connsiteX4" fmla="*/ 1923118 w 2044085"/>
                <a:gd name="connsiteY4" fmla="*/ 0 h 241934"/>
                <a:gd name="connsiteX5" fmla="*/ 2044085 w 2044085"/>
                <a:gd name="connsiteY5" fmla="*/ 120967 h 241934"/>
                <a:gd name="connsiteX6" fmla="*/ 1923118 w 2044085"/>
                <a:gd name="connsiteY6" fmla="*/ 241934 h 241934"/>
                <a:gd name="connsiteX7" fmla="*/ 1923118 w 2044085"/>
                <a:gd name="connsiteY7" fmla="*/ 181451 h 241934"/>
                <a:gd name="connsiteX8" fmla="*/ 120967 w 2044085"/>
                <a:gd name="connsiteY8" fmla="*/ 181451 h 241934"/>
                <a:gd name="connsiteX9" fmla="*/ 120967 w 2044085"/>
                <a:gd name="connsiteY9" fmla="*/ 241934 h 241934"/>
                <a:gd name="connsiteX10" fmla="*/ 0 w 2044085"/>
                <a:gd name="connsiteY10" fmla="*/ 120967 h 241934"/>
                <a:gd name="connsiteX0-1" fmla="*/ 0 w 2044085"/>
                <a:gd name="connsiteY0-2" fmla="*/ 120967 h 241934"/>
                <a:gd name="connsiteX1-3" fmla="*/ 120967 w 2044085"/>
                <a:gd name="connsiteY1-4" fmla="*/ 60484 h 241934"/>
                <a:gd name="connsiteX2-5" fmla="*/ 1923118 w 2044085"/>
                <a:gd name="connsiteY2-6" fmla="*/ 60484 h 241934"/>
                <a:gd name="connsiteX3-7" fmla="*/ 1923118 w 2044085"/>
                <a:gd name="connsiteY3-8" fmla="*/ 0 h 241934"/>
                <a:gd name="connsiteX4-9" fmla="*/ 2044085 w 2044085"/>
                <a:gd name="connsiteY4-10" fmla="*/ 120967 h 241934"/>
                <a:gd name="connsiteX5-11" fmla="*/ 1923118 w 2044085"/>
                <a:gd name="connsiteY5-12" fmla="*/ 241934 h 241934"/>
                <a:gd name="connsiteX6-13" fmla="*/ 1923118 w 2044085"/>
                <a:gd name="connsiteY6-14" fmla="*/ 181451 h 241934"/>
                <a:gd name="connsiteX7-15" fmla="*/ 120967 w 2044085"/>
                <a:gd name="connsiteY7-16" fmla="*/ 181451 h 241934"/>
                <a:gd name="connsiteX8-17" fmla="*/ 120967 w 2044085"/>
                <a:gd name="connsiteY8-18" fmla="*/ 241934 h 241934"/>
                <a:gd name="connsiteX9-19" fmla="*/ 0 w 2044085"/>
                <a:gd name="connsiteY9-20" fmla="*/ 120967 h 241934"/>
                <a:gd name="connsiteX0-21" fmla="*/ 0 w 2044085"/>
                <a:gd name="connsiteY0-22" fmla="*/ 120967 h 241934"/>
                <a:gd name="connsiteX1-23" fmla="*/ 120967 w 2044085"/>
                <a:gd name="connsiteY1-24" fmla="*/ 60484 h 241934"/>
                <a:gd name="connsiteX2-25" fmla="*/ 1923118 w 2044085"/>
                <a:gd name="connsiteY2-26" fmla="*/ 60484 h 241934"/>
                <a:gd name="connsiteX3-27" fmla="*/ 1923118 w 2044085"/>
                <a:gd name="connsiteY3-28" fmla="*/ 0 h 241934"/>
                <a:gd name="connsiteX4-29" fmla="*/ 2044085 w 2044085"/>
                <a:gd name="connsiteY4-30" fmla="*/ 120967 h 241934"/>
                <a:gd name="connsiteX5-31" fmla="*/ 1923118 w 2044085"/>
                <a:gd name="connsiteY5-32" fmla="*/ 241934 h 241934"/>
                <a:gd name="connsiteX6-33" fmla="*/ 1923118 w 2044085"/>
                <a:gd name="connsiteY6-34" fmla="*/ 181451 h 241934"/>
                <a:gd name="connsiteX7-35" fmla="*/ 120967 w 2044085"/>
                <a:gd name="connsiteY7-36" fmla="*/ 181451 h 241934"/>
                <a:gd name="connsiteX8-37" fmla="*/ 0 w 2044085"/>
                <a:gd name="connsiteY8-38" fmla="*/ 120967 h 241934"/>
                <a:gd name="connsiteX0-39" fmla="*/ 0 w 1923118"/>
                <a:gd name="connsiteY0-40" fmla="*/ 181451 h 241934"/>
                <a:gd name="connsiteX1-41" fmla="*/ 0 w 1923118"/>
                <a:gd name="connsiteY1-42" fmla="*/ 60484 h 241934"/>
                <a:gd name="connsiteX2-43" fmla="*/ 1802151 w 1923118"/>
                <a:gd name="connsiteY2-44" fmla="*/ 60484 h 241934"/>
                <a:gd name="connsiteX3-45" fmla="*/ 1802151 w 1923118"/>
                <a:gd name="connsiteY3-46" fmla="*/ 0 h 241934"/>
                <a:gd name="connsiteX4-47" fmla="*/ 1923118 w 1923118"/>
                <a:gd name="connsiteY4-48" fmla="*/ 120967 h 241934"/>
                <a:gd name="connsiteX5-49" fmla="*/ 1802151 w 1923118"/>
                <a:gd name="connsiteY5-50" fmla="*/ 241934 h 241934"/>
                <a:gd name="connsiteX6-51" fmla="*/ 1802151 w 1923118"/>
                <a:gd name="connsiteY6-52" fmla="*/ 181451 h 241934"/>
                <a:gd name="connsiteX7-53" fmla="*/ 0 w 1923118"/>
                <a:gd name="connsiteY7-54" fmla="*/ 181451 h 241934"/>
                <a:gd name="connsiteX0-55" fmla="*/ 0 w 2228656"/>
                <a:gd name="connsiteY0-56" fmla="*/ 181451 h 241934"/>
                <a:gd name="connsiteX1-57" fmla="*/ 0 w 2228656"/>
                <a:gd name="connsiteY1-58" fmla="*/ 60484 h 241934"/>
                <a:gd name="connsiteX2-59" fmla="*/ 1802151 w 2228656"/>
                <a:gd name="connsiteY2-60" fmla="*/ 60484 h 241934"/>
                <a:gd name="connsiteX3-61" fmla="*/ 1802151 w 2228656"/>
                <a:gd name="connsiteY3-62" fmla="*/ 0 h 241934"/>
                <a:gd name="connsiteX4-63" fmla="*/ 2228656 w 2228656"/>
                <a:gd name="connsiteY4-64" fmla="*/ 120967 h 241934"/>
                <a:gd name="connsiteX5-65" fmla="*/ 1802151 w 2228656"/>
                <a:gd name="connsiteY5-66" fmla="*/ 241934 h 241934"/>
                <a:gd name="connsiteX6-67" fmla="*/ 1802151 w 2228656"/>
                <a:gd name="connsiteY6-68" fmla="*/ 181451 h 241934"/>
                <a:gd name="connsiteX7-69" fmla="*/ 0 w 2228656"/>
                <a:gd name="connsiteY7-70" fmla="*/ 181451 h 2419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28656" h="241934">
                  <a:moveTo>
                    <a:pt x="0" y="181451"/>
                  </a:moveTo>
                  <a:lnTo>
                    <a:pt x="0" y="60484"/>
                  </a:lnTo>
                  <a:lnTo>
                    <a:pt x="1802151" y="60484"/>
                  </a:lnTo>
                  <a:lnTo>
                    <a:pt x="1802151" y="0"/>
                  </a:lnTo>
                  <a:lnTo>
                    <a:pt x="2228656" y="120967"/>
                  </a:lnTo>
                  <a:lnTo>
                    <a:pt x="1802151" y="241934"/>
                  </a:lnTo>
                  <a:lnTo>
                    <a:pt x="1802151" y="181451"/>
                  </a:lnTo>
                  <a:lnTo>
                    <a:pt x="0" y="181451"/>
                  </a:lnTo>
                  <a:close/>
                </a:path>
              </a:pathLst>
            </a:custGeom>
            <a:gradFill flip="none" rotWithShape="true">
              <a:gsLst>
                <a:gs pos="99000">
                  <a:schemeClr val="accent1">
                    <a:lumMod val="75000"/>
                  </a:schemeClr>
                </a:gs>
                <a:gs pos="0">
                  <a:srgbClr val="002060"/>
                </a:gs>
              </a:gsLst>
              <a:lin ang="0" scaled="true"/>
              <a:tileRect/>
            </a:gradFill>
            <a:ln>
              <a:noFill/>
            </a:ln>
          </p:spPr>
          <p:style>
            <a:lnRef idx="2">
              <a:schemeClr val="dk1"/>
            </a:lnRef>
            <a:fillRef idx="1">
              <a:schemeClr val="lt1"/>
            </a:fillRef>
            <a:effectRef idx="0">
              <a:schemeClr val="dk1"/>
            </a:effectRef>
            <a:fontRef idx="minor">
              <a:schemeClr val="dk1"/>
            </a:fontRef>
          </p:style>
          <p:txBody>
            <a:bodyPr anchor="ctr"/>
            <a:lstStyle/>
            <a:p>
              <a:pPr algn="ctr"/>
              <a:r>
                <a:rPr lang="en-US" smtClean="0"/>
                <a:t> </a:t>
              </a:r>
              <a:endParaRPr lang="en-US" smtClean="0"/>
            </a:p>
          </p:txBody>
        </p:sp>
      </p:grpSp>
      <p:grpSp>
        <p:nvGrpSpPr>
          <p:cNvPr id="12" name="组合 11"/>
          <p:cNvGrpSpPr/>
          <p:nvPr/>
        </p:nvGrpSpPr>
        <p:grpSpPr>
          <a:xfrm>
            <a:off x="6735933" y="2360007"/>
            <a:ext cx="1819160" cy="1632778"/>
            <a:chOff x="6735933" y="2360007"/>
            <a:chExt cx="1819160" cy="1632778"/>
          </a:xfrm>
        </p:grpSpPr>
        <p:sp>
          <p:nvSpPr>
            <p:cNvPr id="40" name="iṣḷîďè"/>
            <p:cNvSpPr txBox="true"/>
            <p:nvPr/>
          </p:nvSpPr>
          <p:spPr>
            <a:xfrm>
              <a:off x="6735933" y="2360007"/>
              <a:ext cx="1819160" cy="991700"/>
            </a:xfrm>
            <a:prstGeom prst="rect">
              <a:avLst/>
            </a:prstGeom>
            <a:noFill/>
          </p:spPr>
          <p:txBody>
            <a:bodyPr vert="horz" wrap="none">
              <a:noAutofit/>
            </a:bodyPr>
            <a:lstStyle/>
            <a:p>
              <a:pPr algn="ctr">
                <a:lnSpc>
                  <a:spcPct val="130000"/>
                </a:lnSpc>
              </a:pPr>
              <a:r>
                <a:rPr lang="zh-CN" altLang="en-US" sz="2800" b="1">
                  <a:solidFill>
                    <a:srgbClr val="0C72D0"/>
                  </a:solidFill>
                  <a:latin typeface="+mn-ea"/>
                </a:rPr>
                <a:t>净利润需</a:t>
              </a:r>
              <a:endParaRPr lang="en-US" altLang="zh-CN" sz="2800" b="1">
                <a:solidFill>
                  <a:srgbClr val="0C72D0"/>
                </a:solidFill>
                <a:latin typeface="+mn-ea"/>
              </a:endParaRPr>
            </a:p>
            <a:p>
              <a:pPr algn="ctr">
                <a:lnSpc>
                  <a:spcPct val="130000"/>
                </a:lnSpc>
              </a:pPr>
              <a:r>
                <a:rPr lang="zh-CN" altLang="en-US" sz="2800" b="1">
                  <a:solidFill>
                    <a:srgbClr val="0C72D0"/>
                  </a:solidFill>
                  <a:latin typeface="+mn-ea"/>
                </a:rPr>
                <a:t>达到</a:t>
              </a:r>
              <a:r>
                <a:rPr lang="en-US" altLang="zh-CN" sz="2800" b="1">
                  <a:solidFill>
                    <a:srgbClr val="0C72D0"/>
                  </a:solidFill>
                  <a:latin typeface="+mn-ea"/>
                </a:rPr>
                <a:t>15</a:t>
              </a:r>
              <a:r>
                <a:rPr lang="zh-CN" altLang="en-US" sz="2800" b="1">
                  <a:solidFill>
                    <a:srgbClr val="0C72D0"/>
                  </a:solidFill>
                  <a:latin typeface="+mn-ea"/>
                </a:rPr>
                <a:t>亿元</a:t>
              </a:r>
              <a:endParaRPr lang="zh-CN" altLang="en-US" sz="2800" b="1">
                <a:solidFill>
                  <a:srgbClr val="0C72D0"/>
                </a:solidFill>
                <a:latin typeface="+mn-ea"/>
              </a:endParaRPr>
            </a:p>
          </p:txBody>
        </p:sp>
        <p:sp>
          <p:nvSpPr>
            <p:cNvPr id="44" name="îṧḷiḍê"/>
            <p:cNvSpPr/>
            <p:nvPr/>
          </p:nvSpPr>
          <p:spPr>
            <a:xfrm rot="5400000">
              <a:off x="7398839" y="3609022"/>
              <a:ext cx="493348" cy="274177"/>
            </a:xfrm>
            <a:custGeom>
              <a:avLst/>
              <a:gdLst>
                <a:gd name="connsiteX0" fmla="*/ 0 w 2044085"/>
                <a:gd name="connsiteY0" fmla="*/ 120967 h 241934"/>
                <a:gd name="connsiteX1" fmla="*/ 120967 w 2044085"/>
                <a:gd name="connsiteY1" fmla="*/ 0 h 241934"/>
                <a:gd name="connsiteX2" fmla="*/ 120967 w 2044085"/>
                <a:gd name="connsiteY2" fmla="*/ 60484 h 241934"/>
                <a:gd name="connsiteX3" fmla="*/ 1923118 w 2044085"/>
                <a:gd name="connsiteY3" fmla="*/ 60484 h 241934"/>
                <a:gd name="connsiteX4" fmla="*/ 1923118 w 2044085"/>
                <a:gd name="connsiteY4" fmla="*/ 0 h 241934"/>
                <a:gd name="connsiteX5" fmla="*/ 2044085 w 2044085"/>
                <a:gd name="connsiteY5" fmla="*/ 120967 h 241934"/>
                <a:gd name="connsiteX6" fmla="*/ 1923118 w 2044085"/>
                <a:gd name="connsiteY6" fmla="*/ 241934 h 241934"/>
                <a:gd name="connsiteX7" fmla="*/ 1923118 w 2044085"/>
                <a:gd name="connsiteY7" fmla="*/ 181451 h 241934"/>
                <a:gd name="connsiteX8" fmla="*/ 120967 w 2044085"/>
                <a:gd name="connsiteY8" fmla="*/ 181451 h 241934"/>
                <a:gd name="connsiteX9" fmla="*/ 120967 w 2044085"/>
                <a:gd name="connsiteY9" fmla="*/ 241934 h 241934"/>
                <a:gd name="connsiteX10" fmla="*/ 0 w 2044085"/>
                <a:gd name="connsiteY10" fmla="*/ 120967 h 241934"/>
                <a:gd name="connsiteX0-1" fmla="*/ 0 w 2044085"/>
                <a:gd name="connsiteY0-2" fmla="*/ 120967 h 241934"/>
                <a:gd name="connsiteX1-3" fmla="*/ 120967 w 2044085"/>
                <a:gd name="connsiteY1-4" fmla="*/ 60484 h 241934"/>
                <a:gd name="connsiteX2-5" fmla="*/ 1923118 w 2044085"/>
                <a:gd name="connsiteY2-6" fmla="*/ 60484 h 241934"/>
                <a:gd name="connsiteX3-7" fmla="*/ 1923118 w 2044085"/>
                <a:gd name="connsiteY3-8" fmla="*/ 0 h 241934"/>
                <a:gd name="connsiteX4-9" fmla="*/ 2044085 w 2044085"/>
                <a:gd name="connsiteY4-10" fmla="*/ 120967 h 241934"/>
                <a:gd name="connsiteX5-11" fmla="*/ 1923118 w 2044085"/>
                <a:gd name="connsiteY5-12" fmla="*/ 241934 h 241934"/>
                <a:gd name="connsiteX6-13" fmla="*/ 1923118 w 2044085"/>
                <a:gd name="connsiteY6-14" fmla="*/ 181451 h 241934"/>
                <a:gd name="connsiteX7-15" fmla="*/ 120967 w 2044085"/>
                <a:gd name="connsiteY7-16" fmla="*/ 181451 h 241934"/>
                <a:gd name="connsiteX8-17" fmla="*/ 120967 w 2044085"/>
                <a:gd name="connsiteY8-18" fmla="*/ 241934 h 241934"/>
                <a:gd name="connsiteX9-19" fmla="*/ 0 w 2044085"/>
                <a:gd name="connsiteY9-20" fmla="*/ 120967 h 241934"/>
                <a:gd name="connsiteX0-21" fmla="*/ 0 w 2044085"/>
                <a:gd name="connsiteY0-22" fmla="*/ 120967 h 241934"/>
                <a:gd name="connsiteX1-23" fmla="*/ 120967 w 2044085"/>
                <a:gd name="connsiteY1-24" fmla="*/ 60484 h 241934"/>
                <a:gd name="connsiteX2-25" fmla="*/ 1923118 w 2044085"/>
                <a:gd name="connsiteY2-26" fmla="*/ 60484 h 241934"/>
                <a:gd name="connsiteX3-27" fmla="*/ 1923118 w 2044085"/>
                <a:gd name="connsiteY3-28" fmla="*/ 0 h 241934"/>
                <a:gd name="connsiteX4-29" fmla="*/ 2044085 w 2044085"/>
                <a:gd name="connsiteY4-30" fmla="*/ 120967 h 241934"/>
                <a:gd name="connsiteX5-31" fmla="*/ 1923118 w 2044085"/>
                <a:gd name="connsiteY5-32" fmla="*/ 241934 h 241934"/>
                <a:gd name="connsiteX6-33" fmla="*/ 1923118 w 2044085"/>
                <a:gd name="connsiteY6-34" fmla="*/ 181451 h 241934"/>
                <a:gd name="connsiteX7-35" fmla="*/ 120967 w 2044085"/>
                <a:gd name="connsiteY7-36" fmla="*/ 181451 h 241934"/>
                <a:gd name="connsiteX8-37" fmla="*/ 0 w 2044085"/>
                <a:gd name="connsiteY8-38" fmla="*/ 120967 h 241934"/>
                <a:gd name="connsiteX0-39" fmla="*/ 0 w 1923118"/>
                <a:gd name="connsiteY0-40" fmla="*/ 181451 h 241934"/>
                <a:gd name="connsiteX1-41" fmla="*/ 0 w 1923118"/>
                <a:gd name="connsiteY1-42" fmla="*/ 60484 h 241934"/>
                <a:gd name="connsiteX2-43" fmla="*/ 1802151 w 1923118"/>
                <a:gd name="connsiteY2-44" fmla="*/ 60484 h 241934"/>
                <a:gd name="connsiteX3-45" fmla="*/ 1802151 w 1923118"/>
                <a:gd name="connsiteY3-46" fmla="*/ 0 h 241934"/>
                <a:gd name="connsiteX4-47" fmla="*/ 1923118 w 1923118"/>
                <a:gd name="connsiteY4-48" fmla="*/ 120967 h 241934"/>
                <a:gd name="connsiteX5-49" fmla="*/ 1802151 w 1923118"/>
                <a:gd name="connsiteY5-50" fmla="*/ 241934 h 241934"/>
                <a:gd name="connsiteX6-51" fmla="*/ 1802151 w 1923118"/>
                <a:gd name="connsiteY6-52" fmla="*/ 181451 h 241934"/>
                <a:gd name="connsiteX7-53" fmla="*/ 0 w 1923118"/>
                <a:gd name="connsiteY7-54" fmla="*/ 181451 h 241934"/>
                <a:gd name="connsiteX0-55" fmla="*/ 0 w 2228656"/>
                <a:gd name="connsiteY0-56" fmla="*/ 181451 h 241934"/>
                <a:gd name="connsiteX1-57" fmla="*/ 0 w 2228656"/>
                <a:gd name="connsiteY1-58" fmla="*/ 60484 h 241934"/>
                <a:gd name="connsiteX2-59" fmla="*/ 1802151 w 2228656"/>
                <a:gd name="connsiteY2-60" fmla="*/ 60484 h 241934"/>
                <a:gd name="connsiteX3-61" fmla="*/ 1802151 w 2228656"/>
                <a:gd name="connsiteY3-62" fmla="*/ 0 h 241934"/>
                <a:gd name="connsiteX4-63" fmla="*/ 2228656 w 2228656"/>
                <a:gd name="connsiteY4-64" fmla="*/ 120967 h 241934"/>
                <a:gd name="connsiteX5-65" fmla="*/ 1802151 w 2228656"/>
                <a:gd name="connsiteY5-66" fmla="*/ 241934 h 241934"/>
                <a:gd name="connsiteX6-67" fmla="*/ 1802151 w 2228656"/>
                <a:gd name="connsiteY6-68" fmla="*/ 181451 h 241934"/>
                <a:gd name="connsiteX7-69" fmla="*/ 0 w 2228656"/>
                <a:gd name="connsiteY7-70" fmla="*/ 181451 h 2419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28656" h="241934">
                  <a:moveTo>
                    <a:pt x="0" y="181451"/>
                  </a:moveTo>
                  <a:lnTo>
                    <a:pt x="0" y="60484"/>
                  </a:lnTo>
                  <a:lnTo>
                    <a:pt x="1802151" y="60484"/>
                  </a:lnTo>
                  <a:lnTo>
                    <a:pt x="1802151" y="0"/>
                  </a:lnTo>
                  <a:lnTo>
                    <a:pt x="2228656" y="120967"/>
                  </a:lnTo>
                  <a:lnTo>
                    <a:pt x="1802151" y="241934"/>
                  </a:lnTo>
                  <a:lnTo>
                    <a:pt x="1802151" y="181451"/>
                  </a:lnTo>
                  <a:lnTo>
                    <a:pt x="0" y="181451"/>
                  </a:lnTo>
                  <a:close/>
                </a:path>
              </a:pathLst>
            </a:custGeom>
            <a:gradFill flip="none" rotWithShape="true">
              <a:gsLst>
                <a:gs pos="99000">
                  <a:schemeClr val="accent1">
                    <a:lumMod val="75000"/>
                  </a:schemeClr>
                </a:gs>
                <a:gs pos="0">
                  <a:srgbClr val="002060"/>
                </a:gs>
              </a:gsLst>
              <a:lin ang="0" scaled="true"/>
              <a:tileRect/>
            </a:gradFill>
            <a:ln>
              <a:noFill/>
            </a:ln>
          </p:spPr>
          <p:style>
            <a:lnRef idx="2">
              <a:schemeClr val="dk1"/>
            </a:lnRef>
            <a:fillRef idx="1">
              <a:schemeClr val="lt1"/>
            </a:fillRef>
            <a:effectRef idx="0">
              <a:schemeClr val="dk1"/>
            </a:effectRef>
            <a:fontRef idx="minor">
              <a:schemeClr val="dk1"/>
            </a:fontRef>
          </p:style>
          <p:txBody>
            <a:bodyPr anchor="ctr"/>
            <a:lstStyle/>
            <a:p>
              <a:pPr algn="ctr"/>
              <a:r>
                <a:rPr lang="en-US" smtClean="0"/>
                <a:t> </a:t>
              </a:r>
              <a:endParaRPr lang="en-US" smtClean="0"/>
            </a:p>
          </p:txBody>
        </p:sp>
      </p:grpSp>
      <p:grpSp>
        <p:nvGrpSpPr>
          <p:cNvPr id="13" name="组合 12"/>
          <p:cNvGrpSpPr/>
          <p:nvPr/>
        </p:nvGrpSpPr>
        <p:grpSpPr>
          <a:xfrm>
            <a:off x="3542021" y="4496438"/>
            <a:ext cx="1819160" cy="1502728"/>
            <a:chOff x="3542021" y="4496438"/>
            <a:chExt cx="1819160" cy="1502728"/>
          </a:xfrm>
        </p:grpSpPr>
        <p:sp>
          <p:nvSpPr>
            <p:cNvPr id="37" name="iṣḷîďè"/>
            <p:cNvSpPr txBox="true"/>
            <p:nvPr/>
          </p:nvSpPr>
          <p:spPr>
            <a:xfrm>
              <a:off x="3542021" y="5007466"/>
              <a:ext cx="1819160" cy="991700"/>
            </a:xfrm>
            <a:prstGeom prst="rect">
              <a:avLst/>
            </a:prstGeom>
            <a:noFill/>
          </p:spPr>
          <p:txBody>
            <a:bodyPr vert="horz" wrap="none">
              <a:noAutofit/>
            </a:bodyPr>
            <a:lstStyle/>
            <a:p>
              <a:pPr algn="ctr">
                <a:lnSpc>
                  <a:spcPct val="130000"/>
                </a:lnSpc>
              </a:pPr>
              <a:r>
                <a:rPr lang="zh-CN" altLang="en-US" sz="2800" b="1">
                  <a:solidFill>
                    <a:srgbClr val="0C72D0"/>
                  </a:solidFill>
                  <a:latin typeface="+mn-ea"/>
                </a:rPr>
                <a:t>净资产需</a:t>
              </a:r>
              <a:endParaRPr lang="en-US" altLang="zh-CN" sz="2800" b="1">
                <a:solidFill>
                  <a:srgbClr val="0C72D0"/>
                </a:solidFill>
                <a:latin typeface="+mn-ea"/>
              </a:endParaRPr>
            </a:p>
            <a:p>
              <a:pPr algn="ctr">
                <a:lnSpc>
                  <a:spcPct val="130000"/>
                </a:lnSpc>
              </a:pPr>
              <a:r>
                <a:rPr lang="zh-CN" altLang="en-US" sz="2800" b="1">
                  <a:solidFill>
                    <a:srgbClr val="0C72D0"/>
                  </a:solidFill>
                  <a:latin typeface="+mn-ea"/>
                </a:rPr>
                <a:t>大于</a:t>
              </a:r>
              <a:r>
                <a:rPr lang="en-US" altLang="zh-CN" sz="2800" b="1">
                  <a:solidFill>
                    <a:srgbClr val="0C72D0"/>
                  </a:solidFill>
                  <a:latin typeface="+mn-ea"/>
                </a:rPr>
                <a:t>300</a:t>
              </a:r>
              <a:r>
                <a:rPr lang="zh-CN" altLang="en-US" sz="2800" b="1">
                  <a:solidFill>
                    <a:srgbClr val="0C72D0"/>
                  </a:solidFill>
                  <a:latin typeface="+mn-ea"/>
                </a:rPr>
                <a:t>亿</a:t>
              </a:r>
              <a:endParaRPr lang="zh-CN" altLang="en-US" sz="2800" b="1">
                <a:solidFill>
                  <a:srgbClr val="0C72D0"/>
                </a:solidFill>
                <a:latin typeface="+mn-ea"/>
              </a:endParaRPr>
            </a:p>
          </p:txBody>
        </p:sp>
        <p:sp>
          <p:nvSpPr>
            <p:cNvPr id="45" name="îṧḷiḍê"/>
            <p:cNvSpPr/>
            <p:nvPr/>
          </p:nvSpPr>
          <p:spPr>
            <a:xfrm rot="16200000" flipV="true">
              <a:off x="4230350" y="4606023"/>
              <a:ext cx="493348" cy="274177"/>
            </a:xfrm>
            <a:custGeom>
              <a:avLst/>
              <a:gdLst>
                <a:gd name="connsiteX0" fmla="*/ 0 w 2044085"/>
                <a:gd name="connsiteY0" fmla="*/ 120967 h 241934"/>
                <a:gd name="connsiteX1" fmla="*/ 120967 w 2044085"/>
                <a:gd name="connsiteY1" fmla="*/ 0 h 241934"/>
                <a:gd name="connsiteX2" fmla="*/ 120967 w 2044085"/>
                <a:gd name="connsiteY2" fmla="*/ 60484 h 241934"/>
                <a:gd name="connsiteX3" fmla="*/ 1923118 w 2044085"/>
                <a:gd name="connsiteY3" fmla="*/ 60484 h 241934"/>
                <a:gd name="connsiteX4" fmla="*/ 1923118 w 2044085"/>
                <a:gd name="connsiteY4" fmla="*/ 0 h 241934"/>
                <a:gd name="connsiteX5" fmla="*/ 2044085 w 2044085"/>
                <a:gd name="connsiteY5" fmla="*/ 120967 h 241934"/>
                <a:gd name="connsiteX6" fmla="*/ 1923118 w 2044085"/>
                <a:gd name="connsiteY6" fmla="*/ 241934 h 241934"/>
                <a:gd name="connsiteX7" fmla="*/ 1923118 w 2044085"/>
                <a:gd name="connsiteY7" fmla="*/ 181451 h 241934"/>
                <a:gd name="connsiteX8" fmla="*/ 120967 w 2044085"/>
                <a:gd name="connsiteY8" fmla="*/ 181451 h 241934"/>
                <a:gd name="connsiteX9" fmla="*/ 120967 w 2044085"/>
                <a:gd name="connsiteY9" fmla="*/ 241934 h 241934"/>
                <a:gd name="connsiteX10" fmla="*/ 0 w 2044085"/>
                <a:gd name="connsiteY10" fmla="*/ 120967 h 241934"/>
                <a:gd name="connsiteX0-1" fmla="*/ 0 w 2044085"/>
                <a:gd name="connsiteY0-2" fmla="*/ 120967 h 241934"/>
                <a:gd name="connsiteX1-3" fmla="*/ 120967 w 2044085"/>
                <a:gd name="connsiteY1-4" fmla="*/ 60484 h 241934"/>
                <a:gd name="connsiteX2-5" fmla="*/ 1923118 w 2044085"/>
                <a:gd name="connsiteY2-6" fmla="*/ 60484 h 241934"/>
                <a:gd name="connsiteX3-7" fmla="*/ 1923118 w 2044085"/>
                <a:gd name="connsiteY3-8" fmla="*/ 0 h 241934"/>
                <a:gd name="connsiteX4-9" fmla="*/ 2044085 w 2044085"/>
                <a:gd name="connsiteY4-10" fmla="*/ 120967 h 241934"/>
                <a:gd name="connsiteX5-11" fmla="*/ 1923118 w 2044085"/>
                <a:gd name="connsiteY5-12" fmla="*/ 241934 h 241934"/>
                <a:gd name="connsiteX6-13" fmla="*/ 1923118 w 2044085"/>
                <a:gd name="connsiteY6-14" fmla="*/ 181451 h 241934"/>
                <a:gd name="connsiteX7-15" fmla="*/ 120967 w 2044085"/>
                <a:gd name="connsiteY7-16" fmla="*/ 181451 h 241934"/>
                <a:gd name="connsiteX8-17" fmla="*/ 120967 w 2044085"/>
                <a:gd name="connsiteY8-18" fmla="*/ 241934 h 241934"/>
                <a:gd name="connsiteX9-19" fmla="*/ 0 w 2044085"/>
                <a:gd name="connsiteY9-20" fmla="*/ 120967 h 241934"/>
                <a:gd name="connsiteX0-21" fmla="*/ 0 w 2044085"/>
                <a:gd name="connsiteY0-22" fmla="*/ 120967 h 241934"/>
                <a:gd name="connsiteX1-23" fmla="*/ 120967 w 2044085"/>
                <a:gd name="connsiteY1-24" fmla="*/ 60484 h 241934"/>
                <a:gd name="connsiteX2-25" fmla="*/ 1923118 w 2044085"/>
                <a:gd name="connsiteY2-26" fmla="*/ 60484 h 241934"/>
                <a:gd name="connsiteX3-27" fmla="*/ 1923118 w 2044085"/>
                <a:gd name="connsiteY3-28" fmla="*/ 0 h 241934"/>
                <a:gd name="connsiteX4-29" fmla="*/ 2044085 w 2044085"/>
                <a:gd name="connsiteY4-30" fmla="*/ 120967 h 241934"/>
                <a:gd name="connsiteX5-31" fmla="*/ 1923118 w 2044085"/>
                <a:gd name="connsiteY5-32" fmla="*/ 241934 h 241934"/>
                <a:gd name="connsiteX6-33" fmla="*/ 1923118 w 2044085"/>
                <a:gd name="connsiteY6-34" fmla="*/ 181451 h 241934"/>
                <a:gd name="connsiteX7-35" fmla="*/ 120967 w 2044085"/>
                <a:gd name="connsiteY7-36" fmla="*/ 181451 h 241934"/>
                <a:gd name="connsiteX8-37" fmla="*/ 0 w 2044085"/>
                <a:gd name="connsiteY8-38" fmla="*/ 120967 h 241934"/>
                <a:gd name="connsiteX0-39" fmla="*/ 0 w 1923118"/>
                <a:gd name="connsiteY0-40" fmla="*/ 181451 h 241934"/>
                <a:gd name="connsiteX1-41" fmla="*/ 0 w 1923118"/>
                <a:gd name="connsiteY1-42" fmla="*/ 60484 h 241934"/>
                <a:gd name="connsiteX2-43" fmla="*/ 1802151 w 1923118"/>
                <a:gd name="connsiteY2-44" fmla="*/ 60484 h 241934"/>
                <a:gd name="connsiteX3-45" fmla="*/ 1802151 w 1923118"/>
                <a:gd name="connsiteY3-46" fmla="*/ 0 h 241934"/>
                <a:gd name="connsiteX4-47" fmla="*/ 1923118 w 1923118"/>
                <a:gd name="connsiteY4-48" fmla="*/ 120967 h 241934"/>
                <a:gd name="connsiteX5-49" fmla="*/ 1802151 w 1923118"/>
                <a:gd name="connsiteY5-50" fmla="*/ 241934 h 241934"/>
                <a:gd name="connsiteX6-51" fmla="*/ 1802151 w 1923118"/>
                <a:gd name="connsiteY6-52" fmla="*/ 181451 h 241934"/>
                <a:gd name="connsiteX7-53" fmla="*/ 0 w 1923118"/>
                <a:gd name="connsiteY7-54" fmla="*/ 181451 h 241934"/>
                <a:gd name="connsiteX0-55" fmla="*/ 0 w 2228656"/>
                <a:gd name="connsiteY0-56" fmla="*/ 181451 h 241934"/>
                <a:gd name="connsiteX1-57" fmla="*/ 0 w 2228656"/>
                <a:gd name="connsiteY1-58" fmla="*/ 60484 h 241934"/>
                <a:gd name="connsiteX2-59" fmla="*/ 1802151 w 2228656"/>
                <a:gd name="connsiteY2-60" fmla="*/ 60484 h 241934"/>
                <a:gd name="connsiteX3-61" fmla="*/ 1802151 w 2228656"/>
                <a:gd name="connsiteY3-62" fmla="*/ 0 h 241934"/>
                <a:gd name="connsiteX4-63" fmla="*/ 2228656 w 2228656"/>
                <a:gd name="connsiteY4-64" fmla="*/ 120967 h 241934"/>
                <a:gd name="connsiteX5-65" fmla="*/ 1802151 w 2228656"/>
                <a:gd name="connsiteY5-66" fmla="*/ 241934 h 241934"/>
                <a:gd name="connsiteX6-67" fmla="*/ 1802151 w 2228656"/>
                <a:gd name="connsiteY6-68" fmla="*/ 181451 h 241934"/>
                <a:gd name="connsiteX7-69" fmla="*/ 0 w 2228656"/>
                <a:gd name="connsiteY7-70" fmla="*/ 181451 h 2419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28656" h="241934">
                  <a:moveTo>
                    <a:pt x="0" y="181451"/>
                  </a:moveTo>
                  <a:lnTo>
                    <a:pt x="0" y="60484"/>
                  </a:lnTo>
                  <a:lnTo>
                    <a:pt x="1802151" y="60484"/>
                  </a:lnTo>
                  <a:lnTo>
                    <a:pt x="1802151" y="0"/>
                  </a:lnTo>
                  <a:lnTo>
                    <a:pt x="2228656" y="120967"/>
                  </a:lnTo>
                  <a:lnTo>
                    <a:pt x="1802151" y="241934"/>
                  </a:lnTo>
                  <a:lnTo>
                    <a:pt x="1802151" y="181451"/>
                  </a:lnTo>
                  <a:lnTo>
                    <a:pt x="0" y="181451"/>
                  </a:lnTo>
                  <a:close/>
                </a:path>
              </a:pathLst>
            </a:custGeom>
            <a:gradFill flip="none" rotWithShape="true">
              <a:gsLst>
                <a:gs pos="99000">
                  <a:schemeClr val="accent1">
                    <a:lumMod val="75000"/>
                  </a:schemeClr>
                </a:gs>
                <a:gs pos="0">
                  <a:srgbClr val="002060"/>
                </a:gs>
              </a:gsLst>
              <a:lin ang="0" scaled="true"/>
              <a:tileRect/>
            </a:gradFill>
            <a:ln>
              <a:noFill/>
            </a:ln>
          </p:spPr>
          <p:style>
            <a:lnRef idx="2">
              <a:schemeClr val="dk1"/>
            </a:lnRef>
            <a:fillRef idx="1">
              <a:schemeClr val="lt1"/>
            </a:fillRef>
            <a:effectRef idx="0">
              <a:schemeClr val="dk1"/>
            </a:effectRef>
            <a:fontRef idx="minor">
              <a:schemeClr val="dk1"/>
            </a:fontRef>
          </p:style>
          <p:txBody>
            <a:bodyPr anchor="ctr"/>
            <a:lstStyle/>
            <a:p>
              <a:pPr algn="ctr"/>
              <a:r>
                <a:rPr lang="en-US" smtClean="0"/>
                <a:t> </a:t>
              </a:r>
              <a:endParaRPr lang="en-US" smtClean="0"/>
            </a:p>
          </p:txBody>
        </p:sp>
      </p:grpSp>
      <p:grpSp>
        <p:nvGrpSpPr>
          <p:cNvPr id="15" name="组合 14"/>
          <p:cNvGrpSpPr/>
          <p:nvPr/>
        </p:nvGrpSpPr>
        <p:grpSpPr>
          <a:xfrm>
            <a:off x="6105896" y="4445705"/>
            <a:ext cx="1819160" cy="1584298"/>
            <a:chOff x="6105896" y="4445705"/>
            <a:chExt cx="1819160" cy="1584298"/>
          </a:xfrm>
        </p:grpSpPr>
        <p:sp>
          <p:nvSpPr>
            <p:cNvPr id="39" name="iṣḷîďè"/>
            <p:cNvSpPr txBox="true"/>
            <p:nvPr/>
          </p:nvSpPr>
          <p:spPr>
            <a:xfrm>
              <a:off x="6105896" y="5038303"/>
              <a:ext cx="1819160" cy="991700"/>
            </a:xfrm>
            <a:prstGeom prst="rect">
              <a:avLst/>
            </a:prstGeom>
            <a:noFill/>
          </p:spPr>
          <p:txBody>
            <a:bodyPr vert="horz" wrap="none">
              <a:noAutofit/>
            </a:bodyPr>
            <a:lstStyle/>
            <a:p>
              <a:pPr algn="ctr">
                <a:lnSpc>
                  <a:spcPct val="130000"/>
                </a:lnSpc>
              </a:pPr>
              <a:r>
                <a:rPr lang="zh-CN" altLang="en-US" sz="2800" b="1">
                  <a:solidFill>
                    <a:srgbClr val="0C72D0"/>
                  </a:solidFill>
                  <a:latin typeface="+mn-ea"/>
                </a:rPr>
                <a:t>营业收入需</a:t>
              </a:r>
              <a:endParaRPr lang="en-US" altLang="zh-CN" sz="2800" b="1">
                <a:solidFill>
                  <a:srgbClr val="0C72D0"/>
                </a:solidFill>
                <a:latin typeface="+mn-ea"/>
              </a:endParaRPr>
            </a:p>
            <a:p>
              <a:pPr algn="ctr">
                <a:lnSpc>
                  <a:spcPct val="130000"/>
                </a:lnSpc>
              </a:pPr>
              <a:r>
                <a:rPr lang="zh-CN" altLang="en-US" sz="2800" b="1">
                  <a:solidFill>
                    <a:srgbClr val="0C72D0"/>
                  </a:solidFill>
                  <a:latin typeface="+mn-ea"/>
                </a:rPr>
                <a:t>大于</a:t>
              </a:r>
              <a:r>
                <a:rPr lang="en-US" altLang="zh-CN" sz="2800" b="1">
                  <a:solidFill>
                    <a:srgbClr val="0C72D0"/>
                  </a:solidFill>
                  <a:latin typeface="+mn-ea"/>
                </a:rPr>
                <a:t>100</a:t>
              </a:r>
              <a:r>
                <a:rPr lang="zh-CN" altLang="en-US" sz="2800" b="1">
                  <a:solidFill>
                    <a:srgbClr val="0C72D0"/>
                  </a:solidFill>
                  <a:latin typeface="+mn-ea"/>
                </a:rPr>
                <a:t>亿元</a:t>
              </a:r>
              <a:endParaRPr lang="zh-CN" altLang="en-US" sz="2800" b="1">
                <a:solidFill>
                  <a:srgbClr val="0C72D0"/>
                </a:solidFill>
                <a:latin typeface="+mn-ea"/>
              </a:endParaRPr>
            </a:p>
          </p:txBody>
        </p:sp>
        <p:sp>
          <p:nvSpPr>
            <p:cNvPr id="46" name="îṧḷiḍê"/>
            <p:cNvSpPr/>
            <p:nvPr/>
          </p:nvSpPr>
          <p:spPr>
            <a:xfrm rot="16200000" flipV="true">
              <a:off x="6710427" y="4555290"/>
              <a:ext cx="493348" cy="274177"/>
            </a:xfrm>
            <a:custGeom>
              <a:avLst/>
              <a:gdLst>
                <a:gd name="connsiteX0" fmla="*/ 0 w 2044085"/>
                <a:gd name="connsiteY0" fmla="*/ 120967 h 241934"/>
                <a:gd name="connsiteX1" fmla="*/ 120967 w 2044085"/>
                <a:gd name="connsiteY1" fmla="*/ 0 h 241934"/>
                <a:gd name="connsiteX2" fmla="*/ 120967 w 2044085"/>
                <a:gd name="connsiteY2" fmla="*/ 60484 h 241934"/>
                <a:gd name="connsiteX3" fmla="*/ 1923118 w 2044085"/>
                <a:gd name="connsiteY3" fmla="*/ 60484 h 241934"/>
                <a:gd name="connsiteX4" fmla="*/ 1923118 w 2044085"/>
                <a:gd name="connsiteY4" fmla="*/ 0 h 241934"/>
                <a:gd name="connsiteX5" fmla="*/ 2044085 w 2044085"/>
                <a:gd name="connsiteY5" fmla="*/ 120967 h 241934"/>
                <a:gd name="connsiteX6" fmla="*/ 1923118 w 2044085"/>
                <a:gd name="connsiteY6" fmla="*/ 241934 h 241934"/>
                <a:gd name="connsiteX7" fmla="*/ 1923118 w 2044085"/>
                <a:gd name="connsiteY7" fmla="*/ 181451 h 241934"/>
                <a:gd name="connsiteX8" fmla="*/ 120967 w 2044085"/>
                <a:gd name="connsiteY8" fmla="*/ 181451 h 241934"/>
                <a:gd name="connsiteX9" fmla="*/ 120967 w 2044085"/>
                <a:gd name="connsiteY9" fmla="*/ 241934 h 241934"/>
                <a:gd name="connsiteX10" fmla="*/ 0 w 2044085"/>
                <a:gd name="connsiteY10" fmla="*/ 120967 h 241934"/>
                <a:gd name="connsiteX0-1" fmla="*/ 0 w 2044085"/>
                <a:gd name="connsiteY0-2" fmla="*/ 120967 h 241934"/>
                <a:gd name="connsiteX1-3" fmla="*/ 120967 w 2044085"/>
                <a:gd name="connsiteY1-4" fmla="*/ 60484 h 241934"/>
                <a:gd name="connsiteX2-5" fmla="*/ 1923118 w 2044085"/>
                <a:gd name="connsiteY2-6" fmla="*/ 60484 h 241934"/>
                <a:gd name="connsiteX3-7" fmla="*/ 1923118 w 2044085"/>
                <a:gd name="connsiteY3-8" fmla="*/ 0 h 241934"/>
                <a:gd name="connsiteX4-9" fmla="*/ 2044085 w 2044085"/>
                <a:gd name="connsiteY4-10" fmla="*/ 120967 h 241934"/>
                <a:gd name="connsiteX5-11" fmla="*/ 1923118 w 2044085"/>
                <a:gd name="connsiteY5-12" fmla="*/ 241934 h 241934"/>
                <a:gd name="connsiteX6-13" fmla="*/ 1923118 w 2044085"/>
                <a:gd name="connsiteY6-14" fmla="*/ 181451 h 241934"/>
                <a:gd name="connsiteX7-15" fmla="*/ 120967 w 2044085"/>
                <a:gd name="connsiteY7-16" fmla="*/ 181451 h 241934"/>
                <a:gd name="connsiteX8-17" fmla="*/ 120967 w 2044085"/>
                <a:gd name="connsiteY8-18" fmla="*/ 241934 h 241934"/>
                <a:gd name="connsiteX9-19" fmla="*/ 0 w 2044085"/>
                <a:gd name="connsiteY9-20" fmla="*/ 120967 h 241934"/>
                <a:gd name="connsiteX0-21" fmla="*/ 0 w 2044085"/>
                <a:gd name="connsiteY0-22" fmla="*/ 120967 h 241934"/>
                <a:gd name="connsiteX1-23" fmla="*/ 120967 w 2044085"/>
                <a:gd name="connsiteY1-24" fmla="*/ 60484 h 241934"/>
                <a:gd name="connsiteX2-25" fmla="*/ 1923118 w 2044085"/>
                <a:gd name="connsiteY2-26" fmla="*/ 60484 h 241934"/>
                <a:gd name="connsiteX3-27" fmla="*/ 1923118 w 2044085"/>
                <a:gd name="connsiteY3-28" fmla="*/ 0 h 241934"/>
                <a:gd name="connsiteX4-29" fmla="*/ 2044085 w 2044085"/>
                <a:gd name="connsiteY4-30" fmla="*/ 120967 h 241934"/>
                <a:gd name="connsiteX5-31" fmla="*/ 1923118 w 2044085"/>
                <a:gd name="connsiteY5-32" fmla="*/ 241934 h 241934"/>
                <a:gd name="connsiteX6-33" fmla="*/ 1923118 w 2044085"/>
                <a:gd name="connsiteY6-34" fmla="*/ 181451 h 241934"/>
                <a:gd name="connsiteX7-35" fmla="*/ 120967 w 2044085"/>
                <a:gd name="connsiteY7-36" fmla="*/ 181451 h 241934"/>
                <a:gd name="connsiteX8-37" fmla="*/ 0 w 2044085"/>
                <a:gd name="connsiteY8-38" fmla="*/ 120967 h 241934"/>
                <a:gd name="connsiteX0-39" fmla="*/ 0 w 1923118"/>
                <a:gd name="connsiteY0-40" fmla="*/ 181451 h 241934"/>
                <a:gd name="connsiteX1-41" fmla="*/ 0 w 1923118"/>
                <a:gd name="connsiteY1-42" fmla="*/ 60484 h 241934"/>
                <a:gd name="connsiteX2-43" fmla="*/ 1802151 w 1923118"/>
                <a:gd name="connsiteY2-44" fmla="*/ 60484 h 241934"/>
                <a:gd name="connsiteX3-45" fmla="*/ 1802151 w 1923118"/>
                <a:gd name="connsiteY3-46" fmla="*/ 0 h 241934"/>
                <a:gd name="connsiteX4-47" fmla="*/ 1923118 w 1923118"/>
                <a:gd name="connsiteY4-48" fmla="*/ 120967 h 241934"/>
                <a:gd name="connsiteX5-49" fmla="*/ 1802151 w 1923118"/>
                <a:gd name="connsiteY5-50" fmla="*/ 241934 h 241934"/>
                <a:gd name="connsiteX6-51" fmla="*/ 1802151 w 1923118"/>
                <a:gd name="connsiteY6-52" fmla="*/ 181451 h 241934"/>
                <a:gd name="connsiteX7-53" fmla="*/ 0 w 1923118"/>
                <a:gd name="connsiteY7-54" fmla="*/ 181451 h 241934"/>
                <a:gd name="connsiteX0-55" fmla="*/ 0 w 2228656"/>
                <a:gd name="connsiteY0-56" fmla="*/ 181451 h 241934"/>
                <a:gd name="connsiteX1-57" fmla="*/ 0 w 2228656"/>
                <a:gd name="connsiteY1-58" fmla="*/ 60484 h 241934"/>
                <a:gd name="connsiteX2-59" fmla="*/ 1802151 w 2228656"/>
                <a:gd name="connsiteY2-60" fmla="*/ 60484 h 241934"/>
                <a:gd name="connsiteX3-61" fmla="*/ 1802151 w 2228656"/>
                <a:gd name="connsiteY3-62" fmla="*/ 0 h 241934"/>
                <a:gd name="connsiteX4-63" fmla="*/ 2228656 w 2228656"/>
                <a:gd name="connsiteY4-64" fmla="*/ 120967 h 241934"/>
                <a:gd name="connsiteX5-65" fmla="*/ 1802151 w 2228656"/>
                <a:gd name="connsiteY5-66" fmla="*/ 241934 h 241934"/>
                <a:gd name="connsiteX6-67" fmla="*/ 1802151 w 2228656"/>
                <a:gd name="connsiteY6-68" fmla="*/ 181451 h 241934"/>
                <a:gd name="connsiteX7-69" fmla="*/ 0 w 2228656"/>
                <a:gd name="connsiteY7-70" fmla="*/ 181451 h 2419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28656" h="241934">
                  <a:moveTo>
                    <a:pt x="0" y="181451"/>
                  </a:moveTo>
                  <a:lnTo>
                    <a:pt x="0" y="60484"/>
                  </a:lnTo>
                  <a:lnTo>
                    <a:pt x="1802151" y="60484"/>
                  </a:lnTo>
                  <a:lnTo>
                    <a:pt x="1802151" y="0"/>
                  </a:lnTo>
                  <a:lnTo>
                    <a:pt x="2228656" y="120967"/>
                  </a:lnTo>
                  <a:lnTo>
                    <a:pt x="1802151" y="241934"/>
                  </a:lnTo>
                  <a:lnTo>
                    <a:pt x="1802151" y="181451"/>
                  </a:lnTo>
                  <a:lnTo>
                    <a:pt x="0" y="181451"/>
                  </a:lnTo>
                  <a:close/>
                </a:path>
              </a:pathLst>
            </a:custGeom>
            <a:gradFill flip="none" rotWithShape="true">
              <a:gsLst>
                <a:gs pos="99000">
                  <a:schemeClr val="accent1">
                    <a:lumMod val="75000"/>
                  </a:schemeClr>
                </a:gs>
                <a:gs pos="0">
                  <a:srgbClr val="002060"/>
                </a:gs>
              </a:gsLst>
              <a:lin ang="0" scaled="true"/>
              <a:tileRect/>
            </a:gradFill>
            <a:ln>
              <a:noFill/>
            </a:ln>
          </p:spPr>
          <p:style>
            <a:lnRef idx="2">
              <a:schemeClr val="dk1"/>
            </a:lnRef>
            <a:fillRef idx="1">
              <a:schemeClr val="lt1"/>
            </a:fillRef>
            <a:effectRef idx="0">
              <a:schemeClr val="dk1"/>
            </a:effectRef>
            <a:fontRef idx="minor">
              <a:schemeClr val="dk1"/>
            </a:fontRef>
          </p:style>
          <p:txBody>
            <a:bodyPr anchor="ctr"/>
            <a:lstStyle/>
            <a:p>
              <a:pPr algn="ctr"/>
              <a:r>
                <a:rPr lang="en-US" smtClean="0"/>
                <a:t> </a:t>
              </a:r>
              <a:endParaRPr lang="en-US" smtClean="0"/>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par>
                          <p:cTn id="32" fill="hold">
                            <p:stCondLst>
                              <p:cond delay="2500"/>
                            </p:stCondLst>
                            <p:childTnLst>
                              <p:par>
                                <p:cTn id="33" presetID="22" presetClass="entr" presetSubtype="4"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tru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sym typeface="+mn-ea"/>
              </a:rPr>
              <a:t>（三）开展信用等级提升行动，提升企业融资能力</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7" name="组合 6"/>
          <p:cNvGrpSpPr/>
          <p:nvPr/>
        </p:nvGrpSpPr>
        <p:grpSpPr>
          <a:xfrm>
            <a:off x="613952" y="970349"/>
            <a:ext cx="5387256" cy="584775"/>
            <a:chOff x="594902" y="1145075"/>
            <a:chExt cx="5387256" cy="584775"/>
          </a:xfrm>
        </p:grpSpPr>
        <p:sp>
          <p:nvSpPr>
            <p:cNvPr id="8"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典型案例</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9" name="图片 8"/>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8" name="矩形 87"/>
          <p:cNvSpPr>
            <a:spLocks noChangeArrowheads="true"/>
          </p:cNvSpPr>
          <p:nvPr/>
        </p:nvSpPr>
        <p:spPr bwMode="auto">
          <a:xfrm>
            <a:off x="6916084" y="1877104"/>
            <a:ext cx="4866341" cy="45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8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8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8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lvl="0">
              <a:lnSpc>
                <a:spcPts val="3000"/>
              </a:lnSpc>
              <a:spcBef>
                <a:spcPct val="0"/>
              </a:spcBef>
              <a:buNone/>
            </a:pPr>
            <a:r>
              <a:rPr lang="zh-CN" altLang="en-US" sz="2300" b="1" kern="0">
                <a:solidFill>
                  <a:srgbClr val="FEB554">
                    <a:lumMod val="75000"/>
                  </a:srgbClr>
                </a:solidFill>
                <a:sym typeface="微软雅黑" panose="020B0503020204020204" pitchFamily="34" charset="-122"/>
              </a:rPr>
              <a:t>政府大力支持是基础</a:t>
            </a:r>
            <a:endParaRPr kumimoji="0" lang="zh-CN" altLang="en-US" sz="2300" b="1" i="0" u="none" strike="noStrike" kern="0" cap="none" spc="0" normalizeH="0" baseline="0" noProof="0" dirty="0">
              <a:ln>
                <a:noFill/>
              </a:ln>
              <a:solidFill>
                <a:srgbClr val="FEB554">
                  <a:lumMod val="7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矩形 88"/>
          <p:cNvSpPr/>
          <p:nvPr/>
        </p:nvSpPr>
        <p:spPr>
          <a:xfrm>
            <a:off x="6884554" y="2925717"/>
            <a:ext cx="4958054" cy="454091"/>
          </a:xfrm>
          <a:prstGeom prst="rect">
            <a:avLst/>
          </a:prstGeom>
        </p:spPr>
        <p:txBody>
          <a:bodyPr wrap="square" lIns="91431" tIns="45716" rIns="91431" bIns="45716">
            <a:spAutoFit/>
          </a:bodyPr>
          <a:lstStyle/>
          <a:p>
            <a:pPr lvl="0">
              <a:lnSpc>
                <a:spcPts val="3000"/>
              </a:lnSpc>
              <a:spcBef>
                <a:spcPct val="0"/>
              </a:spcBef>
            </a:pPr>
            <a:r>
              <a:rPr lang="zh-CN" altLang="en-US" sz="2400" b="1" kern="0">
                <a:solidFill>
                  <a:srgbClr val="FEB554">
                    <a:lumMod val="75000"/>
                  </a:srgbClr>
                </a:solidFill>
              </a:rPr>
              <a:t>做大营收是关键</a:t>
            </a:r>
            <a:endParaRPr kumimoji="0" lang="zh-CN" altLang="en-US" sz="2400" b="1" i="0" u="none" strike="noStrike" kern="0" cap="none" spc="0" normalizeH="0" baseline="0" noProof="0" dirty="0">
              <a:ln>
                <a:noFill/>
              </a:ln>
              <a:solidFill>
                <a:srgbClr val="FEB554">
                  <a:lumMod val="75000"/>
                </a:srgbClr>
              </a:solidFill>
              <a:effectLst/>
              <a:uLnTx/>
              <a:uFillTx/>
              <a:latin typeface="微软雅黑" panose="020B0503020204020204" pitchFamily="34" charset="-122"/>
              <a:ea typeface="微软雅黑" panose="020B0503020204020204" pitchFamily="34" charset="-122"/>
              <a:cs typeface="Arial" panose="02080604020202020204" pitchFamily="34" charset="0"/>
            </a:endParaRPr>
          </a:p>
        </p:txBody>
      </p:sp>
      <p:grpSp>
        <p:nvGrpSpPr>
          <p:cNvPr id="90" name="组合 48"/>
          <p:cNvGrpSpPr/>
          <p:nvPr/>
        </p:nvGrpSpPr>
        <p:grpSpPr>
          <a:xfrm>
            <a:off x="5973711" y="1733088"/>
            <a:ext cx="5476877" cy="812482"/>
            <a:chOff x="6335661" y="2483258"/>
            <a:chExt cx="5476877" cy="812482"/>
          </a:xfrm>
        </p:grpSpPr>
        <p:cxnSp>
          <p:nvCxnSpPr>
            <p:cNvPr id="91" name="直接连接符 90"/>
            <p:cNvCxnSpPr/>
            <p:nvPr/>
          </p:nvCxnSpPr>
          <p:spPr>
            <a:xfrm>
              <a:off x="6941052" y="3177442"/>
              <a:ext cx="4871486" cy="0"/>
            </a:xfrm>
            <a:prstGeom prst="line">
              <a:avLst/>
            </a:prstGeom>
            <a:noFill/>
            <a:ln w="9525" cap="flat" cmpd="sng" algn="ctr">
              <a:solidFill>
                <a:sysClr val="window" lastClr="FFFFFF">
                  <a:lumMod val="50000"/>
                </a:sysClr>
              </a:solidFill>
              <a:prstDash val="solid"/>
              <a:headEnd type="oval" w="med" len="med"/>
              <a:tailEnd type="oval" w="med" len="med"/>
            </a:ln>
            <a:effectLst/>
          </p:spPr>
        </p:cxnSp>
        <p:grpSp>
          <p:nvGrpSpPr>
            <p:cNvPr id="92" name="组合 32"/>
            <p:cNvGrpSpPr/>
            <p:nvPr/>
          </p:nvGrpSpPr>
          <p:grpSpPr>
            <a:xfrm>
              <a:off x="6335661" y="2483258"/>
              <a:ext cx="812588" cy="812482"/>
              <a:chOff x="304800" y="673100"/>
              <a:chExt cx="4000500" cy="4000500"/>
            </a:xfrm>
            <a:effectLst>
              <a:outerShdw blurRad="317500" dist="1905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false"/>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微软雅黑" panose="020B0503020204020204" pitchFamily="34" charset="-122"/>
                  <a:cs typeface="+mn-cs"/>
                </a:endParaRPr>
              </a:p>
            </p:txBody>
          </p:sp>
          <p:sp>
            <p:nvSpPr>
              <p:cNvPr id="95" name="椭圆 94"/>
              <p:cNvSpPr/>
              <p:nvPr/>
            </p:nvSpPr>
            <p:spPr>
              <a:xfrm>
                <a:off x="392116" y="760416"/>
                <a:ext cx="3825879" cy="3825878"/>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false"/>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93" name="TextBox 92"/>
            <p:cNvSpPr txBox="true"/>
            <p:nvPr/>
          </p:nvSpPr>
          <p:spPr>
            <a:xfrm>
              <a:off x="6368298" y="2627274"/>
              <a:ext cx="747315" cy="52197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FEB554">
                      <a:lumMod val="75000"/>
                    </a:srgbClr>
                  </a:solidFill>
                  <a:effectLst/>
                  <a:uLnTx/>
                  <a:uFillTx/>
                  <a:latin typeface="Impact MT Std" pitchFamily="34" charset="0"/>
                  <a:ea typeface="微软雅黑" panose="020B0503020204020204" pitchFamily="34" charset="-122"/>
                </a:rPr>
                <a:t>01</a:t>
              </a:r>
              <a:endParaRPr kumimoji="0" lang="en-US" altLang="zh-CN" sz="2800" b="1" i="0" u="none" strike="noStrike" kern="0" cap="none" spc="0" normalizeH="0" baseline="0" noProof="0" dirty="0">
                <a:ln>
                  <a:noFill/>
                </a:ln>
                <a:solidFill>
                  <a:srgbClr val="FEB554">
                    <a:lumMod val="75000"/>
                  </a:srgbClr>
                </a:solidFill>
                <a:effectLst/>
                <a:uLnTx/>
                <a:uFillTx/>
                <a:latin typeface="Impact MT Std" pitchFamily="34" charset="0"/>
                <a:ea typeface="微软雅黑" panose="020B0503020204020204" pitchFamily="34" charset="-122"/>
              </a:endParaRPr>
            </a:p>
          </p:txBody>
        </p:sp>
      </p:grpSp>
      <p:grpSp>
        <p:nvGrpSpPr>
          <p:cNvPr id="96" name="组合 49"/>
          <p:cNvGrpSpPr/>
          <p:nvPr/>
        </p:nvGrpSpPr>
        <p:grpSpPr>
          <a:xfrm>
            <a:off x="5979569" y="2756047"/>
            <a:ext cx="5487114" cy="812482"/>
            <a:chOff x="6325424" y="4697807"/>
            <a:chExt cx="5487114" cy="812482"/>
          </a:xfrm>
        </p:grpSpPr>
        <p:cxnSp>
          <p:nvCxnSpPr>
            <p:cNvPr id="97" name="直接连接符 96"/>
            <p:cNvCxnSpPr/>
            <p:nvPr/>
          </p:nvCxnSpPr>
          <p:spPr>
            <a:xfrm>
              <a:off x="6930814" y="5396339"/>
              <a:ext cx="4881724" cy="0"/>
            </a:xfrm>
            <a:prstGeom prst="line">
              <a:avLst/>
            </a:prstGeom>
            <a:noFill/>
            <a:ln w="9525" cap="flat" cmpd="sng" algn="ctr">
              <a:solidFill>
                <a:sysClr val="window" lastClr="FFFFFF">
                  <a:lumMod val="50000"/>
                </a:sysClr>
              </a:solidFill>
              <a:prstDash val="solid"/>
              <a:headEnd type="oval" w="med" len="med"/>
              <a:tailEnd type="oval" w="med" len="med"/>
            </a:ln>
            <a:effectLst/>
          </p:spPr>
        </p:cxnSp>
        <p:grpSp>
          <p:nvGrpSpPr>
            <p:cNvPr id="98" name="组合 39"/>
            <p:cNvGrpSpPr/>
            <p:nvPr/>
          </p:nvGrpSpPr>
          <p:grpSpPr>
            <a:xfrm>
              <a:off x="6325424" y="4697807"/>
              <a:ext cx="812588" cy="812482"/>
              <a:chOff x="304800" y="673100"/>
              <a:chExt cx="4000500" cy="4000500"/>
            </a:xfrm>
            <a:effectLst>
              <a:outerShdw blurRad="317500" dist="1905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false"/>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微软雅黑" panose="020B0503020204020204" pitchFamily="34" charset="-122"/>
                  <a:cs typeface="+mn-cs"/>
                </a:endParaRPr>
              </a:p>
            </p:txBody>
          </p:sp>
          <p:sp>
            <p:nvSpPr>
              <p:cNvPr id="101" name="椭圆 100"/>
              <p:cNvSpPr/>
              <p:nvPr/>
            </p:nvSpPr>
            <p:spPr>
              <a:xfrm>
                <a:off x="392117" y="713515"/>
                <a:ext cx="3825880" cy="3825877"/>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false"/>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99" name="TextBox 98"/>
            <p:cNvSpPr txBox="true"/>
            <p:nvPr/>
          </p:nvSpPr>
          <p:spPr>
            <a:xfrm>
              <a:off x="6358060" y="4841823"/>
              <a:ext cx="747315" cy="52197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FEB554">
                      <a:lumMod val="75000"/>
                    </a:srgbClr>
                  </a:solidFill>
                  <a:effectLst/>
                  <a:uLnTx/>
                  <a:uFillTx/>
                  <a:latin typeface="Impact MT Std" pitchFamily="34" charset="0"/>
                  <a:ea typeface="微软雅黑" panose="020B0503020204020204" pitchFamily="34" charset="-122"/>
                </a:rPr>
                <a:t>02</a:t>
              </a:r>
              <a:endParaRPr kumimoji="0" lang="en-US" altLang="zh-CN" sz="2800" b="1" i="0" u="none" strike="noStrike" kern="0" cap="none" spc="0" normalizeH="0" baseline="0" noProof="0" dirty="0">
                <a:ln>
                  <a:noFill/>
                </a:ln>
                <a:solidFill>
                  <a:srgbClr val="FEB554">
                    <a:lumMod val="75000"/>
                  </a:srgbClr>
                </a:solidFill>
                <a:effectLst/>
                <a:uLnTx/>
                <a:uFillTx/>
                <a:latin typeface="Impact MT Std" pitchFamily="34" charset="0"/>
                <a:ea typeface="微软雅黑" panose="020B0503020204020204" pitchFamily="34" charset="-122"/>
              </a:endParaRPr>
            </a:p>
          </p:txBody>
        </p:sp>
      </p:grpSp>
      <p:sp>
        <p:nvSpPr>
          <p:cNvPr id="102" name="矩形 101"/>
          <p:cNvSpPr/>
          <p:nvPr/>
        </p:nvSpPr>
        <p:spPr>
          <a:xfrm>
            <a:off x="6905574" y="3935549"/>
            <a:ext cx="4986629" cy="453449"/>
          </a:xfrm>
          <a:prstGeom prst="rect">
            <a:avLst/>
          </a:prstGeom>
        </p:spPr>
        <p:txBody>
          <a:bodyPr wrap="square" lIns="91431" tIns="45716" rIns="91431" bIns="45716">
            <a:spAutoFit/>
          </a:bodyPr>
          <a:lstStyle/>
          <a:p>
            <a:pPr lvl="0">
              <a:lnSpc>
                <a:spcPts val="3000"/>
              </a:lnSpc>
            </a:pPr>
            <a:r>
              <a:rPr lang="zh-CN" altLang="en-US" sz="2400" b="1" kern="0">
                <a:solidFill>
                  <a:srgbClr val="FEB554">
                    <a:lumMod val="75000"/>
                  </a:srgbClr>
                </a:solidFill>
              </a:rPr>
              <a:t>优化重组是支撑</a:t>
            </a:r>
            <a:endParaRPr kumimoji="0" lang="zh-CN" altLang="zh-CN" sz="2400" b="1" i="0" u="none" strike="noStrike" kern="0" cap="none" spc="0" normalizeH="0" baseline="0" noProof="0" dirty="0">
              <a:ln>
                <a:noFill/>
              </a:ln>
              <a:solidFill>
                <a:srgbClr val="FEB554">
                  <a:lumMod val="75000"/>
                </a:srgbClr>
              </a:solidFill>
              <a:effectLst/>
              <a:uLnTx/>
              <a:uFillTx/>
            </a:endParaRPr>
          </a:p>
        </p:txBody>
      </p:sp>
      <p:grpSp>
        <p:nvGrpSpPr>
          <p:cNvPr id="103" name="组合 49"/>
          <p:cNvGrpSpPr/>
          <p:nvPr/>
        </p:nvGrpSpPr>
        <p:grpSpPr>
          <a:xfrm>
            <a:off x="6000589" y="3788803"/>
            <a:ext cx="5487114" cy="812482"/>
            <a:chOff x="6325424" y="4697807"/>
            <a:chExt cx="5487114" cy="812482"/>
          </a:xfrm>
        </p:grpSpPr>
        <p:cxnSp>
          <p:nvCxnSpPr>
            <p:cNvPr id="104" name="直接连接符 103"/>
            <p:cNvCxnSpPr/>
            <p:nvPr/>
          </p:nvCxnSpPr>
          <p:spPr>
            <a:xfrm>
              <a:off x="6930814" y="5405864"/>
              <a:ext cx="4881724" cy="0"/>
            </a:xfrm>
            <a:prstGeom prst="line">
              <a:avLst/>
            </a:prstGeom>
            <a:noFill/>
            <a:ln w="9525" cap="flat" cmpd="sng" algn="ctr">
              <a:solidFill>
                <a:sysClr val="window" lastClr="FFFFFF">
                  <a:lumMod val="50000"/>
                </a:sysClr>
              </a:solidFill>
              <a:prstDash val="solid"/>
              <a:headEnd type="oval" w="med" len="med"/>
              <a:tailEnd type="oval" w="med" len="med"/>
            </a:ln>
            <a:effectLst/>
          </p:spPr>
        </p:cxnSp>
        <p:grpSp>
          <p:nvGrpSpPr>
            <p:cNvPr id="105" name="组合 39"/>
            <p:cNvGrpSpPr/>
            <p:nvPr/>
          </p:nvGrpSpPr>
          <p:grpSpPr>
            <a:xfrm>
              <a:off x="6325424" y="4697807"/>
              <a:ext cx="812588" cy="812482"/>
              <a:chOff x="304800" y="673100"/>
              <a:chExt cx="4000500" cy="4000500"/>
            </a:xfrm>
            <a:effectLst>
              <a:outerShdw blurRad="317500" dist="1905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false"/>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微软雅黑" panose="020B0503020204020204" pitchFamily="34" charset="-122"/>
                  <a:cs typeface="+mn-cs"/>
                </a:endParaRPr>
              </a:p>
            </p:txBody>
          </p:sp>
          <p:sp>
            <p:nvSpPr>
              <p:cNvPr id="108" name="椭圆 107"/>
              <p:cNvSpPr/>
              <p:nvPr/>
            </p:nvSpPr>
            <p:spPr>
              <a:xfrm>
                <a:off x="392116" y="760416"/>
                <a:ext cx="3825879" cy="3825878"/>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false"/>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06" name="TextBox 105"/>
            <p:cNvSpPr txBox="true"/>
            <p:nvPr/>
          </p:nvSpPr>
          <p:spPr>
            <a:xfrm>
              <a:off x="6358060" y="4841823"/>
              <a:ext cx="747315" cy="52197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EB554">
                      <a:lumMod val="75000"/>
                    </a:srgbClr>
                  </a:solidFill>
                  <a:effectLst/>
                  <a:uLnTx/>
                  <a:uFillTx/>
                  <a:latin typeface="Impact MT Std" pitchFamily="34" charset="0"/>
                  <a:ea typeface="微软雅黑" panose="020B0503020204020204" pitchFamily="34" charset="-122"/>
                </a:rPr>
                <a:t>03</a:t>
              </a:r>
              <a:endParaRPr kumimoji="0" lang="en-US" altLang="zh-CN" sz="2800" b="1" i="0" u="none" strike="noStrike" kern="0" cap="none" spc="0" normalizeH="0" baseline="0" noProof="0" dirty="0">
                <a:ln>
                  <a:noFill/>
                </a:ln>
                <a:solidFill>
                  <a:srgbClr val="FEB554">
                    <a:lumMod val="75000"/>
                  </a:srgbClr>
                </a:solidFill>
                <a:effectLst/>
                <a:uLnTx/>
                <a:uFillTx/>
                <a:latin typeface="Impact MT Std" pitchFamily="34" charset="0"/>
                <a:ea typeface="微软雅黑" panose="020B0503020204020204" pitchFamily="34" charset="-122"/>
              </a:endParaRPr>
            </a:p>
          </p:txBody>
        </p:sp>
      </p:grpSp>
      <p:sp>
        <p:nvSpPr>
          <p:cNvPr id="109" name="矩形 108"/>
          <p:cNvSpPr/>
          <p:nvPr/>
        </p:nvSpPr>
        <p:spPr>
          <a:xfrm>
            <a:off x="6923310" y="5107453"/>
            <a:ext cx="4986629" cy="453449"/>
          </a:xfrm>
          <a:prstGeom prst="rect">
            <a:avLst/>
          </a:prstGeom>
        </p:spPr>
        <p:txBody>
          <a:bodyPr wrap="square" lIns="91431" tIns="45716" rIns="91431" bIns="45716">
            <a:spAutoFit/>
          </a:bodyPr>
          <a:lstStyle/>
          <a:p>
            <a:pPr lvl="0">
              <a:lnSpc>
                <a:spcPts val="3000"/>
              </a:lnSpc>
            </a:pPr>
            <a:r>
              <a:rPr lang="zh-CN" altLang="en-US" sz="2400" b="1" kern="0">
                <a:solidFill>
                  <a:srgbClr val="FEB554">
                    <a:lumMod val="75000"/>
                  </a:srgbClr>
                </a:solidFill>
              </a:rPr>
              <a:t>深化战略合作是途径</a:t>
            </a:r>
            <a:endParaRPr kumimoji="0" lang="zh-CN" altLang="zh-CN" sz="2400" b="1" i="0" u="none" strike="noStrike" kern="0" cap="none" spc="0" normalizeH="0" baseline="0" noProof="0" dirty="0">
              <a:ln>
                <a:noFill/>
              </a:ln>
              <a:solidFill>
                <a:srgbClr val="FEB554">
                  <a:lumMod val="75000"/>
                </a:srgbClr>
              </a:solidFill>
              <a:effectLst/>
              <a:uLnTx/>
              <a:uFillTx/>
            </a:endParaRPr>
          </a:p>
        </p:txBody>
      </p:sp>
      <p:grpSp>
        <p:nvGrpSpPr>
          <p:cNvPr id="110" name="组合 49"/>
          <p:cNvGrpSpPr/>
          <p:nvPr/>
        </p:nvGrpSpPr>
        <p:grpSpPr>
          <a:xfrm>
            <a:off x="6018325" y="4960707"/>
            <a:ext cx="5487114" cy="812482"/>
            <a:chOff x="6325424" y="4697807"/>
            <a:chExt cx="5487114" cy="812482"/>
          </a:xfrm>
        </p:grpSpPr>
        <p:cxnSp>
          <p:nvCxnSpPr>
            <p:cNvPr id="111" name="直接连接符 110"/>
            <p:cNvCxnSpPr/>
            <p:nvPr/>
          </p:nvCxnSpPr>
          <p:spPr>
            <a:xfrm>
              <a:off x="6930814" y="5405864"/>
              <a:ext cx="4881724" cy="0"/>
            </a:xfrm>
            <a:prstGeom prst="line">
              <a:avLst/>
            </a:prstGeom>
            <a:noFill/>
            <a:ln w="9525" cap="flat" cmpd="sng" algn="ctr">
              <a:solidFill>
                <a:sysClr val="window" lastClr="FFFFFF">
                  <a:lumMod val="50000"/>
                </a:sysClr>
              </a:solidFill>
              <a:prstDash val="solid"/>
              <a:headEnd type="oval" w="med" len="med"/>
              <a:tailEnd type="oval" w="med" len="med"/>
            </a:ln>
            <a:effectLst/>
          </p:spPr>
        </p:cxnSp>
        <p:grpSp>
          <p:nvGrpSpPr>
            <p:cNvPr id="112" name="组合 39"/>
            <p:cNvGrpSpPr/>
            <p:nvPr/>
          </p:nvGrpSpPr>
          <p:grpSpPr>
            <a:xfrm>
              <a:off x="6325424" y="4697807"/>
              <a:ext cx="812588" cy="812482"/>
              <a:chOff x="304800" y="673100"/>
              <a:chExt cx="4000500" cy="4000500"/>
            </a:xfrm>
            <a:effectLst>
              <a:outerShdw blurRad="317500" dist="190500" dir="8100000" algn="tr" rotWithShape="0">
                <a:prstClr val="black">
                  <a:alpha val="50000"/>
                </a:prstClr>
              </a:outerShdw>
            </a:effectLst>
          </p:grpSpPr>
          <p:sp>
            <p:nvSpPr>
              <p:cNvPr id="114"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false"/>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微软雅黑" panose="020B0503020204020204" pitchFamily="34" charset="-122"/>
                  <a:cs typeface="+mn-cs"/>
                </a:endParaRPr>
              </a:p>
            </p:txBody>
          </p:sp>
          <p:sp>
            <p:nvSpPr>
              <p:cNvPr id="115" name="椭圆 114"/>
              <p:cNvSpPr/>
              <p:nvPr/>
            </p:nvSpPr>
            <p:spPr>
              <a:xfrm>
                <a:off x="392116" y="760416"/>
                <a:ext cx="3825879" cy="3825878"/>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false"/>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13" name="TextBox 112"/>
            <p:cNvSpPr txBox="true"/>
            <p:nvPr/>
          </p:nvSpPr>
          <p:spPr>
            <a:xfrm>
              <a:off x="6358060" y="4841823"/>
              <a:ext cx="747315" cy="52197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smtClean="0">
                  <a:ln>
                    <a:noFill/>
                  </a:ln>
                  <a:solidFill>
                    <a:srgbClr val="FEB554">
                      <a:lumMod val="75000"/>
                    </a:srgbClr>
                  </a:solidFill>
                  <a:effectLst/>
                  <a:uLnTx/>
                  <a:uFillTx/>
                  <a:latin typeface="Impact MT Std" pitchFamily="34" charset="0"/>
                  <a:ea typeface="微软雅黑" panose="020B0503020204020204" pitchFamily="34" charset="-122"/>
                </a:rPr>
                <a:t>04</a:t>
              </a:r>
              <a:endParaRPr kumimoji="0" lang="en-US" altLang="zh-CN" sz="2800" b="1" i="0" u="none" strike="noStrike" kern="0" cap="none" spc="0" normalizeH="0" baseline="0" noProof="0" dirty="0">
                <a:ln>
                  <a:noFill/>
                </a:ln>
                <a:solidFill>
                  <a:srgbClr val="FEB554">
                    <a:lumMod val="75000"/>
                  </a:srgbClr>
                </a:solidFill>
                <a:effectLst/>
                <a:uLnTx/>
                <a:uFillTx/>
                <a:latin typeface="Impact MT Std" pitchFamily="34" charset="0"/>
                <a:ea typeface="微软雅黑" panose="020B0503020204020204" pitchFamily="34" charset="-122"/>
              </a:endParaRPr>
            </a:p>
          </p:txBody>
        </p:sp>
      </p:grpSp>
      <p:grpSp>
        <p:nvGrpSpPr>
          <p:cNvPr id="2" name="组合 1"/>
          <p:cNvGrpSpPr/>
          <p:nvPr/>
        </p:nvGrpSpPr>
        <p:grpSpPr>
          <a:xfrm>
            <a:off x="1502821" y="2604834"/>
            <a:ext cx="3001499" cy="2392032"/>
            <a:chOff x="1502821" y="2604834"/>
            <a:chExt cx="3001499" cy="2392032"/>
          </a:xfrm>
        </p:grpSpPr>
        <p:grpSp>
          <p:nvGrpSpPr>
            <p:cNvPr id="118" name="组合 117"/>
            <p:cNvGrpSpPr/>
            <p:nvPr/>
          </p:nvGrpSpPr>
          <p:grpSpPr>
            <a:xfrm>
              <a:off x="1502821" y="2604834"/>
              <a:ext cx="3001499" cy="2392032"/>
              <a:chOff x="2184862" y="1461088"/>
              <a:chExt cx="2254102" cy="1622351"/>
            </a:xfrm>
          </p:grpSpPr>
          <p:cxnSp>
            <p:nvCxnSpPr>
              <p:cNvPr id="119" name="直接连接符 118"/>
              <p:cNvCxnSpPr/>
              <p:nvPr/>
            </p:nvCxnSpPr>
            <p:spPr>
              <a:xfrm>
                <a:off x="2184862" y="3083439"/>
                <a:ext cx="2254102"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1" name="组合 120"/>
              <p:cNvGrpSpPr/>
              <p:nvPr/>
            </p:nvGrpSpPr>
            <p:grpSpPr>
              <a:xfrm>
                <a:off x="2231913" y="1461088"/>
                <a:ext cx="2160000" cy="1440000"/>
                <a:chOff x="767426" y="1790700"/>
                <a:chExt cx="2016126" cy="3276600"/>
              </a:xfrm>
            </p:grpSpPr>
            <p:sp>
              <p:nvSpPr>
                <p:cNvPr id="123" name="矩形 20"/>
                <p:cNvSpPr>
                  <a:spLocks noChangeArrowheads="true"/>
                </p:cNvSpPr>
                <p:nvPr/>
              </p:nvSpPr>
              <p:spPr bwMode="auto">
                <a:xfrm>
                  <a:off x="767427" y="1790700"/>
                  <a:ext cx="2016125" cy="3276600"/>
                </a:xfrm>
                <a:prstGeom prst="roundRect">
                  <a:avLst/>
                </a:prstGeom>
                <a:solidFill>
                  <a:schemeClr val="accent1">
                    <a:lumMod val="75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lvl1pPr>
                    <a:defRPr>
                      <a:solidFill>
                        <a:schemeClr val="tx1"/>
                      </a:solidFill>
                      <a:latin typeface="Arial" panose="02080604020202020204" pitchFamily="34" charset="0"/>
                      <a:ea typeface="宋体" pitchFamily="2" charset="-122"/>
                    </a:defRPr>
                  </a:lvl1pPr>
                  <a:lvl2pPr marL="742950" indent="-285750">
                    <a:defRPr>
                      <a:solidFill>
                        <a:schemeClr val="tx1"/>
                      </a:solidFill>
                      <a:latin typeface="Arial" panose="02080604020202020204" pitchFamily="34" charset="0"/>
                      <a:ea typeface="宋体" pitchFamily="2" charset="-122"/>
                    </a:defRPr>
                  </a:lvl2pPr>
                  <a:lvl3pPr marL="1143000" indent="-228600">
                    <a:defRPr>
                      <a:solidFill>
                        <a:schemeClr val="tx1"/>
                      </a:solidFill>
                      <a:latin typeface="Arial" panose="02080604020202020204" pitchFamily="34" charset="0"/>
                      <a:ea typeface="宋体" pitchFamily="2" charset="-122"/>
                    </a:defRPr>
                  </a:lvl3pPr>
                  <a:lvl4pPr marL="1600200" indent="-228600">
                    <a:defRPr>
                      <a:solidFill>
                        <a:schemeClr val="tx1"/>
                      </a:solidFill>
                      <a:latin typeface="Arial" panose="02080604020202020204" pitchFamily="34" charset="0"/>
                      <a:ea typeface="宋体" pitchFamily="2" charset="-122"/>
                    </a:defRPr>
                  </a:lvl4pPr>
                  <a:lvl5pPr marL="2057400" indent="-228600">
                    <a:defRPr>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80604020202020204" pitchFamily="34" charset="0"/>
                      <a:ea typeface="宋体" pitchFamily="2" charset="-122"/>
                    </a:defRPr>
                  </a:lvl9pPr>
                </a:lstStyle>
                <a:p>
                  <a:pPr algn="ctr" eaLnBrk="1" hangingPunct="1">
                    <a:buFont typeface="Arial" panose="02080604020202020204" pitchFamily="34" charset="0"/>
                    <a:buNone/>
                  </a:pPr>
                  <a:endParaRPr lang="zh-CN" altLang="zh-CN">
                    <a:solidFill>
                      <a:srgbClr val="FFFFFF"/>
                    </a:solidFill>
                    <a:latin typeface="+mn-lt"/>
                    <a:ea typeface="+mn-ea"/>
                    <a:cs typeface="+mn-ea"/>
                    <a:sym typeface="+mn-lt"/>
                  </a:endParaRPr>
                </a:p>
              </p:txBody>
            </p:sp>
            <p:sp>
              <p:nvSpPr>
                <p:cNvPr id="124" name="直角三角形 21"/>
                <p:cNvSpPr>
                  <a:spLocks noChangeArrowheads="true"/>
                </p:cNvSpPr>
                <p:nvPr/>
              </p:nvSpPr>
              <p:spPr bwMode="auto">
                <a:xfrm flipH="true">
                  <a:off x="767426" y="1790700"/>
                  <a:ext cx="2016125" cy="3276600"/>
                </a:xfrm>
                <a:prstGeom prst="rtTriangle">
                  <a:avLst/>
                </a:prstGeom>
                <a:solidFill>
                  <a:srgbClr val="FFFFFF">
                    <a:alpha val="9804"/>
                  </a:srgbClr>
                </a:solidFill>
                <a:ln>
                  <a:noFill/>
                </a:ln>
                <a:extLst>
                  <a:ext uri="{91240B29-F687-4F45-9708-019B960494DF}">
                    <a14:hiddenLine xmlns:a14="http://schemas.microsoft.com/office/drawing/2010/main" w="25400">
                      <a:solidFill>
                        <a:srgbClr val="395E8A"/>
                      </a:solidFill>
                      <a:bevel/>
                    </a14:hiddenLine>
                  </a:ext>
                </a:extLst>
              </p:spPr>
              <p:txBody>
                <a:bodyPr anchor="ctr"/>
                <a:lstStyle>
                  <a:lvl1pPr>
                    <a:defRPr>
                      <a:solidFill>
                        <a:schemeClr val="tx1"/>
                      </a:solidFill>
                      <a:latin typeface="Arial" panose="02080604020202020204" pitchFamily="34" charset="0"/>
                      <a:ea typeface="宋体" pitchFamily="2" charset="-122"/>
                    </a:defRPr>
                  </a:lvl1pPr>
                  <a:lvl2pPr marL="742950" indent="-285750">
                    <a:defRPr>
                      <a:solidFill>
                        <a:schemeClr val="tx1"/>
                      </a:solidFill>
                      <a:latin typeface="Arial" panose="02080604020202020204" pitchFamily="34" charset="0"/>
                      <a:ea typeface="宋体" pitchFamily="2" charset="-122"/>
                    </a:defRPr>
                  </a:lvl2pPr>
                  <a:lvl3pPr marL="1143000" indent="-228600">
                    <a:defRPr>
                      <a:solidFill>
                        <a:schemeClr val="tx1"/>
                      </a:solidFill>
                      <a:latin typeface="Arial" panose="02080604020202020204" pitchFamily="34" charset="0"/>
                      <a:ea typeface="宋体" pitchFamily="2" charset="-122"/>
                    </a:defRPr>
                  </a:lvl3pPr>
                  <a:lvl4pPr marL="1600200" indent="-228600">
                    <a:defRPr>
                      <a:solidFill>
                        <a:schemeClr val="tx1"/>
                      </a:solidFill>
                      <a:latin typeface="Arial" panose="02080604020202020204" pitchFamily="34" charset="0"/>
                      <a:ea typeface="宋体" pitchFamily="2" charset="-122"/>
                    </a:defRPr>
                  </a:lvl4pPr>
                  <a:lvl5pPr marL="2057400" indent="-228600">
                    <a:defRPr>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80604020202020204" pitchFamily="34" charset="0"/>
                      <a:ea typeface="宋体" pitchFamily="2" charset="-122"/>
                    </a:defRPr>
                  </a:lvl9pPr>
                </a:lstStyle>
                <a:p>
                  <a:pPr algn="ctr" eaLnBrk="1" hangingPunct="1">
                    <a:buFont typeface="Arial" panose="02080604020202020204" pitchFamily="34" charset="0"/>
                    <a:buNone/>
                  </a:pPr>
                  <a:endParaRPr lang="zh-CN" altLang="zh-CN">
                    <a:solidFill>
                      <a:srgbClr val="FFFFFF"/>
                    </a:solidFill>
                    <a:latin typeface="+mn-lt"/>
                    <a:ea typeface="+mn-ea"/>
                    <a:cs typeface="+mn-ea"/>
                    <a:sym typeface="+mn-lt"/>
                  </a:endParaRPr>
                </a:p>
              </p:txBody>
            </p:sp>
          </p:grpSp>
        </p:grpSp>
        <p:sp>
          <p:nvSpPr>
            <p:cNvPr id="22" name="矩形 21"/>
            <p:cNvSpPr/>
            <p:nvPr/>
          </p:nvSpPr>
          <p:spPr>
            <a:xfrm>
              <a:off x="1779624" y="2789207"/>
              <a:ext cx="2384832" cy="1718227"/>
            </a:xfrm>
            <a:prstGeom prst="rect">
              <a:avLst/>
            </a:prstGeom>
          </p:spPr>
          <p:txBody>
            <a:bodyPr wrap="square">
              <a:spAutoFit/>
            </a:bodyPr>
            <a:lstStyle/>
            <a:p>
              <a:pPr algn="ctr">
                <a:lnSpc>
                  <a:spcPct val="130000"/>
                </a:lnSpc>
              </a:pPr>
              <a:r>
                <a:rPr lang="zh-CN" altLang="en-US" sz="2800">
                  <a:solidFill>
                    <a:schemeClr val="bg1"/>
                  </a:solidFill>
                  <a:latin typeface="+mn-ea"/>
                </a:rPr>
                <a:t>潍坊市城投集团创建</a:t>
              </a:r>
              <a:r>
                <a:rPr lang="en-US" altLang="zh-CN" sz="2800">
                  <a:solidFill>
                    <a:schemeClr val="bg1"/>
                  </a:solidFill>
                  <a:latin typeface="+mn-ea"/>
                </a:rPr>
                <a:t>3A</a:t>
              </a:r>
              <a:r>
                <a:rPr lang="zh-CN" altLang="en-US" sz="2800">
                  <a:solidFill>
                    <a:schemeClr val="bg1"/>
                  </a:solidFill>
                  <a:latin typeface="+mn-ea"/>
                </a:rPr>
                <a:t>企业的典型做法</a:t>
              </a:r>
              <a:endParaRPr lang="zh-CN" altLang="en-US" sz="2800">
                <a:solidFill>
                  <a:schemeClr val="bg1"/>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0"/>
                                        </p:tgtEl>
                                        <p:attrNameLst>
                                          <p:attrName>style.visibility</p:attrName>
                                        </p:attrNameLst>
                                      </p:cBhvr>
                                      <p:to>
                                        <p:strVal val="visible"/>
                                      </p:to>
                                    </p:set>
                                    <p:animEffect transition="in" filter="fade">
                                      <p:cBhvr>
                                        <p:cTn id="20" dur="1000"/>
                                        <p:tgtEl>
                                          <p:spTgt spid="90"/>
                                        </p:tgtEl>
                                      </p:cBhvr>
                                    </p:animEffect>
                                  </p:childTnLst>
                                </p:cTn>
                              </p:par>
                            </p:childTnLst>
                          </p:cTn>
                        </p:par>
                        <p:par>
                          <p:cTn id="21" fill="hold">
                            <p:stCondLst>
                              <p:cond delay="1000"/>
                            </p:stCondLst>
                            <p:childTnLst>
                              <p:par>
                                <p:cTn id="22" presetID="54" presetClass="entr" presetSubtype="0" accel="100000" fill="hold" grpId="0" nodeType="afterEffect">
                                  <p:stCondLst>
                                    <p:cond delay="0"/>
                                  </p:stCondLst>
                                  <p:childTnLst>
                                    <p:set>
                                      <p:cBhvr>
                                        <p:cTn id="23" dur="1" fill="hold">
                                          <p:stCondLst>
                                            <p:cond delay="0"/>
                                          </p:stCondLst>
                                        </p:cTn>
                                        <p:tgtEl>
                                          <p:spTgt spid="88"/>
                                        </p:tgtEl>
                                        <p:attrNameLst>
                                          <p:attrName>style.visibility</p:attrName>
                                        </p:attrNameLst>
                                      </p:cBhvr>
                                      <p:to>
                                        <p:strVal val="visible"/>
                                      </p:to>
                                    </p:set>
                                    <p:anim calcmode="lin" valueType="num">
                                      <p:cBhvr>
                                        <p:cTn id="24" dur="500" fill="hold"/>
                                        <p:tgtEl>
                                          <p:spTgt spid="88"/>
                                        </p:tgtEl>
                                        <p:attrNameLst>
                                          <p:attrName>ppt_w</p:attrName>
                                        </p:attrNameLst>
                                      </p:cBhvr>
                                      <p:tavLst>
                                        <p:tav tm="0">
                                          <p:val>
                                            <p:strVal val="#ppt_w*0.05"/>
                                          </p:val>
                                        </p:tav>
                                        <p:tav tm="100000">
                                          <p:val>
                                            <p:strVal val="#ppt_w"/>
                                          </p:val>
                                        </p:tav>
                                      </p:tavLst>
                                    </p:anim>
                                    <p:anim calcmode="lin" valueType="num">
                                      <p:cBhvr>
                                        <p:cTn id="25" dur="500" fill="hold"/>
                                        <p:tgtEl>
                                          <p:spTgt spid="88"/>
                                        </p:tgtEl>
                                        <p:attrNameLst>
                                          <p:attrName>ppt_h</p:attrName>
                                        </p:attrNameLst>
                                      </p:cBhvr>
                                      <p:tavLst>
                                        <p:tav tm="0">
                                          <p:val>
                                            <p:strVal val="#ppt_h"/>
                                          </p:val>
                                        </p:tav>
                                        <p:tav tm="100000">
                                          <p:val>
                                            <p:strVal val="#ppt_h"/>
                                          </p:val>
                                        </p:tav>
                                      </p:tavLst>
                                    </p:anim>
                                    <p:anim calcmode="lin" valueType="num">
                                      <p:cBhvr>
                                        <p:cTn id="26" dur="500" fill="hold"/>
                                        <p:tgtEl>
                                          <p:spTgt spid="88"/>
                                        </p:tgtEl>
                                        <p:attrNameLst>
                                          <p:attrName>ppt_x</p:attrName>
                                        </p:attrNameLst>
                                      </p:cBhvr>
                                      <p:tavLst>
                                        <p:tav tm="0">
                                          <p:val>
                                            <p:strVal val="#ppt_x-.2"/>
                                          </p:val>
                                        </p:tav>
                                        <p:tav tm="100000">
                                          <p:val>
                                            <p:strVal val="#ppt_x"/>
                                          </p:val>
                                        </p:tav>
                                      </p:tavLst>
                                    </p:anim>
                                    <p:anim calcmode="lin" valueType="num">
                                      <p:cBhvr>
                                        <p:cTn id="27" dur="500" fill="hold"/>
                                        <p:tgtEl>
                                          <p:spTgt spid="88"/>
                                        </p:tgtEl>
                                        <p:attrNameLst>
                                          <p:attrName>ppt_y</p:attrName>
                                        </p:attrNameLst>
                                      </p:cBhvr>
                                      <p:tavLst>
                                        <p:tav tm="0">
                                          <p:val>
                                            <p:strVal val="#ppt_y"/>
                                          </p:val>
                                        </p:tav>
                                        <p:tav tm="100000">
                                          <p:val>
                                            <p:strVal val="#ppt_y"/>
                                          </p:val>
                                        </p:tav>
                                      </p:tavLst>
                                    </p:anim>
                                    <p:animEffect transition="in" filter="fade">
                                      <p:cBhvr>
                                        <p:cTn id="28" dur="500"/>
                                        <p:tgtEl>
                                          <p:spTgt spid="8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1000"/>
                                        <p:tgtEl>
                                          <p:spTgt spid="96"/>
                                        </p:tgtEl>
                                      </p:cBhvr>
                                    </p:animEffect>
                                  </p:childTnLst>
                                </p:cTn>
                              </p:par>
                            </p:childTnLst>
                          </p:cTn>
                        </p:par>
                        <p:par>
                          <p:cTn id="34" fill="hold">
                            <p:stCondLst>
                              <p:cond delay="1000"/>
                            </p:stCondLst>
                            <p:childTnLst>
                              <p:par>
                                <p:cTn id="35" presetID="14" presetClass="entr" presetSubtype="10" fill="hold" grpId="0"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randombar(horizontal)">
                                      <p:cBhvr>
                                        <p:cTn id="37" dur="500"/>
                                        <p:tgtEl>
                                          <p:spTgt spid="8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3"/>
                                        </p:tgtEl>
                                        <p:attrNameLst>
                                          <p:attrName>style.visibility</p:attrName>
                                        </p:attrNameLst>
                                      </p:cBhvr>
                                      <p:to>
                                        <p:strVal val="visible"/>
                                      </p:to>
                                    </p:set>
                                    <p:animEffect transition="in" filter="fade">
                                      <p:cBhvr>
                                        <p:cTn id="42" dur="1000"/>
                                        <p:tgtEl>
                                          <p:spTgt spid="103"/>
                                        </p:tgtEl>
                                      </p:cBhvr>
                                    </p:animEffect>
                                  </p:childTnLst>
                                </p:cTn>
                              </p:par>
                            </p:childTnLst>
                          </p:cTn>
                        </p:par>
                        <p:par>
                          <p:cTn id="43" fill="hold">
                            <p:stCondLst>
                              <p:cond delay="1000"/>
                            </p:stCondLst>
                            <p:childTnLst>
                              <p:par>
                                <p:cTn id="44" presetID="14" presetClass="entr" presetSubtype="10" fill="hold" grpId="0" nodeType="afterEffect">
                                  <p:stCondLst>
                                    <p:cond delay="0"/>
                                  </p:stCondLst>
                                  <p:childTnLst>
                                    <p:set>
                                      <p:cBhvr>
                                        <p:cTn id="45" dur="1" fill="hold">
                                          <p:stCondLst>
                                            <p:cond delay="0"/>
                                          </p:stCondLst>
                                        </p:cTn>
                                        <p:tgtEl>
                                          <p:spTgt spid="102"/>
                                        </p:tgtEl>
                                        <p:attrNameLst>
                                          <p:attrName>style.visibility</p:attrName>
                                        </p:attrNameLst>
                                      </p:cBhvr>
                                      <p:to>
                                        <p:strVal val="visible"/>
                                      </p:to>
                                    </p:set>
                                    <p:animEffect transition="in" filter="randombar(horizontal)">
                                      <p:cBhvr>
                                        <p:cTn id="46" dur="500"/>
                                        <p:tgtEl>
                                          <p:spTgt spid="10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1000"/>
                                        <p:tgtEl>
                                          <p:spTgt spid="110"/>
                                        </p:tgtEl>
                                      </p:cBhvr>
                                    </p:animEffect>
                                  </p:childTnLst>
                                </p:cTn>
                              </p:par>
                            </p:childTnLst>
                          </p:cTn>
                        </p:par>
                        <p:par>
                          <p:cTn id="52" fill="hold">
                            <p:stCondLst>
                              <p:cond delay="1000"/>
                            </p:stCondLst>
                            <p:childTnLst>
                              <p:par>
                                <p:cTn id="53" presetID="14" presetClass="entr" presetSubtype="10" fill="hold" grpId="0" nodeType="afterEffect">
                                  <p:stCondLst>
                                    <p:cond delay="0"/>
                                  </p:stCondLst>
                                  <p:childTnLst>
                                    <p:set>
                                      <p:cBhvr>
                                        <p:cTn id="54" dur="1" fill="hold">
                                          <p:stCondLst>
                                            <p:cond delay="0"/>
                                          </p:stCondLst>
                                        </p:cTn>
                                        <p:tgtEl>
                                          <p:spTgt spid="109"/>
                                        </p:tgtEl>
                                        <p:attrNameLst>
                                          <p:attrName>style.visibility</p:attrName>
                                        </p:attrNameLst>
                                      </p:cBhvr>
                                      <p:to>
                                        <p:strVal val="visible"/>
                                      </p:to>
                                    </p:set>
                                    <p:animEffect transition="in" filter="randombar(horizontal)">
                                      <p:cBhvr>
                                        <p:cTn id="55"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102" grpId="0"/>
      <p:bldP spid="10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实现路径</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sym typeface="+mn-ea"/>
              </a:rPr>
              <a:t>（三）开展信用等级提升行动，提升企业融资能力</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9" name="组合 33"/>
          <p:cNvGrpSpPr/>
          <p:nvPr/>
        </p:nvGrpSpPr>
        <p:grpSpPr>
          <a:xfrm>
            <a:off x="555771" y="2248692"/>
            <a:ext cx="3791824" cy="939567"/>
            <a:chOff x="595618" y="4337108"/>
            <a:chExt cx="3791824" cy="939567"/>
          </a:xfrm>
          <a:solidFill>
            <a:srgbClr val="2F71C1"/>
          </a:solidFill>
          <a:scene3d>
            <a:camera prst="orthographicFront">
              <a:rot lat="0" lon="0" rev="0"/>
            </a:camera>
            <a:lightRig rig="contrasting" dir="t">
              <a:rot lat="0" lon="0" rev="1500000"/>
            </a:lightRig>
          </a:scene3d>
        </p:grpSpPr>
        <p:sp>
          <p:nvSpPr>
            <p:cNvPr id="10" name="圆角矩形 9"/>
            <p:cNvSpPr/>
            <p:nvPr/>
          </p:nvSpPr>
          <p:spPr>
            <a:xfrm>
              <a:off x="595618" y="4337108"/>
              <a:ext cx="3791824" cy="939567"/>
            </a:xfrm>
            <a:prstGeom prst="roundRect">
              <a:avLst/>
            </a:prstGeom>
            <a:solidFill>
              <a:srgbClr val="DEA900"/>
            </a:soli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object 25"/>
            <p:cNvSpPr txBox="true"/>
            <p:nvPr/>
          </p:nvSpPr>
          <p:spPr>
            <a:xfrm>
              <a:off x="671119" y="4557986"/>
              <a:ext cx="3624044" cy="566181"/>
            </a:xfrm>
            <a:prstGeom prst="rect">
              <a:avLst/>
            </a:prstGeom>
            <a:no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3200" b="1" spc="-5" dirty="0">
                  <a:solidFill>
                    <a:srgbClr val="FFFFFF"/>
                  </a:solidFill>
                  <a:latin typeface="+mn-ea"/>
                  <a:cs typeface="微软雅黑" panose="020B0503020204020204" pitchFamily="34" charset="-122"/>
                </a:rPr>
                <a:t>做优存量</a:t>
              </a:r>
              <a:endParaRPr sz="3200" b="1" spc="-5" dirty="0">
                <a:solidFill>
                  <a:srgbClr val="FFFFFF"/>
                </a:solidFill>
                <a:latin typeface="+mn-ea"/>
                <a:cs typeface="微软雅黑" panose="020B0503020204020204" pitchFamily="34" charset="-122"/>
              </a:endParaRPr>
            </a:p>
          </p:txBody>
        </p:sp>
      </p:grpSp>
      <p:grpSp>
        <p:nvGrpSpPr>
          <p:cNvPr id="12" name="组合 34"/>
          <p:cNvGrpSpPr/>
          <p:nvPr/>
        </p:nvGrpSpPr>
        <p:grpSpPr>
          <a:xfrm>
            <a:off x="555771" y="3969834"/>
            <a:ext cx="3791824" cy="1000002"/>
            <a:chOff x="4455951" y="4363674"/>
            <a:chExt cx="3791824" cy="668354"/>
          </a:xfrm>
          <a:solidFill>
            <a:srgbClr val="0072E7"/>
          </a:solidFill>
          <a:scene3d>
            <a:camera prst="orthographicFront">
              <a:rot lat="0" lon="0" rev="0"/>
            </a:camera>
            <a:lightRig rig="contrasting" dir="t">
              <a:rot lat="0" lon="0" rev="1500000"/>
            </a:lightRig>
          </a:scene3d>
        </p:grpSpPr>
        <p:sp>
          <p:nvSpPr>
            <p:cNvPr id="13" name="圆角矩形 12"/>
            <p:cNvSpPr/>
            <p:nvPr/>
          </p:nvSpPr>
          <p:spPr>
            <a:xfrm>
              <a:off x="4455951" y="4363674"/>
              <a:ext cx="3791824" cy="668354"/>
            </a:xfrm>
            <a:prstGeom prst="roundRect">
              <a:avLst/>
            </a:prstGeom>
            <a:solidFill>
              <a:srgbClr val="00B050"/>
            </a:soli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object 25"/>
            <p:cNvSpPr txBox="true"/>
            <p:nvPr/>
          </p:nvSpPr>
          <p:spPr>
            <a:xfrm>
              <a:off x="4565009" y="4447616"/>
              <a:ext cx="3624044" cy="498103"/>
            </a:xfrm>
            <a:prstGeom prst="rect">
              <a:avLst/>
            </a:prstGeom>
            <a:no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3200" b="1" spc="-5" dirty="0">
                  <a:solidFill>
                    <a:srgbClr val="FFFFFF"/>
                  </a:solidFill>
                  <a:latin typeface="+mn-ea"/>
                  <a:cs typeface="微软雅黑" panose="020B0503020204020204" pitchFamily="34" charset="-122"/>
                </a:rPr>
                <a:t>做大增量</a:t>
              </a:r>
              <a:endParaRPr sz="3200" b="1" spc="-5" dirty="0">
                <a:solidFill>
                  <a:srgbClr val="FFFFFF"/>
                </a:solidFill>
                <a:latin typeface="+mn-ea"/>
                <a:cs typeface="微软雅黑" panose="020B0503020204020204" pitchFamily="34" charset="-122"/>
              </a:endParaRPr>
            </a:p>
          </p:txBody>
        </p:sp>
      </p:grpSp>
      <p:grpSp>
        <p:nvGrpSpPr>
          <p:cNvPr id="15" name="组合 35"/>
          <p:cNvGrpSpPr/>
          <p:nvPr/>
        </p:nvGrpSpPr>
        <p:grpSpPr>
          <a:xfrm>
            <a:off x="6484882" y="2133599"/>
            <a:ext cx="4992415" cy="2942897"/>
            <a:chOff x="6814848" y="2254026"/>
            <a:chExt cx="4992415" cy="1542818"/>
          </a:xfrm>
          <a:solidFill>
            <a:srgbClr val="FF6600"/>
          </a:solidFill>
          <a:scene3d>
            <a:camera prst="orthographicFront">
              <a:rot lat="0" lon="0" rev="0"/>
            </a:camera>
            <a:lightRig rig="contrasting" dir="t">
              <a:rot lat="0" lon="0" rev="1500000"/>
            </a:lightRig>
          </a:scene3d>
        </p:grpSpPr>
        <p:sp>
          <p:nvSpPr>
            <p:cNvPr id="16" name="圆角矩形 15"/>
            <p:cNvSpPr/>
            <p:nvPr/>
          </p:nvSpPr>
          <p:spPr>
            <a:xfrm>
              <a:off x="6814848" y="2254026"/>
              <a:ext cx="4992415" cy="1542818"/>
            </a:xfrm>
            <a:prstGeom prst="roundRect">
              <a:avLst/>
            </a:prstGeom>
            <a:solidFill>
              <a:srgbClr val="0B7ADF"/>
            </a:soli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object 25"/>
            <p:cNvSpPr txBox="true"/>
            <p:nvPr/>
          </p:nvSpPr>
          <p:spPr>
            <a:xfrm>
              <a:off x="7046074" y="2445243"/>
              <a:ext cx="4445876" cy="1174846"/>
            </a:xfrm>
            <a:prstGeom prst="rect">
              <a:avLst/>
            </a:prstGeom>
            <a:noFill/>
            <a:ln>
              <a:noFill/>
            </a:ln>
            <a:effectLst>
              <a:outerShdw blurRad="149987" dist="250190" dir="8460000" algn="ctr">
                <a:srgbClr val="000000">
                  <a:alpha val="28000"/>
                </a:srgbClr>
              </a:outerShdw>
            </a:effectLst>
            <a:sp3d prstMaterial="metal">
              <a:bevelT w="88900" h="88900"/>
            </a:sp3d>
          </p:spPr>
          <p:txBody>
            <a:bodyPr vert="horz" wrap="square" lIns="0" tIns="12065" rIns="0" bIns="0" rtlCol="0">
              <a:spAutoFit/>
            </a:bodyPr>
            <a:lstStyle/>
            <a:p>
              <a:pPr marL="12700" algn="ctr">
                <a:lnSpc>
                  <a:spcPct val="150000"/>
                </a:lnSpc>
                <a:spcBef>
                  <a:spcPts val="95"/>
                </a:spcBef>
              </a:pPr>
              <a:r>
                <a:rPr lang="zh-CN" altLang="en-US" sz="3200" b="1" spc="-5" dirty="0">
                  <a:solidFill>
                    <a:srgbClr val="FFFFFF"/>
                  </a:solidFill>
                  <a:latin typeface="+mn-ea"/>
                  <a:cs typeface="微软雅黑" panose="020B0503020204020204" pitchFamily="34" charset="-122"/>
                </a:rPr>
                <a:t>壮大资产</a:t>
              </a:r>
              <a:r>
                <a:rPr lang="zh-CN" altLang="en-US" sz="3200" b="1" spc="-5" dirty="0" smtClean="0">
                  <a:solidFill>
                    <a:srgbClr val="FFFFFF"/>
                  </a:solidFill>
                  <a:latin typeface="+mn-ea"/>
                  <a:cs typeface="微软雅黑" panose="020B0503020204020204" pitchFamily="34" charset="-122"/>
                </a:rPr>
                <a:t>规模</a:t>
              </a:r>
              <a:endParaRPr lang="en-US" altLang="zh-CN" sz="3200" b="1" spc="-5" dirty="0" smtClean="0">
                <a:solidFill>
                  <a:srgbClr val="FFFFFF"/>
                </a:solidFill>
                <a:latin typeface="+mn-ea"/>
                <a:cs typeface="微软雅黑" panose="020B0503020204020204" pitchFamily="34" charset="-122"/>
              </a:endParaRPr>
            </a:p>
            <a:p>
              <a:pPr marL="12700" algn="ctr">
                <a:lnSpc>
                  <a:spcPct val="150000"/>
                </a:lnSpc>
                <a:spcBef>
                  <a:spcPts val="95"/>
                </a:spcBef>
              </a:pPr>
              <a:r>
                <a:rPr lang="zh-CN" altLang="en-US" sz="3200" b="1" spc="-5" dirty="0" smtClean="0">
                  <a:solidFill>
                    <a:srgbClr val="FFFFFF"/>
                  </a:solidFill>
                  <a:latin typeface="+mn-ea"/>
                  <a:cs typeface="微软雅黑" panose="020B0503020204020204" pitchFamily="34" charset="-122"/>
                </a:rPr>
                <a:t>做大</a:t>
              </a:r>
              <a:r>
                <a:rPr lang="zh-CN" altLang="en-US" sz="3200" b="1" spc="-5" dirty="0">
                  <a:solidFill>
                    <a:srgbClr val="FFFFFF"/>
                  </a:solidFill>
                  <a:latin typeface="+mn-ea"/>
                  <a:cs typeface="微软雅黑" panose="020B0503020204020204" pitchFamily="34" charset="-122"/>
                </a:rPr>
                <a:t>营业</a:t>
              </a:r>
              <a:r>
                <a:rPr lang="zh-CN" altLang="en-US" sz="3200" b="1" spc="-5" dirty="0" smtClean="0">
                  <a:solidFill>
                    <a:srgbClr val="FFFFFF"/>
                  </a:solidFill>
                  <a:latin typeface="+mn-ea"/>
                  <a:cs typeface="微软雅黑" panose="020B0503020204020204" pitchFamily="34" charset="-122"/>
                </a:rPr>
                <a:t>收入</a:t>
              </a:r>
              <a:endParaRPr lang="en-US" altLang="zh-CN" sz="3200" b="1" spc="-5" dirty="0" smtClean="0">
                <a:solidFill>
                  <a:srgbClr val="FFFFFF"/>
                </a:solidFill>
                <a:latin typeface="+mn-ea"/>
                <a:cs typeface="微软雅黑" panose="020B0503020204020204" pitchFamily="34" charset="-122"/>
              </a:endParaRPr>
            </a:p>
            <a:p>
              <a:pPr marL="12700" algn="ctr">
                <a:lnSpc>
                  <a:spcPct val="150000"/>
                </a:lnSpc>
                <a:spcBef>
                  <a:spcPts val="95"/>
                </a:spcBef>
              </a:pPr>
              <a:r>
                <a:rPr lang="zh-CN" altLang="en-US" sz="3200" b="1" spc="-5" dirty="0" smtClean="0">
                  <a:solidFill>
                    <a:srgbClr val="FFFFFF"/>
                  </a:solidFill>
                  <a:latin typeface="+mn-ea"/>
                  <a:cs typeface="微软雅黑" panose="020B0503020204020204" pitchFamily="34" charset="-122"/>
                </a:rPr>
                <a:t>提升</a:t>
              </a:r>
              <a:r>
                <a:rPr lang="zh-CN" altLang="en-US" sz="3200" b="1" spc="-5" dirty="0">
                  <a:solidFill>
                    <a:srgbClr val="FFFFFF"/>
                  </a:solidFill>
                  <a:latin typeface="+mn-ea"/>
                  <a:cs typeface="微软雅黑" panose="020B0503020204020204" pitchFamily="34" charset="-122"/>
                </a:rPr>
                <a:t>盈利能力</a:t>
              </a:r>
              <a:endParaRPr sz="3200" b="1" dirty="0">
                <a:solidFill>
                  <a:srgbClr val="000000"/>
                </a:solidFill>
                <a:latin typeface="+mn-ea"/>
                <a:cs typeface="微软雅黑" panose="020B0503020204020204" pitchFamily="34" charset="-122"/>
              </a:endParaRPr>
            </a:p>
          </p:txBody>
        </p:sp>
      </p:grpSp>
      <p:sp>
        <p:nvSpPr>
          <p:cNvPr id="18" name="下箭头 17"/>
          <p:cNvSpPr/>
          <p:nvPr/>
        </p:nvSpPr>
        <p:spPr>
          <a:xfrm rot="16200000">
            <a:off x="4533725" y="3063997"/>
            <a:ext cx="1451296" cy="1115736"/>
          </a:xfrm>
          <a:prstGeom prst="downArrow">
            <a:avLst/>
          </a:prstGeom>
          <a:ln>
            <a:noFill/>
          </a:ln>
          <a:effectLst>
            <a:outerShdw blurRad="50800" dist="38100" dir="5400000" algn="t"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500"/>
                            </p:stCondLst>
                            <p:childTnLst>
                              <p:par>
                                <p:cTn id="25" presetID="23"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true"/>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实现路径</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sym typeface="+mn-ea"/>
              </a:rPr>
              <a:t>（三）开展信用等级提升行动，提升企业融资能力</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19" name="Line 7"/>
          <p:cNvSpPr>
            <a:spLocks noChangeShapeType="true"/>
          </p:cNvSpPr>
          <p:nvPr/>
        </p:nvSpPr>
        <p:spPr bwMode="auto">
          <a:xfrm flipV="true">
            <a:off x="4348495" y="2080932"/>
            <a:ext cx="922201" cy="744760"/>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false" compatLnSpc="true"/>
          <a:lstStyle/>
          <a:p>
            <a:pPr eaLnBrk="0" fontAlgn="base" hangingPunct="0">
              <a:spcBef>
                <a:spcPct val="0"/>
              </a:spcBef>
              <a:spcAft>
                <a:spcPct val="0"/>
              </a:spcAft>
            </a:pPr>
            <a:endParaRPr lang="zh-CN" altLang="en-US">
              <a:solidFill>
                <a:srgbClr val="C00000"/>
              </a:solidFill>
              <a:latin typeface="Arial" panose="02080604020202020204" pitchFamily="34" charset="0"/>
              <a:ea typeface="宋体" pitchFamily="2" charset="-122"/>
            </a:endParaRPr>
          </a:p>
        </p:txBody>
      </p:sp>
      <p:sp>
        <p:nvSpPr>
          <p:cNvPr id="20" name="Line 13"/>
          <p:cNvSpPr>
            <a:spLocks noChangeShapeType="true"/>
          </p:cNvSpPr>
          <p:nvPr/>
        </p:nvSpPr>
        <p:spPr bwMode="auto">
          <a:xfrm>
            <a:off x="4375662" y="4539484"/>
            <a:ext cx="867738" cy="646229"/>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false" compatLnSpc="true"/>
          <a:lstStyle/>
          <a:p>
            <a:pPr eaLnBrk="0" fontAlgn="base" hangingPunct="0">
              <a:spcBef>
                <a:spcPct val="0"/>
              </a:spcBef>
              <a:spcAft>
                <a:spcPct val="0"/>
              </a:spcAft>
            </a:pPr>
            <a:endParaRPr lang="zh-CN" altLang="en-US">
              <a:solidFill>
                <a:srgbClr val="C00000"/>
              </a:solidFill>
              <a:latin typeface="Arial" panose="02080604020202020204" pitchFamily="34" charset="0"/>
              <a:ea typeface="宋体" pitchFamily="2" charset="-122"/>
            </a:endParaRPr>
          </a:p>
        </p:txBody>
      </p:sp>
      <p:sp>
        <p:nvSpPr>
          <p:cNvPr id="26" name="TextBox 17"/>
          <p:cNvSpPr txBox="true"/>
          <p:nvPr/>
        </p:nvSpPr>
        <p:spPr>
          <a:xfrm>
            <a:off x="5546145" y="1548130"/>
            <a:ext cx="4606837" cy="956773"/>
          </a:xfrm>
          <a:prstGeom prst="rect">
            <a:avLst/>
          </a:prstGeom>
          <a:solidFill>
            <a:srgbClr val="00B2EA"/>
          </a:solidFill>
        </p:spPr>
        <p:txBody>
          <a:bodyPr wrap="square" tIns="108000" bIns="108000" rtlCol="0">
            <a:spAutoFit/>
          </a:bodyPr>
          <a:lstStyle>
            <a:defPPr>
              <a:defRPr lang="zh-CN"/>
            </a:defPPr>
            <a:lvl1pPr algn="ctr">
              <a:defRPr sz="2000" b="1">
                <a:solidFill>
                  <a:schemeClr val="bg2"/>
                </a:solidFill>
                <a:latin typeface="+mn-ea"/>
                <a:ea typeface="+mn-ea"/>
              </a:defRPr>
            </a:lvl1pPr>
          </a:lstStyle>
          <a:p>
            <a:pPr lvl="0" eaLnBrk="0" fontAlgn="base" hangingPunct="0">
              <a:spcBef>
                <a:spcPct val="0"/>
              </a:spcBef>
              <a:spcAft>
                <a:spcPct val="0"/>
              </a:spcAft>
              <a:defRPr/>
            </a:pPr>
            <a:r>
              <a:rPr lang="zh-CN" altLang="en-US" sz="2400" kern="0" dirty="0">
                <a:solidFill>
                  <a:srgbClr val="FFFFFF"/>
                </a:solidFill>
              </a:rPr>
              <a:t>一注</a:t>
            </a:r>
            <a:endParaRPr lang="zh-CN" altLang="en-US" sz="2400" kern="0" dirty="0">
              <a:solidFill>
                <a:srgbClr val="FFFFFF"/>
              </a:solidFill>
            </a:endParaRPr>
          </a:p>
          <a:p>
            <a:pPr lvl="0" eaLnBrk="0" fontAlgn="base" hangingPunct="0">
              <a:spcBef>
                <a:spcPct val="0"/>
              </a:spcBef>
              <a:spcAft>
                <a:spcPct val="0"/>
              </a:spcAft>
              <a:defRPr/>
            </a:pPr>
            <a:r>
              <a:rPr lang="zh-CN" altLang="en-US" sz="2400" kern="0" dirty="0">
                <a:solidFill>
                  <a:srgbClr val="FFFFFF"/>
                </a:solidFill>
              </a:rPr>
              <a:t>注入资金资产</a:t>
            </a:r>
            <a:endPar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0" name="Line 8"/>
          <p:cNvSpPr>
            <a:spLocks noChangeShapeType="true"/>
          </p:cNvSpPr>
          <p:nvPr/>
        </p:nvSpPr>
        <p:spPr bwMode="auto">
          <a:xfrm flipV="true">
            <a:off x="4932045" y="3668074"/>
            <a:ext cx="438731" cy="0"/>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false" compatLnSpc="true"/>
          <a:lstStyle/>
          <a:p>
            <a:pPr eaLnBrk="0" fontAlgn="base" hangingPunct="0">
              <a:spcBef>
                <a:spcPct val="0"/>
              </a:spcBef>
              <a:spcAft>
                <a:spcPct val="0"/>
              </a:spcAft>
            </a:pPr>
            <a:endParaRPr lang="zh-CN" altLang="en-US">
              <a:solidFill>
                <a:srgbClr val="C00000"/>
              </a:solidFill>
              <a:latin typeface="Arial" panose="02080604020202020204" pitchFamily="34" charset="0"/>
              <a:ea typeface="宋体" pitchFamily="2" charset="-122"/>
            </a:endParaRPr>
          </a:p>
        </p:txBody>
      </p:sp>
      <p:sp>
        <p:nvSpPr>
          <p:cNvPr id="31" name="TextBox 19"/>
          <p:cNvSpPr txBox="true"/>
          <p:nvPr/>
        </p:nvSpPr>
        <p:spPr>
          <a:xfrm>
            <a:off x="5546145" y="3135630"/>
            <a:ext cx="4606837" cy="956773"/>
          </a:xfrm>
          <a:prstGeom prst="rect">
            <a:avLst/>
          </a:prstGeom>
          <a:solidFill>
            <a:srgbClr val="3597FF"/>
          </a:solidFill>
        </p:spPr>
        <p:txBody>
          <a:bodyPr wrap="square" tIns="108000" bIns="108000" rtlCol="0">
            <a:spAutoFit/>
          </a:bodyPr>
          <a:lstStyle>
            <a:defPPr>
              <a:defRPr lang="zh-CN"/>
            </a:defPPr>
            <a:lvl1pPr algn="ctr">
              <a:defRPr sz="2000" b="1">
                <a:solidFill>
                  <a:schemeClr val="bg2"/>
                </a:solidFill>
                <a:latin typeface="+mn-ea"/>
                <a:ea typeface="+mn-ea"/>
              </a:defRPr>
            </a:lvl1pPr>
          </a:lstStyle>
          <a:p>
            <a:pPr lvl="0" eaLnBrk="0" fontAlgn="base" hangingPunct="0">
              <a:spcBef>
                <a:spcPct val="0"/>
              </a:spcBef>
              <a:spcAft>
                <a:spcPct val="0"/>
              </a:spcAft>
              <a:defRPr/>
            </a:pPr>
            <a:r>
              <a:rPr lang="zh-CN" altLang="en-US" sz="2400" kern="0" dirty="0">
                <a:solidFill>
                  <a:srgbClr val="FFFFFF"/>
                </a:solidFill>
              </a:rPr>
              <a:t>二组</a:t>
            </a:r>
            <a:endParaRPr lang="zh-CN" altLang="en-US" sz="2400" kern="0" dirty="0">
              <a:solidFill>
                <a:srgbClr val="FFFFFF"/>
              </a:solidFill>
            </a:endParaRPr>
          </a:p>
          <a:p>
            <a:pPr lvl="0" eaLnBrk="0" fontAlgn="base" hangingPunct="0">
              <a:spcBef>
                <a:spcPct val="0"/>
              </a:spcBef>
              <a:spcAft>
                <a:spcPct val="0"/>
              </a:spcAft>
              <a:defRPr/>
            </a:pPr>
            <a:r>
              <a:rPr lang="zh-CN" altLang="en-US" sz="2400" kern="0" dirty="0">
                <a:solidFill>
                  <a:srgbClr val="FFFFFF"/>
                </a:solidFill>
              </a:rPr>
              <a:t>国有企业重组整合</a:t>
            </a:r>
            <a:endPar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5" name="TextBox 21"/>
          <p:cNvSpPr txBox="true"/>
          <p:nvPr/>
        </p:nvSpPr>
        <p:spPr>
          <a:xfrm>
            <a:off x="5546145" y="4759960"/>
            <a:ext cx="4606837" cy="956773"/>
          </a:xfrm>
          <a:prstGeom prst="rect">
            <a:avLst/>
          </a:prstGeom>
          <a:solidFill>
            <a:srgbClr val="0B7ADF"/>
          </a:solidFill>
        </p:spPr>
        <p:txBody>
          <a:bodyPr wrap="square" tIns="108000" bIns="108000" rtlCol="0">
            <a:spAutoFit/>
          </a:bodyPr>
          <a:lstStyle>
            <a:defPPr>
              <a:defRPr lang="zh-CN"/>
            </a:defPPr>
            <a:lvl1pPr algn="ctr">
              <a:defRPr sz="2000" b="1">
                <a:solidFill>
                  <a:schemeClr val="bg2"/>
                </a:solidFill>
                <a:latin typeface="+mn-ea"/>
                <a:ea typeface="+mn-ea"/>
              </a:defRPr>
            </a:lvl1pPr>
          </a:lstStyle>
          <a:p>
            <a:pPr lvl="0" eaLnBrk="0" fontAlgn="base" hangingPunct="0">
              <a:spcBef>
                <a:spcPct val="0"/>
              </a:spcBef>
              <a:spcAft>
                <a:spcPct val="0"/>
              </a:spcAft>
              <a:defRPr/>
            </a:pPr>
            <a:r>
              <a:rPr lang="zh-CN" altLang="en-US" sz="2400" kern="0" dirty="0">
                <a:solidFill>
                  <a:srgbClr val="FFFFFF"/>
                </a:solidFill>
              </a:rPr>
              <a:t>三支持</a:t>
            </a:r>
            <a:endParaRPr lang="zh-CN" altLang="en-US" sz="2400" kern="0" dirty="0">
              <a:solidFill>
                <a:srgbClr val="FFFFFF"/>
              </a:solidFill>
            </a:endParaRPr>
          </a:p>
          <a:p>
            <a:pPr lvl="0" eaLnBrk="0" fontAlgn="base" hangingPunct="0">
              <a:spcBef>
                <a:spcPct val="0"/>
              </a:spcBef>
              <a:spcAft>
                <a:spcPct val="0"/>
              </a:spcAft>
              <a:defRPr/>
            </a:pPr>
            <a:r>
              <a:rPr lang="zh-CN" altLang="en-US" sz="2400" kern="0" dirty="0">
                <a:solidFill>
                  <a:srgbClr val="FFFFFF"/>
                </a:solidFill>
              </a:rPr>
              <a:t>剥离债务，政府采购</a:t>
            </a:r>
            <a:endPar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42" name="组合 41"/>
          <p:cNvGrpSpPr/>
          <p:nvPr/>
        </p:nvGrpSpPr>
        <p:grpSpPr>
          <a:xfrm>
            <a:off x="1675884" y="2337249"/>
            <a:ext cx="3190278" cy="2848464"/>
            <a:chOff x="1041009" y="2393404"/>
            <a:chExt cx="3190278" cy="2848464"/>
          </a:xfrm>
        </p:grpSpPr>
        <p:grpSp>
          <p:nvGrpSpPr>
            <p:cNvPr id="21" name="组合 20"/>
            <p:cNvGrpSpPr/>
            <p:nvPr/>
          </p:nvGrpSpPr>
          <p:grpSpPr>
            <a:xfrm>
              <a:off x="1041009" y="2393404"/>
              <a:ext cx="3190278" cy="2848464"/>
              <a:chOff x="1235090" y="1108075"/>
              <a:chExt cx="2000250" cy="1785938"/>
            </a:xfrm>
          </p:grpSpPr>
          <p:sp>
            <p:nvSpPr>
              <p:cNvPr id="22" name="Freeform 5"/>
              <p:cNvSpPr/>
              <p:nvPr/>
            </p:nvSpPr>
            <p:spPr bwMode="auto">
              <a:xfrm>
                <a:off x="1235090" y="1108075"/>
                <a:ext cx="2000250" cy="1785938"/>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rgbClr val="0B7ADF"/>
              </a:solidFill>
              <a:ln w="38100">
                <a:solidFill>
                  <a:srgbClr val="FFFFFF"/>
                </a:solidFill>
                <a:round/>
              </a:ln>
              <a:effectLst>
                <a:outerShdw blurRad="50800" dist="38100" algn="l" rotWithShape="0">
                  <a:prstClr val="black">
                    <a:alpha val="40000"/>
                  </a:prstClr>
                </a:outerShdw>
              </a:effectLst>
            </p:spPr>
            <p:txBody>
              <a:bodyPr vert="horz" wrap="square" lIns="91440" tIns="45720" rIns="91440" bIns="45720" numCol="1" anchor="t" anchorCtr="false" compatLnSpc="true"/>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80604020202020204" pitchFamily="34" charset="0"/>
                  <a:ea typeface="宋体" pitchFamily="2" charset="-122"/>
                </a:endParaRPr>
              </a:p>
            </p:txBody>
          </p:sp>
          <p:sp>
            <p:nvSpPr>
              <p:cNvPr id="23" name="Freeform 6"/>
              <p:cNvSpPr/>
              <p:nvPr/>
            </p:nvSpPr>
            <p:spPr bwMode="auto">
              <a:xfrm>
                <a:off x="1283509" y="1154113"/>
                <a:ext cx="1903413" cy="1693863"/>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solidFill>
                <a:srgbClr val="0B7ADF"/>
              </a:solidFill>
              <a:ln w="12700" cap="flat">
                <a:solidFill>
                  <a:srgbClr val="FFFFFF"/>
                </a:solidFill>
                <a:prstDash val="solid"/>
                <a:miter lim="800000"/>
              </a:ln>
            </p:spPr>
            <p:txBody>
              <a:bodyPr vert="horz" wrap="square" lIns="91440" tIns="45720" rIns="91440" bIns="45720" numCol="1" anchor="t" anchorCtr="false" compatLnSpc="true"/>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80604020202020204" pitchFamily="34" charset="0"/>
                  <a:ea typeface="宋体" pitchFamily="2" charset="-122"/>
                </a:endParaRPr>
              </a:p>
            </p:txBody>
          </p:sp>
        </p:grpSp>
        <p:sp>
          <p:nvSpPr>
            <p:cNvPr id="37" name="文本框 39"/>
            <p:cNvSpPr txBox="true"/>
            <p:nvPr/>
          </p:nvSpPr>
          <p:spPr>
            <a:xfrm>
              <a:off x="2030854" y="3128503"/>
              <a:ext cx="1210588" cy="1323439"/>
            </a:xfrm>
            <a:prstGeom prst="rect">
              <a:avLst/>
            </a:prstGeom>
            <a:noFill/>
          </p:spPr>
          <p:txBody>
            <a:bodyPr wrap="none" rtlCol="0">
              <a:spAutoFit/>
            </a:bodyPr>
            <a:lstStyle/>
            <a:p>
              <a:pPr eaLnBrk="0" fontAlgn="base" hangingPunct="0">
                <a:spcBef>
                  <a:spcPct val="0"/>
                </a:spcBef>
                <a:spcAft>
                  <a:spcPct val="0"/>
                </a:spcAft>
              </a:pPr>
              <a:r>
                <a:rPr lang="zh-CN" altLang="en-US" sz="4000" b="1" dirty="0" smtClean="0">
                  <a:solidFill>
                    <a:srgbClr val="FFFFFF"/>
                  </a:solidFill>
                  <a:latin typeface="微软雅黑" panose="020B0503020204020204" pitchFamily="34" charset="-122"/>
                  <a:ea typeface="微软雅黑" panose="020B0503020204020204" pitchFamily="34" charset="-122"/>
                </a:rPr>
                <a:t>政府</a:t>
              </a:r>
              <a:endParaRPr lang="en-US" altLang="zh-CN" sz="4000" b="1" dirty="0" smtClean="0">
                <a:solidFill>
                  <a:srgbClr val="FFFFFF"/>
                </a:solidFill>
                <a:latin typeface="微软雅黑" panose="020B0503020204020204" pitchFamily="34" charset="-122"/>
                <a:ea typeface="微软雅黑" panose="020B0503020204020204" pitchFamily="34" charset="-122"/>
              </a:endParaRPr>
            </a:p>
            <a:p>
              <a:pPr eaLnBrk="0" fontAlgn="base" hangingPunct="0">
                <a:spcBef>
                  <a:spcPct val="0"/>
                </a:spcBef>
                <a:spcAft>
                  <a:spcPct val="0"/>
                </a:spcAft>
              </a:pPr>
              <a:r>
                <a:rPr lang="zh-CN" altLang="en-US" sz="4000" b="1" dirty="0" smtClean="0">
                  <a:solidFill>
                    <a:srgbClr val="FFFFFF"/>
                  </a:solidFill>
                  <a:latin typeface="微软雅黑" panose="020B0503020204020204" pitchFamily="34" charset="-122"/>
                  <a:ea typeface="微软雅黑" panose="020B0503020204020204" pitchFamily="34" charset="-122"/>
                </a:rPr>
                <a:t>层面</a:t>
              </a:r>
              <a:endParaRPr lang="zh-CN" altLang="en-US" sz="4000" b="1" dirty="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animEffect transition="in" filter="fade">
                                      <p:cBhvr>
                                        <p:cTn id="4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true"/>
      <p:bldP spid="20" grpId="0" animBg="true"/>
      <p:bldP spid="26" grpId="0" animBg="true"/>
      <p:bldP spid="30" grpId="0" animBg="true"/>
      <p:bldP spid="31" grpId="0" animBg="true"/>
      <p:bldP spid="35" grpId="0" animBg="true"/>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实现路径</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sym typeface="+mn-ea"/>
              </a:rPr>
              <a:t>（三）开展信用等级提升行动，提升企业融资能力</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17" name="组合 16"/>
          <p:cNvGrpSpPr/>
          <p:nvPr/>
        </p:nvGrpSpPr>
        <p:grpSpPr>
          <a:xfrm>
            <a:off x="4098452" y="1785881"/>
            <a:ext cx="3636514" cy="3731745"/>
            <a:chOff x="4189437" y="1522461"/>
            <a:chExt cx="3636514" cy="3731745"/>
          </a:xfrm>
        </p:grpSpPr>
        <p:sp>
          <p:nvSpPr>
            <p:cNvPr id="18" name="íŝlíďè"/>
            <p:cNvSpPr/>
            <p:nvPr/>
          </p:nvSpPr>
          <p:spPr>
            <a:xfrm>
              <a:off x="4189437" y="1522461"/>
              <a:ext cx="3636514" cy="3731745"/>
            </a:xfrm>
            <a:prstGeom prst="ellipse">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sz="2000" b="0"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19" name="íŝlíďè"/>
            <p:cNvSpPr/>
            <p:nvPr/>
          </p:nvSpPr>
          <p:spPr>
            <a:xfrm>
              <a:off x="4332818" y="1644198"/>
              <a:ext cx="3378162" cy="3466626"/>
            </a:xfrm>
            <a:prstGeom prst="ellipse">
              <a:avLst/>
            </a:prstGeom>
            <a:solidFill>
              <a:srgbClr val="FFA219">
                <a:alpha val="40000"/>
              </a:srgbClr>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sz="2000" b="0"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grpSp>
      <p:sp>
        <p:nvSpPr>
          <p:cNvPr id="29" name="íşļîḋé"/>
          <p:cNvSpPr/>
          <p:nvPr/>
        </p:nvSpPr>
        <p:spPr>
          <a:xfrm>
            <a:off x="4565109" y="2242117"/>
            <a:ext cx="2766813" cy="2766812"/>
          </a:xfrm>
          <a:prstGeom prst="ellipse">
            <a:avLst/>
          </a:prstGeom>
          <a:solidFill>
            <a:srgbClr val="0866BC"/>
          </a:solid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30" name="AutoShape 7"/>
          <p:cNvSpPr>
            <a:spLocks noChangeArrowheads="true"/>
          </p:cNvSpPr>
          <p:nvPr/>
        </p:nvSpPr>
        <p:spPr bwMode="auto">
          <a:xfrm>
            <a:off x="468800" y="3792035"/>
            <a:ext cx="4213860" cy="1621155"/>
          </a:xfrm>
          <a:prstGeom prst="roundRect">
            <a:avLst>
              <a:gd name="adj" fmla="val 7718"/>
            </a:avLst>
          </a:prstGeom>
          <a:noFill/>
          <a:ln w="19050" cap="flat" cmpd="sng" algn="ctr">
            <a:noFill/>
            <a:prstDash val="solid"/>
          </a:ln>
        </p:spPr>
        <p:txBody>
          <a:bodyPr rtlCol="0" anchor="ctr"/>
          <a:lstStyle/>
          <a:p>
            <a:pPr lvl="0" algn="ctr" fontAlgn="base">
              <a:lnSpc>
                <a:spcPct val="120000"/>
              </a:lnSpc>
              <a:spcBef>
                <a:spcPct val="0"/>
              </a:spcBef>
              <a:spcAft>
                <a:spcPct val="0"/>
              </a:spcAft>
              <a:defRPr/>
            </a:pPr>
            <a:r>
              <a:rPr lang="zh-CN" altLang="en-US" sz="3200" b="1" dirty="0" smtClean="0">
                <a:solidFill>
                  <a:srgbClr val="0866BC"/>
                </a:solidFill>
                <a:latin typeface="微软雅黑" panose="020B0503020204020204" pitchFamily="34" charset="-122"/>
                <a:ea typeface="微软雅黑" panose="020B0503020204020204" pitchFamily="34" charset="-122"/>
              </a:rPr>
              <a:t>二并</a:t>
            </a:r>
            <a:endParaRPr lang="zh-CN" altLang="en-US" sz="3200" b="1" dirty="0" smtClean="0">
              <a:solidFill>
                <a:srgbClr val="0866BC"/>
              </a:solidFill>
              <a:latin typeface="微软雅黑" panose="020B0503020204020204" pitchFamily="34" charset="-122"/>
              <a:ea typeface="微软雅黑" panose="020B0503020204020204" pitchFamily="34" charset="-122"/>
            </a:endParaRPr>
          </a:p>
          <a:p>
            <a:pPr lvl="0" algn="ctr" fontAlgn="base">
              <a:lnSpc>
                <a:spcPct val="120000"/>
              </a:lnSpc>
              <a:spcBef>
                <a:spcPct val="0"/>
              </a:spcBef>
              <a:spcAft>
                <a:spcPct val="0"/>
              </a:spcAft>
              <a:defRPr/>
            </a:pPr>
            <a:r>
              <a:rPr lang="zh-CN" altLang="en-US" sz="3200" b="1" dirty="0">
                <a:solidFill>
                  <a:srgbClr val="0866BC"/>
                </a:solidFill>
                <a:latin typeface="微软雅黑" panose="020B0503020204020204" pitchFamily="34" charset="-122"/>
                <a:ea typeface="微软雅黑" panose="020B0503020204020204" pitchFamily="34" charset="-122"/>
              </a:rPr>
              <a:t>并购股权、合并报表</a:t>
            </a:r>
            <a:endParaRPr lang="zh-CN" altLang="en-US" sz="3200" b="1" dirty="0">
              <a:solidFill>
                <a:srgbClr val="0866BC"/>
              </a:solidFill>
              <a:latin typeface="微软雅黑" panose="020B0503020204020204" pitchFamily="34" charset="-122"/>
              <a:ea typeface="微软雅黑" panose="020B0503020204020204" pitchFamily="34" charset="-122"/>
            </a:endParaRPr>
          </a:p>
        </p:txBody>
      </p:sp>
      <p:sp>
        <p:nvSpPr>
          <p:cNvPr id="31" name="AutoShape 7"/>
          <p:cNvSpPr>
            <a:spLocks noChangeArrowheads="true"/>
          </p:cNvSpPr>
          <p:nvPr/>
        </p:nvSpPr>
        <p:spPr bwMode="auto">
          <a:xfrm>
            <a:off x="7455415" y="1850511"/>
            <a:ext cx="4236720" cy="1260322"/>
          </a:xfrm>
          <a:prstGeom prst="roundRect">
            <a:avLst>
              <a:gd name="adj" fmla="val 7718"/>
            </a:avLst>
          </a:prstGeom>
          <a:noFill/>
          <a:ln w="19050" cap="flat" cmpd="sng" algn="ctr">
            <a:noFill/>
            <a:prstDash val="solid"/>
          </a:ln>
        </p:spPr>
        <p:txBody>
          <a:bodyPr rtlCol="0" anchor="ctr"/>
          <a:lstStyle/>
          <a:p>
            <a:pPr lvl="0" algn="ctr" fontAlgn="base">
              <a:lnSpc>
                <a:spcPct val="120000"/>
              </a:lnSpc>
              <a:spcBef>
                <a:spcPct val="0"/>
              </a:spcBef>
              <a:spcAft>
                <a:spcPct val="0"/>
              </a:spcAft>
              <a:defRPr/>
            </a:pPr>
            <a:r>
              <a:rPr lang="zh-CN" altLang="en-US" sz="3200" b="1" dirty="0" smtClean="0">
                <a:solidFill>
                  <a:srgbClr val="0866BC"/>
                </a:solidFill>
                <a:latin typeface="微软雅黑" panose="020B0503020204020204" pitchFamily="34" charset="-122"/>
                <a:ea typeface="微软雅黑" panose="020B0503020204020204" pitchFamily="34" charset="-122"/>
              </a:rPr>
              <a:t>三合作</a:t>
            </a:r>
            <a:endParaRPr lang="zh-CN" altLang="en-US" sz="3200" b="1" dirty="0" smtClean="0">
              <a:solidFill>
                <a:srgbClr val="0866BC"/>
              </a:solidFill>
              <a:latin typeface="微软雅黑" panose="020B0503020204020204" pitchFamily="34" charset="-122"/>
              <a:ea typeface="微软雅黑" panose="020B0503020204020204" pitchFamily="34" charset="-122"/>
            </a:endParaRPr>
          </a:p>
          <a:p>
            <a:pPr lvl="0" algn="ctr" fontAlgn="base">
              <a:lnSpc>
                <a:spcPct val="120000"/>
              </a:lnSpc>
              <a:spcBef>
                <a:spcPct val="0"/>
              </a:spcBef>
              <a:spcAft>
                <a:spcPct val="0"/>
              </a:spcAft>
              <a:defRPr/>
            </a:pPr>
            <a:r>
              <a:rPr lang="zh-CN" altLang="en-US" sz="3200" b="1" dirty="0" smtClean="0">
                <a:solidFill>
                  <a:srgbClr val="0866BC"/>
                </a:solidFill>
                <a:latin typeface="微软雅黑" panose="020B0503020204020204" pitchFamily="34" charset="-122"/>
                <a:ea typeface="微软雅黑" panose="020B0503020204020204" pitchFamily="34" charset="-122"/>
              </a:rPr>
              <a:t>合资合作、强强联合</a:t>
            </a:r>
            <a:endParaRPr lang="zh-CN" altLang="en-US" sz="3200" b="1" dirty="0">
              <a:solidFill>
                <a:srgbClr val="0866BC"/>
              </a:solidFill>
              <a:latin typeface="微软雅黑" panose="020B0503020204020204" pitchFamily="34" charset="-122"/>
              <a:ea typeface="微软雅黑" panose="020B0503020204020204" pitchFamily="34" charset="-122"/>
            </a:endParaRPr>
          </a:p>
        </p:txBody>
      </p:sp>
      <p:sp>
        <p:nvSpPr>
          <p:cNvPr id="32" name="AutoShape 7"/>
          <p:cNvSpPr>
            <a:spLocks noChangeArrowheads="true"/>
          </p:cNvSpPr>
          <p:nvPr/>
        </p:nvSpPr>
        <p:spPr bwMode="auto">
          <a:xfrm>
            <a:off x="8044125" y="3868705"/>
            <a:ext cx="3101975" cy="1455420"/>
          </a:xfrm>
          <a:prstGeom prst="roundRect">
            <a:avLst>
              <a:gd name="adj" fmla="val 7718"/>
            </a:avLst>
          </a:prstGeom>
          <a:noFill/>
          <a:ln w="19050" cap="flat" cmpd="sng" algn="ctr">
            <a:noFill/>
            <a:prstDash val="solid"/>
          </a:ln>
        </p:spPr>
        <p:txBody>
          <a:bodyPr rtlCol="0" anchor="ctr"/>
          <a:lstStyle/>
          <a:p>
            <a:pPr lvl="0" algn="ctr" fontAlgn="base">
              <a:lnSpc>
                <a:spcPct val="120000"/>
              </a:lnSpc>
              <a:spcBef>
                <a:spcPct val="0"/>
              </a:spcBef>
              <a:spcAft>
                <a:spcPct val="0"/>
              </a:spcAft>
              <a:defRPr/>
            </a:pPr>
            <a:r>
              <a:rPr lang="zh-CN" altLang="en-US" sz="3200" b="1" dirty="0">
                <a:solidFill>
                  <a:srgbClr val="0866BC"/>
                </a:solidFill>
                <a:latin typeface="微软雅黑" panose="020B0503020204020204" pitchFamily="34" charset="-122"/>
                <a:ea typeface="微软雅黑" panose="020B0503020204020204" pitchFamily="34" charset="-122"/>
              </a:rPr>
              <a:t>四上市</a:t>
            </a:r>
            <a:endParaRPr lang="zh-CN" altLang="en-US" sz="3200" b="1" dirty="0">
              <a:solidFill>
                <a:srgbClr val="0866BC"/>
              </a:solidFill>
              <a:latin typeface="微软雅黑" panose="020B0503020204020204" pitchFamily="34" charset="-122"/>
              <a:ea typeface="微软雅黑" panose="020B0503020204020204" pitchFamily="34" charset="-122"/>
            </a:endParaRPr>
          </a:p>
          <a:p>
            <a:pPr lvl="0" algn="ctr" fontAlgn="base">
              <a:lnSpc>
                <a:spcPct val="120000"/>
              </a:lnSpc>
              <a:spcBef>
                <a:spcPct val="0"/>
              </a:spcBef>
              <a:spcAft>
                <a:spcPct val="0"/>
              </a:spcAft>
              <a:defRPr/>
            </a:pPr>
            <a:r>
              <a:rPr lang="zh-CN" altLang="en-US" sz="3200" b="1" dirty="0">
                <a:solidFill>
                  <a:srgbClr val="0866BC"/>
                </a:solidFill>
                <a:latin typeface="微软雅黑" panose="020B0503020204020204" pitchFamily="34" charset="-122"/>
                <a:ea typeface="微软雅黑" panose="020B0503020204020204" pitchFamily="34" charset="-122"/>
              </a:rPr>
              <a:t>提升证券化水平</a:t>
            </a:r>
            <a:endParaRPr lang="zh-CN" altLang="en-US" sz="3200" b="1" dirty="0">
              <a:solidFill>
                <a:srgbClr val="0866BC"/>
              </a:solidFill>
              <a:latin typeface="微软雅黑" panose="020B0503020204020204" pitchFamily="34" charset="-122"/>
              <a:ea typeface="微软雅黑" panose="020B0503020204020204" pitchFamily="34" charset="-122"/>
            </a:endParaRPr>
          </a:p>
        </p:txBody>
      </p:sp>
      <p:sp>
        <p:nvSpPr>
          <p:cNvPr id="33" name="矩形 32"/>
          <p:cNvSpPr/>
          <p:nvPr/>
        </p:nvSpPr>
        <p:spPr>
          <a:xfrm>
            <a:off x="4610980" y="2631148"/>
            <a:ext cx="2675070" cy="1931811"/>
          </a:xfrm>
          <a:prstGeom prst="rect">
            <a:avLst/>
          </a:prstGeom>
        </p:spPr>
        <p:txBody>
          <a:bodyPr wrap="square">
            <a:spAutoFit/>
          </a:bodyPr>
          <a:lstStyle/>
          <a:p>
            <a:pPr lvl="0" algn="ctr" defTabSz="1219200">
              <a:lnSpc>
                <a:spcPct val="130000"/>
              </a:lnSpc>
              <a:defRPr/>
            </a:pPr>
            <a:r>
              <a:rPr lang="zh-CN" altLang="en-US" sz="4800" b="1" dirty="0" smtClean="0">
                <a:solidFill>
                  <a:prstClr val="white"/>
                </a:solidFill>
                <a:latin typeface="Calibri" panose="020F0502020204030204"/>
              </a:rPr>
              <a:t>企业</a:t>
            </a:r>
            <a:endParaRPr lang="en-US" altLang="zh-CN" sz="4800" b="1" dirty="0" smtClean="0">
              <a:solidFill>
                <a:prstClr val="white"/>
              </a:solidFill>
              <a:latin typeface="Calibri" panose="020F0502020204030204"/>
            </a:endParaRPr>
          </a:p>
          <a:p>
            <a:pPr lvl="0" algn="ctr" defTabSz="1219200">
              <a:lnSpc>
                <a:spcPct val="130000"/>
              </a:lnSpc>
              <a:defRPr/>
            </a:pPr>
            <a:r>
              <a:rPr lang="zh-CN" altLang="en-US" sz="4800" b="1" dirty="0" smtClean="0">
                <a:solidFill>
                  <a:prstClr val="white"/>
                </a:solidFill>
                <a:latin typeface="Calibri" panose="020F0502020204030204"/>
              </a:rPr>
              <a:t>层面</a:t>
            </a:r>
            <a:endParaRPr lang="zh-CN" altLang="en-US" sz="4800" b="1" dirty="0">
              <a:solidFill>
                <a:prstClr val="white"/>
              </a:solidFill>
              <a:latin typeface="Calibri" panose="020F0502020204030204"/>
            </a:endParaRPr>
          </a:p>
        </p:txBody>
      </p:sp>
      <p:sp>
        <p:nvSpPr>
          <p:cNvPr id="37" name="文本框 1"/>
          <p:cNvSpPr txBox="true"/>
          <p:nvPr/>
        </p:nvSpPr>
        <p:spPr>
          <a:xfrm>
            <a:off x="1262990" y="1838292"/>
            <a:ext cx="2621280" cy="1272540"/>
          </a:xfrm>
          <a:prstGeom prst="rect">
            <a:avLst/>
          </a:prstGeom>
          <a:noFill/>
        </p:spPr>
        <p:txBody>
          <a:bodyPr wrap="none" rtlCol="0">
            <a:spAutoFit/>
          </a:bodyPr>
          <a:lstStyle/>
          <a:p>
            <a:pPr algn="ctr" fontAlgn="auto">
              <a:lnSpc>
                <a:spcPct val="120000"/>
              </a:lnSpc>
            </a:pPr>
            <a:r>
              <a:rPr lang="zh-CN" altLang="en-US" sz="3200" b="1" dirty="0" smtClean="0">
                <a:solidFill>
                  <a:srgbClr val="0866BC"/>
                </a:solidFill>
                <a:latin typeface="微软雅黑" panose="020B0503020204020204" pitchFamily="34" charset="-122"/>
                <a:ea typeface="微软雅黑" panose="020B0503020204020204" pitchFamily="34" charset="-122"/>
              </a:rPr>
              <a:t>一扩</a:t>
            </a:r>
            <a:endParaRPr lang="zh-CN" altLang="en-US" sz="3200" b="1" dirty="0" smtClean="0">
              <a:solidFill>
                <a:srgbClr val="0866BC"/>
              </a:solidFill>
              <a:latin typeface="微软雅黑" panose="020B0503020204020204" pitchFamily="34" charset="-122"/>
              <a:ea typeface="微软雅黑" panose="020B0503020204020204" pitchFamily="34" charset="-122"/>
            </a:endParaRPr>
          </a:p>
          <a:p>
            <a:pPr algn="ctr" fontAlgn="auto">
              <a:lnSpc>
                <a:spcPct val="120000"/>
              </a:lnSpc>
            </a:pPr>
            <a:r>
              <a:rPr lang="zh-CN" altLang="en-US" sz="3200" b="1" dirty="0">
                <a:solidFill>
                  <a:srgbClr val="0866BC"/>
                </a:solidFill>
                <a:latin typeface="微软雅黑" panose="020B0503020204020204" pitchFamily="34" charset="-122"/>
                <a:ea typeface="微软雅黑" panose="020B0503020204020204" pitchFamily="34" charset="-122"/>
              </a:rPr>
              <a:t>扩大经营规模</a:t>
            </a:r>
            <a:endParaRPr lang="zh-CN" altLang="en-US" sz="3200" b="1" dirty="0">
              <a:solidFill>
                <a:srgbClr val="0866B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 calcmode="lin" valueType="num">
                                      <p:cBhvr>
                                        <p:cTn id="13" dur="500" fill="hold"/>
                                        <p:tgtEl>
                                          <p:spTgt spid="29"/>
                                        </p:tgtEl>
                                        <p:attrNameLst>
                                          <p:attrName>style.rotation</p:attrName>
                                        </p:attrNameLst>
                                      </p:cBhvr>
                                      <p:tavLst>
                                        <p:tav tm="0">
                                          <p:val>
                                            <p:fltVal val="90"/>
                                          </p:val>
                                        </p:tav>
                                        <p:tav tm="100000">
                                          <p:val>
                                            <p:fltVal val="0"/>
                                          </p:val>
                                        </p:tav>
                                      </p:tavLst>
                                    </p:anim>
                                    <p:animEffect transition="in" filter="fade">
                                      <p:cBhvr>
                                        <p:cTn id="14" dur="500"/>
                                        <p:tgtEl>
                                          <p:spTgt spid="29"/>
                                        </p:tgtEl>
                                      </p:cBhvr>
                                    </p:animEffect>
                                  </p:childTnLst>
                                </p:cTn>
                              </p:par>
                            </p:childTnLst>
                          </p:cTn>
                        </p:par>
                        <p:par>
                          <p:cTn id="15" fill="hold">
                            <p:stCondLst>
                              <p:cond delay="1000"/>
                            </p:stCondLst>
                            <p:childTnLst>
                              <p:par>
                                <p:cTn id="16" presetID="10" presetClass="entr" presetSubtype="0" fill="hold" grpId="0" nodeType="afterEffect">
                                  <p:stCondLst>
                                    <p:cond delay="0"/>
                                  </p:stCondLst>
                                  <p:iterate type="wd">
                                    <p:tmPct val="10000"/>
                                  </p:iterate>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childTnLst>
                          </p:cTn>
                        </p:par>
                        <p:par>
                          <p:cTn id="19" fill="hold">
                            <p:stCondLst>
                              <p:cond delay="1650"/>
                            </p:stCondLst>
                            <p:childTnLst>
                              <p:par>
                                <p:cTn id="20" presetID="10" presetClass="entr" presetSubtype="0" fill="hold" grpId="0" nodeType="afterEffect">
                                  <p:stCondLst>
                                    <p:cond delay="0"/>
                                  </p:stCondLst>
                                  <p:iterate type="wd">
                                    <p:tmPct val="10000"/>
                                  </p:iterate>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iterate type="wd">
                                    <p:tmPct val="10000"/>
                                  </p:iterate>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iterate type="wd">
                                    <p:tmPct val="10000"/>
                                  </p:iterate>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iterate type="wd">
                                    <p:tmPct val="10000"/>
                                  </p:iterate>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true"/>
      <p:bldP spid="30" grpId="0"/>
      <p:bldP spid="31" grpId="0"/>
      <p:bldP spid="32" grpId="0"/>
      <p:bldP spid="33" grpId="0"/>
      <p:bldP spid="3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pic>
        <p:nvPicPr>
          <p:cNvPr id="18" name="PA_库_图片 62"/>
          <p:cNvPicPr>
            <a:picLocks noChangeAspect="true"/>
          </p:cNvPicPr>
          <p:nvPr>
            <p:custDataLst>
              <p:tags r:id="rId2"/>
            </p:custDataLst>
          </p:nvPr>
        </p:nvPicPr>
        <p:blipFill>
          <a:blip r:embed="rId3">
            <a:extLst>
              <a:ext uri="{28A0092B-C50C-407E-A947-70E740481C1C}">
                <a14:useLocalDpi xmlns:a14="http://schemas.microsoft.com/office/drawing/2010/main" val="false"/>
              </a:ext>
            </a:extLst>
          </a:blip>
          <a:stretch>
            <a:fillRect/>
          </a:stretch>
        </p:blipFill>
        <p:spPr>
          <a:xfrm>
            <a:off x="763968" y="1029441"/>
            <a:ext cx="10678520" cy="3565439"/>
          </a:xfrm>
          <a:prstGeom prst="rect">
            <a:avLst/>
          </a:prstGeom>
          <a:solidFill>
            <a:srgbClr val="FFFFFF">
              <a:shade val="85000"/>
            </a:srgbClr>
          </a:solidFill>
          <a:ln w="88900" cap="sq">
            <a:solidFill>
              <a:srgbClr val="FFFFFF"/>
            </a:solidFill>
            <a:miter lim="800000"/>
            <a:headEnd/>
            <a:tailEnd/>
          </a:ln>
          <a:effectLst>
            <a:outerShdw blurRad="76200" dir="13500000" sy="23000" kx="1200000" algn="br" rotWithShape="0">
              <a:prstClr val="black">
                <a:alpha val="20000"/>
              </a:prstClr>
            </a:outerShdw>
          </a:effectLst>
          <a:scene3d>
            <a:camera prst="orthographicFront"/>
            <a:lightRig rig="twoPt" dir="t">
              <a:rot lat="0" lon="0" rev="7200000"/>
            </a:lightRig>
          </a:scene3d>
          <a:sp3d>
            <a:bevelT w="25400" h="19050"/>
            <a:contourClr>
              <a:srgbClr val="FFFFFF"/>
            </a:contourClr>
          </a:sp3d>
        </p:spPr>
      </p:pic>
      <p:sp>
        <p:nvSpPr>
          <p:cNvPr id="19" name="TextBox 18"/>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（四）推动国企改革取得实效，激发企业动力和活力</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2" name="组合 1"/>
          <p:cNvGrpSpPr/>
          <p:nvPr/>
        </p:nvGrpSpPr>
        <p:grpSpPr>
          <a:xfrm>
            <a:off x="763968" y="4805430"/>
            <a:ext cx="10729011" cy="1322107"/>
            <a:chOff x="763968" y="4805430"/>
            <a:chExt cx="10729011" cy="1322107"/>
          </a:xfrm>
        </p:grpSpPr>
        <p:sp>
          <p:nvSpPr>
            <p:cNvPr id="20" name="对角圆角矩形 19"/>
            <p:cNvSpPr/>
            <p:nvPr/>
          </p:nvSpPr>
          <p:spPr>
            <a:xfrm>
              <a:off x="763968" y="4805430"/>
              <a:ext cx="10729011" cy="1322107"/>
            </a:xfrm>
            <a:prstGeom prst="round2DiagRect">
              <a:avLst/>
            </a:prstGeom>
            <a:solidFill>
              <a:srgbClr val="0866BC"/>
            </a:solidFill>
            <a:ln w="12700" cap="flat" cmpd="sng" algn="ctr">
              <a:noFill/>
              <a:prstDash val="solid"/>
              <a:miter lim="800000"/>
            </a:ln>
            <a:effectLst>
              <a:outerShdw blurRad="762000" algn="ctr"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思源宋体 CN Heavy" panose="02020900000000000000" pitchFamily="18" charset="-122"/>
                <a:ea typeface="思源宋体 CN Heavy" panose="02020900000000000000" pitchFamily="18" charset="-122"/>
                <a:cs typeface="+mn-cs"/>
              </a:endParaRPr>
            </a:p>
          </p:txBody>
        </p:sp>
        <p:sp>
          <p:nvSpPr>
            <p:cNvPr id="21" name="文本"/>
            <p:cNvSpPr txBox="true"/>
            <p:nvPr/>
          </p:nvSpPr>
          <p:spPr>
            <a:xfrm>
              <a:off x="1147740" y="4868490"/>
              <a:ext cx="10087819" cy="1174958"/>
            </a:xfrm>
            <a:prstGeom prst="rect">
              <a:avLst/>
            </a:prstGeom>
            <a:noFill/>
            <a:ln>
              <a:noFill/>
            </a:ln>
          </p:spPr>
          <p:txBody>
            <a:bodyPr lIns="0" tIns="0" rIns="0" bIns="0" anchor="t" anchorCtr="false">
              <a:noAutofit/>
            </a:bodyPr>
            <a:lstStyle/>
            <a:p>
              <a:pPr lvl="0">
                <a:lnSpc>
                  <a:spcPct val="130000"/>
                </a:lnSpc>
                <a:defRPr/>
              </a:pPr>
              <a:r>
                <a:rPr lang="zh-CN" altLang="zh-CN" sz="2800" b="1" dirty="0">
                  <a:solidFill>
                    <a:schemeClr val="bg1"/>
                  </a:solidFill>
                </a:rPr>
                <a:t>锚</a:t>
              </a:r>
              <a:r>
                <a:rPr lang="zh-CN" altLang="zh-CN" sz="2800" b="1" dirty="0" smtClean="0">
                  <a:solidFill>
                    <a:schemeClr val="bg1"/>
                  </a:solidFill>
                </a:rPr>
                <a:t>定 “</a:t>
              </a:r>
              <a:r>
                <a:rPr lang="zh-CN" altLang="zh-CN" sz="2800" b="1" dirty="0">
                  <a:solidFill>
                    <a:srgbClr val="FFFF00"/>
                  </a:solidFill>
                </a:rPr>
                <a:t>三个明显见成效</a:t>
              </a:r>
              <a:r>
                <a:rPr lang="zh-CN" altLang="zh-CN" sz="2800" b="1" dirty="0">
                  <a:solidFill>
                    <a:schemeClr val="bg1"/>
                  </a:solidFill>
                </a:rPr>
                <a:t>”目标，在落地见效上下功夫，确保如期完成国企改革三年行动各项任务。</a:t>
              </a:r>
              <a:endParaRPr lang="en-US" altLang="zh-CN" sz="2000" b="1" kern="0" dirty="0">
                <a:solidFill>
                  <a:schemeClr val="bg1"/>
                </a:solidFill>
                <a:latin typeface="+mn-ea"/>
                <a:cs typeface="+mn-ea"/>
                <a:sym typeface="字魂35号-经典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600"/>
                            </p:stCondLst>
                            <p:childTnLst>
                              <p:par>
                                <p:cTn id="13" presetID="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to="" calcmode="lin" valueType="num">
                                      <p:cBhvr>
                                        <p:cTn id="15" dur="500" fill="hold">
                                          <p:stCondLst>
                                            <p:cond delay="0"/>
                                          </p:stCondLst>
                                        </p:cTn>
                                        <p:tgtEl>
                                          <p:spTgt spid="18"/>
                                        </p:tgtEl>
                                        <p:attrNameLst>
                                          <p:attrName>ppt_y</p:attrName>
                                        </p:attrNameLst>
                                      </p:cBhvr>
                                      <p:tavLst>
                                        <p:tav tm="0" fmla="floor(#ppt_y*3.4)*0.5+(#ppt_y- floor(#ppt_y*3.4)*0.5)*$&#10;">
                                          <p:val>
                                            <p:fltVal val="0"/>
                                          </p:val>
                                        </p:tav>
                                        <p:tav tm="100000">
                                          <p:val>
                                            <p:fltVal val="1"/>
                                          </p:val>
                                        </p:tav>
                                      </p:tavLst>
                                    </p:anim>
                                    <p:animScale>
                                      <p:cBhvr>
                                        <p:cTn id="16" dur="500" fill="hold">
                                          <p:stCondLst>
                                            <p:cond delay="0"/>
                                          </p:stCondLst>
                                        </p:cTn>
                                        <p:tgtEl>
                                          <p:spTgt spid="18"/>
                                        </p:tgtEl>
                                      </p:cBhvr>
                                      <p:from x="0" y="0"/>
                                      <p:to x="100000" y="100000"/>
                                    </p:animScale>
                                    <p:animEffect filter="fade">
                                      <p:cBhvr>
                                        <p:cTn id="17" dur="500">
                                          <p:stCondLst>
                                            <p:cond delay="0"/>
                                          </p:stCondLst>
                                        </p:cTn>
                                        <p:tgtEl>
                                          <p:spTgt spid="18"/>
                                        </p:tgtEl>
                                      </p:cBhvr>
                                    </p:animEffect>
                                    <p:anim to="" calcmode="lin" valueType="num">
                                      <p:cBhvr>
                                        <p:cTn id="18" dur="500" fill="hold">
                                          <p:stCondLst>
                                            <p:cond delay="0"/>
                                          </p:stCondLst>
                                        </p:cTn>
                                        <p:tgtEl>
                                          <p:spTgt spid="18"/>
                                        </p:tgtEl>
                                        <p:attrNameLst>
                                          <p:attrName>ppt_x</p:attrName>
                                        </p:attrNameLst>
                                      </p:cBhvr>
                                      <p:tavLst>
                                        <p:tav tm="0" fmla="floor(#ppt_x*3.4)*0.5+(#ppt_x- floor(#ppt_x*3.4)*0.5)*$&#10;">
                                          <p:val>
                                            <p:fltVal val="0"/>
                                          </p:val>
                                        </p:tav>
                                        <p:tav tm="100000">
                                          <p:val>
                                            <p:fltVal val="1"/>
                                          </p:val>
                                        </p:tav>
                                      </p:tavLst>
                                    </p:anim>
                                  </p:childTnLst>
                                </p:cTn>
                              </p:par>
                            </p:childTnLst>
                          </p:cTn>
                        </p:par>
                        <p:par>
                          <p:cTn id="19" fill="hold">
                            <p:stCondLst>
                              <p:cond delay="2100"/>
                            </p:stCondLst>
                            <p:childTnLst>
                              <p:par>
                                <p:cTn id="20" presetID="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（四）推动国企改革取得实效，激发企业动力和活力</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pic>
        <p:nvPicPr>
          <p:cNvPr id="9" name="图片 8"/>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1677708" y="890272"/>
            <a:ext cx="8847417" cy="5878002"/>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（四）推动国企改革取得实效，激发企业动力和活力</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pic>
        <p:nvPicPr>
          <p:cNvPr id="2" name="图片 1"/>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rot="188303">
            <a:off x="878507" y="923925"/>
            <a:ext cx="10058399" cy="5777293"/>
          </a:xfrm>
          <a:prstGeom prst="rect">
            <a:avLst/>
          </a:prstGeom>
          <a:ln>
            <a:noFill/>
          </a:ln>
          <a:effectLst>
            <a:outerShdw blurRad="190500" algn="tl" rotWithShape="0">
              <a:srgbClr val="000000">
                <a:alpha val="70000"/>
              </a:srgbClr>
            </a:outerShdw>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（四）推动国企改革取得实效，激发企业动力和活力</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6" name="组合 13"/>
          <p:cNvGrpSpPr/>
          <p:nvPr/>
        </p:nvGrpSpPr>
        <p:grpSpPr bwMode="auto">
          <a:xfrm>
            <a:off x="4516856" y="1695450"/>
            <a:ext cx="3036468" cy="4567238"/>
            <a:chOff x="3568638" y="836712"/>
            <a:chExt cx="2901978" cy="4361391"/>
          </a:xfrm>
        </p:grpSpPr>
        <p:sp>
          <p:nvSpPr>
            <p:cNvPr id="7" name="圆角矩形 6"/>
            <p:cNvSpPr/>
            <p:nvPr/>
          </p:nvSpPr>
          <p:spPr>
            <a:xfrm>
              <a:off x="4935223" y="836712"/>
              <a:ext cx="142616" cy="4328040"/>
            </a:xfrm>
            <a:prstGeom prst="roundRect">
              <a:avLst>
                <a:gd name="adj" fmla="val 50000"/>
              </a:avLst>
            </a:prstGeom>
            <a:gradFill flip="none" rotWithShape="true">
              <a:gsLst>
                <a:gs pos="42000">
                  <a:schemeClr val="accent1">
                    <a:lumMod val="50000"/>
                  </a:schemeClr>
                </a:gs>
                <a:gs pos="0">
                  <a:schemeClr val="tx1">
                    <a:lumMod val="85000"/>
                    <a:lumOff val="15000"/>
                  </a:schemeClr>
                </a:gs>
                <a:gs pos="98000">
                  <a:schemeClr val="tx1">
                    <a:lumMod val="50000"/>
                    <a:lumOff val="50000"/>
                  </a:schemeClr>
                </a:gs>
              </a:gsLst>
              <a:lin ang="0" scaled="true"/>
              <a:tileRect/>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sp>
          <p:nvSpPr>
            <p:cNvPr id="9" name="Oval 65"/>
            <p:cNvSpPr>
              <a:spLocks noChangeArrowheads="true"/>
            </p:cNvSpPr>
            <p:nvPr/>
          </p:nvSpPr>
          <p:spPr bwMode="auto">
            <a:xfrm>
              <a:off x="4661903" y="5019681"/>
              <a:ext cx="671816" cy="178422"/>
            </a:xfrm>
            <a:prstGeom prst="ellipse">
              <a:avLst/>
            </a:prstGeom>
            <a:gradFill rotWithShape="true">
              <a:gsLst>
                <a:gs pos="0">
                  <a:srgbClr val="1F4E79"/>
                </a:gs>
                <a:gs pos="100000">
                  <a:schemeClr val="bg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latin typeface="Arial" panose="02080604020202020204" pitchFamily="34" charset="0"/>
              </a:endParaRPr>
            </a:p>
          </p:txBody>
        </p:sp>
        <p:grpSp>
          <p:nvGrpSpPr>
            <p:cNvPr id="10" name="组合 16"/>
            <p:cNvGrpSpPr/>
            <p:nvPr/>
          </p:nvGrpSpPr>
          <p:grpSpPr bwMode="auto">
            <a:xfrm>
              <a:off x="4346178" y="1350053"/>
              <a:ext cx="1221734" cy="580459"/>
              <a:chOff x="6754574" y="768401"/>
              <a:chExt cx="2025165" cy="962178"/>
            </a:xfrm>
          </p:grpSpPr>
          <p:sp>
            <p:nvSpPr>
              <p:cNvPr id="13" name="任意多边形 12"/>
              <p:cNvSpPr/>
              <p:nvPr/>
            </p:nvSpPr>
            <p:spPr>
              <a:xfrm>
                <a:off x="6755198" y="917599"/>
                <a:ext cx="2024504" cy="814168"/>
              </a:xfrm>
              <a:custGeom>
                <a:avLst/>
                <a:gdLst>
                  <a:gd name="connsiteX0" fmla="*/ 0 w 1779373"/>
                  <a:gd name="connsiteY0" fmla="*/ 568411 h 568411"/>
                  <a:gd name="connsiteX1" fmla="*/ 864973 w 1779373"/>
                  <a:gd name="connsiteY1" fmla="*/ 0 h 568411"/>
                  <a:gd name="connsiteX2" fmla="*/ 1779373 w 1779373"/>
                  <a:gd name="connsiteY2" fmla="*/ 543698 h 568411"/>
                  <a:gd name="connsiteX0-1" fmla="*/ 0 w 1902269"/>
                  <a:gd name="connsiteY0-2" fmla="*/ 711790 h 711790"/>
                  <a:gd name="connsiteX1-3" fmla="*/ 987869 w 1902269"/>
                  <a:gd name="connsiteY1-4" fmla="*/ 0 h 711790"/>
                  <a:gd name="connsiteX2-5" fmla="*/ 1902269 w 1902269"/>
                  <a:gd name="connsiteY2-6" fmla="*/ 543698 h 711790"/>
                  <a:gd name="connsiteX0-7" fmla="*/ 0 w 2025165"/>
                  <a:gd name="connsiteY0-8" fmla="*/ 814204 h 814204"/>
                  <a:gd name="connsiteX1-9" fmla="*/ 1110765 w 2025165"/>
                  <a:gd name="connsiteY1-10" fmla="*/ 0 h 814204"/>
                  <a:gd name="connsiteX2-11" fmla="*/ 2025165 w 2025165"/>
                  <a:gd name="connsiteY2-12" fmla="*/ 543698 h 814204"/>
                </a:gdLst>
                <a:ahLst/>
                <a:cxnLst>
                  <a:cxn ang="0">
                    <a:pos x="connsiteX0-1" y="connsiteY0-2"/>
                  </a:cxn>
                  <a:cxn ang="0">
                    <a:pos x="connsiteX1-3" y="connsiteY1-4"/>
                  </a:cxn>
                  <a:cxn ang="0">
                    <a:pos x="connsiteX2-5" y="connsiteY2-6"/>
                  </a:cxn>
                </a:cxnLst>
                <a:rect l="l" t="t" r="r" b="b"/>
                <a:pathLst>
                  <a:path w="2025165" h="814204">
                    <a:moveTo>
                      <a:pt x="0" y="814204"/>
                    </a:moveTo>
                    <a:lnTo>
                      <a:pt x="1110765" y="0"/>
                    </a:lnTo>
                    <a:lnTo>
                      <a:pt x="2025165" y="543698"/>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grpSp>
            <p:nvGrpSpPr>
              <p:cNvPr id="14" name="组合 21"/>
              <p:cNvGrpSpPr/>
              <p:nvPr/>
            </p:nvGrpSpPr>
            <p:grpSpPr bwMode="auto">
              <a:xfrm>
                <a:off x="7726341" y="768401"/>
                <a:ext cx="306258" cy="306258"/>
                <a:chOff x="4358418" y="2619972"/>
                <a:chExt cx="409163" cy="409163"/>
              </a:xfrm>
            </p:grpSpPr>
            <p:sp>
              <p:nvSpPr>
                <p:cNvPr id="15" name="椭圆 14"/>
                <p:cNvSpPr/>
                <p:nvPr/>
              </p:nvSpPr>
              <p:spPr>
                <a:xfrm>
                  <a:off x="4357902" y="2621228"/>
                  <a:ext cx="409912" cy="409580"/>
                </a:xfrm>
                <a:prstGeom prst="ellipse">
                  <a:avLst/>
                </a:prstGeom>
                <a:solidFill>
                  <a:schemeClr val="bg1">
                    <a:lumMod val="8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grpSp>
              <p:nvGrpSpPr>
                <p:cNvPr id="16" name="组合 23"/>
                <p:cNvGrpSpPr/>
                <p:nvPr/>
              </p:nvGrpSpPr>
              <p:grpSpPr bwMode="auto">
                <a:xfrm rot="1267204">
                  <a:off x="4415118" y="2671937"/>
                  <a:ext cx="301040" cy="301040"/>
                  <a:chOff x="3518404" y="1580443"/>
                  <a:chExt cx="1276350" cy="1276350"/>
                </a:xfrm>
              </p:grpSpPr>
              <p:sp>
                <p:nvSpPr>
                  <p:cNvPr id="17" name="椭圆 16"/>
                  <p:cNvSpPr/>
                  <p:nvPr/>
                </p:nvSpPr>
                <p:spPr bwMode="auto">
                  <a:xfrm>
                    <a:off x="3518404" y="1580443"/>
                    <a:ext cx="1276350" cy="1276350"/>
                  </a:xfrm>
                  <a:prstGeom prst="ellipse">
                    <a:avLst/>
                  </a:prstGeom>
                  <a:gradFill flip="none" rotWithShape="true">
                    <a:gsLst>
                      <a:gs pos="0">
                        <a:schemeClr val="bg1">
                          <a:lumMod val="95000"/>
                        </a:schemeClr>
                      </a:gs>
                      <a:gs pos="47000">
                        <a:schemeClr val="bg1">
                          <a:lumMod val="65000"/>
                        </a:schemeClr>
                      </a:gs>
                      <a:gs pos="82000">
                        <a:schemeClr val="tx1">
                          <a:lumMod val="50000"/>
                          <a:lumOff val="50000"/>
                        </a:schemeClr>
                      </a:gs>
                    </a:gsLst>
                    <a:path path="circle">
                      <a:fillToRect r="100000" b="100000"/>
                    </a:path>
                    <a:tileRect l="-100000" t="-100000"/>
                  </a:gra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sp>
                <p:nvSpPr>
                  <p:cNvPr id="18" name="椭圆 17"/>
                  <p:cNvSpPr/>
                  <p:nvPr/>
                </p:nvSpPr>
                <p:spPr bwMode="auto">
                  <a:xfrm rot="20122633">
                    <a:off x="3966564" y="2578670"/>
                    <a:ext cx="783497" cy="270439"/>
                  </a:xfrm>
                  <a:prstGeom prst="ellipse">
                    <a:avLst/>
                  </a:prstGeom>
                  <a:gradFill flip="none" rotWithShape="true">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sp>
                <p:nvSpPr>
                  <p:cNvPr id="19" name="椭圆 18"/>
                  <p:cNvSpPr/>
                  <p:nvPr/>
                </p:nvSpPr>
                <p:spPr bwMode="auto">
                  <a:xfrm rot="912585">
                    <a:off x="3717133" y="1623454"/>
                    <a:ext cx="726515" cy="427016"/>
                  </a:xfrm>
                  <a:prstGeom prst="ellipse">
                    <a:avLst/>
                  </a:prstGeom>
                  <a:gradFill flip="none" rotWithShape="true">
                    <a:gsLst>
                      <a:gs pos="0">
                        <a:schemeClr val="bg1">
                          <a:alpha val="0"/>
                        </a:schemeClr>
                      </a:gs>
                      <a:gs pos="16000">
                        <a:schemeClr val="bg1">
                          <a:alpha val="51000"/>
                        </a:schemeClr>
                      </a:gs>
                      <a:gs pos="30000">
                        <a:schemeClr val="bg1">
                          <a:alpha val="0"/>
                        </a:schemeClr>
                      </a:gs>
                    </a:gsLst>
                    <a:lin ang="2700000" scaled="true"/>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grpSp>
          </p:grpSp>
        </p:grpSp>
        <p:sp>
          <p:nvSpPr>
            <p:cNvPr id="11" name="五边形 10"/>
            <p:cNvSpPr/>
            <p:nvPr/>
          </p:nvSpPr>
          <p:spPr>
            <a:xfrm rot="21119712">
              <a:off x="3662304" y="1823596"/>
              <a:ext cx="2808312" cy="657923"/>
            </a:xfrm>
            <a:prstGeom prst="homePlate">
              <a:avLst/>
            </a:prstGeom>
            <a:solidFill>
              <a:srgbClr val="0070C0"/>
            </a:solidFill>
            <a:ln>
              <a:solidFill>
                <a:srgbClr val="0070C0"/>
              </a:solidFill>
            </a:ln>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endParaRPr lang="zh-CN" altLang="en-US" noProof="1"/>
            </a:p>
          </p:txBody>
        </p:sp>
        <p:sp>
          <p:nvSpPr>
            <p:cNvPr id="12" name="TextBox 10"/>
            <p:cNvSpPr txBox="true">
              <a:spLocks noChangeArrowheads="true"/>
            </p:cNvSpPr>
            <p:nvPr/>
          </p:nvSpPr>
          <p:spPr bwMode="auto">
            <a:xfrm rot="21127478">
              <a:off x="3568638" y="1950165"/>
              <a:ext cx="2754439" cy="43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itchFamily="2" charset="-122"/>
                </a:defRPr>
              </a:lvl1pPr>
              <a:lvl2pPr marL="742950" indent="-285750">
                <a:defRPr>
                  <a:solidFill>
                    <a:schemeClr val="tx1"/>
                  </a:solidFill>
                  <a:latin typeface="Calibri" panose="020F0502020204030204" charset="0"/>
                  <a:ea typeface="宋体" pitchFamily="2" charset="-122"/>
                </a:defRPr>
              </a:lvl2pPr>
              <a:lvl3pPr marL="1143000" indent="-228600">
                <a:defRPr>
                  <a:solidFill>
                    <a:schemeClr val="tx1"/>
                  </a:solidFill>
                  <a:latin typeface="Calibri" panose="020F0502020204030204" charset="0"/>
                  <a:ea typeface="宋体" pitchFamily="2" charset="-122"/>
                </a:defRPr>
              </a:lvl3pPr>
              <a:lvl4pPr marL="1600200" indent="-228600">
                <a:defRPr>
                  <a:solidFill>
                    <a:schemeClr val="tx1"/>
                  </a:solidFill>
                  <a:latin typeface="Calibri" panose="020F0502020204030204" charset="0"/>
                  <a:ea typeface="宋体" pitchFamily="2" charset="-122"/>
                </a:defRPr>
              </a:lvl4pPr>
              <a:lvl5pPr marL="2057400" indent="-22860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itchFamily="2" charset="-122"/>
                </a:defRPr>
              </a:lvl9pPr>
            </a:lstStyle>
            <a:p>
              <a:pPr algn="ctr"/>
              <a:r>
                <a:rPr lang="zh-CN" altLang="en-US" sz="2400" b="1" dirty="0">
                  <a:solidFill>
                    <a:schemeClr val="bg1"/>
                  </a:solidFill>
                  <a:latin typeface="+mn-ea"/>
                  <a:ea typeface="+mn-ea"/>
                  <a:cs typeface="方正小标宋简体" panose="02000000000000000000" charset="-122"/>
                </a:rPr>
                <a:t>存在的</a:t>
              </a:r>
              <a:r>
                <a:rPr lang="zh-CN" altLang="en-US" sz="2400" b="1" dirty="0" smtClean="0">
                  <a:solidFill>
                    <a:schemeClr val="bg1"/>
                  </a:solidFill>
                  <a:latin typeface="+mn-ea"/>
                  <a:ea typeface="+mn-ea"/>
                  <a:cs typeface="方正小标宋简体" panose="02000000000000000000" charset="-122"/>
                </a:rPr>
                <a:t>问题</a:t>
              </a:r>
              <a:endParaRPr lang="zh-CN" altLang="en-US" sz="2400" b="1" dirty="0">
                <a:solidFill>
                  <a:schemeClr val="bg1"/>
                </a:solidFill>
                <a:latin typeface="+mn-ea"/>
                <a:ea typeface="+mn-ea"/>
                <a:cs typeface="方正小标宋简体" panose="02000000000000000000" charset="-122"/>
              </a:endParaRPr>
            </a:p>
          </p:txBody>
        </p:sp>
      </p:grpSp>
      <p:sp>
        <p:nvSpPr>
          <p:cNvPr id="20" name="圆角矩形 19"/>
          <p:cNvSpPr/>
          <p:nvPr/>
        </p:nvSpPr>
        <p:spPr>
          <a:xfrm>
            <a:off x="803275" y="1903413"/>
            <a:ext cx="3144838" cy="4379912"/>
          </a:xfrm>
          <a:prstGeom prst="roundRect">
            <a:avLst>
              <a:gd name="adj" fmla="val 3384"/>
            </a:avLst>
          </a:prstGeom>
          <a:solidFill>
            <a:srgbClr val="0866BC"/>
          </a:solidFill>
          <a:ln w="9525">
            <a:solidFill>
              <a:schemeClr val="bg1">
                <a:lumMod val="75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sp>
        <p:nvSpPr>
          <p:cNvPr id="21" name="TextBox 21"/>
          <p:cNvSpPr txBox="true">
            <a:spLocks noChangeArrowheads="true"/>
          </p:cNvSpPr>
          <p:nvPr/>
        </p:nvSpPr>
        <p:spPr bwMode="auto">
          <a:xfrm>
            <a:off x="984250" y="2659063"/>
            <a:ext cx="278447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itchFamily="2" charset="-122"/>
              </a:defRPr>
            </a:lvl1pPr>
            <a:lvl2pPr marL="742950" indent="-285750">
              <a:defRPr>
                <a:solidFill>
                  <a:schemeClr val="tx1"/>
                </a:solidFill>
                <a:latin typeface="Calibri" panose="020F0502020204030204" charset="0"/>
                <a:ea typeface="宋体" pitchFamily="2" charset="-122"/>
              </a:defRPr>
            </a:lvl2pPr>
            <a:lvl3pPr marL="1143000" indent="-228600">
              <a:defRPr>
                <a:solidFill>
                  <a:schemeClr val="tx1"/>
                </a:solidFill>
                <a:latin typeface="Calibri" panose="020F0502020204030204" charset="0"/>
                <a:ea typeface="宋体" pitchFamily="2" charset="-122"/>
              </a:defRPr>
            </a:lvl3pPr>
            <a:lvl4pPr marL="1600200" indent="-228600">
              <a:defRPr>
                <a:solidFill>
                  <a:schemeClr val="tx1"/>
                </a:solidFill>
                <a:latin typeface="Calibri" panose="020F0502020204030204" charset="0"/>
                <a:ea typeface="宋体" pitchFamily="2" charset="-122"/>
              </a:defRPr>
            </a:lvl4pPr>
            <a:lvl5pPr marL="2057400" indent="-22860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itchFamily="2" charset="-122"/>
              </a:defRPr>
            </a:lvl9pPr>
          </a:lstStyle>
          <a:p>
            <a:pPr>
              <a:lnSpc>
                <a:spcPct val="200000"/>
              </a:lnSpc>
            </a:pPr>
            <a:r>
              <a:rPr lang="zh-CN" altLang="en-US" sz="3200" b="1" dirty="0">
                <a:solidFill>
                  <a:schemeClr val="bg1"/>
                </a:solidFill>
                <a:latin typeface="+mn-ea"/>
                <a:ea typeface="+mn-ea"/>
                <a:cs typeface="方正小标宋简体" panose="02000000000000000000" charset="-122"/>
              </a:rPr>
              <a:t>从考核评估及“回头看”掌握情况</a:t>
            </a:r>
            <a:endParaRPr lang="zh-CN" altLang="en-US" sz="3200" b="1" dirty="0">
              <a:solidFill>
                <a:schemeClr val="bg1"/>
              </a:solidFill>
              <a:latin typeface="+mn-ea"/>
              <a:ea typeface="+mn-ea"/>
              <a:cs typeface="方正小标宋简体" panose="02000000000000000000" charset="-122"/>
            </a:endParaRPr>
          </a:p>
        </p:txBody>
      </p:sp>
      <p:sp>
        <p:nvSpPr>
          <p:cNvPr id="22" name="圆角矩形 21"/>
          <p:cNvSpPr/>
          <p:nvPr/>
        </p:nvSpPr>
        <p:spPr>
          <a:xfrm>
            <a:off x="8027988" y="1949450"/>
            <a:ext cx="3144837" cy="4381500"/>
          </a:xfrm>
          <a:prstGeom prst="roundRect">
            <a:avLst>
              <a:gd name="adj" fmla="val 3383"/>
            </a:avLst>
          </a:prstGeom>
          <a:solidFill>
            <a:schemeClr val="accent3">
              <a:lumMod val="75000"/>
            </a:schemeClr>
          </a:solidFill>
          <a:ln w="9525">
            <a:solidFill>
              <a:schemeClr val="bg1">
                <a:lumMod val="75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grpSp>
        <p:nvGrpSpPr>
          <p:cNvPr id="34" name="组合 33"/>
          <p:cNvGrpSpPr/>
          <p:nvPr/>
        </p:nvGrpSpPr>
        <p:grpSpPr>
          <a:xfrm>
            <a:off x="8245475" y="1908175"/>
            <a:ext cx="3055938" cy="4401510"/>
            <a:chOff x="8245475" y="1908175"/>
            <a:chExt cx="3055938" cy="4401510"/>
          </a:xfrm>
        </p:grpSpPr>
        <p:grpSp>
          <p:nvGrpSpPr>
            <p:cNvPr id="23" name="组合 44"/>
            <p:cNvGrpSpPr/>
            <p:nvPr/>
          </p:nvGrpSpPr>
          <p:grpSpPr bwMode="auto">
            <a:xfrm>
              <a:off x="8245475" y="1908175"/>
              <a:ext cx="3055938" cy="4401510"/>
              <a:chOff x="12986" y="3559"/>
              <a:chExt cx="4812" cy="6934"/>
            </a:xfrm>
          </p:grpSpPr>
          <p:sp>
            <p:nvSpPr>
              <p:cNvPr id="24" name="TextBox 25"/>
              <p:cNvSpPr txBox="true">
                <a:spLocks noChangeArrowheads="true"/>
              </p:cNvSpPr>
              <p:nvPr/>
            </p:nvSpPr>
            <p:spPr bwMode="auto">
              <a:xfrm>
                <a:off x="13871" y="3559"/>
                <a:ext cx="3927" cy="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itchFamily="2" charset="-122"/>
                  </a:defRPr>
                </a:lvl1pPr>
                <a:lvl2pPr marL="742950" indent="-285750">
                  <a:defRPr>
                    <a:solidFill>
                      <a:schemeClr val="tx1"/>
                    </a:solidFill>
                    <a:latin typeface="Calibri" panose="020F0502020204030204" charset="0"/>
                    <a:ea typeface="宋体" pitchFamily="2" charset="-122"/>
                  </a:defRPr>
                </a:lvl2pPr>
                <a:lvl3pPr marL="1143000" indent="-228600">
                  <a:defRPr>
                    <a:solidFill>
                      <a:schemeClr val="tx1"/>
                    </a:solidFill>
                    <a:latin typeface="Calibri" panose="020F0502020204030204" charset="0"/>
                    <a:ea typeface="宋体" pitchFamily="2" charset="-122"/>
                  </a:defRPr>
                </a:lvl3pPr>
                <a:lvl4pPr marL="1600200" indent="-228600">
                  <a:defRPr>
                    <a:solidFill>
                      <a:schemeClr val="tx1"/>
                    </a:solidFill>
                    <a:latin typeface="Calibri" panose="020F0502020204030204" charset="0"/>
                    <a:ea typeface="宋体" pitchFamily="2" charset="-122"/>
                  </a:defRPr>
                </a:lvl4pPr>
                <a:lvl5pPr marL="2057400" indent="-22860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itchFamily="2" charset="-122"/>
                  </a:defRPr>
                </a:lvl9pPr>
              </a:lstStyle>
              <a:p>
                <a:pPr>
                  <a:lnSpc>
                    <a:spcPct val="200000"/>
                  </a:lnSpc>
                </a:pPr>
                <a:r>
                  <a:rPr lang="zh-CN" altLang="en-US" sz="2800" b="1" dirty="0">
                    <a:solidFill>
                      <a:schemeClr val="bg1"/>
                    </a:solidFill>
                    <a:latin typeface="+mn-ea"/>
                    <a:ea typeface="+mn-ea"/>
                    <a:cs typeface="方正小标宋简体" panose="02000000000000000000" charset="-122"/>
                  </a:rPr>
                  <a:t>标准不</a:t>
                </a:r>
                <a:r>
                  <a:rPr lang="zh-CN" altLang="en-US" sz="2800" b="1" dirty="0" smtClean="0">
                    <a:solidFill>
                      <a:schemeClr val="bg1"/>
                    </a:solidFill>
                    <a:latin typeface="+mn-ea"/>
                    <a:ea typeface="+mn-ea"/>
                    <a:cs typeface="方正小标宋简体" panose="02000000000000000000" charset="-122"/>
                  </a:rPr>
                  <a:t>高</a:t>
                </a:r>
                <a:endParaRPr lang="en-US" altLang="zh-CN" sz="2800" b="1" dirty="0" smtClean="0">
                  <a:solidFill>
                    <a:schemeClr val="bg1"/>
                  </a:solidFill>
                  <a:latin typeface="+mn-ea"/>
                  <a:ea typeface="+mn-ea"/>
                  <a:cs typeface="方正小标宋简体" panose="02000000000000000000" charset="-122"/>
                </a:endParaRPr>
              </a:p>
              <a:p>
                <a:pPr>
                  <a:lnSpc>
                    <a:spcPct val="200000"/>
                  </a:lnSpc>
                </a:pPr>
                <a:r>
                  <a:rPr lang="zh-CN" altLang="en-US" sz="2800" b="1" dirty="0">
                    <a:solidFill>
                      <a:schemeClr val="bg1"/>
                    </a:solidFill>
                    <a:latin typeface="+mn-ea"/>
                    <a:ea typeface="+mn-ea"/>
                    <a:cs typeface="方正小标宋简体" panose="02000000000000000000" charset="-122"/>
                  </a:rPr>
                  <a:t>质量不</a:t>
                </a:r>
                <a:r>
                  <a:rPr lang="zh-CN" altLang="en-US" sz="2800" b="1" dirty="0" smtClean="0">
                    <a:solidFill>
                      <a:schemeClr val="bg1"/>
                    </a:solidFill>
                    <a:latin typeface="+mn-ea"/>
                    <a:ea typeface="+mn-ea"/>
                    <a:cs typeface="方正小标宋简体" panose="02000000000000000000" charset="-122"/>
                  </a:rPr>
                  <a:t>高</a:t>
                </a:r>
                <a:endParaRPr lang="en-US" altLang="zh-CN" sz="2800" b="1" dirty="0" smtClean="0">
                  <a:solidFill>
                    <a:schemeClr val="bg1"/>
                  </a:solidFill>
                  <a:latin typeface="+mn-ea"/>
                  <a:ea typeface="+mn-ea"/>
                  <a:cs typeface="方正小标宋简体" panose="02000000000000000000" charset="-122"/>
                </a:endParaRPr>
              </a:p>
              <a:p>
                <a:pPr>
                  <a:lnSpc>
                    <a:spcPct val="200000"/>
                  </a:lnSpc>
                </a:pPr>
                <a:r>
                  <a:rPr lang="zh-CN" altLang="en-US" sz="2800" b="1" dirty="0">
                    <a:solidFill>
                      <a:schemeClr val="bg1"/>
                    </a:solidFill>
                    <a:latin typeface="+mn-ea"/>
                    <a:ea typeface="+mn-ea"/>
                    <a:cs typeface="方正小标宋简体" panose="02000000000000000000" charset="-122"/>
                  </a:rPr>
                  <a:t>典型不</a:t>
                </a:r>
                <a:r>
                  <a:rPr lang="zh-CN" altLang="en-US" sz="2800" b="1" dirty="0" smtClean="0">
                    <a:solidFill>
                      <a:schemeClr val="bg1"/>
                    </a:solidFill>
                    <a:latin typeface="+mn-ea"/>
                    <a:ea typeface="+mn-ea"/>
                    <a:cs typeface="方正小标宋简体" panose="02000000000000000000" charset="-122"/>
                  </a:rPr>
                  <a:t>多</a:t>
                </a:r>
                <a:endParaRPr lang="en-US" altLang="zh-CN" sz="2800" b="1" dirty="0" smtClean="0">
                  <a:solidFill>
                    <a:schemeClr val="bg1"/>
                  </a:solidFill>
                  <a:latin typeface="+mn-ea"/>
                  <a:ea typeface="+mn-ea"/>
                  <a:cs typeface="方正小标宋简体" panose="02000000000000000000" charset="-122"/>
                </a:endParaRPr>
              </a:p>
              <a:p>
                <a:pPr>
                  <a:lnSpc>
                    <a:spcPct val="200000"/>
                  </a:lnSpc>
                </a:pPr>
                <a:r>
                  <a:rPr lang="zh-CN" altLang="en-US" sz="2800" b="1" dirty="0">
                    <a:solidFill>
                      <a:schemeClr val="bg1"/>
                    </a:solidFill>
                    <a:latin typeface="+mn-ea"/>
                    <a:ea typeface="+mn-ea"/>
                    <a:cs typeface="方正小标宋简体" panose="02000000000000000000" charset="-122"/>
                  </a:rPr>
                  <a:t>成效</a:t>
                </a:r>
                <a:r>
                  <a:rPr lang="zh-CN" altLang="en-US" sz="2800" b="1" dirty="0" smtClean="0">
                    <a:solidFill>
                      <a:schemeClr val="bg1"/>
                    </a:solidFill>
                    <a:latin typeface="+mn-ea"/>
                    <a:ea typeface="+mn-ea"/>
                    <a:cs typeface="方正小标宋简体" panose="02000000000000000000" charset="-122"/>
                  </a:rPr>
                  <a:t>不平衡</a:t>
                </a:r>
                <a:endParaRPr lang="en-US" altLang="zh-CN" sz="2800" b="1" dirty="0" smtClean="0">
                  <a:solidFill>
                    <a:schemeClr val="bg1"/>
                  </a:solidFill>
                  <a:latin typeface="+mn-ea"/>
                  <a:ea typeface="+mn-ea"/>
                  <a:cs typeface="方正小标宋简体" panose="02000000000000000000" charset="-122"/>
                </a:endParaRPr>
              </a:p>
              <a:p>
                <a:pPr>
                  <a:lnSpc>
                    <a:spcPct val="200000"/>
                  </a:lnSpc>
                </a:pPr>
                <a:r>
                  <a:rPr lang="zh-CN" altLang="en-US" sz="2800" b="1" dirty="0" smtClean="0">
                    <a:solidFill>
                      <a:schemeClr val="bg1"/>
                    </a:solidFill>
                    <a:latin typeface="+mn-ea"/>
                    <a:ea typeface="+mn-ea"/>
                    <a:cs typeface="方正小标宋简体" panose="02000000000000000000" charset="-122"/>
                  </a:rPr>
                  <a:t>实效不</a:t>
                </a:r>
                <a:r>
                  <a:rPr lang="zh-CN" altLang="en-US" sz="2800" b="1" dirty="0">
                    <a:solidFill>
                      <a:schemeClr val="bg1"/>
                    </a:solidFill>
                    <a:latin typeface="+mn-ea"/>
                    <a:ea typeface="+mn-ea"/>
                    <a:cs typeface="方正小标宋简体" panose="02000000000000000000" charset="-122"/>
                  </a:rPr>
                  <a:t>明显</a:t>
                </a:r>
                <a:endParaRPr lang="zh-CN" altLang="en-US" sz="2800" b="1" dirty="0">
                  <a:solidFill>
                    <a:schemeClr val="bg1"/>
                  </a:solidFill>
                  <a:latin typeface="+mn-ea"/>
                  <a:ea typeface="+mn-ea"/>
                  <a:cs typeface="方正小标宋简体" panose="02000000000000000000" charset="-122"/>
                </a:endParaRPr>
              </a:p>
            </p:txBody>
          </p:sp>
          <p:sp>
            <p:nvSpPr>
              <p:cNvPr id="25" name="燕尾形 24"/>
              <p:cNvSpPr/>
              <p:nvPr/>
            </p:nvSpPr>
            <p:spPr>
              <a:xfrm>
                <a:off x="12986" y="4204"/>
                <a:ext cx="610" cy="48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sp>
            <p:nvSpPr>
              <p:cNvPr id="26" name="燕尾形 25"/>
              <p:cNvSpPr/>
              <p:nvPr/>
            </p:nvSpPr>
            <p:spPr>
              <a:xfrm>
                <a:off x="12986" y="5542"/>
                <a:ext cx="610" cy="48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sp>
            <p:nvSpPr>
              <p:cNvPr id="27" name="燕尾形 26"/>
              <p:cNvSpPr/>
              <p:nvPr/>
            </p:nvSpPr>
            <p:spPr>
              <a:xfrm>
                <a:off x="12986" y="6955"/>
                <a:ext cx="610" cy="48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sp>
            <p:nvSpPr>
              <p:cNvPr id="28" name="燕尾形 27"/>
              <p:cNvSpPr/>
              <p:nvPr/>
            </p:nvSpPr>
            <p:spPr>
              <a:xfrm>
                <a:off x="12986" y="8283"/>
                <a:ext cx="610" cy="48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grpSp>
        <p:sp>
          <p:nvSpPr>
            <p:cNvPr id="35" name="燕尾形 34"/>
            <p:cNvSpPr/>
            <p:nvPr/>
          </p:nvSpPr>
          <p:spPr bwMode="auto">
            <a:xfrm>
              <a:off x="8245475" y="5745039"/>
              <a:ext cx="387390" cy="30659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noProof="1"/>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500"/>
                                        <p:tgtEl>
                                          <p:spTgt spid="21"/>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8" dur="1000" decel="50000" fill="hold">
                                          <p:stCondLst>
                                            <p:cond delay="0"/>
                                          </p:stCondLst>
                                        </p:cTn>
                                        <p:tgtEl>
                                          <p:spTgt spid="6"/>
                                        </p:tgtEl>
                                        <p:attrNameLst>
                                          <p:attrName>ppt_x</p:attrName>
                                          <p:attrName>ppt_y</p:attrName>
                                        </p:attrNameLst>
                                      </p:cBhvr>
                                      <p:rCtr x="0" y="0"/>
                                    </p:animMotion>
                                    <p:animEffect transition="in" filter="fade">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childTnLst>
                          </p:cTn>
                        </p:par>
                        <p:par>
                          <p:cTn id="27" fill="hold">
                            <p:stCondLst>
                              <p:cond delay="500"/>
                            </p:stCondLst>
                            <p:childTnLst>
                              <p:par>
                                <p:cTn id="28" presetID="22" presetClass="entr" presetSubtype="1"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up)">
                                      <p:cBhvr>
                                        <p:cTn id="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true"/>
      <p:bldP spid="21" grpId="0"/>
      <p:bldP spid="22" grpId="0" animBg="true"/>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组合 18"/>
          <p:cNvGrpSpPr/>
          <p:nvPr/>
        </p:nvGrpSpPr>
        <p:grpSpPr>
          <a:xfrm>
            <a:off x="735857" y="1056513"/>
            <a:ext cx="10720285" cy="2075688"/>
            <a:chOff x="735857" y="1847088"/>
            <a:chExt cx="10720285" cy="2075688"/>
          </a:xfrm>
        </p:grpSpPr>
        <p:pic>
          <p:nvPicPr>
            <p:cNvPr id="20" name="图片 19"/>
            <p:cNvPicPr>
              <a:picLocks noChangeAspect="true"/>
            </p:cNvPicPr>
            <p:nvPr/>
          </p:nvPicPr>
          <p:blipFill rotWithShape="true">
            <a:blip r:embed="rId2" cstate="print">
              <a:extLst>
                <a:ext uri="{28A0092B-C50C-407E-A947-70E740481C1C}">
                  <a14:useLocalDpi xmlns:a14="http://schemas.microsoft.com/office/drawing/2010/main" val="false"/>
                </a:ext>
              </a:extLst>
            </a:blip>
            <a:srcRect t="59793" b="11195"/>
            <a:stretch>
              <a:fillRect/>
            </a:stretch>
          </p:blipFill>
          <p:spPr>
            <a:xfrm>
              <a:off x="735859" y="1847088"/>
              <a:ext cx="10720283" cy="2075688"/>
            </a:xfrm>
            <a:prstGeom prst="rect">
              <a:avLst/>
            </a:prstGeom>
          </p:spPr>
        </p:pic>
        <p:sp>
          <p:nvSpPr>
            <p:cNvPr id="21" name="矩形 20"/>
            <p:cNvSpPr/>
            <p:nvPr/>
          </p:nvSpPr>
          <p:spPr>
            <a:xfrm>
              <a:off x="735857" y="1847088"/>
              <a:ext cx="10720283" cy="2075688"/>
            </a:xfrm>
            <a:prstGeom prst="rect">
              <a:avLst/>
            </a:prstGeom>
            <a:solidFill>
              <a:srgbClr val="0866BC"/>
            </a:solidFill>
            <a:ln w="12700" cap="flat" cmpd="sng" algn="ctr">
              <a:noFill/>
              <a:prstDash val="solid"/>
              <a:miter lim="800000"/>
            </a:ln>
            <a:effectLst>
              <a:outerShdw blurRad="762000" algn="ctr"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思源宋体 CN Heavy" panose="02020900000000000000" pitchFamily="18" charset="-122"/>
                <a:ea typeface="思源宋体 CN Heavy" panose="02020900000000000000" pitchFamily="18" charset="-122"/>
                <a:cs typeface="+mn-cs"/>
              </a:endParaRPr>
            </a:p>
          </p:txBody>
        </p:sp>
      </p:grpSp>
      <p:sp>
        <p:nvSpPr>
          <p:cNvPr id="22" name="文本"/>
          <p:cNvSpPr txBox="true"/>
          <p:nvPr/>
        </p:nvSpPr>
        <p:spPr>
          <a:xfrm>
            <a:off x="2041062" y="1391945"/>
            <a:ext cx="7805071" cy="957387"/>
          </a:xfrm>
          <a:prstGeom prst="rect">
            <a:avLst/>
          </a:prstGeom>
          <a:noFill/>
          <a:ln>
            <a:noFill/>
          </a:ln>
        </p:spPr>
        <p:txBody>
          <a:bodyPr lIns="0" tIns="0" rIns="0" bIns="0" anchor="t" anchorCtr="false">
            <a:noAutofit/>
          </a:bodyPr>
          <a:lstStyle/>
          <a:p>
            <a:pPr lvl="0" algn="ctr">
              <a:lnSpc>
                <a:spcPct val="150000"/>
              </a:lnSpc>
              <a:defRPr/>
            </a:pPr>
            <a:r>
              <a:rPr lang="zh-CN" altLang="en-US" sz="3200" b="1" kern="0" dirty="0">
                <a:solidFill>
                  <a:schemeClr val="bg1"/>
                </a:solidFill>
                <a:latin typeface="+mn-ea"/>
                <a:cs typeface="+mn-ea"/>
                <a:sym typeface="字魂35号-经典雅黑" panose="00000500000000000000" pitchFamily="2" charset="-122"/>
              </a:rPr>
              <a:t>今年我市国企改革主要从三个方面</a:t>
            </a:r>
            <a:r>
              <a:rPr lang="zh-CN" altLang="en-US" sz="3200" b="1" kern="0" dirty="0" smtClean="0">
                <a:solidFill>
                  <a:schemeClr val="bg1"/>
                </a:solidFill>
                <a:latin typeface="+mn-ea"/>
                <a:cs typeface="+mn-ea"/>
                <a:sym typeface="字魂35号-经典雅黑" panose="00000500000000000000" pitchFamily="2" charset="-122"/>
              </a:rPr>
              <a:t>发力</a:t>
            </a:r>
            <a:endParaRPr lang="en-US" altLang="zh-CN" sz="2400" kern="0" dirty="0">
              <a:solidFill>
                <a:schemeClr val="bg1"/>
              </a:solidFill>
              <a:latin typeface="+mn-ea"/>
              <a:cs typeface="+mn-ea"/>
              <a:sym typeface="字魂35号-经典雅黑" panose="00000500000000000000" pitchFamily="2" charset="-122"/>
            </a:endParaRPr>
          </a:p>
        </p:txBody>
      </p:sp>
      <p:grpSp>
        <p:nvGrpSpPr>
          <p:cNvPr id="9" name="组合 8"/>
          <p:cNvGrpSpPr/>
          <p:nvPr/>
        </p:nvGrpSpPr>
        <p:grpSpPr>
          <a:xfrm>
            <a:off x="1462362" y="2454107"/>
            <a:ext cx="2500039" cy="3205176"/>
            <a:chOff x="1614762" y="2454107"/>
            <a:chExt cx="2500039" cy="3205176"/>
          </a:xfrm>
        </p:grpSpPr>
        <p:sp>
          <p:nvSpPr>
            <p:cNvPr id="24" name="îṣļîḑé-Oval 18"/>
            <p:cNvSpPr/>
            <p:nvPr/>
          </p:nvSpPr>
          <p:spPr>
            <a:xfrm>
              <a:off x="2410852" y="2454107"/>
              <a:ext cx="909757" cy="909757"/>
            </a:xfrm>
            <a:prstGeom prst="ellipse">
              <a:avLst/>
            </a:prstGeom>
            <a:gradFill>
              <a:gsLst>
                <a:gs pos="30000">
                  <a:srgbClr val="4B9FEB"/>
                </a:gs>
                <a:gs pos="72000">
                  <a:srgbClr val="1A78F6"/>
                </a:gs>
              </a:gsLst>
              <a:lin ang="3600000" scaled="false"/>
            </a:gradFill>
            <a:ln w="92075">
              <a:solidFill>
                <a:schemeClr val="bg1">
                  <a:alpha val="18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false" anchor="ctr" anchorCtr="false" forceAA="false" compatLnSpc="true">
              <a:noAutofit/>
            </a:bodyPr>
            <a:lstStyle/>
            <a:p>
              <a:pPr algn="ctr"/>
              <a:endParaRPr lang="zh-CN" altLang="en-US" sz="1200" dirty="0">
                <a:solidFill>
                  <a:schemeClr val="bg1"/>
                </a:solidFill>
                <a:latin typeface="思源宋体 CN Heavy" panose="02020900000000000000" pitchFamily="18" charset="-122"/>
                <a:ea typeface="微软雅黑" panose="020B0503020204020204" pitchFamily="34" charset="-122"/>
                <a:sym typeface="Arial" panose="02080604020202020204" pitchFamily="34" charset="0"/>
              </a:endParaRPr>
            </a:p>
          </p:txBody>
        </p:sp>
        <p:sp>
          <p:nvSpPr>
            <p:cNvPr id="25" name="îṣļîḑé-Freeform 13"/>
            <p:cNvSpPr/>
            <p:nvPr/>
          </p:nvSpPr>
          <p:spPr bwMode="auto">
            <a:xfrm>
              <a:off x="2620598" y="2673926"/>
              <a:ext cx="470119" cy="470120"/>
            </a:xfrm>
            <a:custGeom>
              <a:avLst/>
              <a:gdLst>
                <a:gd name="T0" fmla="*/ 2 w 59"/>
                <a:gd name="T1" fmla="*/ 0 h 59"/>
                <a:gd name="T2" fmla="*/ 0 w 59"/>
                <a:gd name="T3" fmla="*/ 57 h 59"/>
                <a:gd name="T4" fmla="*/ 14 w 59"/>
                <a:gd name="T5" fmla="*/ 59 h 59"/>
                <a:gd name="T6" fmla="*/ 15 w 59"/>
                <a:gd name="T7" fmla="*/ 57 h 59"/>
                <a:gd name="T8" fmla="*/ 45 w 59"/>
                <a:gd name="T9" fmla="*/ 53 h 59"/>
                <a:gd name="T10" fmla="*/ 44 w 59"/>
                <a:gd name="T11" fmla="*/ 57 h 59"/>
                <a:gd name="T12" fmla="*/ 58 w 59"/>
                <a:gd name="T13" fmla="*/ 59 h 59"/>
                <a:gd name="T14" fmla="*/ 59 w 59"/>
                <a:gd name="T15" fmla="*/ 2 h 59"/>
                <a:gd name="T16" fmla="*/ 3 w 59"/>
                <a:gd name="T17" fmla="*/ 5 h 59"/>
                <a:gd name="T18" fmla="*/ 14 w 59"/>
                <a:gd name="T19" fmla="*/ 11 h 59"/>
                <a:gd name="T20" fmla="*/ 10 w 59"/>
                <a:gd name="T21" fmla="*/ 35 h 59"/>
                <a:gd name="T22" fmla="*/ 3 w 59"/>
                <a:gd name="T23" fmla="*/ 5 h 59"/>
                <a:gd name="T24" fmla="*/ 3 w 59"/>
                <a:gd name="T25" fmla="*/ 56 h 59"/>
                <a:gd name="T26" fmla="*/ 10 w 59"/>
                <a:gd name="T27" fmla="*/ 38 h 59"/>
                <a:gd name="T28" fmla="*/ 3 w 59"/>
                <a:gd name="T29" fmla="*/ 56 h 59"/>
                <a:gd name="T30" fmla="*/ 28 w 59"/>
                <a:gd name="T31" fmla="*/ 48 h 59"/>
                <a:gd name="T32" fmla="*/ 13 w 59"/>
                <a:gd name="T33" fmla="*/ 37 h 59"/>
                <a:gd name="T34" fmla="*/ 28 w 59"/>
                <a:gd name="T35" fmla="*/ 14 h 59"/>
                <a:gd name="T36" fmla="*/ 15 w 59"/>
                <a:gd name="T37" fmla="*/ 9 h 59"/>
                <a:gd name="T38" fmla="*/ 5 w 59"/>
                <a:gd name="T39" fmla="*/ 3 h 59"/>
                <a:gd name="T40" fmla="*/ 44 w 59"/>
                <a:gd name="T41" fmla="*/ 9 h 59"/>
                <a:gd name="T42" fmla="*/ 15 w 59"/>
                <a:gd name="T43" fmla="*/ 9 h 59"/>
                <a:gd name="T44" fmla="*/ 45 w 59"/>
                <a:gd name="T45" fmla="*/ 48 h 59"/>
                <a:gd name="T46" fmla="*/ 31 w 59"/>
                <a:gd name="T47" fmla="*/ 14 h 59"/>
                <a:gd name="T48" fmla="*/ 47 w 59"/>
                <a:gd name="T49" fmla="*/ 37 h 59"/>
                <a:gd name="T50" fmla="*/ 56 w 59"/>
                <a:gd name="T51" fmla="*/ 56 h 59"/>
                <a:gd name="T52" fmla="*/ 47 w 59"/>
                <a:gd name="T53" fmla="*/ 56 h 59"/>
                <a:gd name="T54" fmla="*/ 56 w 59"/>
                <a:gd name="T55" fmla="*/ 38 h 59"/>
                <a:gd name="T56" fmla="*/ 56 w 59"/>
                <a:gd name="T57" fmla="*/ 35 h 59"/>
                <a:gd name="T58" fmla="*/ 49 w 59"/>
                <a:gd name="T59" fmla="*/ 35 h 59"/>
                <a:gd name="T60" fmla="*/ 45 w 59"/>
                <a:gd name="T61" fmla="*/ 11 h 59"/>
                <a:gd name="T62" fmla="*/ 56 w 59"/>
                <a:gd name="T63" fmla="*/ 3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59">
                  <a:moveTo>
                    <a:pt x="58" y="0"/>
                  </a:moveTo>
                  <a:cubicBezTo>
                    <a:pt x="2" y="0"/>
                    <a:pt x="2" y="0"/>
                    <a:pt x="2" y="0"/>
                  </a:cubicBezTo>
                  <a:cubicBezTo>
                    <a:pt x="1" y="0"/>
                    <a:pt x="0" y="1"/>
                    <a:pt x="0" y="2"/>
                  </a:cubicBezTo>
                  <a:cubicBezTo>
                    <a:pt x="0" y="57"/>
                    <a:pt x="0" y="57"/>
                    <a:pt x="0" y="57"/>
                  </a:cubicBezTo>
                  <a:cubicBezTo>
                    <a:pt x="0" y="58"/>
                    <a:pt x="1" y="59"/>
                    <a:pt x="2" y="59"/>
                  </a:cubicBezTo>
                  <a:cubicBezTo>
                    <a:pt x="14" y="59"/>
                    <a:pt x="14" y="59"/>
                    <a:pt x="14" y="59"/>
                  </a:cubicBezTo>
                  <a:cubicBezTo>
                    <a:pt x="15" y="59"/>
                    <a:pt x="15" y="58"/>
                    <a:pt x="15" y="57"/>
                  </a:cubicBezTo>
                  <a:cubicBezTo>
                    <a:pt x="15" y="57"/>
                    <a:pt x="15" y="57"/>
                    <a:pt x="15" y="57"/>
                  </a:cubicBezTo>
                  <a:cubicBezTo>
                    <a:pt x="15" y="53"/>
                    <a:pt x="15" y="53"/>
                    <a:pt x="15" y="53"/>
                  </a:cubicBezTo>
                  <a:cubicBezTo>
                    <a:pt x="45" y="53"/>
                    <a:pt x="45" y="53"/>
                    <a:pt x="45" y="53"/>
                  </a:cubicBezTo>
                  <a:cubicBezTo>
                    <a:pt x="44" y="57"/>
                    <a:pt x="44" y="57"/>
                    <a:pt x="44" y="57"/>
                  </a:cubicBezTo>
                  <a:cubicBezTo>
                    <a:pt x="44" y="57"/>
                    <a:pt x="44" y="57"/>
                    <a:pt x="44" y="57"/>
                  </a:cubicBezTo>
                  <a:cubicBezTo>
                    <a:pt x="44" y="58"/>
                    <a:pt x="45" y="59"/>
                    <a:pt x="46" y="59"/>
                  </a:cubicBezTo>
                  <a:cubicBezTo>
                    <a:pt x="58" y="59"/>
                    <a:pt x="58" y="59"/>
                    <a:pt x="58" y="59"/>
                  </a:cubicBezTo>
                  <a:cubicBezTo>
                    <a:pt x="59" y="59"/>
                    <a:pt x="59" y="58"/>
                    <a:pt x="59" y="57"/>
                  </a:cubicBezTo>
                  <a:cubicBezTo>
                    <a:pt x="59" y="2"/>
                    <a:pt x="59" y="2"/>
                    <a:pt x="59" y="2"/>
                  </a:cubicBezTo>
                  <a:cubicBezTo>
                    <a:pt x="59" y="1"/>
                    <a:pt x="59" y="0"/>
                    <a:pt x="58" y="0"/>
                  </a:cubicBezTo>
                  <a:close/>
                  <a:moveTo>
                    <a:pt x="3" y="5"/>
                  </a:moveTo>
                  <a:cubicBezTo>
                    <a:pt x="3" y="5"/>
                    <a:pt x="3" y="5"/>
                    <a:pt x="3" y="5"/>
                  </a:cubicBezTo>
                  <a:cubicBezTo>
                    <a:pt x="6" y="8"/>
                    <a:pt x="10" y="10"/>
                    <a:pt x="14" y="11"/>
                  </a:cubicBezTo>
                  <a:cubicBezTo>
                    <a:pt x="16" y="12"/>
                    <a:pt x="18" y="13"/>
                    <a:pt x="20" y="13"/>
                  </a:cubicBezTo>
                  <a:cubicBezTo>
                    <a:pt x="18" y="24"/>
                    <a:pt x="12" y="33"/>
                    <a:pt x="10" y="35"/>
                  </a:cubicBezTo>
                  <a:cubicBezTo>
                    <a:pt x="3" y="35"/>
                    <a:pt x="3" y="35"/>
                    <a:pt x="3" y="35"/>
                  </a:cubicBezTo>
                  <a:cubicBezTo>
                    <a:pt x="3" y="5"/>
                    <a:pt x="3" y="5"/>
                    <a:pt x="3" y="5"/>
                  </a:cubicBezTo>
                  <a:close/>
                  <a:moveTo>
                    <a:pt x="3" y="56"/>
                  </a:moveTo>
                  <a:cubicBezTo>
                    <a:pt x="3" y="56"/>
                    <a:pt x="3" y="56"/>
                    <a:pt x="3" y="56"/>
                  </a:cubicBezTo>
                  <a:cubicBezTo>
                    <a:pt x="3" y="38"/>
                    <a:pt x="3" y="38"/>
                    <a:pt x="3" y="38"/>
                  </a:cubicBezTo>
                  <a:cubicBezTo>
                    <a:pt x="10" y="38"/>
                    <a:pt x="10" y="38"/>
                    <a:pt x="10" y="38"/>
                  </a:cubicBezTo>
                  <a:cubicBezTo>
                    <a:pt x="12" y="56"/>
                    <a:pt x="12" y="56"/>
                    <a:pt x="12" y="56"/>
                  </a:cubicBezTo>
                  <a:cubicBezTo>
                    <a:pt x="3" y="56"/>
                    <a:pt x="3" y="56"/>
                    <a:pt x="3" y="56"/>
                  </a:cubicBezTo>
                  <a:close/>
                  <a:moveTo>
                    <a:pt x="28" y="48"/>
                  </a:moveTo>
                  <a:cubicBezTo>
                    <a:pt x="28" y="48"/>
                    <a:pt x="28" y="48"/>
                    <a:pt x="28" y="48"/>
                  </a:cubicBezTo>
                  <a:cubicBezTo>
                    <a:pt x="14" y="48"/>
                    <a:pt x="14" y="48"/>
                    <a:pt x="14" y="48"/>
                  </a:cubicBezTo>
                  <a:cubicBezTo>
                    <a:pt x="13" y="37"/>
                    <a:pt x="13" y="37"/>
                    <a:pt x="13" y="37"/>
                  </a:cubicBezTo>
                  <a:cubicBezTo>
                    <a:pt x="14" y="35"/>
                    <a:pt x="21" y="25"/>
                    <a:pt x="23" y="14"/>
                  </a:cubicBezTo>
                  <a:cubicBezTo>
                    <a:pt x="25" y="14"/>
                    <a:pt x="26" y="14"/>
                    <a:pt x="28" y="14"/>
                  </a:cubicBezTo>
                  <a:cubicBezTo>
                    <a:pt x="28" y="48"/>
                    <a:pt x="28" y="48"/>
                    <a:pt x="28" y="48"/>
                  </a:cubicBezTo>
                  <a:close/>
                  <a:moveTo>
                    <a:pt x="15" y="9"/>
                  </a:moveTo>
                  <a:cubicBezTo>
                    <a:pt x="15" y="9"/>
                    <a:pt x="15" y="9"/>
                    <a:pt x="15" y="9"/>
                  </a:cubicBezTo>
                  <a:cubicBezTo>
                    <a:pt x="12" y="7"/>
                    <a:pt x="8" y="6"/>
                    <a:pt x="5" y="3"/>
                  </a:cubicBezTo>
                  <a:cubicBezTo>
                    <a:pt x="54" y="3"/>
                    <a:pt x="54" y="3"/>
                    <a:pt x="54" y="3"/>
                  </a:cubicBezTo>
                  <a:cubicBezTo>
                    <a:pt x="51" y="6"/>
                    <a:pt x="48" y="7"/>
                    <a:pt x="44" y="9"/>
                  </a:cubicBezTo>
                  <a:cubicBezTo>
                    <a:pt x="40" y="11"/>
                    <a:pt x="35" y="12"/>
                    <a:pt x="30" y="12"/>
                  </a:cubicBezTo>
                  <a:cubicBezTo>
                    <a:pt x="25" y="12"/>
                    <a:pt x="20" y="11"/>
                    <a:pt x="15" y="9"/>
                  </a:cubicBezTo>
                  <a:close/>
                  <a:moveTo>
                    <a:pt x="45" y="48"/>
                  </a:moveTo>
                  <a:cubicBezTo>
                    <a:pt x="45" y="48"/>
                    <a:pt x="45" y="48"/>
                    <a:pt x="45" y="48"/>
                  </a:cubicBezTo>
                  <a:cubicBezTo>
                    <a:pt x="31" y="48"/>
                    <a:pt x="31" y="48"/>
                    <a:pt x="31" y="48"/>
                  </a:cubicBezTo>
                  <a:cubicBezTo>
                    <a:pt x="31" y="14"/>
                    <a:pt x="31" y="14"/>
                    <a:pt x="31" y="14"/>
                  </a:cubicBezTo>
                  <a:cubicBezTo>
                    <a:pt x="33" y="14"/>
                    <a:pt x="35" y="14"/>
                    <a:pt x="37" y="14"/>
                  </a:cubicBezTo>
                  <a:cubicBezTo>
                    <a:pt x="39" y="25"/>
                    <a:pt x="45" y="35"/>
                    <a:pt x="47" y="37"/>
                  </a:cubicBezTo>
                  <a:cubicBezTo>
                    <a:pt x="45" y="48"/>
                    <a:pt x="45" y="48"/>
                    <a:pt x="45" y="48"/>
                  </a:cubicBezTo>
                  <a:close/>
                  <a:moveTo>
                    <a:pt x="56" y="56"/>
                  </a:moveTo>
                  <a:cubicBezTo>
                    <a:pt x="56" y="56"/>
                    <a:pt x="56" y="56"/>
                    <a:pt x="56" y="56"/>
                  </a:cubicBezTo>
                  <a:cubicBezTo>
                    <a:pt x="47" y="56"/>
                    <a:pt x="47" y="56"/>
                    <a:pt x="47" y="56"/>
                  </a:cubicBezTo>
                  <a:cubicBezTo>
                    <a:pt x="50" y="38"/>
                    <a:pt x="50" y="38"/>
                    <a:pt x="50" y="38"/>
                  </a:cubicBezTo>
                  <a:cubicBezTo>
                    <a:pt x="56" y="38"/>
                    <a:pt x="56" y="38"/>
                    <a:pt x="56" y="38"/>
                  </a:cubicBezTo>
                  <a:cubicBezTo>
                    <a:pt x="56" y="56"/>
                    <a:pt x="56" y="56"/>
                    <a:pt x="56" y="56"/>
                  </a:cubicBezTo>
                  <a:close/>
                  <a:moveTo>
                    <a:pt x="56" y="35"/>
                  </a:moveTo>
                  <a:cubicBezTo>
                    <a:pt x="56" y="35"/>
                    <a:pt x="56" y="35"/>
                    <a:pt x="56" y="35"/>
                  </a:cubicBezTo>
                  <a:cubicBezTo>
                    <a:pt x="49" y="35"/>
                    <a:pt x="49" y="35"/>
                    <a:pt x="49" y="35"/>
                  </a:cubicBezTo>
                  <a:cubicBezTo>
                    <a:pt x="48" y="33"/>
                    <a:pt x="42" y="24"/>
                    <a:pt x="40" y="13"/>
                  </a:cubicBezTo>
                  <a:cubicBezTo>
                    <a:pt x="42" y="13"/>
                    <a:pt x="44" y="12"/>
                    <a:pt x="45" y="11"/>
                  </a:cubicBezTo>
                  <a:cubicBezTo>
                    <a:pt x="49" y="10"/>
                    <a:pt x="53" y="8"/>
                    <a:pt x="56" y="5"/>
                  </a:cubicBezTo>
                  <a:cubicBezTo>
                    <a:pt x="56" y="35"/>
                    <a:pt x="56" y="35"/>
                    <a:pt x="56" y="35"/>
                  </a:cubicBezTo>
                  <a:close/>
                </a:path>
              </a:pathLst>
            </a:custGeom>
            <a:solidFill>
              <a:schemeClr val="bg1"/>
            </a:solidFill>
            <a:ln>
              <a:noFill/>
            </a:ln>
          </p:spPr>
          <p:txBody>
            <a:bodyPr vert="horz" wrap="square" lIns="91440" tIns="45720" rIns="91440" bIns="45720" numCol="1" anchor="t" anchorCtr="false" compatLnSpc="true"/>
            <a:lstStyle/>
            <a:p>
              <a:endParaRPr lang="zh-CN" altLang="en-US" dirty="0">
                <a:latin typeface="思源宋体 CN Heavy" panose="02020900000000000000" pitchFamily="18" charset="-122"/>
                <a:ea typeface="微软雅黑" panose="020B0503020204020204" pitchFamily="34" charset="-122"/>
                <a:sym typeface="Arial" panose="02080604020202020204" pitchFamily="34" charset="0"/>
              </a:endParaRPr>
            </a:p>
          </p:txBody>
        </p:sp>
        <p:sp>
          <p:nvSpPr>
            <p:cNvPr id="29" name="文本框 83"/>
            <p:cNvSpPr txBox="true"/>
            <p:nvPr/>
          </p:nvSpPr>
          <p:spPr>
            <a:xfrm>
              <a:off x="1614762" y="3443292"/>
              <a:ext cx="2500039" cy="2215991"/>
            </a:xfrm>
            <a:prstGeom prst="rect">
              <a:avLst/>
            </a:prstGeom>
            <a:noFill/>
          </p:spPr>
          <p:txBody>
            <a:bodyPr wrap="square">
              <a:spAutoFit/>
            </a:bodyPr>
            <a:lstStyle/>
            <a:p>
              <a:pPr lvl="0" algn="ctr">
                <a:lnSpc>
                  <a:spcPct val="150000"/>
                </a:lnSpc>
                <a:spcAft>
                  <a:spcPct val="0"/>
                </a:spcAft>
                <a:defRPr/>
              </a:pPr>
              <a:r>
                <a:rPr lang="zh-CN" altLang="en-US" sz="2000" b="1" dirty="0">
                  <a:solidFill>
                    <a:srgbClr val="0866BC"/>
                  </a:solidFill>
                  <a:latin typeface="+mn-ea"/>
                </a:rPr>
                <a:t>改革要</a:t>
              </a:r>
              <a:r>
                <a:rPr lang="zh-CN" altLang="en-US" sz="2000" b="1" dirty="0" smtClean="0">
                  <a:solidFill>
                    <a:srgbClr val="0866BC"/>
                  </a:solidFill>
                  <a:latin typeface="+mn-ea"/>
                </a:rPr>
                <a:t>彻底</a:t>
              </a:r>
              <a:endParaRPr lang="en-US" altLang="zh-CN" sz="2000" b="1" dirty="0" smtClean="0">
                <a:solidFill>
                  <a:srgbClr val="0866BC"/>
                </a:solidFill>
                <a:latin typeface="+mn-ea"/>
              </a:endParaRPr>
            </a:p>
            <a:p>
              <a:pPr lvl="0">
                <a:lnSpc>
                  <a:spcPct val="150000"/>
                </a:lnSpc>
                <a:spcAft>
                  <a:spcPct val="0"/>
                </a:spcAft>
                <a:defRPr/>
              </a:pPr>
              <a:r>
                <a:rPr lang="zh-CN" altLang="en-US" dirty="0">
                  <a:solidFill>
                    <a:srgbClr val="0866BC"/>
                  </a:solidFill>
                  <a:latin typeface="+mn-ea"/>
                </a:rPr>
                <a:t>坚持问题导向，每月开展</a:t>
              </a:r>
              <a:r>
                <a:rPr lang="en-US" altLang="zh-CN" dirty="0">
                  <a:solidFill>
                    <a:srgbClr val="0866BC"/>
                  </a:solidFill>
                  <a:latin typeface="+mn-ea"/>
                </a:rPr>
                <a:t>1</a:t>
              </a:r>
              <a:r>
                <a:rPr lang="zh-CN" altLang="en-US" dirty="0">
                  <a:solidFill>
                    <a:srgbClr val="0866BC"/>
                  </a:solidFill>
                  <a:latin typeface="+mn-ea"/>
                </a:rPr>
                <a:t>次改革成效“回头看”，对照行动方案全面盘点改革</a:t>
              </a:r>
              <a:r>
                <a:rPr lang="zh-CN" altLang="en-US" dirty="0" smtClean="0">
                  <a:solidFill>
                    <a:srgbClr val="0866BC"/>
                  </a:solidFill>
                  <a:latin typeface="+mn-ea"/>
                </a:rPr>
                <a:t>进展</a:t>
              </a:r>
              <a:r>
                <a:rPr lang="zh-CN" altLang="en-US" dirty="0">
                  <a:solidFill>
                    <a:srgbClr val="0866BC"/>
                  </a:solidFill>
                  <a:latin typeface="+mn-ea"/>
                </a:rPr>
                <a:t>。</a:t>
              </a:r>
              <a:endParaRPr kumimoji="0" lang="en-US" altLang="zh-CN" b="0" i="0" u="none" strike="noStrike" kern="1200" cap="none" spc="0" normalizeH="0" baseline="0" noProof="0" dirty="0">
                <a:ln>
                  <a:noFill/>
                </a:ln>
                <a:solidFill>
                  <a:srgbClr val="0866BC"/>
                </a:solidFill>
                <a:effectLst/>
                <a:uLnTx/>
                <a:uFillTx/>
                <a:latin typeface="+mn-ea"/>
              </a:endParaRPr>
            </a:p>
          </p:txBody>
        </p:sp>
      </p:grpSp>
      <p:grpSp>
        <p:nvGrpSpPr>
          <p:cNvPr id="10" name="组合 9"/>
          <p:cNvGrpSpPr/>
          <p:nvPr/>
        </p:nvGrpSpPr>
        <p:grpSpPr>
          <a:xfrm>
            <a:off x="4781550" y="2454107"/>
            <a:ext cx="2638425" cy="3205176"/>
            <a:chOff x="4781550" y="2454107"/>
            <a:chExt cx="2638425" cy="3205176"/>
          </a:xfrm>
        </p:grpSpPr>
        <p:grpSp>
          <p:nvGrpSpPr>
            <p:cNvPr id="26" name="组合 25"/>
            <p:cNvGrpSpPr/>
            <p:nvPr/>
          </p:nvGrpSpPr>
          <p:grpSpPr>
            <a:xfrm>
              <a:off x="5641123" y="2454107"/>
              <a:ext cx="909757" cy="909757"/>
              <a:chOff x="3517217" y="1811185"/>
              <a:chExt cx="909757" cy="909757"/>
            </a:xfrm>
          </p:grpSpPr>
          <p:sp>
            <p:nvSpPr>
              <p:cNvPr id="32" name="îṣļîḑé-Oval 16"/>
              <p:cNvSpPr/>
              <p:nvPr/>
            </p:nvSpPr>
            <p:spPr>
              <a:xfrm>
                <a:off x="3517217" y="1811185"/>
                <a:ext cx="909757" cy="909757"/>
              </a:xfrm>
              <a:prstGeom prst="ellipse">
                <a:avLst/>
              </a:prstGeom>
              <a:gradFill>
                <a:gsLst>
                  <a:gs pos="30000">
                    <a:srgbClr val="4B9FEB"/>
                  </a:gs>
                  <a:gs pos="72000">
                    <a:srgbClr val="1A78F6"/>
                  </a:gs>
                </a:gsLst>
                <a:lin ang="3600000" scaled="false"/>
              </a:gradFill>
              <a:ln w="92075">
                <a:solidFill>
                  <a:schemeClr val="bg1">
                    <a:alpha val="18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false" anchor="ctr" anchorCtr="false" forceAA="false" compatLnSpc="true">
                <a:noAutofit/>
              </a:bodyPr>
              <a:lstStyle/>
              <a:p>
                <a:pPr algn="ctr"/>
                <a:endParaRPr lang="zh-CN" altLang="en-US" sz="1200" dirty="0">
                  <a:solidFill>
                    <a:schemeClr val="bg1"/>
                  </a:solidFill>
                  <a:latin typeface="思源宋体 CN Heavy" panose="02020900000000000000" pitchFamily="18" charset="-122"/>
                  <a:ea typeface="微软雅黑" panose="020B0503020204020204" pitchFamily="34" charset="-122"/>
                  <a:sym typeface="Arial" panose="02080604020202020204" pitchFamily="34" charset="0"/>
                </a:endParaRPr>
              </a:p>
            </p:txBody>
          </p:sp>
          <p:sp>
            <p:nvSpPr>
              <p:cNvPr id="33" name="îṣļîḑé-Freeform 5"/>
              <p:cNvSpPr/>
              <p:nvPr/>
            </p:nvSpPr>
            <p:spPr bwMode="auto">
              <a:xfrm>
                <a:off x="3727223" y="2030081"/>
                <a:ext cx="492711" cy="478430"/>
              </a:xfrm>
              <a:custGeom>
                <a:avLst/>
                <a:gdLst>
                  <a:gd name="T0" fmla="*/ 89 w 144"/>
                  <a:gd name="T1" fmla="*/ 129 h 140"/>
                  <a:gd name="T2" fmla="*/ 82 w 144"/>
                  <a:gd name="T3" fmla="*/ 11 h 140"/>
                  <a:gd name="T4" fmla="*/ 11 w 144"/>
                  <a:gd name="T5" fmla="*/ 129 h 140"/>
                  <a:gd name="T6" fmla="*/ 27 w 144"/>
                  <a:gd name="T7" fmla="*/ 107 h 140"/>
                  <a:gd name="T8" fmla="*/ 72 w 144"/>
                  <a:gd name="T9" fmla="*/ 113 h 140"/>
                  <a:gd name="T10" fmla="*/ 82 w 144"/>
                  <a:gd name="T11" fmla="*/ 129 h 140"/>
                  <a:gd name="T12" fmla="*/ 103 w 144"/>
                  <a:gd name="T13" fmla="*/ 68 h 140"/>
                  <a:gd name="T14" fmla="*/ 119 w 144"/>
                  <a:gd name="T15" fmla="*/ 61 h 140"/>
                  <a:gd name="T16" fmla="*/ 103 w 144"/>
                  <a:gd name="T17" fmla="*/ 68 h 140"/>
                  <a:gd name="T18" fmla="*/ 100 w 144"/>
                  <a:gd name="T19" fmla="*/ 82 h 140"/>
                  <a:gd name="T20" fmla="*/ 122 w 144"/>
                  <a:gd name="T21" fmla="*/ 82 h 140"/>
                  <a:gd name="T22" fmla="*/ 103 w 144"/>
                  <a:gd name="T23" fmla="*/ 103 h 140"/>
                  <a:gd name="T24" fmla="*/ 103 w 144"/>
                  <a:gd name="T25" fmla="*/ 96 h 140"/>
                  <a:gd name="T26" fmla="*/ 119 w 144"/>
                  <a:gd name="T27" fmla="*/ 103 h 140"/>
                  <a:gd name="T28" fmla="*/ 103 w 144"/>
                  <a:gd name="T29" fmla="*/ 121 h 140"/>
                  <a:gd name="T30" fmla="*/ 119 w 144"/>
                  <a:gd name="T31" fmla="*/ 114 h 140"/>
                  <a:gd name="T32" fmla="*/ 103 w 144"/>
                  <a:gd name="T33" fmla="*/ 121 h 140"/>
                  <a:gd name="T34" fmla="*/ 18 w 144"/>
                  <a:gd name="T35" fmla="*/ 24 h 140"/>
                  <a:gd name="T36" fmla="*/ 40 w 144"/>
                  <a:gd name="T37" fmla="*/ 24 h 140"/>
                  <a:gd name="T38" fmla="*/ 57 w 144"/>
                  <a:gd name="T39" fmla="*/ 27 h 140"/>
                  <a:gd name="T40" fmla="*/ 57 w 144"/>
                  <a:gd name="T41" fmla="*/ 21 h 140"/>
                  <a:gd name="T42" fmla="*/ 72 w 144"/>
                  <a:gd name="T43" fmla="*/ 27 h 140"/>
                  <a:gd name="T44" fmla="*/ 21 w 144"/>
                  <a:gd name="T45" fmla="*/ 45 h 140"/>
                  <a:gd name="T46" fmla="*/ 37 w 144"/>
                  <a:gd name="T47" fmla="*/ 38 h 140"/>
                  <a:gd name="T48" fmla="*/ 21 w 144"/>
                  <a:gd name="T49" fmla="*/ 45 h 140"/>
                  <a:gd name="T50" fmla="*/ 53 w 144"/>
                  <a:gd name="T51" fmla="*/ 42 h 140"/>
                  <a:gd name="T52" fmla="*/ 75 w 144"/>
                  <a:gd name="T53" fmla="*/ 42 h 140"/>
                  <a:gd name="T54" fmla="*/ 21 w 144"/>
                  <a:gd name="T55" fmla="*/ 63 h 140"/>
                  <a:gd name="T56" fmla="*/ 21 w 144"/>
                  <a:gd name="T57" fmla="*/ 56 h 140"/>
                  <a:gd name="T58" fmla="*/ 37 w 144"/>
                  <a:gd name="T59" fmla="*/ 63 h 140"/>
                  <a:gd name="T60" fmla="*/ 57 w 144"/>
                  <a:gd name="T61" fmla="*/ 63 h 140"/>
                  <a:gd name="T62" fmla="*/ 72 w 144"/>
                  <a:gd name="T63" fmla="*/ 56 h 140"/>
                  <a:gd name="T64" fmla="*/ 57 w 144"/>
                  <a:gd name="T65" fmla="*/ 63 h 140"/>
                  <a:gd name="T66" fmla="*/ 18 w 144"/>
                  <a:gd name="T67" fmla="*/ 77 h 140"/>
                  <a:gd name="T68" fmla="*/ 40 w 144"/>
                  <a:gd name="T69" fmla="*/ 77 h 140"/>
                  <a:gd name="T70" fmla="*/ 57 w 144"/>
                  <a:gd name="T71" fmla="*/ 80 h 140"/>
                  <a:gd name="T72" fmla="*/ 57 w 144"/>
                  <a:gd name="T73" fmla="*/ 74 h 140"/>
                  <a:gd name="T74" fmla="*/ 72 w 144"/>
                  <a:gd name="T75" fmla="*/ 80 h 140"/>
                  <a:gd name="T76" fmla="*/ 21 w 144"/>
                  <a:gd name="T77" fmla="*/ 98 h 140"/>
                  <a:gd name="T78" fmla="*/ 37 w 144"/>
                  <a:gd name="T79" fmla="*/ 91 h 140"/>
                  <a:gd name="T80" fmla="*/ 21 w 144"/>
                  <a:gd name="T81" fmla="*/ 98 h 140"/>
                  <a:gd name="T82" fmla="*/ 53 w 144"/>
                  <a:gd name="T83" fmla="*/ 95 h 140"/>
                  <a:gd name="T84" fmla="*/ 75 w 144"/>
                  <a:gd name="T85" fmla="*/ 95 h 140"/>
                  <a:gd name="T86" fmla="*/ 93 w 144"/>
                  <a:gd name="T87" fmla="*/ 41 h 140"/>
                  <a:gd name="T88" fmla="*/ 138 w 144"/>
                  <a:gd name="T89" fmla="*/ 41 h 140"/>
                  <a:gd name="T90" fmla="*/ 144 w 144"/>
                  <a:gd name="T91" fmla="*/ 135 h 140"/>
                  <a:gd name="T92" fmla="*/ 67 w 144"/>
                  <a:gd name="T93" fmla="*/ 140 h 140"/>
                  <a:gd name="T94" fmla="*/ 61 w 144"/>
                  <a:gd name="T95" fmla="*/ 118 h 140"/>
                  <a:gd name="T96" fmla="*/ 32 w 144"/>
                  <a:gd name="T97" fmla="*/ 135 h 140"/>
                  <a:gd name="T98" fmla="*/ 6 w 144"/>
                  <a:gd name="T99" fmla="*/ 140 h 140"/>
                  <a:gd name="T100" fmla="*/ 0 w 144"/>
                  <a:gd name="T101" fmla="*/ 6 h 140"/>
                  <a:gd name="T102" fmla="*/ 88 w 144"/>
                  <a:gd name="T10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4" h="140">
                    <a:moveTo>
                      <a:pt x="133" y="52"/>
                    </a:moveTo>
                    <a:cubicBezTo>
                      <a:pt x="89" y="52"/>
                      <a:pt x="89" y="52"/>
                      <a:pt x="89" y="52"/>
                    </a:cubicBezTo>
                    <a:cubicBezTo>
                      <a:pt x="89" y="129"/>
                      <a:pt x="89" y="129"/>
                      <a:pt x="89" y="129"/>
                    </a:cubicBezTo>
                    <a:cubicBezTo>
                      <a:pt x="133" y="129"/>
                      <a:pt x="133" y="129"/>
                      <a:pt x="133" y="129"/>
                    </a:cubicBezTo>
                    <a:cubicBezTo>
                      <a:pt x="133" y="52"/>
                      <a:pt x="133" y="52"/>
                      <a:pt x="133" y="52"/>
                    </a:cubicBezTo>
                    <a:close/>
                    <a:moveTo>
                      <a:pt x="82" y="11"/>
                    </a:moveTo>
                    <a:cubicBezTo>
                      <a:pt x="82" y="11"/>
                      <a:pt x="82" y="11"/>
                      <a:pt x="82" y="11"/>
                    </a:cubicBezTo>
                    <a:cubicBezTo>
                      <a:pt x="11" y="11"/>
                      <a:pt x="11" y="11"/>
                      <a:pt x="11" y="11"/>
                    </a:cubicBezTo>
                    <a:cubicBezTo>
                      <a:pt x="11" y="129"/>
                      <a:pt x="11" y="129"/>
                      <a:pt x="11" y="129"/>
                    </a:cubicBezTo>
                    <a:cubicBezTo>
                      <a:pt x="21" y="129"/>
                      <a:pt x="21" y="129"/>
                      <a:pt x="21" y="129"/>
                    </a:cubicBezTo>
                    <a:cubicBezTo>
                      <a:pt x="21" y="113"/>
                      <a:pt x="21" y="113"/>
                      <a:pt x="21" y="113"/>
                    </a:cubicBezTo>
                    <a:cubicBezTo>
                      <a:pt x="21" y="110"/>
                      <a:pt x="24" y="107"/>
                      <a:pt x="27" y="107"/>
                    </a:cubicBezTo>
                    <a:cubicBezTo>
                      <a:pt x="27" y="107"/>
                      <a:pt x="27" y="107"/>
                      <a:pt x="27" y="107"/>
                    </a:cubicBezTo>
                    <a:cubicBezTo>
                      <a:pt x="67" y="107"/>
                      <a:pt x="67" y="107"/>
                      <a:pt x="67" y="107"/>
                    </a:cubicBezTo>
                    <a:cubicBezTo>
                      <a:pt x="70" y="107"/>
                      <a:pt x="72" y="110"/>
                      <a:pt x="72" y="113"/>
                    </a:cubicBezTo>
                    <a:cubicBezTo>
                      <a:pt x="72" y="113"/>
                      <a:pt x="72" y="113"/>
                      <a:pt x="72" y="113"/>
                    </a:cubicBezTo>
                    <a:cubicBezTo>
                      <a:pt x="72" y="129"/>
                      <a:pt x="72" y="129"/>
                      <a:pt x="72" y="129"/>
                    </a:cubicBezTo>
                    <a:cubicBezTo>
                      <a:pt x="82" y="129"/>
                      <a:pt x="82" y="129"/>
                      <a:pt x="82" y="129"/>
                    </a:cubicBezTo>
                    <a:cubicBezTo>
                      <a:pt x="82" y="90"/>
                      <a:pt x="82" y="51"/>
                      <a:pt x="82" y="11"/>
                    </a:cubicBezTo>
                    <a:close/>
                    <a:moveTo>
                      <a:pt x="103" y="68"/>
                    </a:moveTo>
                    <a:cubicBezTo>
                      <a:pt x="103" y="68"/>
                      <a:pt x="103" y="68"/>
                      <a:pt x="103" y="68"/>
                    </a:cubicBezTo>
                    <a:cubicBezTo>
                      <a:pt x="101" y="68"/>
                      <a:pt x="100" y="66"/>
                      <a:pt x="100" y="64"/>
                    </a:cubicBezTo>
                    <a:cubicBezTo>
                      <a:pt x="100" y="62"/>
                      <a:pt x="101" y="61"/>
                      <a:pt x="103" y="61"/>
                    </a:cubicBezTo>
                    <a:cubicBezTo>
                      <a:pt x="119" y="61"/>
                      <a:pt x="119" y="61"/>
                      <a:pt x="119" y="61"/>
                    </a:cubicBezTo>
                    <a:cubicBezTo>
                      <a:pt x="120" y="61"/>
                      <a:pt x="122" y="62"/>
                      <a:pt x="122" y="64"/>
                    </a:cubicBezTo>
                    <a:cubicBezTo>
                      <a:pt x="122" y="66"/>
                      <a:pt x="120" y="68"/>
                      <a:pt x="119" y="68"/>
                    </a:cubicBezTo>
                    <a:cubicBezTo>
                      <a:pt x="103" y="68"/>
                      <a:pt x="103" y="68"/>
                      <a:pt x="103" y="68"/>
                    </a:cubicBezTo>
                    <a:close/>
                    <a:moveTo>
                      <a:pt x="103" y="85"/>
                    </a:moveTo>
                    <a:cubicBezTo>
                      <a:pt x="103" y="85"/>
                      <a:pt x="103" y="85"/>
                      <a:pt x="103" y="85"/>
                    </a:cubicBezTo>
                    <a:cubicBezTo>
                      <a:pt x="101" y="85"/>
                      <a:pt x="100" y="84"/>
                      <a:pt x="100" y="82"/>
                    </a:cubicBezTo>
                    <a:cubicBezTo>
                      <a:pt x="100" y="80"/>
                      <a:pt x="101" y="79"/>
                      <a:pt x="103" y="79"/>
                    </a:cubicBezTo>
                    <a:cubicBezTo>
                      <a:pt x="119" y="79"/>
                      <a:pt x="119" y="79"/>
                      <a:pt x="119" y="79"/>
                    </a:cubicBezTo>
                    <a:cubicBezTo>
                      <a:pt x="120" y="79"/>
                      <a:pt x="122" y="80"/>
                      <a:pt x="122" y="82"/>
                    </a:cubicBezTo>
                    <a:cubicBezTo>
                      <a:pt x="122" y="84"/>
                      <a:pt x="120" y="85"/>
                      <a:pt x="119" y="85"/>
                    </a:cubicBezTo>
                    <a:cubicBezTo>
                      <a:pt x="103" y="85"/>
                      <a:pt x="103" y="85"/>
                      <a:pt x="103" y="85"/>
                    </a:cubicBezTo>
                    <a:close/>
                    <a:moveTo>
                      <a:pt x="103" y="103"/>
                    </a:moveTo>
                    <a:cubicBezTo>
                      <a:pt x="103" y="103"/>
                      <a:pt x="103" y="103"/>
                      <a:pt x="103" y="103"/>
                    </a:cubicBezTo>
                    <a:cubicBezTo>
                      <a:pt x="101" y="103"/>
                      <a:pt x="100" y="101"/>
                      <a:pt x="100" y="100"/>
                    </a:cubicBezTo>
                    <a:cubicBezTo>
                      <a:pt x="100" y="98"/>
                      <a:pt x="101" y="96"/>
                      <a:pt x="103" y="96"/>
                    </a:cubicBezTo>
                    <a:cubicBezTo>
                      <a:pt x="119" y="96"/>
                      <a:pt x="119" y="96"/>
                      <a:pt x="119" y="96"/>
                    </a:cubicBezTo>
                    <a:cubicBezTo>
                      <a:pt x="120" y="96"/>
                      <a:pt x="122" y="98"/>
                      <a:pt x="122" y="100"/>
                    </a:cubicBezTo>
                    <a:cubicBezTo>
                      <a:pt x="122" y="101"/>
                      <a:pt x="120" y="103"/>
                      <a:pt x="119" y="103"/>
                    </a:cubicBezTo>
                    <a:cubicBezTo>
                      <a:pt x="103" y="103"/>
                      <a:pt x="103" y="103"/>
                      <a:pt x="103" y="103"/>
                    </a:cubicBezTo>
                    <a:close/>
                    <a:moveTo>
                      <a:pt x="103" y="121"/>
                    </a:moveTo>
                    <a:cubicBezTo>
                      <a:pt x="103" y="121"/>
                      <a:pt x="103" y="121"/>
                      <a:pt x="103" y="121"/>
                    </a:cubicBezTo>
                    <a:cubicBezTo>
                      <a:pt x="101" y="121"/>
                      <a:pt x="100" y="119"/>
                      <a:pt x="100" y="117"/>
                    </a:cubicBezTo>
                    <a:cubicBezTo>
                      <a:pt x="100" y="116"/>
                      <a:pt x="101" y="114"/>
                      <a:pt x="103" y="114"/>
                    </a:cubicBezTo>
                    <a:cubicBezTo>
                      <a:pt x="119" y="114"/>
                      <a:pt x="119" y="114"/>
                      <a:pt x="119" y="114"/>
                    </a:cubicBezTo>
                    <a:cubicBezTo>
                      <a:pt x="120" y="114"/>
                      <a:pt x="122" y="116"/>
                      <a:pt x="122" y="117"/>
                    </a:cubicBezTo>
                    <a:cubicBezTo>
                      <a:pt x="122" y="119"/>
                      <a:pt x="120" y="121"/>
                      <a:pt x="119" y="121"/>
                    </a:cubicBezTo>
                    <a:cubicBezTo>
                      <a:pt x="103" y="121"/>
                      <a:pt x="103" y="121"/>
                      <a:pt x="103" y="121"/>
                    </a:cubicBezTo>
                    <a:close/>
                    <a:moveTo>
                      <a:pt x="21" y="27"/>
                    </a:moveTo>
                    <a:cubicBezTo>
                      <a:pt x="21" y="27"/>
                      <a:pt x="21" y="27"/>
                      <a:pt x="21" y="27"/>
                    </a:cubicBezTo>
                    <a:cubicBezTo>
                      <a:pt x="19" y="27"/>
                      <a:pt x="18" y="26"/>
                      <a:pt x="18" y="24"/>
                    </a:cubicBezTo>
                    <a:cubicBezTo>
                      <a:pt x="18" y="22"/>
                      <a:pt x="19" y="21"/>
                      <a:pt x="21" y="21"/>
                    </a:cubicBezTo>
                    <a:cubicBezTo>
                      <a:pt x="37" y="21"/>
                      <a:pt x="37" y="21"/>
                      <a:pt x="37" y="21"/>
                    </a:cubicBezTo>
                    <a:cubicBezTo>
                      <a:pt x="39" y="21"/>
                      <a:pt x="40" y="22"/>
                      <a:pt x="40" y="24"/>
                    </a:cubicBezTo>
                    <a:cubicBezTo>
                      <a:pt x="40" y="26"/>
                      <a:pt x="39" y="27"/>
                      <a:pt x="37" y="27"/>
                    </a:cubicBezTo>
                    <a:cubicBezTo>
                      <a:pt x="21" y="27"/>
                      <a:pt x="21" y="27"/>
                      <a:pt x="21" y="27"/>
                    </a:cubicBezTo>
                    <a:close/>
                    <a:moveTo>
                      <a:pt x="57" y="27"/>
                    </a:moveTo>
                    <a:cubicBezTo>
                      <a:pt x="57" y="27"/>
                      <a:pt x="57" y="27"/>
                      <a:pt x="57" y="27"/>
                    </a:cubicBezTo>
                    <a:cubicBezTo>
                      <a:pt x="55" y="27"/>
                      <a:pt x="53" y="26"/>
                      <a:pt x="53" y="24"/>
                    </a:cubicBezTo>
                    <a:cubicBezTo>
                      <a:pt x="53" y="22"/>
                      <a:pt x="55" y="21"/>
                      <a:pt x="57" y="21"/>
                    </a:cubicBezTo>
                    <a:cubicBezTo>
                      <a:pt x="72" y="21"/>
                      <a:pt x="72" y="21"/>
                      <a:pt x="72" y="21"/>
                    </a:cubicBezTo>
                    <a:cubicBezTo>
                      <a:pt x="74" y="21"/>
                      <a:pt x="75" y="22"/>
                      <a:pt x="75" y="24"/>
                    </a:cubicBezTo>
                    <a:cubicBezTo>
                      <a:pt x="75" y="26"/>
                      <a:pt x="74" y="27"/>
                      <a:pt x="72" y="27"/>
                    </a:cubicBezTo>
                    <a:cubicBezTo>
                      <a:pt x="57" y="27"/>
                      <a:pt x="57" y="27"/>
                      <a:pt x="57" y="27"/>
                    </a:cubicBezTo>
                    <a:close/>
                    <a:moveTo>
                      <a:pt x="21" y="45"/>
                    </a:moveTo>
                    <a:cubicBezTo>
                      <a:pt x="21" y="45"/>
                      <a:pt x="21" y="45"/>
                      <a:pt x="21" y="45"/>
                    </a:cubicBezTo>
                    <a:cubicBezTo>
                      <a:pt x="19" y="45"/>
                      <a:pt x="18" y="44"/>
                      <a:pt x="18" y="42"/>
                    </a:cubicBezTo>
                    <a:cubicBezTo>
                      <a:pt x="18" y="40"/>
                      <a:pt x="19" y="38"/>
                      <a:pt x="21" y="38"/>
                    </a:cubicBezTo>
                    <a:cubicBezTo>
                      <a:pt x="37" y="38"/>
                      <a:pt x="37" y="38"/>
                      <a:pt x="37" y="38"/>
                    </a:cubicBezTo>
                    <a:cubicBezTo>
                      <a:pt x="39" y="38"/>
                      <a:pt x="40" y="40"/>
                      <a:pt x="40" y="42"/>
                    </a:cubicBezTo>
                    <a:cubicBezTo>
                      <a:pt x="40" y="44"/>
                      <a:pt x="39" y="45"/>
                      <a:pt x="37" y="45"/>
                    </a:cubicBezTo>
                    <a:cubicBezTo>
                      <a:pt x="21" y="45"/>
                      <a:pt x="21" y="45"/>
                      <a:pt x="21" y="45"/>
                    </a:cubicBezTo>
                    <a:close/>
                    <a:moveTo>
                      <a:pt x="57" y="45"/>
                    </a:moveTo>
                    <a:cubicBezTo>
                      <a:pt x="57" y="45"/>
                      <a:pt x="57" y="45"/>
                      <a:pt x="57" y="45"/>
                    </a:cubicBezTo>
                    <a:cubicBezTo>
                      <a:pt x="55" y="45"/>
                      <a:pt x="53" y="44"/>
                      <a:pt x="53" y="42"/>
                    </a:cubicBezTo>
                    <a:cubicBezTo>
                      <a:pt x="53" y="40"/>
                      <a:pt x="55" y="38"/>
                      <a:pt x="57" y="38"/>
                    </a:cubicBezTo>
                    <a:cubicBezTo>
                      <a:pt x="72" y="38"/>
                      <a:pt x="72" y="38"/>
                      <a:pt x="72" y="38"/>
                    </a:cubicBezTo>
                    <a:cubicBezTo>
                      <a:pt x="74" y="38"/>
                      <a:pt x="75" y="40"/>
                      <a:pt x="75" y="42"/>
                    </a:cubicBezTo>
                    <a:cubicBezTo>
                      <a:pt x="75" y="44"/>
                      <a:pt x="74" y="45"/>
                      <a:pt x="72" y="45"/>
                    </a:cubicBezTo>
                    <a:cubicBezTo>
                      <a:pt x="57" y="45"/>
                      <a:pt x="57" y="45"/>
                      <a:pt x="57" y="45"/>
                    </a:cubicBezTo>
                    <a:close/>
                    <a:moveTo>
                      <a:pt x="21" y="63"/>
                    </a:moveTo>
                    <a:cubicBezTo>
                      <a:pt x="21" y="63"/>
                      <a:pt x="21" y="63"/>
                      <a:pt x="21" y="63"/>
                    </a:cubicBezTo>
                    <a:cubicBezTo>
                      <a:pt x="19" y="63"/>
                      <a:pt x="18" y="61"/>
                      <a:pt x="18" y="59"/>
                    </a:cubicBezTo>
                    <a:cubicBezTo>
                      <a:pt x="18" y="58"/>
                      <a:pt x="19" y="56"/>
                      <a:pt x="21" y="56"/>
                    </a:cubicBezTo>
                    <a:cubicBezTo>
                      <a:pt x="37" y="56"/>
                      <a:pt x="37" y="56"/>
                      <a:pt x="37" y="56"/>
                    </a:cubicBezTo>
                    <a:cubicBezTo>
                      <a:pt x="39" y="56"/>
                      <a:pt x="40" y="58"/>
                      <a:pt x="40" y="59"/>
                    </a:cubicBezTo>
                    <a:cubicBezTo>
                      <a:pt x="40" y="61"/>
                      <a:pt x="39" y="63"/>
                      <a:pt x="37" y="63"/>
                    </a:cubicBezTo>
                    <a:cubicBezTo>
                      <a:pt x="21" y="63"/>
                      <a:pt x="21" y="63"/>
                      <a:pt x="21" y="63"/>
                    </a:cubicBezTo>
                    <a:close/>
                    <a:moveTo>
                      <a:pt x="57" y="63"/>
                    </a:moveTo>
                    <a:cubicBezTo>
                      <a:pt x="57" y="63"/>
                      <a:pt x="57" y="63"/>
                      <a:pt x="57" y="63"/>
                    </a:cubicBezTo>
                    <a:cubicBezTo>
                      <a:pt x="55" y="63"/>
                      <a:pt x="53" y="61"/>
                      <a:pt x="53" y="59"/>
                    </a:cubicBezTo>
                    <a:cubicBezTo>
                      <a:pt x="53" y="58"/>
                      <a:pt x="55" y="56"/>
                      <a:pt x="57" y="56"/>
                    </a:cubicBezTo>
                    <a:cubicBezTo>
                      <a:pt x="72" y="56"/>
                      <a:pt x="72" y="56"/>
                      <a:pt x="72" y="56"/>
                    </a:cubicBezTo>
                    <a:cubicBezTo>
                      <a:pt x="74" y="56"/>
                      <a:pt x="75" y="58"/>
                      <a:pt x="75" y="59"/>
                    </a:cubicBezTo>
                    <a:cubicBezTo>
                      <a:pt x="75" y="61"/>
                      <a:pt x="74" y="63"/>
                      <a:pt x="72" y="63"/>
                    </a:cubicBezTo>
                    <a:cubicBezTo>
                      <a:pt x="57" y="63"/>
                      <a:pt x="57" y="63"/>
                      <a:pt x="57" y="63"/>
                    </a:cubicBezTo>
                    <a:close/>
                    <a:moveTo>
                      <a:pt x="21" y="80"/>
                    </a:moveTo>
                    <a:cubicBezTo>
                      <a:pt x="21" y="80"/>
                      <a:pt x="21" y="80"/>
                      <a:pt x="21" y="80"/>
                    </a:cubicBezTo>
                    <a:cubicBezTo>
                      <a:pt x="19" y="80"/>
                      <a:pt x="18" y="79"/>
                      <a:pt x="18" y="77"/>
                    </a:cubicBezTo>
                    <a:cubicBezTo>
                      <a:pt x="18" y="75"/>
                      <a:pt x="19" y="74"/>
                      <a:pt x="21" y="74"/>
                    </a:cubicBezTo>
                    <a:cubicBezTo>
                      <a:pt x="37" y="74"/>
                      <a:pt x="37" y="74"/>
                      <a:pt x="37" y="74"/>
                    </a:cubicBezTo>
                    <a:cubicBezTo>
                      <a:pt x="39" y="74"/>
                      <a:pt x="40" y="75"/>
                      <a:pt x="40" y="77"/>
                    </a:cubicBezTo>
                    <a:cubicBezTo>
                      <a:pt x="40" y="79"/>
                      <a:pt x="39" y="80"/>
                      <a:pt x="37" y="80"/>
                    </a:cubicBezTo>
                    <a:cubicBezTo>
                      <a:pt x="21" y="80"/>
                      <a:pt x="21" y="80"/>
                      <a:pt x="21" y="80"/>
                    </a:cubicBezTo>
                    <a:close/>
                    <a:moveTo>
                      <a:pt x="57" y="80"/>
                    </a:moveTo>
                    <a:cubicBezTo>
                      <a:pt x="57" y="80"/>
                      <a:pt x="57" y="80"/>
                      <a:pt x="57" y="80"/>
                    </a:cubicBezTo>
                    <a:cubicBezTo>
                      <a:pt x="55" y="80"/>
                      <a:pt x="53" y="79"/>
                      <a:pt x="53" y="77"/>
                    </a:cubicBezTo>
                    <a:cubicBezTo>
                      <a:pt x="53" y="75"/>
                      <a:pt x="55" y="74"/>
                      <a:pt x="57" y="74"/>
                    </a:cubicBezTo>
                    <a:cubicBezTo>
                      <a:pt x="72" y="74"/>
                      <a:pt x="72" y="74"/>
                      <a:pt x="72" y="74"/>
                    </a:cubicBezTo>
                    <a:cubicBezTo>
                      <a:pt x="74" y="74"/>
                      <a:pt x="75" y="75"/>
                      <a:pt x="75" y="77"/>
                    </a:cubicBezTo>
                    <a:cubicBezTo>
                      <a:pt x="75" y="79"/>
                      <a:pt x="74" y="80"/>
                      <a:pt x="72" y="80"/>
                    </a:cubicBezTo>
                    <a:cubicBezTo>
                      <a:pt x="57" y="80"/>
                      <a:pt x="57" y="80"/>
                      <a:pt x="57" y="80"/>
                    </a:cubicBezTo>
                    <a:close/>
                    <a:moveTo>
                      <a:pt x="21" y="98"/>
                    </a:moveTo>
                    <a:cubicBezTo>
                      <a:pt x="21" y="98"/>
                      <a:pt x="21" y="98"/>
                      <a:pt x="21" y="98"/>
                    </a:cubicBezTo>
                    <a:cubicBezTo>
                      <a:pt x="19" y="98"/>
                      <a:pt x="18" y="97"/>
                      <a:pt x="18" y="95"/>
                    </a:cubicBezTo>
                    <a:cubicBezTo>
                      <a:pt x="18" y="93"/>
                      <a:pt x="19" y="91"/>
                      <a:pt x="21" y="91"/>
                    </a:cubicBezTo>
                    <a:cubicBezTo>
                      <a:pt x="37" y="91"/>
                      <a:pt x="37" y="91"/>
                      <a:pt x="37" y="91"/>
                    </a:cubicBezTo>
                    <a:cubicBezTo>
                      <a:pt x="39" y="91"/>
                      <a:pt x="40" y="93"/>
                      <a:pt x="40" y="95"/>
                    </a:cubicBezTo>
                    <a:cubicBezTo>
                      <a:pt x="40" y="97"/>
                      <a:pt x="39" y="98"/>
                      <a:pt x="37" y="98"/>
                    </a:cubicBezTo>
                    <a:cubicBezTo>
                      <a:pt x="21" y="98"/>
                      <a:pt x="21" y="98"/>
                      <a:pt x="21" y="98"/>
                    </a:cubicBezTo>
                    <a:close/>
                    <a:moveTo>
                      <a:pt x="57" y="98"/>
                    </a:moveTo>
                    <a:cubicBezTo>
                      <a:pt x="57" y="98"/>
                      <a:pt x="57" y="98"/>
                      <a:pt x="57" y="98"/>
                    </a:cubicBezTo>
                    <a:cubicBezTo>
                      <a:pt x="55" y="98"/>
                      <a:pt x="53" y="97"/>
                      <a:pt x="53" y="95"/>
                    </a:cubicBezTo>
                    <a:cubicBezTo>
                      <a:pt x="53" y="93"/>
                      <a:pt x="55" y="91"/>
                      <a:pt x="57" y="91"/>
                    </a:cubicBezTo>
                    <a:cubicBezTo>
                      <a:pt x="72" y="91"/>
                      <a:pt x="72" y="91"/>
                      <a:pt x="72" y="91"/>
                    </a:cubicBezTo>
                    <a:cubicBezTo>
                      <a:pt x="74" y="91"/>
                      <a:pt x="75" y="93"/>
                      <a:pt x="75" y="95"/>
                    </a:cubicBezTo>
                    <a:cubicBezTo>
                      <a:pt x="75" y="97"/>
                      <a:pt x="74" y="98"/>
                      <a:pt x="72" y="98"/>
                    </a:cubicBezTo>
                    <a:cubicBezTo>
                      <a:pt x="57" y="98"/>
                      <a:pt x="57" y="98"/>
                      <a:pt x="57" y="98"/>
                    </a:cubicBezTo>
                    <a:close/>
                    <a:moveTo>
                      <a:pt x="93" y="41"/>
                    </a:moveTo>
                    <a:cubicBezTo>
                      <a:pt x="93" y="41"/>
                      <a:pt x="93" y="41"/>
                      <a:pt x="93" y="41"/>
                    </a:cubicBezTo>
                    <a:cubicBezTo>
                      <a:pt x="138" y="41"/>
                      <a:pt x="138" y="41"/>
                      <a:pt x="138" y="41"/>
                    </a:cubicBezTo>
                    <a:cubicBezTo>
                      <a:pt x="138" y="41"/>
                      <a:pt x="138" y="41"/>
                      <a:pt x="138" y="41"/>
                    </a:cubicBezTo>
                    <a:cubicBezTo>
                      <a:pt x="141" y="41"/>
                      <a:pt x="144" y="44"/>
                      <a:pt x="144" y="47"/>
                    </a:cubicBezTo>
                    <a:cubicBezTo>
                      <a:pt x="144" y="135"/>
                      <a:pt x="144" y="135"/>
                      <a:pt x="144" y="135"/>
                    </a:cubicBezTo>
                    <a:cubicBezTo>
                      <a:pt x="144" y="135"/>
                      <a:pt x="144" y="135"/>
                      <a:pt x="144" y="135"/>
                    </a:cubicBezTo>
                    <a:cubicBezTo>
                      <a:pt x="144" y="138"/>
                      <a:pt x="141" y="140"/>
                      <a:pt x="138" y="140"/>
                    </a:cubicBezTo>
                    <a:cubicBezTo>
                      <a:pt x="88" y="140"/>
                      <a:pt x="88" y="140"/>
                      <a:pt x="88" y="140"/>
                    </a:cubicBezTo>
                    <a:cubicBezTo>
                      <a:pt x="67" y="140"/>
                      <a:pt x="67" y="140"/>
                      <a:pt x="67" y="140"/>
                    </a:cubicBezTo>
                    <a:cubicBezTo>
                      <a:pt x="67" y="140"/>
                      <a:pt x="67" y="140"/>
                      <a:pt x="67" y="140"/>
                    </a:cubicBezTo>
                    <a:cubicBezTo>
                      <a:pt x="64" y="140"/>
                      <a:pt x="61" y="138"/>
                      <a:pt x="61" y="135"/>
                    </a:cubicBezTo>
                    <a:cubicBezTo>
                      <a:pt x="61" y="118"/>
                      <a:pt x="61" y="118"/>
                      <a:pt x="61" y="118"/>
                    </a:cubicBezTo>
                    <a:cubicBezTo>
                      <a:pt x="32" y="118"/>
                      <a:pt x="32" y="118"/>
                      <a:pt x="32" y="118"/>
                    </a:cubicBezTo>
                    <a:cubicBezTo>
                      <a:pt x="32" y="135"/>
                      <a:pt x="32" y="135"/>
                      <a:pt x="32" y="135"/>
                    </a:cubicBezTo>
                    <a:cubicBezTo>
                      <a:pt x="32" y="135"/>
                      <a:pt x="32" y="135"/>
                      <a:pt x="32" y="135"/>
                    </a:cubicBezTo>
                    <a:cubicBezTo>
                      <a:pt x="32" y="138"/>
                      <a:pt x="30" y="140"/>
                      <a:pt x="27" y="140"/>
                    </a:cubicBezTo>
                    <a:cubicBezTo>
                      <a:pt x="6" y="140"/>
                      <a:pt x="6" y="140"/>
                      <a:pt x="6" y="140"/>
                    </a:cubicBezTo>
                    <a:cubicBezTo>
                      <a:pt x="6" y="140"/>
                      <a:pt x="6" y="140"/>
                      <a:pt x="6" y="140"/>
                    </a:cubicBezTo>
                    <a:cubicBezTo>
                      <a:pt x="3" y="140"/>
                      <a:pt x="0" y="138"/>
                      <a:pt x="0" y="135"/>
                    </a:cubicBezTo>
                    <a:cubicBezTo>
                      <a:pt x="0" y="6"/>
                      <a:pt x="0" y="6"/>
                      <a:pt x="0" y="6"/>
                    </a:cubicBezTo>
                    <a:cubicBezTo>
                      <a:pt x="0" y="6"/>
                      <a:pt x="0" y="6"/>
                      <a:pt x="0" y="6"/>
                    </a:cubicBezTo>
                    <a:cubicBezTo>
                      <a:pt x="0" y="2"/>
                      <a:pt x="3" y="0"/>
                      <a:pt x="6" y="0"/>
                    </a:cubicBezTo>
                    <a:cubicBezTo>
                      <a:pt x="88" y="0"/>
                      <a:pt x="88" y="0"/>
                      <a:pt x="88" y="0"/>
                    </a:cubicBezTo>
                    <a:cubicBezTo>
                      <a:pt x="88" y="0"/>
                      <a:pt x="88" y="0"/>
                      <a:pt x="88" y="0"/>
                    </a:cubicBezTo>
                    <a:cubicBezTo>
                      <a:pt x="91" y="0"/>
                      <a:pt x="93" y="2"/>
                      <a:pt x="93" y="6"/>
                    </a:cubicBezTo>
                    <a:cubicBezTo>
                      <a:pt x="93" y="41"/>
                      <a:pt x="93" y="41"/>
                      <a:pt x="93" y="41"/>
                    </a:cubicBezTo>
                    <a:close/>
                  </a:path>
                </a:pathLst>
              </a:custGeom>
              <a:solidFill>
                <a:schemeClr val="bg1"/>
              </a:solidFill>
              <a:ln>
                <a:noFill/>
              </a:ln>
            </p:spPr>
            <p:txBody>
              <a:bodyPr vert="horz" wrap="square" lIns="91440" tIns="45720" rIns="91440" bIns="45720" numCol="1" anchor="t" anchorCtr="false" compatLnSpc="true"/>
              <a:lstStyle/>
              <a:p>
                <a:endParaRPr lang="zh-CN" altLang="en-US" dirty="0">
                  <a:latin typeface="思源宋体 CN Heavy" panose="02020900000000000000" pitchFamily="18" charset="-122"/>
                  <a:ea typeface="微软雅黑" panose="020B0503020204020204" pitchFamily="34" charset="-122"/>
                  <a:sym typeface="Arial" panose="02080604020202020204" pitchFamily="34" charset="0"/>
                </a:endParaRPr>
              </a:p>
            </p:txBody>
          </p:sp>
        </p:grpSp>
        <p:sp>
          <p:nvSpPr>
            <p:cNvPr id="30" name="文本框 84"/>
            <p:cNvSpPr txBox="true"/>
            <p:nvPr/>
          </p:nvSpPr>
          <p:spPr>
            <a:xfrm>
              <a:off x="4781550" y="3443292"/>
              <a:ext cx="2638425" cy="2215991"/>
            </a:xfrm>
            <a:prstGeom prst="rect">
              <a:avLst/>
            </a:prstGeom>
            <a:noFill/>
          </p:spPr>
          <p:txBody>
            <a:bodyPr wrap="square">
              <a:spAutoFit/>
            </a:bodyPr>
            <a:lstStyle/>
            <a:p>
              <a:pPr lvl="0" algn="ctr">
                <a:lnSpc>
                  <a:spcPct val="150000"/>
                </a:lnSpc>
                <a:spcAft>
                  <a:spcPct val="0"/>
                </a:spcAft>
                <a:defRPr/>
              </a:pPr>
              <a:r>
                <a:rPr lang="zh-CN" altLang="en-US" sz="2000" b="1" dirty="0">
                  <a:solidFill>
                    <a:srgbClr val="0866BC"/>
                  </a:solidFill>
                  <a:latin typeface="+mn-ea"/>
                </a:rPr>
                <a:t>改革要</a:t>
              </a:r>
              <a:r>
                <a:rPr lang="zh-CN" altLang="en-US" sz="2000" b="1" dirty="0" smtClean="0">
                  <a:solidFill>
                    <a:srgbClr val="0866BC"/>
                  </a:solidFill>
                  <a:latin typeface="+mn-ea"/>
                </a:rPr>
                <a:t>实效</a:t>
              </a:r>
              <a:endParaRPr lang="en-US" altLang="zh-CN" sz="2000" b="1" dirty="0" smtClean="0">
                <a:solidFill>
                  <a:srgbClr val="0866BC"/>
                </a:solidFill>
                <a:latin typeface="+mn-ea"/>
              </a:endParaRPr>
            </a:p>
            <a:p>
              <a:pPr lvl="0">
                <a:lnSpc>
                  <a:spcPct val="150000"/>
                </a:lnSpc>
                <a:spcAft>
                  <a:spcPct val="0"/>
                </a:spcAft>
                <a:defRPr/>
              </a:pPr>
              <a:r>
                <a:rPr lang="zh-CN" altLang="en-US" dirty="0">
                  <a:solidFill>
                    <a:srgbClr val="0866BC"/>
                  </a:solidFill>
                  <a:latin typeface="+mn-ea"/>
                </a:rPr>
                <a:t>通过述职问询、考核评估、督查督办等多种方式，</a:t>
              </a:r>
              <a:r>
                <a:rPr lang="zh-CN" altLang="en-US" dirty="0" smtClean="0">
                  <a:solidFill>
                    <a:srgbClr val="0866BC"/>
                  </a:solidFill>
                  <a:latin typeface="+mn-ea"/>
                </a:rPr>
                <a:t>对重点</a:t>
              </a:r>
              <a:r>
                <a:rPr lang="zh-CN" altLang="en-US" dirty="0">
                  <a:solidFill>
                    <a:srgbClr val="0866BC"/>
                  </a:solidFill>
                  <a:latin typeface="+mn-ea"/>
                </a:rPr>
                <a:t>改革事项专项督导检查、评估</a:t>
              </a:r>
              <a:r>
                <a:rPr lang="zh-CN" altLang="en-US" dirty="0" smtClean="0">
                  <a:solidFill>
                    <a:srgbClr val="0866BC"/>
                  </a:solidFill>
                  <a:latin typeface="+mn-ea"/>
                </a:rPr>
                <a:t>评价。</a:t>
              </a:r>
              <a:endParaRPr kumimoji="0" lang="en-US" altLang="zh-CN" b="0" i="0" u="none" strike="noStrike" kern="1200" cap="none" spc="0" normalizeH="0" baseline="0" noProof="0" dirty="0">
                <a:ln>
                  <a:noFill/>
                </a:ln>
                <a:solidFill>
                  <a:srgbClr val="0866BC"/>
                </a:solidFill>
                <a:effectLst/>
                <a:uLnTx/>
                <a:uFillTx/>
                <a:latin typeface="+mn-ea"/>
              </a:endParaRPr>
            </a:p>
          </p:txBody>
        </p:sp>
      </p:grpSp>
      <p:grpSp>
        <p:nvGrpSpPr>
          <p:cNvPr id="11" name="组合 10"/>
          <p:cNvGrpSpPr/>
          <p:nvPr/>
        </p:nvGrpSpPr>
        <p:grpSpPr>
          <a:xfrm>
            <a:off x="7953375" y="2454107"/>
            <a:ext cx="3047999" cy="3205176"/>
            <a:chOff x="7953375" y="2454107"/>
            <a:chExt cx="3047999" cy="3205176"/>
          </a:xfrm>
        </p:grpSpPr>
        <p:sp>
          <p:nvSpPr>
            <p:cNvPr id="27" name="îṣļîḑé-Oval 11"/>
            <p:cNvSpPr/>
            <p:nvPr/>
          </p:nvSpPr>
          <p:spPr>
            <a:xfrm>
              <a:off x="8995218" y="2454107"/>
              <a:ext cx="909757" cy="909757"/>
            </a:xfrm>
            <a:prstGeom prst="ellipse">
              <a:avLst/>
            </a:prstGeom>
            <a:gradFill>
              <a:gsLst>
                <a:gs pos="30000">
                  <a:srgbClr val="4B9FEB"/>
                </a:gs>
                <a:gs pos="72000">
                  <a:srgbClr val="1A78F6"/>
                </a:gs>
              </a:gsLst>
              <a:lin ang="3600000" scaled="false"/>
            </a:gradFill>
            <a:ln w="92075">
              <a:solidFill>
                <a:schemeClr val="bg1">
                  <a:alpha val="18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false" anchor="ctr" anchorCtr="false" forceAA="false" compatLnSpc="true">
              <a:noAutofit/>
            </a:bodyPr>
            <a:lstStyle/>
            <a:p>
              <a:pPr algn="ctr"/>
              <a:endParaRPr lang="zh-CN" altLang="en-US" sz="1200" dirty="0">
                <a:solidFill>
                  <a:schemeClr val="bg1"/>
                </a:solidFill>
                <a:latin typeface="思源宋体 CN Heavy" panose="02020900000000000000" pitchFamily="18" charset="-122"/>
                <a:ea typeface="微软雅黑" panose="020B0503020204020204" pitchFamily="34" charset="-122"/>
                <a:sym typeface="Arial" panose="02080604020202020204" pitchFamily="34" charset="0"/>
              </a:endParaRPr>
            </a:p>
          </p:txBody>
        </p:sp>
        <p:sp>
          <p:nvSpPr>
            <p:cNvPr id="28" name="îṣļîḑé-Freeform 9"/>
            <p:cNvSpPr/>
            <p:nvPr/>
          </p:nvSpPr>
          <p:spPr bwMode="auto">
            <a:xfrm>
              <a:off x="9213193" y="2596112"/>
              <a:ext cx="511907" cy="549547"/>
            </a:xfrm>
            <a:custGeom>
              <a:avLst/>
              <a:gdLst>
                <a:gd name="T0" fmla="*/ 89 w 89"/>
                <a:gd name="T1" fmla="*/ 24 h 96"/>
                <a:gd name="T2" fmla="*/ 89 w 89"/>
                <a:gd name="T3" fmla="*/ 83 h 96"/>
                <a:gd name="T4" fmla="*/ 76 w 89"/>
                <a:gd name="T5" fmla="*/ 96 h 96"/>
                <a:gd name="T6" fmla="*/ 3 w 89"/>
                <a:gd name="T7" fmla="*/ 92 h 96"/>
                <a:gd name="T8" fmla="*/ 0 w 89"/>
                <a:gd name="T9" fmla="*/ 28 h 96"/>
                <a:gd name="T10" fmla="*/ 13 w 89"/>
                <a:gd name="T11" fmla="*/ 15 h 96"/>
                <a:gd name="T12" fmla="*/ 49 w 89"/>
                <a:gd name="T13" fmla="*/ 6 h 96"/>
                <a:gd name="T14" fmla="*/ 65 w 89"/>
                <a:gd name="T15" fmla="*/ 0 h 96"/>
                <a:gd name="T16" fmla="*/ 81 w 89"/>
                <a:gd name="T17" fmla="*/ 6 h 96"/>
                <a:gd name="T18" fmla="*/ 88 w 89"/>
                <a:gd name="T19" fmla="*/ 22 h 96"/>
                <a:gd name="T20" fmla="*/ 65 w 89"/>
                <a:gd name="T21" fmla="*/ 11 h 96"/>
                <a:gd name="T22" fmla="*/ 76 w 89"/>
                <a:gd name="T23" fmla="*/ 22 h 96"/>
                <a:gd name="T24" fmla="*/ 65 w 89"/>
                <a:gd name="T25" fmla="*/ 33 h 96"/>
                <a:gd name="T26" fmla="*/ 54 w 89"/>
                <a:gd name="T27" fmla="*/ 22 h 96"/>
                <a:gd name="T28" fmla="*/ 65 w 89"/>
                <a:gd name="T29" fmla="*/ 11 h 96"/>
                <a:gd name="T30" fmla="*/ 70 w 89"/>
                <a:gd name="T31" fmla="*/ 17 h 96"/>
                <a:gd name="T32" fmla="*/ 60 w 89"/>
                <a:gd name="T33" fmla="*/ 17 h 96"/>
                <a:gd name="T34" fmla="*/ 60 w 89"/>
                <a:gd name="T35" fmla="*/ 27 h 96"/>
                <a:gd name="T36" fmla="*/ 70 w 89"/>
                <a:gd name="T37" fmla="*/ 27 h 96"/>
                <a:gd name="T38" fmla="*/ 70 w 89"/>
                <a:gd name="T39" fmla="*/ 17 h 96"/>
                <a:gd name="T40" fmla="*/ 43 w 89"/>
                <a:gd name="T41" fmla="*/ 22 h 96"/>
                <a:gd name="T42" fmla="*/ 8 w 89"/>
                <a:gd name="T43" fmla="*/ 24 h 96"/>
                <a:gd name="T44" fmla="*/ 7 w 89"/>
                <a:gd name="T45" fmla="*/ 83 h 96"/>
                <a:gd name="T46" fmla="*/ 13 w 89"/>
                <a:gd name="T47" fmla="*/ 89 h 96"/>
                <a:gd name="T48" fmla="*/ 81 w 89"/>
                <a:gd name="T49" fmla="*/ 87 h 96"/>
                <a:gd name="T50" fmla="*/ 82 w 89"/>
                <a:gd name="T51" fmla="*/ 37 h 96"/>
                <a:gd name="T52" fmla="*/ 67 w 89"/>
                <a:gd name="T53" fmla="*/ 52 h 96"/>
                <a:gd name="T54" fmla="*/ 64 w 89"/>
                <a:gd name="T55" fmla="*/ 52 h 96"/>
                <a:gd name="T56" fmla="*/ 57 w 89"/>
                <a:gd name="T57" fmla="*/ 43 h 96"/>
                <a:gd name="T58" fmla="*/ 43 w 89"/>
                <a:gd name="T59" fmla="*/ 22 h 96"/>
                <a:gd name="T60" fmla="*/ 78 w 89"/>
                <a:gd name="T61" fmla="*/ 9 h 96"/>
                <a:gd name="T62" fmla="*/ 52 w 89"/>
                <a:gd name="T63" fmla="*/ 9 h 96"/>
                <a:gd name="T64" fmla="*/ 47 w 89"/>
                <a:gd name="T65" fmla="*/ 22 h 96"/>
                <a:gd name="T66" fmla="*/ 59 w 89"/>
                <a:gd name="T67" fmla="*/ 40 h 96"/>
                <a:gd name="T68" fmla="*/ 65 w 89"/>
                <a:gd name="T69" fmla="*/ 47 h 96"/>
                <a:gd name="T70" fmla="*/ 72 w 89"/>
                <a:gd name="T71" fmla="*/ 40 h 96"/>
                <a:gd name="T72" fmla="*/ 84 w 89"/>
                <a:gd name="T73" fmla="*/ 22 h 96"/>
                <a:gd name="T74" fmla="*/ 51 w 89"/>
                <a:gd name="T75" fmla="*/ 48 h 96"/>
                <a:gd name="T76" fmla="*/ 54 w 89"/>
                <a:gd name="T77" fmla="*/ 48 h 96"/>
                <a:gd name="T78" fmla="*/ 48 w 89"/>
                <a:gd name="T79" fmla="*/ 57 h 96"/>
                <a:gd name="T80" fmla="*/ 73 w 89"/>
                <a:gd name="T81" fmla="*/ 55 h 96"/>
                <a:gd name="T82" fmla="*/ 76 w 89"/>
                <a:gd name="T83" fmla="*/ 58 h 96"/>
                <a:gd name="T84" fmla="*/ 68 w 89"/>
                <a:gd name="T85" fmla="*/ 76 h 96"/>
                <a:gd name="T86" fmla="*/ 65 w 89"/>
                <a:gd name="T87" fmla="*/ 79 h 96"/>
                <a:gd name="T88" fmla="*/ 59 w 89"/>
                <a:gd name="T89" fmla="*/ 73 h 96"/>
                <a:gd name="T90" fmla="*/ 59 w 89"/>
                <a:gd name="T91" fmla="*/ 73 h 96"/>
                <a:gd name="T92" fmla="*/ 59 w 89"/>
                <a:gd name="T93" fmla="*/ 73 h 96"/>
                <a:gd name="T94" fmla="*/ 46 w 89"/>
                <a:gd name="T95" fmla="*/ 60 h 96"/>
                <a:gd name="T96" fmla="*/ 19 w 89"/>
                <a:gd name="T97" fmla="*/ 83 h 96"/>
                <a:gd name="T98" fmla="*/ 43 w 89"/>
                <a:gd name="T99" fmla="*/ 57 h 96"/>
                <a:gd name="T100" fmla="*/ 17 w 89"/>
                <a:gd name="T101" fmla="*/ 63 h 96"/>
                <a:gd name="T102" fmla="*/ 14 w 89"/>
                <a:gd name="T103" fmla="*/ 60 h 96"/>
                <a:gd name="T104" fmla="*/ 20 w 89"/>
                <a:gd name="T105" fmla="*/ 34 h 96"/>
                <a:gd name="T106" fmla="*/ 23 w 89"/>
                <a:gd name="T107" fmla="*/ 31 h 96"/>
                <a:gd name="T108" fmla="*/ 34 w 89"/>
                <a:gd name="T109" fmla="*/ 43 h 96"/>
                <a:gd name="T110" fmla="*/ 34 w 89"/>
                <a:gd name="T111" fmla="*/ 43 h 96"/>
                <a:gd name="T112" fmla="*/ 46 w 89"/>
                <a:gd name="T11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6">
                  <a:moveTo>
                    <a:pt x="88" y="22"/>
                  </a:moveTo>
                  <a:cubicBezTo>
                    <a:pt x="88" y="23"/>
                    <a:pt x="88" y="24"/>
                    <a:pt x="89" y="24"/>
                  </a:cubicBezTo>
                  <a:cubicBezTo>
                    <a:pt x="89" y="26"/>
                    <a:pt x="89" y="27"/>
                    <a:pt x="89" y="28"/>
                  </a:cubicBezTo>
                  <a:cubicBezTo>
                    <a:pt x="89" y="83"/>
                    <a:pt x="89" y="83"/>
                    <a:pt x="89" y="83"/>
                  </a:cubicBezTo>
                  <a:cubicBezTo>
                    <a:pt x="89" y="87"/>
                    <a:pt x="88" y="90"/>
                    <a:pt x="85" y="92"/>
                  </a:cubicBezTo>
                  <a:cubicBezTo>
                    <a:pt x="83" y="95"/>
                    <a:pt x="80" y="96"/>
                    <a:pt x="76" y="96"/>
                  </a:cubicBezTo>
                  <a:cubicBezTo>
                    <a:pt x="13" y="96"/>
                    <a:pt x="13" y="96"/>
                    <a:pt x="13" y="96"/>
                  </a:cubicBezTo>
                  <a:cubicBezTo>
                    <a:pt x="9" y="96"/>
                    <a:pt x="6" y="95"/>
                    <a:pt x="3" y="92"/>
                  </a:cubicBezTo>
                  <a:cubicBezTo>
                    <a:pt x="1" y="90"/>
                    <a:pt x="0" y="87"/>
                    <a:pt x="0" y="83"/>
                  </a:cubicBezTo>
                  <a:cubicBezTo>
                    <a:pt x="0" y="28"/>
                    <a:pt x="0" y="28"/>
                    <a:pt x="0" y="28"/>
                  </a:cubicBezTo>
                  <a:cubicBezTo>
                    <a:pt x="0" y="25"/>
                    <a:pt x="1" y="21"/>
                    <a:pt x="3" y="19"/>
                  </a:cubicBezTo>
                  <a:cubicBezTo>
                    <a:pt x="6" y="17"/>
                    <a:pt x="9" y="15"/>
                    <a:pt x="13" y="15"/>
                  </a:cubicBezTo>
                  <a:cubicBezTo>
                    <a:pt x="44" y="15"/>
                    <a:pt x="44" y="15"/>
                    <a:pt x="44" y="15"/>
                  </a:cubicBezTo>
                  <a:cubicBezTo>
                    <a:pt x="45" y="12"/>
                    <a:pt x="47" y="9"/>
                    <a:pt x="49" y="6"/>
                  </a:cubicBezTo>
                  <a:cubicBezTo>
                    <a:pt x="49" y="6"/>
                    <a:pt x="49" y="6"/>
                    <a:pt x="49" y="6"/>
                  </a:cubicBezTo>
                  <a:cubicBezTo>
                    <a:pt x="53" y="2"/>
                    <a:pt x="59" y="0"/>
                    <a:pt x="65" y="0"/>
                  </a:cubicBezTo>
                  <a:cubicBezTo>
                    <a:pt x="71" y="0"/>
                    <a:pt x="77" y="2"/>
                    <a:pt x="81" y="6"/>
                  </a:cubicBezTo>
                  <a:cubicBezTo>
                    <a:pt x="81" y="6"/>
                    <a:pt x="81" y="6"/>
                    <a:pt x="81" y="6"/>
                  </a:cubicBezTo>
                  <a:cubicBezTo>
                    <a:pt x="85" y="10"/>
                    <a:pt x="88" y="16"/>
                    <a:pt x="88" y="22"/>
                  </a:cubicBezTo>
                  <a:cubicBezTo>
                    <a:pt x="88" y="22"/>
                    <a:pt x="88" y="22"/>
                    <a:pt x="88" y="22"/>
                  </a:cubicBezTo>
                  <a:close/>
                  <a:moveTo>
                    <a:pt x="65" y="11"/>
                  </a:moveTo>
                  <a:cubicBezTo>
                    <a:pt x="65" y="11"/>
                    <a:pt x="65" y="11"/>
                    <a:pt x="65" y="11"/>
                  </a:cubicBezTo>
                  <a:cubicBezTo>
                    <a:pt x="68" y="11"/>
                    <a:pt x="71" y="13"/>
                    <a:pt x="73" y="15"/>
                  </a:cubicBezTo>
                  <a:cubicBezTo>
                    <a:pt x="75" y="17"/>
                    <a:pt x="76" y="19"/>
                    <a:pt x="76" y="22"/>
                  </a:cubicBezTo>
                  <a:cubicBezTo>
                    <a:pt x="76" y="25"/>
                    <a:pt x="75" y="28"/>
                    <a:pt x="73" y="30"/>
                  </a:cubicBezTo>
                  <a:cubicBezTo>
                    <a:pt x="71" y="32"/>
                    <a:pt x="68" y="33"/>
                    <a:pt x="65" y="33"/>
                  </a:cubicBezTo>
                  <a:cubicBezTo>
                    <a:pt x="62" y="33"/>
                    <a:pt x="59" y="32"/>
                    <a:pt x="57" y="30"/>
                  </a:cubicBezTo>
                  <a:cubicBezTo>
                    <a:pt x="55" y="28"/>
                    <a:pt x="54" y="25"/>
                    <a:pt x="54" y="22"/>
                  </a:cubicBezTo>
                  <a:cubicBezTo>
                    <a:pt x="54" y="19"/>
                    <a:pt x="55" y="17"/>
                    <a:pt x="57" y="15"/>
                  </a:cubicBezTo>
                  <a:cubicBezTo>
                    <a:pt x="59" y="13"/>
                    <a:pt x="62" y="11"/>
                    <a:pt x="65" y="11"/>
                  </a:cubicBezTo>
                  <a:close/>
                  <a:moveTo>
                    <a:pt x="70" y="17"/>
                  </a:moveTo>
                  <a:cubicBezTo>
                    <a:pt x="70" y="17"/>
                    <a:pt x="70" y="17"/>
                    <a:pt x="70" y="17"/>
                  </a:cubicBezTo>
                  <a:cubicBezTo>
                    <a:pt x="69" y="16"/>
                    <a:pt x="67" y="15"/>
                    <a:pt x="65" y="15"/>
                  </a:cubicBezTo>
                  <a:cubicBezTo>
                    <a:pt x="63" y="15"/>
                    <a:pt x="62" y="16"/>
                    <a:pt x="60" y="17"/>
                  </a:cubicBezTo>
                  <a:cubicBezTo>
                    <a:pt x="59" y="19"/>
                    <a:pt x="58" y="20"/>
                    <a:pt x="58" y="22"/>
                  </a:cubicBezTo>
                  <a:cubicBezTo>
                    <a:pt x="58" y="24"/>
                    <a:pt x="59" y="26"/>
                    <a:pt x="60" y="27"/>
                  </a:cubicBezTo>
                  <a:cubicBezTo>
                    <a:pt x="62" y="29"/>
                    <a:pt x="63" y="29"/>
                    <a:pt x="65" y="29"/>
                  </a:cubicBezTo>
                  <a:cubicBezTo>
                    <a:pt x="67" y="29"/>
                    <a:pt x="69" y="29"/>
                    <a:pt x="70" y="27"/>
                  </a:cubicBezTo>
                  <a:cubicBezTo>
                    <a:pt x="71" y="26"/>
                    <a:pt x="72" y="24"/>
                    <a:pt x="72" y="22"/>
                  </a:cubicBezTo>
                  <a:cubicBezTo>
                    <a:pt x="72" y="20"/>
                    <a:pt x="71" y="19"/>
                    <a:pt x="70" y="17"/>
                  </a:cubicBezTo>
                  <a:close/>
                  <a:moveTo>
                    <a:pt x="43" y="22"/>
                  </a:moveTo>
                  <a:cubicBezTo>
                    <a:pt x="43" y="22"/>
                    <a:pt x="43" y="22"/>
                    <a:pt x="43" y="22"/>
                  </a:cubicBezTo>
                  <a:cubicBezTo>
                    <a:pt x="13" y="22"/>
                    <a:pt x="13" y="22"/>
                    <a:pt x="13" y="22"/>
                  </a:cubicBezTo>
                  <a:cubicBezTo>
                    <a:pt x="11" y="22"/>
                    <a:pt x="9" y="23"/>
                    <a:pt x="8" y="24"/>
                  </a:cubicBezTo>
                  <a:cubicBezTo>
                    <a:pt x="7" y="25"/>
                    <a:pt x="7" y="27"/>
                    <a:pt x="7" y="28"/>
                  </a:cubicBezTo>
                  <a:cubicBezTo>
                    <a:pt x="7" y="83"/>
                    <a:pt x="7" y="83"/>
                    <a:pt x="7" y="83"/>
                  </a:cubicBezTo>
                  <a:cubicBezTo>
                    <a:pt x="7" y="85"/>
                    <a:pt x="7" y="86"/>
                    <a:pt x="8" y="87"/>
                  </a:cubicBezTo>
                  <a:cubicBezTo>
                    <a:pt x="9" y="88"/>
                    <a:pt x="11" y="89"/>
                    <a:pt x="13" y="89"/>
                  </a:cubicBezTo>
                  <a:cubicBezTo>
                    <a:pt x="76" y="89"/>
                    <a:pt x="76" y="89"/>
                    <a:pt x="76" y="89"/>
                  </a:cubicBezTo>
                  <a:cubicBezTo>
                    <a:pt x="78" y="89"/>
                    <a:pt x="79" y="88"/>
                    <a:pt x="81" y="87"/>
                  </a:cubicBezTo>
                  <a:cubicBezTo>
                    <a:pt x="82" y="86"/>
                    <a:pt x="82" y="85"/>
                    <a:pt x="82" y="83"/>
                  </a:cubicBezTo>
                  <a:cubicBezTo>
                    <a:pt x="82" y="37"/>
                    <a:pt x="82" y="37"/>
                    <a:pt x="82" y="37"/>
                  </a:cubicBezTo>
                  <a:cubicBezTo>
                    <a:pt x="80" y="40"/>
                    <a:pt x="77" y="42"/>
                    <a:pt x="74" y="43"/>
                  </a:cubicBezTo>
                  <a:cubicBezTo>
                    <a:pt x="67" y="52"/>
                    <a:pt x="67" y="52"/>
                    <a:pt x="67" y="52"/>
                  </a:cubicBezTo>
                  <a:cubicBezTo>
                    <a:pt x="66" y="53"/>
                    <a:pt x="65" y="53"/>
                    <a:pt x="64" y="52"/>
                  </a:cubicBezTo>
                  <a:cubicBezTo>
                    <a:pt x="64" y="52"/>
                    <a:pt x="64" y="52"/>
                    <a:pt x="64" y="52"/>
                  </a:cubicBezTo>
                  <a:cubicBezTo>
                    <a:pt x="64" y="52"/>
                    <a:pt x="64" y="52"/>
                    <a:pt x="64" y="52"/>
                  </a:cubicBezTo>
                  <a:cubicBezTo>
                    <a:pt x="57" y="43"/>
                    <a:pt x="57" y="43"/>
                    <a:pt x="57" y="43"/>
                  </a:cubicBezTo>
                  <a:cubicBezTo>
                    <a:pt x="53" y="42"/>
                    <a:pt x="49" y="39"/>
                    <a:pt x="47" y="35"/>
                  </a:cubicBezTo>
                  <a:cubicBezTo>
                    <a:pt x="44" y="31"/>
                    <a:pt x="43" y="27"/>
                    <a:pt x="43" y="22"/>
                  </a:cubicBezTo>
                  <a:close/>
                  <a:moveTo>
                    <a:pt x="78" y="9"/>
                  </a:moveTo>
                  <a:cubicBezTo>
                    <a:pt x="78" y="9"/>
                    <a:pt x="78" y="9"/>
                    <a:pt x="78" y="9"/>
                  </a:cubicBezTo>
                  <a:cubicBezTo>
                    <a:pt x="75" y="6"/>
                    <a:pt x="70" y="4"/>
                    <a:pt x="65" y="4"/>
                  </a:cubicBezTo>
                  <a:cubicBezTo>
                    <a:pt x="60" y="4"/>
                    <a:pt x="56" y="6"/>
                    <a:pt x="52" y="9"/>
                  </a:cubicBezTo>
                  <a:cubicBezTo>
                    <a:pt x="52" y="9"/>
                    <a:pt x="52" y="9"/>
                    <a:pt x="52" y="9"/>
                  </a:cubicBezTo>
                  <a:cubicBezTo>
                    <a:pt x="49" y="13"/>
                    <a:pt x="47" y="17"/>
                    <a:pt x="47" y="22"/>
                  </a:cubicBezTo>
                  <a:cubicBezTo>
                    <a:pt x="47" y="26"/>
                    <a:pt x="48" y="30"/>
                    <a:pt x="50" y="33"/>
                  </a:cubicBezTo>
                  <a:cubicBezTo>
                    <a:pt x="52" y="36"/>
                    <a:pt x="55" y="38"/>
                    <a:pt x="59" y="40"/>
                  </a:cubicBezTo>
                  <a:cubicBezTo>
                    <a:pt x="59" y="40"/>
                    <a:pt x="59" y="40"/>
                    <a:pt x="60" y="40"/>
                  </a:cubicBezTo>
                  <a:cubicBezTo>
                    <a:pt x="65" y="47"/>
                    <a:pt x="65" y="47"/>
                    <a:pt x="65" y="47"/>
                  </a:cubicBezTo>
                  <a:cubicBezTo>
                    <a:pt x="71" y="40"/>
                    <a:pt x="71" y="40"/>
                    <a:pt x="71" y="40"/>
                  </a:cubicBezTo>
                  <a:cubicBezTo>
                    <a:pt x="71" y="40"/>
                    <a:pt x="71" y="40"/>
                    <a:pt x="72" y="40"/>
                  </a:cubicBezTo>
                  <a:cubicBezTo>
                    <a:pt x="75" y="38"/>
                    <a:pt x="78" y="36"/>
                    <a:pt x="80" y="33"/>
                  </a:cubicBezTo>
                  <a:cubicBezTo>
                    <a:pt x="82" y="30"/>
                    <a:pt x="84" y="26"/>
                    <a:pt x="84" y="22"/>
                  </a:cubicBezTo>
                  <a:cubicBezTo>
                    <a:pt x="84" y="17"/>
                    <a:pt x="82" y="13"/>
                    <a:pt x="78" y="9"/>
                  </a:cubicBezTo>
                  <a:close/>
                  <a:moveTo>
                    <a:pt x="51" y="48"/>
                  </a:moveTo>
                  <a:cubicBezTo>
                    <a:pt x="51" y="48"/>
                    <a:pt x="51" y="48"/>
                    <a:pt x="51" y="48"/>
                  </a:cubicBezTo>
                  <a:cubicBezTo>
                    <a:pt x="52" y="47"/>
                    <a:pt x="53" y="47"/>
                    <a:pt x="54" y="48"/>
                  </a:cubicBezTo>
                  <a:cubicBezTo>
                    <a:pt x="55" y="49"/>
                    <a:pt x="55" y="50"/>
                    <a:pt x="54" y="51"/>
                  </a:cubicBezTo>
                  <a:cubicBezTo>
                    <a:pt x="48" y="57"/>
                    <a:pt x="48" y="57"/>
                    <a:pt x="48" y="57"/>
                  </a:cubicBezTo>
                  <a:cubicBezTo>
                    <a:pt x="60" y="69"/>
                    <a:pt x="60" y="69"/>
                    <a:pt x="60" y="69"/>
                  </a:cubicBezTo>
                  <a:cubicBezTo>
                    <a:pt x="73" y="55"/>
                    <a:pt x="73" y="55"/>
                    <a:pt x="73" y="55"/>
                  </a:cubicBezTo>
                  <a:cubicBezTo>
                    <a:pt x="74" y="55"/>
                    <a:pt x="76" y="55"/>
                    <a:pt x="76" y="55"/>
                  </a:cubicBezTo>
                  <a:cubicBezTo>
                    <a:pt x="77" y="56"/>
                    <a:pt x="77" y="58"/>
                    <a:pt x="76" y="58"/>
                  </a:cubicBezTo>
                  <a:cubicBezTo>
                    <a:pt x="63" y="72"/>
                    <a:pt x="63" y="72"/>
                    <a:pt x="63" y="72"/>
                  </a:cubicBezTo>
                  <a:cubicBezTo>
                    <a:pt x="68" y="76"/>
                    <a:pt x="68" y="76"/>
                    <a:pt x="68" y="76"/>
                  </a:cubicBezTo>
                  <a:cubicBezTo>
                    <a:pt x="68" y="77"/>
                    <a:pt x="68" y="78"/>
                    <a:pt x="68" y="79"/>
                  </a:cubicBezTo>
                  <a:cubicBezTo>
                    <a:pt x="67" y="80"/>
                    <a:pt x="65" y="80"/>
                    <a:pt x="65" y="79"/>
                  </a:cubicBezTo>
                  <a:cubicBezTo>
                    <a:pt x="59" y="73"/>
                    <a:pt x="59" y="73"/>
                    <a:pt x="59" y="73"/>
                  </a:cubicBezTo>
                  <a:cubicBezTo>
                    <a:pt x="59" y="73"/>
                    <a:pt x="59" y="73"/>
                    <a:pt x="59" y="73"/>
                  </a:cubicBezTo>
                  <a:cubicBezTo>
                    <a:pt x="59" y="73"/>
                    <a:pt x="59" y="73"/>
                    <a:pt x="59" y="73"/>
                  </a:cubicBezTo>
                  <a:cubicBezTo>
                    <a:pt x="59" y="73"/>
                    <a:pt x="59" y="73"/>
                    <a:pt x="59" y="73"/>
                  </a:cubicBezTo>
                  <a:cubicBezTo>
                    <a:pt x="59" y="73"/>
                    <a:pt x="59" y="73"/>
                    <a:pt x="59" y="73"/>
                  </a:cubicBezTo>
                  <a:cubicBezTo>
                    <a:pt x="59" y="73"/>
                    <a:pt x="59" y="73"/>
                    <a:pt x="59" y="73"/>
                  </a:cubicBezTo>
                  <a:cubicBezTo>
                    <a:pt x="59" y="73"/>
                    <a:pt x="59" y="73"/>
                    <a:pt x="59" y="73"/>
                  </a:cubicBezTo>
                  <a:cubicBezTo>
                    <a:pt x="46" y="60"/>
                    <a:pt x="46" y="60"/>
                    <a:pt x="46" y="60"/>
                  </a:cubicBezTo>
                  <a:cubicBezTo>
                    <a:pt x="22" y="83"/>
                    <a:pt x="22" y="83"/>
                    <a:pt x="22" y="83"/>
                  </a:cubicBezTo>
                  <a:cubicBezTo>
                    <a:pt x="21" y="84"/>
                    <a:pt x="20" y="84"/>
                    <a:pt x="19" y="83"/>
                  </a:cubicBezTo>
                  <a:cubicBezTo>
                    <a:pt x="18" y="83"/>
                    <a:pt x="18" y="81"/>
                    <a:pt x="19" y="81"/>
                  </a:cubicBezTo>
                  <a:cubicBezTo>
                    <a:pt x="43" y="57"/>
                    <a:pt x="43" y="57"/>
                    <a:pt x="43" y="57"/>
                  </a:cubicBezTo>
                  <a:cubicBezTo>
                    <a:pt x="33" y="47"/>
                    <a:pt x="33" y="47"/>
                    <a:pt x="33" y="47"/>
                  </a:cubicBezTo>
                  <a:cubicBezTo>
                    <a:pt x="17" y="63"/>
                    <a:pt x="17" y="63"/>
                    <a:pt x="17" y="63"/>
                  </a:cubicBezTo>
                  <a:cubicBezTo>
                    <a:pt x="16" y="64"/>
                    <a:pt x="15" y="64"/>
                    <a:pt x="14" y="63"/>
                  </a:cubicBezTo>
                  <a:cubicBezTo>
                    <a:pt x="13" y="62"/>
                    <a:pt x="13" y="61"/>
                    <a:pt x="14" y="60"/>
                  </a:cubicBezTo>
                  <a:cubicBezTo>
                    <a:pt x="30" y="44"/>
                    <a:pt x="30" y="44"/>
                    <a:pt x="30" y="44"/>
                  </a:cubicBezTo>
                  <a:cubicBezTo>
                    <a:pt x="20" y="34"/>
                    <a:pt x="20" y="34"/>
                    <a:pt x="20" y="34"/>
                  </a:cubicBezTo>
                  <a:cubicBezTo>
                    <a:pt x="19" y="33"/>
                    <a:pt x="19" y="32"/>
                    <a:pt x="20" y="31"/>
                  </a:cubicBezTo>
                  <a:cubicBezTo>
                    <a:pt x="21" y="30"/>
                    <a:pt x="22" y="30"/>
                    <a:pt x="23" y="31"/>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46" y="54"/>
                    <a:pt x="46" y="54"/>
                    <a:pt x="46" y="54"/>
                  </a:cubicBezTo>
                  <a:cubicBezTo>
                    <a:pt x="51" y="48"/>
                    <a:pt x="51" y="48"/>
                    <a:pt x="51" y="48"/>
                  </a:cubicBezTo>
                  <a:close/>
                </a:path>
              </a:pathLst>
            </a:custGeom>
            <a:solidFill>
              <a:schemeClr val="bg1"/>
            </a:solidFill>
            <a:ln>
              <a:noFill/>
            </a:ln>
          </p:spPr>
          <p:txBody>
            <a:bodyPr vert="horz" wrap="square" lIns="91440" tIns="45720" rIns="91440" bIns="45720" numCol="1" anchor="t" anchorCtr="false" compatLnSpc="true"/>
            <a:lstStyle/>
            <a:p>
              <a:endParaRPr lang="zh-CN" altLang="en-US" dirty="0">
                <a:latin typeface="思源宋体 CN Heavy" panose="02020900000000000000" pitchFamily="18" charset="-122"/>
                <a:ea typeface="微软雅黑" panose="020B0503020204020204" pitchFamily="34" charset="-122"/>
                <a:sym typeface="Arial" panose="02080604020202020204" pitchFamily="34" charset="0"/>
              </a:endParaRPr>
            </a:p>
          </p:txBody>
        </p:sp>
        <p:sp>
          <p:nvSpPr>
            <p:cNvPr id="31" name="文本框 85"/>
            <p:cNvSpPr txBox="true"/>
            <p:nvPr/>
          </p:nvSpPr>
          <p:spPr>
            <a:xfrm>
              <a:off x="7953375" y="3443292"/>
              <a:ext cx="3047999" cy="2215991"/>
            </a:xfrm>
            <a:prstGeom prst="rect">
              <a:avLst/>
            </a:prstGeom>
            <a:noFill/>
          </p:spPr>
          <p:txBody>
            <a:bodyPr wrap="square">
              <a:spAutoFit/>
            </a:bodyPr>
            <a:lstStyle/>
            <a:p>
              <a:pPr lvl="0" algn="ctr">
                <a:lnSpc>
                  <a:spcPct val="150000"/>
                </a:lnSpc>
                <a:spcAft>
                  <a:spcPct val="0"/>
                </a:spcAft>
                <a:defRPr/>
              </a:pPr>
              <a:r>
                <a:rPr lang="zh-CN" altLang="en-US" sz="2000" b="1" dirty="0">
                  <a:solidFill>
                    <a:srgbClr val="0866BC"/>
                  </a:solidFill>
                  <a:latin typeface="+mn-ea"/>
                </a:rPr>
                <a:t>改革要</a:t>
              </a:r>
              <a:r>
                <a:rPr lang="zh-CN" altLang="en-US" sz="2000" b="1" dirty="0" smtClean="0">
                  <a:solidFill>
                    <a:srgbClr val="0866BC"/>
                  </a:solidFill>
                  <a:latin typeface="+mn-ea"/>
                </a:rPr>
                <a:t>典型</a:t>
              </a:r>
              <a:endParaRPr lang="en-US" altLang="zh-CN" sz="2000" b="1" dirty="0" smtClean="0">
                <a:solidFill>
                  <a:srgbClr val="0866BC"/>
                </a:solidFill>
                <a:latin typeface="+mn-ea"/>
              </a:endParaRPr>
            </a:p>
            <a:p>
              <a:pPr lvl="0">
                <a:lnSpc>
                  <a:spcPct val="150000"/>
                </a:lnSpc>
                <a:spcAft>
                  <a:spcPct val="0"/>
                </a:spcAft>
                <a:defRPr/>
              </a:pPr>
              <a:r>
                <a:rPr lang="zh-CN" altLang="en-US" dirty="0">
                  <a:solidFill>
                    <a:srgbClr val="0866BC"/>
                  </a:solidFill>
                  <a:latin typeface="+mn-ea"/>
                </a:rPr>
                <a:t>每季度开展</a:t>
              </a:r>
              <a:r>
                <a:rPr lang="en-US" altLang="zh-CN" dirty="0">
                  <a:solidFill>
                    <a:srgbClr val="0866BC"/>
                  </a:solidFill>
                  <a:latin typeface="+mn-ea"/>
                </a:rPr>
                <a:t>1</a:t>
              </a:r>
              <a:r>
                <a:rPr lang="zh-CN" altLang="en-US" dirty="0">
                  <a:solidFill>
                    <a:srgbClr val="0866BC"/>
                  </a:solidFill>
                  <a:latin typeface="+mn-ea"/>
                </a:rPr>
                <a:t>次“展现新担当</a:t>
              </a:r>
              <a:r>
                <a:rPr lang="en-US" altLang="zh-CN" dirty="0">
                  <a:solidFill>
                    <a:srgbClr val="0866BC"/>
                  </a:solidFill>
                  <a:latin typeface="+mn-ea"/>
                </a:rPr>
                <a:t>•</a:t>
              </a:r>
              <a:r>
                <a:rPr lang="zh-CN" altLang="en-US" dirty="0">
                  <a:solidFill>
                    <a:srgbClr val="0866BC"/>
                  </a:solidFill>
                  <a:latin typeface="+mn-ea"/>
                </a:rPr>
                <a:t>建功新聊城 国企改革擂台赛”暨国企改革三年行动典型案例评选推广</a:t>
              </a:r>
              <a:r>
                <a:rPr lang="zh-CN" altLang="en-US" dirty="0" smtClean="0">
                  <a:solidFill>
                    <a:srgbClr val="0866BC"/>
                  </a:solidFill>
                  <a:latin typeface="+mn-ea"/>
                </a:rPr>
                <a:t>活动。</a:t>
              </a:r>
              <a:endParaRPr kumimoji="0" lang="en-US" altLang="zh-CN" b="0" i="0" u="none" strike="noStrike" kern="1200" cap="none" spc="0" normalizeH="0" baseline="0" noProof="0" dirty="0">
                <a:ln>
                  <a:noFill/>
                </a:ln>
                <a:solidFill>
                  <a:srgbClr val="0866BC"/>
                </a:solidFill>
                <a:effectLst/>
                <a:uLnTx/>
                <a:uFillTx/>
                <a:latin typeface="+mn-ea"/>
              </a:endParaRPr>
            </a:p>
          </p:txBody>
        </p:sp>
      </p:grpSp>
      <p:sp>
        <p:nvSpPr>
          <p:cNvPr id="35" name="TextBox 34"/>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（四）推动国企改革取得实效，激发企业动力和活力</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750"/>
                                        <p:tgtEl>
                                          <p:spTgt spid="19"/>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12188952" cy="6857998"/>
          </a:xfrm>
          <a:prstGeom prst="rect">
            <a:avLst/>
          </a:prstGeom>
          <a:blipFill>
            <a:blip r:embed="rId1" cstate="print"/>
            <a:stretch>
              <a:fillRect/>
            </a:stretch>
          </a:blipFill>
        </p:spPr>
        <p:txBody>
          <a:bodyPr wrap="square" lIns="0" tIns="0" rIns="0" bIns="0" rtlCol="0"/>
          <a:lstStyle/>
          <a:p>
            <a:endParaRPr dirty="0">
              <a:solidFill>
                <a:srgbClr val="000000"/>
              </a:solidFill>
            </a:endParaRPr>
          </a:p>
        </p:txBody>
      </p:sp>
      <p:pic>
        <p:nvPicPr>
          <p:cNvPr id="10" name="图片 9"/>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542862" y="1462953"/>
            <a:ext cx="11076132" cy="3438050"/>
          </a:xfrm>
          <a:prstGeom prst="rect">
            <a:avLst/>
          </a:prstGeom>
        </p:spPr>
      </p:pic>
      <p:sp>
        <p:nvSpPr>
          <p:cNvPr id="5" name="object 5"/>
          <p:cNvSpPr/>
          <p:nvPr/>
        </p:nvSpPr>
        <p:spPr>
          <a:xfrm>
            <a:off x="11130323" y="1472747"/>
            <a:ext cx="472642" cy="470766"/>
          </a:xfrm>
          <a:custGeom>
            <a:avLst/>
            <a:gdLst/>
            <a:ahLst/>
            <a:cxnLst/>
            <a:rect l="l" t="t" r="r" b="b"/>
            <a:pathLst>
              <a:path w="320040" h="318769">
                <a:moveTo>
                  <a:pt x="0" y="0"/>
                </a:moveTo>
                <a:lnTo>
                  <a:pt x="320040" y="0"/>
                </a:lnTo>
                <a:lnTo>
                  <a:pt x="320040" y="318515"/>
                </a:lnTo>
              </a:path>
            </a:pathLst>
          </a:custGeom>
          <a:ln w="67056">
            <a:solidFill>
              <a:srgbClr val="FFFFFF"/>
            </a:solidFill>
          </a:ln>
        </p:spPr>
        <p:txBody>
          <a:bodyPr wrap="square" lIns="0" tIns="0" rIns="0" bIns="0" rtlCol="0"/>
          <a:lstStyle/>
          <a:p>
            <a:endParaRPr>
              <a:solidFill>
                <a:srgbClr val="000000"/>
              </a:solidFill>
            </a:endParaRPr>
          </a:p>
        </p:txBody>
      </p:sp>
      <p:sp>
        <p:nvSpPr>
          <p:cNvPr id="6" name="object 6"/>
          <p:cNvSpPr/>
          <p:nvPr/>
        </p:nvSpPr>
        <p:spPr>
          <a:xfrm>
            <a:off x="551161" y="1477094"/>
            <a:ext cx="472642" cy="472642"/>
          </a:xfrm>
          <a:custGeom>
            <a:avLst/>
            <a:gdLst/>
            <a:ahLst/>
            <a:cxnLst/>
            <a:rect l="l" t="t" r="r" b="b"/>
            <a:pathLst>
              <a:path w="320039" h="320039">
                <a:moveTo>
                  <a:pt x="0" y="320039"/>
                </a:moveTo>
                <a:lnTo>
                  <a:pt x="0" y="0"/>
                </a:lnTo>
                <a:lnTo>
                  <a:pt x="320040" y="0"/>
                </a:lnTo>
              </a:path>
            </a:pathLst>
          </a:custGeom>
          <a:ln w="67056">
            <a:solidFill>
              <a:srgbClr val="FFFFFF"/>
            </a:solidFill>
          </a:ln>
        </p:spPr>
        <p:txBody>
          <a:bodyPr wrap="square" lIns="0" tIns="0" rIns="0" bIns="0" rtlCol="0"/>
          <a:lstStyle/>
          <a:p>
            <a:endParaRPr>
              <a:solidFill>
                <a:srgbClr val="000000"/>
              </a:solidFill>
            </a:endParaRPr>
          </a:p>
        </p:txBody>
      </p:sp>
      <p:sp>
        <p:nvSpPr>
          <p:cNvPr id="12" name="TextBox 11"/>
          <p:cNvSpPr txBox="true"/>
          <p:nvPr/>
        </p:nvSpPr>
        <p:spPr>
          <a:xfrm>
            <a:off x="84079" y="2803"/>
            <a:ext cx="7420304" cy="1103700"/>
          </a:xfrm>
          <a:prstGeom prst="rect">
            <a:avLst/>
          </a:prstGeom>
          <a:noFill/>
        </p:spPr>
        <p:txBody>
          <a:bodyPr wrap="square" rtlCol="0">
            <a:spAutoFit/>
          </a:bodyPr>
          <a:lstStyle/>
          <a:p>
            <a:pPr>
              <a:lnSpc>
                <a:spcPct val="150000"/>
              </a:lnSpc>
            </a:pPr>
            <a:r>
              <a:rPr lang="zh-CN" altLang="en-US" sz="4800" spc="-5" dirty="0">
                <a:solidFill>
                  <a:srgbClr val="FFFFFF"/>
                </a:solidFill>
                <a:latin typeface="方正粗雅宋_GBK" panose="02000000000000000000" pitchFamily="2" charset="-122"/>
                <a:ea typeface="方正粗雅宋_GBK" panose="02000000000000000000" pitchFamily="2" charset="-122"/>
                <a:cs typeface="Calibri" panose="020F0502020204030204"/>
                <a:sym typeface="+mn-ea"/>
              </a:rPr>
              <a:t>（一）</a:t>
            </a:r>
            <a:r>
              <a:rPr lang="zh-CN" altLang="en-US" sz="4800" dirty="0">
                <a:solidFill>
                  <a:prstClr val="white"/>
                </a:solidFill>
                <a:latin typeface="方正粗雅宋_GBK" panose="02000000000000000000" pitchFamily="2" charset="-122"/>
                <a:ea typeface="方正粗雅宋_GBK" panose="02000000000000000000" pitchFamily="2" charset="-122"/>
              </a:rPr>
              <a:t>聚焦一个</a:t>
            </a:r>
            <a:r>
              <a:rPr lang="zh-CN" altLang="en-US" sz="4800" dirty="0" smtClean="0">
                <a:solidFill>
                  <a:prstClr val="white"/>
                </a:solidFill>
                <a:latin typeface="方正粗雅宋_GBK" panose="02000000000000000000" pitchFamily="2" charset="-122"/>
                <a:ea typeface="方正粗雅宋_GBK" panose="02000000000000000000" pitchFamily="2" charset="-122"/>
              </a:rPr>
              <a:t>目标</a:t>
            </a:r>
            <a:endParaRPr lang="zh-CN" altLang="en-US" sz="4800" dirty="0" smtClean="0">
              <a:solidFill>
                <a:prstClr val="white"/>
              </a:solidFill>
              <a:latin typeface="方正粗雅宋_GBK" panose="02000000000000000000" pitchFamily="2" charset="-122"/>
              <a:ea typeface="方正粗雅宋_GBK" panose="02000000000000000000" pitchFamily="2" charset="-122"/>
            </a:endParaRPr>
          </a:p>
        </p:txBody>
      </p:sp>
      <p:sp>
        <p:nvSpPr>
          <p:cNvPr id="4" name="TextBox 11"/>
          <p:cNvSpPr txBox="true"/>
          <p:nvPr/>
        </p:nvSpPr>
        <p:spPr>
          <a:xfrm>
            <a:off x="706120" y="1962690"/>
            <a:ext cx="10739755" cy="1014730"/>
          </a:xfrm>
          <a:prstGeom prst="rect">
            <a:avLst/>
          </a:prstGeom>
          <a:noFill/>
        </p:spPr>
        <p:txBody>
          <a:bodyPr wrap="square" rtlCol="0">
            <a:spAutoFit/>
          </a:bodyPr>
          <a:lstStyle/>
          <a:p>
            <a:pPr algn="ctr">
              <a:lnSpc>
                <a:spcPct val="150000"/>
              </a:lnSpc>
            </a:pPr>
            <a:r>
              <a:rPr lang="zh-CN" altLang="en-US" sz="4000" dirty="0" smtClean="0">
                <a:solidFill>
                  <a:prstClr val="white"/>
                </a:solidFill>
                <a:latin typeface="方正粗雅宋_GBK" panose="02000000000000000000" pitchFamily="2" charset="-122"/>
                <a:ea typeface="方正粗雅宋_GBK" panose="02000000000000000000" pitchFamily="2" charset="-122"/>
              </a:rPr>
              <a:t>保值增值国有资本</a:t>
            </a:r>
            <a:r>
              <a:rPr lang="en-US" altLang="zh-CN" sz="4000" dirty="0" smtClean="0">
                <a:solidFill>
                  <a:prstClr val="white"/>
                </a:solidFill>
                <a:latin typeface="方正粗雅宋_GBK" panose="02000000000000000000" pitchFamily="2" charset="-122"/>
                <a:ea typeface="方正粗雅宋_GBK" panose="02000000000000000000" pitchFamily="2" charset="-122"/>
              </a:rPr>
              <a:t> </a:t>
            </a:r>
            <a:r>
              <a:rPr lang="zh-CN" altLang="en-US" sz="4000" dirty="0" smtClean="0">
                <a:solidFill>
                  <a:prstClr val="white"/>
                </a:solidFill>
                <a:latin typeface="方正粗雅宋_GBK" panose="02000000000000000000" pitchFamily="2" charset="-122"/>
                <a:ea typeface="方正粗雅宋_GBK" panose="02000000000000000000" pitchFamily="2" charset="-122"/>
              </a:rPr>
              <a:t>做强做优做大国有企业</a:t>
            </a:r>
            <a:endParaRPr lang="zh-CN" altLang="en-US" sz="4000" dirty="0" smtClean="0">
              <a:solidFill>
                <a:prstClr val="white"/>
              </a:solidFill>
              <a:latin typeface="方正粗雅宋_GBK" panose="02000000000000000000" pitchFamily="2" charset="-122"/>
              <a:ea typeface="方正粗雅宋_GBK" panose="02000000000000000000" pitchFamily="2" charset="-122"/>
            </a:endParaRPr>
          </a:p>
        </p:txBody>
      </p:sp>
      <p:sp>
        <p:nvSpPr>
          <p:cNvPr id="7" name="TextBox 11"/>
          <p:cNvSpPr txBox="true"/>
          <p:nvPr/>
        </p:nvSpPr>
        <p:spPr>
          <a:xfrm>
            <a:off x="747395" y="3175540"/>
            <a:ext cx="10739755" cy="1014730"/>
          </a:xfrm>
          <a:prstGeom prst="rect">
            <a:avLst/>
          </a:prstGeom>
          <a:noFill/>
        </p:spPr>
        <p:txBody>
          <a:bodyPr wrap="square" rtlCol="0">
            <a:spAutoFit/>
          </a:bodyPr>
          <a:lstStyle/>
          <a:p>
            <a:pPr algn="ctr">
              <a:lnSpc>
                <a:spcPct val="150000"/>
              </a:lnSpc>
            </a:pPr>
            <a:r>
              <a:rPr sz="4000" b="1" dirty="0" smtClean="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到“十四五”末，</a:t>
            </a:r>
            <a:r>
              <a:rPr lang="zh-CN" sz="4000" b="1" dirty="0" smtClean="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主要经济指标</a:t>
            </a:r>
            <a:r>
              <a:rPr sz="4000" b="1" dirty="0" smtClean="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实现翻番</a:t>
            </a:r>
            <a:endParaRPr sz="4000" b="1" dirty="0" smtClean="0">
              <a:solidFill>
                <a:prstClr val="white"/>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5"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ppt_w</p:attrName>
                                        </p:attrNameLst>
                                      </p:cBhvr>
                                      <p:tavLst>
                                        <p:tav tm="0" fmla="#ppt_w*sin(2.5*pi*$)">
                                          <p:val>
                                            <p:fltVal val="0"/>
                                          </p:val>
                                        </p:tav>
                                        <p:tav tm="100000">
                                          <p:val>
                                            <p:fltVal val="1"/>
                                          </p:val>
                                        </p:tav>
                                      </p:tavLst>
                                    </p:anim>
                                    <p:anim calcmode="lin" valueType="num">
                                      <p:cBhvr>
                                        <p:cTn id="21"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sym typeface="+mn-ea"/>
              </a:rPr>
              <a:t>（五）强化底线思维，守牢国企安全发展底线</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71" name="矩形 70"/>
          <p:cNvSpPr/>
          <p:nvPr/>
        </p:nvSpPr>
        <p:spPr>
          <a:xfrm>
            <a:off x="-4" y="1868703"/>
            <a:ext cx="12193588" cy="3022599"/>
          </a:xfrm>
          <a:prstGeom prst="rect">
            <a:avLst/>
          </a:prstGeom>
          <a:gradFill>
            <a:gsLst>
              <a:gs pos="0">
                <a:srgbClr val="0087E6">
                  <a:alpha val="55000"/>
                </a:srgbClr>
              </a:gs>
              <a:gs pos="85000">
                <a:srgbClr val="005FC2">
                  <a:alpha val="100000"/>
                </a:srgbClr>
              </a:gs>
              <a:gs pos="79000">
                <a:srgbClr val="0062C4">
                  <a:alpha val="100000"/>
                </a:srgbClr>
              </a:gs>
              <a:gs pos="100000">
                <a:srgbClr val="0067C9">
                  <a:alpha val="100000"/>
                </a:srgbClr>
              </a:gs>
              <a:gs pos="41000">
                <a:srgbClr val="0072D3">
                  <a:alpha val="100000"/>
                </a:srgbClr>
              </a:gs>
              <a:gs pos="91000">
                <a:srgbClr val="005CBF"/>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defTabSz="914400"/>
            <a:endParaRPr lang="zh-CN" altLang="en-US" sz="3200" b="1" dirty="0">
              <a:solidFill>
                <a:srgbClr val="FFF348"/>
              </a:solidFill>
              <a:latin typeface="微软雅黑" panose="020B0503020204020204" pitchFamily="34" charset="-122"/>
            </a:endParaRPr>
          </a:p>
        </p:txBody>
      </p:sp>
      <p:sp>
        <p:nvSpPr>
          <p:cNvPr id="72" name="文本框 99"/>
          <p:cNvSpPr txBox="true"/>
          <p:nvPr/>
        </p:nvSpPr>
        <p:spPr>
          <a:xfrm>
            <a:off x="262759" y="2446966"/>
            <a:ext cx="11666482" cy="1656415"/>
          </a:xfrm>
          <a:prstGeom prst="rect">
            <a:avLst/>
          </a:prstGeom>
          <a:noFill/>
          <a:ln w="9525">
            <a:noFill/>
          </a:ln>
        </p:spPr>
        <p:txBody>
          <a:bodyPr wrap="square">
            <a:spAutoFit/>
          </a:bodyPr>
          <a:lstStyle/>
          <a:p>
            <a:pPr algn="just">
              <a:lnSpc>
                <a:spcPct val="150000"/>
              </a:lnSpc>
            </a:pPr>
            <a:r>
              <a:rPr lang="zh-CN" altLang="en-US" sz="3600" b="1" dirty="0">
                <a:solidFill>
                  <a:prstClr val="white"/>
                </a:solidFill>
                <a:effectLst>
                  <a:outerShdw blurRad="38100" dist="38100" dir="2700000" algn="tl">
                    <a:srgbClr val="000000">
                      <a:alpha val="43137"/>
                    </a:srgbClr>
                  </a:outerShdw>
                </a:effectLst>
                <a:latin typeface="微软雅黑" panose="020B0503020204020204" pitchFamily="34" charset="-122"/>
                <a:cs typeface="Times New Roman" panose="02020603050405020304" pitchFamily="18" charset="0"/>
              </a:rPr>
              <a:t>企业作为独立市场主体，有风险并不可怕，关键是</a:t>
            </a:r>
            <a:r>
              <a:rPr lang="zh-CN" altLang="en-US" sz="3600" b="1" dirty="0" smtClean="0">
                <a:solidFill>
                  <a:prstClr val="white"/>
                </a:solidFill>
                <a:effectLst>
                  <a:outerShdw blurRad="38100" dist="38100" dir="2700000" algn="tl">
                    <a:srgbClr val="000000">
                      <a:alpha val="43137"/>
                    </a:srgbClr>
                  </a:outerShdw>
                </a:effectLst>
                <a:latin typeface="微软雅黑" panose="020B0503020204020204" pitchFamily="34" charset="-122"/>
                <a:cs typeface="Times New Roman" panose="02020603050405020304" pitchFamily="18" charset="0"/>
              </a:rPr>
              <a:t>如何认识</a:t>
            </a:r>
            <a:r>
              <a:rPr lang="zh-CN" altLang="en-US" sz="3600" b="1" dirty="0">
                <a:solidFill>
                  <a:prstClr val="white"/>
                </a:solidFill>
                <a:effectLst>
                  <a:outerShdw blurRad="38100" dist="38100" dir="2700000" algn="tl">
                    <a:srgbClr val="000000">
                      <a:alpha val="43137"/>
                    </a:srgbClr>
                  </a:outerShdw>
                </a:effectLst>
                <a:latin typeface="微软雅黑" panose="020B0503020204020204" pitchFamily="34" charset="-122"/>
                <a:cs typeface="Times New Roman" panose="02020603050405020304" pitchFamily="18" charset="0"/>
              </a:rPr>
              <a:t>风险，防范风险，化解风险或把风险影响降至最低。</a:t>
            </a:r>
            <a:endParaRPr lang="zh-CN" altLang="en-US" sz="3600" b="1" dirty="0">
              <a:solidFill>
                <a:prstClr val="white"/>
              </a:solidFill>
              <a:effectLst>
                <a:outerShdw blurRad="38100" dist="38100" dir="2700000" algn="tl">
                  <a:srgbClr val="000000">
                    <a:alpha val="43137"/>
                  </a:srgbClr>
                </a:outerShdw>
              </a:effectLst>
              <a:latin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1450"/>
                            </p:stCondLst>
                            <p:childTnLst>
                              <p:par>
                                <p:cTn id="13" presetID="14" presetClass="entr" presetSubtype="10"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randombar(horizontal)">
                                      <p:cBhvr>
                                        <p:cTn id="15" dur="500"/>
                                        <p:tgtEl>
                                          <p:spTgt spid="71"/>
                                        </p:tgtEl>
                                      </p:cBhvr>
                                    </p:animEffect>
                                  </p:childTnLst>
                                </p:cTn>
                              </p:par>
                            </p:childTnLst>
                          </p:cTn>
                        </p:par>
                        <p:par>
                          <p:cTn id="16" fill="hold">
                            <p:stCondLst>
                              <p:cond delay="1950"/>
                            </p:stCondLst>
                            <p:childTnLst>
                              <p:par>
                                <p:cTn id="17" presetID="14" presetClass="entr" presetSubtype="10"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randombar(horizontal)">
                                      <p:cBhvr>
                                        <p:cTn id="1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1" grpId="0" animBg="true"/>
      <p:bldP spid="7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抓好疫情防控</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（五）强化</a:t>
            </a:r>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底线思维，守牢国企安全发展底线</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42" name="Group 1"/>
          <p:cNvGrpSpPr/>
          <p:nvPr/>
        </p:nvGrpSpPr>
        <p:grpSpPr>
          <a:xfrm flipH="true">
            <a:off x="517436" y="1695370"/>
            <a:ext cx="7501965" cy="978729"/>
            <a:chOff x="-8057894" y="2019300"/>
            <a:chExt cx="11501478" cy="1087258"/>
          </a:xfrm>
          <a:effectLst>
            <a:outerShdw blurRad="50800" dist="38100" dir="2700000" algn="tl" rotWithShape="0">
              <a:prstClr val="black">
                <a:alpha val="40000"/>
              </a:prstClr>
            </a:outerShdw>
          </a:effectLst>
        </p:grpSpPr>
        <p:sp>
          <p:nvSpPr>
            <p:cNvPr id="43" name="Trapezoid 3"/>
            <p:cNvSpPr/>
            <p:nvPr/>
          </p:nvSpPr>
          <p:spPr>
            <a:xfrm rot="5400000">
              <a:off x="2439348" y="2105748"/>
              <a:ext cx="1087256" cy="914363"/>
            </a:xfrm>
            <a:prstGeom prst="trapezoid">
              <a:avLst>
                <a:gd name="adj" fmla="val 34866"/>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
            <p:cNvSpPr/>
            <p:nvPr/>
          </p:nvSpPr>
          <p:spPr>
            <a:xfrm>
              <a:off x="-8057894" y="2019300"/>
              <a:ext cx="10583695" cy="108725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rapezoid 12"/>
            <p:cNvSpPr/>
            <p:nvPr/>
          </p:nvSpPr>
          <p:spPr>
            <a:xfrm rot="5400000">
              <a:off x="2442775" y="2105746"/>
              <a:ext cx="1087256" cy="914363"/>
            </a:xfrm>
            <a:prstGeom prst="trapezoid">
              <a:avLst>
                <a:gd name="adj" fmla="val 34866"/>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Text Box 20"/>
          <p:cNvSpPr txBox="true">
            <a:spLocks noChangeArrowheads="true"/>
          </p:cNvSpPr>
          <p:nvPr/>
        </p:nvSpPr>
        <p:spPr bwMode="auto">
          <a:xfrm>
            <a:off x="1168933" y="1949962"/>
            <a:ext cx="6850468" cy="5409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6765" tIns="48383" rIns="96765" bIns="48383">
            <a:spAutoFit/>
          </a:bodyPr>
          <a:lstStyle>
            <a:lvl1pPr>
              <a:defRPr sz="1500">
                <a:solidFill>
                  <a:schemeClr val="tx1"/>
                </a:solidFill>
                <a:latin typeface="Arial" panose="02080604020202020204" pitchFamily="34" charset="0"/>
                <a:ea typeface="宋体" pitchFamily="2" charset="-122"/>
              </a:defRPr>
            </a:lvl1pPr>
            <a:lvl2pPr marL="742950" indent="-285750">
              <a:defRPr sz="1500">
                <a:solidFill>
                  <a:schemeClr val="tx1"/>
                </a:solidFill>
                <a:latin typeface="Arial" panose="02080604020202020204" pitchFamily="34" charset="0"/>
                <a:ea typeface="宋体" pitchFamily="2" charset="-122"/>
              </a:defRPr>
            </a:lvl2pPr>
            <a:lvl3pPr marL="1143000" indent="-228600">
              <a:defRPr sz="1500">
                <a:solidFill>
                  <a:schemeClr val="tx1"/>
                </a:solidFill>
                <a:latin typeface="Arial" panose="02080604020202020204" pitchFamily="34" charset="0"/>
                <a:ea typeface="宋体" pitchFamily="2" charset="-122"/>
              </a:defRPr>
            </a:lvl3pPr>
            <a:lvl4pPr marL="1600200" indent="-228600">
              <a:defRPr sz="1500">
                <a:solidFill>
                  <a:schemeClr val="tx1"/>
                </a:solidFill>
                <a:latin typeface="Arial" panose="02080604020202020204" pitchFamily="34" charset="0"/>
                <a:ea typeface="宋体" pitchFamily="2" charset="-122"/>
              </a:defRPr>
            </a:lvl4pPr>
            <a:lvl5pPr marL="2057400" indent="-228600">
              <a:defRPr sz="1500">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9pPr>
          </a:lstStyle>
          <a:p>
            <a:pPr lvl="0">
              <a:lnSpc>
                <a:spcPct val="120000"/>
              </a:lnSpc>
              <a:defRPr/>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严格落实省委“</a:t>
            </a:r>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5+1”</a:t>
            </a: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工作部署和市委工作要求</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7" name="星形: 五角 1"/>
          <p:cNvSpPr/>
          <p:nvPr/>
        </p:nvSpPr>
        <p:spPr>
          <a:xfrm>
            <a:off x="605598" y="2004734"/>
            <a:ext cx="360000" cy="360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Group 1"/>
          <p:cNvGrpSpPr/>
          <p:nvPr/>
        </p:nvGrpSpPr>
        <p:grpSpPr>
          <a:xfrm flipH="true">
            <a:off x="515473" y="2920310"/>
            <a:ext cx="7503928" cy="978728"/>
            <a:chOff x="-8060905" y="2019294"/>
            <a:chExt cx="11504488" cy="1087264"/>
          </a:xfrm>
        </p:grpSpPr>
        <p:sp>
          <p:nvSpPr>
            <p:cNvPr id="49" name="Trapezoid 3"/>
            <p:cNvSpPr/>
            <p:nvPr/>
          </p:nvSpPr>
          <p:spPr>
            <a:xfrm rot="5400000">
              <a:off x="2439348" y="2105748"/>
              <a:ext cx="1087256" cy="914363"/>
            </a:xfrm>
            <a:prstGeom prst="trapezoid">
              <a:avLst>
                <a:gd name="adj" fmla="val 34866"/>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
            <p:cNvSpPr/>
            <p:nvPr/>
          </p:nvSpPr>
          <p:spPr>
            <a:xfrm>
              <a:off x="-8060905" y="2019300"/>
              <a:ext cx="10586707" cy="108725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rapezoid 12"/>
            <p:cNvSpPr/>
            <p:nvPr/>
          </p:nvSpPr>
          <p:spPr>
            <a:xfrm rot="5400000">
              <a:off x="2442774" y="2105740"/>
              <a:ext cx="1087256" cy="914363"/>
            </a:xfrm>
            <a:prstGeom prst="trapezoid">
              <a:avLst>
                <a:gd name="adj" fmla="val 34866"/>
              </a:avLst>
            </a:prstGeom>
            <a:solidFill>
              <a:schemeClr val="tx1">
                <a:lumMod val="85000"/>
                <a:lumOff val="1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1"/>
          <p:cNvGrpSpPr/>
          <p:nvPr/>
        </p:nvGrpSpPr>
        <p:grpSpPr>
          <a:xfrm flipH="true">
            <a:off x="515474" y="4134748"/>
            <a:ext cx="7503927" cy="978721"/>
            <a:chOff x="-8060905" y="2019299"/>
            <a:chExt cx="11504487" cy="1087259"/>
          </a:xfrm>
          <a:effectLst>
            <a:outerShdw blurRad="50800" dist="38100" dir="2700000" algn="tl" rotWithShape="0">
              <a:prstClr val="black">
                <a:alpha val="40000"/>
              </a:prstClr>
            </a:outerShdw>
          </a:effectLst>
        </p:grpSpPr>
        <p:sp>
          <p:nvSpPr>
            <p:cNvPr id="53" name="Trapezoid 3"/>
            <p:cNvSpPr/>
            <p:nvPr/>
          </p:nvSpPr>
          <p:spPr>
            <a:xfrm rot="5400000">
              <a:off x="2439348" y="2105748"/>
              <a:ext cx="1087256" cy="914363"/>
            </a:xfrm>
            <a:prstGeom prst="trapezoid">
              <a:avLst>
                <a:gd name="adj" fmla="val 3486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4"/>
            <p:cNvSpPr/>
            <p:nvPr/>
          </p:nvSpPr>
          <p:spPr>
            <a:xfrm>
              <a:off x="-8060905" y="2019300"/>
              <a:ext cx="10586706" cy="10872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rapezoid 12"/>
            <p:cNvSpPr/>
            <p:nvPr/>
          </p:nvSpPr>
          <p:spPr>
            <a:xfrm rot="5400000">
              <a:off x="2442773" y="2105745"/>
              <a:ext cx="1087256" cy="914363"/>
            </a:xfrm>
            <a:prstGeom prst="trapezoid">
              <a:avLst>
                <a:gd name="adj" fmla="val 34866"/>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6" name="星形: 五角 67"/>
          <p:cNvSpPr/>
          <p:nvPr/>
        </p:nvSpPr>
        <p:spPr>
          <a:xfrm>
            <a:off x="601404" y="3229674"/>
            <a:ext cx="360000" cy="360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星形: 五角 68"/>
          <p:cNvSpPr/>
          <p:nvPr/>
        </p:nvSpPr>
        <p:spPr>
          <a:xfrm>
            <a:off x="601404" y="4444108"/>
            <a:ext cx="360000" cy="360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 Box 19"/>
          <p:cNvSpPr txBox="true">
            <a:spLocks noChangeArrowheads="true"/>
          </p:cNvSpPr>
          <p:nvPr/>
        </p:nvSpPr>
        <p:spPr bwMode="auto">
          <a:xfrm>
            <a:off x="1168933" y="3174902"/>
            <a:ext cx="6766377" cy="5409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65" tIns="48383" rIns="96765" bIns="48383">
            <a:spAutoFit/>
          </a:bodyPr>
          <a:lstStyle>
            <a:lvl1pPr>
              <a:defRPr sz="1500">
                <a:solidFill>
                  <a:schemeClr val="tx1"/>
                </a:solidFill>
                <a:latin typeface="Arial" panose="02080604020202020204" pitchFamily="34" charset="0"/>
                <a:ea typeface="宋体" pitchFamily="2" charset="-122"/>
              </a:defRPr>
            </a:lvl1pPr>
            <a:lvl2pPr marL="742950" indent="-285750">
              <a:defRPr sz="1500">
                <a:solidFill>
                  <a:schemeClr val="tx1"/>
                </a:solidFill>
                <a:latin typeface="Arial" panose="02080604020202020204" pitchFamily="34" charset="0"/>
                <a:ea typeface="宋体" pitchFamily="2" charset="-122"/>
              </a:defRPr>
            </a:lvl2pPr>
            <a:lvl3pPr marL="1143000" indent="-228600">
              <a:defRPr sz="1500">
                <a:solidFill>
                  <a:schemeClr val="tx1"/>
                </a:solidFill>
                <a:latin typeface="Arial" panose="02080604020202020204" pitchFamily="34" charset="0"/>
                <a:ea typeface="宋体" pitchFamily="2" charset="-122"/>
              </a:defRPr>
            </a:lvl3pPr>
            <a:lvl4pPr marL="1600200" indent="-228600">
              <a:defRPr sz="1500">
                <a:solidFill>
                  <a:schemeClr val="tx1"/>
                </a:solidFill>
                <a:latin typeface="Arial" panose="02080604020202020204" pitchFamily="34" charset="0"/>
                <a:ea typeface="宋体" pitchFamily="2" charset="-122"/>
              </a:defRPr>
            </a:lvl4pPr>
            <a:lvl5pPr marL="2057400" indent="-228600">
              <a:defRPr sz="1500">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9pPr>
          </a:lstStyle>
          <a:p>
            <a:pPr>
              <a:lnSpc>
                <a:spcPct val="120000"/>
              </a:lnSpc>
              <a:defRPr/>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制定市国资国企系统</a:t>
            </a:r>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项疫情常态化防控措施</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9" name="Text Box 21"/>
          <p:cNvSpPr txBox="true">
            <a:spLocks noChangeArrowheads="true"/>
          </p:cNvSpPr>
          <p:nvPr/>
        </p:nvSpPr>
        <p:spPr bwMode="auto">
          <a:xfrm>
            <a:off x="1179443" y="4389336"/>
            <a:ext cx="6255764" cy="5033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6765" tIns="48383" rIns="96765" bIns="48383">
            <a:spAutoFit/>
          </a:bodyPr>
          <a:lstStyle>
            <a:lvl1pPr>
              <a:defRPr sz="1500">
                <a:solidFill>
                  <a:schemeClr val="tx1"/>
                </a:solidFill>
                <a:latin typeface="Arial" panose="02080604020202020204" pitchFamily="34" charset="0"/>
                <a:ea typeface="宋体" pitchFamily="2" charset="-122"/>
              </a:defRPr>
            </a:lvl1pPr>
            <a:lvl2pPr marL="742950" indent="-285750">
              <a:defRPr sz="1500">
                <a:solidFill>
                  <a:schemeClr val="tx1"/>
                </a:solidFill>
                <a:latin typeface="Arial" panose="02080604020202020204" pitchFamily="34" charset="0"/>
                <a:ea typeface="宋体" pitchFamily="2" charset="-122"/>
              </a:defRPr>
            </a:lvl2pPr>
            <a:lvl3pPr marL="1143000" indent="-228600">
              <a:defRPr sz="1500">
                <a:solidFill>
                  <a:schemeClr val="tx1"/>
                </a:solidFill>
                <a:latin typeface="Arial" panose="02080604020202020204" pitchFamily="34" charset="0"/>
                <a:ea typeface="宋体" pitchFamily="2" charset="-122"/>
              </a:defRPr>
            </a:lvl3pPr>
            <a:lvl4pPr marL="1600200" indent="-228600">
              <a:defRPr sz="1500">
                <a:solidFill>
                  <a:schemeClr val="tx1"/>
                </a:solidFill>
                <a:latin typeface="Arial" panose="02080604020202020204" pitchFamily="34" charset="0"/>
                <a:ea typeface="宋体" pitchFamily="2" charset="-122"/>
              </a:defRPr>
            </a:lvl4pPr>
            <a:lvl5pPr marL="2057400" indent="-228600">
              <a:defRPr sz="1500">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9pPr>
          </a:lstStyle>
          <a:p>
            <a:pPr lvl="0">
              <a:lnSpc>
                <a:spcPct val="120000"/>
              </a:lnSpc>
              <a:defRPr/>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以“四不两直”方式到企业督导检查</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60" name="Group 1"/>
          <p:cNvGrpSpPr/>
          <p:nvPr/>
        </p:nvGrpSpPr>
        <p:grpSpPr>
          <a:xfrm flipH="true">
            <a:off x="510224" y="5348658"/>
            <a:ext cx="7509177" cy="978721"/>
            <a:chOff x="-8068954" y="2019299"/>
            <a:chExt cx="11512536" cy="1087259"/>
          </a:xfrm>
          <a:effectLst>
            <a:outerShdw blurRad="50800" dist="38100" dir="2700000" algn="tl" rotWithShape="0">
              <a:prstClr val="black">
                <a:alpha val="40000"/>
              </a:prstClr>
            </a:outerShdw>
          </a:effectLst>
        </p:grpSpPr>
        <p:sp>
          <p:nvSpPr>
            <p:cNvPr id="61" name="Trapezoid 3"/>
            <p:cNvSpPr/>
            <p:nvPr/>
          </p:nvSpPr>
          <p:spPr>
            <a:xfrm rot="5400000">
              <a:off x="2439348" y="2105748"/>
              <a:ext cx="1087256" cy="914363"/>
            </a:xfrm>
            <a:prstGeom prst="trapezoid">
              <a:avLst>
                <a:gd name="adj" fmla="val 3486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4"/>
            <p:cNvSpPr/>
            <p:nvPr/>
          </p:nvSpPr>
          <p:spPr>
            <a:xfrm>
              <a:off x="-8068954" y="2019300"/>
              <a:ext cx="10594755" cy="1087257"/>
            </a:xfrm>
            <a:prstGeom prst="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rapezoid 12"/>
            <p:cNvSpPr/>
            <p:nvPr/>
          </p:nvSpPr>
          <p:spPr>
            <a:xfrm rot="5400000">
              <a:off x="2442773" y="2105745"/>
              <a:ext cx="1087256" cy="914363"/>
            </a:xfrm>
            <a:prstGeom prst="trapezoid">
              <a:avLst>
                <a:gd name="adj" fmla="val 34866"/>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星形: 五角 68"/>
          <p:cNvSpPr/>
          <p:nvPr/>
        </p:nvSpPr>
        <p:spPr>
          <a:xfrm>
            <a:off x="596154" y="5658018"/>
            <a:ext cx="360000" cy="360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 Box 21"/>
          <p:cNvSpPr txBox="true">
            <a:spLocks noChangeArrowheads="true"/>
          </p:cNvSpPr>
          <p:nvPr/>
        </p:nvSpPr>
        <p:spPr bwMode="auto">
          <a:xfrm>
            <a:off x="1163683" y="5603246"/>
            <a:ext cx="6255764" cy="5033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6765" tIns="48383" rIns="96765" bIns="48383">
            <a:spAutoFit/>
          </a:bodyPr>
          <a:lstStyle>
            <a:lvl1pPr>
              <a:defRPr sz="1500">
                <a:solidFill>
                  <a:schemeClr val="tx1"/>
                </a:solidFill>
                <a:latin typeface="Arial" panose="02080604020202020204" pitchFamily="34" charset="0"/>
                <a:ea typeface="宋体" pitchFamily="2" charset="-122"/>
              </a:defRPr>
            </a:lvl1pPr>
            <a:lvl2pPr marL="742950" indent="-285750">
              <a:defRPr sz="1500">
                <a:solidFill>
                  <a:schemeClr val="tx1"/>
                </a:solidFill>
                <a:latin typeface="Arial" panose="02080604020202020204" pitchFamily="34" charset="0"/>
                <a:ea typeface="宋体" pitchFamily="2" charset="-122"/>
              </a:defRPr>
            </a:lvl2pPr>
            <a:lvl3pPr marL="1143000" indent="-228600">
              <a:defRPr sz="1500">
                <a:solidFill>
                  <a:schemeClr val="tx1"/>
                </a:solidFill>
                <a:latin typeface="Arial" panose="02080604020202020204" pitchFamily="34" charset="0"/>
                <a:ea typeface="宋体" pitchFamily="2" charset="-122"/>
              </a:defRPr>
            </a:lvl3pPr>
            <a:lvl4pPr marL="1600200" indent="-228600">
              <a:defRPr sz="1500">
                <a:solidFill>
                  <a:schemeClr val="tx1"/>
                </a:solidFill>
                <a:latin typeface="Arial" panose="02080604020202020204" pitchFamily="34" charset="0"/>
                <a:ea typeface="宋体" pitchFamily="2" charset="-122"/>
              </a:defRPr>
            </a:lvl4pPr>
            <a:lvl5pPr marL="2057400" indent="-228600">
              <a:defRPr sz="1500">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defRPr sz="1500">
                <a:solidFill>
                  <a:schemeClr val="tx1"/>
                </a:solidFill>
                <a:latin typeface="Arial" panose="02080604020202020204" pitchFamily="34" charset="0"/>
                <a:ea typeface="宋体" pitchFamily="2" charset="-122"/>
              </a:defRPr>
            </a:lvl9pPr>
          </a:lstStyle>
          <a:p>
            <a:pPr lvl="0">
              <a:lnSpc>
                <a:spcPct val="120000"/>
              </a:lnSpc>
              <a:defRPr/>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督促企业从严从紧从细</a:t>
            </a:r>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落实常态</a:t>
            </a: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化防控要求</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66" name="组合 65"/>
          <p:cNvGrpSpPr/>
          <p:nvPr/>
        </p:nvGrpSpPr>
        <p:grpSpPr>
          <a:xfrm>
            <a:off x="8271640" y="1695372"/>
            <a:ext cx="3668110" cy="4632007"/>
            <a:chOff x="-2610010" y="5394200"/>
            <a:chExt cx="13849597" cy="739705"/>
          </a:xfrm>
        </p:grpSpPr>
        <p:sp>
          <p:nvSpPr>
            <p:cNvPr id="67" name="圆角矩形 66"/>
            <p:cNvSpPr/>
            <p:nvPr/>
          </p:nvSpPr>
          <p:spPr>
            <a:xfrm>
              <a:off x="-2610010" y="5394200"/>
              <a:ext cx="13849597" cy="739705"/>
            </a:xfrm>
            <a:prstGeom prst="roundRect">
              <a:avLst/>
            </a:prstGeom>
            <a:solidFill>
              <a:srgbClr val="0B7A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object 25"/>
            <p:cNvSpPr txBox="true"/>
            <p:nvPr/>
          </p:nvSpPr>
          <p:spPr>
            <a:xfrm>
              <a:off x="-2173473" y="5511168"/>
              <a:ext cx="12817864" cy="50577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
                <a:lnSpc>
                  <a:spcPct val="120000"/>
                </a:lnSpc>
              </a:pPr>
              <a:r>
                <a:rPr lang="zh-CN" altLang="en-US" sz="2800" b="1" spc="-5" dirty="0">
                  <a:solidFill>
                    <a:schemeClr val="bg1"/>
                  </a:solidFill>
                  <a:latin typeface="+mn-ea"/>
                  <a:cs typeface="微软雅黑"/>
                </a:rPr>
                <a:t>市县两级</a:t>
              </a:r>
              <a:r>
                <a:rPr lang="zh-CN" altLang="en-US" sz="2800" b="1" spc="-5" dirty="0" smtClean="0">
                  <a:solidFill>
                    <a:schemeClr val="bg1"/>
                  </a:solidFill>
                  <a:latin typeface="+mn-ea"/>
                  <a:cs typeface="微软雅黑"/>
                </a:rPr>
                <a:t>国有企业</a:t>
              </a:r>
              <a:r>
                <a:rPr lang="en-US" altLang="zh-CN" sz="2800" b="1" spc="-5" dirty="0" smtClean="0">
                  <a:solidFill>
                    <a:srgbClr val="FFFF00"/>
                  </a:solidFill>
                  <a:latin typeface="+mn-ea"/>
                  <a:cs typeface="微软雅黑"/>
                </a:rPr>
                <a:t>28184</a:t>
              </a:r>
              <a:r>
                <a:rPr lang="zh-CN" altLang="en-US" sz="2800" b="1" spc="-5" dirty="0">
                  <a:solidFill>
                    <a:schemeClr val="bg1"/>
                  </a:solidFill>
                  <a:latin typeface="+mn-ea"/>
                  <a:cs typeface="微软雅黑"/>
                </a:rPr>
                <a:t>名员工完成</a:t>
              </a:r>
              <a:r>
                <a:rPr lang="en-US" altLang="zh-CN" sz="2800" b="1" spc="-5" dirty="0">
                  <a:solidFill>
                    <a:srgbClr val="FFFF00"/>
                  </a:solidFill>
                  <a:latin typeface="+mn-ea"/>
                  <a:cs typeface="微软雅黑"/>
                </a:rPr>
                <a:t>9</a:t>
              </a:r>
              <a:r>
                <a:rPr lang="zh-CN" altLang="en-US" sz="2800" b="1" spc="-5" dirty="0">
                  <a:solidFill>
                    <a:schemeClr val="bg1"/>
                  </a:solidFill>
                  <a:latin typeface="+mn-ea"/>
                  <a:cs typeface="微软雅黑"/>
                </a:rPr>
                <a:t>轮全员核酸检测，疫苗“加强针”应接尽</a:t>
              </a:r>
              <a:r>
                <a:rPr lang="zh-CN" altLang="en-US" sz="2800" b="1" spc="-5" dirty="0" smtClean="0">
                  <a:solidFill>
                    <a:schemeClr val="bg1"/>
                  </a:solidFill>
                  <a:latin typeface="+mn-ea"/>
                  <a:cs typeface="微软雅黑"/>
                </a:rPr>
                <a:t>接。</a:t>
              </a:r>
              <a:endParaRPr sz="2800" b="1" spc="-5" dirty="0">
                <a:solidFill>
                  <a:schemeClr val="bg1"/>
                </a:solidFill>
                <a:latin typeface="+mn-ea"/>
                <a:cs typeface="微软雅黑"/>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wd">
                                    <p:tmPct val="10000"/>
                                  </p:iterate>
                                  <p:childTnLst>
                                    <p:set>
                                      <p:cBhvr>
                                        <p:cTn id="15" dur="1" fill="hold">
                                          <p:stCondLst>
                                            <p:cond delay="0"/>
                                          </p:stCondLst>
                                        </p:cTn>
                                        <p:tgtEl>
                                          <p:spTgt spid="46"/>
                                        </p:tgtEl>
                                        <p:attrNameLst>
                                          <p:attrName>style.visibility</p:attrName>
                                        </p:attrNameLst>
                                      </p:cBhvr>
                                      <p:to>
                                        <p:strVal val="visible"/>
                                      </p:to>
                                    </p:set>
                                    <p:animEffect transition="in" filter="fade">
                                      <p:cBhvr>
                                        <p:cTn id="16" dur="250"/>
                                        <p:tgtEl>
                                          <p:spTgt spid="4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left)">
                                      <p:cBhvr>
                                        <p:cTn id="21" dur="500"/>
                                        <p:tgtEl>
                                          <p:spTgt spid="48"/>
                                        </p:tgtEl>
                                      </p:cBhvr>
                                    </p:animEffect>
                                  </p:childTnLst>
                                </p:cTn>
                              </p:par>
                            </p:childTnLst>
                          </p:cTn>
                        </p:par>
                        <p:par>
                          <p:cTn id="22" fill="hold">
                            <p:stCondLst>
                              <p:cond delay="500"/>
                            </p:stCondLst>
                            <p:childTnLst>
                              <p:par>
                                <p:cTn id="23" presetID="10" presetClass="entr" presetSubtype="0" fill="hold" grpId="0" nodeType="afterEffect">
                                  <p:stCondLst>
                                    <p:cond delay="0"/>
                                  </p:stCondLst>
                                  <p:iterate type="wd">
                                    <p:tmPct val="10000"/>
                                  </p:iterate>
                                  <p:childTnLst>
                                    <p:set>
                                      <p:cBhvr>
                                        <p:cTn id="24" dur="1" fill="hold">
                                          <p:stCondLst>
                                            <p:cond delay="0"/>
                                          </p:stCondLst>
                                        </p:cTn>
                                        <p:tgtEl>
                                          <p:spTgt spid="58"/>
                                        </p:tgtEl>
                                        <p:attrNameLst>
                                          <p:attrName>style.visibility</p:attrName>
                                        </p:attrNameLst>
                                      </p:cBhvr>
                                      <p:to>
                                        <p:strVal val="visible"/>
                                      </p:to>
                                    </p:set>
                                    <p:animEffect transition="in" filter="fade">
                                      <p:cBhvr>
                                        <p:cTn id="25" dur="250"/>
                                        <p:tgtEl>
                                          <p:spTgt spid="5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left)">
                                      <p:cBhvr>
                                        <p:cTn id="30" dur="500"/>
                                        <p:tgtEl>
                                          <p:spTgt spid="52"/>
                                        </p:tgtEl>
                                      </p:cBhvr>
                                    </p:animEffect>
                                  </p:childTnLst>
                                </p:cTn>
                              </p:par>
                            </p:childTnLst>
                          </p:cTn>
                        </p:par>
                        <p:par>
                          <p:cTn id="31" fill="hold">
                            <p:stCondLst>
                              <p:cond delay="500"/>
                            </p:stCondLst>
                            <p:childTnLst>
                              <p:par>
                                <p:cTn id="32" presetID="10" presetClass="entr" presetSubtype="0" fill="hold" grpId="0" nodeType="afterEffect">
                                  <p:stCondLst>
                                    <p:cond delay="0"/>
                                  </p:stCondLst>
                                  <p:iterate type="wd">
                                    <p:tmPct val="10000"/>
                                  </p:iterate>
                                  <p:childTnLst>
                                    <p:set>
                                      <p:cBhvr>
                                        <p:cTn id="33" dur="1" fill="hold">
                                          <p:stCondLst>
                                            <p:cond delay="0"/>
                                          </p:stCondLst>
                                        </p:cTn>
                                        <p:tgtEl>
                                          <p:spTgt spid="59"/>
                                        </p:tgtEl>
                                        <p:attrNameLst>
                                          <p:attrName>style.visibility</p:attrName>
                                        </p:attrNameLst>
                                      </p:cBhvr>
                                      <p:to>
                                        <p:strVal val="visible"/>
                                      </p:to>
                                    </p:set>
                                    <p:animEffect transition="in" filter="fade">
                                      <p:cBhvr>
                                        <p:cTn id="34" dur="250"/>
                                        <p:tgtEl>
                                          <p:spTgt spid="5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left)">
                                      <p:cBhvr>
                                        <p:cTn id="39" dur="500"/>
                                        <p:tgtEl>
                                          <p:spTgt spid="60"/>
                                        </p:tgtEl>
                                      </p:cBhvr>
                                    </p:animEffect>
                                  </p:childTnLst>
                                </p:cTn>
                              </p:par>
                            </p:childTnLst>
                          </p:cTn>
                        </p:par>
                        <p:par>
                          <p:cTn id="40" fill="hold">
                            <p:stCondLst>
                              <p:cond delay="500"/>
                            </p:stCondLst>
                            <p:childTnLst>
                              <p:par>
                                <p:cTn id="41" presetID="10" presetClass="entr" presetSubtype="0" fill="hold" grpId="0" nodeType="afterEffect">
                                  <p:stCondLst>
                                    <p:cond delay="0"/>
                                  </p:stCondLst>
                                  <p:iterate type="wd">
                                    <p:tmPct val="10000"/>
                                  </p:iterate>
                                  <p:childTnLst>
                                    <p:set>
                                      <p:cBhvr>
                                        <p:cTn id="42" dur="1" fill="hold">
                                          <p:stCondLst>
                                            <p:cond delay="0"/>
                                          </p:stCondLst>
                                        </p:cTn>
                                        <p:tgtEl>
                                          <p:spTgt spid="65"/>
                                        </p:tgtEl>
                                        <p:attrNameLst>
                                          <p:attrName>style.visibility</p:attrName>
                                        </p:attrNameLst>
                                      </p:cBhvr>
                                      <p:to>
                                        <p:strVal val="visible"/>
                                      </p:to>
                                    </p:set>
                                    <p:animEffect transition="in" filter="fade">
                                      <p:cBhvr>
                                        <p:cTn id="43" dur="250"/>
                                        <p:tgtEl>
                                          <p:spTgt spid="6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66"/>
                                        </p:tgtEl>
                                        <p:attrNameLst>
                                          <p:attrName>style.visibility</p:attrName>
                                        </p:attrNameLst>
                                      </p:cBhvr>
                                      <p:to>
                                        <p:strVal val="visible"/>
                                      </p:to>
                                    </p:set>
                                    <p:anim calcmode="lin" valueType="num">
                                      <p:cBhvr additive="base">
                                        <p:cTn id="48" dur="500" fill="hold"/>
                                        <p:tgtEl>
                                          <p:spTgt spid="66"/>
                                        </p:tgtEl>
                                        <p:attrNameLst>
                                          <p:attrName>ppt_x</p:attrName>
                                        </p:attrNameLst>
                                      </p:cBhvr>
                                      <p:tavLst>
                                        <p:tav tm="0">
                                          <p:val>
                                            <p:strVal val="#ppt_x"/>
                                          </p:val>
                                        </p:tav>
                                        <p:tav tm="100000">
                                          <p:val>
                                            <p:strVal val="#ppt_x"/>
                                          </p:val>
                                        </p:tav>
                                      </p:tavLst>
                                    </p:anim>
                                    <p:anim calcmode="lin" valueType="num">
                                      <p:cBhvr additive="base">
                                        <p:cTn id="49"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8" grpId="0"/>
      <p:bldP spid="59" grpId="0"/>
      <p:bldP spid="6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压实安全生产责任</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（五）强化</a:t>
            </a:r>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底线思维，守牢国企安全发展底线</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34" name="组合 33"/>
          <p:cNvGrpSpPr/>
          <p:nvPr/>
        </p:nvGrpSpPr>
        <p:grpSpPr>
          <a:xfrm>
            <a:off x="2579185" y="3759168"/>
            <a:ext cx="2249015" cy="2608855"/>
            <a:chOff x="851131" y="2497802"/>
            <a:chExt cx="2704706" cy="3137457"/>
          </a:xfrm>
        </p:grpSpPr>
        <p:sp>
          <p:nvSpPr>
            <p:cNvPr id="35" name="六边形 34"/>
            <p:cNvSpPr/>
            <p:nvPr/>
          </p:nvSpPr>
          <p:spPr>
            <a:xfrm rot="5400000">
              <a:off x="634756" y="2714179"/>
              <a:ext cx="3137457" cy="2704704"/>
            </a:xfrm>
            <a:prstGeom prst="hexagon">
              <a:avLst/>
            </a:prstGeom>
            <a:solidFill>
              <a:srgbClr val="0C72D0"/>
            </a:solidFill>
            <a:ln w="25400" cap="flat" cmpd="sng" algn="ctr">
              <a:noFill/>
              <a:prstDash val="solid"/>
            </a:ln>
            <a:effectLst>
              <a:outerShdw blurRad="76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36" name="文本框 19"/>
            <p:cNvSpPr txBox="true"/>
            <p:nvPr/>
          </p:nvSpPr>
          <p:spPr>
            <a:xfrm>
              <a:off x="851131" y="3443362"/>
              <a:ext cx="2704705" cy="1131850"/>
            </a:xfrm>
            <a:prstGeom prst="rect">
              <a:avLst/>
            </a:prstGeom>
            <a:noFill/>
          </p:spPr>
          <p:txBody>
            <a:bodyPr wrap="square">
              <a:spAutoFit/>
            </a:bodyPr>
            <a:lstStyle/>
            <a:p>
              <a:pPr lvl="0" algn="ctr" defTabSz="914400">
                <a:lnSpc>
                  <a:spcPct val="120000"/>
                </a:lnSpc>
                <a:defRPr/>
              </a:pPr>
              <a:r>
                <a:rPr lang="zh-CN" altLang="en-US" sz="2400" b="1" kern="0" dirty="0">
                  <a:solidFill>
                    <a:srgbClr val="FFFFFF"/>
                  </a:solidFill>
                  <a:latin typeface="微软雅黑"/>
                </a:rPr>
                <a:t>落实</a:t>
              </a:r>
              <a:r>
                <a:rPr lang="zh-CN" altLang="en-US" sz="2400" b="1" kern="0" dirty="0" smtClean="0">
                  <a:solidFill>
                    <a:srgbClr val="FFFFFF"/>
                  </a:solidFill>
                  <a:latin typeface="微软雅黑"/>
                </a:rPr>
                <a:t>行业</a:t>
              </a:r>
              <a:endParaRPr lang="en-US" altLang="zh-CN" sz="2400" b="1" kern="0" dirty="0" smtClean="0">
                <a:solidFill>
                  <a:srgbClr val="FFFFFF"/>
                </a:solidFill>
                <a:latin typeface="微软雅黑"/>
              </a:endParaRPr>
            </a:p>
            <a:p>
              <a:pPr lvl="0" algn="ctr" defTabSz="914400">
                <a:lnSpc>
                  <a:spcPct val="120000"/>
                </a:lnSpc>
                <a:defRPr/>
              </a:pPr>
              <a:r>
                <a:rPr lang="zh-CN" altLang="en-US" sz="2400" b="1" kern="0" dirty="0" smtClean="0">
                  <a:solidFill>
                    <a:srgbClr val="FFFFFF"/>
                  </a:solidFill>
                  <a:latin typeface="微软雅黑"/>
                </a:rPr>
                <a:t>安全生产</a:t>
              </a:r>
              <a:r>
                <a:rPr lang="zh-CN" altLang="en-US" sz="2400" b="1" kern="0" dirty="0">
                  <a:solidFill>
                    <a:srgbClr val="FFFFFF"/>
                  </a:solidFill>
                  <a:latin typeface="微软雅黑"/>
                </a:rPr>
                <a:t>要求</a:t>
              </a:r>
              <a:endParaRPr lang="zh-CN" altLang="en-US" sz="2400" b="1" kern="0" dirty="0">
                <a:solidFill>
                  <a:srgbClr val="FFFFFF"/>
                </a:solidFill>
                <a:latin typeface="微软雅黑"/>
              </a:endParaRPr>
            </a:p>
          </p:txBody>
        </p:sp>
      </p:grpSp>
      <p:grpSp>
        <p:nvGrpSpPr>
          <p:cNvPr id="37" name="组合 36"/>
          <p:cNvGrpSpPr/>
          <p:nvPr/>
        </p:nvGrpSpPr>
        <p:grpSpPr>
          <a:xfrm>
            <a:off x="4888934" y="3759168"/>
            <a:ext cx="2264037" cy="2608854"/>
            <a:chOff x="833065" y="2497802"/>
            <a:chExt cx="2722772" cy="3137457"/>
          </a:xfrm>
        </p:grpSpPr>
        <p:sp>
          <p:nvSpPr>
            <p:cNvPr id="38" name="六边形 37"/>
            <p:cNvSpPr/>
            <p:nvPr/>
          </p:nvSpPr>
          <p:spPr>
            <a:xfrm rot="5400000">
              <a:off x="634756" y="2714179"/>
              <a:ext cx="3137457" cy="2704704"/>
            </a:xfrm>
            <a:prstGeom prst="hexagon">
              <a:avLst/>
            </a:prstGeom>
            <a:solidFill>
              <a:srgbClr val="FEB554">
                <a:lumMod val="75000"/>
              </a:srgbClr>
            </a:solidFill>
            <a:ln w="25400" cap="flat" cmpd="sng" algn="ctr">
              <a:noFill/>
              <a:prstDash val="solid"/>
            </a:ln>
            <a:effectLst>
              <a:outerShdw blurRad="76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39" name="文本框 28"/>
            <p:cNvSpPr txBox="true"/>
            <p:nvPr/>
          </p:nvSpPr>
          <p:spPr>
            <a:xfrm>
              <a:off x="833065" y="3069874"/>
              <a:ext cx="2675278" cy="2331868"/>
            </a:xfrm>
            <a:prstGeom prst="rect">
              <a:avLst/>
            </a:prstGeom>
            <a:noFill/>
          </p:spPr>
          <p:txBody>
            <a:bodyPr wrap="square">
              <a:spAutoFit/>
            </a:bodyPr>
            <a:lstStyle/>
            <a:p>
              <a:pPr lvl="0" algn="ctr" defTabSz="914400">
                <a:defRPr/>
              </a:pPr>
              <a:r>
                <a:rPr lang="zh-CN" altLang="en-US" sz="2400" b="1" kern="0" dirty="0">
                  <a:solidFill>
                    <a:srgbClr val="FFFFFF"/>
                  </a:solidFill>
                  <a:latin typeface="微软雅黑"/>
                </a:rPr>
                <a:t>把安全生产作为市属企业综合绩效考核“一票否决”指标</a:t>
              </a:r>
              <a:endParaRPr lang="zh-CN" altLang="en-US" sz="2400" b="1" kern="0" dirty="0">
                <a:solidFill>
                  <a:srgbClr val="FFFFFF"/>
                </a:solidFill>
                <a:latin typeface="微软雅黑"/>
              </a:endParaRPr>
            </a:p>
          </p:txBody>
        </p:sp>
      </p:grpSp>
      <p:grpSp>
        <p:nvGrpSpPr>
          <p:cNvPr id="40" name="组合 39"/>
          <p:cNvGrpSpPr/>
          <p:nvPr/>
        </p:nvGrpSpPr>
        <p:grpSpPr>
          <a:xfrm>
            <a:off x="7308869" y="3769678"/>
            <a:ext cx="2249013" cy="2608855"/>
            <a:chOff x="851133" y="2497802"/>
            <a:chExt cx="2704704" cy="3137457"/>
          </a:xfrm>
        </p:grpSpPr>
        <p:sp>
          <p:nvSpPr>
            <p:cNvPr id="41" name="六边形 40"/>
            <p:cNvSpPr/>
            <p:nvPr/>
          </p:nvSpPr>
          <p:spPr>
            <a:xfrm rot="5400000">
              <a:off x="634756" y="2714179"/>
              <a:ext cx="3137457" cy="2704704"/>
            </a:xfrm>
            <a:prstGeom prst="hexagon">
              <a:avLst/>
            </a:prstGeom>
            <a:solidFill>
              <a:srgbClr val="C00000"/>
            </a:solidFill>
            <a:ln w="25400" cap="flat" cmpd="sng" algn="ctr">
              <a:noFill/>
              <a:prstDash val="solid"/>
            </a:ln>
            <a:effectLst>
              <a:outerShdw blurRad="76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42" name="文本框 34"/>
            <p:cNvSpPr txBox="true"/>
            <p:nvPr/>
          </p:nvSpPr>
          <p:spPr>
            <a:xfrm>
              <a:off x="914331" y="3274353"/>
              <a:ext cx="2611440" cy="1664848"/>
            </a:xfrm>
            <a:prstGeom prst="rect">
              <a:avLst/>
            </a:prstGeom>
            <a:noFill/>
          </p:spPr>
          <p:txBody>
            <a:bodyPr wrap="square">
              <a:spAutoFit/>
            </a:bodyPr>
            <a:lstStyle/>
            <a:p>
              <a:pPr lvl="0" algn="ctr" defTabSz="914400">
                <a:lnSpc>
                  <a:spcPct val="120000"/>
                </a:lnSpc>
                <a:defRPr/>
              </a:pPr>
              <a:r>
                <a:rPr lang="en-US" altLang="zh-CN" sz="2400" b="1" kern="0" dirty="0">
                  <a:solidFill>
                    <a:srgbClr val="FFFFFF"/>
                  </a:solidFill>
                  <a:latin typeface="微软雅黑"/>
                </a:rPr>
                <a:t>7</a:t>
              </a:r>
              <a:r>
                <a:rPr lang="zh-CN" altLang="en-US" sz="2400" b="1" kern="0" dirty="0">
                  <a:solidFill>
                    <a:srgbClr val="FFFFFF"/>
                  </a:solidFill>
                  <a:latin typeface="微软雅黑"/>
                </a:rPr>
                <a:t>户市属企业安全</a:t>
              </a:r>
              <a:r>
                <a:rPr lang="zh-CN" altLang="en-US" sz="2400" b="1" kern="0" dirty="0" smtClean="0">
                  <a:solidFill>
                    <a:srgbClr val="FFFFFF"/>
                  </a:solidFill>
                  <a:latin typeface="微软雅黑"/>
                </a:rPr>
                <a:t>总监</a:t>
              </a:r>
              <a:endParaRPr lang="en-US" altLang="zh-CN" sz="2400" b="1" kern="0" dirty="0" smtClean="0">
                <a:solidFill>
                  <a:srgbClr val="FFFFFF"/>
                </a:solidFill>
                <a:latin typeface="微软雅黑"/>
              </a:endParaRPr>
            </a:p>
            <a:p>
              <a:pPr lvl="0" algn="ctr" defTabSz="914400">
                <a:lnSpc>
                  <a:spcPct val="120000"/>
                </a:lnSpc>
                <a:defRPr/>
              </a:pPr>
              <a:r>
                <a:rPr lang="zh-CN" altLang="en-US" sz="2400" b="1" kern="0" dirty="0" smtClean="0">
                  <a:solidFill>
                    <a:srgbClr val="FFFFFF"/>
                  </a:solidFill>
                  <a:latin typeface="微软雅黑"/>
                </a:rPr>
                <a:t>“</a:t>
              </a:r>
              <a:r>
                <a:rPr lang="zh-CN" altLang="en-US" sz="2400" b="1" kern="0" dirty="0">
                  <a:solidFill>
                    <a:srgbClr val="FFFFFF"/>
                  </a:solidFill>
                  <a:latin typeface="微软雅黑"/>
                </a:rPr>
                <a:t>应配尽配”</a:t>
              </a:r>
              <a:endParaRPr lang="zh-CN" altLang="en-US" sz="2400" b="1" kern="0" dirty="0">
                <a:solidFill>
                  <a:srgbClr val="FFFFFF"/>
                </a:solidFill>
                <a:latin typeface="微软雅黑"/>
              </a:endParaRPr>
            </a:p>
          </p:txBody>
        </p:sp>
      </p:grpSp>
      <p:grpSp>
        <p:nvGrpSpPr>
          <p:cNvPr id="43" name="组合 42"/>
          <p:cNvGrpSpPr/>
          <p:nvPr/>
        </p:nvGrpSpPr>
        <p:grpSpPr>
          <a:xfrm>
            <a:off x="3752192" y="1601968"/>
            <a:ext cx="2249013" cy="2608855"/>
            <a:chOff x="851132" y="2497802"/>
            <a:chExt cx="2704705" cy="3137457"/>
          </a:xfrm>
        </p:grpSpPr>
        <p:sp>
          <p:nvSpPr>
            <p:cNvPr id="44" name="六边形 43"/>
            <p:cNvSpPr/>
            <p:nvPr/>
          </p:nvSpPr>
          <p:spPr>
            <a:xfrm rot="5400000">
              <a:off x="634756" y="2714179"/>
              <a:ext cx="3137457" cy="2704704"/>
            </a:xfrm>
            <a:prstGeom prst="hexagon">
              <a:avLst/>
            </a:prstGeom>
            <a:solidFill>
              <a:srgbClr val="DEA900"/>
            </a:solidFill>
            <a:ln w="25400" cap="flat" cmpd="sng" algn="ctr">
              <a:noFill/>
              <a:prstDash val="solid"/>
            </a:ln>
            <a:effectLst>
              <a:outerShdw blurRad="76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45" name="文本框 19"/>
            <p:cNvSpPr txBox="true"/>
            <p:nvPr/>
          </p:nvSpPr>
          <p:spPr>
            <a:xfrm>
              <a:off x="851132" y="3215851"/>
              <a:ext cx="2704703" cy="1710037"/>
            </a:xfrm>
            <a:prstGeom prst="rect">
              <a:avLst/>
            </a:prstGeom>
            <a:noFill/>
          </p:spPr>
          <p:txBody>
            <a:bodyPr wrap="square">
              <a:spAutoFit/>
            </a:bodyPr>
            <a:lstStyle/>
            <a:p>
              <a:pPr lvl="0" algn="ctr" defTabSz="914400">
                <a:lnSpc>
                  <a:spcPct val="120000"/>
                </a:lnSpc>
                <a:defRPr/>
              </a:pPr>
              <a:r>
                <a:rPr lang="zh-CN" altLang="en-US" sz="2400" b="1" kern="0" dirty="0">
                  <a:solidFill>
                    <a:srgbClr val="FFFFFF"/>
                  </a:solidFill>
                  <a:latin typeface="微软雅黑"/>
                </a:rPr>
                <a:t>严格</a:t>
              </a:r>
              <a:r>
                <a:rPr lang="zh-CN" altLang="en-US" sz="2400" b="1" kern="0" dirty="0" smtClean="0">
                  <a:solidFill>
                    <a:srgbClr val="FFFFFF"/>
                  </a:solidFill>
                  <a:latin typeface="微软雅黑"/>
                </a:rPr>
                <a:t>落实</a:t>
              </a:r>
              <a:endParaRPr lang="en-US" altLang="zh-CN" sz="2400" b="1" kern="0" dirty="0" smtClean="0">
                <a:solidFill>
                  <a:srgbClr val="FFFFFF"/>
                </a:solidFill>
                <a:latin typeface="微软雅黑"/>
              </a:endParaRPr>
            </a:p>
            <a:p>
              <a:pPr lvl="0" algn="ctr" defTabSz="914400">
                <a:lnSpc>
                  <a:spcPct val="120000"/>
                </a:lnSpc>
                <a:defRPr/>
              </a:pPr>
              <a:r>
                <a:rPr lang="zh-CN" altLang="en-US" sz="2400" b="1" kern="0" dirty="0" smtClean="0">
                  <a:solidFill>
                    <a:srgbClr val="FFFFFF"/>
                  </a:solidFill>
                  <a:latin typeface="微软雅黑"/>
                </a:rPr>
                <a:t>出资</a:t>
              </a:r>
              <a:r>
                <a:rPr lang="zh-CN" altLang="en-US" sz="2400" b="1" kern="0" dirty="0">
                  <a:solidFill>
                    <a:srgbClr val="FFFFFF"/>
                  </a:solidFill>
                  <a:latin typeface="微软雅黑"/>
                </a:rPr>
                <a:t>人</a:t>
              </a:r>
              <a:r>
                <a:rPr lang="zh-CN" altLang="en-US" sz="2400" b="1" kern="0" dirty="0" smtClean="0">
                  <a:solidFill>
                    <a:srgbClr val="FFFFFF"/>
                  </a:solidFill>
                  <a:latin typeface="微软雅黑"/>
                </a:rPr>
                <a:t>安全</a:t>
              </a:r>
              <a:endParaRPr lang="en-US" altLang="zh-CN" sz="2400" b="1" kern="0" dirty="0" smtClean="0">
                <a:solidFill>
                  <a:srgbClr val="FFFFFF"/>
                </a:solidFill>
                <a:latin typeface="微软雅黑"/>
              </a:endParaRPr>
            </a:p>
            <a:p>
              <a:pPr lvl="0" algn="ctr" defTabSz="914400">
                <a:lnSpc>
                  <a:spcPct val="120000"/>
                </a:lnSpc>
                <a:defRPr/>
              </a:pPr>
              <a:r>
                <a:rPr lang="zh-CN" altLang="en-US" sz="2400" b="1" kern="0" dirty="0" smtClean="0">
                  <a:solidFill>
                    <a:srgbClr val="FFFFFF"/>
                  </a:solidFill>
                  <a:latin typeface="微软雅黑"/>
                </a:rPr>
                <a:t>生产</a:t>
              </a:r>
              <a:r>
                <a:rPr lang="zh-CN" altLang="en-US" sz="2400" b="1" kern="0" dirty="0">
                  <a:solidFill>
                    <a:srgbClr val="FFFFFF"/>
                  </a:solidFill>
                  <a:latin typeface="微软雅黑"/>
                </a:rPr>
                <a:t>职责</a:t>
              </a:r>
              <a:endParaRPr kumimoji="0" lang="zh-CN" altLang="en-US" sz="2400" b="1" i="0" u="none" strike="noStrike" kern="0" cap="none" spc="0" normalizeH="0" baseline="0" noProof="0" dirty="0">
                <a:ln>
                  <a:noFill/>
                </a:ln>
                <a:solidFill>
                  <a:srgbClr val="FFFFFF"/>
                </a:solidFill>
                <a:effectLst/>
                <a:uLnTx/>
                <a:uFillTx/>
                <a:latin typeface="微软雅黑"/>
              </a:endParaRPr>
            </a:p>
          </p:txBody>
        </p:sp>
      </p:grpSp>
      <p:grpSp>
        <p:nvGrpSpPr>
          <p:cNvPr id="46" name="组合 45"/>
          <p:cNvGrpSpPr/>
          <p:nvPr/>
        </p:nvGrpSpPr>
        <p:grpSpPr>
          <a:xfrm>
            <a:off x="6105427" y="1621052"/>
            <a:ext cx="2249013" cy="2608855"/>
            <a:chOff x="851133" y="2497802"/>
            <a:chExt cx="2704704" cy="3137457"/>
          </a:xfrm>
        </p:grpSpPr>
        <p:sp>
          <p:nvSpPr>
            <p:cNvPr id="47" name="六边形 46"/>
            <p:cNvSpPr/>
            <p:nvPr/>
          </p:nvSpPr>
          <p:spPr>
            <a:xfrm rot="5400000">
              <a:off x="634756" y="2714179"/>
              <a:ext cx="3137457" cy="2704704"/>
            </a:xfrm>
            <a:prstGeom prst="hexagon">
              <a:avLst/>
            </a:prstGeom>
            <a:solidFill>
              <a:srgbClr val="00B050"/>
            </a:solidFill>
            <a:ln w="25400" cap="flat" cmpd="sng" algn="ctr">
              <a:noFill/>
              <a:prstDash val="solid"/>
            </a:ln>
            <a:effectLst>
              <a:outerShdw blurRad="76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endParaRPr>
            </a:p>
          </p:txBody>
        </p:sp>
        <p:sp>
          <p:nvSpPr>
            <p:cNvPr id="48" name="文本框 34"/>
            <p:cNvSpPr txBox="true"/>
            <p:nvPr/>
          </p:nvSpPr>
          <p:spPr>
            <a:xfrm>
              <a:off x="890360" y="3212736"/>
              <a:ext cx="2621371" cy="1664848"/>
            </a:xfrm>
            <a:prstGeom prst="rect">
              <a:avLst/>
            </a:prstGeom>
            <a:noFill/>
          </p:spPr>
          <p:txBody>
            <a:bodyPr wrap="square">
              <a:spAutoFit/>
            </a:bodyPr>
            <a:lstStyle/>
            <a:p>
              <a:pPr lvl="0" algn="ctr" defTabSz="914400">
                <a:lnSpc>
                  <a:spcPct val="120000"/>
                </a:lnSpc>
                <a:defRPr/>
              </a:pPr>
              <a:r>
                <a:rPr lang="zh-CN" altLang="en-US" sz="2400" b="1" kern="0" dirty="0">
                  <a:solidFill>
                    <a:srgbClr val="FFFFFF"/>
                  </a:solidFill>
                  <a:latin typeface="微软雅黑"/>
                </a:rPr>
                <a:t>督促出资企业履行安全生产主体责任</a:t>
              </a:r>
              <a:endParaRPr kumimoji="0" lang="zh-CN" altLang="en-US" sz="2400" b="1" i="0" u="none" strike="noStrike" kern="0" cap="none" spc="0" normalizeH="0" baseline="0" noProof="0" dirty="0">
                <a:ln>
                  <a:noFill/>
                </a:ln>
                <a:solidFill>
                  <a:srgbClr val="FFFFFF"/>
                </a:solidFill>
                <a:effectLst/>
                <a:uLnTx/>
                <a:uFillTx/>
                <a:latin typeface="微软雅黑"/>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checkerboard(across)">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checkerboard(across)">
                                      <p:cBhvr>
                                        <p:cTn id="18" dur="500"/>
                                        <p:tgtEl>
                                          <p:spTgt spid="46"/>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checkerboard(across)">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checkerboard(across)">
                                      <p:cBhvr>
                                        <p:cTn id="28" dur="500"/>
                                        <p:tgtEl>
                                          <p:spTgt spid="3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checkerboard(across)">
                                      <p:cBhvr>
                                        <p:cTn id="3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53861" y="1732124"/>
            <a:ext cx="7848600" cy="4889385"/>
          </a:xfrm>
          <a:prstGeom prst="rect">
            <a:avLst/>
          </a:prstGeom>
          <a:solidFill>
            <a:srgbClr val="0866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（五）强化底线思维，守牢国企发展底线</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6" name="矩形 30"/>
          <p:cNvSpPr>
            <a:spLocks noChangeArrowheads="true"/>
          </p:cNvSpPr>
          <p:nvPr/>
        </p:nvSpPr>
        <p:spPr bwMode="auto">
          <a:xfrm>
            <a:off x="4137925" y="4147104"/>
            <a:ext cx="6854910" cy="580082"/>
          </a:xfrm>
          <a:prstGeom prst="rect">
            <a:avLst/>
          </a:prstGeom>
          <a:noFill/>
          <a:ln w="9525">
            <a:noFill/>
            <a:miter lim="800000"/>
          </a:ln>
        </p:spPr>
        <p:txBody>
          <a:bodyPr wrap="square" lIns="138607" tIns="69304" rIns="138607" bIns="69304">
            <a:spAutoFit/>
          </a:bodyPr>
          <a:lstStyle/>
          <a:p>
            <a:pPr lvl="0">
              <a:lnSpc>
                <a:spcPct val="130000"/>
              </a:lnSpc>
              <a:defRPr/>
            </a:pPr>
            <a:r>
              <a:rPr lang="zh-CN" altLang="en-US" sz="2200" b="1" dirty="0" smtClean="0">
                <a:solidFill>
                  <a:schemeClr val="bg1"/>
                </a:solidFill>
                <a:latin typeface="微软雅黑" panose="020B0503020204020204" pitchFamily="34" charset="-122"/>
                <a:ea typeface="微软雅黑" panose="020B0503020204020204" pitchFamily="34" charset="-122"/>
              </a:rPr>
              <a:t>五、依法</a:t>
            </a:r>
            <a:r>
              <a:rPr lang="zh-CN" altLang="en-US" sz="2200" b="1" dirty="0">
                <a:solidFill>
                  <a:schemeClr val="bg1"/>
                </a:solidFill>
                <a:latin typeface="微软雅黑" panose="020B0503020204020204" pitchFamily="34" charset="-122"/>
                <a:ea typeface="微软雅黑" panose="020B0503020204020204" pitchFamily="34" charset="-122"/>
              </a:rPr>
              <a:t>处置债券违约风险，严禁恶意逃废债行为</a:t>
            </a:r>
            <a:endParaRPr kumimoji="0" lang="en-US" altLang="zh-CN" sz="2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30"/>
          <p:cNvSpPr>
            <a:spLocks noChangeArrowheads="true"/>
          </p:cNvSpPr>
          <p:nvPr/>
        </p:nvSpPr>
        <p:spPr bwMode="auto">
          <a:xfrm>
            <a:off x="4149596" y="4740339"/>
            <a:ext cx="6202099" cy="580082"/>
          </a:xfrm>
          <a:prstGeom prst="rect">
            <a:avLst/>
          </a:prstGeom>
          <a:noFill/>
          <a:ln w="9525">
            <a:noFill/>
            <a:miter lim="800000"/>
          </a:ln>
        </p:spPr>
        <p:txBody>
          <a:bodyPr wrap="square" lIns="138607" tIns="69304" rIns="138607" bIns="69304">
            <a:spAutoFit/>
          </a:bodyPr>
          <a:lstStyle/>
          <a:p>
            <a:pPr lvl="0">
              <a:lnSpc>
                <a:spcPct val="130000"/>
              </a:lnSpc>
              <a:defRPr/>
            </a:pPr>
            <a:r>
              <a:rPr lang="zh-CN" altLang="en-US" sz="2200" b="1" dirty="0" smtClean="0">
                <a:solidFill>
                  <a:schemeClr val="bg1"/>
                </a:solidFill>
                <a:latin typeface="微软雅黑" panose="020B0503020204020204" pitchFamily="34" charset="-122"/>
                <a:ea typeface="微软雅黑" panose="020B0503020204020204" pitchFamily="34" charset="-122"/>
              </a:rPr>
              <a:t>六、规范</a:t>
            </a:r>
            <a:r>
              <a:rPr lang="zh-CN" altLang="en-US" sz="2200" b="1" dirty="0">
                <a:solidFill>
                  <a:schemeClr val="bg1"/>
                </a:solidFill>
                <a:latin typeface="微软雅黑" panose="020B0503020204020204" pitchFamily="34" charset="-122"/>
                <a:ea typeface="微软雅黑" panose="020B0503020204020204" pitchFamily="34" charset="-122"/>
              </a:rPr>
              <a:t>债务资金用途，确保投入主业实业</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8" name="矩形 30"/>
          <p:cNvSpPr>
            <a:spLocks noChangeArrowheads="true"/>
          </p:cNvSpPr>
          <p:nvPr/>
        </p:nvSpPr>
        <p:spPr bwMode="auto">
          <a:xfrm>
            <a:off x="4149596" y="5333574"/>
            <a:ext cx="6986116" cy="580082"/>
          </a:xfrm>
          <a:prstGeom prst="rect">
            <a:avLst/>
          </a:prstGeom>
          <a:noFill/>
          <a:ln w="9525">
            <a:noFill/>
            <a:miter lim="800000"/>
          </a:ln>
        </p:spPr>
        <p:txBody>
          <a:bodyPr wrap="square" lIns="138607" tIns="69304" rIns="138607" bIns="69304">
            <a:spAutoFit/>
          </a:bodyPr>
          <a:lstStyle/>
          <a:p>
            <a:pPr>
              <a:lnSpc>
                <a:spcPct val="130000"/>
              </a:lnSpc>
              <a:defRPr/>
            </a:pPr>
            <a:r>
              <a:rPr lang="zh-CN" altLang="en-US" sz="2200" b="1" dirty="0" smtClean="0">
                <a:solidFill>
                  <a:schemeClr val="bg1"/>
                </a:solidFill>
                <a:latin typeface="微软雅黑" panose="020B0503020204020204" pitchFamily="34" charset="-122"/>
                <a:ea typeface="微软雅黑" panose="020B0503020204020204" pitchFamily="34" charset="-122"/>
              </a:rPr>
              <a:t>七、全面</a:t>
            </a:r>
            <a:r>
              <a:rPr lang="zh-CN" altLang="en-US" sz="2200" b="1" dirty="0">
                <a:solidFill>
                  <a:schemeClr val="bg1"/>
                </a:solidFill>
                <a:latin typeface="微软雅黑" panose="020B0503020204020204" pitchFamily="34" charset="-122"/>
                <a:ea typeface="微软雅黑" panose="020B0503020204020204" pitchFamily="34" charset="-122"/>
              </a:rPr>
              <a:t>推动国企深化改革，有效增强抗风险能力</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9" name="矩形 30"/>
          <p:cNvSpPr>
            <a:spLocks noChangeArrowheads="true"/>
          </p:cNvSpPr>
          <p:nvPr/>
        </p:nvSpPr>
        <p:spPr bwMode="auto">
          <a:xfrm>
            <a:off x="4149596" y="5926809"/>
            <a:ext cx="7548089" cy="580082"/>
          </a:xfrm>
          <a:prstGeom prst="rect">
            <a:avLst/>
          </a:prstGeom>
          <a:noFill/>
          <a:ln w="9525">
            <a:noFill/>
            <a:miter lim="800000"/>
          </a:ln>
        </p:spPr>
        <p:txBody>
          <a:bodyPr wrap="square" lIns="138607" tIns="69304" rIns="138607" bIns="69304">
            <a:spAutoFit/>
          </a:bodyPr>
          <a:lstStyle/>
          <a:p>
            <a:pPr lvl="0">
              <a:lnSpc>
                <a:spcPct val="130000"/>
              </a:lnSpc>
              <a:defRPr/>
            </a:pPr>
            <a:r>
              <a:rPr lang="zh-CN" altLang="en-US" sz="2200" b="1" dirty="0" smtClean="0">
                <a:solidFill>
                  <a:schemeClr val="bg1"/>
                </a:solidFill>
                <a:latin typeface="微软雅黑" panose="020B0503020204020204" pitchFamily="34" charset="-122"/>
                <a:ea typeface="微软雅黑" panose="020B0503020204020204" pitchFamily="34" charset="-122"/>
              </a:rPr>
              <a:t>八、发挥</a:t>
            </a:r>
            <a:r>
              <a:rPr lang="zh-CN" altLang="en-US" sz="2200" b="1" dirty="0">
                <a:solidFill>
                  <a:schemeClr val="bg1"/>
                </a:solidFill>
                <a:latin typeface="微软雅黑" panose="020B0503020204020204" pitchFamily="34" charset="-122"/>
                <a:ea typeface="微软雅黑" panose="020B0503020204020204" pitchFamily="34" charset="-122"/>
              </a:rPr>
              <a:t>监管合力，完善国有企业债务风险管控工作体系</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10" name="矩形 30"/>
          <p:cNvSpPr>
            <a:spLocks noChangeArrowheads="true"/>
          </p:cNvSpPr>
          <p:nvPr/>
        </p:nvSpPr>
        <p:spPr bwMode="auto">
          <a:xfrm>
            <a:off x="4122563" y="1774164"/>
            <a:ext cx="7470347" cy="580082"/>
          </a:xfrm>
          <a:prstGeom prst="rect">
            <a:avLst/>
          </a:prstGeom>
          <a:noFill/>
          <a:ln w="9525">
            <a:noFill/>
            <a:miter lim="800000"/>
          </a:ln>
        </p:spPr>
        <p:txBody>
          <a:bodyPr wrap="square" lIns="138607" tIns="69304" rIns="138607" bIns="69304">
            <a:spAutoFit/>
          </a:bodyPr>
          <a:lstStyle/>
          <a:p>
            <a:pPr lvl="0">
              <a:lnSpc>
                <a:spcPct val="130000"/>
              </a:lnSpc>
              <a:defRPr/>
            </a:pPr>
            <a:r>
              <a:rPr lang="zh-CN" altLang="en-US" sz="2200" b="1" dirty="0" smtClean="0">
                <a:solidFill>
                  <a:schemeClr val="bg1"/>
                </a:solidFill>
                <a:latin typeface="微软雅黑" panose="020B0503020204020204" pitchFamily="34" charset="-122"/>
                <a:ea typeface="微软雅黑" panose="020B0503020204020204" pitchFamily="34" charset="-122"/>
              </a:rPr>
              <a:t>一、充分</a:t>
            </a:r>
            <a:r>
              <a:rPr lang="zh-CN" altLang="en-US" sz="2200" b="1" dirty="0">
                <a:solidFill>
                  <a:schemeClr val="bg1"/>
                </a:solidFill>
                <a:latin typeface="微软雅黑" panose="020B0503020204020204" pitchFamily="34" charset="-122"/>
                <a:ea typeface="微软雅黑" panose="020B0503020204020204" pitchFamily="34" charset="-122"/>
              </a:rPr>
              <a:t>认识当前加强国有企业债务风险管控的重要性</a:t>
            </a:r>
            <a:endParaRPr kumimoji="0" lang="en-US" altLang="zh-CN" sz="2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 name="矩形 30"/>
          <p:cNvSpPr>
            <a:spLocks noChangeArrowheads="true"/>
          </p:cNvSpPr>
          <p:nvPr/>
        </p:nvSpPr>
        <p:spPr bwMode="auto">
          <a:xfrm>
            <a:off x="4134235" y="2367399"/>
            <a:ext cx="7458675" cy="580082"/>
          </a:xfrm>
          <a:prstGeom prst="rect">
            <a:avLst/>
          </a:prstGeom>
          <a:noFill/>
          <a:ln w="9525">
            <a:noFill/>
            <a:miter lim="800000"/>
          </a:ln>
        </p:spPr>
        <p:txBody>
          <a:bodyPr wrap="square" lIns="138607" tIns="69304" rIns="138607" bIns="69304">
            <a:spAutoFit/>
          </a:bodyPr>
          <a:lstStyle/>
          <a:p>
            <a:pPr lvl="0">
              <a:lnSpc>
                <a:spcPct val="130000"/>
              </a:lnSpc>
              <a:defRPr/>
            </a:pPr>
            <a:r>
              <a:rPr lang="zh-CN" altLang="en-US" sz="2200" b="1" dirty="0" smtClean="0">
                <a:solidFill>
                  <a:schemeClr val="bg1"/>
                </a:solidFill>
                <a:latin typeface="微软雅黑" panose="020B0503020204020204" pitchFamily="34" charset="-122"/>
                <a:ea typeface="微软雅黑" panose="020B0503020204020204" pitchFamily="34" charset="-122"/>
              </a:rPr>
              <a:t>二、完善</a:t>
            </a:r>
            <a:r>
              <a:rPr lang="zh-CN" altLang="en-US" sz="2200" b="1" dirty="0">
                <a:solidFill>
                  <a:schemeClr val="bg1"/>
                </a:solidFill>
                <a:latin typeface="微软雅黑" panose="020B0503020204020204" pitchFamily="34" charset="-122"/>
                <a:ea typeface="微软雅黑" panose="020B0503020204020204" pitchFamily="34" charset="-122"/>
              </a:rPr>
              <a:t>债务风险监测预警机制，精准识别高风险企业</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12" name="矩形 30"/>
          <p:cNvSpPr>
            <a:spLocks noChangeArrowheads="true"/>
          </p:cNvSpPr>
          <p:nvPr/>
        </p:nvSpPr>
        <p:spPr bwMode="auto">
          <a:xfrm>
            <a:off x="4134235" y="2960634"/>
            <a:ext cx="6534750" cy="580082"/>
          </a:xfrm>
          <a:prstGeom prst="rect">
            <a:avLst/>
          </a:prstGeom>
          <a:noFill/>
          <a:ln w="9525">
            <a:noFill/>
            <a:miter lim="800000"/>
          </a:ln>
        </p:spPr>
        <p:txBody>
          <a:bodyPr wrap="square" lIns="138607" tIns="69304" rIns="138607" bIns="69304">
            <a:spAutoFit/>
          </a:bodyPr>
          <a:lstStyle/>
          <a:p>
            <a:pPr>
              <a:lnSpc>
                <a:spcPct val="130000"/>
              </a:lnSpc>
              <a:defRPr/>
            </a:pPr>
            <a:r>
              <a:rPr lang="zh-CN" altLang="en-US" sz="2200" b="1" dirty="0" smtClean="0">
                <a:solidFill>
                  <a:schemeClr val="bg1"/>
                </a:solidFill>
                <a:latin typeface="微软雅黑" panose="020B0503020204020204" pitchFamily="34" charset="-122"/>
                <a:ea typeface="微软雅黑" panose="020B0503020204020204" pitchFamily="34" charset="-122"/>
              </a:rPr>
              <a:t>三、分类</a:t>
            </a:r>
            <a:r>
              <a:rPr lang="zh-CN" altLang="en-US" sz="2200" b="1" dirty="0">
                <a:solidFill>
                  <a:schemeClr val="bg1"/>
                </a:solidFill>
                <a:latin typeface="微软雅黑" panose="020B0503020204020204" pitchFamily="34" charset="-122"/>
                <a:ea typeface="微软雅黑" panose="020B0503020204020204" pitchFamily="34" charset="-122"/>
              </a:rPr>
              <a:t>管控资产负债率，保持合理债务水平</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13" name="矩形 30"/>
          <p:cNvSpPr>
            <a:spLocks noChangeArrowheads="true"/>
          </p:cNvSpPr>
          <p:nvPr/>
        </p:nvSpPr>
        <p:spPr bwMode="auto">
          <a:xfrm>
            <a:off x="4134235" y="3553869"/>
            <a:ext cx="7001476" cy="580082"/>
          </a:xfrm>
          <a:prstGeom prst="rect">
            <a:avLst/>
          </a:prstGeom>
          <a:noFill/>
          <a:ln w="9525">
            <a:noFill/>
            <a:miter lim="800000"/>
          </a:ln>
        </p:spPr>
        <p:txBody>
          <a:bodyPr wrap="square" lIns="138607" tIns="69304" rIns="138607" bIns="69304">
            <a:spAutoFit/>
          </a:bodyPr>
          <a:lstStyle/>
          <a:p>
            <a:pPr lvl="0">
              <a:lnSpc>
                <a:spcPct val="130000"/>
              </a:lnSpc>
              <a:defRPr/>
            </a:pPr>
            <a:r>
              <a:rPr lang="zh-CN" altLang="en-US" sz="2200" b="1" dirty="0" smtClean="0">
                <a:solidFill>
                  <a:schemeClr val="bg1"/>
                </a:solidFill>
                <a:latin typeface="微软雅黑" panose="020B0503020204020204" pitchFamily="34" charset="-122"/>
                <a:ea typeface="微软雅黑" panose="020B0503020204020204" pitchFamily="34" charset="-122"/>
              </a:rPr>
              <a:t>四、开展</a:t>
            </a:r>
            <a:r>
              <a:rPr lang="zh-CN" altLang="en-US" sz="2200" b="1" dirty="0">
                <a:solidFill>
                  <a:schemeClr val="bg1"/>
                </a:solidFill>
                <a:latin typeface="微软雅黑" panose="020B0503020204020204" pitchFamily="34" charset="-122"/>
                <a:ea typeface="微软雅黑" panose="020B0503020204020204" pitchFamily="34" charset="-122"/>
              </a:rPr>
              <a:t>债券全生命周期管理，重点防控债券违约</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448103" y="1996512"/>
            <a:ext cx="3114928" cy="4442265"/>
          </a:xfrm>
          <a:prstGeom prst="rect">
            <a:avLst/>
          </a:prstGeom>
          <a:ln w="127000" cap="rnd">
            <a:solidFill>
              <a:srgbClr val="FFFFFF"/>
            </a:solidFill>
          </a:ln>
          <a:effectLst>
            <a:outerShdw blurRad="50800" dist="38100" dir="2700000" algn="tl" rotWithShape="0">
              <a:prstClr val="black">
                <a:alpha val="40000"/>
              </a:prstClr>
            </a:outerShdw>
          </a:effectLst>
          <a:scene3d>
            <a:camera prst="orthographicFront"/>
            <a:lightRig rig="twoPt" dir="t">
              <a:rot lat="0" lon="0" rev="7800000"/>
            </a:lightRig>
          </a:scene3d>
          <a:sp3d contourW="6350">
            <a:bevelT w="50800" h="16510"/>
            <a:contourClr>
              <a:srgbClr val="C0C0C0"/>
            </a:contourClr>
          </a:sp3d>
        </p:spPr>
      </p:pic>
      <p:grpSp>
        <p:nvGrpSpPr>
          <p:cNvPr id="15" name="组合 14"/>
          <p:cNvGrpSpPr/>
          <p:nvPr/>
        </p:nvGrpSpPr>
        <p:grpSpPr>
          <a:xfrm>
            <a:off x="613952" y="970349"/>
            <a:ext cx="4220807" cy="584775"/>
            <a:chOff x="594902" y="1145075"/>
            <a:chExt cx="4220807" cy="584775"/>
          </a:xfrm>
        </p:grpSpPr>
        <p:sp>
          <p:nvSpPr>
            <p:cNvPr id="16" name="文本框 19"/>
            <p:cNvSpPr txBox="true"/>
            <p:nvPr/>
          </p:nvSpPr>
          <p:spPr>
            <a:xfrm>
              <a:off x="1021725" y="1145075"/>
              <a:ext cx="3793984"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防范化解债务风险</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17" name="图片 16"/>
            <p:cNvPicPr>
              <a:picLocks noChangeAspect="true"/>
            </p:cNvPicPr>
            <p:nvPr/>
          </p:nvPicPr>
          <p:blipFill>
            <a:blip r:embed="rId3">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18" name="文本框 12"/>
          <p:cNvSpPr txBox="true"/>
          <p:nvPr/>
        </p:nvSpPr>
        <p:spPr>
          <a:xfrm>
            <a:off x="4969898" y="1001125"/>
            <a:ext cx="2312277" cy="461665"/>
          </a:xfrm>
          <a:prstGeom prst="rect">
            <a:avLst/>
          </a:prstGeom>
          <a:solidFill>
            <a:srgbClr val="0B7ADF"/>
          </a:solid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政策规定</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750"/>
                                        <p:tgtEl>
                                          <p:spTgt spid="18"/>
                                        </p:tgtEl>
                                      </p:cBhvr>
                                    </p:animEffect>
                                  </p:childTnLst>
                                </p:cTn>
                              </p:par>
                            </p:childTnLst>
                          </p:cTn>
                        </p:par>
                        <p:par>
                          <p:cTn id="13" fill="hold">
                            <p:stCondLst>
                              <p:cond delay="15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1+#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1+#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1+#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1+#ppt_w/2"/>
                                          </p:val>
                                        </p:tav>
                                        <p:tav tm="100000">
                                          <p:val>
                                            <p:strVal val="#ppt_x"/>
                                          </p:val>
                                        </p:tav>
                                      </p:tavLst>
                                    </p:anim>
                                    <p:anim calcmode="lin" valueType="num">
                                      <p:cBhvr additive="base">
                                        <p:cTn id="5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true"/>
      <p:bldP spid="6" grpId="0"/>
      <p:bldP spid="7" grpId="0"/>
      <p:bldP spid="8" grpId="0"/>
      <p:bldP spid="9" grpId="0"/>
      <p:bldP spid="10" grpId="0"/>
      <p:bldP spid="11" grpId="0"/>
      <p:bldP spid="12" grpId="0"/>
      <p:bldP spid="13" grpId="0"/>
      <p:bldP spid="18" grpId="0" animBg="true"/>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sym typeface="+mn-ea"/>
              </a:rPr>
              <a:t>（五）强化底线思维，守牢国企发展底线</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71" name="组合 70"/>
          <p:cNvGrpSpPr/>
          <p:nvPr/>
        </p:nvGrpSpPr>
        <p:grpSpPr>
          <a:xfrm>
            <a:off x="613952" y="970349"/>
            <a:ext cx="4139022" cy="584775"/>
            <a:chOff x="594902" y="1145075"/>
            <a:chExt cx="4139022" cy="584775"/>
          </a:xfrm>
        </p:grpSpPr>
        <p:sp>
          <p:nvSpPr>
            <p:cNvPr id="72" name="文本框 19"/>
            <p:cNvSpPr txBox="true"/>
            <p:nvPr/>
          </p:nvSpPr>
          <p:spPr>
            <a:xfrm>
              <a:off x="1021725" y="1145075"/>
              <a:ext cx="3712199"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防范化解债务风险</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73" name="图片 72"/>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74" name="矩形 73"/>
          <p:cNvSpPr/>
          <p:nvPr/>
        </p:nvSpPr>
        <p:spPr>
          <a:xfrm>
            <a:off x="12" y="2371725"/>
            <a:ext cx="12287238" cy="3171825"/>
          </a:xfrm>
          <a:prstGeom prst="rect">
            <a:avLst/>
          </a:prstGeom>
          <a:gradFill flip="none" rotWithShape="true">
            <a:gsLst>
              <a:gs pos="0">
                <a:srgbClr val="0070C0">
                  <a:shade val="30000"/>
                  <a:satMod val="115000"/>
                </a:srgbClr>
              </a:gs>
              <a:gs pos="50000">
                <a:srgbClr val="0070C0">
                  <a:shade val="67500"/>
                  <a:satMod val="115000"/>
                </a:srgbClr>
              </a:gs>
              <a:gs pos="100000">
                <a:srgbClr val="0070C0">
                  <a:shade val="100000"/>
                  <a:satMod val="115000"/>
                </a:srgbClr>
              </a:gs>
            </a:gsLst>
            <a:lin ang="1620000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5" name="文本框 33"/>
          <p:cNvSpPr txBox="true"/>
          <p:nvPr/>
        </p:nvSpPr>
        <p:spPr>
          <a:xfrm>
            <a:off x="304617" y="2555082"/>
            <a:ext cx="4448357" cy="2677656"/>
          </a:xfrm>
          <a:prstGeom prst="rect">
            <a:avLst/>
          </a:prstGeom>
          <a:noFill/>
        </p:spPr>
        <p:txBody>
          <a:bodyPr wrap="square" rtlCol="0">
            <a:spAutoFit/>
          </a:bodyPr>
          <a:lstStyle/>
          <a:p>
            <a:pPr defTabSz="1219200">
              <a:lnSpc>
                <a:spcPct val="150000"/>
              </a:lnSpc>
              <a:defRPr/>
            </a:pPr>
            <a:r>
              <a:rPr lang="zh-CN" altLang="en-US" sz="2800" b="1" kern="0" dirty="0">
                <a:solidFill>
                  <a:prstClr val="white"/>
                </a:solidFill>
                <a:latin typeface="+mn-ea"/>
              </a:rPr>
              <a:t>在市政府大力支持下</a:t>
            </a:r>
            <a:r>
              <a:rPr lang="zh-CN" altLang="en-US" sz="2800" b="1" kern="0" dirty="0" smtClean="0">
                <a:solidFill>
                  <a:prstClr val="white"/>
                </a:solidFill>
                <a:latin typeface="+mn-ea"/>
              </a:rPr>
              <a:t>，</a:t>
            </a:r>
            <a:endParaRPr lang="en-US" altLang="zh-CN" sz="2800" b="1" kern="0" dirty="0" smtClean="0">
              <a:solidFill>
                <a:prstClr val="white"/>
              </a:solidFill>
              <a:latin typeface="+mn-ea"/>
            </a:endParaRPr>
          </a:p>
          <a:p>
            <a:pPr defTabSz="1219200">
              <a:lnSpc>
                <a:spcPct val="150000"/>
              </a:lnSpc>
              <a:defRPr/>
            </a:pPr>
            <a:r>
              <a:rPr lang="zh-CN" altLang="en-US" sz="2800" b="1" kern="0" dirty="0" smtClean="0">
                <a:solidFill>
                  <a:prstClr val="white"/>
                </a:solidFill>
                <a:latin typeface="+mn-ea"/>
              </a:rPr>
              <a:t>在市县有关部门</a:t>
            </a:r>
            <a:r>
              <a:rPr lang="zh-CN" altLang="en-US" sz="2800" b="1" kern="0" dirty="0">
                <a:solidFill>
                  <a:prstClr val="white"/>
                </a:solidFill>
                <a:latin typeface="+mn-ea"/>
              </a:rPr>
              <a:t>全力</a:t>
            </a:r>
            <a:r>
              <a:rPr lang="zh-CN" altLang="en-US" sz="2800" b="1" kern="0" dirty="0" smtClean="0">
                <a:solidFill>
                  <a:prstClr val="white"/>
                </a:solidFill>
                <a:latin typeface="+mn-ea"/>
              </a:rPr>
              <a:t>配合</a:t>
            </a:r>
            <a:endParaRPr lang="en-US" altLang="zh-CN" sz="2800" b="1" kern="0" dirty="0" smtClean="0">
              <a:solidFill>
                <a:prstClr val="white"/>
              </a:solidFill>
              <a:latin typeface="+mn-ea"/>
            </a:endParaRPr>
          </a:p>
          <a:p>
            <a:pPr defTabSz="1219200">
              <a:lnSpc>
                <a:spcPct val="150000"/>
              </a:lnSpc>
              <a:defRPr/>
            </a:pPr>
            <a:r>
              <a:rPr lang="zh-CN" altLang="en-US" sz="2800" b="1" kern="0" dirty="0" smtClean="0">
                <a:solidFill>
                  <a:prstClr val="white"/>
                </a:solidFill>
                <a:latin typeface="+mn-ea"/>
              </a:rPr>
              <a:t>下</a:t>
            </a:r>
            <a:r>
              <a:rPr lang="zh-CN" altLang="en-US" sz="2800" b="1" kern="0" dirty="0">
                <a:solidFill>
                  <a:prstClr val="white"/>
                </a:solidFill>
                <a:latin typeface="+mn-ea"/>
              </a:rPr>
              <a:t>，成功化解新泺公司自身和担保近</a:t>
            </a:r>
            <a:r>
              <a:rPr lang="en-US" altLang="zh-CN" sz="2800" b="1" kern="0" dirty="0">
                <a:solidFill>
                  <a:prstClr val="white"/>
                </a:solidFill>
                <a:latin typeface="+mn-ea"/>
              </a:rPr>
              <a:t>8</a:t>
            </a:r>
            <a:r>
              <a:rPr lang="zh-CN" altLang="en-US" sz="2800" b="1" kern="0" dirty="0">
                <a:solidFill>
                  <a:prstClr val="white"/>
                </a:solidFill>
                <a:latin typeface="+mn-ea"/>
              </a:rPr>
              <a:t>亿元的</a:t>
            </a:r>
            <a:r>
              <a:rPr lang="zh-CN" altLang="en-US" sz="2800" b="1" kern="0" dirty="0" smtClean="0">
                <a:solidFill>
                  <a:prstClr val="white"/>
                </a:solidFill>
                <a:latin typeface="+mn-ea"/>
              </a:rPr>
              <a:t>债务。</a:t>
            </a:r>
            <a:endParaRPr lang="en-US" altLang="zh-CN" sz="4400" b="1" kern="0" dirty="0">
              <a:solidFill>
                <a:srgbClr val="FFFF00"/>
              </a:solidFill>
              <a:latin typeface="+mn-ea"/>
            </a:endParaRPr>
          </a:p>
        </p:txBody>
      </p:sp>
      <p:pic>
        <p:nvPicPr>
          <p:cNvPr id="76" name="Picture 2"/>
          <p:cNvPicPr>
            <a:picLocks noChangeAspect="true" noChangeArrowheads="true"/>
          </p:cNvPicPr>
          <p:nvPr/>
        </p:nvPicPr>
        <p:blipFill>
          <a:blip r:embed="rId3" cstate="print">
            <a:extLst>
              <a:ext uri="{28A0092B-C50C-407E-A947-70E740481C1C}">
                <a14:useLocalDpi xmlns:a14="http://schemas.microsoft.com/office/drawing/2010/main" val="false"/>
              </a:ext>
            </a:extLst>
          </a:blip>
          <a:stretch>
            <a:fillRect/>
          </a:stretch>
        </p:blipFill>
        <p:spPr bwMode="auto">
          <a:xfrm>
            <a:off x="4994704" y="1296411"/>
            <a:ext cx="3675187" cy="5198094"/>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7" name="Picture 2"/>
          <p:cNvPicPr>
            <a:picLocks noChangeAspect="true" noChangeArrowheads="true"/>
          </p:cNvPicPr>
          <p:nvPr/>
        </p:nvPicPr>
        <p:blipFill>
          <a:blip r:embed="rId4" cstate="print">
            <a:extLst>
              <a:ext uri="{28A0092B-C50C-407E-A947-70E740481C1C}">
                <a14:useLocalDpi xmlns:a14="http://schemas.microsoft.com/office/drawing/2010/main" val="false"/>
              </a:ext>
            </a:extLst>
          </a:blip>
          <a:stretch>
            <a:fillRect/>
          </a:stretch>
        </p:blipFill>
        <p:spPr bwMode="auto">
          <a:xfrm rot="549436">
            <a:off x="8049167" y="1286886"/>
            <a:ext cx="3673564" cy="5198094"/>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1" name="文本框 12"/>
          <p:cNvSpPr txBox="true"/>
          <p:nvPr/>
        </p:nvSpPr>
        <p:spPr>
          <a:xfrm>
            <a:off x="4969898" y="1001125"/>
            <a:ext cx="2312277" cy="461665"/>
          </a:xfrm>
          <a:prstGeom prst="rect">
            <a:avLst/>
          </a:prstGeom>
          <a:solidFill>
            <a:srgbClr val="0B7ADF"/>
          </a:solid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成功经验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750"/>
                                        <p:tgtEl>
                                          <p:spTgt spid="11"/>
                                        </p:tgtEl>
                                      </p:cBhvr>
                                    </p:animEffect>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cBhvr additive="base">
                                        <p:cTn id="16" dur="250" fill="hold"/>
                                        <p:tgtEl>
                                          <p:spTgt spid="74"/>
                                        </p:tgtEl>
                                        <p:attrNameLst>
                                          <p:attrName>ppt_x</p:attrName>
                                        </p:attrNameLst>
                                      </p:cBhvr>
                                      <p:tavLst>
                                        <p:tav tm="0">
                                          <p:val>
                                            <p:strVal val="1+#ppt_w/2"/>
                                          </p:val>
                                        </p:tav>
                                        <p:tav tm="100000">
                                          <p:val>
                                            <p:strVal val="#ppt_x"/>
                                          </p:val>
                                        </p:tav>
                                      </p:tavLst>
                                    </p:anim>
                                    <p:anim calcmode="lin" valueType="num">
                                      <p:cBhvr additive="base">
                                        <p:cTn id="17" dur="250" fill="hold"/>
                                        <p:tgtEl>
                                          <p:spTgt spid="7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p:cTn id="21" dur="500" fill="hold"/>
                                        <p:tgtEl>
                                          <p:spTgt spid="75"/>
                                        </p:tgtEl>
                                        <p:attrNameLst>
                                          <p:attrName>ppt_w</p:attrName>
                                        </p:attrNameLst>
                                      </p:cBhvr>
                                      <p:tavLst>
                                        <p:tav tm="0">
                                          <p:val>
                                            <p:fltVal val="0"/>
                                          </p:val>
                                        </p:tav>
                                        <p:tav tm="100000">
                                          <p:val>
                                            <p:strVal val="#ppt_w"/>
                                          </p:val>
                                        </p:tav>
                                      </p:tavLst>
                                    </p:anim>
                                    <p:anim calcmode="lin" valueType="num">
                                      <p:cBhvr>
                                        <p:cTn id="22" dur="500" fill="hold"/>
                                        <p:tgtEl>
                                          <p:spTgt spid="75"/>
                                        </p:tgtEl>
                                        <p:attrNameLst>
                                          <p:attrName>ppt_h</p:attrName>
                                        </p:attrNameLst>
                                      </p:cBhvr>
                                      <p:tavLst>
                                        <p:tav tm="0">
                                          <p:val>
                                            <p:fltVal val="0"/>
                                          </p:val>
                                        </p:tav>
                                        <p:tav tm="100000">
                                          <p:val>
                                            <p:strVal val="#ppt_h"/>
                                          </p:val>
                                        </p:tav>
                                      </p:tavLst>
                                    </p:anim>
                                    <p:animEffect transition="in" filter="fade">
                                      <p:cBhvr>
                                        <p:cTn id="23" dur="500"/>
                                        <p:tgtEl>
                                          <p:spTgt spid="75"/>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528" fill="hold" nodeType="click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p:cTn id="28" dur="500" fill="hold"/>
                                        <p:tgtEl>
                                          <p:spTgt spid="76"/>
                                        </p:tgtEl>
                                        <p:attrNameLst>
                                          <p:attrName>ppt_w</p:attrName>
                                        </p:attrNameLst>
                                      </p:cBhvr>
                                      <p:tavLst>
                                        <p:tav tm="0">
                                          <p:val>
                                            <p:fltVal val="0"/>
                                          </p:val>
                                        </p:tav>
                                        <p:tav tm="100000">
                                          <p:val>
                                            <p:strVal val="#ppt_w"/>
                                          </p:val>
                                        </p:tav>
                                      </p:tavLst>
                                    </p:anim>
                                    <p:anim calcmode="lin" valueType="num">
                                      <p:cBhvr>
                                        <p:cTn id="29" dur="500" fill="hold"/>
                                        <p:tgtEl>
                                          <p:spTgt spid="76"/>
                                        </p:tgtEl>
                                        <p:attrNameLst>
                                          <p:attrName>ppt_h</p:attrName>
                                        </p:attrNameLst>
                                      </p:cBhvr>
                                      <p:tavLst>
                                        <p:tav tm="0">
                                          <p:val>
                                            <p:fltVal val="0"/>
                                          </p:val>
                                        </p:tav>
                                        <p:tav tm="100000">
                                          <p:val>
                                            <p:strVal val="#ppt_h"/>
                                          </p:val>
                                        </p:tav>
                                      </p:tavLst>
                                    </p:anim>
                                    <p:anim calcmode="lin" valueType="num">
                                      <p:cBhvr>
                                        <p:cTn id="30" dur="500" fill="hold"/>
                                        <p:tgtEl>
                                          <p:spTgt spid="76"/>
                                        </p:tgtEl>
                                        <p:attrNameLst>
                                          <p:attrName>ppt_x</p:attrName>
                                        </p:attrNameLst>
                                      </p:cBhvr>
                                      <p:tavLst>
                                        <p:tav tm="0">
                                          <p:val>
                                            <p:fltVal val="0.5"/>
                                          </p:val>
                                        </p:tav>
                                        <p:tav tm="100000">
                                          <p:val>
                                            <p:strVal val="#ppt_x"/>
                                          </p:val>
                                        </p:tav>
                                      </p:tavLst>
                                    </p:anim>
                                    <p:anim calcmode="lin" valueType="num">
                                      <p:cBhvr>
                                        <p:cTn id="31" dur="500" fill="hold"/>
                                        <p:tgtEl>
                                          <p:spTgt spid="76"/>
                                        </p:tgtEl>
                                        <p:attrNameLst>
                                          <p:attrName>ppt_y</p:attrName>
                                        </p:attrNameLst>
                                      </p:cBhvr>
                                      <p:tavLst>
                                        <p:tav tm="0">
                                          <p:val>
                                            <p:fltVal val="0.5"/>
                                          </p:val>
                                        </p:tav>
                                        <p:tav tm="100000">
                                          <p:val>
                                            <p:strVal val="#ppt_y"/>
                                          </p:val>
                                        </p:tav>
                                      </p:tavLst>
                                    </p:anim>
                                  </p:childTnLst>
                                </p:cTn>
                              </p:par>
                            </p:childTnLst>
                          </p:cTn>
                        </p:par>
                        <p:par>
                          <p:cTn id="32" fill="hold">
                            <p:stCondLst>
                              <p:cond delay="500"/>
                            </p:stCondLst>
                            <p:childTnLst>
                              <p:par>
                                <p:cTn id="33" presetID="23" presetClass="entr" presetSubtype="528" fill="hold" nodeType="after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p:cTn id="35" dur="500" fill="hold"/>
                                        <p:tgtEl>
                                          <p:spTgt spid="77"/>
                                        </p:tgtEl>
                                        <p:attrNameLst>
                                          <p:attrName>ppt_w</p:attrName>
                                        </p:attrNameLst>
                                      </p:cBhvr>
                                      <p:tavLst>
                                        <p:tav tm="0">
                                          <p:val>
                                            <p:fltVal val="0"/>
                                          </p:val>
                                        </p:tav>
                                        <p:tav tm="100000">
                                          <p:val>
                                            <p:strVal val="#ppt_w"/>
                                          </p:val>
                                        </p:tav>
                                      </p:tavLst>
                                    </p:anim>
                                    <p:anim calcmode="lin" valueType="num">
                                      <p:cBhvr>
                                        <p:cTn id="36" dur="500" fill="hold"/>
                                        <p:tgtEl>
                                          <p:spTgt spid="77"/>
                                        </p:tgtEl>
                                        <p:attrNameLst>
                                          <p:attrName>ppt_h</p:attrName>
                                        </p:attrNameLst>
                                      </p:cBhvr>
                                      <p:tavLst>
                                        <p:tav tm="0">
                                          <p:val>
                                            <p:fltVal val="0"/>
                                          </p:val>
                                        </p:tav>
                                        <p:tav tm="100000">
                                          <p:val>
                                            <p:strVal val="#ppt_h"/>
                                          </p:val>
                                        </p:tav>
                                      </p:tavLst>
                                    </p:anim>
                                    <p:anim calcmode="lin" valueType="num">
                                      <p:cBhvr>
                                        <p:cTn id="37" dur="500" fill="hold"/>
                                        <p:tgtEl>
                                          <p:spTgt spid="77"/>
                                        </p:tgtEl>
                                        <p:attrNameLst>
                                          <p:attrName>ppt_x</p:attrName>
                                        </p:attrNameLst>
                                      </p:cBhvr>
                                      <p:tavLst>
                                        <p:tav tm="0">
                                          <p:val>
                                            <p:fltVal val="0.5"/>
                                          </p:val>
                                        </p:tav>
                                        <p:tav tm="100000">
                                          <p:val>
                                            <p:strVal val="#ppt_x"/>
                                          </p:val>
                                        </p:tav>
                                      </p:tavLst>
                                    </p:anim>
                                    <p:anim calcmode="lin" valueType="num">
                                      <p:cBhvr>
                                        <p:cTn id="38" dur="500" fill="hold"/>
                                        <p:tgtEl>
                                          <p:spTgt spid="7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true"/>
      <p:bldP spid="75" grpId="0"/>
      <p:bldP spid="11" grpId="0" animBg="true"/>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sym typeface="+mn-ea"/>
              </a:rPr>
              <a:t>（五）强化底线思维，守牢国企发展底线</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71" name="组合 70"/>
          <p:cNvGrpSpPr/>
          <p:nvPr/>
        </p:nvGrpSpPr>
        <p:grpSpPr>
          <a:xfrm>
            <a:off x="613952" y="970349"/>
            <a:ext cx="4094681" cy="584775"/>
            <a:chOff x="594902" y="1145075"/>
            <a:chExt cx="4094681" cy="584775"/>
          </a:xfrm>
        </p:grpSpPr>
        <p:sp>
          <p:nvSpPr>
            <p:cNvPr id="72" name="文本框 19"/>
            <p:cNvSpPr txBox="true"/>
            <p:nvPr/>
          </p:nvSpPr>
          <p:spPr>
            <a:xfrm>
              <a:off x="1021724" y="1145075"/>
              <a:ext cx="3667859"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防范化解债务风险</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73" name="图片 72"/>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14" name="矩形 83"/>
          <p:cNvSpPr>
            <a:spLocks noChangeArrowheads="true"/>
          </p:cNvSpPr>
          <p:nvPr/>
        </p:nvSpPr>
        <p:spPr bwMode="auto">
          <a:xfrm>
            <a:off x="1217721" y="2217117"/>
            <a:ext cx="10058399" cy="2040868"/>
          </a:xfrm>
          <a:prstGeom prst="rect">
            <a:avLst/>
          </a:prstGeom>
          <a:noFill/>
          <a:ln w="9525" cmpd="sng">
            <a:noFill/>
            <a:miter lim="800000"/>
          </a:ln>
        </p:spPr>
        <p:txBody>
          <a:bodyPr/>
          <a:lstStyle/>
          <a:p>
            <a:endParaRPr lang="zh-CN" altLang="en-US">
              <a:solidFill>
                <a:schemeClr val="accent1">
                  <a:lumMod val="40000"/>
                  <a:lumOff val="60000"/>
                </a:schemeClr>
              </a:solidFill>
            </a:endParaRPr>
          </a:p>
        </p:txBody>
      </p:sp>
      <p:grpSp>
        <p:nvGrpSpPr>
          <p:cNvPr id="3" name="组合 2"/>
          <p:cNvGrpSpPr/>
          <p:nvPr/>
        </p:nvGrpSpPr>
        <p:grpSpPr>
          <a:xfrm rot="0">
            <a:off x="532130" y="1588135"/>
            <a:ext cx="11176635" cy="4505325"/>
            <a:chOff x="1566274" y="1640819"/>
            <a:chExt cx="10142481" cy="779976"/>
          </a:xfrm>
        </p:grpSpPr>
        <p:sp>
          <p:nvSpPr>
            <p:cNvPr id="24" name="矩形 83"/>
            <p:cNvSpPr>
              <a:spLocks noChangeArrowheads="true"/>
            </p:cNvSpPr>
            <p:nvPr/>
          </p:nvSpPr>
          <p:spPr bwMode="auto">
            <a:xfrm>
              <a:off x="1566274" y="1640819"/>
              <a:ext cx="10142481" cy="779976"/>
            </a:xfrm>
            <a:prstGeom prst="rect">
              <a:avLst/>
            </a:prstGeom>
            <a:solidFill>
              <a:schemeClr val="bg1"/>
            </a:solidFill>
            <a:ln w="9525" cmpd="sng">
              <a:noFill/>
              <a:miter lim="800000"/>
            </a:ln>
          </p:spPr>
          <p:txBody>
            <a:bodyPr/>
            <a:lstStyle/>
            <a:p>
              <a:endParaRPr lang="zh-CN" altLang="en-US"/>
            </a:p>
          </p:txBody>
        </p:sp>
        <p:sp>
          <p:nvSpPr>
            <p:cNvPr id="20" name="文本框 28"/>
            <p:cNvSpPr txBox="true"/>
            <p:nvPr/>
          </p:nvSpPr>
          <p:spPr>
            <a:xfrm>
              <a:off x="1587295" y="1693369"/>
              <a:ext cx="10100440" cy="595288"/>
            </a:xfrm>
            <a:prstGeom prst="rect">
              <a:avLst/>
            </a:prstGeom>
          </p:spPr>
          <p:txBody>
            <a:bodyPr wrap="square">
              <a:spAutoFit/>
            </a:bodyPr>
            <a:lstStyle>
              <a:defPPr>
                <a:defRPr lang="zh-CN"/>
              </a:defPPr>
              <a:lvl1pPr>
                <a:lnSpc>
                  <a:spcPct val="110000"/>
                </a:lnSpc>
                <a:defRPr sz="4400">
                  <a:solidFill>
                    <a:schemeClr val="accent1"/>
                  </a:solidFill>
                  <a:latin typeface="思源宋体 CN Heavy" panose="02020900000000000000" pitchFamily="18" charset="-122"/>
                  <a:ea typeface="思源宋体 CN Heavy" panose="02020900000000000000" pitchFamily="18" charset="-122"/>
                </a:defRPr>
              </a:lvl1pPr>
            </a:lstStyle>
            <a:p>
              <a:pPr algn="ctr"/>
              <a:r>
                <a:rPr lang="zh-CN" altLang="zh-CN" sz="2200" b="1" dirty="0">
                  <a:latin typeface="+mn-ea"/>
                  <a:ea typeface="+mn-ea"/>
                  <a:sym typeface="+mn-ea"/>
                </a:rPr>
                <a:t>市属企业层面</a:t>
              </a:r>
              <a:endParaRPr lang="zh-CN" altLang="en-US" sz="2200" dirty="0">
                <a:latin typeface="+mn-ea"/>
                <a:ea typeface="+mn-ea"/>
              </a:endParaRPr>
            </a:p>
            <a:p>
              <a:endParaRPr lang="zh-CN" altLang="en-US" sz="2200" dirty="0">
                <a:latin typeface="+mn-ea"/>
                <a:ea typeface="+mn-ea"/>
              </a:endParaRPr>
            </a:p>
            <a:p>
              <a:r>
                <a:rPr lang="zh-CN" altLang="en-US" sz="2200" dirty="0">
                  <a:latin typeface="+mn-ea"/>
                  <a:ea typeface="+mn-ea"/>
                </a:rPr>
                <a:t>截至</a:t>
              </a:r>
              <a:r>
                <a:rPr lang="en-US" altLang="zh-CN" sz="2200" dirty="0">
                  <a:latin typeface="+mn-ea"/>
                  <a:ea typeface="+mn-ea"/>
                </a:rPr>
                <a:t>4</a:t>
              </a:r>
              <a:r>
                <a:rPr lang="zh-CN" altLang="en-US" sz="2200" dirty="0">
                  <a:latin typeface="+mn-ea"/>
                  <a:ea typeface="+mn-ea"/>
                </a:rPr>
                <a:t>月底，</a:t>
              </a:r>
              <a:r>
                <a:rPr lang="en-US" altLang="zh-CN" sz="2200" dirty="0">
                  <a:latin typeface="+mn-ea"/>
                  <a:ea typeface="+mn-ea"/>
                </a:rPr>
                <a:t>4</a:t>
              </a:r>
              <a:r>
                <a:rPr lang="zh-CN" altLang="en-US" sz="2200" dirty="0">
                  <a:latin typeface="+mn-ea"/>
                  <a:ea typeface="+mn-ea"/>
                </a:rPr>
                <a:t>户重点企业负债总额为</a:t>
              </a:r>
              <a:r>
                <a:rPr lang="en-US" altLang="zh-CN" sz="2200" dirty="0">
                  <a:latin typeface="+mn-ea"/>
                  <a:ea typeface="+mn-ea"/>
                </a:rPr>
                <a:t>296.3</a:t>
              </a:r>
              <a:r>
                <a:rPr lang="zh-CN" altLang="en-US" sz="2200" dirty="0">
                  <a:latin typeface="+mn-ea"/>
                  <a:ea typeface="+mn-ea"/>
                </a:rPr>
                <a:t>万元，虽目前暂不存在债务违约风险，但部分企业已进入债务还款高峰，并受国家政策调整影响，面临融资困难与流动性短缺、还款压力大的问题。</a:t>
              </a:r>
              <a:endParaRPr lang="zh-CN" altLang="en-US" sz="2200" dirty="0">
                <a:latin typeface="+mn-ea"/>
                <a:ea typeface="+mn-ea"/>
              </a:endParaRPr>
            </a:p>
            <a:p>
              <a:pPr algn="ctr"/>
              <a:r>
                <a:rPr lang="zh-CN" altLang="en-US" sz="2200" b="1" dirty="0">
                  <a:latin typeface="+mn-ea"/>
                  <a:ea typeface="+mn-ea"/>
                  <a:sym typeface="+mn-ea"/>
                </a:rPr>
                <a:t>县</a:t>
              </a:r>
              <a:r>
                <a:rPr lang="zh-CN" altLang="zh-CN" sz="2200" b="1" dirty="0" smtClean="0">
                  <a:latin typeface="+mn-ea"/>
                  <a:ea typeface="+mn-ea"/>
                  <a:sym typeface="+mn-ea"/>
                </a:rPr>
                <a:t>属</a:t>
              </a:r>
              <a:r>
                <a:rPr lang="zh-CN" altLang="zh-CN" sz="2200" b="1" dirty="0">
                  <a:latin typeface="+mn-ea"/>
                  <a:ea typeface="+mn-ea"/>
                  <a:sym typeface="+mn-ea"/>
                </a:rPr>
                <a:t>企业层面</a:t>
              </a:r>
              <a:endParaRPr lang="zh-CN" altLang="en-US" sz="2200" dirty="0">
                <a:latin typeface="+mn-ea"/>
                <a:ea typeface="+mn-ea"/>
              </a:endParaRPr>
            </a:p>
            <a:p>
              <a:endParaRPr lang="zh-CN" altLang="en-US" sz="2200" dirty="0">
                <a:latin typeface="+mn-ea"/>
                <a:ea typeface="+mn-ea"/>
                <a:sym typeface="+mn-ea"/>
              </a:endParaRPr>
            </a:p>
            <a:p>
              <a:r>
                <a:rPr lang="zh-CN" altLang="en-US" sz="2200" dirty="0">
                  <a:latin typeface="+mn-ea"/>
                  <a:ea typeface="+mn-ea"/>
                  <a:sym typeface="+mn-ea"/>
                </a:rPr>
                <a:t>截至</a:t>
              </a:r>
              <a:r>
                <a:rPr lang="en-US" altLang="zh-CN" sz="2200" dirty="0">
                  <a:latin typeface="+mn-ea"/>
                  <a:ea typeface="+mn-ea"/>
                  <a:sym typeface="+mn-ea"/>
                </a:rPr>
                <a:t>4</a:t>
              </a:r>
              <a:r>
                <a:rPr lang="zh-CN" altLang="en-US" sz="2200" dirty="0">
                  <a:latin typeface="+mn-ea"/>
                  <a:ea typeface="+mn-ea"/>
                  <a:sym typeface="+mn-ea"/>
                </a:rPr>
                <a:t>月底，</a:t>
              </a:r>
              <a:r>
                <a:rPr lang="en-US" altLang="zh-CN" sz="2200" dirty="0">
                  <a:latin typeface="+mn-ea"/>
                  <a:ea typeface="+mn-ea"/>
                  <a:sym typeface="+mn-ea"/>
                </a:rPr>
                <a:t>11</a:t>
              </a:r>
              <a:r>
                <a:rPr lang="zh-CN" altLang="en-US" sz="2200" dirty="0">
                  <a:latin typeface="+mn-ea"/>
                  <a:ea typeface="+mn-ea"/>
                  <a:sym typeface="+mn-ea"/>
                </a:rPr>
                <a:t>个县（市、区）国有企业负债规模已达</a:t>
              </a:r>
              <a:r>
                <a:rPr lang="en-US" altLang="zh-CN" sz="2200" dirty="0">
                  <a:latin typeface="+mn-ea"/>
                  <a:ea typeface="+mn-ea"/>
                  <a:sym typeface="+mn-ea"/>
                </a:rPr>
                <a:t>1200</a:t>
              </a:r>
              <a:r>
                <a:rPr lang="zh-CN" altLang="en-US" sz="2200" dirty="0">
                  <a:latin typeface="+mn-ea"/>
                  <a:ea typeface="+mn-ea"/>
                  <a:sym typeface="+mn-ea"/>
                </a:rPr>
                <a:t>亿以上，最高负债</a:t>
              </a:r>
              <a:r>
                <a:rPr lang="en-US" altLang="zh-CN" sz="2200" dirty="0">
                  <a:latin typeface="+mn-ea"/>
                  <a:ea typeface="+mn-ea"/>
                  <a:sym typeface="+mn-ea"/>
                </a:rPr>
                <a:t>355</a:t>
              </a:r>
              <a:r>
                <a:rPr lang="zh-CN" altLang="en-US" sz="2200" dirty="0">
                  <a:latin typeface="+mn-ea"/>
                  <a:ea typeface="+mn-ea"/>
                  <a:sym typeface="+mn-ea"/>
                </a:rPr>
                <a:t>亿元，</a:t>
              </a:r>
              <a:r>
                <a:rPr lang="en-US" altLang="zh-CN" sz="2200" dirty="0">
                  <a:latin typeface="+mn-ea"/>
                  <a:ea typeface="+mn-ea"/>
                  <a:sym typeface="+mn-ea"/>
                </a:rPr>
                <a:t>8</a:t>
              </a:r>
              <a:r>
                <a:rPr lang="zh-CN" altLang="en-US" sz="2200" dirty="0">
                  <a:latin typeface="+mn-ea"/>
                  <a:ea typeface="+mn-ea"/>
                  <a:sym typeface="+mn-ea"/>
                </a:rPr>
                <a:t>个县（市、区）资产负债率超</a:t>
              </a:r>
              <a:r>
                <a:rPr lang="en-US" altLang="zh-CN" sz="2200" dirty="0">
                  <a:latin typeface="+mn-ea"/>
                  <a:ea typeface="+mn-ea"/>
                  <a:sym typeface="+mn-ea"/>
                </a:rPr>
                <a:t>70%</a:t>
              </a:r>
              <a:r>
                <a:rPr lang="zh-CN" altLang="en-US" sz="2200" dirty="0">
                  <a:latin typeface="+mn-ea"/>
                  <a:ea typeface="+mn-ea"/>
                  <a:sym typeface="+mn-ea"/>
                </a:rPr>
                <a:t>，其中</a:t>
              </a:r>
              <a:r>
                <a:rPr lang="en-US" altLang="zh-CN" sz="2200" dirty="0">
                  <a:latin typeface="+mn-ea"/>
                  <a:ea typeface="+mn-ea"/>
                  <a:sym typeface="+mn-ea"/>
                </a:rPr>
                <a:t>4</a:t>
              </a:r>
              <a:r>
                <a:rPr lang="zh-CN" altLang="en-US" sz="2200" dirty="0">
                  <a:latin typeface="+mn-ea"/>
                  <a:ea typeface="+mn-ea"/>
                  <a:sym typeface="+mn-ea"/>
                </a:rPr>
                <a:t>个负债率超</a:t>
              </a:r>
              <a:r>
                <a:rPr lang="en-US" altLang="zh-CN" sz="2200" dirty="0">
                  <a:latin typeface="+mn-ea"/>
                  <a:ea typeface="+mn-ea"/>
                  <a:sym typeface="+mn-ea"/>
                </a:rPr>
                <a:t>80%</a:t>
              </a:r>
              <a:r>
                <a:rPr lang="zh-CN" altLang="en-US" sz="2200" dirty="0">
                  <a:latin typeface="+mn-ea"/>
                  <a:ea typeface="+mn-ea"/>
                  <a:sym typeface="+mn-ea"/>
                </a:rPr>
                <a:t>。</a:t>
              </a:r>
              <a:endParaRPr lang="zh-CN" altLang="en-US" sz="2200" dirty="0">
                <a:latin typeface="+mn-ea"/>
                <a:ea typeface="+mn-ea"/>
              </a:endParaRPr>
            </a:p>
          </p:txBody>
        </p:sp>
      </p:grpSp>
      <p:sp>
        <p:nvSpPr>
          <p:cNvPr id="25" name="文本框 12"/>
          <p:cNvSpPr txBox="true"/>
          <p:nvPr/>
        </p:nvSpPr>
        <p:spPr>
          <a:xfrm>
            <a:off x="4969898" y="1001125"/>
            <a:ext cx="2312277" cy="461665"/>
          </a:xfrm>
          <a:prstGeom prst="rect">
            <a:avLst/>
          </a:prstGeom>
          <a:solidFill>
            <a:srgbClr val="0B7ADF"/>
          </a:solid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目前问题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true"/>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sym typeface="+mn-ea"/>
              </a:rPr>
              <a:t>（五）强化底线思维，守牢国企发展底线</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71" name="组合 70"/>
          <p:cNvGrpSpPr/>
          <p:nvPr/>
        </p:nvGrpSpPr>
        <p:grpSpPr>
          <a:xfrm>
            <a:off x="613952" y="970349"/>
            <a:ext cx="4637461" cy="584775"/>
            <a:chOff x="594902" y="1145075"/>
            <a:chExt cx="4637461" cy="584775"/>
          </a:xfrm>
        </p:grpSpPr>
        <p:sp>
          <p:nvSpPr>
            <p:cNvPr id="72" name="文本框 19"/>
            <p:cNvSpPr txBox="true"/>
            <p:nvPr/>
          </p:nvSpPr>
          <p:spPr>
            <a:xfrm>
              <a:off x="1021725" y="1145075"/>
              <a:ext cx="4210638"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防范化解债务风险</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73" name="图片 72"/>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25" name="矩形: 圆角 29"/>
          <p:cNvSpPr/>
          <p:nvPr/>
        </p:nvSpPr>
        <p:spPr>
          <a:xfrm>
            <a:off x="223043" y="5110775"/>
            <a:ext cx="11845132" cy="151867"/>
          </a:xfrm>
          <a:prstGeom prst="roundRect">
            <a:avLst>
              <a:gd name="adj" fmla="val 50000"/>
            </a:avLst>
          </a:prstGeom>
          <a:solidFill>
            <a:schemeClr val="accent1"/>
          </a:solidFill>
          <a:ln w="25400" cap="flat" cmpd="sng">
            <a:no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grpSp>
        <p:nvGrpSpPr>
          <p:cNvPr id="3" name="组合 2"/>
          <p:cNvGrpSpPr/>
          <p:nvPr/>
        </p:nvGrpSpPr>
        <p:grpSpPr>
          <a:xfrm>
            <a:off x="579841" y="2034310"/>
            <a:ext cx="1905000" cy="3386248"/>
            <a:chOff x="642901" y="2034310"/>
            <a:chExt cx="1905000" cy="3386248"/>
          </a:xfrm>
        </p:grpSpPr>
        <p:grpSp>
          <p:nvGrpSpPr>
            <p:cNvPr id="27" name="组合 26"/>
            <p:cNvGrpSpPr/>
            <p:nvPr/>
          </p:nvGrpSpPr>
          <p:grpSpPr>
            <a:xfrm>
              <a:off x="642901" y="2034310"/>
              <a:ext cx="1905000" cy="2763925"/>
              <a:chOff x="1556810" y="2192729"/>
              <a:chExt cx="1905000" cy="2763925"/>
            </a:xfrm>
          </p:grpSpPr>
          <p:sp>
            <p:nvSpPr>
              <p:cNvPr id="50" name="矩形: 圆角 4"/>
              <p:cNvSpPr/>
              <p:nvPr/>
            </p:nvSpPr>
            <p:spPr>
              <a:xfrm>
                <a:off x="1556810" y="2192729"/>
                <a:ext cx="1905000" cy="2657576"/>
              </a:xfrm>
              <a:prstGeom prst="roundRect">
                <a:avLst>
                  <a:gd name="adj" fmla="val 3932"/>
                </a:avLst>
              </a:prstGeom>
              <a:solidFill>
                <a:srgbClr val="0B80EA"/>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9" name="等腰三角形 48"/>
              <p:cNvSpPr/>
              <p:nvPr/>
            </p:nvSpPr>
            <p:spPr>
              <a:xfrm rot="10800000">
                <a:off x="2339175" y="4668622"/>
                <a:ext cx="334117" cy="28803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grpSp>
        <p:sp>
          <p:nvSpPr>
            <p:cNvPr id="33" name="椭圆 32"/>
            <p:cNvSpPr/>
            <p:nvPr/>
          </p:nvSpPr>
          <p:spPr>
            <a:xfrm>
              <a:off x="1334143" y="4940340"/>
              <a:ext cx="480094" cy="480218"/>
            </a:xfrm>
            <a:prstGeom prst="ellipse">
              <a:avLst/>
            </a:prstGeom>
            <a:solidFill>
              <a:schemeClr val="bg1"/>
            </a:solidFill>
            <a:ln w="25400" cap="flat" cmpd="sng">
              <a:solidFill>
                <a:schemeClr val="accent1"/>
              </a:solidFill>
              <a:prstDash val="solid"/>
              <a:miter/>
              <a:headEnd type="none" w="med" len="med"/>
              <a:tailEnd type="none" w="med" len="med"/>
            </a:ln>
          </p:spPr>
          <p:txBody>
            <a:bodyPr wrap="none" lIns="0" tIns="0" rIns="0" bIns="0" anchor="ctr" anchorCtr="false">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115686"/>
                  </a:solidFill>
                  <a:effectLst/>
                  <a:uLnTx/>
                  <a:uFillTx/>
                  <a:latin typeface="Arial" panose="020B0604020202020204"/>
                  <a:ea typeface="微软雅黑" panose="020B0503020204020204" pitchFamily="34" charset="-122"/>
                  <a:cs typeface="+mn-cs"/>
                </a:rPr>
                <a:t>1</a:t>
              </a:r>
              <a:endParaRPr kumimoji="0" lang="en-US" sz="1800" b="0" i="0" u="none" strike="noStrike" kern="1200" cap="none" spc="0" normalizeH="0" baseline="0" noProof="0">
                <a:ln>
                  <a:noFill/>
                </a:ln>
                <a:solidFill>
                  <a:srgbClr val="115686"/>
                </a:solidFill>
                <a:effectLst/>
                <a:uLnTx/>
                <a:uFillTx/>
                <a:latin typeface="Arial" panose="020B0604020202020204"/>
                <a:ea typeface="微软雅黑" panose="020B0503020204020204" pitchFamily="34" charset="-122"/>
                <a:cs typeface="+mn-cs"/>
              </a:endParaRPr>
            </a:p>
          </p:txBody>
        </p:sp>
        <p:sp>
          <p:nvSpPr>
            <p:cNvPr id="54" name="矩形 53"/>
            <p:cNvSpPr/>
            <p:nvPr/>
          </p:nvSpPr>
          <p:spPr>
            <a:xfrm>
              <a:off x="660382" y="2668512"/>
              <a:ext cx="1827616" cy="1081963"/>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sz="2800" b="1" dirty="0">
                  <a:solidFill>
                    <a:prstClr val="white"/>
                  </a:solidFill>
                </a:rPr>
                <a:t>强化风险识别预警</a:t>
              </a:r>
              <a:endParaRPr kumimoji="0" lang="zh-CN" altLang="en-US" sz="28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endParaRPr>
            </a:p>
          </p:txBody>
        </p:sp>
      </p:grpSp>
      <p:grpSp>
        <p:nvGrpSpPr>
          <p:cNvPr id="4" name="组合 3"/>
          <p:cNvGrpSpPr/>
          <p:nvPr/>
        </p:nvGrpSpPr>
        <p:grpSpPr>
          <a:xfrm>
            <a:off x="2884097" y="2034310"/>
            <a:ext cx="1905000" cy="3386248"/>
            <a:chOff x="2947157" y="2034310"/>
            <a:chExt cx="1905000" cy="3386248"/>
          </a:xfrm>
        </p:grpSpPr>
        <p:grpSp>
          <p:nvGrpSpPr>
            <p:cNvPr id="28" name="组合 27"/>
            <p:cNvGrpSpPr/>
            <p:nvPr/>
          </p:nvGrpSpPr>
          <p:grpSpPr>
            <a:xfrm>
              <a:off x="2947157" y="2034310"/>
              <a:ext cx="1905000" cy="2763925"/>
              <a:chOff x="1556810" y="2192729"/>
              <a:chExt cx="1905000" cy="2763925"/>
            </a:xfrm>
          </p:grpSpPr>
          <p:sp>
            <p:nvSpPr>
              <p:cNvPr id="46" name="矩形: 圆角 11"/>
              <p:cNvSpPr/>
              <p:nvPr/>
            </p:nvSpPr>
            <p:spPr>
              <a:xfrm>
                <a:off x="1556810" y="2192729"/>
                <a:ext cx="1905000" cy="2657576"/>
              </a:xfrm>
              <a:prstGeom prst="roundRect">
                <a:avLst>
                  <a:gd name="adj" fmla="val 3932"/>
                </a:avLst>
              </a:prstGeom>
              <a:solidFill>
                <a:srgbClr val="0866BC"/>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5" name="等腰三角形 44"/>
              <p:cNvSpPr/>
              <p:nvPr/>
            </p:nvSpPr>
            <p:spPr>
              <a:xfrm rot="10800000">
                <a:off x="2339175" y="4668622"/>
                <a:ext cx="334117" cy="288032"/>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sp>
          <p:nvSpPr>
            <p:cNvPr id="32" name="椭圆 31"/>
            <p:cNvSpPr/>
            <p:nvPr/>
          </p:nvSpPr>
          <p:spPr>
            <a:xfrm>
              <a:off x="3656533" y="4940340"/>
              <a:ext cx="480094" cy="480218"/>
            </a:xfrm>
            <a:prstGeom prst="ellipse">
              <a:avLst/>
            </a:prstGeom>
            <a:solidFill>
              <a:schemeClr val="bg1"/>
            </a:solidFill>
            <a:ln w="25400" cap="flat" cmpd="sng">
              <a:solidFill>
                <a:schemeClr val="accent1"/>
              </a:solidFill>
              <a:prstDash val="solid"/>
              <a:miter/>
              <a:headEnd type="none" w="med" len="med"/>
              <a:tailEnd type="none" w="med" len="med"/>
            </a:ln>
          </p:spPr>
          <p:txBody>
            <a:bodyPr wrap="none" lIns="0" tIns="0" rIns="0" bIns="0" anchor="ctr" anchorCtr="false">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115686"/>
                  </a:solidFill>
                  <a:effectLst/>
                  <a:uLnTx/>
                  <a:uFillTx/>
                  <a:latin typeface="Arial" panose="020B0604020202020204"/>
                  <a:ea typeface="微软雅黑" panose="020B0503020204020204" pitchFamily="34" charset="-122"/>
                  <a:cs typeface="+mn-cs"/>
                </a:rPr>
                <a:t>2</a:t>
              </a:r>
              <a:endParaRPr kumimoji="0" lang="en-US" sz="1800" b="0" i="0" u="none" strike="noStrike" kern="1200" cap="none" spc="0" normalizeH="0" baseline="0" noProof="0">
                <a:ln>
                  <a:noFill/>
                </a:ln>
                <a:solidFill>
                  <a:srgbClr val="115686"/>
                </a:solidFill>
                <a:effectLst/>
                <a:uLnTx/>
                <a:uFillTx/>
                <a:latin typeface="Arial" panose="020B0604020202020204"/>
                <a:ea typeface="微软雅黑" panose="020B0503020204020204" pitchFamily="34" charset="-122"/>
                <a:cs typeface="+mn-cs"/>
              </a:endParaRPr>
            </a:p>
          </p:txBody>
        </p:sp>
        <p:sp>
          <p:nvSpPr>
            <p:cNvPr id="58" name="矩形 57"/>
            <p:cNvSpPr/>
            <p:nvPr/>
          </p:nvSpPr>
          <p:spPr>
            <a:xfrm>
              <a:off x="2980999" y="2668512"/>
              <a:ext cx="1827616" cy="1081963"/>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sz="2800" b="1" dirty="0">
                  <a:solidFill>
                    <a:prstClr val="white"/>
                  </a:solidFill>
                </a:rPr>
                <a:t>完善风险管控体系</a:t>
              </a:r>
              <a:endParaRPr kumimoji="0" lang="zh-CN" altLang="en-US" sz="28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endParaRPr>
            </a:p>
          </p:txBody>
        </p:sp>
      </p:grpSp>
      <p:grpSp>
        <p:nvGrpSpPr>
          <p:cNvPr id="5" name="组合 4"/>
          <p:cNvGrpSpPr/>
          <p:nvPr/>
        </p:nvGrpSpPr>
        <p:grpSpPr>
          <a:xfrm>
            <a:off x="5100631" y="2034310"/>
            <a:ext cx="2065784" cy="3386248"/>
            <a:chOff x="5163691" y="2034310"/>
            <a:chExt cx="2065784" cy="3386248"/>
          </a:xfrm>
        </p:grpSpPr>
        <p:grpSp>
          <p:nvGrpSpPr>
            <p:cNvPr id="29" name="组合 28"/>
            <p:cNvGrpSpPr/>
            <p:nvPr/>
          </p:nvGrpSpPr>
          <p:grpSpPr>
            <a:xfrm>
              <a:off x="5251413" y="2034310"/>
              <a:ext cx="1905000" cy="2763925"/>
              <a:chOff x="1556810" y="2192729"/>
              <a:chExt cx="1905000" cy="2763925"/>
            </a:xfrm>
          </p:grpSpPr>
          <p:sp>
            <p:nvSpPr>
              <p:cNvPr id="42" name="矩形: 圆角 18"/>
              <p:cNvSpPr/>
              <p:nvPr/>
            </p:nvSpPr>
            <p:spPr>
              <a:xfrm>
                <a:off x="1556810" y="2192729"/>
                <a:ext cx="1905000" cy="2657576"/>
              </a:xfrm>
              <a:prstGeom prst="roundRect">
                <a:avLst>
                  <a:gd name="adj" fmla="val 3932"/>
                </a:avLst>
              </a:prstGeom>
              <a:solidFill>
                <a:schemeClr val="accent3">
                  <a:lumMod val="75000"/>
                </a:schemeClr>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1" name="等腰三角形 40"/>
              <p:cNvSpPr/>
              <p:nvPr/>
            </p:nvSpPr>
            <p:spPr>
              <a:xfrm rot="10800000">
                <a:off x="2339175" y="4668622"/>
                <a:ext cx="334117" cy="288032"/>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sp>
          <p:nvSpPr>
            <p:cNvPr id="31" name="椭圆 30"/>
            <p:cNvSpPr/>
            <p:nvPr/>
          </p:nvSpPr>
          <p:spPr>
            <a:xfrm>
              <a:off x="5978923" y="4940340"/>
              <a:ext cx="480094" cy="480218"/>
            </a:xfrm>
            <a:prstGeom prst="ellipse">
              <a:avLst/>
            </a:prstGeom>
            <a:solidFill>
              <a:schemeClr val="bg1"/>
            </a:solidFill>
            <a:ln w="25400" cap="flat" cmpd="sng">
              <a:solidFill>
                <a:schemeClr val="accent1"/>
              </a:solidFill>
              <a:prstDash val="solid"/>
              <a:miter/>
              <a:headEnd type="none" w="med" len="med"/>
              <a:tailEnd type="none" w="med" len="med"/>
            </a:ln>
          </p:spPr>
          <p:txBody>
            <a:bodyPr wrap="none" lIns="0" tIns="0" rIns="0" bIns="0" anchor="ctr" anchorCtr="false">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115686"/>
                  </a:solidFill>
                  <a:effectLst/>
                  <a:uLnTx/>
                  <a:uFillTx/>
                  <a:latin typeface="Arial" panose="020B0604020202020204"/>
                  <a:ea typeface="微软雅黑" panose="020B0503020204020204" pitchFamily="34" charset="-122"/>
                  <a:cs typeface="+mn-cs"/>
                </a:rPr>
                <a:t>3</a:t>
              </a:r>
              <a:endParaRPr kumimoji="0" lang="en-US" sz="1800" b="0" i="0" u="none" strike="noStrike" kern="1200" cap="none" spc="0" normalizeH="0" baseline="0" noProof="0">
                <a:ln>
                  <a:noFill/>
                </a:ln>
                <a:solidFill>
                  <a:srgbClr val="115686"/>
                </a:solidFill>
                <a:effectLst/>
                <a:uLnTx/>
                <a:uFillTx/>
                <a:latin typeface="Arial" panose="020B0604020202020204"/>
                <a:ea typeface="微软雅黑" panose="020B0503020204020204" pitchFamily="34" charset="-122"/>
                <a:cs typeface="+mn-cs"/>
              </a:endParaRPr>
            </a:p>
          </p:txBody>
        </p:sp>
        <p:sp>
          <p:nvSpPr>
            <p:cNvPr id="59" name="矩形 58"/>
            <p:cNvSpPr/>
            <p:nvPr/>
          </p:nvSpPr>
          <p:spPr>
            <a:xfrm>
              <a:off x="5163691" y="2668512"/>
              <a:ext cx="2065784" cy="1126462"/>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sz="2800" b="1" dirty="0">
                  <a:solidFill>
                    <a:prstClr val="white"/>
                  </a:solidFill>
                </a:rPr>
                <a:t>加强管控和考核约束</a:t>
              </a:r>
              <a:endParaRPr kumimoji="0" lang="zh-CN" altLang="en-US" sz="28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endParaRPr>
            </a:p>
          </p:txBody>
        </p:sp>
      </p:grpSp>
      <p:grpSp>
        <p:nvGrpSpPr>
          <p:cNvPr id="6" name="组合 5"/>
          <p:cNvGrpSpPr/>
          <p:nvPr/>
        </p:nvGrpSpPr>
        <p:grpSpPr>
          <a:xfrm>
            <a:off x="7492609" y="2034310"/>
            <a:ext cx="1905000" cy="3386248"/>
            <a:chOff x="7555669" y="2034310"/>
            <a:chExt cx="1905000" cy="3386248"/>
          </a:xfrm>
        </p:grpSpPr>
        <p:grpSp>
          <p:nvGrpSpPr>
            <p:cNvPr id="30" name="组合 29"/>
            <p:cNvGrpSpPr/>
            <p:nvPr/>
          </p:nvGrpSpPr>
          <p:grpSpPr>
            <a:xfrm>
              <a:off x="7555669" y="2034310"/>
              <a:ext cx="1905000" cy="2763925"/>
              <a:chOff x="1556810" y="2192729"/>
              <a:chExt cx="1905000" cy="2763925"/>
            </a:xfrm>
          </p:grpSpPr>
          <p:sp>
            <p:nvSpPr>
              <p:cNvPr id="38" name="矩形: 圆角 25"/>
              <p:cNvSpPr/>
              <p:nvPr/>
            </p:nvSpPr>
            <p:spPr>
              <a:xfrm>
                <a:off x="1556810" y="2192729"/>
                <a:ext cx="1905000" cy="2657576"/>
              </a:xfrm>
              <a:prstGeom prst="roundRect">
                <a:avLst>
                  <a:gd name="adj" fmla="val 3932"/>
                </a:avLst>
              </a:prstGeom>
              <a:solidFill>
                <a:srgbClr val="0B7AD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sp>
            <p:nvSpPr>
              <p:cNvPr id="37" name="等腰三角形 36"/>
              <p:cNvSpPr/>
              <p:nvPr/>
            </p:nvSpPr>
            <p:spPr>
              <a:xfrm rot="10800000">
                <a:off x="2339175" y="4668622"/>
                <a:ext cx="334117" cy="288032"/>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sp>
          <p:nvSpPr>
            <p:cNvPr id="34" name="椭圆 33"/>
            <p:cNvSpPr/>
            <p:nvPr/>
          </p:nvSpPr>
          <p:spPr>
            <a:xfrm>
              <a:off x="8265045" y="4940340"/>
              <a:ext cx="480094" cy="480218"/>
            </a:xfrm>
            <a:prstGeom prst="ellipse">
              <a:avLst/>
            </a:prstGeom>
            <a:solidFill>
              <a:schemeClr val="bg1"/>
            </a:solidFill>
            <a:ln w="25400" cap="flat" cmpd="sng">
              <a:solidFill>
                <a:schemeClr val="accent1"/>
              </a:solidFill>
              <a:prstDash val="solid"/>
              <a:miter/>
              <a:headEnd type="none" w="med" len="med"/>
              <a:tailEnd type="none" w="med" len="med"/>
            </a:ln>
          </p:spPr>
          <p:txBody>
            <a:bodyPr wrap="none" lIns="0" tIns="0" rIns="0" bIns="0" anchor="ctr" anchorCtr="false">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rgbClr val="115686"/>
                  </a:solidFill>
                  <a:effectLst/>
                  <a:uLnTx/>
                  <a:uFillTx/>
                  <a:latin typeface="Arial" panose="020B0604020202020204"/>
                  <a:ea typeface="微软雅黑" panose="020B0503020204020204" pitchFamily="34" charset="-122"/>
                  <a:cs typeface="+mn-cs"/>
                </a:rPr>
                <a:t>4</a:t>
              </a:r>
              <a:endParaRPr kumimoji="0" lang="en-US" sz="1800" b="0" i="0" u="none" strike="noStrike" kern="1200" cap="none" spc="0" normalizeH="0" baseline="0" noProof="0" dirty="0">
                <a:ln>
                  <a:noFill/>
                </a:ln>
                <a:solidFill>
                  <a:srgbClr val="115686"/>
                </a:solidFill>
                <a:effectLst/>
                <a:uLnTx/>
                <a:uFillTx/>
                <a:latin typeface="Arial" panose="020B0604020202020204"/>
                <a:ea typeface="微软雅黑" panose="020B0503020204020204" pitchFamily="34" charset="-122"/>
                <a:cs typeface="+mn-cs"/>
              </a:endParaRPr>
            </a:p>
          </p:txBody>
        </p:sp>
        <p:sp>
          <p:nvSpPr>
            <p:cNvPr id="60" name="矩形 59"/>
            <p:cNvSpPr/>
            <p:nvPr/>
          </p:nvSpPr>
          <p:spPr>
            <a:xfrm>
              <a:off x="7591284" y="2668512"/>
              <a:ext cx="1827616" cy="1081963"/>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sz="2800" b="1" dirty="0">
                  <a:solidFill>
                    <a:prstClr val="white"/>
                  </a:solidFill>
                </a:rPr>
                <a:t>建立长效防控机制</a:t>
              </a:r>
              <a:endParaRPr kumimoji="0" lang="zh-CN" altLang="en-US" sz="28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endParaRPr>
            </a:p>
          </p:txBody>
        </p:sp>
      </p:grpSp>
      <p:grpSp>
        <p:nvGrpSpPr>
          <p:cNvPr id="7" name="组合 6"/>
          <p:cNvGrpSpPr/>
          <p:nvPr/>
        </p:nvGrpSpPr>
        <p:grpSpPr>
          <a:xfrm>
            <a:off x="9788134" y="2034310"/>
            <a:ext cx="1905000" cy="3386248"/>
            <a:chOff x="9851194" y="2034310"/>
            <a:chExt cx="1905000" cy="3386248"/>
          </a:xfrm>
        </p:grpSpPr>
        <p:grpSp>
          <p:nvGrpSpPr>
            <p:cNvPr id="61" name="组合 60"/>
            <p:cNvGrpSpPr/>
            <p:nvPr/>
          </p:nvGrpSpPr>
          <p:grpSpPr>
            <a:xfrm>
              <a:off x="9851194" y="2034310"/>
              <a:ext cx="1905000" cy="2763925"/>
              <a:chOff x="1556810" y="2192729"/>
              <a:chExt cx="1905000" cy="2763925"/>
            </a:xfrm>
          </p:grpSpPr>
          <p:sp>
            <p:nvSpPr>
              <p:cNvPr id="62" name="矩形: 圆角 25"/>
              <p:cNvSpPr/>
              <p:nvPr/>
            </p:nvSpPr>
            <p:spPr>
              <a:xfrm>
                <a:off x="1556810" y="2192729"/>
                <a:ext cx="1905000" cy="2657576"/>
              </a:xfrm>
              <a:prstGeom prst="roundRect">
                <a:avLst>
                  <a:gd name="adj" fmla="val 3932"/>
                </a:avLst>
              </a:prstGeom>
              <a:solidFill>
                <a:srgbClr val="0866BC"/>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sp>
            <p:nvSpPr>
              <p:cNvPr id="63" name="等腰三角形 62"/>
              <p:cNvSpPr/>
              <p:nvPr/>
            </p:nvSpPr>
            <p:spPr>
              <a:xfrm rot="10800000">
                <a:off x="2339175" y="4668622"/>
                <a:ext cx="334117" cy="288032"/>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sp>
          <p:nvSpPr>
            <p:cNvPr id="64" name="椭圆 63"/>
            <p:cNvSpPr/>
            <p:nvPr/>
          </p:nvSpPr>
          <p:spPr>
            <a:xfrm>
              <a:off x="10560570" y="4940340"/>
              <a:ext cx="480094" cy="480218"/>
            </a:xfrm>
            <a:prstGeom prst="ellipse">
              <a:avLst/>
            </a:prstGeom>
            <a:solidFill>
              <a:schemeClr val="bg1"/>
            </a:solidFill>
            <a:ln w="25400" cap="flat" cmpd="sng">
              <a:solidFill>
                <a:schemeClr val="accent1"/>
              </a:solidFill>
              <a:prstDash val="solid"/>
              <a:miter/>
              <a:headEnd type="none" w="med" len="med"/>
              <a:tailEnd type="none" w="med" len="med"/>
            </a:ln>
          </p:spPr>
          <p:txBody>
            <a:bodyPr wrap="none" lIns="0" tIns="0" rIns="0" bIns="0" anchor="ctr" anchorCtr="false">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smtClean="0">
                  <a:ln>
                    <a:noFill/>
                  </a:ln>
                  <a:solidFill>
                    <a:srgbClr val="115686"/>
                  </a:solidFill>
                  <a:effectLst/>
                  <a:uLnTx/>
                  <a:uFillTx/>
                  <a:latin typeface="Arial" panose="020B0604020202020204"/>
                  <a:ea typeface="微软雅黑" panose="020B0503020204020204" pitchFamily="34" charset="-122"/>
                  <a:cs typeface="+mn-cs"/>
                </a:rPr>
                <a:t>5</a:t>
              </a:r>
              <a:endParaRPr kumimoji="0" lang="en-US" sz="1800" b="0" i="0" u="none" strike="noStrike" kern="1200" cap="none" spc="0" normalizeH="0" baseline="0" noProof="0" dirty="0">
                <a:ln>
                  <a:noFill/>
                </a:ln>
                <a:solidFill>
                  <a:srgbClr val="115686"/>
                </a:solidFill>
                <a:effectLst/>
                <a:uLnTx/>
                <a:uFillTx/>
                <a:latin typeface="Arial" panose="020B0604020202020204"/>
                <a:ea typeface="微软雅黑" panose="020B0503020204020204" pitchFamily="34" charset="-122"/>
                <a:cs typeface="+mn-cs"/>
              </a:endParaRPr>
            </a:p>
          </p:txBody>
        </p:sp>
        <p:sp>
          <p:nvSpPr>
            <p:cNvPr id="65" name="矩形 64"/>
            <p:cNvSpPr/>
            <p:nvPr/>
          </p:nvSpPr>
          <p:spPr>
            <a:xfrm>
              <a:off x="9886809" y="2668512"/>
              <a:ext cx="1827616" cy="1081963"/>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sz="2800" b="1" dirty="0">
                  <a:solidFill>
                    <a:prstClr val="white"/>
                  </a:solidFill>
                </a:rPr>
                <a:t>加强业务指导</a:t>
              </a:r>
              <a:endParaRPr kumimoji="0" lang="zh-CN" altLang="en-US" sz="28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endParaRPr>
            </a:p>
          </p:txBody>
        </p:sp>
      </p:grpSp>
      <p:sp>
        <p:nvSpPr>
          <p:cNvPr id="39" name="文本框 12"/>
          <p:cNvSpPr txBox="true"/>
          <p:nvPr/>
        </p:nvSpPr>
        <p:spPr>
          <a:xfrm>
            <a:off x="4969898" y="1001125"/>
            <a:ext cx="2312277" cy="461665"/>
          </a:xfrm>
          <a:prstGeom prst="rect">
            <a:avLst/>
          </a:prstGeom>
          <a:solidFill>
            <a:srgbClr val="0B7ADF"/>
          </a:solid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下步措施</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barn(inVertical)">
                                      <p:cBhvr>
                                        <p:cTn id="12" dur="750"/>
                                        <p:tgtEl>
                                          <p:spTgt spid="39"/>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2000"/>
                            </p:stCondLst>
                            <p:childTnLst>
                              <p:par>
                                <p:cTn id="18" presetID="22" presetClass="entr" presetSubtype="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true"/>
      <p:bldP spid="39" grpId="0" animBg="true"/>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12188952" cy="6857998"/>
          </a:xfrm>
          <a:prstGeom prst="rect">
            <a:avLst/>
          </a:prstGeom>
          <a:blipFill>
            <a:blip r:embed="rId1" cstate="print"/>
            <a:stretch>
              <a:fillRect/>
            </a:stretch>
          </a:blipFill>
        </p:spPr>
        <p:txBody>
          <a:bodyPr wrap="square" lIns="0" tIns="0" rIns="0" bIns="0" rtlCol="0"/>
          <a:lstStyle/>
          <a:p>
            <a:endParaRPr dirty="0">
              <a:solidFill>
                <a:srgbClr val="000000"/>
              </a:solidFill>
            </a:endParaRPr>
          </a:p>
        </p:txBody>
      </p:sp>
      <p:pic>
        <p:nvPicPr>
          <p:cNvPr id="10" name="图片 9"/>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542862" y="1504323"/>
            <a:ext cx="11076132" cy="3438050"/>
          </a:xfrm>
          <a:prstGeom prst="rect">
            <a:avLst/>
          </a:prstGeom>
        </p:spPr>
      </p:pic>
      <p:sp>
        <p:nvSpPr>
          <p:cNvPr id="5" name="object 5"/>
          <p:cNvSpPr/>
          <p:nvPr/>
        </p:nvSpPr>
        <p:spPr>
          <a:xfrm>
            <a:off x="11130323" y="1514117"/>
            <a:ext cx="472642" cy="470766"/>
          </a:xfrm>
          <a:custGeom>
            <a:avLst/>
            <a:gdLst/>
            <a:ahLst/>
            <a:cxnLst/>
            <a:rect l="l" t="t" r="r" b="b"/>
            <a:pathLst>
              <a:path w="320040" h="318769">
                <a:moveTo>
                  <a:pt x="0" y="0"/>
                </a:moveTo>
                <a:lnTo>
                  <a:pt x="320040" y="0"/>
                </a:lnTo>
                <a:lnTo>
                  <a:pt x="320040" y="318515"/>
                </a:lnTo>
              </a:path>
            </a:pathLst>
          </a:custGeom>
          <a:ln w="67056">
            <a:solidFill>
              <a:srgbClr val="FFFFFF"/>
            </a:solidFill>
          </a:ln>
        </p:spPr>
        <p:txBody>
          <a:bodyPr wrap="square" lIns="0" tIns="0" rIns="0" bIns="0" rtlCol="0"/>
          <a:lstStyle/>
          <a:p>
            <a:endParaRPr>
              <a:solidFill>
                <a:srgbClr val="000000"/>
              </a:solidFill>
            </a:endParaRPr>
          </a:p>
        </p:txBody>
      </p:sp>
      <p:sp>
        <p:nvSpPr>
          <p:cNvPr id="6" name="object 6"/>
          <p:cNvSpPr/>
          <p:nvPr/>
        </p:nvSpPr>
        <p:spPr>
          <a:xfrm>
            <a:off x="551161" y="1518464"/>
            <a:ext cx="472642" cy="472642"/>
          </a:xfrm>
          <a:custGeom>
            <a:avLst/>
            <a:gdLst/>
            <a:ahLst/>
            <a:cxnLst/>
            <a:rect l="l" t="t" r="r" b="b"/>
            <a:pathLst>
              <a:path w="320039" h="320039">
                <a:moveTo>
                  <a:pt x="0" y="320039"/>
                </a:moveTo>
                <a:lnTo>
                  <a:pt x="0" y="0"/>
                </a:lnTo>
                <a:lnTo>
                  <a:pt x="320040" y="0"/>
                </a:lnTo>
              </a:path>
            </a:pathLst>
          </a:custGeom>
          <a:ln w="67056">
            <a:solidFill>
              <a:srgbClr val="FFFFFF"/>
            </a:solidFill>
          </a:ln>
        </p:spPr>
        <p:txBody>
          <a:bodyPr wrap="square" lIns="0" tIns="0" rIns="0" bIns="0" rtlCol="0"/>
          <a:lstStyle/>
          <a:p>
            <a:endParaRPr>
              <a:solidFill>
                <a:srgbClr val="000000"/>
              </a:solidFill>
            </a:endParaRPr>
          </a:p>
        </p:txBody>
      </p:sp>
      <p:sp>
        <p:nvSpPr>
          <p:cNvPr id="12" name="TextBox 11"/>
          <p:cNvSpPr txBox="true"/>
          <p:nvPr/>
        </p:nvSpPr>
        <p:spPr>
          <a:xfrm>
            <a:off x="1377775" y="1822335"/>
            <a:ext cx="5243770" cy="2862322"/>
          </a:xfrm>
          <a:prstGeom prst="rect">
            <a:avLst/>
          </a:prstGeom>
          <a:noFill/>
        </p:spPr>
        <p:txBody>
          <a:bodyPr wrap="square" rtlCol="0">
            <a:spAutoFit/>
          </a:bodyPr>
          <a:lstStyle/>
          <a:p>
            <a:pPr marL="571500" indent="-571500" algn="l">
              <a:lnSpc>
                <a:spcPct val="150000"/>
              </a:lnSpc>
              <a:buFont typeface="Wingdings" panose="05000000000000000000" pitchFamily="2" charset="2"/>
              <a:buChar char="n"/>
            </a:pPr>
            <a:r>
              <a:rPr lang="zh-CN" altLang="en-US" sz="4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加强党的领导</a:t>
            </a:r>
            <a:r>
              <a:rPr lang="en-US" altLang="zh-CN" sz="4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4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强化</a:t>
            </a:r>
            <a:r>
              <a:rPr lang="zh-CN" altLang="en-US" sz="4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“三化”监管</a:t>
            </a:r>
            <a:endParaRPr lang="zh-CN" altLang="en-US" sz="4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完善考核办法</a:t>
            </a:r>
            <a:r>
              <a:rPr lang="en-US" altLang="zh-CN" sz="4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40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TextBox 11"/>
          <p:cNvSpPr txBox="true"/>
          <p:nvPr/>
        </p:nvSpPr>
        <p:spPr>
          <a:xfrm>
            <a:off x="13970" y="26035"/>
            <a:ext cx="6323768" cy="1200329"/>
          </a:xfrm>
          <a:prstGeom prst="rect">
            <a:avLst/>
          </a:prstGeom>
          <a:noFill/>
        </p:spPr>
        <p:txBody>
          <a:bodyPr wrap="square" rtlCol="0">
            <a:spAutoFit/>
          </a:bodyPr>
          <a:lstStyle/>
          <a:p>
            <a:pPr algn="l">
              <a:lnSpc>
                <a:spcPct val="150000"/>
              </a:lnSpc>
            </a:pPr>
            <a:r>
              <a:rPr lang="zh-CN" altLang="en-US" sz="4800" spc="-5" dirty="0" smtClean="0">
                <a:solidFill>
                  <a:srgbClr val="FFFFFF"/>
                </a:solidFill>
                <a:latin typeface="方正粗雅宋_GBK" panose="02000000000000000000" pitchFamily="2" charset="-122"/>
                <a:ea typeface="方正粗雅宋_GBK" panose="02000000000000000000" pitchFamily="2" charset="-122"/>
                <a:cs typeface="Calibri" panose="020F0502020204030204"/>
                <a:sym typeface="+mn-ea"/>
              </a:rPr>
              <a:t>（六）</a:t>
            </a:r>
            <a:r>
              <a:rPr lang="zh-CN" altLang="en-US" sz="4800" dirty="0">
                <a:solidFill>
                  <a:prstClr val="white"/>
                </a:solidFill>
                <a:latin typeface="方正粗雅宋_GBK" panose="02000000000000000000" pitchFamily="2" charset="-122"/>
                <a:ea typeface="方正粗雅宋_GBK" panose="02000000000000000000" pitchFamily="2" charset="-122"/>
              </a:rPr>
              <a:t>强化六个保障</a:t>
            </a:r>
            <a:endParaRPr lang="zh-CN" altLang="en-US" sz="4800" dirty="0">
              <a:solidFill>
                <a:prstClr val="white"/>
              </a:solidFill>
              <a:latin typeface="方正粗雅宋_GBK" panose="02000000000000000000" pitchFamily="2" charset="-122"/>
              <a:ea typeface="方正粗雅宋_GBK" panose="02000000000000000000" pitchFamily="2" charset="-122"/>
            </a:endParaRPr>
          </a:p>
        </p:txBody>
      </p:sp>
      <p:sp>
        <p:nvSpPr>
          <p:cNvPr id="8" name="TextBox 7"/>
          <p:cNvSpPr txBox="true"/>
          <p:nvPr/>
        </p:nvSpPr>
        <p:spPr>
          <a:xfrm>
            <a:off x="6693546" y="1795703"/>
            <a:ext cx="5149177" cy="2862322"/>
          </a:xfrm>
          <a:prstGeom prst="rect">
            <a:avLst/>
          </a:prstGeom>
          <a:noFill/>
        </p:spPr>
        <p:txBody>
          <a:bodyPr wrap="square" rtlCol="0">
            <a:spAutoFit/>
          </a:bodyPr>
          <a:lstStyle/>
          <a:p>
            <a:pPr marL="571500" indent="-571500">
              <a:lnSpc>
                <a:spcPct val="150000"/>
              </a:lnSpc>
              <a:buFont typeface="Wingdings" panose="05000000000000000000" pitchFamily="2" charset="2"/>
              <a:buChar char="n"/>
            </a:pPr>
            <a:r>
              <a:rPr lang="zh-CN" altLang="en-US" sz="4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推进人才强企</a:t>
            </a:r>
            <a:endParaRPr lang="en-US" altLang="zh-CN" sz="4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71500" indent="-571500">
              <a:lnSpc>
                <a:spcPct val="150000"/>
              </a:lnSpc>
              <a:buFont typeface="Wingdings" panose="05000000000000000000" pitchFamily="2" charset="2"/>
              <a:buChar char="n"/>
            </a:pPr>
            <a:r>
              <a:rPr lang="en-US" altLang="zh-CN" sz="4000" dirty="0" err="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优化营商环境</a:t>
            </a:r>
            <a:r>
              <a:rPr lang="en-US" altLang="zh-CN" sz="4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4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71500" indent="-571500">
              <a:lnSpc>
                <a:spcPct val="150000"/>
              </a:lnSpc>
              <a:buFont typeface="Wingdings" panose="05000000000000000000" pitchFamily="2" charset="2"/>
              <a:buChar char="n"/>
            </a:pPr>
            <a:r>
              <a:rPr lang="en-US" altLang="zh-CN" sz="4000" dirty="0" err="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转变工作作风</a:t>
            </a:r>
            <a:endParaRPr lang="en-US" altLang="zh-CN" sz="4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（一）加强党的领导</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71" name="矩形 70"/>
          <p:cNvSpPr/>
          <p:nvPr/>
        </p:nvSpPr>
        <p:spPr>
          <a:xfrm>
            <a:off x="5753099" y="1437057"/>
            <a:ext cx="6067425" cy="2677656"/>
          </a:xfrm>
          <a:prstGeom prst="rect">
            <a:avLst/>
          </a:prstGeom>
          <a:noFill/>
        </p:spPr>
        <p:txBody>
          <a:bodyPr wrap="square" rtlCol="0">
            <a:spAutoFit/>
          </a:bodyPr>
          <a:lstStyle/>
          <a:p>
            <a:pPr algn="just">
              <a:lnSpc>
                <a:spcPct val="150000"/>
              </a:lnSpc>
            </a:pPr>
            <a:r>
              <a:rPr lang="zh-CN" altLang="zh-CN" sz="2800" dirty="0">
                <a:latin typeface="+mn-ea"/>
              </a:rPr>
              <a:t>习近平总书记在</a:t>
            </a:r>
            <a:r>
              <a:rPr lang="en-US" altLang="zh-CN" sz="2800" dirty="0">
                <a:latin typeface="+mn-ea"/>
              </a:rPr>
              <a:t>2016</a:t>
            </a:r>
            <a:r>
              <a:rPr lang="zh-CN" altLang="zh-CN" sz="2800" dirty="0">
                <a:latin typeface="+mn-ea"/>
              </a:rPr>
              <a:t>年全国国有企业党的建设工作会议上指出，“</a:t>
            </a:r>
            <a:r>
              <a:rPr lang="zh-CN" altLang="zh-CN" sz="2800" b="1" dirty="0">
                <a:solidFill>
                  <a:srgbClr val="C00000"/>
                </a:solidFill>
                <a:latin typeface="+mn-ea"/>
              </a:rPr>
              <a:t>坚持党对国有企业的领导是重大政治原则，必须一以贯之</a:t>
            </a:r>
            <a:r>
              <a:rPr lang="zh-CN" altLang="zh-CN" sz="2800" dirty="0">
                <a:latin typeface="+mn-ea"/>
              </a:rPr>
              <a:t>”</a:t>
            </a:r>
            <a:r>
              <a:rPr lang="zh-CN" altLang="zh-CN" sz="2800" dirty="0" smtClean="0">
                <a:latin typeface="+mn-ea"/>
              </a:rPr>
              <a:t>。</a:t>
            </a:r>
            <a:endParaRPr lang="zh-CN" altLang="en-US" sz="1600" dirty="0">
              <a:solidFill>
                <a:schemeClr val="tx1">
                  <a:lumMod val="85000"/>
                  <a:lumOff val="15000"/>
                </a:schemeClr>
              </a:solidFill>
              <a:latin typeface="+mn-ea"/>
            </a:endParaRPr>
          </a:p>
        </p:txBody>
      </p:sp>
      <p:pic>
        <p:nvPicPr>
          <p:cNvPr id="72" name="图片 71"/>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402999" y="1437057"/>
            <a:ext cx="4997676" cy="4491333"/>
          </a:xfrm>
          <a:prstGeom prst="rect">
            <a:avLst/>
          </a:prstGeom>
          <a:noFill/>
          <a:ln>
            <a:noFill/>
          </a:ln>
        </p:spPr>
      </p:pic>
      <p:sp>
        <p:nvSpPr>
          <p:cNvPr id="74" name="圆角矩形 73"/>
          <p:cNvSpPr/>
          <p:nvPr/>
        </p:nvSpPr>
        <p:spPr>
          <a:xfrm>
            <a:off x="5753099" y="4257676"/>
            <a:ext cx="6143625" cy="1645672"/>
          </a:xfrm>
          <a:prstGeom prst="roundRect">
            <a:avLst>
              <a:gd name="adj" fmla="val 0"/>
            </a:avLst>
          </a:prstGeom>
          <a:solidFill>
            <a:srgbClr val="C00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147"/>
          <p:cNvSpPr txBox="true">
            <a:spLocks noChangeArrowheads="true"/>
          </p:cNvSpPr>
          <p:nvPr/>
        </p:nvSpPr>
        <p:spPr bwMode="auto">
          <a:xfrm>
            <a:off x="5906742" y="4405606"/>
            <a:ext cx="5913782" cy="1292662"/>
          </a:xfrm>
          <a:prstGeom prst="rect">
            <a:avLst/>
          </a:prstGeom>
          <a:noFill/>
          <a:ln w="9525">
            <a:noFill/>
            <a:miter lim="800000"/>
          </a:ln>
        </p:spPr>
        <p:txBody>
          <a:bodyPr wrap="square" anchor="ctr">
            <a:spAutoFit/>
          </a:bodyPr>
          <a:lstStyle/>
          <a:p>
            <a:pPr fontAlgn="ctr">
              <a:lnSpc>
                <a:spcPct val="130000"/>
              </a:lnSpc>
              <a:buClr>
                <a:srgbClr val="FF0000"/>
              </a:buClr>
              <a:buSzPct val="70000"/>
              <a:defRPr/>
            </a:pPr>
            <a:r>
              <a:rPr kumimoji="1" lang="zh-CN" altLang="en-US" sz="2000" b="1" dirty="0">
                <a:solidFill>
                  <a:schemeClr val="bg1"/>
                </a:solidFill>
                <a:latin typeface="微软雅黑" panose="020B0503020204020204" pitchFamily="34" charset="-122"/>
                <a:ea typeface="微软雅黑" panose="020B0503020204020204" pitchFamily="34" charset="-122"/>
              </a:rPr>
              <a:t>党对国有企业的全面领导，是中国特色社会主义最突出的制度特征之一，在中国特色现代国有企业制度中具有内在性、系统性和使命性。</a:t>
            </a:r>
            <a:endParaRPr kumimoji="1" lang="zh-CN" altLang="en-US" sz="20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500"/>
                                        <p:tgtEl>
                                          <p:spTgt spid="72"/>
                                        </p:tgtEl>
                                      </p:cBhvr>
                                    </p:animEffect>
                                  </p:childTnLst>
                                </p:cTn>
                              </p:par>
                            </p:childTnLst>
                          </p:cTn>
                        </p:par>
                        <p:par>
                          <p:cTn id="17" fill="hold">
                            <p:stCondLst>
                              <p:cond delay="500"/>
                            </p:stCondLst>
                            <p:childTnLst>
                              <p:par>
                                <p:cTn id="18" presetID="10" presetClass="entr" presetSubtype="0" fill="hold" grpId="0" nodeType="afterEffect">
                                  <p:stCondLst>
                                    <p:cond delay="0"/>
                                  </p:stCondLst>
                                  <p:iterate type="wd">
                                    <p:tmPct val="10000"/>
                                  </p:iterate>
                                  <p:childTnLst>
                                    <p:set>
                                      <p:cBhvr>
                                        <p:cTn id="19" dur="1" fill="hold">
                                          <p:stCondLst>
                                            <p:cond delay="0"/>
                                          </p:stCondLst>
                                        </p:cTn>
                                        <p:tgtEl>
                                          <p:spTgt spid="71"/>
                                        </p:tgtEl>
                                        <p:attrNameLst>
                                          <p:attrName>style.visibility</p:attrName>
                                        </p:attrNameLst>
                                      </p:cBhvr>
                                      <p:to>
                                        <p:strVal val="visible"/>
                                      </p:to>
                                    </p:set>
                                    <p:animEffect transition="in" filter="fade">
                                      <p:cBhvr>
                                        <p:cTn id="20" dur="500"/>
                                        <p:tgtEl>
                                          <p:spTgt spid="71"/>
                                        </p:tgtEl>
                                      </p:cBhvr>
                                    </p:animEffect>
                                  </p:childTnLst>
                                </p:cTn>
                              </p:par>
                            </p:childTnLst>
                          </p:cTn>
                        </p:par>
                        <p:par>
                          <p:cTn id="21" fill="hold">
                            <p:stCondLst>
                              <p:cond delay="3850"/>
                            </p:stCondLst>
                            <p:childTnLst>
                              <p:par>
                                <p:cTn id="22" presetID="10" presetClass="entr" presetSubtype="0" fill="hold" grpId="0"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childTnLst>
                          </p:cTn>
                        </p:par>
                        <p:par>
                          <p:cTn id="25" fill="hold">
                            <p:stCondLst>
                              <p:cond delay="4350"/>
                            </p:stCondLst>
                            <p:childTnLst>
                              <p:par>
                                <p:cTn id="26" presetID="10" presetClass="entr" presetSubtype="0" fill="hold" grpId="0" nodeType="after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1" grpId="0"/>
      <p:bldP spid="74" grpId="0" animBg="true"/>
      <p:bldP spid="7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72" name="TextBox 71"/>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（一）加强党的领导</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73" name="矩形 72"/>
          <p:cNvSpPr/>
          <p:nvPr/>
        </p:nvSpPr>
        <p:spPr>
          <a:xfrm>
            <a:off x="1343279" y="1126292"/>
            <a:ext cx="9595579" cy="612475"/>
          </a:xfrm>
          <a:prstGeom prst="rect">
            <a:avLst/>
          </a:prstGeom>
        </p:spPr>
        <p:txBody>
          <a:bodyPr wrap="square">
            <a:spAutoFit/>
          </a:bodyPr>
          <a:lstStyle/>
          <a:p>
            <a:pPr algn="ctr">
              <a:lnSpc>
                <a:spcPct val="130000"/>
              </a:lnSpc>
            </a:pPr>
            <a:r>
              <a:rPr lang="zh-CN" altLang="en-US" sz="2600" b="1" dirty="0">
                <a:solidFill>
                  <a:srgbClr val="0866BC"/>
                </a:solidFill>
                <a:latin typeface="微软雅黑" panose="020B0503020204020204" pitchFamily="34" charset="-122"/>
                <a:ea typeface="微软雅黑" panose="020B0503020204020204" pitchFamily="34" charset="-122"/>
                <a:sym typeface="Helvetica" panose="020B0604020202020204" pitchFamily="34" charset="0"/>
              </a:rPr>
              <a:t>制定出台</a:t>
            </a:r>
            <a:r>
              <a:rPr lang="en-US" altLang="zh-CN" sz="2600" b="1" dirty="0">
                <a:solidFill>
                  <a:srgbClr val="0866BC"/>
                </a:solidFill>
                <a:latin typeface="微软雅黑" panose="020B0503020204020204" pitchFamily="34" charset="-122"/>
                <a:ea typeface="微软雅黑" panose="020B0503020204020204" pitchFamily="34" charset="-122"/>
                <a:sym typeface="Helvetica" panose="020B0604020202020204" pitchFamily="34" charset="0"/>
              </a:rPr>
              <a:t>《</a:t>
            </a:r>
            <a:r>
              <a:rPr lang="zh-CN" altLang="en-US" sz="2600" b="1" dirty="0">
                <a:solidFill>
                  <a:srgbClr val="0866BC"/>
                </a:solidFill>
                <a:latin typeface="微软雅黑" panose="020B0503020204020204" pitchFamily="34" charset="-122"/>
                <a:ea typeface="微软雅黑" panose="020B0503020204020204" pitchFamily="34" charset="-122"/>
                <a:sym typeface="Helvetica" panose="020B0604020202020204" pitchFamily="34" charset="0"/>
              </a:rPr>
              <a:t>关于市属企业在完善公司治理中加强党的领导的意见</a:t>
            </a:r>
            <a:r>
              <a:rPr lang="en-US" altLang="zh-CN" sz="2600" b="1" dirty="0">
                <a:solidFill>
                  <a:srgbClr val="0866BC"/>
                </a:solidFill>
                <a:latin typeface="微软雅黑" panose="020B0503020204020204" pitchFamily="34" charset="-122"/>
                <a:ea typeface="微软雅黑" panose="020B0503020204020204" pitchFamily="34" charset="-122"/>
                <a:sym typeface="Helvetica" panose="020B0604020202020204" pitchFamily="34" charset="0"/>
              </a:rPr>
              <a:t>》</a:t>
            </a:r>
            <a:endParaRPr lang="zh-CN" altLang="en-US" sz="2600" b="1" dirty="0">
              <a:solidFill>
                <a:srgbClr val="0866BC"/>
              </a:solidFill>
              <a:latin typeface="微软雅黑" panose="020B0503020204020204" pitchFamily="34" charset="-122"/>
              <a:ea typeface="微软雅黑" panose="020B0503020204020204" pitchFamily="34" charset="-122"/>
            </a:endParaRPr>
          </a:p>
        </p:txBody>
      </p:sp>
      <p:sp>
        <p:nvSpPr>
          <p:cNvPr id="74" name="ïSliďe"/>
          <p:cNvSpPr/>
          <p:nvPr/>
        </p:nvSpPr>
        <p:spPr>
          <a:xfrm>
            <a:off x="1398241" y="2276385"/>
            <a:ext cx="4381016" cy="1646715"/>
          </a:xfrm>
          <a:prstGeom prst="snip2DiagRect">
            <a:avLst/>
          </a:prstGeom>
          <a:solidFill>
            <a:srgbClr val="0866BC"/>
          </a:solidFill>
          <a:ln w="38100" cmpd="sng">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spcBef>
                <a:spcPct val="0"/>
              </a:spcBef>
            </a:pPr>
            <a:endParaRPr lang="en-US" altLang="zh-CN" sz="2000" b="1" i="1" dirty="0">
              <a:solidFill>
                <a:schemeClr val="bg1"/>
              </a:solidFill>
            </a:endParaRPr>
          </a:p>
          <a:p>
            <a:pPr algn="ctr">
              <a:spcBef>
                <a:spcPct val="0"/>
              </a:spcBef>
            </a:pPr>
            <a:endParaRPr lang="en-US" altLang="zh-CN" sz="2000" b="1" i="1" dirty="0">
              <a:solidFill>
                <a:schemeClr val="bg1"/>
              </a:solidFill>
            </a:endParaRPr>
          </a:p>
          <a:p>
            <a:pPr algn="ctr">
              <a:spcBef>
                <a:spcPct val="0"/>
              </a:spcBef>
            </a:pPr>
            <a:endParaRPr lang="en-US" altLang="zh-CN" sz="2000" b="1" i="1" dirty="0">
              <a:solidFill>
                <a:schemeClr val="bg1"/>
              </a:solidFill>
            </a:endParaRPr>
          </a:p>
        </p:txBody>
      </p:sp>
      <p:sp>
        <p:nvSpPr>
          <p:cNvPr id="75" name="矩形 74"/>
          <p:cNvSpPr/>
          <p:nvPr/>
        </p:nvSpPr>
        <p:spPr>
          <a:xfrm>
            <a:off x="1560166" y="2878339"/>
            <a:ext cx="4010149" cy="535531"/>
          </a:xfrm>
          <a:prstGeom prst="rect">
            <a:avLst/>
          </a:prstGeom>
          <a:effectLst>
            <a:outerShdw blurRad="76200" dir="13500000" sy="23000" kx="1200000" algn="br" rotWithShape="0">
              <a:prstClr val="black">
                <a:alpha val="20000"/>
              </a:prstClr>
            </a:outerShdw>
          </a:effectLst>
        </p:spPr>
        <p:txBody>
          <a:bodyPr wrap="square">
            <a:spAutoFit/>
          </a:bodyPr>
          <a:lstStyle/>
          <a:p>
            <a:pPr algn="ctr">
              <a:lnSpc>
                <a:spcPct val="120000"/>
              </a:lnSpc>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Helvetica" panose="020B0604020202020204" pitchFamily="34" charset="0"/>
              </a:rPr>
              <a:t>党建工作要求写入公司章程</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6" name="ïSliďe"/>
          <p:cNvSpPr/>
          <p:nvPr/>
        </p:nvSpPr>
        <p:spPr>
          <a:xfrm>
            <a:off x="6401284" y="2276385"/>
            <a:ext cx="4381016" cy="1646715"/>
          </a:xfrm>
          <a:prstGeom prst="snip2DiagRect">
            <a:avLst/>
          </a:prstGeom>
          <a:solidFill>
            <a:srgbClr val="0866BC"/>
          </a:solidFill>
          <a:ln w="38100" cmpd="sng">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spcBef>
                <a:spcPct val="0"/>
              </a:spcBef>
            </a:pPr>
            <a:endParaRPr lang="en-US" altLang="zh-CN" sz="2000" b="1" i="1" dirty="0">
              <a:solidFill>
                <a:schemeClr val="bg1"/>
              </a:solidFill>
            </a:endParaRPr>
          </a:p>
          <a:p>
            <a:pPr algn="ctr">
              <a:spcBef>
                <a:spcPct val="0"/>
              </a:spcBef>
            </a:pPr>
            <a:endParaRPr lang="en-US" altLang="zh-CN" sz="2000" b="1" i="1" dirty="0">
              <a:solidFill>
                <a:schemeClr val="bg1"/>
              </a:solidFill>
            </a:endParaRPr>
          </a:p>
          <a:p>
            <a:pPr algn="ctr">
              <a:spcBef>
                <a:spcPct val="0"/>
              </a:spcBef>
            </a:pPr>
            <a:endParaRPr lang="en-US" altLang="zh-CN" sz="2000" b="1" i="1" dirty="0">
              <a:solidFill>
                <a:schemeClr val="bg1"/>
              </a:solidFill>
            </a:endParaRPr>
          </a:p>
        </p:txBody>
      </p:sp>
      <p:sp>
        <p:nvSpPr>
          <p:cNvPr id="77" name="ïSliďe"/>
          <p:cNvSpPr/>
          <p:nvPr/>
        </p:nvSpPr>
        <p:spPr>
          <a:xfrm>
            <a:off x="6401284" y="4170011"/>
            <a:ext cx="4381016" cy="1646715"/>
          </a:xfrm>
          <a:prstGeom prst="snip2DiagRect">
            <a:avLst/>
          </a:prstGeom>
          <a:solidFill>
            <a:srgbClr val="0866BC"/>
          </a:solidFill>
          <a:ln w="38100" cmpd="sng">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spcBef>
                <a:spcPct val="0"/>
              </a:spcBef>
            </a:pPr>
            <a:endParaRPr lang="en-US" altLang="zh-CN" sz="2000" b="1" i="1" dirty="0">
              <a:solidFill>
                <a:schemeClr val="bg1"/>
              </a:solidFill>
            </a:endParaRPr>
          </a:p>
          <a:p>
            <a:pPr algn="ctr">
              <a:spcBef>
                <a:spcPct val="0"/>
              </a:spcBef>
            </a:pPr>
            <a:endParaRPr lang="en-US" altLang="zh-CN" sz="2000" b="1" i="1" dirty="0">
              <a:solidFill>
                <a:schemeClr val="bg1"/>
              </a:solidFill>
            </a:endParaRPr>
          </a:p>
          <a:p>
            <a:pPr algn="ctr">
              <a:spcBef>
                <a:spcPct val="0"/>
              </a:spcBef>
            </a:pPr>
            <a:endParaRPr lang="en-US" altLang="zh-CN" sz="2000" b="1" i="1" dirty="0">
              <a:solidFill>
                <a:schemeClr val="bg1"/>
              </a:solidFill>
            </a:endParaRPr>
          </a:p>
        </p:txBody>
      </p:sp>
      <p:sp>
        <p:nvSpPr>
          <p:cNvPr id="78" name="ïSliďe"/>
          <p:cNvSpPr/>
          <p:nvPr/>
        </p:nvSpPr>
        <p:spPr>
          <a:xfrm>
            <a:off x="1398241" y="4170011"/>
            <a:ext cx="4381016" cy="1646715"/>
          </a:xfrm>
          <a:prstGeom prst="snip2DiagRect">
            <a:avLst/>
          </a:prstGeom>
          <a:solidFill>
            <a:srgbClr val="0866BC"/>
          </a:solidFill>
          <a:ln w="38100" cmpd="sng">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spcBef>
                <a:spcPct val="0"/>
              </a:spcBef>
            </a:pPr>
            <a:endParaRPr lang="en-US" altLang="zh-CN" sz="2000" b="1" i="1" dirty="0">
              <a:solidFill>
                <a:schemeClr val="bg1"/>
              </a:solidFill>
            </a:endParaRPr>
          </a:p>
          <a:p>
            <a:pPr algn="ctr">
              <a:spcBef>
                <a:spcPct val="0"/>
              </a:spcBef>
            </a:pPr>
            <a:endParaRPr lang="en-US" altLang="zh-CN" sz="2000" b="1" i="1" dirty="0">
              <a:solidFill>
                <a:schemeClr val="bg1"/>
              </a:solidFill>
            </a:endParaRPr>
          </a:p>
          <a:p>
            <a:pPr algn="ctr">
              <a:spcBef>
                <a:spcPct val="0"/>
              </a:spcBef>
            </a:pPr>
            <a:endParaRPr lang="en-US" altLang="zh-CN" sz="2000" b="1" i="1" dirty="0">
              <a:solidFill>
                <a:schemeClr val="bg1"/>
              </a:solidFill>
            </a:endParaRPr>
          </a:p>
        </p:txBody>
      </p:sp>
      <p:sp>
        <p:nvSpPr>
          <p:cNvPr id="79" name="矩形 78"/>
          <p:cNvSpPr/>
          <p:nvPr/>
        </p:nvSpPr>
        <p:spPr>
          <a:xfrm>
            <a:off x="6502809" y="2920426"/>
            <a:ext cx="4185761" cy="497957"/>
          </a:xfrm>
          <a:prstGeom prst="rect">
            <a:avLst/>
          </a:prstGeom>
          <a:effectLst>
            <a:outerShdw blurRad="76200" dir="13500000" sy="23000" kx="1200000" algn="br" rotWithShape="0">
              <a:prstClr val="black">
                <a:alpha val="20000"/>
              </a:prstClr>
            </a:outerShdw>
          </a:effectLst>
        </p:spPr>
        <p:txBody>
          <a:bodyPr wrap="none">
            <a:spAutoFit/>
          </a:bodyPr>
          <a:lstStyle/>
          <a:p>
            <a:pPr algn="ctr">
              <a:lnSpc>
                <a:spcPct val="120000"/>
              </a:lnSpc>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Helvetica" panose="020B0604020202020204" pitchFamily="34" charset="0"/>
              </a:rPr>
              <a:t>党的领导融入公司治理各环节</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0" name="矩形 79"/>
          <p:cNvSpPr/>
          <p:nvPr/>
        </p:nvSpPr>
        <p:spPr>
          <a:xfrm>
            <a:off x="6646371" y="4776671"/>
            <a:ext cx="3877986" cy="497957"/>
          </a:xfrm>
          <a:prstGeom prst="rect">
            <a:avLst/>
          </a:prstGeom>
          <a:effectLst>
            <a:outerShdw blurRad="76200" dir="13500000" sy="23000" kx="1200000" algn="br" rotWithShape="0">
              <a:prstClr val="black">
                <a:alpha val="20000"/>
              </a:prstClr>
            </a:outerShdw>
          </a:effectLst>
        </p:spPr>
        <p:txBody>
          <a:bodyPr wrap="none">
            <a:spAutoFit/>
          </a:bodyPr>
          <a:lstStyle/>
          <a:p>
            <a:pPr algn="ctr">
              <a:lnSpc>
                <a:spcPct val="120000"/>
              </a:lnSpc>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Helvetica" panose="020B0604020202020204" pitchFamily="34" charset="0"/>
              </a:rPr>
              <a:t>全面履行从严治党主体责任</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1" name="矩形 80"/>
          <p:cNvSpPr/>
          <p:nvPr/>
        </p:nvSpPr>
        <p:spPr>
          <a:xfrm>
            <a:off x="1566736" y="4776671"/>
            <a:ext cx="4029200" cy="498598"/>
          </a:xfrm>
          <a:prstGeom prst="rect">
            <a:avLst/>
          </a:prstGeom>
          <a:effectLst>
            <a:outerShdw blurRad="76200" dir="13500000" sy="23000" kx="1200000" algn="br" rotWithShape="0">
              <a:prstClr val="black">
                <a:alpha val="20000"/>
              </a:prstClr>
            </a:outerShdw>
          </a:effectLst>
        </p:spPr>
        <p:txBody>
          <a:bodyPr wrap="square">
            <a:spAutoFit/>
          </a:bodyPr>
          <a:lstStyle/>
          <a:p>
            <a:pPr algn="ctr">
              <a:lnSpc>
                <a:spcPct val="120000"/>
              </a:lnSpc>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Helvetica" panose="020B0604020202020204" pitchFamily="34" charset="0"/>
              </a:rPr>
              <a:t>加强基层党组织建设</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82" name="直接箭头连接符 81"/>
          <p:cNvCxnSpPr/>
          <p:nvPr/>
        </p:nvCxnSpPr>
        <p:spPr>
          <a:xfrm>
            <a:off x="1342411" y="1912686"/>
            <a:ext cx="9438797" cy="0"/>
          </a:xfrm>
          <a:prstGeom prst="straightConnector1">
            <a:avLst/>
          </a:prstGeom>
          <a:ln>
            <a:solidFill>
              <a:srgbClr val="0866BC"/>
            </a:solidFill>
            <a:headEnd type="diamond"/>
            <a:tailEnd type="diamon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barn(outVertical)">
                                      <p:cBhvr>
                                        <p:cTn id="12" dur="500"/>
                                        <p:tgtEl>
                                          <p:spTgt spid="82"/>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cBhvr>
                                        <p:cTn id="16" dur="500" fill="hold"/>
                                        <p:tgtEl>
                                          <p:spTgt spid="74"/>
                                        </p:tgtEl>
                                        <p:attrNameLst>
                                          <p:attrName>ppt_w</p:attrName>
                                        </p:attrNameLst>
                                      </p:cBhvr>
                                      <p:tavLst>
                                        <p:tav tm="0">
                                          <p:val>
                                            <p:fltVal val="0"/>
                                          </p:val>
                                        </p:tav>
                                        <p:tav tm="100000">
                                          <p:val>
                                            <p:strVal val="#ppt_w"/>
                                          </p:val>
                                        </p:tav>
                                      </p:tavLst>
                                    </p:anim>
                                    <p:anim calcmode="lin" valueType="num">
                                      <p:cBhvr>
                                        <p:cTn id="17" dur="500" fill="hold"/>
                                        <p:tgtEl>
                                          <p:spTgt spid="74"/>
                                        </p:tgtEl>
                                        <p:attrNameLst>
                                          <p:attrName>ppt_h</p:attrName>
                                        </p:attrNameLst>
                                      </p:cBhvr>
                                      <p:tavLst>
                                        <p:tav tm="0">
                                          <p:val>
                                            <p:fltVal val="0"/>
                                          </p:val>
                                        </p:tav>
                                        <p:tav tm="100000">
                                          <p:val>
                                            <p:strVal val="#ppt_h"/>
                                          </p:val>
                                        </p:tav>
                                      </p:tavLst>
                                    </p:anim>
                                    <p:animEffect transition="in" filter="fade">
                                      <p:cBhvr>
                                        <p:cTn id="18" dur="500"/>
                                        <p:tgtEl>
                                          <p:spTgt spid="74"/>
                                        </p:tgtEl>
                                      </p:cBhvr>
                                    </p:animEffect>
                                  </p:childTnLst>
                                </p:cTn>
                              </p:par>
                            </p:childTnLst>
                          </p:cTn>
                        </p:par>
                        <p:par>
                          <p:cTn id="19" fill="hold">
                            <p:stCondLst>
                              <p:cond delay="1000"/>
                            </p:stCondLst>
                            <p:childTnLst>
                              <p:par>
                                <p:cTn id="20" presetID="10" presetClass="entr" presetSubtype="0" fill="hold" grpId="0" nodeType="afterEffect">
                                  <p:stCondLst>
                                    <p:cond delay="0"/>
                                  </p:stCondLst>
                                  <p:iterate type="wd">
                                    <p:tmPct val="10000"/>
                                  </p:iterate>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animEffect transition="in" filter="fade">
                                      <p:cBhvr>
                                        <p:cTn id="29" dur="500"/>
                                        <p:tgtEl>
                                          <p:spTgt spid="76"/>
                                        </p:tgtEl>
                                      </p:cBhvr>
                                    </p:animEffect>
                                  </p:childTnLst>
                                </p:cTn>
                              </p:par>
                            </p:childTnLst>
                          </p:cTn>
                        </p:par>
                        <p:par>
                          <p:cTn id="30" fill="hold">
                            <p:stCondLst>
                              <p:cond delay="500"/>
                            </p:stCondLst>
                            <p:childTnLst>
                              <p:par>
                                <p:cTn id="31" presetID="10" presetClass="entr" presetSubtype="0" fill="hold" grpId="0" nodeType="afterEffect">
                                  <p:stCondLst>
                                    <p:cond delay="0"/>
                                  </p:stCondLst>
                                  <p:iterate type="wd">
                                    <p:tmPct val="10000"/>
                                  </p:iterate>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78"/>
                                        </p:tgtEl>
                                        <p:attrNameLst>
                                          <p:attrName>style.visibility</p:attrName>
                                        </p:attrNameLst>
                                      </p:cBhvr>
                                      <p:to>
                                        <p:strVal val="visible"/>
                                      </p:to>
                                    </p:set>
                                    <p:anim calcmode="lin" valueType="num">
                                      <p:cBhvr>
                                        <p:cTn id="38" dur="500" fill="hold"/>
                                        <p:tgtEl>
                                          <p:spTgt spid="78"/>
                                        </p:tgtEl>
                                        <p:attrNameLst>
                                          <p:attrName>ppt_w</p:attrName>
                                        </p:attrNameLst>
                                      </p:cBhvr>
                                      <p:tavLst>
                                        <p:tav tm="0">
                                          <p:val>
                                            <p:fltVal val="0"/>
                                          </p:val>
                                        </p:tav>
                                        <p:tav tm="100000">
                                          <p:val>
                                            <p:strVal val="#ppt_w"/>
                                          </p:val>
                                        </p:tav>
                                      </p:tavLst>
                                    </p:anim>
                                    <p:anim calcmode="lin" valueType="num">
                                      <p:cBhvr>
                                        <p:cTn id="39" dur="500" fill="hold"/>
                                        <p:tgtEl>
                                          <p:spTgt spid="78"/>
                                        </p:tgtEl>
                                        <p:attrNameLst>
                                          <p:attrName>ppt_h</p:attrName>
                                        </p:attrNameLst>
                                      </p:cBhvr>
                                      <p:tavLst>
                                        <p:tav tm="0">
                                          <p:val>
                                            <p:fltVal val="0"/>
                                          </p:val>
                                        </p:tav>
                                        <p:tav tm="100000">
                                          <p:val>
                                            <p:strVal val="#ppt_h"/>
                                          </p:val>
                                        </p:tav>
                                      </p:tavLst>
                                    </p:anim>
                                    <p:animEffect transition="in" filter="fade">
                                      <p:cBhvr>
                                        <p:cTn id="40" dur="500"/>
                                        <p:tgtEl>
                                          <p:spTgt spid="78"/>
                                        </p:tgtEl>
                                      </p:cBhvr>
                                    </p:animEffect>
                                  </p:childTnLst>
                                </p:cTn>
                              </p:par>
                            </p:childTnLst>
                          </p:cTn>
                        </p:par>
                        <p:par>
                          <p:cTn id="41" fill="hold">
                            <p:stCondLst>
                              <p:cond delay="500"/>
                            </p:stCondLst>
                            <p:childTnLst>
                              <p:par>
                                <p:cTn id="42" presetID="10" presetClass="entr" presetSubtype="0" fill="hold" grpId="0" nodeType="afterEffect">
                                  <p:stCondLst>
                                    <p:cond delay="0"/>
                                  </p:stCondLst>
                                  <p:iterate type="wd">
                                    <p:tmPct val="10000"/>
                                  </p:iterate>
                                  <p:childTnLst>
                                    <p:set>
                                      <p:cBhvr>
                                        <p:cTn id="43" dur="1" fill="hold">
                                          <p:stCondLst>
                                            <p:cond delay="0"/>
                                          </p:stCondLst>
                                        </p:cTn>
                                        <p:tgtEl>
                                          <p:spTgt spid="81"/>
                                        </p:tgtEl>
                                        <p:attrNameLst>
                                          <p:attrName>style.visibility</p:attrName>
                                        </p:attrNameLst>
                                      </p:cBhvr>
                                      <p:to>
                                        <p:strVal val="visible"/>
                                      </p:to>
                                    </p:set>
                                    <p:animEffect transition="in" filter="fade">
                                      <p:cBhvr>
                                        <p:cTn id="44" dur="500"/>
                                        <p:tgtEl>
                                          <p:spTgt spid="81"/>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77"/>
                                        </p:tgtEl>
                                        <p:attrNameLst>
                                          <p:attrName>style.visibility</p:attrName>
                                        </p:attrNameLst>
                                      </p:cBhvr>
                                      <p:to>
                                        <p:strVal val="visible"/>
                                      </p:to>
                                    </p:set>
                                    <p:anim calcmode="lin" valueType="num">
                                      <p:cBhvr>
                                        <p:cTn id="49" dur="500" fill="hold"/>
                                        <p:tgtEl>
                                          <p:spTgt spid="77"/>
                                        </p:tgtEl>
                                        <p:attrNameLst>
                                          <p:attrName>ppt_w</p:attrName>
                                        </p:attrNameLst>
                                      </p:cBhvr>
                                      <p:tavLst>
                                        <p:tav tm="0">
                                          <p:val>
                                            <p:fltVal val="0"/>
                                          </p:val>
                                        </p:tav>
                                        <p:tav tm="100000">
                                          <p:val>
                                            <p:strVal val="#ppt_w"/>
                                          </p:val>
                                        </p:tav>
                                      </p:tavLst>
                                    </p:anim>
                                    <p:anim calcmode="lin" valueType="num">
                                      <p:cBhvr>
                                        <p:cTn id="50" dur="500" fill="hold"/>
                                        <p:tgtEl>
                                          <p:spTgt spid="77"/>
                                        </p:tgtEl>
                                        <p:attrNameLst>
                                          <p:attrName>ppt_h</p:attrName>
                                        </p:attrNameLst>
                                      </p:cBhvr>
                                      <p:tavLst>
                                        <p:tav tm="0">
                                          <p:val>
                                            <p:fltVal val="0"/>
                                          </p:val>
                                        </p:tav>
                                        <p:tav tm="100000">
                                          <p:val>
                                            <p:strVal val="#ppt_h"/>
                                          </p:val>
                                        </p:tav>
                                      </p:tavLst>
                                    </p:anim>
                                    <p:animEffect transition="in" filter="fade">
                                      <p:cBhvr>
                                        <p:cTn id="51" dur="500"/>
                                        <p:tgtEl>
                                          <p:spTgt spid="77"/>
                                        </p:tgtEl>
                                      </p:cBhvr>
                                    </p:animEffect>
                                  </p:childTnLst>
                                </p:cTn>
                              </p:par>
                            </p:childTnLst>
                          </p:cTn>
                        </p:par>
                        <p:par>
                          <p:cTn id="52" fill="hold">
                            <p:stCondLst>
                              <p:cond delay="500"/>
                            </p:stCondLst>
                            <p:childTnLst>
                              <p:par>
                                <p:cTn id="53" presetID="10" presetClass="entr" presetSubtype="0" fill="hold" grpId="0" nodeType="afterEffect">
                                  <p:stCondLst>
                                    <p:cond delay="0"/>
                                  </p:stCondLst>
                                  <p:iterate type="wd">
                                    <p:tmPct val="10000"/>
                                  </p:iterate>
                                  <p:childTnLst>
                                    <p:set>
                                      <p:cBhvr>
                                        <p:cTn id="54" dur="1" fill="hold">
                                          <p:stCondLst>
                                            <p:cond delay="0"/>
                                          </p:stCondLst>
                                        </p:cTn>
                                        <p:tgtEl>
                                          <p:spTgt spid="80"/>
                                        </p:tgtEl>
                                        <p:attrNameLst>
                                          <p:attrName>style.visibility</p:attrName>
                                        </p:attrNameLst>
                                      </p:cBhvr>
                                      <p:to>
                                        <p:strVal val="visible"/>
                                      </p:to>
                                    </p:set>
                                    <p:animEffect transition="in" filter="fade">
                                      <p:cBhvr>
                                        <p:cTn id="5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true"/>
      <p:bldP spid="75" grpId="0"/>
      <p:bldP spid="76" grpId="0" animBg="true"/>
      <p:bldP spid="77" grpId="0" animBg="true"/>
      <p:bldP spid="78" grpId="0" animBg="true"/>
      <p:bldP spid="79" grpId="0"/>
      <p:bldP spid="80" grpId="0"/>
      <p:bldP spid="8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7">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中央企业规模强大</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8">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一、聚焦一个目标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2" name="组合 1"/>
          <p:cNvGrpSpPr/>
          <p:nvPr/>
        </p:nvGrpSpPr>
        <p:grpSpPr>
          <a:xfrm>
            <a:off x="222637" y="1975112"/>
            <a:ext cx="12169388" cy="3974953"/>
            <a:chOff x="222637" y="1975112"/>
            <a:chExt cx="12169388" cy="3974953"/>
          </a:xfrm>
        </p:grpSpPr>
        <p:grpSp>
          <p:nvGrpSpPr>
            <p:cNvPr id="45" name="组合 11"/>
            <p:cNvGrpSpPr/>
            <p:nvPr/>
          </p:nvGrpSpPr>
          <p:grpSpPr>
            <a:xfrm>
              <a:off x="237936" y="2868949"/>
              <a:ext cx="2249913" cy="2928720"/>
              <a:chOff x="6513534" y="1778696"/>
              <a:chExt cx="5680054" cy="4431750"/>
            </a:xfrm>
          </p:grpSpPr>
          <p:graphicFrame>
            <p:nvGraphicFramePr>
              <p:cNvPr id="46" name="图表 45"/>
              <p:cNvGraphicFramePr/>
              <p:nvPr/>
            </p:nvGraphicFramePr>
            <p:xfrm>
              <a:off x="6513534" y="1778696"/>
              <a:ext cx="5680054" cy="4028338"/>
            </p:xfrm>
            <a:graphic>
              <a:graphicData uri="http://schemas.openxmlformats.org/drawingml/2006/chart">
                <c:chart xmlns:c="http://schemas.openxmlformats.org/drawingml/2006/chart" xmlns:r="http://schemas.openxmlformats.org/officeDocument/2006/relationships" r:id="rId1"/>
              </a:graphicData>
            </a:graphic>
          </p:graphicFrame>
          <p:sp>
            <p:nvSpPr>
              <p:cNvPr id="47" name="MH_SubTitle_4"/>
              <p:cNvSpPr/>
              <p:nvPr>
                <p:custDataLst>
                  <p:tags r:id="rId9"/>
                </p:custDataLst>
              </p:nvPr>
            </p:nvSpPr>
            <p:spPr>
              <a:xfrm>
                <a:off x="6855839" y="5569528"/>
                <a:ext cx="1835632"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sp>
            <p:nvSpPr>
              <p:cNvPr id="48" name="MH_SubTitle_4"/>
              <p:cNvSpPr/>
              <p:nvPr>
                <p:custDataLst>
                  <p:tags r:id="rId10"/>
                </p:custDataLst>
              </p:nvPr>
            </p:nvSpPr>
            <p:spPr>
              <a:xfrm>
                <a:off x="8793404" y="5591303"/>
                <a:ext cx="1835633"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grpSp>
        <p:grpSp>
          <p:nvGrpSpPr>
            <p:cNvPr id="49" name="组合 11"/>
            <p:cNvGrpSpPr/>
            <p:nvPr/>
          </p:nvGrpSpPr>
          <p:grpSpPr>
            <a:xfrm>
              <a:off x="7591286" y="2619375"/>
              <a:ext cx="2343289" cy="3250328"/>
              <a:chOff x="6513534" y="1778696"/>
              <a:chExt cx="5680054" cy="4431750"/>
            </a:xfrm>
          </p:grpSpPr>
          <p:graphicFrame>
            <p:nvGraphicFramePr>
              <p:cNvPr id="50" name="图表 49"/>
              <p:cNvGraphicFramePr/>
              <p:nvPr/>
            </p:nvGraphicFramePr>
            <p:xfrm>
              <a:off x="6513534" y="1778696"/>
              <a:ext cx="5680054" cy="4028338"/>
            </p:xfrm>
            <a:graphic>
              <a:graphicData uri="http://schemas.openxmlformats.org/drawingml/2006/chart">
                <c:chart xmlns:c="http://schemas.openxmlformats.org/drawingml/2006/chart" xmlns:r="http://schemas.openxmlformats.org/officeDocument/2006/relationships" r:id="rId2"/>
              </a:graphicData>
            </a:graphic>
          </p:graphicFrame>
          <p:sp>
            <p:nvSpPr>
              <p:cNvPr id="51" name="MH_SubTitle_4"/>
              <p:cNvSpPr/>
              <p:nvPr>
                <p:custDataLst>
                  <p:tags r:id="rId11"/>
                </p:custDataLst>
              </p:nvPr>
            </p:nvSpPr>
            <p:spPr>
              <a:xfrm>
                <a:off x="6855839" y="5569528"/>
                <a:ext cx="1835632"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sp>
            <p:nvSpPr>
              <p:cNvPr id="52" name="MH_SubTitle_4"/>
              <p:cNvSpPr/>
              <p:nvPr>
                <p:custDataLst>
                  <p:tags r:id="rId12"/>
                </p:custDataLst>
              </p:nvPr>
            </p:nvSpPr>
            <p:spPr>
              <a:xfrm>
                <a:off x="8793404" y="5591303"/>
                <a:ext cx="1835633"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grpSp>
        <p:grpSp>
          <p:nvGrpSpPr>
            <p:cNvPr id="53" name="组合 52"/>
            <p:cNvGrpSpPr/>
            <p:nvPr/>
          </p:nvGrpSpPr>
          <p:grpSpPr>
            <a:xfrm>
              <a:off x="2460695" y="2006265"/>
              <a:ext cx="2093135" cy="3345501"/>
              <a:chOff x="409334" y="1735479"/>
              <a:chExt cx="4066413" cy="4562475"/>
            </a:xfrm>
          </p:grpSpPr>
          <p:sp>
            <p:nvSpPr>
              <p:cNvPr id="54" name="object 4"/>
              <p:cNvSpPr/>
              <p:nvPr/>
            </p:nvSpPr>
            <p:spPr>
              <a:xfrm>
                <a:off x="409334" y="2169502"/>
                <a:ext cx="4066413" cy="4128452"/>
              </a:xfrm>
              <a:custGeom>
                <a:avLst/>
                <a:gdLst/>
                <a:ahLst/>
                <a:cxnLst/>
                <a:rect l="l" t="t" r="r" b="b"/>
                <a:pathLst>
                  <a:path w="3910965" h="2095500">
                    <a:moveTo>
                      <a:pt x="0" y="2095499"/>
                    </a:moveTo>
                    <a:lnTo>
                      <a:pt x="3910584" y="2095499"/>
                    </a:lnTo>
                    <a:lnTo>
                      <a:pt x="3910584" y="0"/>
                    </a:lnTo>
                    <a:lnTo>
                      <a:pt x="0" y="0"/>
                    </a:lnTo>
                    <a:lnTo>
                      <a:pt x="0" y="2095499"/>
                    </a:lnTo>
                    <a:close/>
                  </a:path>
                </a:pathLst>
              </a:custGeom>
              <a:solidFill>
                <a:srgbClr val="00B050">
                  <a:alpha val="1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55" name="object 10"/>
              <p:cNvSpPr txBox="true"/>
              <p:nvPr/>
            </p:nvSpPr>
            <p:spPr>
              <a:xfrm>
                <a:off x="410688" y="1735479"/>
                <a:ext cx="4058696" cy="675211"/>
              </a:xfrm>
              <a:prstGeom prst="rect">
                <a:avLst/>
              </a:prstGeom>
              <a:solidFill>
                <a:srgbClr val="00B050"/>
              </a:solidFill>
            </p:spPr>
            <p:txBody>
              <a:bodyPr vert="horz" wrap="square" lIns="0" tIns="108000" rIns="0" bIns="108000" rtlCol="0">
                <a:spAutoFit/>
              </a:bodyPr>
              <a:lstStyle/>
              <a:p>
                <a:pPr marR="75565" lvl="0" algn="ctr">
                  <a:spcBef>
                    <a:spcPts val="265"/>
                  </a:spcBef>
                </a:pPr>
                <a:r>
                  <a:rPr lang="zh-CN" altLang="en-US" b="1" kern="0" spc="-150" dirty="0">
                    <a:solidFill>
                      <a:srgbClr val="FFFFFF"/>
                    </a:solidFill>
                    <a:latin typeface="微软雅黑" panose="020B0503020204020204" pitchFamily="34" charset="-122"/>
                    <a:cs typeface="微软雅黑" panose="020B0503020204020204" pitchFamily="34" charset="-122"/>
                  </a:rPr>
                  <a:t>营业收入</a:t>
                </a:r>
                <a:r>
                  <a:rPr lang="en-US" altLang="zh-CN" b="1" kern="0" spc="-150" dirty="0">
                    <a:solidFill>
                      <a:srgbClr val="FFFFFF"/>
                    </a:solidFill>
                    <a:latin typeface="微软雅黑" panose="020B0503020204020204" pitchFamily="34" charset="-122"/>
                    <a:cs typeface="微软雅黑" panose="020B0503020204020204" pitchFamily="34" charset="-122"/>
                  </a:rPr>
                  <a:t>36.3</a:t>
                </a:r>
                <a:r>
                  <a:rPr lang="zh-CN" altLang="en-US" b="1" kern="0" spc="-150" dirty="0">
                    <a:solidFill>
                      <a:srgbClr val="FFFFFF"/>
                    </a:solidFill>
                    <a:latin typeface="微软雅黑" panose="020B0503020204020204" pitchFamily="34" charset="-122"/>
                    <a:cs typeface="微软雅黑" panose="020B0503020204020204" pitchFamily="34" charset="-122"/>
                  </a:rPr>
                  <a:t>万亿元</a:t>
                </a:r>
                <a:endParaRPr kumimoji="0" lang="zh-CN" altLang="en-US" b="1" i="0" u="none" strike="noStrike" kern="0" cap="none" spc="-150" normalizeH="0" baseline="0" noProof="0" dirty="0">
                  <a:ln>
                    <a:noFill/>
                  </a:ln>
                  <a:solidFill>
                    <a:srgbClr val="FFFFFF"/>
                  </a:solidFill>
                  <a:effectLst/>
                  <a:uLnTx/>
                  <a:uFillTx/>
                  <a:latin typeface="微软雅黑" panose="020B0503020204020204" pitchFamily="34" charset="-122"/>
                  <a:cs typeface="微软雅黑" panose="020B0503020204020204" pitchFamily="34" charset="-122"/>
                </a:endParaRPr>
              </a:p>
            </p:txBody>
          </p:sp>
        </p:grpSp>
        <p:grpSp>
          <p:nvGrpSpPr>
            <p:cNvPr id="56" name="组合 11"/>
            <p:cNvGrpSpPr/>
            <p:nvPr/>
          </p:nvGrpSpPr>
          <p:grpSpPr>
            <a:xfrm>
              <a:off x="2522677" y="2857513"/>
              <a:ext cx="2249913" cy="2928720"/>
              <a:chOff x="6513534" y="1778696"/>
              <a:chExt cx="5680054" cy="4431750"/>
            </a:xfrm>
          </p:grpSpPr>
          <p:graphicFrame>
            <p:nvGraphicFramePr>
              <p:cNvPr id="57" name="图表 56"/>
              <p:cNvGraphicFramePr/>
              <p:nvPr/>
            </p:nvGraphicFramePr>
            <p:xfrm>
              <a:off x="6513534" y="1778696"/>
              <a:ext cx="5680054" cy="4028338"/>
            </p:xfrm>
            <a:graphic>
              <a:graphicData uri="http://schemas.openxmlformats.org/drawingml/2006/chart">
                <c:chart xmlns:c="http://schemas.openxmlformats.org/drawingml/2006/chart" xmlns:r="http://schemas.openxmlformats.org/officeDocument/2006/relationships" r:id="rId3"/>
              </a:graphicData>
            </a:graphic>
          </p:graphicFrame>
          <p:sp>
            <p:nvSpPr>
              <p:cNvPr id="58" name="MH_SubTitle_4"/>
              <p:cNvSpPr/>
              <p:nvPr>
                <p:custDataLst>
                  <p:tags r:id="rId13"/>
                </p:custDataLst>
              </p:nvPr>
            </p:nvSpPr>
            <p:spPr>
              <a:xfrm>
                <a:off x="6855839" y="5569528"/>
                <a:ext cx="1835632"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sp>
            <p:nvSpPr>
              <p:cNvPr id="59" name="MH_SubTitle_4"/>
              <p:cNvSpPr/>
              <p:nvPr>
                <p:custDataLst>
                  <p:tags r:id="rId14"/>
                </p:custDataLst>
              </p:nvPr>
            </p:nvSpPr>
            <p:spPr>
              <a:xfrm>
                <a:off x="8793404" y="5591303"/>
                <a:ext cx="1835633"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grpSp>
        <p:sp>
          <p:nvSpPr>
            <p:cNvPr id="61" name="TextBox 60"/>
            <p:cNvSpPr txBox="true"/>
            <p:nvPr/>
          </p:nvSpPr>
          <p:spPr>
            <a:xfrm>
              <a:off x="964941" y="4222634"/>
              <a:ext cx="978924" cy="375417"/>
            </a:xfrm>
            <a:prstGeom prst="rect">
              <a:avLst/>
            </a:prstGeom>
          </p:spPr>
          <p:txBody>
            <a:bodyPr anchor="ctr"/>
            <a:lstStyle>
              <a:defPPr>
                <a:defRPr lang="zh-CN"/>
              </a:defPPr>
              <a:lvl1pPr lvl="0" algn="ctr">
                <a:lnSpc>
                  <a:spcPct val="150000"/>
                </a:lnSpc>
                <a:spcBef>
                  <a:spcPct val="0"/>
                </a:spcBef>
                <a:defRPr b="1">
                  <a:solidFill>
                    <a:prstClr val="black">
                      <a:lumMod val="75000"/>
                      <a:lumOff val="25000"/>
                    </a:prstClr>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zh-CN" altLang="en-US" sz="1800" b="1" i="0" u="none" strike="noStrike" kern="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endParaRPr>
            </a:p>
          </p:txBody>
        </p:sp>
        <p:grpSp>
          <p:nvGrpSpPr>
            <p:cNvPr id="63" name="组合 62"/>
            <p:cNvGrpSpPr/>
            <p:nvPr/>
          </p:nvGrpSpPr>
          <p:grpSpPr>
            <a:xfrm>
              <a:off x="4746483" y="1983131"/>
              <a:ext cx="2178689" cy="3345501"/>
              <a:chOff x="409334" y="1735479"/>
              <a:chExt cx="4066413" cy="4562475"/>
            </a:xfrm>
          </p:grpSpPr>
          <p:sp>
            <p:nvSpPr>
              <p:cNvPr id="64" name="object 4"/>
              <p:cNvSpPr/>
              <p:nvPr/>
            </p:nvSpPr>
            <p:spPr>
              <a:xfrm>
                <a:off x="409334" y="2169502"/>
                <a:ext cx="4066413" cy="4128452"/>
              </a:xfrm>
              <a:custGeom>
                <a:avLst/>
                <a:gdLst/>
                <a:ahLst/>
                <a:cxnLst/>
                <a:rect l="l" t="t" r="r" b="b"/>
                <a:pathLst>
                  <a:path w="3910965" h="2095500">
                    <a:moveTo>
                      <a:pt x="0" y="2095499"/>
                    </a:moveTo>
                    <a:lnTo>
                      <a:pt x="3910584" y="2095499"/>
                    </a:lnTo>
                    <a:lnTo>
                      <a:pt x="3910584" y="0"/>
                    </a:lnTo>
                    <a:lnTo>
                      <a:pt x="0" y="0"/>
                    </a:lnTo>
                    <a:lnTo>
                      <a:pt x="0" y="2095499"/>
                    </a:lnTo>
                    <a:close/>
                  </a:path>
                </a:pathLst>
              </a:custGeom>
              <a:solidFill>
                <a:srgbClr val="C00000">
                  <a:alpha val="1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65" name="object 10"/>
              <p:cNvSpPr txBox="true"/>
              <p:nvPr/>
            </p:nvSpPr>
            <p:spPr>
              <a:xfrm>
                <a:off x="410689" y="1735479"/>
                <a:ext cx="4058695" cy="675211"/>
              </a:xfrm>
              <a:prstGeom prst="rect">
                <a:avLst/>
              </a:prstGeom>
              <a:solidFill>
                <a:srgbClr val="C00000"/>
              </a:solidFill>
            </p:spPr>
            <p:txBody>
              <a:bodyPr vert="horz" wrap="square" lIns="0" tIns="108000" rIns="0" bIns="108000" rtlCol="0">
                <a:spAutoFit/>
              </a:bodyPr>
              <a:lstStyle/>
              <a:p>
                <a:pPr marR="75565" lvl="0" algn="ctr">
                  <a:spcBef>
                    <a:spcPts val="265"/>
                  </a:spcBef>
                </a:pPr>
                <a:r>
                  <a:rPr lang="zh-CN" altLang="en-US" b="1" kern="0" spc="-5" dirty="0">
                    <a:solidFill>
                      <a:srgbClr val="FFFFFF"/>
                    </a:solidFill>
                    <a:latin typeface="微软雅黑" panose="020B0503020204020204" pitchFamily="34" charset="-122"/>
                    <a:cs typeface="微软雅黑" panose="020B0503020204020204" pitchFamily="34" charset="-122"/>
                  </a:rPr>
                  <a:t>利润</a:t>
                </a:r>
                <a:r>
                  <a:rPr lang="zh-CN" altLang="en-US" b="1" kern="0" spc="-5" dirty="0" smtClean="0">
                    <a:solidFill>
                      <a:srgbClr val="FFFFFF"/>
                    </a:solidFill>
                    <a:latin typeface="微软雅黑" panose="020B0503020204020204" pitchFamily="34" charset="-122"/>
                    <a:cs typeface="微软雅黑" panose="020B0503020204020204" pitchFamily="34" charset="-122"/>
                  </a:rPr>
                  <a:t>总额</a:t>
                </a:r>
                <a:r>
                  <a:rPr lang="en-US" altLang="zh-CN" b="1" kern="0" spc="-5" dirty="0">
                    <a:solidFill>
                      <a:srgbClr val="FFFFFF"/>
                    </a:solidFill>
                    <a:latin typeface="微软雅黑" panose="020B0503020204020204" pitchFamily="34" charset="-122"/>
                    <a:cs typeface="微软雅黑" panose="020B0503020204020204" pitchFamily="34" charset="-122"/>
                  </a:rPr>
                  <a:t>2.4</a:t>
                </a:r>
                <a:r>
                  <a:rPr lang="zh-CN" altLang="en-US" b="1" kern="0" spc="-5" dirty="0">
                    <a:solidFill>
                      <a:srgbClr val="FFFFFF"/>
                    </a:solidFill>
                    <a:latin typeface="微软雅黑" panose="020B0503020204020204" pitchFamily="34" charset="-122"/>
                    <a:cs typeface="微软雅黑" panose="020B0503020204020204" pitchFamily="34" charset="-122"/>
                  </a:rPr>
                  <a:t>万亿元</a:t>
                </a:r>
                <a:endParaRPr kumimoji="0" lang="zh-CN" altLang="en-US" b="1" i="0" u="none" strike="noStrike" kern="0" cap="none" spc="-5" normalizeH="0" baseline="0" noProof="0" dirty="0">
                  <a:ln>
                    <a:noFill/>
                  </a:ln>
                  <a:solidFill>
                    <a:srgbClr val="FFFFFF"/>
                  </a:solidFill>
                  <a:effectLst/>
                  <a:uLnTx/>
                  <a:uFillTx/>
                  <a:latin typeface="微软雅黑" panose="020B0503020204020204" pitchFamily="34" charset="-122"/>
                  <a:cs typeface="微软雅黑" panose="020B0503020204020204" pitchFamily="34" charset="-122"/>
                </a:endParaRPr>
              </a:p>
            </p:txBody>
          </p:sp>
        </p:grpSp>
        <p:grpSp>
          <p:nvGrpSpPr>
            <p:cNvPr id="66" name="组合 11"/>
            <p:cNvGrpSpPr/>
            <p:nvPr/>
          </p:nvGrpSpPr>
          <p:grpSpPr>
            <a:xfrm>
              <a:off x="4940046" y="2778677"/>
              <a:ext cx="2403556" cy="2909357"/>
              <a:chOff x="6513534" y="1778696"/>
              <a:chExt cx="5680054" cy="4431750"/>
            </a:xfrm>
          </p:grpSpPr>
          <p:graphicFrame>
            <p:nvGraphicFramePr>
              <p:cNvPr id="67" name="图表 66"/>
              <p:cNvGraphicFramePr/>
              <p:nvPr/>
            </p:nvGraphicFramePr>
            <p:xfrm>
              <a:off x="6513534" y="1778696"/>
              <a:ext cx="5680054" cy="4028338"/>
            </p:xfrm>
            <a:graphic>
              <a:graphicData uri="http://schemas.openxmlformats.org/drawingml/2006/chart">
                <c:chart xmlns:c="http://schemas.openxmlformats.org/drawingml/2006/chart" xmlns:r="http://schemas.openxmlformats.org/officeDocument/2006/relationships" r:id="rId4"/>
              </a:graphicData>
            </a:graphic>
          </p:graphicFrame>
          <p:sp>
            <p:nvSpPr>
              <p:cNvPr id="68" name="MH_SubTitle_4"/>
              <p:cNvSpPr/>
              <p:nvPr>
                <p:custDataLst>
                  <p:tags r:id="rId15"/>
                </p:custDataLst>
              </p:nvPr>
            </p:nvSpPr>
            <p:spPr>
              <a:xfrm>
                <a:off x="6855839" y="5569528"/>
                <a:ext cx="1835632"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sp>
            <p:nvSpPr>
              <p:cNvPr id="69" name="MH_SubTitle_4"/>
              <p:cNvSpPr/>
              <p:nvPr>
                <p:custDataLst>
                  <p:tags r:id="rId16"/>
                </p:custDataLst>
              </p:nvPr>
            </p:nvSpPr>
            <p:spPr>
              <a:xfrm>
                <a:off x="8793404" y="5591303"/>
                <a:ext cx="1835633"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grpSp>
        <p:sp>
          <p:nvSpPr>
            <p:cNvPr id="70" name="object 20"/>
            <p:cNvSpPr/>
            <p:nvPr/>
          </p:nvSpPr>
          <p:spPr>
            <a:xfrm rot="20322505">
              <a:off x="5403107" y="3325007"/>
              <a:ext cx="908616" cy="340872"/>
            </a:xfrm>
            <a:prstGeom prst="rect">
              <a:avLst/>
            </a:prstGeom>
            <a:blipFill>
              <a:blip r:embed="rId1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71" name="TextBox 70"/>
            <p:cNvSpPr txBox="true"/>
            <p:nvPr/>
          </p:nvSpPr>
          <p:spPr>
            <a:xfrm>
              <a:off x="4972484" y="3152310"/>
              <a:ext cx="978924" cy="375417"/>
            </a:xfrm>
            <a:prstGeom prst="rect">
              <a:avLst/>
            </a:prstGeom>
          </p:spPr>
          <p:txBody>
            <a:bodyPr anchor="ctr"/>
            <a:lstStyle>
              <a:defPPr>
                <a:defRPr lang="zh-CN"/>
              </a:defPPr>
              <a:lvl1pPr lvl="0" algn="ctr">
                <a:lnSpc>
                  <a:spcPct val="150000"/>
                </a:lnSpc>
                <a:spcBef>
                  <a:spcPct val="0"/>
                </a:spcBef>
                <a:defRPr b="1">
                  <a:solidFill>
                    <a:prstClr val="black">
                      <a:lumMod val="75000"/>
                      <a:lumOff val="25000"/>
                    </a:prstClr>
                  </a:solidFill>
                  <a:latin typeface="微软雅黑" panose="020B0503020204020204" pitchFamily="34" charset="-122"/>
                  <a:ea typeface="微软雅黑" panose="020B0503020204020204" pitchFamily="34" charset="-122"/>
                </a:defRPr>
              </a:lvl1pPr>
            </a:lstStyle>
            <a:p>
              <a:pPr lvl="0">
                <a:lnSpc>
                  <a:spcPct val="100000"/>
                </a:lnSpc>
              </a:pPr>
              <a:r>
                <a:rPr lang="zh-CN" altLang="en-US" kern="0" dirty="0">
                  <a:solidFill>
                    <a:srgbClr val="C00000"/>
                  </a:solidFill>
                </a:rPr>
                <a:t>增长</a:t>
              </a:r>
              <a:r>
                <a:rPr lang="en-US" altLang="zh-CN" kern="0" dirty="0">
                  <a:solidFill>
                    <a:srgbClr val="C00000"/>
                  </a:solidFill>
                </a:rPr>
                <a:t>30.3%</a:t>
              </a:r>
              <a:endParaRPr kumimoji="0" lang="zh-CN" altLang="en-US" sz="14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grpSp>
          <p:nvGrpSpPr>
            <p:cNvPr id="72" name="组合 71"/>
            <p:cNvGrpSpPr/>
            <p:nvPr/>
          </p:nvGrpSpPr>
          <p:grpSpPr>
            <a:xfrm>
              <a:off x="7248361" y="1975112"/>
              <a:ext cx="2330167" cy="3348001"/>
              <a:chOff x="410689" y="1735479"/>
              <a:chExt cx="4068298" cy="4565826"/>
            </a:xfrm>
          </p:grpSpPr>
          <p:sp>
            <p:nvSpPr>
              <p:cNvPr id="73" name="object 4"/>
              <p:cNvSpPr/>
              <p:nvPr/>
            </p:nvSpPr>
            <p:spPr>
              <a:xfrm>
                <a:off x="412575" y="2172818"/>
                <a:ext cx="4066412" cy="4128487"/>
              </a:xfrm>
              <a:custGeom>
                <a:avLst/>
                <a:gdLst/>
                <a:ahLst/>
                <a:cxnLst/>
                <a:rect l="l" t="t" r="r" b="b"/>
                <a:pathLst>
                  <a:path w="3910965" h="2095500">
                    <a:moveTo>
                      <a:pt x="0" y="2095499"/>
                    </a:moveTo>
                    <a:lnTo>
                      <a:pt x="3910584" y="2095499"/>
                    </a:lnTo>
                    <a:lnTo>
                      <a:pt x="3910584" y="0"/>
                    </a:lnTo>
                    <a:lnTo>
                      <a:pt x="0" y="0"/>
                    </a:lnTo>
                    <a:lnTo>
                      <a:pt x="0" y="2095499"/>
                    </a:lnTo>
                    <a:close/>
                  </a:path>
                </a:pathLst>
              </a:custGeom>
              <a:solidFill>
                <a:srgbClr val="00B0F0">
                  <a:alpha val="1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74" name="object 10"/>
              <p:cNvSpPr txBox="true"/>
              <p:nvPr/>
            </p:nvSpPr>
            <p:spPr>
              <a:xfrm>
                <a:off x="410689" y="1735479"/>
                <a:ext cx="4058694" cy="675211"/>
              </a:xfrm>
              <a:prstGeom prst="rect">
                <a:avLst/>
              </a:prstGeom>
              <a:solidFill>
                <a:srgbClr val="00B0F0"/>
              </a:solidFill>
            </p:spPr>
            <p:txBody>
              <a:bodyPr vert="horz" wrap="square" lIns="0" tIns="108000" rIns="0" bIns="108000" rtlCol="0">
                <a:spAutoFit/>
              </a:bodyPr>
              <a:lstStyle/>
              <a:p>
                <a:pPr marR="75565" lvl="0" algn="ctr">
                  <a:spcBef>
                    <a:spcPts val="265"/>
                  </a:spcBef>
                </a:pPr>
                <a:r>
                  <a:rPr lang="zh-CN" altLang="en-US" b="1" kern="0" spc="-5" dirty="0">
                    <a:solidFill>
                      <a:srgbClr val="FFFFFF"/>
                    </a:solidFill>
                    <a:latin typeface="微软雅黑" panose="020B0503020204020204" pitchFamily="34" charset="-122"/>
                    <a:cs typeface="微软雅黑" panose="020B0503020204020204" pitchFamily="34" charset="-122"/>
                  </a:rPr>
                  <a:t>净</a:t>
                </a:r>
                <a:r>
                  <a:rPr lang="zh-CN" altLang="en-US" b="1" kern="0" spc="-5" dirty="0" smtClean="0">
                    <a:solidFill>
                      <a:srgbClr val="FFFFFF"/>
                    </a:solidFill>
                    <a:latin typeface="微软雅黑" panose="020B0503020204020204" pitchFamily="34" charset="-122"/>
                    <a:cs typeface="微软雅黑" panose="020B0503020204020204" pitchFamily="34" charset="-122"/>
                  </a:rPr>
                  <a:t>利润</a:t>
                </a:r>
                <a:r>
                  <a:rPr lang="en-US" altLang="zh-CN" b="1" kern="0" spc="-5" dirty="0">
                    <a:solidFill>
                      <a:srgbClr val="FFFFFF"/>
                    </a:solidFill>
                    <a:latin typeface="微软雅黑" panose="020B0503020204020204" pitchFamily="34" charset="-122"/>
                    <a:cs typeface="微软雅黑" panose="020B0503020204020204" pitchFamily="34" charset="-122"/>
                  </a:rPr>
                  <a:t>1.8</a:t>
                </a:r>
                <a:r>
                  <a:rPr lang="zh-CN" altLang="en-US" b="1" kern="0" spc="-5" dirty="0">
                    <a:solidFill>
                      <a:srgbClr val="FFFFFF"/>
                    </a:solidFill>
                    <a:latin typeface="微软雅黑" panose="020B0503020204020204" pitchFamily="34" charset="-122"/>
                    <a:cs typeface="微软雅黑" panose="020B0503020204020204" pitchFamily="34" charset="-122"/>
                  </a:rPr>
                  <a:t>万亿元</a:t>
                </a:r>
                <a:endParaRPr kumimoji="0" lang="zh-CN" altLang="en-US" b="1" i="0" u="none" strike="noStrike" kern="0" cap="none" spc="-5" normalizeH="0" baseline="0" noProof="0" dirty="0">
                  <a:ln>
                    <a:noFill/>
                  </a:ln>
                  <a:solidFill>
                    <a:srgbClr val="FFFFFF"/>
                  </a:solidFill>
                  <a:effectLst/>
                  <a:uLnTx/>
                  <a:uFillTx/>
                  <a:latin typeface="微软雅黑" panose="020B0503020204020204" pitchFamily="34" charset="-122"/>
                  <a:cs typeface="微软雅黑" panose="020B0503020204020204" pitchFamily="34" charset="-122"/>
                </a:endParaRPr>
              </a:p>
            </p:txBody>
          </p:sp>
        </p:grpSp>
        <p:sp>
          <p:nvSpPr>
            <p:cNvPr id="75" name="object 20"/>
            <p:cNvSpPr/>
            <p:nvPr/>
          </p:nvSpPr>
          <p:spPr>
            <a:xfrm rot="20322505">
              <a:off x="8024609" y="3178430"/>
              <a:ext cx="862832" cy="359082"/>
            </a:xfrm>
            <a:prstGeom prst="rect">
              <a:avLst/>
            </a:prstGeom>
            <a:blipFill>
              <a:blip r:embed="rId1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76" name="TextBox 75"/>
            <p:cNvSpPr txBox="true"/>
            <p:nvPr/>
          </p:nvSpPr>
          <p:spPr>
            <a:xfrm>
              <a:off x="7565020" y="3062330"/>
              <a:ext cx="978924" cy="375417"/>
            </a:xfrm>
            <a:prstGeom prst="rect">
              <a:avLst/>
            </a:prstGeom>
          </p:spPr>
          <p:txBody>
            <a:bodyPr anchor="ctr"/>
            <a:lstStyle>
              <a:defPPr>
                <a:defRPr lang="zh-CN"/>
              </a:defPPr>
              <a:lvl1pPr lvl="0" algn="ctr">
                <a:lnSpc>
                  <a:spcPct val="150000"/>
                </a:lnSpc>
                <a:spcBef>
                  <a:spcPct val="0"/>
                </a:spcBef>
                <a:defRPr b="1">
                  <a:solidFill>
                    <a:prstClr val="black">
                      <a:lumMod val="75000"/>
                      <a:lumOff val="25000"/>
                    </a:prstClr>
                  </a:solidFill>
                  <a:latin typeface="微软雅黑" panose="020B0503020204020204" pitchFamily="34" charset="-122"/>
                  <a:ea typeface="微软雅黑" panose="020B0503020204020204" pitchFamily="34" charset="-122"/>
                </a:defRPr>
              </a:lvl1pPr>
            </a:lstStyle>
            <a:p>
              <a:pPr lvl="0">
                <a:lnSpc>
                  <a:spcPct val="100000"/>
                </a:lnSpc>
              </a:pPr>
              <a:r>
                <a:rPr lang="zh-CN" altLang="en-US" kern="0" dirty="0">
                  <a:solidFill>
                    <a:srgbClr val="00B0F0"/>
                  </a:solidFill>
                </a:rPr>
                <a:t>增长</a:t>
              </a:r>
              <a:r>
                <a:rPr lang="en-US" altLang="zh-CN" kern="0" dirty="0">
                  <a:solidFill>
                    <a:srgbClr val="00B0F0"/>
                  </a:solidFill>
                </a:rPr>
                <a:t>29.8%</a:t>
              </a:r>
              <a:endParaRPr kumimoji="0" lang="zh-CN" altLang="en-US" sz="1400" b="1"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grpSp>
          <p:nvGrpSpPr>
            <p:cNvPr id="77" name="组合 76"/>
            <p:cNvGrpSpPr/>
            <p:nvPr/>
          </p:nvGrpSpPr>
          <p:grpSpPr>
            <a:xfrm>
              <a:off x="222637" y="2012252"/>
              <a:ext cx="2093135" cy="3345501"/>
              <a:chOff x="409334" y="1735479"/>
              <a:chExt cx="4066413" cy="4562475"/>
            </a:xfrm>
          </p:grpSpPr>
          <p:sp>
            <p:nvSpPr>
              <p:cNvPr id="78" name="object 4"/>
              <p:cNvSpPr/>
              <p:nvPr/>
            </p:nvSpPr>
            <p:spPr>
              <a:xfrm>
                <a:off x="409334" y="2169502"/>
                <a:ext cx="4066413" cy="4128452"/>
              </a:xfrm>
              <a:custGeom>
                <a:avLst/>
                <a:gdLst/>
                <a:ahLst/>
                <a:cxnLst/>
                <a:rect l="l" t="t" r="r" b="b"/>
                <a:pathLst>
                  <a:path w="3910965" h="2095500">
                    <a:moveTo>
                      <a:pt x="0" y="2095499"/>
                    </a:moveTo>
                    <a:lnTo>
                      <a:pt x="3910584" y="2095499"/>
                    </a:lnTo>
                    <a:lnTo>
                      <a:pt x="3910584" y="0"/>
                    </a:lnTo>
                    <a:lnTo>
                      <a:pt x="0" y="0"/>
                    </a:lnTo>
                    <a:lnTo>
                      <a:pt x="0" y="2095499"/>
                    </a:lnTo>
                    <a:close/>
                  </a:path>
                </a:pathLst>
              </a:custGeom>
              <a:solidFill>
                <a:srgbClr val="FEB554">
                  <a:lumMod val="75000"/>
                  <a:alpha val="12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79" name="object 10"/>
              <p:cNvSpPr txBox="true"/>
              <p:nvPr/>
            </p:nvSpPr>
            <p:spPr>
              <a:xfrm>
                <a:off x="410688" y="1735479"/>
                <a:ext cx="4058696" cy="672009"/>
              </a:xfrm>
              <a:prstGeom prst="rect">
                <a:avLst/>
              </a:prstGeom>
              <a:solidFill>
                <a:srgbClr val="FEB554">
                  <a:lumMod val="75000"/>
                </a:srgbClr>
              </a:solidFill>
            </p:spPr>
            <p:txBody>
              <a:bodyPr vert="horz" wrap="square" lIns="0" tIns="108000" rIns="0" bIns="108000" rtlCol="0">
                <a:spAutoFit/>
              </a:bodyPr>
              <a:lstStyle/>
              <a:p>
                <a:pPr marR="75565" lvl="0" algn="ctr">
                  <a:spcBef>
                    <a:spcPts val="265"/>
                  </a:spcBef>
                </a:pPr>
                <a:r>
                  <a:rPr lang="zh-CN" altLang="en-US" b="1" kern="0" spc="-150" dirty="0" smtClean="0">
                    <a:solidFill>
                      <a:srgbClr val="FFFFFF"/>
                    </a:solidFill>
                    <a:latin typeface="微软雅黑" panose="020B0503020204020204" pitchFamily="34" charset="-122"/>
                    <a:cs typeface="微软雅黑" panose="020B0503020204020204" pitchFamily="34" charset="-122"/>
                  </a:rPr>
                  <a:t>资产总额</a:t>
                </a:r>
                <a:r>
                  <a:rPr lang="en-US" altLang="zh-CN" b="1" kern="0" spc="-150" dirty="0" smtClean="0">
                    <a:solidFill>
                      <a:srgbClr val="FFFFFF"/>
                    </a:solidFill>
                    <a:latin typeface="微软雅黑" panose="020B0503020204020204" pitchFamily="34" charset="-122"/>
                    <a:cs typeface="微软雅黑" panose="020B0503020204020204" pitchFamily="34" charset="-122"/>
                  </a:rPr>
                  <a:t>75</a:t>
                </a:r>
                <a:r>
                  <a:rPr lang="zh-CN" altLang="en-US" b="1" kern="0" spc="-150" dirty="0">
                    <a:solidFill>
                      <a:srgbClr val="FFFFFF"/>
                    </a:solidFill>
                    <a:latin typeface="微软雅黑" panose="020B0503020204020204" pitchFamily="34" charset="-122"/>
                    <a:cs typeface="微软雅黑" panose="020B0503020204020204" pitchFamily="34" charset="-122"/>
                  </a:rPr>
                  <a:t>万亿元</a:t>
                </a:r>
                <a:endParaRPr kumimoji="0" lang="zh-CN" altLang="en-US" b="1" i="0" u="none" strike="noStrike" kern="0" cap="none" spc="-150" normalizeH="0" baseline="0" noProof="0" dirty="0">
                  <a:ln>
                    <a:noFill/>
                  </a:ln>
                  <a:solidFill>
                    <a:srgbClr val="FFFFFF"/>
                  </a:solidFill>
                  <a:effectLst/>
                  <a:uLnTx/>
                  <a:uFillTx/>
                  <a:latin typeface="微软雅黑" panose="020B0503020204020204" pitchFamily="34" charset="-122"/>
                  <a:cs typeface="微软雅黑" panose="020B0503020204020204" pitchFamily="34" charset="-122"/>
                </a:endParaRPr>
              </a:p>
            </p:txBody>
          </p:sp>
        </p:grpSp>
        <p:sp>
          <p:nvSpPr>
            <p:cNvPr id="80" name="object 20"/>
            <p:cNvSpPr/>
            <p:nvPr/>
          </p:nvSpPr>
          <p:spPr>
            <a:xfrm rot="20322505">
              <a:off x="668886" y="3425339"/>
              <a:ext cx="868374" cy="340871"/>
            </a:xfrm>
            <a:prstGeom prst="rect">
              <a:avLst/>
            </a:prstGeom>
            <a:blipFill>
              <a:blip r:embed="rId1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81" name="TextBox 80"/>
            <p:cNvSpPr txBox="true"/>
            <p:nvPr/>
          </p:nvSpPr>
          <p:spPr>
            <a:xfrm>
              <a:off x="297737" y="3182556"/>
              <a:ext cx="978924" cy="375417"/>
            </a:xfrm>
            <a:prstGeom prst="rect">
              <a:avLst/>
            </a:prstGeom>
          </p:spPr>
          <p:txBody>
            <a:bodyPr anchor="ctr"/>
            <a:lstStyle>
              <a:defPPr>
                <a:defRPr lang="zh-CN"/>
              </a:defPPr>
              <a:lvl1pPr lvl="0" algn="ctr">
                <a:lnSpc>
                  <a:spcPct val="150000"/>
                </a:lnSpc>
                <a:spcBef>
                  <a:spcPct val="0"/>
                </a:spcBef>
                <a:defRPr b="1">
                  <a:solidFill>
                    <a:prstClr val="black">
                      <a:lumMod val="75000"/>
                      <a:lumOff val="25000"/>
                    </a:prstClr>
                  </a:solidFill>
                  <a:latin typeface="微软雅黑" panose="020B0503020204020204" pitchFamily="34" charset="-122"/>
                  <a:ea typeface="微软雅黑" panose="020B0503020204020204" pitchFamily="34" charset="-122"/>
                </a:defRPr>
              </a:lvl1pPr>
            </a:lstStyle>
            <a:p>
              <a:pPr lvl="0">
                <a:lnSpc>
                  <a:spcPct val="100000"/>
                </a:lnSpc>
              </a:pPr>
              <a:r>
                <a:rPr lang="zh-CN" altLang="en-US" kern="0" dirty="0">
                  <a:solidFill>
                    <a:srgbClr val="FEB554">
                      <a:lumMod val="75000"/>
                    </a:srgbClr>
                  </a:solidFill>
                </a:rPr>
                <a:t>增长</a:t>
              </a:r>
              <a:r>
                <a:rPr lang="en-US" altLang="zh-CN" kern="0" dirty="0">
                  <a:solidFill>
                    <a:srgbClr val="FEB554">
                      <a:lumMod val="75000"/>
                    </a:srgbClr>
                  </a:solidFill>
                </a:rPr>
                <a:t>25.9%</a:t>
              </a:r>
              <a:endParaRPr kumimoji="0" lang="zh-CN" altLang="en-US" b="1" i="0" u="none" strike="noStrike" kern="0" cap="none" spc="0" normalizeH="0" baseline="0" noProof="0" dirty="0">
                <a:ln>
                  <a:noFill/>
                </a:ln>
                <a:solidFill>
                  <a:srgbClr val="FEB554">
                    <a:lumMod val="75000"/>
                  </a:srgbClr>
                </a:solidFill>
                <a:effectLst/>
                <a:uLnTx/>
                <a:uFillTx/>
              </a:endParaRPr>
            </a:p>
          </p:txBody>
        </p:sp>
        <p:grpSp>
          <p:nvGrpSpPr>
            <p:cNvPr id="44" name="组合 11"/>
            <p:cNvGrpSpPr/>
            <p:nvPr/>
          </p:nvGrpSpPr>
          <p:grpSpPr>
            <a:xfrm>
              <a:off x="10048736" y="2273393"/>
              <a:ext cx="2343289" cy="3540018"/>
              <a:chOff x="6513534" y="1778696"/>
              <a:chExt cx="5680054" cy="4431750"/>
            </a:xfrm>
          </p:grpSpPr>
          <p:graphicFrame>
            <p:nvGraphicFramePr>
              <p:cNvPr id="82" name="图表 81"/>
              <p:cNvGraphicFramePr/>
              <p:nvPr/>
            </p:nvGraphicFramePr>
            <p:xfrm>
              <a:off x="6513534" y="1778696"/>
              <a:ext cx="5680054" cy="4028338"/>
            </p:xfrm>
            <a:graphic>
              <a:graphicData uri="http://schemas.openxmlformats.org/drawingml/2006/chart">
                <c:chart xmlns:c="http://schemas.openxmlformats.org/drawingml/2006/chart" xmlns:r="http://schemas.openxmlformats.org/officeDocument/2006/relationships" r:id="rId5"/>
              </a:graphicData>
            </a:graphic>
          </p:graphicFrame>
          <p:sp>
            <p:nvSpPr>
              <p:cNvPr id="83" name="MH_SubTitle_4"/>
              <p:cNvSpPr/>
              <p:nvPr>
                <p:custDataLst>
                  <p:tags r:id="rId18"/>
                </p:custDataLst>
              </p:nvPr>
            </p:nvSpPr>
            <p:spPr>
              <a:xfrm>
                <a:off x="6855839" y="5569528"/>
                <a:ext cx="1835632"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sp>
            <p:nvSpPr>
              <p:cNvPr id="84" name="MH_SubTitle_4"/>
              <p:cNvSpPr/>
              <p:nvPr>
                <p:custDataLst>
                  <p:tags r:id="rId19"/>
                </p:custDataLst>
              </p:nvPr>
            </p:nvSpPr>
            <p:spPr>
              <a:xfrm>
                <a:off x="8793404" y="5591303"/>
                <a:ext cx="1835633"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grpSp>
        <p:grpSp>
          <p:nvGrpSpPr>
            <p:cNvPr id="85" name="组合 84"/>
            <p:cNvGrpSpPr/>
            <p:nvPr/>
          </p:nvGrpSpPr>
          <p:grpSpPr>
            <a:xfrm>
              <a:off x="9705811" y="1995021"/>
              <a:ext cx="2351149" cy="3344170"/>
              <a:chOff x="410689" y="1735479"/>
              <a:chExt cx="4104932" cy="4560657"/>
            </a:xfrm>
          </p:grpSpPr>
          <p:sp>
            <p:nvSpPr>
              <p:cNvPr id="86" name="object 4"/>
              <p:cNvSpPr/>
              <p:nvPr/>
            </p:nvSpPr>
            <p:spPr>
              <a:xfrm>
                <a:off x="449208" y="2167679"/>
                <a:ext cx="4066413" cy="4128457"/>
              </a:xfrm>
              <a:custGeom>
                <a:avLst/>
                <a:gdLst/>
                <a:ahLst/>
                <a:cxnLst/>
                <a:rect l="l" t="t" r="r" b="b"/>
                <a:pathLst>
                  <a:path w="3910965" h="2095500">
                    <a:moveTo>
                      <a:pt x="0" y="2095499"/>
                    </a:moveTo>
                    <a:lnTo>
                      <a:pt x="3910584" y="2095499"/>
                    </a:lnTo>
                    <a:lnTo>
                      <a:pt x="3910584" y="0"/>
                    </a:lnTo>
                    <a:lnTo>
                      <a:pt x="0" y="0"/>
                    </a:lnTo>
                    <a:lnTo>
                      <a:pt x="0" y="2095499"/>
                    </a:lnTo>
                    <a:close/>
                  </a:path>
                </a:pathLst>
              </a:custGeom>
              <a:solidFill>
                <a:srgbClr val="92D050">
                  <a:alpha val="1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87" name="object 10"/>
              <p:cNvSpPr txBox="true"/>
              <p:nvPr/>
            </p:nvSpPr>
            <p:spPr>
              <a:xfrm>
                <a:off x="410689" y="1735479"/>
                <a:ext cx="4058694" cy="675211"/>
              </a:xfrm>
              <a:prstGeom prst="rect">
                <a:avLst/>
              </a:prstGeom>
              <a:solidFill>
                <a:srgbClr val="92D050"/>
              </a:solidFill>
            </p:spPr>
            <p:txBody>
              <a:bodyPr vert="horz" wrap="square" lIns="0" tIns="108000" rIns="0" bIns="108000" rtlCol="0">
                <a:spAutoFit/>
              </a:bodyPr>
              <a:lstStyle/>
              <a:p>
                <a:pPr marR="75565" lvl="0" algn="ctr">
                  <a:spcBef>
                    <a:spcPts val="265"/>
                  </a:spcBef>
                </a:pPr>
                <a:r>
                  <a:rPr lang="zh-CN" altLang="en-US" b="1" kern="0" spc="-5" dirty="0">
                    <a:solidFill>
                      <a:srgbClr val="FFFFFF"/>
                    </a:solidFill>
                    <a:latin typeface="微软雅黑" panose="020B0503020204020204" pitchFamily="34" charset="-122"/>
                    <a:cs typeface="微软雅黑" panose="020B0503020204020204" pitchFamily="34" charset="-122"/>
                  </a:rPr>
                  <a:t>上交税费</a:t>
                </a:r>
                <a:r>
                  <a:rPr lang="en-US" altLang="zh-CN" b="1" kern="0" spc="-5" dirty="0">
                    <a:solidFill>
                      <a:srgbClr val="FFFFFF"/>
                    </a:solidFill>
                    <a:latin typeface="微软雅黑" panose="020B0503020204020204" pitchFamily="34" charset="-122"/>
                    <a:cs typeface="微软雅黑" panose="020B0503020204020204" pitchFamily="34" charset="-122"/>
                  </a:rPr>
                  <a:t>2.4</a:t>
                </a:r>
                <a:r>
                  <a:rPr lang="zh-CN" altLang="en-US" b="1" kern="0" spc="-5" dirty="0">
                    <a:solidFill>
                      <a:srgbClr val="FFFFFF"/>
                    </a:solidFill>
                    <a:latin typeface="微软雅黑" panose="020B0503020204020204" pitchFamily="34" charset="-122"/>
                    <a:cs typeface="微软雅黑" panose="020B0503020204020204" pitchFamily="34" charset="-122"/>
                  </a:rPr>
                  <a:t>万亿元</a:t>
                </a:r>
                <a:endParaRPr kumimoji="0" lang="zh-CN" altLang="en-US" b="1" i="0" u="none" strike="noStrike" kern="0" cap="none" spc="-5" normalizeH="0" baseline="0" noProof="0" dirty="0">
                  <a:ln>
                    <a:noFill/>
                  </a:ln>
                  <a:solidFill>
                    <a:srgbClr val="FFFFFF"/>
                  </a:solidFill>
                  <a:effectLst/>
                  <a:uLnTx/>
                  <a:uFillTx/>
                  <a:latin typeface="微软雅黑" panose="020B0503020204020204" pitchFamily="34" charset="-122"/>
                  <a:cs typeface="微软雅黑" panose="020B0503020204020204" pitchFamily="34" charset="-122"/>
                </a:endParaRPr>
              </a:p>
            </p:txBody>
          </p:sp>
        </p:grpSp>
        <p:graphicFrame>
          <p:nvGraphicFramePr>
            <p:cNvPr id="94" name="图表 93"/>
            <p:cNvGraphicFramePr/>
            <p:nvPr/>
          </p:nvGraphicFramePr>
          <p:xfrm>
            <a:off x="2497296" y="2803449"/>
            <a:ext cx="2249913" cy="2662125"/>
          </p:xfrm>
          <a:graphic>
            <a:graphicData uri="http://schemas.openxmlformats.org/drawingml/2006/chart">
              <c:chart xmlns:c="http://schemas.openxmlformats.org/drawingml/2006/chart" xmlns:r="http://schemas.openxmlformats.org/officeDocument/2006/relationships" r:id="rId6"/>
            </a:graphicData>
          </a:graphic>
        </p:graphicFrame>
        <p:sp>
          <p:nvSpPr>
            <p:cNvPr id="88" name="object 20"/>
            <p:cNvSpPr/>
            <p:nvPr/>
          </p:nvSpPr>
          <p:spPr>
            <a:xfrm rot="20322505">
              <a:off x="10464052" y="2882590"/>
              <a:ext cx="862832" cy="359082"/>
            </a:xfrm>
            <a:prstGeom prst="rect">
              <a:avLst/>
            </a:prstGeom>
            <a:blipFill>
              <a:blip r:embed="rId1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89" name="TextBox 88"/>
            <p:cNvSpPr txBox="true"/>
            <p:nvPr/>
          </p:nvSpPr>
          <p:spPr>
            <a:xfrm>
              <a:off x="10067523" y="2755980"/>
              <a:ext cx="978924" cy="375417"/>
            </a:xfrm>
            <a:prstGeom prst="rect">
              <a:avLst/>
            </a:prstGeom>
          </p:spPr>
          <p:txBody>
            <a:bodyPr anchor="ctr"/>
            <a:lstStyle>
              <a:defPPr>
                <a:defRPr lang="zh-CN"/>
              </a:defPPr>
              <a:lvl1pPr lvl="0" algn="ctr">
                <a:lnSpc>
                  <a:spcPct val="150000"/>
                </a:lnSpc>
                <a:spcBef>
                  <a:spcPct val="0"/>
                </a:spcBef>
                <a:defRPr b="1">
                  <a:solidFill>
                    <a:prstClr val="black">
                      <a:lumMod val="75000"/>
                      <a:lumOff val="25000"/>
                    </a:prstClr>
                  </a:solidFill>
                  <a:latin typeface="微软雅黑" panose="020B0503020204020204" pitchFamily="34" charset="-122"/>
                  <a:ea typeface="微软雅黑" panose="020B0503020204020204" pitchFamily="34" charset="-122"/>
                </a:defRPr>
              </a:lvl1pPr>
            </a:lstStyle>
            <a:p>
              <a:pPr lvl="0">
                <a:lnSpc>
                  <a:spcPct val="100000"/>
                </a:lnSpc>
              </a:pPr>
              <a:r>
                <a:rPr lang="zh-CN" altLang="en-US" kern="0" dirty="0">
                  <a:solidFill>
                    <a:srgbClr val="92D050"/>
                  </a:solidFill>
                </a:rPr>
                <a:t>增长</a:t>
              </a:r>
              <a:r>
                <a:rPr lang="en-US" altLang="zh-CN" kern="0" dirty="0">
                  <a:solidFill>
                    <a:srgbClr val="92D050"/>
                  </a:solidFill>
                </a:rPr>
                <a:t>20%</a:t>
              </a:r>
              <a:endParaRPr kumimoji="0" lang="zh-CN" altLang="en-US" sz="1400" b="1" i="0" u="none" strike="noStrike" kern="0" cap="none" spc="0" normalizeH="0" baseline="0" noProof="0" dirty="0">
                <a:ln>
                  <a:noFill/>
                </a:ln>
                <a:solidFill>
                  <a:srgbClr val="92D050"/>
                </a:solidFill>
                <a:effectLst/>
                <a:uLnTx/>
                <a:uFillTx/>
              </a:endParaRPr>
            </a:p>
          </p:txBody>
        </p:sp>
        <p:grpSp>
          <p:nvGrpSpPr>
            <p:cNvPr id="90" name="组合 11"/>
            <p:cNvGrpSpPr/>
            <p:nvPr/>
          </p:nvGrpSpPr>
          <p:grpSpPr>
            <a:xfrm>
              <a:off x="525926" y="5526515"/>
              <a:ext cx="1494593" cy="423550"/>
              <a:chOff x="6855839" y="5569528"/>
              <a:chExt cx="3773198" cy="640918"/>
            </a:xfrm>
          </p:grpSpPr>
          <p:sp>
            <p:nvSpPr>
              <p:cNvPr id="92" name="MH_SubTitle_4"/>
              <p:cNvSpPr/>
              <p:nvPr>
                <p:custDataLst>
                  <p:tags r:id="rId20"/>
                </p:custDataLst>
              </p:nvPr>
            </p:nvSpPr>
            <p:spPr>
              <a:xfrm>
                <a:off x="6855839" y="5569528"/>
                <a:ext cx="1835632"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sp>
            <p:nvSpPr>
              <p:cNvPr id="93" name="MH_SubTitle_4"/>
              <p:cNvSpPr/>
              <p:nvPr>
                <p:custDataLst>
                  <p:tags r:id="rId21"/>
                </p:custDataLst>
              </p:nvPr>
            </p:nvSpPr>
            <p:spPr>
              <a:xfrm>
                <a:off x="8793404" y="5591303"/>
                <a:ext cx="1835633"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grpSp>
        <p:sp>
          <p:nvSpPr>
            <p:cNvPr id="62" name="TextBox 61"/>
            <p:cNvSpPr txBox="true"/>
            <p:nvPr/>
          </p:nvSpPr>
          <p:spPr>
            <a:xfrm>
              <a:off x="2619637" y="3191441"/>
              <a:ext cx="978924" cy="375417"/>
            </a:xfrm>
            <a:prstGeom prst="rect">
              <a:avLst/>
            </a:prstGeom>
          </p:spPr>
          <p:txBody>
            <a:bodyPr anchor="ctr"/>
            <a:lstStyle>
              <a:defPPr>
                <a:defRPr lang="zh-CN"/>
              </a:defPPr>
              <a:lvl1pPr lvl="0" algn="ctr">
                <a:lnSpc>
                  <a:spcPct val="150000"/>
                </a:lnSpc>
                <a:spcBef>
                  <a:spcPct val="0"/>
                </a:spcBef>
                <a:defRPr b="1">
                  <a:solidFill>
                    <a:prstClr val="black">
                      <a:lumMod val="75000"/>
                      <a:lumOff val="25000"/>
                    </a:prstClr>
                  </a:solidFill>
                  <a:latin typeface="微软雅黑" panose="020B0503020204020204" pitchFamily="34" charset="-122"/>
                  <a:ea typeface="微软雅黑" panose="020B0503020204020204" pitchFamily="34" charset="-122"/>
                </a:defRPr>
              </a:lvl1pPr>
            </a:lstStyle>
            <a:p>
              <a:pPr lvl="0">
                <a:lnSpc>
                  <a:spcPct val="100000"/>
                </a:lnSpc>
              </a:pPr>
              <a:r>
                <a:rPr lang="zh-CN" altLang="en-US" kern="0" dirty="0">
                  <a:solidFill>
                    <a:srgbClr val="00B050"/>
                  </a:solidFill>
                </a:rPr>
                <a:t>增长</a:t>
              </a:r>
              <a:r>
                <a:rPr lang="en-US" altLang="zh-CN" kern="0" dirty="0">
                  <a:solidFill>
                    <a:srgbClr val="00B050"/>
                  </a:solidFill>
                </a:rPr>
                <a:t>19.5%</a:t>
              </a:r>
              <a:endParaRPr kumimoji="0" lang="zh-CN" altLang="en-US" sz="1400" b="1" i="0" u="none" strike="noStrike" kern="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endParaRPr>
            </a:p>
          </p:txBody>
        </p:sp>
        <p:sp>
          <p:nvSpPr>
            <p:cNvPr id="60" name="object 20"/>
            <p:cNvSpPr/>
            <p:nvPr/>
          </p:nvSpPr>
          <p:spPr>
            <a:xfrm rot="20322505">
              <a:off x="3056336" y="3367216"/>
              <a:ext cx="868374" cy="340871"/>
            </a:xfrm>
            <a:prstGeom prst="rect">
              <a:avLst/>
            </a:prstGeom>
            <a:blipFill>
              <a:blip r:embed="rId1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（二）加强“三化监管</a:t>
            </a:r>
            <a:r>
              <a:rPr lang="en-US" altLang="zh-CN"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a:t>
            </a:r>
            <a:endParaRPr lang="en-US" altLang="zh-CN"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71" name="矩形 70"/>
          <p:cNvSpPr/>
          <p:nvPr/>
        </p:nvSpPr>
        <p:spPr>
          <a:xfrm>
            <a:off x="0" y="1866900"/>
            <a:ext cx="12287250" cy="3733800"/>
          </a:xfrm>
          <a:prstGeom prst="rect">
            <a:avLst/>
          </a:prstGeom>
          <a:solidFill>
            <a:srgbClr val="0B80EA">
              <a:alpha val="80000"/>
            </a:srgb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523875" y="2516655"/>
            <a:ext cx="6276975" cy="2422266"/>
          </a:xfrm>
          <a:prstGeom prst="rect">
            <a:avLst/>
          </a:prstGeom>
        </p:spPr>
        <p:txBody>
          <a:bodyPr wrap="square">
            <a:spAutoFit/>
          </a:bodyPr>
          <a:lstStyle/>
          <a:p>
            <a:pPr algn="just">
              <a:lnSpc>
                <a:spcPct val="150000"/>
              </a:lnSpc>
            </a:pPr>
            <a:r>
              <a:rPr lang="zh-CN" altLang="en-US" sz="2600" b="1" dirty="0" smtClean="0">
                <a:solidFill>
                  <a:schemeClr val="bg1"/>
                </a:solidFill>
                <a:latin typeface="+mn-ea"/>
              </a:rPr>
              <a:t>国资</a:t>
            </a:r>
            <a:r>
              <a:rPr lang="zh-CN" altLang="en-US" sz="2600" b="1" dirty="0">
                <a:solidFill>
                  <a:schemeClr val="bg1"/>
                </a:solidFill>
                <a:latin typeface="+mn-ea"/>
              </a:rPr>
              <a:t>监管机构履行出资人职责，以管资本为主是加强国资监管行之有效的国资监管体制，经过不断探索完善，逐渐明晰了“</a:t>
            </a:r>
            <a:r>
              <a:rPr lang="zh-CN" altLang="en-US" sz="2600" b="1" dirty="0">
                <a:solidFill>
                  <a:srgbClr val="FFFF00"/>
                </a:solidFill>
                <a:latin typeface="+mn-ea"/>
              </a:rPr>
              <a:t>专业化、体系化、法治化</a:t>
            </a:r>
            <a:r>
              <a:rPr lang="zh-CN" altLang="en-US" sz="2600" b="1" dirty="0">
                <a:solidFill>
                  <a:schemeClr val="bg1"/>
                </a:solidFill>
                <a:latin typeface="+mn-ea"/>
              </a:rPr>
              <a:t>”监管方向。</a:t>
            </a:r>
            <a:endParaRPr lang="zh-CN" altLang="en-US" sz="2600" b="1" dirty="0">
              <a:solidFill>
                <a:schemeClr val="bg1"/>
              </a:solidFill>
              <a:latin typeface="+mn-ea"/>
            </a:endParaRPr>
          </a:p>
        </p:txBody>
      </p:sp>
      <p:pic>
        <p:nvPicPr>
          <p:cNvPr id="6" name="图片 5"/>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7305675" y="1118352"/>
            <a:ext cx="3675478" cy="524434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500"/>
                                        <p:tgtEl>
                                          <p:spTgt spid="7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true"/>
          <p:nvPr/>
        </p:nvSpPr>
        <p:spPr>
          <a:xfrm>
            <a:off x="88475" y="72260"/>
            <a:ext cx="10205085" cy="551180"/>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（二）加强“三化监管</a:t>
            </a:r>
            <a:r>
              <a:rPr lang="en-US" altLang="zh-CN"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a:t>
            </a:r>
            <a:endParaRPr lang="en-US" altLang="zh-CN"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6" name="组合 5"/>
          <p:cNvGrpSpPr/>
          <p:nvPr/>
        </p:nvGrpSpPr>
        <p:grpSpPr>
          <a:xfrm>
            <a:off x="1199456" y="2129446"/>
            <a:ext cx="4144069" cy="952874"/>
            <a:chOff x="1452299" y="1396006"/>
            <a:chExt cx="4144069" cy="952874"/>
          </a:xfrm>
        </p:grpSpPr>
        <p:sp>
          <p:nvSpPr>
            <p:cNvPr id="7" name="矩形 6"/>
            <p:cNvSpPr/>
            <p:nvPr/>
          </p:nvSpPr>
          <p:spPr>
            <a:xfrm>
              <a:off x="3105051" y="1699517"/>
              <a:ext cx="2491317" cy="572464"/>
            </a:xfrm>
            <a:prstGeom prst="rect">
              <a:avLst/>
            </a:prstGeom>
          </p:spPr>
          <p:txBody>
            <a:bodyPr wrap="square">
              <a:spAutoFit/>
            </a:bodyPr>
            <a:lstStyle/>
            <a:p>
              <a:pPr lvl="0" algn="just" eaLnBrk="0" fontAlgn="base" hangingPunct="0">
                <a:lnSpc>
                  <a:spcPct val="130000"/>
                </a:lnSpc>
                <a:spcBef>
                  <a:spcPct val="0"/>
                </a:spcBef>
                <a:spcAft>
                  <a:spcPct val="0"/>
                </a:spcAft>
                <a:defRPr/>
              </a:pPr>
              <a:r>
                <a:rPr lang="zh-CN" altLang="en-US" sz="2400" dirty="0">
                  <a:solidFill>
                    <a:schemeClr val="tx1">
                      <a:lumMod val="75000"/>
                    </a:schemeClr>
                  </a:solidFill>
                  <a:latin typeface="微软雅黑" panose="020B0503020204020204" pitchFamily="34" charset="-122"/>
                  <a:sym typeface="Helvetica" panose="020B0604020202020204" pitchFamily="34" charset="0"/>
                </a:rPr>
                <a:t>监管方式</a:t>
              </a:r>
              <a:endParaRPr kumimoji="0" lang="en-US" altLang="zh-CN" sz="2400" b="0" i="0" u="none" strike="noStrike" kern="1200" cap="none" spc="0" normalizeH="0" baseline="0" noProof="0" dirty="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sym typeface="Helvetica" panose="020B0604020202020204" pitchFamily="34" charset="0"/>
              </a:endParaRPr>
            </a:p>
          </p:txBody>
        </p:sp>
        <p:sp>
          <p:nvSpPr>
            <p:cNvPr id="8" name="文本框 264"/>
            <p:cNvSpPr txBox="true"/>
            <p:nvPr/>
          </p:nvSpPr>
          <p:spPr>
            <a:xfrm>
              <a:off x="1452299" y="1396006"/>
              <a:ext cx="820334" cy="938719"/>
            </a:xfrm>
            <a:prstGeom prst="rect">
              <a:avLst/>
            </a:prstGeom>
            <a:noFill/>
          </p:spPr>
          <p:txBody>
            <a:bodyPr wrap="square" rtlCol="0" anchor="ctr" anchorCtr="false">
              <a:spAutoFit/>
            </a:bodyPr>
            <a:lstStyle/>
            <a:p>
              <a:pPr marL="0" marR="0" lvl="0" indent="0" algn="dist" defTabSz="914400" rtl="0" eaLnBrk="0" fontAlgn="base" latinLnBrk="0" hangingPunct="1">
                <a:lnSpc>
                  <a:spcPct val="100000"/>
                </a:lnSpc>
                <a:spcBef>
                  <a:spcPct val="0"/>
                </a:spcBef>
                <a:spcAft>
                  <a:spcPct val="0"/>
                </a:spcAft>
                <a:buClrTx/>
                <a:buSzTx/>
                <a:buFontTx/>
                <a:buNone/>
                <a:defRPr/>
              </a:pPr>
              <a:r>
                <a:rPr lang="zh-CN" altLang="en-US" sz="5500" b="1" noProof="0" dirty="0" smtClean="0">
                  <a:solidFill>
                    <a:srgbClr val="0866BC"/>
                  </a:solidFill>
                  <a:latin typeface="+mn-ea"/>
                  <a:sym typeface="Helvetica" panose="020B0604020202020204" pitchFamily="34" charset="0"/>
                </a:rPr>
                <a:t>优</a:t>
              </a:r>
              <a:endParaRPr kumimoji="0" lang="zh-CN" altLang="en-US" sz="5500" b="1" i="0" u="none" strike="noStrike" kern="1200" cap="none" spc="0" normalizeH="0" baseline="0" noProof="0" dirty="0">
                <a:ln>
                  <a:noFill/>
                </a:ln>
                <a:solidFill>
                  <a:srgbClr val="0866BC"/>
                </a:solidFill>
                <a:effectLst/>
                <a:uLnTx/>
                <a:uFillTx/>
                <a:latin typeface="+mn-ea"/>
                <a:sym typeface="Helvetica" panose="020B0604020202020204" pitchFamily="34" charset="0"/>
              </a:endParaRPr>
            </a:p>
          </p:txBody>
        </p:sp>
        <p:sp>
          <p:nvSpPr>
            <p:cNvPr id="9" name="文本框 246"/>
            <p:cNvSpPr txBox="true"/>
            <p:nvPr/>
          </p:nvSpPr>
          <p:spPr>
            <a:xfrm>
              <a:off x="2251329" y="1410161"/>
              <a:ext cx="820335" cy="938719"/>
            </a:xfrm>
            <a:prstGeom prst="rect">
              <a:avLst/>
            </a:prstGeom>
            <a:noFill/>
          </p:spPr>
          <p:txBody>
            <a:bodyPr wrap="square" rtlCol="0" anchor="ctr" anchorCtr="false">
              <a:spAutoFit/>
            </a:bodyPr>
            <a:lstStyle/>
            <a:p>
              <a:pPr marL="0" marR="0" lvl="0" indent="0" algn="dist" defTabSz="914400" rtl="0" eaLnBrk="0" fontAlgn="base" latinLnBrk="0" hangingPunct="1">
                <a:lnSpc>
                  <a:spcPct val="100000"/>
                </a:lnSpc>
                <a:spcBef>
                  <a:spcPct val="0"/>
                </a:spcBef>
                <a:spcAft>
                  <a:spcPct val="0"/>
                </a:spcAft>
                <a:buClrTx/>
                <a:buSzTx/>
                <a:buFontTx/>
                <a:buNone/>
                <a:defRPr/>
              </a:pPr>
              <a:r>
                <a:rPr kumimoji="0" lang="zh-CN" altLang="en-US" sz="5500" b="1" i="0" u="none" strike="noStrike" kern="1200" cap="none" spc="0" normalizeH="0" baseline="0" noProof="0" dirty="0" smtClean="0">
                  <a:ln>
                    <a:noFill/>
                  </a:ln>
                  <a:solidFill>
                    <a:srgbClr val="0866BC"/>
                  </a:solidFill>
                  <a:effectLst/>
                  <a:uLnTx/>
                  <a:uFillTx/>
                  <a:latin typeface="+mn-ea"/>
                  <a:cs typeface="+mn-cs"/>
                  <a:sym typeface="Helvetica" panose="020B0604020202020204" pitchFamily="34" charset="0"/>
                </a:rPr>
                <a:t>化</a:t>
              </a:r>
              <a:endParaRPr kumimoji="0" lang="zh-CN" altLang="en-US" sz="5500" b="1" i="0" u="none" strike="noStrike" kern="1200" cap="none" spc="0" normalizeH="0" baseline="0" noProof="0" dirty="0">
                <a:ln>
                  <a:noFill/>
                </a:ln>
                <a:solidFill>
                  <a:srgbClr val="0866BC"/>
                </a:solidFill>
                <a:effectLst/>
                <a:uLnTx/>
                <a:uFillTx/>
                <a:latin typeface="+mn-ea"/>
                <a:cs typeface="+mn-cs"/>
                <a:sym typeface="Helvetica" panose="020B0604020202020204" pitchFamily="34" charset="0"/>
              </a:endParaRPr>
            </a:p>
          </p:txBody>
        </p:sp>
      </p:grpSp>
      <p:grpSp>
        <p:nvGrpSpPr>
          <p:cNvPr id="10" name="组合 9"/>
          <p:cNvGrpSpPr/>
          <p:nvPr/>
        </p:nvGrpSpPr>
        <p:grpSpPr>
          <a:xfrm>
            <a:off x="6484060" y="2163435"/>
            <a:ext cx="3993440" cy="953756"/>
            <a:chOff x="6484060" y="1429995"/>
            <a:chExt cx="3993440" cy="953756"/>
          </a:xfrm>
        </p:grpSpPr>
        <p:sp>
          <p:nvSpPr>
            <p:cNvPr id="11" name="矩形 10"/>
            <p:cNvSpPr/>
            <p:nvPr/>
          </p:nvSpPr>
          <p:spPr>
            <a:xfrm>
              <a:off x="8105783" y="1751215"/>
              <a:ext cx="2371717" cy="572464"/>
            </a:xfrm>
            <a:prstGeom prst="rect">
              <a:avLst/>
            </a:prstGeom>
          </p:spPr>
          <p:txBody>
            <a:bodyPr wrap="square">
              <a:spAutoFit/>
            </a:bodyPr>
            <a:lstStyle/>
            <a:p>
              <a:pPr lvl="0" eaLnBrk="0" fontAlgn="base" hangingPunct="0">
                <a:lnSpc>
                  <a:spcPct val="130000"/>
                </a:lnSpc>
                <a:spcBef>
                  <a:spcPct val="0"/>
                </a:spcBef>
                <a:spcAft>
                  <a:spcPct val="0"/>
                </a:spcAft>
                <a:defRPr/>
              </a:pPr>
              <a:r>
                <a:rPr lang="zh-CN" altLang="en-US" sz="2400" dirty="0">
                  <a:solidFill>
                    <a:schemeClr val="tx1">
                      <a:lumMod val="75000"/>
                    </a:schemeClr>
                  </a:solidFill>
                  <a:latin typeface="微软雅黑" panose="020B0503020204020204" pitchFamily="34" charset="-122"/>
                  <a:sym typeface="Helvetica" panose="020B0604020202020204" pitchFamily="34" charset="0"/>
                </a:rPr>
                <a:t>监督体系</a:t>
              </a:r>
              <a:endParaRPr kumimoji="0" lang="en-US" altLang="zh-CN" sz="2400" b="0" i="0" u="none" strike="noStrike" kern="1200" cap="none" spc="0" normalizeH="0" baseline="0" noProof="0" dirty="0">
                <a:ln>
                  <a:noFill/>
                </a:ln>
                <a:solidFill>
                  <a:schemeClr val="tx1">
                    <a:lumMod val="75000"/>
                  </a:schemeClr>
                </a:solidFill>
                <a:effectLst/>
                <a:uLnTx/>
                <a:uFillTx/>
                <a:latin typeface="微软雅黑" panose="020B0503020204020204" pitchFamily="34" charset="-122"/>
                <a:ea typeface="微软雅黑" panose="020B0503020204020204" pitchFamily="34" charset="-122"/>
                <a:cs typeface="+mn-cs"/>
                <a:sym typeface="Helvetica" panose="020B0604020202020204" pitchFamily="34" charset="0"/>
              </a:endParaRPr>
            </a:p>
          </p:txBody>
        </p:sp>
        <p:sp>
          <p:nvSpPr>
            <p:cNvPr id="12" name="文本框 264"/>
            <p:cNvSpPr txBox="true"/>
            <p:nvPr/>
          </p:nvSpPr>
          <p:spPr>
            <a:xfrm>
              <a:off x="6484060" y="1445032"/>
              <a:ext cx="836597" cy="938719"/>
            </a:xfrm>
            <a:prstGeom prst="rect">
              <a:avLst/>
            </a:prstGeom>
            <a:noFill/>
          </p:spPr>
          <p:txBody>
            <a:bodyPr wrap="square" rtlCol="0" anchor="ctr" anchorCtr="false">
              <a:spAutoFit/>
            </a:bodyPr>
            <a:lstStyle/>
            <a:p>
              <a:pPr marL="0" marR="0" lvl="0" indent="0" algn="ctr" defTabSz="914400" rtl="0" eaLnBrk="0" fontAlgn="base" latinLnBrk="0" hangingPunct="1">
                <a:lnSpc>
                  <a:spcPct val="100000"/>
                </a:lnSpc>
                <a:spcBef>
                  <a:spcPct val="0"/>
                </a:spcBef>
                <a:spcAft>
                  <a:spcPct val="0"/>
                </a:spcAft>
                <a:buClrTx/>
                <a:buSzTx/>
                <a:buFontTx/>
                <a:buNone/>
                <a:defRPr/>
              </a:pPr>
              <a:r>
                <a:rPr lang="zh-CN" altLang="en-US" sz="5500" b="1" dirty="0" smtClean="0">
                  <a:solidFill>
                    <a:srgbClr val="0866BC"/>
                  </a:solidFill>
                  <a:latin typeface="+mn-ea"/>
                  <a:sym typeface="Helvetica" panose="020B0604020202020204" pitchFamily="34" charset="0"/>
                </a:rPr>
                <a:t>完</a:t>
              </a:r>
              <a:endParaRPr lang="zh-CN" altLang="en-US" sz="5500" b="1" dirty="0">
                <a:solidFill>
                  <a:srgbClr val="0866BC"/>
                </a:solidFill>
                <a:latin typeface="+mn-ea"/>
                <a:sym typeface="Helvetica" panose="020B0604020202020204" pitchFamily="34" charset="0"/>
              </a:endParaRPr>
            </a:p>
          </p:txBody>
        </p:sp>
        <p:sp>
          <p:nvSpPr>
            <p:cNvPr id="13" name="文本框 246"/>
            <p:cNvSpPr txBox="true"/>
            <p:nvPr/>
          </p:nvSpPr>
          <p:spPr>
            <a:xfrm>
              <a:off x="7288478" y="1429995"/>
              <a:ext cx="796001" cy="938719"/>
            </a:xfrm>
            <a:prstGeom prst="rect">
              <a:avLst/>
            </a:prstGeom>
            <a:noFill/>
          </p:spPr>
          <p:txBody>
            <a:bodyPr wrap="square" rtlCol="0" anchor="ctr" anchorCtr="false">
              <a:spAutoFit/>
            </a:bodyPr>
            <a:lstStyle/>
            <a:p>
              <a:pPr algn="ctr" eaLnBrk="0" fontAlgn="base">
                <a:spcBef>
                  <a:spcPct val="0"/>
                </a:spcBef>
                <a:spcAft>
                  <a:spcPct val="0"/>
                </a:spcAft>
                <a:defRPr/>
              </a:pPr>
              <a:r>
                <a:rPr lang="zh-CN" altLang="en-US" sz="5500" b="1" dirty="0" smtClean="0">
                  <a:solidFill>
                    <a:srgbClr val="0866BC"/>
                  </a:solidFill>
                  <a:latin typeface="+mn-ea"/>
                  <a:sym typeface="Helvetica" panose="020B0604020202020204" pitchFamily="34" charset="0"/>
                </a:rPr>
                <a:t>善</a:t>
              </a:r>
              <a:endParaRPr lang="zh-CN" altLang="en-US" sz="5500" b="1" dirty="0">
                <a:solidFill>
                  <a:srgbClr val="0866BC"/>
                </a:solidFill>
                <a:latin typeface="+mn-ea"/>
                <a:sym typeface="Helvetica" panose="020B0604020202020204" pitchFamily="34" charset="0"/>
              </a:endParaRPr>
            </a:p>
          </p:txBody>
        </p:sp>
      </p:grpSp>
      <p:grpSp>
        <p:nvGrpSpPr>
          <p:cNvPr id="14" name="组合 13"/>
          <p:cNvGrpSpPr/>
          <p:nvPr/>
        </p:nvGrpSpPr>
        <p:grpSpPr>
          <a:xfrm>
            <a:off x="1220759" y="3257943"/>
            <a:ext cx="4122766" cy="952874"/>
            <a:chOff x="1473602" y="2236471"/>
            <a:chExt cx="4122766" cy="952874"/>
          </a:xfrm>
        </p:grpSpPr>
        <p:sp>
          <p:nvSpPr>
            <p:cNvPr id="15" name="矩形 14"/>
            <p:cNvSpPr/>
            <p:nvPr/>
          </p:nvSpPr>
          <p:spPr>
            <a:xfrm>
              <a:off x="3105051" y="2616168"/>
              <a:ext cx="2491317" cy="572464"/>
            </a:xfrm>
            <a:prstGeom prst="rect">
              <a:avLst/>
            </a:prstGeom>
          </p:spPr>
          <p:txBody>
            <a:bodyPr wrap="square">
              <a:spAutoFit/>
            </a:bodyPr>
            <a:lstStyle/>
            <a:p>
              <a:pPr lvl="0" algn="just">
                <a:lnSpc>
                  <a:spcPct val="130000"/>
                </a:lnSpc>
              </a:pPr>
              <a:r>
                <a:rPr lang="zh-CN" altLang="en-US" sz="2400" dirty="0">
                  <a:solidFill>
                    <a:schemeClr val="tx1">
                      <a:lumMod val="75000"/>
                    </a:schemeClr>
                  </a:solidFill>
                  <a:latin typeface="微软雅黑" panose="020B0503020204020204" pitchFamily="34" charset="-122"/>
                </a:rPr>
                <a:t>关键环节</a:t>
              </a:r>
              <a:endParaRPr lang="zh-CN" altLang="en-US" sz="24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6" name="文本框 264"/>
            <p:cNvSpPr txBox="true"/>
            <p:nvPr/>
          </p:nvSpPr>
          <p:spPr>
            <a:xfrm>
              <a:off x="1473602" y="2236471"/>
              <a:ext cx="820334" cy="938719"/>
            </a:xfrm>
            <a:prstGeom prst="rect">
              <a:avLst/>
            </a:prstGeom>
            <a:noFill/>
          </p:spPr>
          <p:txBody>
            <a:bodyPr wrap="square" rtlCol="0" anchor="ctr" anchorCtr="false">
              <a:spAutoFit/>
            </a:bodyPr>
            <a:lstStyle/>
            <a:p>
              <a:pPr algn="ctr" eaLnBrk="0" fontAlgn="base">
                <a:spcBef>
                  <a:spcPct val="0"/>
                </a:spcBef>
                <a:spcAft>
                  <a:spcPct val="0"/>
                </a:spcAft>
                <a:defRPr/>
              </a:pPr>
              <a:r>
                <a:rPr lang="zh-CN" altLang="en-US" sz="5500" b="1" dirty="0" smtClean="0">
                  <a:solidFill>
                    <a:srgbClr val="0866BC"/>
                  </a:solidFill>
                  <a:latin typeface="+mn-ea"/>
                  <a:sym typeface="Helvetica" panose="020B0604020202020204" pitchFamily="34" charset="0"/>
                </a:rPr>
                <a:t>抓</a:t>
              </a:r>
              <a:endParaRPr lang="zh-CN" altLang="en-US" sz="5500" b="1" dirty="0">
                <a:solidFill>
                  <a:srgbClr val="0866BC"/>
                </a:solidFill>
                <a:latin typeface="+mn-ea"/>
                <a:sym typeface="Helvetica" panose="020B0604020202020204" pitchFamily="34" charset="0"/>
              </a:endParaRPr>
            </a:p>
          </p:txBody>
        </p:sp>
        <p:sp>
          <p:nvSpPr>
            <p:cNvPr id="17" name="文本框 246"/>
            <p:cNvSpPr txBox="true"/>
            <p:nvPr/>
          </p:nvSpPr>
          <p:spPr>
            <a:xfrm>
              <a:off x="2272633" y="2250626"/>
              <a:ext cx="820335" cy="938719"/>
            </a:xfrm>
            <a:prstGeom prst="rect">
              <a:avLst/>
            </a:prstGeom>
            <a:noFill/>
          </p:spPr>
          <p:txBody>
            <a:bodyPr wrap="square" rtlCol="0" anchor="ctr" anchorCtr="false">
              <a:spAutoFit/>
            </a:bodyPr>
            <a:lstStyle/>
            <a:p>
              <a:pPr algn="ctr" eaLnBrk="0" fontAlgn="base">
                <a:spcBef>
                  <a:spcPct val="0"/>
                </a:spcBef>
                <a:spcAft>
                  <a:spcPct val="0"/>
                </a:spcAft>
                <a:defRPr/>
              </a:pPr>
              <a:r>
                <a:rPr lang="zh-CN" altLang="en-US" sz="5500" b="1" dirty="0" smtClean="0">
                  <a:solidFill>
                    <a:srgbClr val="0866BC"/>
                  </a:solidFill>
                  <a:latin typeface="+mn-ea"/>
                  <a:sym typeface="Helvetica" panose="020B0604020202020204" pitchFamily="34" charset="0"/>
                </a:rPr>
                <a:t>好</a:t>
              </a:r>
              <a:endParaRPr lang="zh-CN" altLang="en-US" sz="5500" b="1" dirty="0">
                <a:solidFill>
                  <a:srgbClr val="0866BC"/>
                </a:solidFill>
                <a:latin typeface="+mn-ea"/>
                <a:sym typeface="Helvetica" panose="020B0604020202020204" pitchFamily="34" charset="0"/>
              </a:endParaRPr>
            </a:p>
          </p:txBody>
        </p:sp>
      </p:grpSp>
      <p:grpSp>
        <p:nvGrpSpPr>
          <p:cNvPr id="18" name="组合 17"/>
          <p:cNvGrpSpPr/>
          <p:nvPr/>
        </p:nvGrpSpPr>
        <p:grpSpPr>
          <a:xfrm>
            <a:off x="6470554" y="3402333"/>
            <a:ext cx="4621775" cy="952874"/>
            <a:chOff x="6470554" y="2380861"/>
            <a:chExt cx="4621775" cy="952874"/>
          </a:xfrm>
        </p:grpSpPr>
        <p:sp>
          <p:nvSpPr>
            <p:cNvPr id="19" name="矩形 18"/>
            <p:cNvSpPr/>
            <p:nvPr/>
          </p:nvSpPr>
          <p:spPr>
            <a:xfrm>
              <a:off x="8124813" y="2690011"/>
              <a:ext cx="2967516" cy="525657"/>
            </a:xfrm>
            <a:prstGeom prst="rect">
              <a:avLst/>
            </a:prstGeom>
          </p:spPr>
          <p:txBody>
            <a:bodyPr wrap="square">
              <a:spAutoFit/>
            </a:bodyPr>
            <a:lstStyle/>
            <a:p>
              <a:pPr lvl="0" algn="just">
                <a:lnSpc>
                  <a:spcPct val="130000"/>
                </a:lnSpc>
              </a:pPr>
              <a:r>
                <a:rPr lang="zh-CN" altLang="en-US" sz="2400" dirty="0">
                  <a:solidFill>
                    <a:schemeClr val="tx1">
                      <a:lumMod val="75000"/>
                    </a:schemeClr>
                  </a:solidFill>
                  <a:latin typeface="微软雅黑" panose="020B0503020204020204" pitchFamily="34" charset="-122"/>
                </a:rPr>
                <a:t>统一监管</a:t>
              </a:r>
              <a:endParaRPr lang="zh-CN" altLang="en-US" sz="24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20" name="文本框 264"/>
            <p:cNvSpPr txBox="true"/>
            <p:nvPr/>
          </p:nvSpPr>
          <p:spPr>
            <a:xfrm>
              <a:off x="6470554" y="2380861"/>
              <a:ext cx="820334" cy="938719"/>
            </a:xfrm>
            <a:prstGeom prst="rect">
              <a:avLst/>
            </a:prstGeom>
            <a:noFill/>
          </p:spPr>
          <p:txBody>
            <a:bodyPr wrap="square" rtlCol="0" anchor="ctr" anchorCtr="false">
              <a:spAutoFit/>
            </a:bodyPr>
            <a:lstStyle/>
            <a:p>
              <a:pPr algn="ctr" eaLnBrk="0" fontAlgn="base">
                <a:spcBef>
                  <a:spcPct val="0"/>
                </a:spcBef>
                <a:spcAft>
                  <a:spcPct val="0"/>
                </a:spcAft>
                <a:defRPr/>
              </a:pPr>
              <a:r>
                <a:rPr lang="zh-CN" altLang="en-US" sz="5500" b="1" dirty="0" smtClean="0">
                  <a:solidFill>
                    <a:srgbClr val="0866BC"/>
                  </a:solidFill>
                  <a:latin typeface="+mn-ea"/>
                  <a:sym typeface="Helvetica" panose="020B0604020202020204" pitchFamily="34" charset="0"/>
                </a:rPr>
                <a:t>推</a:t>
              </a:r>
              <a:endParaRPr lang="zh-CN" altLang="en-US" sz="5500" b="1" dirty="0">
                <a:solidFill>
                  <a:srgbClr val="0866BC"/>
                </a:solidFill>
                <a:latin typeface="+mn-ea"/>
                <a:sym typeface="Helvetica" panose="020B0604020202020204" pitchFamily="34" charset="0"/>
              </a:endParaRPr>
            </a:p>
          </p:txBody>
        </p:sp>
        <p:sp>
          <p:nvSpPr>
            <p:cNvPr id="21" name="文本框 246"/>
            <p:cNvSpPr txBox="true"/>
            <p:nvPr/>
          </p:nvSpPr>
          <p:spPr>
            <a:xfrm>
              <a:off x="7269585" y="2395016"/>
              <a:ext cx="820335" cy="938719"/>
            </a:xfrm>
            <a:prstGeom prst="rect">
              <a:avLst/>
            </a:prstGeom>
            <a:noFill/>
          </p:spPr>
          <p:txBody>
            <a:bodyPr wrap="square" rtlCol="0" anchor="ctr" anchorCtr="false">
              <a:spAutoFit/>
            </a:bodyPr>
            <a:lstStyle/>
            <a:p>
              <a:pPr algn="ctr" eaLnBrk="0" fontAlgn="base">
                <a:spcBef>
                  <a:spcPct val="0"/>
                </a:spcBef>
                <a:spcAft>
                  <a:spcPct val="0"/>
                </a:spcAft>
                <a:defRPr/>
              </a:pPr>
              <a:r>
                <a:rPr lang="zh-CN" altLang="en-US" sz="5500" b="1" dirty="0" smtClean="0">
                  <a:solidFill>
                    <a:srgbClr val="0866BC"/>
                  </a:solidFill>
                  <a:latin typeface="+mn-ea"/>
                  <a:sym typeface="Helvetica" panose="020B0604020202020204" pitchFamily="34" charset="0"/>
                </a:rPr>
                <a:t>进</a:t>
              </a:r>
              <a:endParaRPr lang="zh-CN" altLang="en-US" sz="5500" b="1" dirty="0">
                <a:solidFill>
                  <a:srgbClr val="0866BC"/>
                </a:solidFill>
                <a:latin typeface="+mn-ea"/>
                <a:sym typeface="Helvetica" panose="020B0604020202020204" pitchFamily="34" charset="0"/>
              </a:endParaRPr>
            </a:p>
          </p:txBody>
        </p:sp>
      </p:grpSp>
      <p:grpSp>
        <p:nvGrpSpPr>
          <p:cNvPr id="22" name="组合 21"/>
          <p:cNvGrpSpPr/>
          <p:nvPr/>
        </p:nvGrpSpPr>
        <p:grpSpPr>
          <a:xfrm>
            <a:off x="1218783" y="2263144"/>
            <a:ext cx="4334366" cy="819176"/>
            <a:chOff x="1473602" y="1624969"/>
            <a:chExt cx="4334366" cy="819176"/>
          </a:xfrm>
        </p:grpSpPr>
        <p:cxnSp>
          <p:nvCxnSpPr>
            <p:cNvPr id="23" name="直接连接符 22"/>
            <p:cNvCxnSpPr/>
            <p:nvPr/>
          </p:nvCxnSpPr>
          <p:spPr>
            <a:xfrm>
              <a:off x="1473602" y="2429990"/>
              <a:ext cx="43343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807968" y="1624969"/>
              <a:ext cx="0" cy="819176"/>
            </a:xfrm>
            <a:prstGeom prst="line">
              <a:avLst/>
            </a:prstGeom>
            <a:ln w="57150"/>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199456" y="3464023"/>
            <a:ext cx="4334366" cy="819176"/>
            <a:chOff x="1454275" y="2825848"/>
            <a:chExt cx="4334366" cy="819176"/>
          </a:xfrm>
        </p:grpSpPr>
        <p:cxnSp>
          <p:nvCxnSpPr>
            <p:cNvPr id="26" name="直接连接符 25"/>
            <p:cNvCxnSpPr/>
            <p:nvPr/>
          </p:nvCxnSpPr>
          <p:spPr>
            <a:xfrm>
              <a:off x="1454275" y="3630869"/>
              <a:ext cx="43343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788641" y="2825848"/>
              <a:ext cx="0" cy="819176"/>
            </a:xfrm>
            <a:prstGeom prst="line">
              <a:avLst/>
            </a:prstGeom>
            <a:ln w="57150"/>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6484060" y="2274265"/>
            <a:ext cx="4662189" cy="819176"/>
            <a:chOff x="1145779" y="1624969"/>
            <a:chExt cx="4662189" cy="819176"/>
          </a:xfrm>
        </p:grpSpPr>
        <p:cxnSp>
          <p:nvCxnSpPr>
            <p:cNvPr id="29" name="直接连接符 28"/>
            <p:cNvCxnSpPr/>
            <p:nvPr/>
          </p:nvCxnSpPr>
          <p:spPr>
            <a:xfrm>
              <a:off x="1145779" y="2429990"/>
              <a:ext cx="46621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07968" y="1624969"/>
              <a:ext cx="0" cy="819176"/>
            </a:xfrm>
            <a:prstGeom prst="line">
              <a:avLst/>
            </a:prstGeom>
            <a:ln w="57150"/>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6470554" y="3475144"/>
            <a:ext cx="4656368" cy="819176"/>
            <a:chOff x="1132273" y="2825848"/>
            <a:chExt cx="4656368" cy="819176"/>
          </a:xfrm>
        </p:grpSpPr>
        <p:cxnSp>
          <p:nvCxnSpPr>
            <p:cNvPr id="32" name="直接连接符 31"/>
            <p:cNvCxnSpPr/>
            <p:nvPr/>
          </p:nvCxnSpPr>
          <p:spPr>
            <a:xfrm>
              <a:off x="1132273" y="3630869"/>
              <a:ext cx="46563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788641" y="2825848"/>
              <a:ext cx="0" cy="819176"/>
            </a:xfrm>
            <a:prstGeom prst="line">
              <a:avLst/>
            </a:prstGeom>
            <a:ln w="5715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right)">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par>
                                <p:cTn id="16" presetID="22" presetClass="entr" presetSubtype="2"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right)">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2"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（三）完善考核办法</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67" name="TextBox 2"/>
          <p:cNvSpPr txBox="true"/>
          <p:nvPr/>
        </p:nvSpPr>
        <p:spPr>
          <a:xfrm>
            <a:off x="161925" y="3848100"/>
            <a:ext cx="2543176" cy="584775"/>
          </a:xfrm>
          <a:prstGeom prst="rect">
            <a:avLst/>
          </a:prstGeom>
          <a:noFill/>
        </p:spPr>
        <p:txBody>
          <a:bodyPr wrap="square" rtlCol="0">
            <a:spAutoFit/>
          </a:bodyPr>
          <a:lstStyle/>
          <a:p>
            <a:pPr algn="ctr" defTabSz="913765">
              <a:defRPr/>
            </a:pPr>
            <a:r>
              <a:rPr lang="zh-CN" altLang="en-US" sz="3200" b="1" dirty="0" smtClean="0">
                <a:solidFill>
                  <a:srgbClr val="0B7ADF"/>
                </a:solidFill>
                <a:latin typeface="微软雅黑" panose="020B0503020204020204" pitchFamily="34" charset="-122"/>
                <a:ea typeface="微软雅黑" panose="020B0503020204020204" pitchFamily="34" charset="-122"/>
              </a:rPr>
              <a:t>四个导向</a:t>
            </a:r>
            <a:endParaRPr lang="zh-CN" altLang="en-US" sz="3200" b="1" dirty="0">
              <a:solidFill>
                <a:srgbClr val="0B7ADF"/>
              </a:solidFill>
              <a:latin typeface="微软雅黑" panose="020B0503020204020204" pitchFamily="34" charset="-122"/>
              <a:ea typeface="微软雅黑" panose="020B0503020204020204" pitchFamily="34" charset="-122"/>
            </a:endParaRPr>
          </a:p>
        </p:txBody>
      </p:sp>
      <p:grpSp>
        <p:nvGrpSpPr>
          <p:cNvPr id="68" name="组合 67"/>
          <p:cNvGrpSpPr/>
          <p:nvPr/>
        </p:nvGrpSpPr>
        <p:grpSpPr>
          <a:xfrm>
            <a:off x="2837075" y="2219914"/>
            <a:ext cx="8650074" cy="899158"/>
            <a:chOff x="3227600" y="1838914"/>
            <a:chExt cx="8650074" cy="899158"/>
          </a:xfrm>
        </p:grpSpPr>
        <p:sp>
          <p:nvSpPr>
            <p:cNvPr id="69" name="任意多边形: 形状 9"/>
            <p:cNvSpPr/>
            <p:nvPr/>
          </p:nvSpPr>
          <p:spPr>
            <a:xfrm>
              <a:off x="5543550" y="1928831"/>
              <a:ext cx="6334124" cy="719326"/>
            </a:xfrm>
            <a:custGeom>
              <a:avLst/>
              <a:gdLst>
                <a:gd name="connsiteX0" fmla="*/ 119890 w 719326"/>
                <a:gd name="connsiteY0" fmla="*/ 0 h 4801824"/>
                <a:gd name="connsiteX1" fmla="*/ 599436 w 719326"/>
                <a:gd name="connsiteY1" fmla="*/ 0 h 4801824"/>
                <a:gd name="connsiteX2" fmla="*/ 719326 w 719326"/>
                <a:gd name="connsiteY2" fmla="*/ 119890 h 4801824"/>
                <a:gd name="connsiteX3" fmla="*/ 719326 w 719326"/>
                <a:gd name="connsiteY3" fmla="*/ 4801824 h 4801824"/>
                <a:gd name="connsiteX4" fmla="*/ 719326 w 719326"/>
                <a:gd name="connsiteY4" fmla="*/ 4801824 h 4801824"/>
                <a:gd name="connsiteX5" fmla="*/ 0 w 719326"/>
                <a:gd name="connsiteY5" fmla="*/ 4801824 h 4801824"/>
                <a:gd name="connsiteX6" fmla="*/ 0 w 719326"/>
                <a:gd name="connsiteY6" fmla="*/ 4801824 h 4801824"/>
                <a:gd name="connsiteX7" fmla="*/ 0 w 719326"/>
                <a:gd name="connsiteY7" fmla="*/ 119890 h 4801824"/>
                <a:gd name="connsiteX8" fmla="*/ 119890 w 719326"/>
                <a:gd name="connsiteY8" fmla="*/ 0 h 480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9326" h="4801824">
                  <a:moveTo>
                    <a:pt x="719326" y="800322"/>
                  </a:moveTo>
                  <a:lnTo>
                    <a:pt x="719326" y="4001502"/>
                  </a:lnTo>
                  <a:cubicBezTo>
                    <a:pt x="719326" y="4443503"/>
                    <a:pt x="711285" y="4801821"/>
                    <a:pt x="701366" y="4801821"/>
                  </a:cubicBezTo>
                  <a:lnTo>
                    <a:pt x="0" y="4801821"/>
                  </a:lnTo>
                  <a:lnTo>
                    <a:pt x="0" y="4801821"/>
                  </a:lnTo>
                  <a:lnTo>
                    <a:pt x="0" y="3"/>
                  </a:lnTo>
                  <a:lnTo>
                    <a:pt x="0" y="3"/>
                  </a:lnTo>
                  <a:lnTo>
                    <a:pt x="701366" y="3"/>
                  </a:lnTo>
                  <a:cubicBezTo>
                    <a:pt x="711285" y="3"/>
                    <a:pt x="719326" y="358321"/>
                    <a:pt x="719326" y="800322"/>
                  </a:cubicBezTo>
                  <a:close/>
                </a:path>
              </a:pathLst>
            </a:custGeom>
            <a:solidFill>
              <a:schemeClr val="accent1">
                <a:lumMod val="20000"/>
                <a:lumOff val="80000"/>
                <a:alpha val="8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3821" tIns="77024" rIns="118934" bIns="77026" numCol="1" spcCol="1270" anchor="ctr" anchorCtr="false">
              <a:noAutofit/>
            </a:bodyPr>
            <a:lstStyle/>
            <a:p>
              <a:pPr lvl="1">
                <a:lnSpc>
                  <a:spcPct val="120000"/>
                </a:lnSpc>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重点考核市委、市政府交办重点任务完成情况，以及保障民生、服务社会、提供公共产品等指标考核。</a:t>
              </a:r>
              <a:endPar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任意多边形: 形状 10"/>
            <p:cNvSpPr/>
            <p:nvPr/>
          </p:nvSpPr>
          <p:spPr>
            <a:xfrm>
              <a:off x="3227600" y="1838914"/>
              <a:ext cx="2701026" cy="899158"/>
            </a:xfrm>
            <a:custGeom>
              <a:avLst/>
              <a:gdLst>
                <a:gd name="connsiteX0" fmla="*/ 0 w 2701026"/>
                <a:gd name="connsiteY0" fmla="*/ 149863 h 899158"/>
                <a:gd name="connsiteX1" fmla="*/ 149863 w 2701026"/>
                <a:gd name="connsiteY1" fmla="*/ 0 h 899158"/>
                <a:gd name="connsiteX2" fmla="*/ 2551163 w 2701026"/>
                <a:gd name="connsiteY2" fmla="*/ 0 h 899158"/>
                <a:gd name="connsiteX3" fmla="*/ 2701026 w 2701026"/>
                <a:gd name="connsiteY3" fmla="*/ 149863 h 899158"/>
                <a:gd name="connsiteX4" fmla="*/ 2701026 w 2701026"/>
                <a:gd name="connsiteY4" fmla="*/ 749295 h 899158"/>
                <a:gd name="connsiteX5" fmla="*/ 2551163 w 2701026"/>
                <a:gd name="connsiteY5" fmla="*/ 899158 h 899158"/>
                <a:gd name="connsiteX6" fmla="*/ 149863 w 2701026"/>
                <a:gd name="connsiteY6" fmla="*/ 899158 h 899158"/>
                <a:gd name="connsiteX7" fmla="*/ 0 w 2701026"/>
                <a:gd name="connsiteY7" fmla="*/ 749295 h 899158"/>
                <a:gd name="connsiteX8" fmla="*/ 0 w 2701026"/>
                <a:gd name="connsiteY8" fmla="*/ 149863 h 89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1026" h="899158">
                  <a:moveTo>
                    <a:pt x="0" y="149863"/>
                  </a:moveTo>
                  <a:cubicBezTo>
                    <a:pt x="0" y="67096"/>
                    <a:pt x="67096" y="0"/>
                    <a:pt x="149863" y="0"/>
                  </a:cubicBezTo>
                  <a:lnTo>
                    <a:pt x="2551163" y="0"/>
                  </a:lnTo>
                  <a:cubicBezTo>
                    <a:pt x="2633930" y="0"/>
                    <a:pt x="2701026" y="67096"/>
                    <a:pt x="2701026" y="149863"/>
                  </a:cubicBezTo>
                  <a:lnTo>
                    <a:pt x="2701026" y="749295"/>
                  </a:lnTo>
                  <a:cubicBezTo>
                    <a:pt x="2701026" y="832062"/>
                    <a:pt x="2633930" y="899158"/>
                    <a:pt x="2551163" y="899158"/>
                  </a:cubicBezTo>
                  <a:lnTo>
                    <a:pt x="149863" y="899158"/>
                  </a:lnTo>
                  <a:cubicBezTo>
                    <a:pt x="67096" y="899158"/>
                    <a:pt x="0" y="832062"/>
                    <a:pt x="0" y="749295"/>
                  </a:cubicBezTo>
                  <a:lnTo>
                    <a:pt x="0" y="149863"/>
                  </a:lnTo>
                  <a:close/>
                </a:path>
              </a:pathLst>
            </a:custGeom>
            <a:solidFill>
              <a:srgbClr val="0866BC"/>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3821" tIns="77024" rIns="118934" bIns="77026" numCol="1" spcCol="1270" anchor="ctr" anchorCtr="false">
              <a:noAutofit/>
            </a:bodyPr>
            <a:lstStyle/>
            <a:p>
              <a:pPr marL="144145">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突出功能导向</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2837075" y="3220232"/>
            <a:ext cx="8592924" cy="899158"/>
            <a:chOff x="3227600" y="2839232"/>
            <a:chExt cx="8592924" cy="899158"/>
          </a:xfrm>
        </p:grpSpPr>
        <p:sp>
          <p:nvSpPr>
            <p:cNvPr id="72" name="任意多边形: 形状 31"/>
            <p:cNvSpPr/>
            <p:nvPr/>
          </p:nvSpPr>
          <p:spPr>
            <a:xfrm>
              <a:off x="5879976" y="2923379"/>
              <a:ext cx="5940548" cy="719326"/>
            </a:xfrm>
            <a:custGeom>
              <a:avLst/>
              <a:gdLst>
                <a:gd name="connsiteX0" fmla="*/ 119890 w 719326"/>
                <a:gd name="connsiteY0" fmla="*/ 0 h 4801824"/>
                <a:gd name="connsiteX1" fmla="*/ 599436 w 719326"/>
                <a:gd name="connsiteY1" fmla="*/ 0 h 4801824"/>
                <a:gd name="connsiteX2" fmla="*/ 719326 w 719326"/>
                <a:gd name="connsiteY2" fmla="*/ 119890 h 4801824"/>
                <a:gd name="connsiteX3" fmla="*/ 719326 w 719326"/>
                <a:gd name="connsiteY3" fmla="*/ 4801824 h 4801824"/>
                <a:gd name="connsiteX4" fmla="*/ 719326 w 719326"/>
                <a:gd name="connsiteY4" fmla="*/ 4801824 h 4801824"/>
                <a:gd name="connsiteX5" fmla="*/ 0 w 719326"/>
                <a:gd name="connsiteY5" fmla="*/ 4801824 h 4801824"/>
                <a:gd name="connsiteX6" fmla="*/ 0 w 719326"/>
                <a:gd name="connsiteY6" fmla="*/ 4801824 h 4801824"/>
                <a:gd name="connsiteX7" fmla="*/ 0 w 719326"/>
                <a:gd name="connsiteY7" fmla="*/ 119890 h 4801824"/>
                <a:gd name="connsiteX8" fmla="*/ 119890 w 719326"/>
                <a:gd name="connsiteY8" fmla="*/ 0 h 480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9326" h="4801824">
                  <a:moveTo>
                    <a:pt x="719326" y="800322"/>
                  </a:moveTo>
                  <a:lnTo>
                    <a:pt x="719326" y="4001502"/>
                  </a:lnTo>
                  <a:cubicBezTo>
                    <a:pt x="719326" y="4443503"/>
                    <a:pt x="711285" y="4801821"/>
                    <a:pt x="701366" y="4801821"/>
                  </a:cubicBezTo>
                  <a:lnTo>
                    <a:pt x="0" y="4801821"/>
                  </a:lnTo>
                  <a:lnTo>
                    <a:pt x="0" y="4801821"/>
                  </a:lnTo>
                  <a:lnTo>
                    <a:pt x="0" y="3"/>
                  </a:lnTo>
                  <a:lnTo>
                    <a:pt x="0" y="3"/>
                  </a:lnTo>
                  <a:lnTo>
                    <a:pt x="701366" y="3"/>
                  </a:lnTo>
                  <a:cubicBezTo>
                    <a:pt x="711285" y="3"/>
                    <a:pt x="719326" y="358321"/>
                    <a:pt x="719326" y="800322"/>
                  </a:cubicBezTo>
                  <a:close/>
                </a:path>
              </a:pathLst>
            </a:custGeom>
            <a:solidFill>
              <a:schemeClr val="accent1">
                <a:lumMod val="20000"/>
                <a:lumOff val="80000"/>
                <a:alpha val="8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3821" tIns="77024" rIns="118934" bIns="77026" numCol="1" spcCol="1270" anchor="ctr" anchorCtr="false">
              <a:noAutofit/>
            </a:bodyPr>
            <a:lstStyle/>
            <a:p>
              <a:pPr marL="144145">
                <a:lnSpc>
                  <a:spcPct val="12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重点考核企业“两利四率”经营效益指标，引导企业提升经营效率和发展质量。</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3" name="任意多边形: 形状 32"/>
            <p:cNvSpPr/>
            <p:nvPr/>
          </p:nvSpPr>
          <p:spPr>
            <a:xfrm>
              <a:off x="3227600" y="2839232"/>
              <a:ext cx="2701026" cy="899158"/>
            </a:xfrm>
            <a:custGeom>
              <a:avLst/>
              <a:gdLst>
                <a:gd name="connsiteX0" fmla="*/ 0 w 2701026"/>
                <a:gd name="connsiteY0" fmla="*/ 149863 h 899158"/>
                <a:gd name="connsiteX1" fmla="*/ 149863 w 2701026"/>
                <a:gd name="connsiteY1" fmla="*/ 0 h 899158"/>
                <a:gd name="connsiteX2" fmla="*/ 2551163 w 2701026"/>
                <a:gd name="connsiteY2" fmla="*/ 0 h 899158"/>
                <a:gd name="connsiteX3" fmla="*/ 2701026 w 2701026"/>
                <a:gd name="connsiteY3" fmla="*/ 149863 h 899158"/>
                <a:gd name="connsiteX4" fmla="*/ 2701026 w 2701026"/>
                <a:gd name="connsiteY4" fmla="*/ 749295 h 899158"/>
                <a:gd name="connsiteX5" fmla="*/ 2551163 w 2701026"/>
                <a:gd name="connsiteY5" fmla="*/ 899158 h 899158"/>
                <a:gd name="connsiteX6" fmla="*/ 149863 w 2701026"/>
                <a:gd name="connsiteY6" fmla="*/ 899158 h 899158"/>
                <a:gd name="connsiteX7" fmla="*/ 0 w 2701026"/>
                <a:gd name="connsiteY7" fmla="*/ 749295 h 899158"/>
                <a:gd name="connsiteX8" fmla="*/ 0 w 2701026"/>
                <a:gd name="connsiteY8" fmla="*/ 149863 h 89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1026" h="899158">
                  <a:moveTo>
                    <a:pt x="0" y="149863"/>
                  </a:moveTo>
                  <a:cubicBezTo>
                    <a:pt x="0" y="67096"/>
                    <a:pt x="67096" y="0"/>
                    <a:pt x="149863" y="0"/>
                  </a:cubicBezTo>
                  <a:lnTo>
                    <a:pt x="2551163" y="0"/>
                  </a:lnTo>
                  <a:cubicBezTo>
                    <a:pt x="2633930" y="0"/>
                    <a:pt x="2701026" y="67096"/>
                    <a:pt x="2701026" y="149863"/>
                  </a:cubicBezTo>
                  <a:lnTo>
                    <a:pt x="2701026" y="749295"/>
                  </a:lnTo>
                  <a:cubicBezTo>
                    <a:pt x="2701026" y="832062"/>
                    <a:pt x="2633930" y="899158"/>
                    <a:pt x="2551163" y="899158"/>
                  </a:cubicBezTo>
                  <a:lnTo>
                    <a:pt x="149863" y="899158"/>
                  </a:lnTo>
                  <a:cubicBezTo>
                    <a:pt x="67096" y="899158"/>
                    <a:pt x="0" y="832062"/>
                    <a:pt x="0" y="749295"/>
                  </a:cubicBezTo>
                  <a:lnTo>
                    <a:pt x="0" y="149863"/>
                  </a:lnTo>
                  <a:close/>
                </a:path>
              </a:pathLst>
            </a:custGeom>
            <a:solidFill>
              <a:srgbClr val="0B7AD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0093" tIns="81993" rIns="120093" bIns="81993" numCol="1" spcCol="1270" anchor="ctr" anchorCtr="false">
              <a:no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突出绩效导向</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2837075" y="4214780"/>
            <a:ext cx="8592924" cy="899158"/>
            <a:chOff x="3227600" y="3833780"/>
            <a:chExt cx="8592924" cy="899158"/>
          </a:xfrm>
        </p:grpSpPr>
        <p:sp>
          <p:nvSpPr>
            <p:cNvPr id="75" name="任意多边形: 形状 33"/>
            <p:cNvSpPr/>
            <p:nvPr/>
          </p:nvSpPr>
          <p:spPr>
            <a:xfrm>
              <a:off x="5879976" y="3923697"/>
              <a:ext cx="5940548" cy="719326"/>
            </a:xfrm>
            <a:custGeom>
              <a:avLst/>
              <a:gdLst>
                <a:gd name="connsiteX0" fmla="*/ 119890 w 719326"/>
                <a:gd name="connsiteY0" fmla="*/ 0 h 4801824"/>
                <a:gd name="connsiteX1" fmla="*/ 599436 w 719326"/>
                <a:gd name="connsiteY1" fmla="*/ 0 h 4801824"/>
                <a:gd name="connsiteX2" fmla="*/ 719326 w 719326"/>
                <a:gd name="connsiteY2" fmla="*/ 119890 h 4801824"/>
                <a:gd name="connsiteX3" fmla="*/ 719326 w 719326"/>
                <a:gd name="connsiteY3" fmla="*/ 4801824 h 4801824"/>
                <a:gd name="connsiteX4" fmla="*/ 719326 w 719326"/>
                <a:gd name="connsiteY4" fmla="*/ 4801824 h 4801824"/>
                <a:gd name="connsiteX5" fmla="*/ 0 w 719326"/>
                <a:gd name="connsiteY5" fmla="*/ 4801824 h 4801824"/>
                <a:gd name="connsiteX6" fmla="*/ 0 w 719326"/>
                <a:gd name="connsiteY6" fmla="*/ 4801824 h 4801824"/>
                <a:gd name="connsiteX7" fmla="*/ 0 w 719326"/>
                <a:gd name="connsiteY7" fmla="*/ 119890 h 4801824"/>
                <a:gd name="connsiteX8" fmla="*/ 119890 w 719326"/>
                <a:gd name="connsiteY8" fmla="*/ 0 h 480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9326" h="4801824">
                  <a:moveTo>
                    <a:pt x="719326" y="800322"/>
                  </a:moveTo>
                  <a:lnTo>
                    <a:pt x="719326" y="4001502"/>
                  </a:lnTo>
                  <a:cubicBezTo>
                    <a:pt x="719326" y="4443503"/>
                    <a:pt x="711285" y="4801821"/>
                    <a:pt x="701366" y="4801821"/>
                  </a:cubicBezTo>
                  <a:lnTo>
                    <a:pt x="0" y="4801821"/>
                  </a:lnTo>
                  <a:lnTo>
                    <a:pt x="0" y="4801821"/>
                  </a:lnTo>
                  <a:lnTo>
                    <a:pt x="0" y="3"/>
                  </a:lnTo>
                  <a:lnTo>
                    <a:pt x="0" y="3"/>
                  </a:lnTo>
                  <a:lnTo>
                    <a:pt x="701366" y="3"/>
                  </a:lnTo>
                  <a:cubicBezTo>
                    <a:pt x="711285" y="3"/>
                    <a:pt x="719326" y="358321"/>
                    <a:pt x="719326" y="800322"/>
                  </a:cubicBezTo>
                  <a:close/>
                </a:path>
              </a:pathLst>
            </a:custGeom>
            <a:solidFill>
              <a:schemeClr val="accent1">
                <a:lumMod val="20000"/>
                <a:lumOff val="80000"/>
                <a:alpha val="8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3821" tIns="77024" rIns="118934" bIns="77026" numCol="1" spcCol="1270" anchor="ctr" anchorCtr="false">
              <a:noAutofit/>
            </a:bodyPr>
            <a:lstStyle/>
            <a:p>
              <a:pPr marL="144145">
                <a:lnSpc>
                  <a:spcPct val="12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重点考核企业在深化改革中解决了哪些问题、取得哪些实效、创出哪些典型。</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任意多边形: 形状 34"/>
            <p:cNvSpPr/>
            <p:nvPr/>
          </p:nvSpPr>
          <p:spPr>
            <a:xfrm>
              <a:off x="3227600" y="3833780"/>
              <a:ext cx="2701026" cy="899158"/>
            </a:xfrm>
            <a:custGeom>
              <a:avLst/>
              <a:gdLst>
                <a:gd name="connsiteX0" fmla="*/ 0 w 2701026"/>
                <a:gd name="connsiteY0" fmla="*/ 149863 h 899158"/>
                <a:gd name="connsiteX1" fmla="*/ 149863 w 2701026"/>
                <a:gd name="connsiteY1" fmla="*/ 0 h 899158"/>
                <a:gd name="connsiteX2" fmla="*/ 2551163 w 2701026"/>
                <a:gd name="connsiteY2" fmla="*/ 0 h 899158"/>
                <a:gd name="connsiteX3" fmla="*/ 2701026 w 2701026"/>
                <a:gd name="connsiteY3" fmla="*/ 149863 h 899158"/>
                <a:gd name="connsiteX4" fmla="*/ 2701026 w 2701026"/>
                <a:gd name="connsiteY4" fmla="*/ 749295 h 899158"/>
                <a:gd name="connsiteX5" fmla="*/ 2551163 w 2701026"/>
                <a:gd name="connsiteY5" fmla="*/ 899158 h 899158"/>
                <a:gd name="connsiteX6" fmla="*/ 149863 w 2701026"/>
                <a:gd name="connsiteY6" fmla="*/ 899158 h 899158"/>
                <a:gd name="connsiteX7" fmla="*/ 0 w 2701026"/>
                <a:gd name="connsiteY7" fmla="*/ 749295 h 899158"/>
                <a:gd name="connsiteX8" fmla="*/ 0 w 2701026"/>
                <a:gd name="connsiteY8" fmla="*/ 149863 h 89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1026" h="899158">
                  <a:moveTo>
                    <a:pt x="0" y="149863"/>
                  </a:moveTo>
                  <a:cubicBezTo>
                    <a:pt x="0" y="67096"/>
                    <a:pt x="67096" y="0"/>
                    <a:pt x="149863" y="0"/>
                  </a:cubicBezTo>
                  <a:lnTo>
                    <a:pt x="2551163" y="0"/>
                  </a:lnTo>
                  <a:cubicBezTo>
                    <a:pt x="2633930" y="0"/>
                    <a:pt x="2701026" y="67096"/>
                    <a:pt x="2701026" y="149863"/>
                  </a:cubicBezTo>
                  <a:lnTo>
                    <a:pt x="2701026" y="749295"/>
                  </a:lnTo>
                  <a:cubicBezTo>
                    <a:pt x="2701026" y="832062"/>
                    <a:pt x="2633930" y="899158"/>
                    <a:pt x="2551163" y="899158"/>
                  </a:cubicBezTo>
                  <a:lnTo>
                    <a:pt x="149863" y="899158"/>
                  </a:lnTo>
                  <a:cubicBezTo>
                    <a:pt x="67096" y="899158"/>
                    <a:pt x="0" y="832062"/>
                    <a:pt x="0" y="749295"/>
                  </a:cubicBezTo>
                  <a:lnTo>
                    <a:pt x="0" y="149863"/>
                  </a:lnTo>
                  <a:close/>
                </a:path>
              </a:pathLst>
            </a:custGeom>
            <a:solidFill>
              <a:srgbClr val="0866BC"/>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3821" tIns="77024" rIns="118934" bIns="77026" numCol="1" spcCol="1270" anchor="ctr" anchorCtr="false">
              <a:noAutofit/>
            </a:bodyPr>
            <a:lstStyle/>
            <a:p>
              <a:pPr marL="144145">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突出改革导向</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2837075" y="5215098"/>
            <a:ext cx="8592924" cy="899158"/>
            <a:chOff x="3227600" y="4834098"/>
            <a:chExt cx="8592924" cy="899158"/>
          </a:xfrm>
        </p:grpSpPr>
        <p:sp>
          <p:nvSpPr>
            <p:cNvPr id="78" name="任意多边形: 形状 35"/>
            <p:cNvSpPr/>
            <p:nvPr/>
          </p:nvSpPr>
          <p:spPr>
            <a:xfrm>
              <a:off x="5879976" y="4924015"/>
              <a:ext cx="5940548" cy="719326"/>
            </a:xfrm>
            <a:custGeom>
              <a:avLst/>
              <a:gdLst>
                <a:gd name="connsiteX0" fmla="*/ 119890 w 719326"/>
                <a:gd name="connsiteY0" fmla="*/ 0 h 4801824"/>
                <a:gd name="connsiteX1" fmla="*/ 599436 w 719326"/>
                <a:gd name="connsiteY1" fmla="*/ 0 h 4801824"/>
                <a:gd name="connsiteX2" fmla="*/ 719326 w 719326"/>
                <a:gd name="connsiteY2" fmla="*/ 119890 h 4801824"/>
                <a:gd name="connsiteX3" fmla="*/ 719326 w 719326"/>
                <a:gd name="connsiteY3" fmla="*/ 4801824 h 4801824"/>
                <a:gd name="connsiteX4" fmla="*/ 719326 w 719326"/>
                <a:gd name="connsiteY4" fmla="*/ 4801824 h 4801824"/>
                <a:gd name="connsiteX5" fmla="*/ 0 w 719326"/>
                <a:gd name="connsiteY5" fmla="*/ 4801824 h 4801824"/>
                <a:gd name="connsiteX6" fmla="*/ 0 w 719326"/>
                <a:gd name="connsiteY6" fmla="*/ 4801824 h 4801824"/>
                <a:gd name="connsiteX7" fmla="*/ 0 w 719326"/>
                <a:gd name="connsiteY7" fmla="*/ 119890 h 4801824"/>
                <a:gd name="connsiteX8" fmla="*/ 119890 w 719326"/>
                <a:gd name="connsiteY8" fmla="*/ 0 h 480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9326" h="4801824">
                  <a:moveTo>
                    <a:pt x="719326" y="800322"/>
                  </a:moveTo>
                  <a:lnTo>
                    <a:pt x="719326" y="4001502"/>
                  </a:lnTo>
                  <a:cubicBezTo>
                    <a:pt x="719326" y="4443503"/>
                    <a:pt x="711285" y="4801821"/>
                    <a:pt x="701366" y="4801821"/>
                  </a:cubicBezTo>
                  <a:lnTo>
                    <a:pt x="0" y="4801821"/>
                  </a:lnTo>
                  <a:lnTo>
                    <a:pt x="0" y="4801821"/>
                  </a:lnTo>
                  <a:lnTo>
                    <a:pt x="0" y="3"/>
                  </a:lnTo>
                  <a:lnTo>
                    <a:pt x="0" y="3"/>
                  </a:lnTo>
                  <a:lnTo>
                    <a:pt x="701366" y="3"/>
                  </a:lnTo>
                  <a:cubicBezTo>
                    <a:pt x="711285" y="3"/>
                    <a:pt x="719326" y="358321"/>
                    <a:pt x="719326" y="800322"/>
                  </a:cubicBezTo>
                  <a:close/>
                </a:path>
              </a:pathLst>
            </a:custGeom>
            <a:solidFill>
              <a:schemeClr val="accent1">
                <a:lumMod val="20000"/>
                <a:lumOff val="80000"/>
                <a:alpha val="8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3821" tIns="77024" rIns="118934" bIns="77026" numCol="1" spcCol="1270" anchor="ctr" anchorCtr="false">
              <a:noAutofit/>
            </a:bodyPr>
            <a:lstStyle/>
            <a:p>
              <a:pPr marL="144145">
                <a:lnSpc>
                  <a:spcPct val="12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考核结果与企业负责人年度薪酬紧密衔接，并作为干部评先树优、选拔任用、交流调整的重要依据。</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9" name="任意多边形: 形状 36"/>
            <p:cNvSpPr/>
            <p:nvPr/>
          </p:nvSpPr>
          <p:spPr>
            <a:xfrm>
              <a:off x="3227600" y="4834098"/>
              <a:ext cx="2701026" cy="899158"/>
            </a:xfrm>
            <a:custGeom>
              <a:avLst/>
              <a:gdLst>
                <a:gd name="connsiteX0" fmla="*/ 0 w 2701026"/>
                <a:gd name="connsiteY0" fmla="*/ 149863 h 899158"/>
                <a:gd name="connsiteX1" fmla="*/ 149863 w 2701026"/>
                <a:gd name="connsiteY1" fmla="*/ 0 h 899158"/>
                <a:gd name="connsiteX2" fmla="*/ 2551163 w 2701026"/>
                <a:gd name="connsiteY2" fmla="*/ 0 h 899158"/>
                <a:gd name="connsiteX3" fmla="*/ 2701026 w 2701026"/>
                <a:gd name="connsiteY3" fmla="*/ 149863 h 899158"/>
                <a:gd name="connsiteX4" fmla="*/ 2701026 w 2701026"/>
                <a:gd name="connsiteY4" fmla="*/ 749295 h 899158"/>
                <a:gd name="connsiteX5" fmla="*/ 2551163 w 2701026"/>
                <a:gd name="connsiteY5" fmla="*/ 899158 h 899158"/>
                <a:gd name="connsiteX6" fmla="*/ 149863 w 2701026"/>
                <a:gd name="connsiteY6" fmla="*/ 899158 h 899158"/>
                <a:gd name="connsiteX7" fmla="*/ 0 w 2701026"/>
                <a:gd name="connsiteY7" fmla="*/ 749295 h 899158"/>
                <a:gd name="connsiteX8" fmla="*/ 0 w 2701026"/>
                <a:gd name="connsiteY8" fmla="*/ 149863 h 89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1026" h="899158">
                  <a:moveTo>
                    <a:pt x="0" y="149863"/>
                  </a:moveTo>
                  <a:cubicBezTo>
                    <a:pt x="0" y="67096"/>
                    <a:pt x="67096" y="0"/>
                    <a:pt x="149863" y="0"/>
                  </a:cubicBezTo>
                  <a:lnTo>
                    <a:pt x="2551163" y="0"/>
                  </a:lnTo>
                  <a:cubicBezTo>
                    <a:pt x="2633930" y="0"/>
                    <a:pt x="2701026" y="67096"/>
                    <a:pt x="2701026" y="149863"/>
                  </a:cubicBezTo>
                  <a:lnTo>
                    <a:pt x="2701026" y="749295"/>
                  </a:lnTo>
                  <a:cubicBezTo>
                    <a:pt x="2701026" y="832062"/>
                    <a:pt x="2633930" y="899158"/>
                    <a:pt x="2551163" y="899158"/>
                  </a:cubicBezTo>
                  <a:lnTo>
                    <a:pt x="149863" y="899158"/>
                  </a:lnTo>
                  <a:cubicBezTo>
                    <a:pt x="67096" y="899158"/>
                    <a:pt x="0" y="832062"/>
                    <a:pt x="0" y="749295"/>
                  </a:cubicBezTo>
                  <a:lnTo>
                    <a:pt x="0" y="149863"/>
                  </a:lnTo>
                  <a:close/>
                </a:path>
              </a:pathLst>
            </a:custGeom>
            <a:solidFill>
              <a:srgbClr val="0B7AD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0093" tIns="81993" rIns="120093" bIns="81993" numCol="1" spcCol="1270" anchor="ctr" anchorCtr="false">
              <a:no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突出结果导向</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80" name="文本框 99"/>
          <p:cNvSpPr txBox="true"/>
          <p:nvPr/>
        </p:nvSpPr>
        <p:spPr>
          <a:xfrm>
            <a:off x="790575" y="821451"/>
            <a:ext cx="10763251" cy="1212640"/>
          </a:xfrm>
          <a:prstGeom prst="rect">
            <a:avLst/>
          </a:prstGeom>
        </p:spPr>
        <p:txBody>
          <a:bodyPr wrap="square">
            <a:spAutoFit/>
          </a:bodyPr>
          <a:lstStyle>
            <a:defPPr>
              <a:defRPr lang="zh-CN"/>
            </a:defPPr>
            <a:lvl1pPr>
              <a:defRPr b="1" kern="0" spc="120">
                <a:ea typeface="微软雅黑" panose="020B0503020204020204" pitchFamily="34" charset="-122"/>
              </a:defRPr>
            </a:lvl1pPr>
          </a:lstStyle>
          <a:p>
            <a:pPr>
              <a:lnSpc>
                <a:spcPct val="130000"/>
              </a:lnSpc>
            </a:pPr>
            <a:r>
              <a:rPr lang="zh-CN" altLang="zh-CN" sz="2800" dirty="0" smtClean="0">
                <a:solidFill>
                  <a:srgbClr val="0866BC"/>
                </a:solidFill>
              </a:rPr>
              <a:t>业绩</a:t>
            </a:r>
            <a:r>
              <a:rPr lang="zh-CN" altLang="zh-CN" sz="2800" dirty="0">
                <a:solidFill>
                  <a:srgbClr val="0866BC"/>
                </a:solidFill>
              </a:rPr>
              <a:t>考核是国有资产监管的重要手段，发挥着目标引领和激励约束的“指挥棒”作用。</a:t>
            </a:r>
            <a:endParaRPr lang="zh-CN" altLang="en-US" sz="2800" dirty="0">
              <a:solidFill>
                <a:srgbClr val="0866BC"/>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iterate type="wd">
                                    <p:tmPct val="10000"/>
                                  </p:iterate>
                                  <p:childTnLst>
                                    <p:set>
                                      <p:cBhvr>
                                        <p:cTn id="15" dur="1" fill="hold">
                                          <p:stCondLst>
                                            <p:cond delay="0"/>
                                          </p:stCondLst>
                                        </p:cTn>
                                        <p:tgtEl>
                                          <p:spTgt spid="80"/>
                                        </p:tgtEl>
                                        <p:attrNameLst>
                                          <p:attrName>style.visibility</p:attrName>
                                        </p:attrNameLst>
                                      </p:cBhvr>
                                      <p:to>
                                        <p:strVal val="visible"/>
                                      </p:to>
                                    </p:set>
                                    <p:animEffect transition="in" filter="fade">
                                      <p:cBhvr>
                                        <p:cTn id="16" dur="500"/>
                                        <p:tgtEl>
                                          <p:spTgt spid="8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p:cTn id="21" dur="500" fill="hold"/>
                                        <p:tgtEl>
                                          <p:spTgt spid="67"/>
                                        </p:tgtEl>
                                        <p:attrNameLst>
                                          <p:attrName>ppt_w</p:attrName>
                                        </p:attrNameLst>
                                      </p:cBhvr>
                                      <p:tavLst>
                                        <p:tav tm="0">
                                          <p:val>
                                            <p:fltVal val="0"/>
                                          </p:val>
                                        </p:tav>
                                        <p:tav tm="100000">
                                          <p:val>
                                            <p:strVal val="#ppt_w"/>
                                          </p:val>
                                        </p:tav>
                                      </p:tavLst>
                                    </p:anim>
                                    <p:anim calcmode="lin" valueType="num">
                                      <p:cBhvr>
                                        <p:cTn id="22" dur="500" fill="hold"/>
                                        <p:tgtEl>
                                          <p:spTgt spid="67"/>
                                        </p:tgtEl>
                                        <p:attrNameLst>
                                          <p:attrName>ppt_h</p:attrName>
                                        </p:attrNameLst>
                                      </p:cBhvr>
                                      <p:tavLst>
                                        <p:tav tm="0">
                                          <p:val>
                                            <p:fltVal val="0"/>
                                          </p:val>
                                        </p:tav>
                                        <p:tav tm="100000">
                                          <p:val>
                                            <p:strVal val="#ppt_h"/>
                                          </p:val>
                                        </p:tav>
                                      </p:tavLst>
                                    </p:anim>
                                    <p:animEffect transition="in" filter="fade">
                                      <p:cBhvr>
                                        <p:cTn id="23" dur="500"/>
                                        <p:tgtEl>
                                          <p:spTgt spid="6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500"/>
                                        <p:tgtEl>
                                          <p:spTgt spid="7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fade">
                                      <p:cBhvr>
                                        <p:cTn id="4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67" grpId="0"/>
      <p:bldP spid="8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组合 30"/>
          <p:cNvGrpSpPr/>
          <p:nvPr/>
        </p:nvGrpSpPr>
        <p:grpSpPr>
          <a:xfrm>
            <a:off x="6904943" y="2884372"/>
            <a:ext cx="4072762" cy="3739908"/>
            <a:chOff x="6696699" y="2331923"/>
            <a:chExt cx="4072762" cy="3739908"/>
          </a:xfrm>
        </p:grpSpPr>
        <p:sp>
          <p:nvSpPr>
            <p:cNvPr id="32" name="ïŝlídê"/>
            <p:cNvSpPr/>
            <p:nvPr/>
          </p:nvSpPr>
          <p:spPr>
            <a:xfrm rot="420000" flipV="true">
              <a:off x="6696699" y="5653804"/>
              <a:ext cx="3921422" cy="418027"/>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false"/>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33" name="ïṡļiďê"/>
            <p:cNvSpPr/>
            <p:nvPr/>
          </p:nvSpPr>
          <p:spPr>
            <a:xfrm>
              <a:off x="8047576" y="2331923"/>
              <a:ext cx="2721885" cy="3572149"/>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true">
              <a:gsLst>
                <a:gs pos="0">
                  <a:schemeClr val="bg1">
                    <a:lumMod val="85000"/>
                  </a:schemeClr>
                </a:gs>
                <a:gs pos="100000">
                  <a:schemeClr val="bg1">
                    <a:lumMod val="95000"/>
                  </a:schemeClr>
                </a:gs>
              </a:gsLst>
              <a:lin ang="0" scaled="true"/>
              <a:tileRect/>
            </a:gradFill>
            <a:ln w="28575">
              <a:gradFill>
                <a:gsLst>
                  <a:gs pos="0">
                    <a:srgbClr val="F7F7F7"/>
                  </a:gs>
                  <a:gs pos="100000">
                    <a:schemeClr val="bg1">
                      <a:lumMod val="85000"/>
                    </a:schemeClr>
                  </a:gs>
                </a:gsLst>
                <a:lin ang="10800000" scaled="false"/>
              </a:gra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34" name="矩形 33"/>
            <p:cNvSpPr/>
            <p:nvPr/>
          </p:nvSpPr>
          <p:spPr>
            <a:xfrm>
              <a:off x="8640481" y="3208747"/>
              <a:ext cx="1893248" cy="1200329"/>
            </a:xfrm>
            <a:prstGeom prst="rect">
              <a:avLst/>
            </a:prstGeom>
          </p:spPr>
          <p:txBody>
            <a:bodyPr wrap="square">
              <a:spAutoFit/>
            </a:bodyPr>
            <a:lstStyle/>
            <a:p>
              <a:pPr algn="just">
                <a:lnSpc>
                  <a:spcPct val="150000"/>
                </a:lnSpc>
                <a:buClr>
                  <a:srgbClr val="C00000"/>
                </a:buClr>
              </a:pPr>
              <a:r>
                <a:rPr lang="zh-CN" altLang="en-US" sz="2400" b="1" dirty="0">
                  <a:solidFill>
                    <a:schemeClr val="accent4">
                      <a:lumMod val="75000"/>
                    </a:schemeClr>
                  </a:solidFill>
                  <a:latin typeface="微软雅黑" panose="020B0503020204020204" pitchFamily="34" charset="-122"/>
                  <a:ea typeface="微软雅黑" panose="020B0503020204020204" pitchFamily="34" charset="-122"/>
                </a:rPr>
                <a:t>四是建立容错纠错机制</a:t>
              </a:r>
              <a:endParaRPr lang="zh-CN" altLang="en-US" sz="2400" b="1" dirty="0">
                <a:solidFill>
                  <a:schemeClr val="accent4">
                    <a:lumMod val="7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580743" y="2884372"/>
            <a:ext cx="4072761" cy="3739908"/>
            <a:chOff x="4524896" y="2331923"/>
            <a:chExt cx="4072761" cy="3739908"/>
          </a:xfrm>
        </p:grpSpPr>
        <p:sp>
          <p:nvSpPr>
            <p:cNvPr id="36" name="ísļiḑé"/>
            <p:cNvSpPr/>
            <p:nvPr/>
          </p:nvSpPr>
          <p:spPr>
            <a:xfrm rot="420000" flipV="true">
              <a:off x="4524896" y="5653804"/>
              <a:ext cx="3921422" cy="418027"/>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false"/>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37" name="ïŝlíḓè"/>
            <p:cNvSpPr/>
            <p:nvPr/>
          </p:nvSpPr>
          <p:spPr>
            <a:xfrm>
              <a:off x="5875772" y="2331923"/>
              <a:ext cx="2721885" cy="3572149"/>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true">
              <a:gsLst>
                <a:gs pos="0">
                  <a:schemeClr val="bg1">
                    <a:lumMod val="85000"/>
                  </a:schemeClr>
                </a:gs>
                <a:gs pos="100000">
                  <a:schemeClr val="bg1">
                    <a:lumMod val="95000"/>
                  </a:schemeClr>
                </a:gs>
              </a:gsLst>
              <a:lin ang="0" scaled="true"/>
              <a:tileRect/>
            </a:gradFill>
            <a:ln w="28575">
              <a:gradFill>
                <a:gsLst>
                  <a:gs pos="0">
                    <a:srgbClr val="F7F7F7"/>
                  </a:gs>
                  <a:gs pos="100000">
                    <a:schemeClr val="bg1">
                      <a:lumMod val="85000"/>
                    </a:schemeClr>
                  </a:gs>
                </a:gsLst>
                <a:lin ang="10800000" scaled="false"/>
              </a:gra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66" name="矩形 65"/>
            <p:cNvSpPr/>
            <p:nvPr/>
          </p:nvSpPr>
          <p:spPr>
            <a:xfrm>
              <a:off x="6379464" y="3208747"/>
              <a:ext cx="2045548" cy="1200329"/>
            </a:xfrm>
            <a:prstGeom prst="rect">
              <a:avLst/>
            </a:prstGeom>
          </p:spPr>
          <p:txBody>
            <a:bodyPr wrap="square">
              <a:spAutoFit/>
            </a:bodyPr>
            <a:lstStyle/>
            <a:p>
              <a:pPr algn="just">
                <a:lnSpc>
                  <a:spcPct val="150000"/>
                </a:lnSpc>
                <a:buClr>
                  <a:srgbClr val="C00000"/>
                </a:buClr>
              </a:pPr>
              <a:r>
                <a:rPr lang="zh-CN" altLang="en-US" sz="2400" b="1" dirty="0">
                  <a:solidFill>
                    <a:schemeClr val="accent4">
                      <a:lumMod val="75000"/>
                    </a:schemeClr>
                  </a:solidFill>
                  <a:latin typeface="微软雅黑" panose="020B0503020204020204" pitchFamily="34" charset="-122"/>
                  <a:ea typeface="微软雅黑" panose="020B0503020204020204" pitchFamily="34" charset="-122"/>
                </a:rPr>
                <a:t>三是推进职业经理人选聘</a:t>
              </a:r>
              <a:endParaRPr lang="zh-CN" altLang="en-US" sz="2400" b="1" dirty="0">
                <a:solidFill>
                  <a:schemeClr val="accent4">
                    <a:lumMod val="75000"/>
                  </a:schemeClr>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2205364" y="2884372"/>
            <a:ext cx="4072760" cy="3739908"/>
            <a:chOff x="2300499" y="2331923"/>
            <a:chExt cx="4072760" cy="3739908"/>
          </a:xfrm>
        </p:grpSpPr>
        <p:sp>
          <p:nvSpPr>
            <p:cNvPr id="68" name="î$ḻîďé"/>
            <p:cNvSpPr/>
            <p:nvPr/>
          </p:nvSpPr>
          <p:spPr>
            <a:xfrm rot="420000" flipV="true">
              <a:off x="2300499" y="5653804"/>
              <a:ext cx="3921422" cy="418027"/>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false"/>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grpSp>
          <p:nvGrpSpPr>
            <p:cNvPr id="69" name="组合 68"/>
            <p:cNvGrpSpPr/>
            <p:nvPr/>
          </p:nvGrpSpPr>
          <p:grpSpPr>
            <a:xfrm>
              <a:off x="3651374" y="2331923"/>
              <a:ext cx="2721885" cy="3572149"/>
              <a:chOff x="3651374" y="2331923"/>
              <a:chExt cx="2721885" cy="3572149"/>
            </a:xfrm>
          </p:grpSpPr>
          <p:sp>
            <p:nvSpPr>
              <p:cNvPr id="70" name="ïṡľiḍè"/>
              <p:cNvSpPr/>
              <p:nvPr/>
            </p:nvSpPr>
            <p:spPr>
              <a:xfrm>
                <a:off x="3651374" y="2331923"/>
                <a:ext cx="2721885" cy="3572149"/>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true">
                <a:gsLst>
                  <a:gs pos="0">
                    <a:schemeClr val="bg1">
                      <a:lumMod val="85000"/>
                    </a:schemeClr>
                  </a:gs>
                  <a:gs pos="100000">
                    <a:schemeClr val="bg1">
                      <a:lumMod val="95000"/>
                    </a:schemeClr>
                  </a:gs>
                </a:gsLst>
                <a:lin ang="0" scaled="true"/>
                <a:tileRect/>
              </a:gradFill>
              <a:ln w="28575">
                <a:gradFill>
                  <a:gsLst>
                    <a:gs pos="0">
                      <a:srgbClr val="F7F7F7"/>
                    </a:gs>
                    <a:gs pos="100000">
                      <a:srgbClr val="CFCFCF"/>
                    </a:gs>
                  </a:gsLst>
                  <a:lin ang="10800000" scaled="false"/>
                </a:gra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71" name="矩形 70"/>
              <p:cNvSpPr/>
              <p:nvPr/>
            </p:nvSpPr>
            <p:spPr>
              <a:xfrm>
                <a:off x="4261210" y="3208747"/>
                <a:ext cx="1812732" cy="1200329"/>
              </a:xfrm>
              <a:prstGeom prst="rect">
                <a:avLst/>
              </a:prstGeom>
            </p:spPr>
            <p:txBody>
              <a:bodyPr wrap="square">
                <a:spAutoFit/>
              </a:bodyPr>
              <a:lstStyle/>
              <a:p>
                <a:pPr algn="just">
                  <a:lnSpc>
                    <a:spcPct val="150000"/>
                  </a:lnSpc>
                  <a:buClr>
                    <a:srgbClr val="C00000"/>
                  </a:buClr>
                </a:pPr>
                <a:r>
                  <a:rPr lang="zh-CN" altLang="en-US" sz="2400" b="1" dirty="0">
                    <a:solidFill>
                      <a:schemeClr val="accent4">
                        <a:lumMod val="75000"/>
                      </a:schemeClr>
                    </a:solidFill>
                    <a:latin typeface="微软雅黑" panose="020B0503020204020204" pitchFamily="34" charset="-122"/>
                    <a:ea typeface="微软雅黑" panose="020B0503020204020204" pitchFamily="34" charset="-122"/>
                  </a:rPr>
                  <a:t>二是加大人才培养力度</a:t>
                </a:r>
                <a:endParaRPr lang="zh-CN" altLang="en-US" sz="2400" b="1" dirty="0">
                  <a:solidFill>
                    <a:schemeClr val="accent4">
                      <a:lumMod val="75000"/>
                    </a:schemeClr>
                  </a:solidFill>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1232039" y="2884372"/>
            <a:ext cx="2721885" cy="3572152"/>
            <a:chOff x="1422539" y="2331922"/>
            <a:chExt cx="2721885" cy="3572152"/>
          </a:xfrm>
        </p:grpSpPr>
        <p:sp>
          <p:nvSpPr>
            <p:cNvPr id="73" name="îṡḷïḍé"/>
            <p:cNvSpPr/>
            <p:nvPr/>
          </p:nvSpPr>
          <p:spPr>
            <a:xfrm>
              <a:off x="1422539" y="2331922"/>
              <a:ext cx="2721885" cy="357215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true">
              <a:gsLst>
                <a:gs pos="0">
                  <a:schemeClr val="bg1">
                    <a:lumMod val="85000"/>
                  </a:schemeClr>
                </a:gs>
                <a:gs pos="100000">
                  <a:schemeClr val="bg1">
                    <a:lumMod val="95000"/>
                  </a:schemeClr>
                </a:gs>
              </a:gsLst>
              <a:lin ang="0" scaled="true"/>
              <a:tileRect/>
            </a:gradFill>
            <a:ln w="28575">
              <a:gradFill>
                <a:gsLst>
                  <a:gs pos="0">
                    <a:srgbClr val="F7F7F7"/>
                  </a:gs>
                  <a:gs pos="100000">
                    <a:schemeClr val="bg1">
                      <a:lumMod val="85000"/>
                    </a:schemeClr>
                  </a:gs>
                </a:gsLst>
                <a:lin ang="10800000" scaled="false"/>
              </a:gra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p>
          </p:txBody>
        </p:sp>
        <p:sp>
          <p:nvSpPr>
            <p:cNvPr id="74" name="矩形 73"/>
            <p:cNvSpPr/>
            <p:nvPr/>
          </p:nvSpPr>
          <p:spPr>
            <a:xfrm>
              <a:off x="1647825" y="3208746"/>
              <a:ext cx="2034109" cy="1200329"/>
            </a:xfrm>
            <a:prstGeom prst="rect">
              <a:avLst/>
            </a:prstGeom>
          </p:spPr>
          <p:txBody>
            <a:bodyPr wrap="square">
              <a:spAutoFit/>
            </a:bodyPr>
            <a:lstStyle/>
            <a:p>
              <a:pPr>
                <a:lnSpc>
                  <a:spcPct val="150000"/>
                </a:lnSpc>
                <a:buClr>
                  <a:srgbClr val="C00000"/>
                </a:buClr>
              </a:pPr>
              <a:r>
                <a:rPr lang="zh-CN" altLang="en-US" sz="2400" b="1" dirty="0" smtClean="0">
                  <a:solidFill>
                    <a:schemeClr val="accent4">
                      <a:lumMod val="75000"/>
                    </a:schemeClr>
                  </a:solidFill>
                  <a:latin typeface="微软雅黑" panose="020B0503020204020204" pitchFamily="34" charset="-122"/>
                  <a:ea typeface="微软雅黑" panose="020B0503020204020204" pitchFamily="34" charset="-122"/>
                </a:rPr>
                <a:t>一是加强</a:t>
              </a:r>
              <a:r>
                <a:rPr lang="zh-CN" altLang="en-US" sz="2400" b="1" dirty="0">
                  <a:solidFill>
                    <a:schemeClr val="accent4">
                      <a:lumMod val="75000"/>
                    </a:schemeClr>
                  </a:solidFill>
                  <a:latin typeface="微软雅黑" panose="020B0503020204020204" pitchFamily="34" charset="-122"/>
                  <a:ea typeface="微软雅黑" panose="020B0503020204020204" pitchFamily="34" charset="-122"/>
                </a:rPr>
                <a:t>干部人才队伍建设</a:t>
              </a:r>
              <a:endParaRPr lang="zh-CN" altLang="en-US" sz="2400" b="1" dirty="0">
                <a:solidFill>
                  <a:schemeClr val="accent4">
                    <a:lumMod val="75000"/>
                  </a:schemeClr>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771525" y="1000124"/>
            <a:ext cx="10668000" cy="1628775"/>
            <a:chOff x="2318149" y="1207212"/>
            <a:chExt cx="7599706" cy="1628775"/>
          </a:xfrm>
        </p:grpSpPr>
        <p:sp>
          <p:nvSpPr>
            <p:cNvPr id="76" name="矩形 75"/>
            <p:cNvSpPr/>
            <p:nvPr/>
          </p:nvSpPr>
          <p:spPr>
            <a:xfrm>
              <a:off x="2318149" y="1207212"/>
              <a:ext cx="7599706" cy="1628775"/>
            </a:xfrm>
            <a:prstGeom prst="rect">
              <a:avLst/>
            </a:prstGeom>
            <a:solidFill>
              <a:srgbClr val="096DC7"/>
            </a:solidFill>
            <a:ln>
              <a:solidFill>
                <a:schemeClr val="bg1">
                  <a:lumMod val="95000"/>
                </a:schemeClr>
              </a:solidFill>
            </a:ln>
            <a:effectLst>
              <a:outerShdw blurRad="76200" dir="18900000" sy="23000" kx="-1200000" algn="bl" rotWithShape="0">
                <a:prstClr val="black">
                  <a:alpha val="2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2453859" y="1297843"/>
              <a:ext cx="7402927" cy="1485920"/>
            </a:xfrm>
            <a:prstGeom prst="rect">
              <a:avLst/>
            </a:prstGeom>
          </p:spPr>
          <p:txBody>
            <a:bodyPr wrap="square">
              <a:spAutoFit/>
            </a:bodyPr>
            <a:lstStyle/>
            <a:p>
              <a:pPr>
                <a:lnSpc>
                  <a:spcPct val="130000"/>
                </a:lnSpc>
              </a:pPr>
              <a:r>
                <a:rPr lang="zh-CN" altLang="en-US" sz="2400" b="1" dirty="0" smtClean="0">
                  <a:solidFill>
                    <a:schemeClr val="bg1"/>
                  </a:solidFill>
                  <a:latin typeface="微软雅黑" panose="020B0503020204020204" pitchFamily="34" charset="-122"/>
                  <a:ea typeface="微软雅黑" panose="020B0503020204020204" pitchFamily="34" charset="-122"/>
                </a:rPr>
                <a:t>　　习近平</a:t>
              </a:r>
              <a:r>
                <a:rPr lang="zh-CN" altLang="en-US" sz="2400" b="1" dirty="0">
                  <a:solidFill>
                    <a:schemeClr val="bg1"/>
                  </a:solidFill>
                  <a:latin typeface="微软雅黑" panose="020B0503020204020204" pitchFamily="34" charset="-122"/>
                  <a:ea typeface="微软雅黑" panose="020B0503020204020204" pitchFamily="34" charset="-122"/>
                </a:rPr>
                <a:t>总书记对国有企业领导人员提出了“对党忠诚、勇于创新、治企有方、兴企有为、清正廉洁”</a:t>
              </a:r>
              <a:r>
                <a:rPr lang="en-US" altLang="zh-CN" sz="2400" b="1" dirty="0">
                  <a:solidFill>
                    <a:schemeClr val="bg1"/>
                  </a:solidFill>
                  <a:latin typeface="微软雅黑" panose="020B0503020204020204" pitchFamily="34" charset="-122"/>
                  <a:ea typeface="微软雅黑" panose="020B0503020204020204" pitchFamily="34" charset="-122"/>
                </a:rPr>
                <a:t>20</a:t>
              </a:r>
              <a:r>
                <a:rPr lang="zh-CN" altLang="en-US" sz="2400" b="1" dirty="0">
                  <a:solidFill>
                    <a:schemeClr val="bg1"/>
                  </a:solidFill>
                  <a:latin typeface="微软雅黑" panose="020B0503020204020204" pitchFamily="34" charset="-122"/>
                  <a:ea typeface="微软雅黑" panose="020B0503020204020204" pitchFamily="34" charset="-122"/>
                </a:rPr>
                <a:t>字要求，我们坚定不移贯彻落实中央、省、市人才强企战略系列部署。</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78" name="TextBox 7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（四）推进人才强企</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anim calcmode="lin" valueType="num">
                                      <p:cBhvr>
                                        <p:cTn id="9"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left)">
                                      <p:cBhvr>
                                        <p:cTn id="16" dur="500"/>
                                        <p:tgtEl>
                                          <p:spTgt spid="7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left)">
                                      <p:cBhvr>
                                        <p:cTn id="21" dur="500"/>
                                        <p:tgtEl>
                                          <p:spTgt spid="7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wipe(left)">
                                      <p:cBhvr>
                                        <p:cTn id="26" dur="500"/>
                                        <p:tgtEl>
                                          <p:spTgt spid="6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6364129" y="1457420"/>
            <a:ext cx="988314" cy="858937"/>
            <a:chOff x="5302149" y="1082227"/>
            <a:chExt cx="1050770" cy="913217"/>
          </a:xfrm>
        </p:grpSpPr>
        <p:sp>
          <p:nvSpPr>
            <p:cNvPr id="9" name="Freeform 5"/>
            <p:cNvSpPr/>
            <p:nvPr/>
          </p:nvSpPr>
          <p:spPr bwMode="auto">
            <a:xfrm>
              <a:off x="5302149" y="108222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true">
              <a:gsLst>
                <a:gs pos="100000">
                  <a:srgbClr val="FFFFFF">
                    <a:lumMod val="100000"/>
                  </a:srgbClr>
                </a:gs>
                <a:gs pos="0">
                  <a:srgbClr val="D9D9DA"/>
                </a:gs>
              </a:gsLst>
              <a:lin ang="2700000" scaled="true"/>
              <a:tileRect/>
            </a:gradFill>
            <a:ln w="28575" cap="flat" cmpd="sng" algn="ctr">
              <a:gradFill flip="none" rotWithShape="true">
                <a:gsLst>
                  <a:gs pos="100000">
                    <a:srgbClr val="FFFFFF"/>
                  </a:gs>
                  <a:gs pos="0">
                    <a:srgbClr val="D9D9DA"/>
                  </a:gs>
                </a:gsLst>
                <a:lin ang="13500000" scaled="true"/>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10" name="Freeform 5"/>
            <p:cNvSpPr/>
            <p:nvPr/>
          </p:nvSpPr>
          <p:spPr bwMode="auto">
            <a:xfrm>
              <a:off x="5373601" y="1143893"/>
              <a:ext cx="908892" cy="79009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11" name="组合 50"/>
            <p:cNvGrpSpPr/>
            <p:nvPr/>
          </p:nvGrpSpPr>
          <p:grpSpPr bwMode="auto">
            <a:xfrm>
              <a:off x="5650050" y="1315164"/>
              <a:ext cx="619780" cy="586324"/>
              <a:chOff x="5742013" y="2742165"/>
              <a:chExt cx="481013" cy="460375"/>
            </a:xfrm>
          </p:grpSpPr>
          <p:sp>
            <p:nvSpPr>
              <p:cNvPr id="12"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true">
                <a:gsLst>
                  <a:gs pos="73000">
                    <a:srgbClr val="0D0D0D">
                      <a:alpha val="0"/>
                    </a:srgbClr>
                  </a:gs>
                  <a:gs pos="100000">
                    <a:schemeClr val="tx1">
                      <a:lumMod val="95000"/>
                      <a:lumOff val="5000"/>
                      <a:alpha val="0"/>
                    </a:schemeClr>
                  </a:gs>
                  <a:gs pos="0">
                    <a:schemeClr val="tx1">
                      <a:lumMod val="95000"/>
                      <a:lumOff val="5000"/>
                      <a:alpha val="55000"/>
                    </a:schemeClr>
                  </a:gs>
                </a:gsLst>
                <a:lin ang="2700000" scaled="true"/>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13" name="Freeform 56"/>
              <p:cNvSpPr>
                <a:spLocks noEditPoints="true"/>
              </p:cNvSpPr>
              <p:nvPr/>
            </p:nvSpPr>
            <p:spPr bwMode="auto">
              <a:xfrm>
                <a:off x="5766324"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80604020202020204" pitchFamily="34" charset="0"/>
                  <a:ea typeface="宋体" pitchFamily="2" charset="-122"/>
                  <a:cs typeface="+mn-cs"/>
                </a:endParaRPr>
              </a:p>
            </p:txBody>
          </p:sp>
          <p:sp>
            <p:nvSpPr>
              <p:cNvPr id="14" name="Freeform 57"/>
              <p:cNvSpPr/>
              <p:nvPr/>
            </p:nvSpPr>
            <p:spPr bwMode="auto">
              <a:xfrm>
                <a:off x="5920312"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80604020202020204" pitchFamily="34" charset="0"/>
                  <a:ea typeface="宋体" pitchFamily="2" charset="-122"/>
                  <a:cs typeface="+mn-cs"/>
                </a:endParaRPr>
              </a:p>
            </p:txBody>
          </p:sp>
        </p:grpSp>
      </p:grpSp>
      <p:grpSp>
        <p:nvGrpSpPr>
          <p:cNvPr id="15" name="组合 14"/>
          <p:cNvGrpSpPr/>
          <p:nvPr/>
        </p:nvGrpSpPr>
        <p:grpSpPr>
          <a:xfrm>
            <a:off x="6364129" y="2482029"/>
            <a:ext cx="988314" cy="858937"/>
            <a:chOff x="5302149" y="2033652"/>
            <a:chExt cx="1050770" cy="913217"/>
          </a:xfrm>
        </p:grpSpPr>
        <p:sp>
          <p:nvSpPr>
            <p:cNvPr id="16" name="Freeform 5"/>
            <p:cNvSpPr/>
            <p:nvPr/>
          </p:nvSpPr>
          <p:spPr bwMode="auto">
            <a:xfrm>
              <a:off x="5302149" y="203365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true">
              <a:gsLst>
                <a:gs pos="100000">
                  <a:srgbClr val="FFFFFF">
                    <a:lumMod val="100000"/>
                  </a:srgbClr>
                </a:gs>
                <a:gs pos="0">
                  <a:srgbClr val="D9D9DA"/>
                </a:gs>
              </a:gsLst>
              <a:lin ang="2700000" scaled="true"/>
              <a:tileRect/>
            </a:gradFill>
            <a:ln w="28575" cap="flat" cmpd="sng" algn="ctr">
              <a:gradFill flip="none" rotWithShape="true">
                <a:gsLst>
                  <a:gs pos="100000">
                    <a:srgbClr val="FFFFFF"/>
                  </a:gs>
                  <a:gs pos="0">
                    <a:srgbClr val="D9D9DA"/>
                  </a:gs>
                </a:gsLst>
                <a:lin ang="13500000" scaled="true"/>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17" name="Freeform 5"/>
            <p:cNvSpPr/>
            <p:nvPr/>
          </p:nvSpPr>
          <p:spPr bwMode="auto">
            <a:xfrm>
              <a:off x="5372335" y="2096512"/>
              <a:ext cx="896233" cy="77884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18" name="组合 57"/>
            <p:cNvGrpSpPr/>
            <p:nvPr/>
          </p:nvGrpSpPr>
          <p:grpSpPr bwMode="auto">
            <a:xfrm>
              <a:off x="5656041" y="2306539"/>
              <a:ext cx="625189" cy="577572"/>
              <a:chOff x="971551" y="6013451"/>
              <a:chExt cx="492125" cy="460375"/>
            </a:xfrm>
          </p:grpSpPr>
          <p:sp>
            <p:nvSpPr>
              <p:cNvPr id="19"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true">
                <a:gsLst>
                  <a:gs pos="73000">
                    <a:srgbClr val="0D0D0D">
                      <a:alpha val="0"/>
                    </a:srgbClr>
                  </a:gs>
                  <a:gs pos="100000">
                    <a:schemeClr val="tx1">
                      <a:lumMod val="95000"/>
                      <a:lumOff val="5000"/>
                      <a:alpha val="0"/>
                    </a:schemeClr>
                  </a:gs>
                  <a:gs pos="0">
                    <a:schemeClr val="tx1">
                      <a:lumMod val="95000"/>
                      <a:lumOff val="5000"/>
                      <a:alpha val="55000"/>
                    </a:schemeClr>
                  </a:gs>
                </a:gsLst>
                <a:lin ang="2700000" scaled="true"/>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0" name="Freeform 59"/>
              <p:cNvSpPr>
                <a:spLocks noEditPoints="true"/>
              </p:cNvSpPr>
              <p:nvPr/>
            </p:nvSpPr>
            <p:spPr bwMode="auto">
              <a:xfrm>
                <a:off x="99648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80604020202020204" pitchFamily="34" charset="0"/>
                  <a:ea typeface="宋体" pitchFamily="2" charset="-122"/>
                  <a:cs typeface="+mn-cs"/>
                </a:endParaRPr>
              </a:p>
            </p:txBody>
          </p:sp>
          <p:sp>
            <p:nvSpPr>
              <p:cNvPr id="21" name="Freeform 60"/>
              <p:cNvSpPr/>
              <p:nvPr/>
            </p:nvSpPr>
            <p:spPr bwMode="auto">
              <a:xfrm>
                <a:off x="113459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80604020202020204" pitchFamily="34" charset="0"/>
                  <a:ea typeface="宋体" pitchFamily="2" charset="-122"/>
                  <a:cs typeface="+mn-cs"/>
                </a:endParaRPr>
              </a:p>
            </p:txBody>
          </p:sp>
        </p:grpSp>
      </p:grpSp>
      <p:grpSp>
        <p:nvGrpSpPr>
          <p:cNvPr id="22" name="组合 21"/>
          <p:cNvGrpSpPr/>
          <p:nvPr/>
        </p:nvGrpSpPr>
        <p:grpSpPr>
          <a:xfrm>
            <a:off x="6364129" y="3505654"/>
            <a:ext cx="988314" cy="858937"/>
            <a:chOff x="5302149" y="2985078"/>
            <a:chExt cx="1050770" cy="913217"/>
          </a:xfrm>
        </p:grpSpPr>
        <p:sp>
          <p:nvSpPr>
            <p:cNvPr id="23" name="Freeform 5"/>
            <p:cNvSpPr/>
            <p:nvPr/>
          </p:nvSpPr>
          <p:spPr bwMode="auto">
            <a:xfrm>
              <a:off x="5302149" y="2985078"/>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true">
              <a:gsLst>
                <a:gs pos="100000">
                  <a:srgbClr val="FFFFFF">
                    <a:lumMod val="100000"/>
                  </a:srgbClr>
                </a:gs>
                <a:gs pos="0">
                  <a:srgbClr val="D9D9DA"/>
                </a:gs>
              </a:gsLst>
              <a:lin ang="2700000" scaled="true"/>
              <a:tileRect/>
            </a:gradFill>
            <a:ln w="28575" cap="flat" cmpd="sng" algn="ctr">
              <a:gradFill flip="none" rotWithShape="true">
                <a:gsLst>
                  <a:gs pos="100000">
                    <a:srgbClr val="FFFFFF"/>
                  </a:gs>
                  <a:gs pos="0">
                    <a:srgbClr val="D9D9DA"/>
                  </a:gs>
                </a:gsLst>
                <a:lin ang="13500000" scaled="true"/>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24" name="Freeform 5"/>
            <p:cNvSpPr/>
            <p:nvPr/>
          </p:nvSpPr>
          <p:spPr bwMode="auto">
            <a:xfrm>
              <a:off x="5377399" y="3062883"/>
              <a:ext cx="889904" cy="7725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5" name="组合 64"/>
            <p:cNvGrpSpPr/>
            <p:nvPr/>
          </p:nvGrpSpPr>
          <p:grpSpPr bwMode="auto">
            <a:xfrm>
              <a:off x="5664752" y="3260408"/>
              <a:ext cx="621532" cy="573822"/>
              <a:chOff x="5424488" y="6815138"/>
              <a:chExt cx="492125" cy="460375"/>
            </a:xfrm>
          </p:grpSpPr>
          <p:sp>
            <p:nvSpPr>
              <p:cNvPr id="26"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true">
                <a:gsLst>
                  <a:gs pos="73000">
                    <a:srgbClr val="0D0D0D">
                      <a:alpha val="0"/>
                    </a:srgbClr>
                  </a:gs>
                  <a:gs pos="100000">
                    <a:schemeClr val="tx1">
                      <a:lumMod val="95000"/>
                      <a:lumOff val="5000"/>
                      <a:alpha val="0"/>
                    </a:schemeClr>
                  </a:gs>
                  <a:gs pos="0">
                    <a:schemeClr val="tx1">
                      <a:lumMod val="95000"/>
                      <a:lumOff val="5000"/>
                      <a:alpha val="55000"/>
                    </a:schemeClr>
                  </a:gs>
                </a:gsLst>
                <a:lin ang="2700000" scaled="true"/>
                <a:tileRect/>
              </a:gradFill>
              <a:ln>
                <a:noFill/>
              </a:ln>
            </p:spPr>
            <p:txBody>
              <a:bodyPr/>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27" name="Freeform 62"/>
              <p:cNvSpPr>
                <a:spLocks noEditPoints="true"/>
              </p:cNvSpPr>
              <p:nvPr/>
            </p:nvSpPr>
            <p:spPr bwMode="auto">
              <a:xfrm>
                <a:off x="5449677"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80604020202020204" pitchFamily="34" charset="0"/>
                  <a:ea typeface="宋体" pitchFamily="2" charset="-122"/>
                  <a:cs typeface="+mn-cs"/>
                </a:endParaRPr>
              </a:p>
            </p:txBody>
          </p:sp>
          <p:sp>
            <p:nvSpPr>
              <p:cNvPr id="28" name="Freeform 63"/>
              <p:cNvSpPr/>
              <p:nvPr/>
            </p:nvSpPr>
            <p:spPr bwMode="auto">
              <a:xfrm>
                <a:off x="5589375"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80604020202020204" pitchFamily="34" charset="0"/>
                  <a:ea typeface="宋体" pitchFamily="2" charset="-122"/>
                  <a:cs typeface="+mn-cs"/>
                </a:endParaRPr>
              </a:p>
            </p:txBody>
          </p:sp>
        </p:grpSp>
      </p:grpSp>
      <p:grpSp>
        <p:nvGrpSpPr>
          <p:cNvPr id="29" name="组合 28"/>
          <p:cNvGrpSpPr/>
          <p:nvPr/>
        </p:nvGrpSpPr>
        <p:grpSpPr>
          <a:xfrm>
            <a:off x="6364129" y="4529277"/>
            <a:ext cx="988314" cy="858937"/>
            <a:chOff x="5302149" y="3936502"/>
            <a:chExt cx="1050770" cy="913217"/>
          </a:xfrm>
        </p:grpSpPr>
        <p:sp>
          <p:nvSpPr>
            <p:cNvPr id="30" name="Freeform 5"/>
            <p:cNvSpPr/>
            <p:nvPr/>
          </p:nvSpPr>
          <p:spPr bwMode="auto">
            <a:xfrm>
              <a:off x="5302149" y="393650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true">
              <a:gsLst>
                <a:gs pos="100000">
                  <a:srgbClr val="FFFFFF">
                    <a:lumMod val="100000"/>
                  </a:srgbClr>
                </a:gs>
                <a:gs pos="0">
                  <a:srgbClr val="D9D9DA"/>
                </a:gs>
              </a:gsLst>
              <a:lin ang="2700000" scaled="true"/>
              <a:tileRect/>
            </a:gradFill>
            <a:ln w="28575" cap="flat" cmpd="sng" algn="ctr">
              <a:gradFill flip="none" rotWithShape="true">
                <a:gsLst>
                  <a:gs pos="100000">
                    <a:srgbClr val="FFFFFF"/>
                  </a:gs>
                  <a:gs pos="0">
                    <a:srgbClr val="D9D9DA"/>
                  </a:gs>
                </a:gsLst>
                <a:lin ang="13500000" scaled="true"/>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31" name="Freeform 5"/>
            <p:cNvSpPr/>
            <p:nvPr/>
          </p:nvSpPr>
          <p:spPr bwMode="auto">
            <a:xfrm>
              <a:off x="5379930" y="4009252"/>
              <a:ext cx="888638" cy="77134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96DC7"/>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2" name="Freeform 64"/>
            <p:cNvSpPr/>
            <p:nvPr/>
          </p:nvSpPr>
          <p:spPr bwMode="auto">
            <a:xfrm>
              <a:off x="5658563" y="4205140"/>
              <a:ext cx="630282" cy="569105"/>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true">
              <a:gsLst>
                <a:gs pos="73000">
                  <a:srgbClr val="0D0D0D">
                    <a:alpha val="0"/>
                  </a:srgbClr>
                </a:gs>
                <a:gs pos="100000">
                  <a:schemeClr val="tx1">
                    <a:lumMod val="95000"/>
                    <a:lumOff val="5000"/>
                    <a:alpha val="0"/>
                  </a:schemeClr>
                </a:gs>
                <a:gs pos="0">
                  <a:schemeClr val="tx1">
                    <a:lumMod val="95000"/>
                    <a:lumOff val="5000"/>
                    <a:alpha val="55000"/>
                  </a:schemeClr>
                </a:gs>
              </a:gsLst>
              <a:lin ang="2700000" scaled="true"/>
              <a:tileRect/>
            </a:gradFill>
            <a:ln>
              <a:noFill/>
            </a:ln>
          </p:spPr>
          <p:txBody>
            <a:bodyPr lIns="68271" tIns="34136" rIns="68271" bIns="34136"/>
            <a:lstStyle/>
            <a:p>
              <a:pPr marL="0" marR="0" lvl="0" indent="0" algn="l" defTabSz="909320" rtl="0" eaLnBrk="1" fontAlgn="auto" latinLnBrk="0" hangingPunct="1">
                <a:lnSpc>
                  <a:spcPct val="100000"/>
                </a:lnSpc>
                <a:spcBef>
                  <a:spcPts val="0"/>
                </a:spcBef>
                <a:spcAft>
                  <a:spcPts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B0604020202020204"/>
                <a:ea typeface="微软雅黑" panose="020B0503020204020204" pitchFamily="34" charset="-122"/>
                <a:cs typeface="+mn-cs"/>
              </a:endParaRPr>
            </a:p>
          </p:txBody>
        </p:sp>
        <p:sp>
          <p:nvSpPr>
            <p:cNvPr id="33" name="Freeform 65"/>
            <p:cNvSpPr>
              <a:spLocks noEditPoints="true"/>
            </p:cNvSpPr>
            <p:nvPr/>
          </p:nvSpPr>
          <p:spPr bwMode="auto">
            <a:xfrm>
              <a:off x="5690241" y="4199276"/>
              <a:ext cx="146840" cy="367546"/>
            </a:xfrm>
            <a:custGeom>
              <a:avLst/>
              <a:gdLst>
                <a:gd name="T0" fmla="*/ 100452 w 31"/>
                <a:gd name="T1" fmla="*/ 0 h 78"/>
                <a:gd name="T2" fmla="*/ 171360 w 31"/>
                <a:gd name="T3" fmla="*/ 29918 h 78"/>
                <a:gd name="T4" fmla="*/ 183178 w 31"/>
                <a:gd name="T5" fmla="*/ 107706 h 78"/>
                <a:gd name="T6" fmla="*/ 183178 w 31"/>
                <a:gd name="T7" fmla="*/ 376972 h 78"/>
                <a:gd name="T8" fmla="*/ 159542 w 31"/>
                <a:gd name="T9" fmla="*/ 442792 h 78"/>
                <a:gd name="T10" fmla="*/ 94543 w 31"/>
                <a:gd name="T11" fmla="*/ 466727 h 78"/>
                <a:gd name="T12" fmla="*/ 17727 w 31"/>
                <a:gd name="T13" fmla="*/ 430825 h 78"/>
                <a:gd name="T14" fmla="*/ 0 w 31"/>
                <a:gd name="T15" fmla="*/ 341070 h 78"/>
                <a:gd name="T16" fmla="*/ 0 w 31"/>
                <a:gd name="T17" fmla="*/ 125657 h 78"/>
                <a:gd name="T18" fmla="*/ 17727 w 31"/>
                <a:gd name="T19" fmla="*/ 35902 h 78"/>
                <a:gd name="T20" fmla="*/ 100452 w 31"/>
                <a:gd name="T21" fmla="*/ 0 h 78"/>
                <a:gd name="T22" fmla="*/ 94543 w 31"/>
                <a:gd name="T23" fmla="*/ 418858 h 78"/>
                <a:gd name="T24" fmla="*/ 135906 w 31"/>
                <a:gd name="T25" fmla="*/ 359021 h 78"/>
                <a:gd name="T26" fmla="*/ 135906 w 31"/>
                <a:gd name="T27" fmla="*/ 101723 h 78"/>
                <a:gd name="T28" fmla="*/ 94543 w 31"/>
                <a:gd name="T29" fmla="*/ 41886 h 78"/>
                <a:gd name="T30" fmla="*/ 53181 w 31"/>
                <a:gd name="T31" fmla="*/ 101723 h 78"/>
                <a:gd name="T32" fmla="*/ 53181 w 31"/>
                <a:gd name="T33" fmla="*/ 119674 h 78"/>
                <a:gd name="T34" fmla="*/ 53181 w 31"/>
                <a:gd name="T35" fmla="*/ 137625 h 78"/>
                <a:gd name="T36" fmla="*/ 53181 w 31"/>
                <a:gd name="T37" fmla="*/ 215412 h 78"/>
                <a:gd name="T38" fmla="*/ 53181 w 31"/>
                <a:gd name="T39" fmla="*/ 287217 h 78"/>
                <a:gd name="T40" fmla="*/ 53181 w 31"/>
                <a:gd name="T41" fmla="*/ 353037 h 78"/>
                <a:gd name="T42" fmla="*/ 94543 w 31"/>
                <a:gd name="T43" fmla="*/ 418858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80604020202020204" pitchFamily="34" charset="0"/>
                <a:ea typeface="宋体" pitchFamily="2" charset="-122"/>
                <a:cs typeface="+mn-cs"/>
              </a:endParaRPr>
            </a:p>
          </p:txBody>
        </p:sp>
        <p:sp>
          <p:nvSpPr>
            <p:cNvPr id="34" name="Freeform 66"/>
            <p:cNvSpPr>
              <a:spLocks noEditPoints="true"/>
            </p:cNvSpPr>
            <p:nvPr/>
          </p:nvSpPr>
          <p:spPr bwMode="auto">
            <a:xfrm>
              <a:off x="5852271" y="4205526"/>
              <a:ext cx="170892" cy="357545"/>
            </a:xfrm>
            <a:custGeom>
              <a:avLst/>
              <a:gdLst>
                <a:gd name="T0" fmla="*/ 100720 w 36"/>
                <a:gd name="T1" fmla="*/ 0 h 76"/>
                <a:gd name="T2" fmla="*/ 177742 w 36"/>
                <a:gd name="T3" fmla="*/ 0 h 76"/>
                <a:gd name="T4" fmla="*/ 177742 w 36"/>
                <a:gd name="T5" fmla="*/ 304779 h 76"/>
                <a:gd name="T6" fmla="*/ 213290 w 36"/>
                <a:gd name="T7" fmla="*/ 304779 h 76"/>
                <a:gd name="T8" fmla="*/ 213290 w 36"/>
                <a:gd name="T9" fmla="*/ 346612 h 76"/>
                <a:gd name="T10" fmla="*/ 177742 w 36"/>
                <a:gd name="T11" fmla="*/ 346612 h 76"/>
                <a:gd name="T12" fmla="*/ 177742 w 36"/>
                <a:gd name="T13" fmla="*/ 454181 h 76"/>
                <a:gd name="T14" fmla="*/ 124419 w 36"/>
                <a:gd name="T15" fmla="*/ 454181 h 76"/>
                <a:gd name="T16" fmla="*/ 124419 w 36"/>
                <a:gd name="T17" fmla="*/ 346612 h 76"/>
                <a:gd name="T18" fmla="*/ 0 w 36"/>
                <a:gd name="T19" fmla="*/ 346612 h 76"/>
                <a:gd name="T20" fmla="*/ 0 w 36"/>
                <a:gd name="T21" fmla="*/ 304779 h 76"/>
                <a:gd name="T22" fmla="*/ 100720 w 36"/>
                <a:gd name="T23" fmla="*/ 0 h 76"/>
                <a:gd name="T24" fmla="*/ 124419 w 36"/>
                <a:gd name="T25" fmla="*/ 304779 h 76"/>
                <a:gd name="T26" fmla="*/ 124419 w 36"/>
                <a:gd name="T27" fmla="*/ 65737 h 76"/>
                <a:gd name="T28" fmla="*/ 88871 w 36"/>
                <a:gd name="T29" fmla="*/ 185258 h 76"/>
                <a:gd name="T30" fmla="*/ 53323 w 36"/>
                <a:gd name="T31" fmla="*/ 304779 h 76"/>
                <a:gd name="T32" fmla="*/ 124419 w 36"/>
                <a:gd name="T33" fmla="*/ 30477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lIns="68271" tIns="34136" rIns="68271" bIns="34136"/>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1785" b="0" i="0" u="none" strike="noStrike" kern="1200" cap="none" spc="0" normalizeH="0" baseline="0" noProof="0">
                <a:ln>
                  <a:noFill/>
                </a:ln>
                <a:solidFill>
                  <a:srgbClr val="1C1C1C"/>
                </a:solidFill>
                <a:effectLst/>
                <a:uLnTx/>
                <a:uFillTx/>
                <a:latin typeface="Arial" panose="02080604020202020204" pitchFamily="34" charset="0"/>
                <a:ea typeface="宋体" pitchFamily="2" charset="-122"/>
                <a:cs typeface="+mn-cs"/>
              </a:endParaRPr>
            </a:p>
          </p:txBody>
        </p:sp>
      </p:grpSp>
      <p:sp>
        <p:nvSpPr>
          <p:cNvPr id="63" name="文本框 20"/>
          <p:cNvSpPr txBox="true"/>
          <p:nvPr/>
        </p:nvSpPr>
        <p:spPr>
          <a:xfrm>
            <a:off x="7459795" y="1680315"/>
            <a:ext cx="2600089" cy="438271"/>
          </a:xfrm>
          <a:prstGeom prst="rect">
            <a:avLst/>
          </a:prstGeom>
          <a:noFill/>
        </p:spPr>
        <p:txBody>
          <a:bodyPr wrap="none" lIns="68271" tIns="34136" rIns="68271" bIns="34136">
            <a:spAutoFit/>
          </a:bodyPr>
          <a:lstStyle/>
          <a:p>
            <a:pPr lvl="0" algn="ctr" defTabSz="909320">
              <a:defRPr/>
            </a:pPr>
            <a:r>
              <a:rPr lang="zh-CN" altLang="zh-CN" sz="2400" b="1" dirty="0">
                <a:solidFill>
                  <a:srgbClr val="0866BC"/>
                </a:solidFill>
              </a:rPr>
              <a:t>畅通政策信息渠道</a:t>
            </a:r>
            <a:endParaRPr kumimoji="0" lang="zh-CN" altLang="en-US" sz="2000" b="0" i="0" u="none" strike="noStrike" kern="1200" cap="none" spc="0" normalizeH="0" baseline="0" noProof="0" dirty="0">
              <a:ln>
                <a:noFill/>
              </a:ln>
              <a:solidFill>
                <a:srgbClr val="0866BC"/>
              </a:solidFill>
              <a:effectLst/>
              <a:uLnTx/>
              <a:uFillTx/>
              <a:latin typeface="微软雅黑" panose="020B0503020204020204" pitchFamily="34" charset="-122"/>
              <a:ea typeface="微软雅黑" panose="020B0503020204020204" pitchFamily="34" charset="-122"/>
              <a:sym typeface="宋体" pitchFamily="2" charset="-122"/>
            </a:endParaRPr>
          </a:p>
        </p:txBody>
      </p:sp>
      <p:sp>
        <p:nvSpPr>
          <p:cNvPr id="65" name="文本框 20"/>
          <p:cNvSpPr txBox="true"/>
          <p:nvPr/>
        </p:nvSpPr>
        <p:spPr>
          <a:xfrm>
            <a:off x="7462407" y="2703192"/>
            <a:ext cx="2600088" cy="438271"/>
          </a:xfrm>
          <a:prstGeom prst="rect">
            <a:avLst/>
          </a:prstGeom>
          <a:noFill/>
        </p:spPr>
        <p:txBody>
          <a:bodyPr wrap="none" lIns="68271" tIns="34136" rIns="68271" bIns="34136">
            <a:spAutoFit/>
          </a:bodyPr>
          <a:lstStyle/>
          <a:p>
            <a:pPr lvl="0" algn="ctr" defTabSz="909320">
              <a:defRPr/>
            </a:pPr>
            <a:r>
              <a:rPr lang="zh-CN" altLang="en-US" sz="2400" b="1" dirty="0">
                <a:solidFill>
                  <a:srgbClr val="0866BC"/>
                </a:solidFill>
                <a:sym typeface="宋体" pitchFamily="2" charset="-122"/>
              </a:rPr>
              <a:t>支持企业干事创业</a:t>
            </a:r>
            <a:endParaRPr lang="zh-CN" altLang="en-US" sz="2400" b="1" dirty="0">
              <a:solidFill>
                <a:srgbClr val="0866BC"/>
              </a:solidFill>
              <a:sym typeface="宋体" pitchFamily="2" charset="-122"/>
            </a:endParaRPr>
          </a:p>
        </p:txBody>
      </p:sp>
      <p:sp>
        <p:nvSpPr>
          <p:cNvPr id="67" name="文本框 20"/>
          <p:cNvSpPr txBox="true"/>
          <p:nvPr/>
        </p:nvSpPr>
        <p:spPr>
          <a:xfrm>
            <a:off x="7459431" y="3739928"/>
            <a:ext cx="3215642" cy="438271"/>
          </a:xfrm>
          <a:prstGeom prst="rect">
            <a:avLst/>
          </a:prstGeom>
          <a:noFill/>
        </p:spPr>
        <p:txBody>
          <a:bodyPr wrap="none" lIns="68271" tIns="34136" rIns="68271" bIns="34136">
            <a:spAutoFit/>
          </a:bodyPr>
          <a:lstStyle/>
          <a:p>
            <a:pPr lvl="0" algn="ctr" defTabSz="909320">
              <a:defRPr/>
            </a:pPr>
            <a:r>
              <a:rPr lang="zh-CN" altLang="en-US" sz="2400" b="1" dirty="0">
                <a:solidFill>
                  <a:srgbClr val="0866BC"/>
                </a:solidFill>
                <a:sym typeface="宋体" pitchFamily="2" charset="-122"/>
              </a:rPr>
              <a:t>帮助企业解决问题诉求</a:t>
            </a:r>
            <a:endParaRPr lang="zh-CN" altLang="en-US" sz="2400" b="1" dirty="0">
              <a:solidFill>
                <a:srgbClr val="0866BC"/>
              </a:solidFill>
              <a:sym typeface="宋体" pitchFamily="2" charset="-122"/>
            </a:endParaRPr>
          </a:p>
        </p:txBody>
      </p:sp>
      <p:sp>
        <p:nvSpPr>
          <p:cNvPr id="69" name="文本框 20"/>
          <p:cNvSpPr txBox="true"/>
          <p:nvPr/>
        </p:nvSpPr>
        <p:spPr>
          <a:xfrm>
            <a:off x="7465384" y="4755038"/>
            <a:ext cx="1984536" cy="438271"/>
          </a:xfrm>
          <a:prstGeom prst="rect">
            <a:avLst/>
          </a:prstGeom>
          <a:noFill/>
        </p:spPr>
        <p:txBody>
          <a:bodyPr wrap="none" lIns="68271" tIns="34136" rIns="68271" bIns="34136">
            <a:spAutoFit/>
          </a:bodyPr>
          <a:lstStyle/>
          <a:p>
            <a:pPr lvl="0" algn="ctr" defTabSz="909320">
              <a:defRPr/>
            </a:pPr>
            <a:r>
              <a:rPr lang="zh-CN" altLang="en-US" sz="2400" b="1" dirty="0">
                <a:solidFill>
                  <a:srgbClr val="0866BC"/>
                </a:solidFill>
                <a:sym typeface="宋体" pitchFamily="2" charset="-122"/>
              </a:rPr>
              <a:t>勇担社会责任</a:t>
            </a:r>
            <a:endParaRPr lang="zh-CN" altLang="en-US" sz="2400" b="1" dirty="0">
              <a:solidFill>
                <a:srgbClr val="0866BC"/>
              </a:solidFill>
              <a:sym typeface="宋体" pitchFamily="2" charset="-122"/>
            </a:endParaRPr>
          </a:p>
        </p:txBody>
      </p:sp>
      <p:sp>
        <p:nvSpPr>
          <p:cNvPr id="71" name="TextBox 70"/>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（五）优化营商环境</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72" name="组合 71"/>
          <p:cNvGrpSpPr/>
          <p:nvPr/>
        </p:nvGrpSpPr>
        <p:grpSpPr>
          <a:xfrm>
            <a:off x="885816" y="1406371"/>
            <a:ext cx="4629042" cy="4013354"/>
            <a:chOff x="7962901" y="1243510"/>
            <a:chExt cx="4629042" cy="4013354"/>
          </a:xfrm>
        </p:grpSpPr>
        <p:sp>
          <p:nvSpPr>
            <p:cNvPr id="73" name="矩形 72"/>
            <p:cNvSpPr/>
            <p:nvPr/>
          </p:nvSpPr>
          <p:spPr>
            <a:xfrm>
              <a:off x="7962901" y="1243510"/>
              <a:ext cx="4629042" cy="4013354"/>
            </a:xfrm>
            <a:prstGeom prst="rect">
              <a:avLst/>
            </a:prstGeom>
            <a:solidFill>
              <a:srgbClr val="096DC7"/>
            </a:solidFill>
            <a:ln>
              <a:noFill/>
            </a:ln>
            <a:effectLst>
              <a:reflection blurRad="6350" stA="50000" endA="300" endPos="38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矩形 74"/>
            <p:cNvSpPr/>
            <p:nvPr/>
          </p:nvSpPr>
          <p:spPr>
            <a:xfrm>
              <a:off x="8189596" y="1834695"/>
              <a:ext cx="4119245" cy="2889885"/>
            </a:xfrm>
            <a:prstGeom prst="rect">
              <a:avLst/>
            </a:prstGeom>
          </p:spPr>
          <p:txBody>
            <a:bodyPr wrap="square">
              <a:spAutoFit/>
            </a:bodyPr>
            <a:lstStyle/>
            <a:p>
              <a:pPr>
                <a:lnSpc>
                  <a:spcPct val="130000"/>
                </a:lnSpc>
                <a:buSzPct val="70000"/>
              </a:pPr>
              <a:r>
                <a:rPr lang="zh-CN" altLang="en-US" sz="2800" b="1" dirty="0">
                  <a:solidFill>
                    <a:schemeClr val="bg1"/>
                  </a:solidFill>
                  <a:latin typeface="微软雅黑" panose="020B0503020204020204" pitchFamily="34" charset="-122"/>
                  <a:ea typeface="微软雅黑" panose="020B0503020204020204" pitchFamily="34" charset="-122"/>
                </a:rPr>
                <a:t>国有企业作为独立的市场主体，其发展离不开各级党委政府和部门的关心和支持，共同为企业改革发展创造良好环境。</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
                                        </p:tgtEl>
                                        <p:attrNameLst>
                                          <p:attrName>ppt_y</p:attrName>
                                        </p:attrNameLst>
                                      </p:cBhvr>
                                      <p:tavLst>
                                        <p:tav tm="0">
                                          <p:val>
                                            <p:strVal val="#ppt_y"/>
                                          </p:val>
                                        </p:tav>
                                        <p:tav tm="100000">
                                          <p:val>
                                            <p:strVal val="#ppt_y"/>
                                          </p:val>
                                        </p:tav>
                                      </p:tavLst>
                                    </p:anim>
                                    <p:anim calcmode="lin" valueType="num">
                                      <p:cBhvr>
                                        <p:cTn id="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wipe(left)">
                                      <p:cBhvr>
                                        <p:cTn id="16" dur="500"/>
                                        <p:tgtEl>
                                          <p:spTgt spid="72"/>
                                        </p:tgtEl>
                                      </p:cBhvr>
                                    </p:animEffect>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25"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2" dur="125"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3" dur="125" accel="50000" fill="hold">
                                          <p:stCondLst>
                                            <p:cond delay="125"/>
                                          </p:stCondLst>
                                        </p:cTn>
                                        <p:tgtEl>
                                          <p:spTgt spid="8"/>
                                        </p:tgtEl>
                                        <p:attrNameLst>
                                          <p:attrName>ppt_w</p:attrName>
                                        </p:attrNameLst>
                                      </p:cBhvr>
                                      <p:tavLst>
                                        <p:tav tm="0">
                                          <p:val>
                                            <p:strVal val="#ppt_w*.05"/>
                                          </p:val>
                                        </p:tav>
                                        <p:tav tm="100000">
                                          <p:val>
                                            <p:strVal val="#ppt_w"/>
                                          </p:val>
                                        </p:tav>
                                      </p:tavLst>
                                    </p:anim>
                                    <p:anim calcmode="lin" valueType="num">
                                      <p:cBhvr>
                                        <p:cTn id="24" dur="250" fill="hold"/>
                                        <p:tgtEl>
                                          <p:spTgt spid="8"/>
                                        </p:tgtEl>
                                        <p:attrNameLst>
                                          <p:attrName>ppt_h</p:attrName>
                                        </p:attrNameLst>
                                      </p:cBhvr>
                                      <p:tavLst>
                                        <p:tav tm="0">
                                          <p:val>
                                            <p:strVal val="#ppt_h"/>
                                          </p:val>
                                        </p:tav>
                                        <p:tav tm="100000">
                                          <p:val>
                                            <p:strVal val="#ppt_h"/>
                                          </p:val>
                                        </p:tav>
                                      </p:tavLst>
                                    </p:anim>
                                    <p:anim calcmode="lin" valueType="num">
                                      <p:cBhvr>
                                        <p:cTn id="25" dur="125"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6" dur="125"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7" dur="125" accel="50000" fill="hold">
                                          <p:stCondLst>
                                            <p:cond delay="125"/>
                                          </p:stCondLst>
                                        </p:cTn>
                                        <p:tgtEl>
                                          <p:spTgt spid="8"/>
                                        </p:tgtEl>
                                        <p:attrNameLst>
                                          <p:attrName>ppt_y</p:attrName>
                                        </p:attrNameLst>
                                      </p:cBhvr>
                                      <p:tavLst>
                                        <p:tav tm="0">
                                          <p:val>
                                            <p:strVal val="#ppt_y+.1"/>
                                          </p:val>
                                        </p:tav>
                                        <p:tav tm="100000">
                                          <p:val>
                                            <p:strVal val="#ppt_y"/>
                                          </p:val>
                                        </p:tav>
                                      </p:tavLst>
                                    </p:anim>
                                    <p:animEffect transition="in" filter="fade">
                                      <p:cBhvr>
                                        <p:cTn id="28" dur="250" decel="50000">
                                          <p:stCondLst>
                                            <p:cond delay="0"/>
                                          </p:stCondLst>
                                        </p:cTn>
                                        <p:tgtEl>
                                          <p:spTgt spid="8"/>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250"/>
                                        <p:tgtEl>
                                          <p:spTgt spid="63"/>
                                        </p:tgtEl>
                                      </p:cBhvr>
                                    </p:animEffect>
                                  </p:childTnLst>
                                </p:cTn>
                              </p:par>
                            </p:childTnLst>
                          </p:cTn>
                        </p:par>
                      </p:childTnLst>
                    </p:cTn>
                  </p:par>
                  <p:par>
                    <p:cTn id="33" fill="hold">
                      <p:stCondLst>
                        <p:cond delay="indefinite"/>
                      </p:stCondLst>
                      <p:childTnLst>
                        <p:par>
                          <p:cTn id="34" fill="hold">
                            <p:stCondLst>
                              <p:cond delay="0"/>
                            </p:stCondLst>
                            <p:childTnLst>
                              <p:par>
                                <p:cTn id="35" presetID="25"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25"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8" dur="125"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9" dur="125" accel="50000" fill="hold">
                                          <p:stCondLst>
                                            <p:cond delay="125"/>
                                          </p:stCondLst>
                                        </p:cTn>
                                        <p:tgtEl>
                                          <p:spTgt spid="15"/>
                                        </p:tgtEl>
                                        <p:attrNameLst>
                                          <p:attrName>ppt_w</p:attrName>
                                        </p:attrNameLst>
                                      </p:cBhvr>
                                      <p:tavLst>
                                        <p:tav tm="0">
                                          <p:val>
                                            <p:strVal val="#ppt_w*.05"/>
                                          </p:val>
                                        </p:tav>
                                        <p:tav tm="100000">
                                          <p:val>
                                            <p:strVal val="#ppt_w"/>
                                          </p:val>
                                        </p:tav>
                                      </p:tavLst>
                                    </p:anim>
                                    <p:anim calcmode="lin" valueType="num">
                                      <p:cBhvr>
                                        <p:cTn id="40" dur="250" fill="hold"/>
                                        <p:tgtEl>
                                          <p:spTgt spid="15"/>
                                        </p:tgtEl>
                                        <p:attrNameLst>
                                          <p:attrName>ppt_h</p:attrName>
                                        </p:attrNameLst>
                                      </p:cBhvr>
                                      <p:tavLst>
                                        <p:tav tm="0">
                                          <p:val>
                                            <p:strVal val="#ppt_h"/>
                                          </p:val>
                                        </p:tav>
                                        <p:tav tm="100000">
                                          <p:val>
                                            <p:strVal val="#ppt_h"/>
                                          </p:val>
                                        </p:tav>
                                      </p:tavLst>
                                    </p:anim>
                                    <p:anim calcmode="lin" valueType="num">
                                      <p:cBhvr>
                                        <p:cTn id="41" dur="125"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42" dur="125"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43" dur="125" accel="50000" fill="hold">
                                          <p:stCondLst>
                                            <p:cond delay="125"/>
                                          </p:stCondLst>
                                        </p:cTn>
                                        <p:tgtEl>
                                          <p:spTgt spid="15"/>
                                        </p:tgtEl>
                                        <p:attrNameLst>
                                          <p:attrName>ppt_y</p:attrName>
                                        </p:attrNameLst>
                                      </p:cBhvr>
                                      <p:tavLst>
                                        <p:tav tm="0">
                                          <p:val>
                                            <p:strVal val="#ppt_y+.1"/>
                                          </p:val>
                                        </p:tav>
                                        <p:tav tm="100000">
                                          <p:val>
                                            <p:strVal val="#ppt_y"/>
                                          </p:val>
                                        </p:tav>
                                      </p:tavLst>
                                    </p:anim>
                                    <p:animEffect transition="in" filter="fade">
                                      <p:cBhvr>
                                        <p:cTn id="44" dur="250" decel="50000">
                                          <p:stCondLst>
                                            <p:cond delay="0"/>
                                          </p:stCondLst>
                                        </p:cTn>
                                        <p:tgtEl>
                                          <p:spTgt spid="15"/>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wipe(left)">
                                      <p:cBhvr>
                                        <p:cTn id="48" dur="250"/>
                                        <p:tgtEl>
                                          <p:spTgt spid="65"/>
                                        </p:tgtEl>
                                      </p:cBhvr>
                                    </p:animEffect>
                                  </p:childTnLst>
                                </p:cTn>
                              </p:par>
                            </p:childTnLst>
                          </p:cTn>
                        </p:par>
                      </p:childTnLst>
                    </p:cTn>
                  </p:par>
                  <p:par>
                    <p:cTn id="49" fill="hold">
                      <p:stCondLst>
                        <p:cond delay="indefinite"/>
                      </p:stCondLst>
                      <p:childTnLst>
                        <p:par>
                          <p:cTn id="50" fill="hold">
                            <p:stCondLst>
                              <p:cond delay="0"/>
                            </p:stCondLst>
                            <p:childTnLst>
                              <p:par>
                                <p:cTn id="51" presetID="25" presetClass="entr" presetSubtype="0"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125"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54" dur="125"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55" dur="125" accel="50000" fill="hold">
                                          <p:stCondLst>
                                            <p:cond delay="125"/>
                                          </p:stCondLst>
                                        </p:cTn>
                                        <p:tgtEl>
                                          <p:spTgt spid="22"/>
                                        </p:tgtEl>
                                        <p:attrNameLst>
                                          <p:attrName>ppt_w</p:attrName>
                                        </p:attrNameLst>
                                      </p:cBhvr>
                                      <p:tavLst>
                                        <p:tav tm="0">
                                          <p:val>
                                            <p:strVal val="#ppt_w*.05"/>
                                          </p:val>
                                        </p:tav>
                                        <p:tav tm="100000">
                                          <p:val>
                                            <p:strVal val="#ppt_w"/>
                                          </p:val>
                                        </p:tav>
                                      </p:tavLst>
                                    </p:anim>
                                    <p:anim calcmode="lin" valueType="num">
                                      <p:cBhvr>
                                        <p:cTn id="56" dur="250" fill="hold"/>
                                        <p:tgtEl>
                                          <p:spTgt spid="22"/>
                                        </p:tgtEl>
                                        <p:attrNameLst>
                                          <p:attrName>ppt_h</p:attrName>
                                        </p:attrNameLst>
                                      </p:cBhvr>
                                      <p:tavLst>
                                        <p:tav tm="0">
                                          <p:val>
                                            <p:strVal val="#ppt_h"/>
                                          </p:val>
                                        </p:tav>
                                        <p:tav tm="100000">
                                          <p:val>
                                            <p:strVal val="#ppt_h"/>
                                          </p:val>
                                        </p:tav>
                                      </p:tavLst>
                                    </p:anim>
                                    <p:anim calcmode="lin" valueType="num">
                                      <p:cBhvr>
                                        <p:cTn id="57" dur="125"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58" dur="125"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59" dur="125" accel="50000" fill="hold">
                                          <p:stCondLst>
                                            <p:cond delay="125"/>
                                          </p:stCondLst>
                                        </p:cTn>
                                        <p:tgtEl>
                                          <p:spTgt spid="22"/>
                                        </p:tgtEl>
                                        <p:attrNameLst>
                                          <p:attrName>ppt_y</p:attrName>
                                        </p:attrNameLst>
                                      </p:cBhvr>
                                      <p:tavLst>
                                        <p:tav tm="0">
                                          <p:val>
                                            <p:strVal val="#ppt_y+.1"/>
                                          </p:val>
                                        </p:tav>
                                        <p:tav tm="100000">
                                          <p:val>
                                            <p:strVal val="#ppt_y"/>
                                          </p:val>
                                        </p:tav>
                                      </p:tavLst>
                                    </p:anim>
                                    <p:animEffect transition="in" filter="fade">
                                      <p:cBhvr>
                                        <p:cTn id="60" dur="250" decel="50000">
                                          <p:stCondLst>
                                            <p:cond delay="0"/>
                                          </p:stCondLst>
                                        </p:cTn>
                                        <p:tgtEl>
                                          <p:spTgt spid="22"/>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wipe(left)">
                                      <p:cBhvr>
                                        <p:cTn id="64" dur="250"/>
                                        <p:tgtEl>
                                          <p:spTgt spid="67"/>
                                        </p:tgtEl>
                                      </p:cBhvr>
                                    </p:animEffect>
                                  </p:childTnLst>
                                </p:cTn>
                              </p:par>
                            </p:childTnLst>
                          </p:cTn>
                        </p:par>
                      </p:childTnLst>
                    </p:cTn>
                  </p:par>
                  <p:par>
                    <p:cTn id="65" fill="hold">
                      <p:stCondLst>
                        <p:cond delay="indefinite"/>
                      </p:stCondLst>
                      <p:childTnLst>
                        <p:par>
                          <p:cTn id="66" fill="hold">
                            <p:stCondLst>
                              <p:cond delay="0"/>
                            </p:stCondLst>
                            <p:childTnLst>
                              <p:par>
                                <p:cTn id="67" presetID="25" presetClass="entr" presetSubtype="0" fill="hold" nodeType="click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125"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70" dur="125"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71" dur="125" accel="50000" fill="hold">
                                          <p:stCondLst>
                                            <p:cond delay="125"/>
                                          </p:stCondLst>
                                        </p:cTn>
                                        <p:tgtEl>
                                          <p:spTgt spid="29"/>
                                        </p:tgtEl>
                                        <p:attrNameLst>
                                          <p:attrName>ppt_w</p:attrName>
                                        </p:attrNameLst>
                                      </p:cBhvr>
                                      <p:tavLst>
                                        <p:tav tm="0">
                                          <p:val>
                                            <p:strVal val="#ppt_w*.05"/>
                                          </p:val>
                                        </p:tav>
                                        <p:tav tm="100000">
                                          <p:val>
                                            <p:strVal val="#ppt_w"/>
                                          </p:val>
                                        </p:tav>
                                      </p:tavLst>
                                    </p:anim>
                                    <p:anim calcmode="lin" valueType="num">
                                      <p:cBhvr>
                                        <p:cTn id="72" dur="250" fill="hold"/>
                                        <p:tgtEl>
                                          <p:spTgt spid="29"/>
                                        </p:tgtEl>
                                        <p:attrNameLst>
                                          <p:attrName>ppt_h</p:attrName>
                                        </p:attrNameLst>
                                      </p:cBhvr>
                                      <p:tavLst>
                                        <p:tav tm="0">
                                          <p:val>
                                            <p:strVal val="#ppt_h"/>
                                          </p:val>
                                        </p:tav>
                                        <p:tav tm="100000">
                                          <p:val>
                                            <p:strVal val="#ppt_h"/>
                                          </p:val>
                                        </p:tav>
                                      </p:tavLst>
                                    </p:anim>
                                    <p:anim calcmode="lin" valueType="num">
                                      <p:cBhvr>
                                        <p:cTn id="73" dur="125"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74" dur="125"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75" dur="125" accel="50000" fill="hold">
                                          <p:stCondLst>
                                            <p:cond delay="125"/>
                                          </p:stCondLst>
                                        </p:cTn>
                                        <p:tgtEl>
                                          <p:spTgt spid="29"/>
                                        </p:tgtEl>
                                        <p:attrNameLst>
                                          <p:attrName>ppt_y</p:attrName>
                                        </p:attrNameLst>
                                      </p:cBhvr>
                                      <p:tavLst>
                                        <p:tav tm="0">
                                          <p:val>
                                            <p:strVal val="#ppt_y+.1"/>
                                          </p:val>
                                        </p:tav>
                                        <p:tav tm="100000">
                                          <p:val>
                                            <p:strVal val="#ppt_y"/>
                                          </p:val>
                                        </p:tav>
                                      </p:tavLst>
                                    </p:anim>
                                    <p:animEffect transition="in" filter="fade">
                                      <p:cBhvr>
                                        <p:cTn id="76" dur="250" decel="50000">
                                          <p:stCondLst>
                                            <p:cond delay="0"/>
                                          </p:stCondLst>
                                        </p:cTn>
                                        <p:tgtEl>
                                          <p:spTgt spid="29"/>
                                        </p:tgtEl>
                                      </p:cBhvr>
                                    </p:animEffect>
                                  </p:childTnLst>
                                </p:cTn>
                              </p:par>
                            </p:childTnLst>
                          </p:cTn>
                        </p:par>
                        <p:par>
                          <p:cTn id="77" fill="hold">
                            <p:stCondLst>
                              <p:cond delay="500"/>
                            </p:stCondLst>
                            <p:childTnLst>
                              <p:par>
                                <p:cTn id="78" presetID="22" presetClass="entr" presetSubtype="8" fill="hold" grpId="0" nodeType="after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wipe(left)">
                                      <p:cBhvr>
                                        <p:cTn id="80" dur="2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7" grpId="0"/>
      <p:bldP spid="69" grpId="0"/>
      <p:bldP spid="7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78" name="TextBox 7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（六）转变工作作风</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sp>
        <p:nvSpPr>
          <p:cNvPr id="50" name="ïSliďe"/>
          <p:cNvSpPr/>
          <p:nvPr/>
        </p:nvSpPr>
        <p:spPr>
          <a:xfrm>
            <a:off x="2084892" y="1065329"/>
            <a:ext cx="7932452" cy="1415112"/>
          </a:xfrm>
          <a:prstGeom prst="snip2DiagRect">
            <a:avLst/>
          </a:prstGeom>
          <a:solidFill>
            <a:srgbClr val="3597FF"/>
          </a:solidFill>
          <a:ln w="38100" cmpd="sng">
            <a:solidFill>
              <a:schemeClr val="bg1"/>
            </a:solidFill>
          </a:ln>
          <a:effectLst>
            <a:outerShdw blurRad="76200" dir="13500000" sy="23000" kx="1200000" algn="br"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lang="en-US" altLang="zh-CN" sz="2000" b="1" i="1" dirty="0">
              <a:solidFill>
                <a:schemeClr val="bg1"/>
              </a:solidFill>
            </a:endParaRPr>
          </a:p>
          <a:p>
            <a:pPr algn="ctr"/>
            <a:endParaRPr lang="en-US" altLang="zh-CN" sz="2000" b="1" i="1" dirty="0">
              <a:solidFill>
                <a:schemeClr val="bg1"/>
              </a:solidFill>
            </a:endParaRPr>
          </a:p>
          <a:p>
            <a:pPr algn="ctr"/>
            <a:endParaRPr lang="en-US" altLang="zh-CN" sz="2000" b="1" i="1" dirty="0">
              <a:solidFill>
                <a:schemeClr val="bg1"/>
              </a:solidFill>
            </a:endParaRPr>
          </a:p>
        </p:txBody>
      </p:sp>
      <p:sp>
        <p:nvSpPr>
          <p:cNvPr id="52" name="矩形 51"/>
          <p:cNvSpPr/>
          <p:nvPr/>
        </p:nvSpPr>
        <p:spPr>
          <a:xfrm>
            <a:off x="2284852" y="1264936"/>
            <a:ext cx="7621148" cy="941155"/>
          </a:xfrm>
          <a:prstGeom prst="rect">
            <a:avLst/>
          </a:prstGeom>
          <a:noFill/>
        </p:spPr>
        <p:txBody>
          <a:bodyPr wrap="square">
            <a:spAutoFit/>
          </a:bodyPr>
          <a:lstStyle/>
          <a:p>
            <a:pP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市委李长萍</a:t>
            </a:r>
            <a:r>
              <a:rPr lang="zh-CN" altLang="en-US" sz="2400" b="1" dirty="0" smtClean="0">
                <a:solidFill>
                  <a:schemeClr val="bg1"/>
                </a:solidFill>
                <a:latin typeface="微软雅黑" panose="020B0503020204020204" pitchFamily="34" charset="-122"/>
                <a:ea typeface="微软雅黑" panose="020B0503020204020204" pitchFamily="34" charset="-122"/>
              </a:rPr>
              <a:t>书记提出</a:t>
            </a:r>
            <a:r>
              <a:rPr lang="zh-CN" altLang="en-US" sz="2400" b="1" dirty="0">
                <a:solidFill>
                  <a:schemeClr val="bg1"/>
                </a:solidFill>
                <a:latin typeface="微软雅黑" panose="020B0503020204020204" pitchFamily="34" charset="-122"/>
                <a:ea typeface="微软雅黑" panose="020B0503020204020204" pitchFamily="34" charset="-122"/>
              </a:rPr>
              <a:t>，要在建设“六个新聊城”的征程中展现“六个新担当新作为”。</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53" name="iṥlíḓè"/>
          <p:cNvGrpSpPr/>
          <p:nvPr/>
        </p:nvGrpSpPr>
        <p:grpSpPr>
          <a:xfrm>
            <a:off x="4858341" y="4548794"/>
            <a:ext cx="2500608" cy="1407042"/>
            <a:chOff x="6377753" y="4532617"/>
            <a:chExt cx="1679948" cy="1143315"/>
          </a:xfrm>
          <a:effectLst/>
        </p:grpSpPr>
        <p:sp>
          <p:nvSpPr>
            <p:cNvPr id="54" name="iśḷídê"/>
            <p:cNvSpPr/>
            <p:nvPr/>
          </p:nvSpPr>
          <p:spPr>
            <a:xfrm>
              <a:off x="6553992" y="4532617"/>
              <a:ext cx="1341592" cy="1143315"/>
            </a:xfrm>
            <a:prstGeom prst="rect">
              <a:avLst/>
            </a:prstGeom>
            <a:solidFill>
              <a:srgbClr val="00B050"/>
            </a:solidFill>
            <a:ln>
              <a:noFill/>
            </a:ln>
            <a:effectLst>
              <a:outerShdw blurRad="50800" dist="38100" dir="2700000" algn="tl" rotWithShape="0">
                <a:prstClr val="black">
                  <a:alpha val="40000"/>
                </a:prstClr>
              </a:outerShdw>
            </a:effectLst>
          </p:spPr>
          <p:txBody>
            <a:bodyPr spcFirstLastPara="1" wrap="square" lIns="91440" tIns="45720" rIns="91440" bIns="45720" anchor="ctr" anchorCtr="false">
              <a:normAutofit/>
            </a:bodyPr>
            <a:lstStyle/>
            <a:p>
              <a:pPr marL="0" marR="0" lvl="0" indent="0" algn="ctr" rtl="0">
                <a:spcBef>
                  <a:spcPts val="0"/>
                </a:spcBef>
                <a:spcAft>
                  <a:spcPts val="0"/>
                </a:spcAft>
                <a:buNone/>
              </a:pPr>
              <a:endParaRPr sz="1800">
                <a:solidFill>
                  <a:schemeClr val="lt1"/>
                </a:solidFill>
              </a:endParaRPr>
            </a:p>
          </p:txBody>
        </p:sp>
        <p:sp>
          <p:nvSpPr>
            <p:cNvPr id="55" name="íšlîdè"/>
            <p:cNvSpPr/>
            <p:nvPr/>
          </p:nvSpPr>
          <p:spPr>
            <a:xfrm>
              <a:off x="6377753" y="4651674"/>
              <a:ext cx="1679948" cy="905201"/>
            </a:xfrm>
            <a:prstGeom prst="rect">
              <a:avLst/>
            </a:prstGeom>
            <a:noFill/>
            <a:ln w="19050" cap="flat" cmpd="sng">
              <a:solidFill>
                <a:srgbClr val="00B050"/>
              </a:solidFill>
              <a:prstDash val="solid"/>
              <a:miter lim="800000"/>
              <a:headEnd type="none" w="sm" len="sm"/>
              <a:tailEnd type="none" w="sm" len="sm"/>
            </a:ln>
          </p:spPr>
          <p:txBody>
            <a:bodyPr spcFirstLastPara="1" wrap="square" lIns="91440" tIns="45720" rIns="91440" bIns="45720" anchor="ctr" anchorCtr="false">
              <a:normAutofit/>
            </a:bodyPr>
            <a:lstStyle/>
            <a:p>
              <a:pPr marL="0" marR="0" lvl="0" indent="0" algn="ctr" rtl="0">
                <a:spcBef>
                  <a:spcPts val="0"/>
                </a:spcBef>
                <a:spcAft>
                  <a:spcPts val="0"/>
                </a:spcAft>
                <a:buNone/>
              </a:pPr>
              <a:endParaRPr sz="1800">
                <a:solidFill>
                  <a:schemeClr val="lt1"/>
                </a:solidFill>
              </a:endParaRPr>
            </a:p>
          </p:txBody>
        </p:sp>
      </p:grpSp>
      <p:grpSp>
        <p:nvGrpSpPr>
          <p:cNvPr id="56" name="iṥlíḓè"/>
          <p:cNvGrpSpPr/>
          <p:nvPr/>
        </p:nvGrpSpPr>
        <p:grpSpPr>
          <a:xfrm>
            <a:off x="1822559" y="4548794"/>
            <a:ext cx="2500608" cy="1407042"/>
            <a:chOff x="6377753" y="4532617"/>
            <a:chExt cx="1679948" cy="1143315"/>
          </a:xfrm>
          <a:effectLst/>
        </p:grpSpPr>
        <p:sp>
          <p:nvSpPr>
            <p:cNvPr id="58" name="íšlîdè"/>
            <p:cNvSpPr/>
            <p:nvPr/>
          </p:nvSpPr>
          <p:spPr>
            <a:xfrm>
              <a:off x="6377753" y="4651674"/>
              <a:ext cx="1679948" cy="905201"/>
            </a:xfrm>
            <a:prstGeom prst="rect">
              <a:avLst/>
            </a:prstGeom>
            <a:noFill/>
            <a:ln w="19050" cap="flat" cmpd="sng">
              <a:solidFill>
                <a:srgbClr val="DEA900"/>
              </a:solidFill>
              <a:prstDash val="solid"/>
              <a:miter lim="800000"/>
              <a:headEnd type="none" w="sm" len="sm"/>
              <a:tailEnd type="none" w="sm" len="sm"/>
            </a:ln>
            <a:effectLst/>
          </p:spPr>
          <p:txBody>
            <a:bodyPr spcFirstLastPara="1" wrap="square" lIns="91440" tIns="45720" rIns="91440" bIns="45720" anchor="ctr" anchorCtr="false">
              <a:normAutofit/>
            </a:bodyPr>
            <a:lstStyle/>
            <a:p>
              <a:pPr marL="0" marR="0" lvl="0" indent="0" algn="ctr" rtl="0">
                <a:spcBef>
                  <a:spcPts val="0"/>
                </a:spcBef>
                <a:spcAft>
                  <a:spcPts val="0"/>
                </a:spcAft>
                <a:buNone/>
              </a:pPr>
              <a:endParaRPr sz="1800">
                <a:solidFill>
                  <a:schemeClr val="lt1"/>
                </a:solidFill>
              </a:endParaRPr>
            </a:p>
          </p:txBody>
        </p:sp>
        <p:sp>
          <p:nvSpPr>
            <p:cNvPr id="57" name="iśḷídê"/>
            <p:cNvSpPr/>
            <p:nvPr/>
          </p:nvSpPr>
          <p:spPr>
            <a:xfrm>
              <a:off x="6553992" y="4532617"/>
              <a:ext cx="1341592" cy="1143315"/>
            </a:xfrm>
            <a:prstGeom prst="rect">
              <a:avLst/>
            </a:prstGeom>
            <a:solidFill>
              <a:srgbClr val="FFC000"/>
            </a:solidFill>
            <a:ln>
              <a:noFill/>
            </a:ln>
            <a:effectLst>
              <a:outerShdw blurRad="50800" dist="38100" dir="2700000" algn="tl" rotWithShape="0">
                <a:prstClr val="black">
                  <a:alpha val="40000"/>
                </a:prstClr>
              </a:outerShdw>
            </a:effectLst>
          </p:spPr>
          <p:txBody>
            <a:bodyPr spcFirstLastPara="1" wrap="square" lIns="91440" tIns="45720" rIns="91440" bIns="45720" anchor="ctr" anchorCtr="false">
              <a:normAutofit/>
            </a:bodyPr>
            <a:lstStyle/>
            <a:p>
              <a:pPr marL="0" marR="0" lvl="0" indent="0" algn="ctr" rtl="0">
                <a:spcBef>
                  <a:spcPts val="0"/>
                </a:spcBef>
                <a:spcAft>
                  <a:spcPts val="0"/>
                </a:spcAft>
                <a:buNone/>
              </a:pPr>
              <a:endParaRPr sz="1800">
                <a:solidFill>
                  <a:schemeClr val="lt1"/>
                </a:solidFill>
              </a:endParaRPr>
            </a:p>
          </p:txBody>
        </p:sp>
      </p:grpSp>
      <p:grpSp>
        <p:nvGrpSpPr>
          <p:cNvPr id="59" name="iṥlíḓè"/>
          <p:cNvGrpSpPr/>
          <p:nvPr/>
        </p:nvGrpSpPr>
        <p:grpSpPr>
          <a:xfrm>
            <a:off x="7894123" y="4548794"/>
            <a:ext cx="2500608" cy="1407042"/>
            <a:chOff x="6377753" y="4532617"/>
            <a:chExt cx="1679948" cy="1143315"/>
          </a:xfrm>
          <a:effectLst/>
        </p:grpSpPr>
        <p:sp>
          <p:nvSpPr>
            <p:cNvPr id="60" name="iśḷídê"/>
            <p:cNvSpPr/>
            <p:nvPr/>
          </p:nvSpPr>
          <p:spPr>
            <a:xfrm>
              <a:off x="6553992" y="4532617"/>
              <a:ext cx="1341592" cy="1143315"/>
            </a:xfrm>
            <a:prstGeom prst="rect">
              <a:avLst/>
            </a:prstGeom>
            <a:solidFill>
              <a:srgbClr val="C00000"/>
            </a:solidFill>
            <a:ln>
              <a:noFill/>
            </a:ln>
            <a:effectLst>
              <a:outerShdw blurRad="50800" dist="38100" dir="2700000" algn="tl" rotWithShape="0">
                <a:prstClr val="black">
                  <a:alpha val="40000"/>
                </a:prstClr>
              </a:outerShdw>
            </a:effectLst>
          </p:spPr>
          <p:txBody>
            <a:bodyPr spcFirstLastPara="1" wrap="square" lIns="91440" tIns="45720" rIns="91440" bIns="45720" anchor="ctr" anchorCtr="false">
              <a:normAutofit/>
            </a:bodyPr>
            <a:lstStyle/>
            <a:p>
              <a:pPr marL="0" marR="0" lvl="0" indent="0" algn="ctr" rtl="0">
                <a:spcBef>
                  <a:spcPts val="0"/>
                </a:spcBef>
                <a:spcAft>
                  <a:spcPts val="0"/>
                </a:spcAft>
                <a:buNone/>
              </a:pPr>
              <a:endParaRPr sz="1800">
                <a:solidFill>
                  <a:schemeClr val="lt1"/>
                </a:solidFill>
              </a:endParaRPr>
            </a:p>
          </p:txBody>
        </p:sp>
        <p:sp>
          <p:nvSpPr>
            <p:cNvPr id="61" name="íšlîdè"/>
            <p:cNvSpPr/>
            <p:nvPr/>
          </p:nvSpPr>
          <p:spPr>
            <a:xfrm>
              <a:off x="6377753" y="4651674"/>
              <a:ext cx="1679948" cy="905201"/>
            </a:xfrm>
            <a:prstGeom prst="rect">
              <a:avLst/>
            </a:prstGeom>
            <a:noFill/>
            <a:ln w="19050" cap="flat" cmpd="sng">
              <a:solidFill>
                <a:srgbClr val="C00000"/>
              </a:solidFill>
              <a:prstDash val="solid"/>
              <a:miter lim="800000"/>
              <a:headEnd type="none" w="sm" len="sm"/>
              <a:tailEnd type="none" w="sm" len="sm"/>
            </a:ln>
          </p:spPr>
          <p:txBody>
            <a:bodyPr spcFirstLastPara="1" wrap="square" lIns="91440" tIns="45720" rIns="91440" bIns="45720" anchor="ctr" anchorCtr="false">
              <a:normAutofit/>
            </a:bodyPr>
            <a:lstStyle/>
            <a:p>
              <a:pPr marL="0" marR="0" lvl="0" indent="0" algn="ctr" rtl="0">
                <a:spcBef>
                  <a:spcPts val="0"/>
                </a:spcBef>
                <a:spcAft>
                  <a:spcPts val="0"/>
                </a:spcAft>
                <a:buNone/>
              </a:pPr>
              <a:endParaRPr sz="1800">
                <a:solidFill>
                  <a:schemeClr val="lt1"/>
                </a:solidFill>
              </a:endParaRPr>
            </a:p>
          </p:txBody>
        </p:sp>
      </p:grpSp>
      <p:sp>
        <p:nvSpPr>
          <p:cNvPr id="62" name="TextBox 54"/>
          <p:cNvSpPr txBox="true"/>
          <p:nvPr/>
        </p:nvSpPr>
        <p:spPr>
          <a:xfrm>
            <a:off x="2246752" y="4936873"/>
            <a:ext cx="1678741" cy="584774"/>
          </a:xfrm>
          <a:prstGeom prst="rect">
            <a:avLst/>
          </a:prstGeom>
          <a:noFill/>
          <a:ln w="38100">
            <a:noFill/>
          </a:ln>
        </p:spPr>
        <p:txBody>
          <a:bodyPr wrap="square">
            <a:spAutoFit/>
          </a:bodyPr>
          <a:lstStyle/>
          <a:p>
            <a:pPr lvl="0" algn="ct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紧起来</a:t>
            </a:r>
            <a:endPar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3" name="TextBox 54"/>
          <p:cNvSpPr txBox="true"/>
          <p:nvPr/>
        </p:nvSpPr>
        <p:spPr>
          <a:xfrm>
            <a:off x="5313964" y="4947004"/>
            <a:ext cx="1678741" cy="584774"/>
          </a:xfrm>
          <a:prstGeom prst="rect">
            <a:avLst/>
          </a:prstGeom>
          <a:noFill/>
          <a:ln w="9525">
            <a:noFill/>
          </a:ln>
        </p:spPr>
        <p:txBody>
          <a:bodyPr wrap="square">
            <a:spAutoFit/>
          </a:bodyPr>
          <a:lstStyle/>
          <a:p>
            <a:pPr lvl="0" algn="ct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快起来</a:t>
            </a:r>
            <a:endPar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4" name="TextBox 54"/>
          <p:cNvSpPr txBox="true"/>
          <p:nvPr/>
        </p:nvSpPr>
        <p:spPr>
          <a:xfrm>
            <a:off x="8338602" y="4936873"/>
            <a:ext cx="1678741" cy="584774"/>
          </a:xfrm>
          <a:prstGeom prst="rect">
            <a:avLst/>
          </a:prstGeom>
          <a:noFill/>
          <a:ln w="9525">
            <a:noFill/>
          </a:ln>
        </p:spPr>
        <p:txBody>
          <a:bodyPr wrap="square">
            <a:spAutoFit/>
          </a:bodyPr>
          <a:lstStyle/>
          <a:p>
            <a:pPr lvl="0" algn="ct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忙起来</a:t>
            </a:r>
            <a:endPar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5" name="ïSliďe"/>
          <p:cNvSpPr/>
          <p:nvPr/>
        </p:nvSpPr>
        <p:spPr>
          <a:xfrm>
            <a:off x="2113467" y="2694754"/>
            <a:ext cx="7932452" cy="1554046"/>
          </a:xfrm>
          <a:prstGeom prst="snip2DiagRect">
            <a:avLst/>
          </a:prstGeom>
          <a:solidFill>
            <a:srgbClr val="096DC7"/>
          </a:solidFill>
          <a:ln w="38100" cmpd="sng">
            <a:solidFill>
              <a:schemeClr val="bg1"/>
            </a:solidFill>
          </a:ln>
          <a:effectLst>
            <a:outerShdw blurRad="76200" dir="13500000" sy="23000" kx="1200000" algn="br"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lang="en-US" altLang="zh-CN" sz="2000" b="1" i="1" dirty="0">
              <a:solidFill>
                <a:schemeClr val="bg1"/>
              </a:solidFill>
            </a:endParaRPr>
          </a:p>
          <a:p>
            <a:pPr algn="ctr"/>
            <a:endParaRPr lang="en-US" altLang="zh-CN" sz="2000" b="1" i="1" dirty="0">
              <a:solidFill>
                <a:schemeClr val="bg1"/>
              </a:solidFill>
            </a:endParaRPr>
          </a:p>
          <a:p>
            <a:pPr algn="ctr"/>
            <a:endParaRPr lang="en-US" altLang="zh-CN" sz="2000" b="1" i="1" dirty="0">
              <a:solidFill>
                <a:schemeClr val="bg1"/>
              </a:solidFill>
            </a:endParaRPr>
          </a:p>
        </p:txBody>
      </p:sp>
      <p:sp>
        <p:nvSpPr>
          <p:cNvPr id="79" name="矩形 78"/>
          <p:cNvSpPr/>
          <p:nvPr/>
        </p:nvSpPr>
        <p:spPr>
          <a:xfrm>
            <a:off x="2275327" y="2774151"/>
            <a:ext cx="7621148" cy="1420495"/>
          </a:xfrm>
          <a:prstGeom prst="rect">
            <a:avLst/>
          </a:prstGeom>
        </p:spPr>
        <p:txBody>
          <a:bodyPr wrap="square">
            <a:spAutoFit/>
          </a:bodyPr>
          <a:lstStyle/>
          <a:p>
            <a:pP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市政府张百顺市长强调，要时刻保持“拼抢赶超”的进取姿态，以“人一之我十之，人十之我百之”的拼劲推动工作落实。</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anim calcmode="lin" valueType="num">
                                      <p:cBhvr>
                                        <p:cTn id="9"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8"/>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animEffect transition="in" filter="fade">
                                      <p:cBhvr>
                                        <p:cTn id="18" dur="500"/>
                                        <p:tgtEl>
                                          <p:spTgt spid="50"/>
                                        </p:tgtEl>
                                      </p:cBhvr>
                                    </p:animEffect>
                                  </p:childTnLst>
                                </p:cTn>
                              </p:par>
                            </p:childTnLst>
                          </p:cTn>
                        </p:par>
                        <p:par>
                          <p:cTn id="19" fill="hold">
                            <p:stCondLst>
                              <p:cond delay="500"/>
                            </p:stCondLst>
                            <p:childTnLst>
                              <p:par>
                                <p:cTn id="20" presetID="10" presetClass="entr" presetSubtype="0" fill="hold" grpId="0" nodeType="afterEffect">
                                  <p:stCondLst>
                                    <p:cond delay="0"/>
                                  </p:stCondLst>
                                  <p:iterate type="wd">
                                    <p:tmPct val="10000"/>
                                  </p:iterate>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p:cTn id="27" dur="500" fill="hold"/>
                                        <p:tgtEl>
                                          <p:spTgt spid="65"/>
                                        </p:tgtEl>
                                        <p:attrNameLst>
                                          <p:attrName>ppt_w</p:attrName>
                                        </p:attrNameLst>
                                      </p:cBhvr>
                                      <p:tavLst>
                                        <p:tav tm="0">
                                          <p:val>
                                            <p:fltVal val="0"/>
                                          </p:val>
                                        </p:tav>
                                        <p:tav tm="100000">
                                          <p:val>
                                            <p:strVal val="#ppt_w"/>
                                          </p:val>
                                        </p:tav>
                                      </p:tavLst>
                                    </p:anim>
                                    <p:anim calcmode="lin" valueType="num">
                                      <p:cBhvr>
                                        <p:cTn id="28" dur="500" fill="hold"/>
                                        <p:tgtEl>
                                          <p:spTgt spid="65"/>
                                        </p:tgtEl>
                                        <p:attrNameLst>
                                          <p:attrName>ppt_h</p:attrName>
                                        </p:attrNameLst>
                                      </p:cBhvr>
                                      <p:tavLst>
                                        <p:tav tm="0">
                                          <p:val>
                                            <p:fltVal val="0"/>
                                          </p:val>
                                        </p:tav>
                                        <p:tav tm="100000">
                                          <p:val>
                                            <p:strVal val="#ppt_h"/>
                                          </p:val>
                                        </p:tav>
                                      </p:tavLst>
                                    </p:anim>
                                    <p:animEffect transition="in" filter="fade">
                                      <p:cBhvr>
                                        <p:cTn id="29" dur="500"/>
                                        <p:tgtEl>
                                          <p:spTgt spid="65"/>
                                        </p:tgtEl>
                                      </p:cBhvr>
                                    </p:animEffect>
                                  </p:childTnLst>
                                </p:cTn>
                              </p:par>
                            </p:childTnLst>
                          </p:cTn>
                        </p:par>
                        <p:par>
                          <p:cTn id="30" fill="hold">
                            <p:stCondLst>
                              <p:cond delay="500"/>
                            </p:stCondLst>
                            <p:childTnLst>
                              <p:par>
                                <p:cTn id="31" presetID="10" presetClass="entr" presetSubtype="0" fill="hold" grpId="0" nodeType="afterEffect">
                                  <p:stCondLst>
                                    <p:cond delay="0"/>
                                  </p:stCondLst>
                                  <p:iterate type="wd">
                                    <p:tmPct val="10000"/>
                                  </p:iterate>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528" fill="hold" nodeType="click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p:cTn id="38" dur="250" fill="hold"/>
                                        <p:tgtEl>
                                          <p:spTgt spid="56"/>
                                        </p:tgtEl>
                                        <p:attrNameLst>
                                          <p:attrName>ppt_w</p:attrName>
                                        </p:attrNameLst>
                                      </p:cBhvr>
                                      <p:tavLst>
                                        <p:tav tm="0">
                                          <p:val>
                                            <p:fltVal val="0"/>
                                          </p:val>
                                        </p:tav>
                                        <p:tav tm="100000">
                                          <p:val>
                                            <p:strVal val="#ppt_w"/>
                                          </p:val>
                                        </p:tav>
                                      </p:tavLst>
                                    </p:anim>
                                    <p:anim calcmode="lin" valueType="num">
                                      <p:cBhvr>
                                        <p:cTn id="39" dur="250" fill="hold"/>
                                        <p:tgtEl>
                                          <p:spTgt spid="56"/>
                                        </p:tgtEl>
                                        <p:attrNameLst>
                                          <p:attrName>ppt_h</p:attrName>
                                        </p:attrNameLst>
                                      </p:cBhvr>
                                      <p:tavLst>
                                        <p:tav tm="0">
                                          <p:val>
                                            <p:fltVal val="0"/>
                                          </p:val>
                                        </p:tav>
                                        <p:tav tm="100000">
                                          <p:val>
                                            <p:strVal val="#ppt_h"/>
                                          </p:val>
                                        </p:tav>
                                      </p:tavLst>
                                    </p:anim>
                                    <p:animEffect transition="in" filter="fade">
                                      <p:cBhvr>
                                        <p:cTn id="40" dur="250"/>
                                        <p:tgtEl>
                                          <p:spTgt spid="56"/>
                                        </p:tgtEl>
                                      </p:cBhvr>
                                    </p:animEffect>
                                    <p:anim calcmode="lin" valueType="num">
                                      <p:cBhvr>
                                        <p:cTn id="41" dur="250" fill="hold"/>
                                        <p:tgtEl>
                                          <p:spTgt spid="56"/>
                                        </p:tgtEl>
                                        <p:attrNameLst>
                                          <p:attrName>ppt_x</p:attrName>
                                        </p:attrNameLst>
                                      </p:cBhvr>
                                      <p:tavLst>
                                        <p:tav tm="0">
                                          <p:val>
                                            <p:fltVal val="0.5"/>
                                          </p:val>
                                        </p:tav>
                                        <p:tav tm="100000">
                                          <p:val>
                                            <p:strVal val="#ppt_x"/>
                                          </p:val>
                                        </p:tav>
                                      </p:tavLst>
                                    </p:anim>
                                    <p:anim calcmode="lin" valueType="num">
                                      <p:cBhvr>
                                        <p:cTn id="42" dur="250" fill="hold"/>
                                        <p:tgtEl>
                                          <p:spTgt spid="56"/>
                                        </p:tgtEl>
                                        <p:attrNameLst>
                                          <p:attrName>ppt_y</p:attrName>
                                        </p:attrNameLst>
                                      </p:cBhvr>
                                      <p:tavLst>
                                        <p:tav tm="0">
                                          <p:val>
                                            <p:fltVal val="0.5"/>
                                          </p:val>
                                        </p:tav>
                                        <p:tav tm="100000">
                                          <p:val>
                                            <p:strVal val="#ppt_y"/>
                                          </p:val>
                                        </p:tav>
                                      </p:tavLst>
                                    </p:anim>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250"/>
                                        <p:tgtEl>
                                          <p:spTgt spid="62"/>
                                        </p:tgtEl>
                                      </p:cBhvr>
                                    </p:animEffect>
                                  </p:childTnLst>
                                </p:cTn>
                              </p:par>
                            </p:childTnLst>
                          </p:cTn>
                        </p:par>
                        <p:par>
                          <p:cTn id="47" fill="hold">
                            <p:stCondLst>
                              <p:cond delay="1000"/>
                            </p:stCondLst>
                            <p:childTnLst>
                              <p:par>
                                <p:cTn id="48" presetID="53" presetClass="entr" presetSubtype="528" fill="hold" nodeType="after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p:cTn id="50" dur="250" fill="hold"/>
                                        <p:tgtEl>
                                          <p:spTgt spid="53"/>
                                        </p:tgtEl>
                                        <p:attrNameLst>
                                          <p:attrName>ppt_w</p:attrName>
                                        </p:attrNameLst>
                                      </p:cBhvr>
                                      <p:tavLst>
                                        <p:tav tm="0">
                                          <p:val>
                                            <p:fltVal val="0"/>
                                          </p:val>
                                        </p:tav>
                                        <p:tav tm="100000">
                                          <p:val>
                                            <p:strVal val="#ppt_w"/>
                                          </p:val>
                                        </p:tav>
                                      </p:tavLst>
                                    </p:anim>
                                    <p:anim calcmode="lin" valueType="num">
                                      <p:cBhvr>
                                        <p:cTn id="51" dur="250" fill="hold"/>
                                        <p:tgtEl>
                                          <p:spTgt spid="53"/>
                                        </p:tgtEl>
                                        <p:attrNameLst>
                                          <p:attrName>ppt_h</p:attrName>
                                        </p:attrNameLst>
                                      </p:cBhvr>
                                      <p:tavLst>
                                        <p:tav tm="0">
                                          <p:val>
                                            <p:fltVal val="0"/>
                                          </p:val>
                                        </p:tav>
                                        <p:tav tm="100000">
                                          <p:val>
                                            <p:strVal val="#ppt_h"/>
                                          </p:val>
                                        </p:tav>
                                      </p:tavLst>
                                    </p:anim>
                                    <p:animEffect transition="in" filter="fade">
                                      <p:cBhvr>
                                        <p:cTn id="52" dur="250"/>
                                        <p:tgtEl>
                                          <p:spTgt spid="53"/>
                                        </p:tgtEl>
                                      </p:cBhvr>
                                    </p:animEffect>
                                    <p:anim calcmode="lin" valueType="num">
                                      <p:cBhvr>
                                        <p:cTn id="53" dur="250" fill="hold"/>
                                        <p:tgtEl>
                                          <p:spTgt spid="53"/>
                                        </p:tgtEl>
                                        <p:attrNameLst>
                                          <p:attrName>ppt_x</p:attrName>
                                        </p:attrNameLst>
                                      </p:cBhvr>
                                      <p:tavLst>
                                        <p:tav tm="0">
                                          <p:val>
                                            <p:fltVal val="0.5"/>
                                          </p:val>
                                        </p:tav>
                                        <p:tav tm="100000">
                                          <p:val>
                                            <p:strVal val="#ppt_x"/>
                                          </p:val>
                                        </p:tav>
                                      </p:tavLst>
                                    </p:anim>
                                    <p:anim calcmode="lin" valueType="num">
                                      <p:cBhvr>
                                        <p:cTn id="54" dur="250" fill="hold"/>
                                        <p:tgtEl>
                                          <p:spTgt spid="53"/>
                                        </p:tgtEl>
                                        <p:attrNameLst>
                                          <p:attrName>ppt_y</p:attrName>
                                        </p:attrNameLst>
                                      </p:cBhvr>
                                      <p:tavLst>
                                        <p:tav tm="0">
                                          <p:val>
                                            <p:fltVal val="0.5"/>
                                          </p:val>
                                        </p:tav>
                                        <p:tav tm="100000">
                                          <p:val>
                                            <p:strVal val="#ppt_y"/>
                                          </p:val>
                                        </p:tav>
                                      </p:tavLst>
                                    </p:anim>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250"/>
                                        <p:tgtEl>
                                          <p:spTgt spid="63"/>
                                        </p:tgtEl>
                                      </p:cBhvr>
                                    </p:animEffect>
                                  </p:childTnLst>
                                </p:cTn>
                              </p:par>
                            </p:childTnLst>
                          </p:cTn>
                        </p:par>
                        <p:par>
                          <p:cTn id="59" fill="hold">
                            <p:stCondLst>
                              <p:cond delay="2000"/>
                            </p:stCondLst>
                            <p:childTnLst>
                              <p:par>
                                <p:cTn id="60" presetID="53" presetClass="entr" presetSubtype="52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250" fill="hold"/>
                                        <p:tgtEl>
                                          <p:spTgt spid="59"/>
                                        </p:tgtEl>
                                        <p:attrNameLst>
                                          <p:attrName>ppt_w</p:attrName>
                                        </p:attrNameLst>
                                      </p:cBhvr>
                                      <p:tavLst>
                                        <p:tav tm="0">
                                          <p:val>
                                            <p:fltVal val="0"/>
                                          </p:val>
                                        </p:tav>
                                        <p:tav tm="100000">
                                          <p:val>
                                            <p:strVal val="#ppt_w"/>
                                          </p:val>
                                        </p:tav>
                                      </p:tavLst>
                                    </p:anim>
                                    <p:anim calcmode="lin" valueType="num">
                                      <p:cBhvr>
                                        <p:cTn id="63" dur="250" fill="hold"/>
                                        <p:tgtEl>
                                          <p:spTgt spid="59"/>
                                        </p:tgtEl>
                                        <p:attrNameLst>
                                          <p:attrName>ppt_h</p:attrName>
                                        </p:attrNameLst>
                                      </p:cBhvr>
                                      <p:tavLst>
                                        <p:tav tm="0">
                                          <p:val>
                                            <p:fltVal val="0"/>
                                          </p:val>
                                        </p:tav>
                                        <p:tav tm="100000">
                                          <p:val>
                                            <p:strVal val="#ppt_h"/>
                                          </p:val>
                                        </p:tav>
                                      </p:tavLst>
                                    </p:anim>
                                    <p:animEffect transition="in" filter="fade">
                                      <p:cBhvr>
                                        <p:cTn id="64" dur="250"/>
                                        <p:tgtEl>
                                          <p:spTgt spid="59"/>
                                        </p:tgtEl>
                                      </p:cBhvr>
                                    </p:animEffect>
                                    <p:anim calcmode="lin" valueType="num">
                                      <p:cBhvr>
                                        <p:cTn id="65" dur="250" fill="hold"/>
                                        <p:tgtEl>
                                          <p:spTgt spid="59"/>
                                        </p:tgtEl>
                                        <p:attrNameLst>
                                          <p:attrName>ppt_x</p:attrName>
                                        </p:attrNameLst>
                                      </p:cBhvr>
                                      <p:tavLst>
                                        <p:tav tm="0">
                                          <p:val>
                                            <p:fltVal val="0.5"/>
                                          </p:val>
                                        </p:tav>
                                        <p:tav tm="100000">
                                          <p:val>
                                            <p:strVal val="#ppt_x"/>
                                          </p:val>
                                        </p:tav>
                                      </p:tavLst>
                                    </p:anim>
                                    <p:anim calcmode="lin" valueType="num">
                                      <p:cBhvr>
                                        <p:cTn id="66" dur="250" fill="hold"/>
                                        <p:tgtEl>
                                          <p:spTgt spid="59"/>
                                        </p:tgtEl>
                                        <p:attrNameLst>
                                          <p:attrName>ppt_y</p:attrName>
                                        </p:attrNameLst>
                                      </p:cBhvr>
                                      <p:tavLst>
                                        <p:tav tm="0">
                                          <p:val>
                                            <p:fltVal val="0.5"/>
                                          </p:val>
                                        </p:tav>
                                        <p:tav tm="100000">
                                          <p:val>
                                            <p:strVal val="#ppt_y"/>
                                          </p:val>
                                        </p:tav>
                                      </p:tavLst>
                                    </p:anim>
                                  </p:childTnLst>
                                </p:cTn>
                              </p:par>
                            </p:childTnLst>
                          </p:cTn>
                        </p:par>
                        <p:par>
                          <p:cTn id="67" fill="hold">
                            <p:stCondLst>
                              <p:cond delay="2500"/>
                            </p:stCondLst>
                            <p:childTnLst>
                              <p:par>
                                <p:cTn id="68" presetID="10" presetClass="entr" presetSubtype="0"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fade">
                                      <p:cBhvr>
                                        <p:cTn id="70" dur="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50" grpId="0" animBg="true"/>
      <p:bldP spid="52" grpId="0"/>
      <p:bldP spid="62" grpId="0"/>
      <p:bldP spid="63" grpId="0"/>
      <p:bldP spid="64" grpId="0"/>
      <p:bldP spid="65" grpId="0" animBg="true"/>
      <p:bldP spid="7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rPr>
              <a:t>（六）转变工作作风</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4" name="组合 3"/>
          <p:cNvGrpSpPr/>
          <p:nvPr/>
        </p:nvGrpSpPr>
        <p:grpSpPr>
          <a:xfrm>
            <a:off x="338684" y="1142220"/>
            <a:ext cx="1958710" cy="1511607"/>
            <a:chOff x="414884" y="1208895"/>
            <a:chExt cx="1958710" cy="1511607"/>
          </a:xfrm>
        </p:grpSpPr>
        <p:grpSp>
          <p:nvGrpSpPr>
            <p:cNvPr id="28" name="组合 27"/>
            <p:cNvGrpSpPr/>
            <p:nvPr/>
          </p:nvGrpSpPr>
          <p:grpSpPr>
            <a:xfrm>
              <a:off x="414884" y="1208895"/>
              <a:ext cx="1070353" cy="1511607"/>
              <a:chOff x="1067786" y="2432634"/>
              <a:chExt cx="1195731" cy="1688231"/>
            </a:xfrm>
          </p:grpSpPr>
          <p:sp>
            <p:nvSpPr>
              <p:cNvPr id="44" name="任意多边形 7"/>
              <p:cNvSpPr/>
              <p:nvPr/>
            </p:nvSpPr>
            <p:spPr>
              <a:xfrm>
                <a:off x="1067786" y="2432634"/>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DE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宋体 CN" panose="02020400000000000000" pitchFamily="18" charset="-122"/>
                  <a:ea typeface="思源宋体 CN" panose="02020400000000000000" pitchFamily="18" charset="-122"/>
                </a:endParaRPr>
              </a:p>
            </p:txBody>
          </p:sp>
          <p:sp>
            <p:nvSpPr>
              <p:cNvPr id="45" name="KSO_Shape"/>
              <p:cNvSpPr/>
              <p:nvPr/>
            </p:nvSpPr>
            <p:spPr bwMode="auto">
              <a:xfrm>
                <a:off x="1450338" y="2837335"/>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8"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8"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8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871"/>
                    </a:lnTo>
                    <a:lnTo>
                      <a:pt x="1375092" y="3194368"/>
                    </a:lnTo>
                    <a:lnTo>
                      <a:pt x="1350010" y="3187066"/>
                    </a:lnTo>
                    <a:lnTo>
                      <a:pt x="1324928" y="3179128"/>
                    </a:lnTo>
                    <a:lnTo>
                      <a:pt x="1299528" y="3170873"/>
                    </a:lnTo>
                    <a:lnTo>
                      <a:pt x="1274762" y="3161666"/>
                    </a:lnTo>
                    <a:lnTo>
                      <a:pt x="1250315" y="3152776"/>
                    </a:lnTo>
                    <a:lnTo>
                      <a:pt x="1225868" y="3142933"/>
                    </a:lnTo>
                    <a:lnTo>
                      <a:pt x="12018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8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思源宋体 CN" panose="02020400000000000000" pitchFamily="18" charset="-122"/>
                  <a:ea typeface="思源宋体 CN" panose="02020400000000000000" pitchFamily="18" charset="-122"/>
                </a:endParaRPr>
              </a:p>
            </p:txBody>
          </p:sp>
        </p:grpSp>
        <p:cxnSp>
          <p:nvCxnSpPr>
            <p:cNvPr id="32" name="直接连接符 31"/>
            <p:cNvCxnSpPr/>
            <p:nvPr/>
          </p:nvCxnSpPr>
          <p:spPr>
            <a:xfrm>
              <a:off x="1502465" y="1544526"/>
              <a:ext cx="871129" cy="0"/>
            </a:xfrm>
            <a:prstGeom prst="line">
              <a:avLst/>
            </a:prstGeom>
            <a:ln>
              <a:solidFill>
                <a:schemeClr val="tx1">
                  <a:lumMod val="85000"/>
                  <a:lumOff val="15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743416" y="2278169"/>
            <a:ext cx="1972630" cy="1511606"/>
            <a:chOff x="2229191" y="2906819"/>
            <a:chExt cx="1972630" cy="1511606"/>
          </a:xfrm>
        </p:grpSpPr>
        <p:grpSp>
          <p:nvGrpSpPr>
            <p:cNvPr id="31" name="组合 30"/>
            <p:cNvGrpSpPr/>
            <p:nvPr/>
          </p:nvGrpSpPr>
          <p:grpSpPr>
            <a:xfrm>
              <a:off x="2229191" y="2906819"/>
              <a:ext cx="1070354" cy="1511606"/>
              <a:chOff x="2298310" y="3004658"/>
              <a:chExt cx="1195731" cy="1688231"/>
            </a:xfrm>
          </p:grpSpPr>
          <p:sp>
            <p:nvSpPr>
              <p:cNvPr id="42" name="任意多边形 11"/>
              <p:cNvSpPr/>
              <p:nvPr/>
            </p:nvSpPr>
            <p:spPr>
              <a:xfrm flipH="true">
                <a:off x="2298310" y="3004658"/>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atin typeface="思源宋体 CN" panose="02020400000000000000" pitchFamily="18" charset="-122"/>
                  <a:ea typeface="思源宋体 CN" panose="02020400000000000000" pitchFamily="18" charset="-122"/>
                </a:endParaRPr>
              </a:p>
            </p:txBody>
          </p:sp>
          <p:sp>
            <p:nvSpPr>
              <p:cNvPr id="43" name="KSO_Shape"/>
              <p:cNvSpPr/>
              <p:nvPr/>
            </p:nvSpPr>
            <p:spPr bwMode="auto">
              <a:xfrm>
                <a:off x="2675625" y="3406937"/>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b="1" dirty="0">
                  <a:solidFill>
                    <a:srgbClr val="FFFFFF"/>
                  </a:solidFill>
                  <a:latin typeface="思源宋体 CN" panose="02020400000000000000" pitchFamily="18" charset="-122"/>
                  <a:ea typeface="思源宋体 CN" panose="02020400000000000000" pitchFamily="18" charset="-122"/>
                </a:endParaRPr>
              </a:p>
            </p:txBody>
          </p:sp>
        </p:grpSp>
        <p:cxnSp>
          <p:nvCxnSpPr>
            <p:cNvPr id="33" name="直接连接符 32"/>
            <p:cNvCxnSpPr/>
            <p:nvPr/>
          </p:nvCxnSpPr>
          <p:spPr>
            <a:xfrm>
              <a:off x="3330692" y="3196432"/>
              <a:ext cx="871129" cy="0"/>
            </a:xfrm>
            <a:prstGeom prst="line">
              <a:avLst/>
            </a:prstGeom>
            <a:ln>
              <a:solidFill>
                <a:schemeClr val="tx1">
                  <a:lumMod val="85000"/>
                  <a:lumOff val="15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4592561" y="4539054"/>
            <a:ext cx="1967041" cy="1511607"/>
            <a:chOff x="4668761" y="4605729"/>
            <a:chExt cx="1967041" cy="1511607"/>
          </a:xfrm>
        </p:grpSpPr>
        <p:grpSp>
          <p:nvGrpSpPr>
            <p:cNvPr id="35" name="组合 34"/>
            <p:cNvGrpSpPr/>
            <p:nvPr/>
          </p:nvGrpSpPr>
          <p:grpSpPr>
            <a:xfrm>
              <a:off x="4668761" y="4605729"/>
              <a:ext cx="1070353" cy="1511607"/>
              <a:chOff x="3528835" y="3716886"/>
              <a:chExt cx="1195731" cy="1688231"/>
            </a:xfrm>
          </p:grpSpPr>
          <p:sp>
            <p:nvSpPr>
              <p:cNvPr id="40" name="任意多边形 25"/>
              <p:cNvSpPr/>
              <p:nvPr/>
            </p:nvSpPr>
            <p:spPr>
              <a:xfrm flipH="true">
                <a:off x="3528835" y="3716886"/>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atin typeface="思源宋体 CN" panose="02020400000000000000" pitchFamily="18" charset="-122"/>
                  <a:ea typeface="思源宋体 CN" panose="02020400000000000000" pitchFamily="18" charset="-122"/>
                </a:endParaRPr>
              </a:p>
            </p:txBody>
          </p:sp>
          <p:sp>
            <p:nvSpPr>
              <p:cNvPr id="41" name="KSO_Shape"/>
              <p:cNvSpPr/>
              <p:nvPr/>
            </p:nvSpPr>
            <p:spPr bwMode="auto">
              <a:xfrm>
                <a:off x="3899886" y="4107374"/>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8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8"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8"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8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8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b="1" dirty="0">
                  <a:solidFill>
                    <a:srgbClr val="FFFFFF"/>
                  </a:solidFill>
                  <a:latin typeface="思源宋体 CN" panose="02020400000000000000" pitchFamily="18" charset="-122"/>
                  <a:ea typeface="思源宋体 CN" panose="02020400000000000000" pitchFamily="18" charset="-122"/>
                </a:endParaRPr>
              </a:p>
            </p:txBody>
          </p:sp>
        </p:grpSp>
        <p:cxnSp>
          <p:nvCxnSpPr>
            <p:cNvPr id="36" name="直接连接符 35"/>
            <p:cNvCxnSpPr/>
            <p:nvPr/>
          </p:nvCxnSpPr>
          <p:spPr>
            <a:xfrm>
              <a:off x="5764673" y="4952394"/>
              <a:ext cx="871129" cy="0"/>
            </a:xfrm>
            <a:prstGeom prst="line">
              <a:avLst/>
            </a:prstGeom>
            <a:ln>
              <a:solidFill>
                <a:schemeClr val="tx1">
                  <a:lumMod val="85000"/>
                  <a:lumOff val="15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3117828" y="3436446"/>
            <a:ext cx="1990213" cy="1511607"/>
            <a:chOff x="3603603" y="3817446"/>
            <a:chExt cx="1990213" cy="1511607"/>
          </a:xfrm>
        </p:grpSpPr>
        <p:cxnSp>
          <p:nvCxnSpPr>
            <p:cNvPr id="34" name="直接连接符 33"/>
            <p:cNvCxnSpPr/>
            <p:nvPr/>
          </p:nvCxnSpPr>
          <p:spPr>
            <a:xfrm>
              <a:off x="4722687" y="4040248"/>
              <a:ext cx="871129" cy="0"/>
            </a:xfrm>
            <a:prstGeom prst="line">
              <a:avLst/>
            </a:prstGeom>
            <a:ln>
              <a:solidFill>
                <a:schemeClr val="tx1">
                  <a:lumMod val="85000"/>
                  <a:lumOff val="15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603603" y="3817446"/>
              <a:ext cx="1070353" cy="1511607"/>
              <a:chOff x="3972243" y="3388370"/>
              <a:chExt cx="1195731" cy="1688231"/>
            </a:xfrm>
          </p:grpSpPr>
          <p:sp>
            <p:nvSpPr>
              <p:cNvPr id="38" name="任意多边形 33"/>
              <p:cNvSpPr/>
              <p:nvPr/>
            </p:nvSpPr>
            <p:spPr>
              <a:xfrm flipH="true">
                <a:off x="3972243" y="3388370"/>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B7A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atin typeface="思源宋体 CN" panose="02020400000000000000" pitchFamily="18" charset="-122"/>
                  <a:ea typeface="思源宋体 CN" panose="02020400000000000000" pitchFamily="18" charset="-122"/>
                </a:endParaRPr>
              </a:p>
            </p:txBody>
          </p:sp>
          <p:sp>
            <p:nvSpPr>
              <p:cNvPr id="39" name="Freeform 126"/>
              <p:cNvSpPr>
                <a:spLocks noChangeAspect="true" noEditPoints="true"/>
              </p:cNvSpPr>
              <p:nvPr/>
            </p:nvSpPr>
            <p:spPr bwMode="auto">
              <a:xfrm>
                <a:off x="4385843" y="3856787"/>
                <a:ext cx="297012" cy="371653"/>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121920" tIns="60960" rIns="121920" bIns="60960" numCol="1" anchor="t" anchorCtr="false" compatLnSpc="true"/>
              <a:lstStyle/>
              <a:p>
                <a:endParaRPr lang="zh-CN" altLang="en-US" sz="1600" dirty="0">
                  <a:solidFill>
                    <a:srgbClr val="0EDEBA"/>
                  </a:solidFill>
                  <a:latin typeface="思源宋体 CN" panose="02020400000000000000" pitchFamily="18" charset="-122"/>
                  <a:ea typeface="思源宋体 CN" panose="02020400000000000000" pitchFamily="18" charset="-122"/>
                  <a:cs typeface="Arial" panose="02080604020202020204" pitchFamily="34" charset="0"/>
                </a:endParaRPr>
              </a:p>
            </p:txBody>
          </p:sp>
        </p:grpSp>
      </p:grpSp>
      <p:sp>
        <p:nvSpPr>
          <p:cNvPr id="47" name="文本框 25"/>
          <p:cNvSpPr txBox="true"/>
          <p:nvPr/>
        </p:nvSpPr>
        <p:spPr>
          <a:xfrm>
            <a:off x="2535665" y="1141461"/>
            <a:ext cx="8047873" cy="978729"/>
          </a:xfrm>
          <a:prstGeom prst="rect">
            <a:avLst/>
          </a:prstGeom>
          <a:noFill/>
        </p:spPr>
        <p:txBody>
          <a:bodyPr wrap="square" rtlCol="0">
            <a:spAutoFit/>
          </a:bodyPr>
          <a:lstStyle/>
          <a:p>
            <a:pPr lvl="0" defTabSz="914400">
              <a:lnSpc>
                <a:spcPct val="120000"/>
              </a:lnSpc>
              <a:defRPr/>
            </a:pPr>
            <a:r>
              <a:rPr lang="zh-CN" altLang="zh-CN" sz="2400" b="1" dirty="0">
                <a:solidFill>
                  <a:srgbClr val="DEA900"/>
                </a:solidFill>
              </a:rPr>
              <a:t>一是筹备好市属企业述职问询会议</a:t>
            </a:r>
            <a:r>
              <a:rPr lang="zh-CN" altLang="zh-CN" sz="2400" dirty="0">
                <a:solidFill>
                  <a:srgbClr val="DEA900"/>
                </a:solidFill>
              </a:rPr>
              <a:t>，增强市属企业深化改革推动发展的紧迫感，激发干事创业的积极性。</a:t>
            </a:r>
            <a:endParaRPr lang="zh-CN" altLang="en-US" sz="2400" dirty="0">
              <a:solidFill>
                <a:srgbClr val="DEA900"/>
              </a:solidFill>
              <a:latin typeface="思源宋体 CN" panose="02020400000000000000" pitchFamily="18" charset="-122"/>
              <a:ea typeface="思源宋体 CN" panose="02020400000000000000" pitchFamily="18" charset="-122"/>
              <a:cs typeface="Segoe UI" panose="020B0502040204020203" pitchFamily="34" charset="0"/>
            </a:endParaRPr>
          </a:p>
        </p:txBody>
      </p:sp>
      <p:sp>
        <p:nvSpPr>
          <p:cNvPr id="50" name="文本框 28"/>
          <p:cNvSpPr txBox="true"/>
          <p:nvPr/>
        </p:nvSpPr>
        <p:spPr>
          <a:xfrm>
            <a:off x="3935199" y="2278169"/>
            <a:ext cx="6904249" cy="978729"/>
          </a:xfrm>
          <a:prstGeom prst="rect">
            <a:avLst/>
          </a:prstGeom>
          <a:noFill/>
        </p:spPr>
        <p:txBody>
          <a:bodyPr wrap="square" rtlCol="0">
            <a:spAutoFit/>
          </a:bodyPr>
          <a:lstStyle/>
          <a:p>
            <a:pPr lvl="0" defTabSz="914400">
              <a:lnSpc>
                <a:spcPct val="120000"/>
              </a:lnSpc>
              <a:defRPr/>
            </a:pPr>
            <a:r>
              <a:rPr lang="zh-CN" altLang="zh-CN" sz="2400" b="1" dirty="0">
                <a:solidFill>
                  <a:srgbClr val="00B050"/>
                </a:solidFill>
              </a:rPr>
              <a:t>二是发挥好国务院国资委直接联系点作用，</a:t>
            </a:r>
            <a:r>
              <a:rPr lang="zh-CN" altLang="zh-CN" sz="2400" dirty="0">
                <a:solidFill>
                  <a:srgbClr val="00B050"/>
                </a:solidFill>
              </a:rPr>
              <a:t>加强向国务院国资委工作汇报，争取工作指导和支持。</a:t>
            </a:r>
            <a:endParaRPr lang="zh-CN" altLang="en-US" sz="2400" b="1" dirty="0">
              <a:solidFill>
                <a:srgbClr val="00B050"/>
              </a:solidFill>
              <a:latin typeface="思源宋体 CN" panose="02020400000000000000" pitchFamily="18" charset="-122"/>
              <a:ea typeface="思源宋体 CN" panose="02020400000000000000" pitchFamily="18" charset="-122"/>
              <a:cs typeface="Segoe UI" panose="020B0502040204020203" pitchFamily="34" charset="0"/>
            </a:endParaRPr>
          </a:p>
        </p:txBody>
      </p:sp>
      <p:sp>
        <p:nvSpPr>
          <p:cNvPr id="53" name="文本框 31"/>
          <p:cNvSpPr txBox="true"/>
          <p:nvPr/>
        </p:nvSpPr>
        <p:spPr>
          <a:xfrm>
            <a:off x="5330767" y="3436446"/>
            <a:ext cx="6242107" cy="978729"/>
          </a:xfrm>
          <a:prstGeom prst="rect">
            <a:avLst/>
          </a:prstGeom>
          <a:noFill/>
        </p:spPr>
        <p:txBody>
          <a:bodyPr wrap="square" rtlCol="0">
            <a:spAutoFit/>
          </a:bodyPr>
          <a:lstStyle/>
          <a:p>
            <a:pPr lvl="0" defTabSz="914400">
              <a:lnSpc>
                <a:spcPct val="120000"/>
              </a:lnSpc>
              <a:defRPr/>
            </a:pPr>
            <a:r>
              <a:rPr lang="zh-CN" altLang="zh-CN" sz="2400" b="1" dirty="0">
                <a:solidFill>
                  <a:srgbClr val="0866BC"/>
                </a:solidFill>
              </a:rPr>
              <a:t>三是联系好与省属企业交流合作</a:t>
            </a:r>
            <a:r>
              <a:rPr lang="zh-CN" altLang="zh-CN" sz="2400" dirty="0">
                <a:solidFill>
                  <a:srgbClr val="0866BC"/>
                </a:solidFill>
              </a:rPr>
              <a:t>，推动市属企业与省企多领域深层次开展合资合作。</a:t>
            </a:r>
            <a:endParaRPr lang="zh-CN" altLang="en-US" sz="2400" b="1" dirty="0">
              <a:solidFill>
                <a:srgbClr val="0866BC"/>
              </a:solidFill>
              <a:latin typeface="思源宋体 CN" panose="02020400000000000000" pitchFamily="18" charset="-122"/>
              <a:ea typeface="思源宋体 CN" panose="02020400000000000000" pitchFamily="18" charset="-122"/>
              <a:cs typeface="Segoe UI" panose="020B0502040204020203" pitchFamily="34" charset="0"/>
            </a:endParaRPr>
          </a:p>
        </p:txBody>
      </p:sp>
      <p:sp>
        <p:nvSpPr>
          <p:cNvPr id="56" name="文本框 34"/>
          <p:cNvSpPr txBox="true"/>
          <p:nvPr/>
        </p:nvSpPr>
        <p:spPr>
          <a:xfrm>
            <a:off x="6844088" y="4614494"/>
            <a:ext cx="4947862" cy="1420495"/>
          </a:xfrm>
          <a:prstGeom prst="rect">
            <a:avLst/>
          </a:prstGeom>
          <a:noFill/>
        </p:spPr>
        <p:txBody>
          <a:bodyPr wrap="square" rtlCol="0">
            <a:spAutoFit/>
          </a:bodyPr>
          <a:lstStyle/>
          <a:p>
            <a:pPr>
              <a:lnSpc>
                <a:spcPct val="120000"/>
              </a:lnSpc>
            </a:pPr>
            <a:r>
              <a:rPr lang="zh-CN" altLang="zh-CN" sz="2400" b="1" dirty="0">
                <a:solidFill>
                  <a:srgbClr val="C00000"/>
                </a:solidFill>
              </a:rPr>
              <a:t>四是全力抓好攻坚行动，</a:t>
            </a:r>
            <a:r>
              <a:rPr lang="zh-CN" altLang="zh-CN" sz="2400" dirty="0">
                <a:solidFill>
                  <a:srgbClr val="C00000"/>
                </a:solidFill>
              </a:rPr>
              <a:t>坚持问题导向，紧盯薄弱环节，扫清阻碍企业高质量发展障碍。</a:t>
            </a:r>
            <a:endParaRPr lang="zh-CN" altLang="zh-CN" sz="2400"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ppt_x"/>
                                          </p:val>
                                        </p:tav>
                                        <p:tav tm="100000">
                                          <p:val>
                                            <p:strVal val="#ppt_x"/>
                                          </p:val>
                                        </p:tav>
                                      </p:tavLst>
                                    </p:anim>
                                    <p:anim calcmode="lin" valueType="num">
                                      <p:cBhvr additive="base">
                                        <p:cTn id="22"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500"/>
                            </p:stCondLst>
                            <p:childTnLst>
                              <p:par>
                                <p:cTn id="29" presetID="2" presetClass="entr" presetSubtype="1"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
                            </p:stCondLst>
                            <p:childTnLst>
                              <p:par>
                                <p:cTn id="39" presetID="2" presetClass="entr" presetSubtype="4"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500" fill="hold"/>
                                        <p:tgtEl>
                                          <p:spTgt spid="56"/>
                                        </p:tgtEl>
                                        <p:attrNameLst>
                                          <p:attrName>ppt_x</p:attrName>
                                        </p:attrNameLst>
                                      </p:cBhvr>
                                      <p:tavLst>
                                        <p:tav tm="0">
                                          <p:val>
                                            <p:strVal val="#ppt_x"/>
                                          </p:val>
                                        </p:tav>
                                        <p:tav tm="100000">
                                          <p:val>
                                            <p:strVal val="#ppt_x"/>
                                          </p:val>
                                        </p:tav>
                                      </p:tavLst>
                                    </p:anim>
                                    <p:anim calcmode="lin" valueType="num">
                                      <p:cBhvr additive="base">
                                        <p:cTn id="42"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0" grpId="0"/>
      <p:bldP spid="53" grpId="0"/>
      <p:bldP spid="5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true">
            <a:spLocks noChangeArrowheads="true"/>
          </p:cNvSpPr>
          <p:nvPr/>
        </p:nvSpPr>
        <p:spPr bwMode="auto">
          <a:xfrm>
            <a:off x="497515" y="967070"/>
            <a:ext cx="11174819" cy="3323987"/>
          </a:xfrm>
          <a:prstGeom prst="rect">
            <a:avLst/>
          </a:prstGeom>
          <a:noFill/>
          <a:ln w="9525">
            <a:noFill/>
            <a:miter lim="800000"/>
          </a:ln>
        </p:spPr>
        <p:txBody>
          <a:bodyPr wrap="square">
            <a:spAutoFit/>
          </a:bodyPr>
          <a:lstStyle/>
          <a:p>
            <a:pPr algn="just">
              <a:lnSpc>
                <a:spcPct val="150000"/>
              </a:lnSpc>
            </a:pPr>
            <a:r>
              <a:rPr lang="zh-CN" altLang="en-US" sz="2800" b="1" dirty="0" smtClean="0">
                <a:solidFill>
                  <a:schemeClr val="accent4"/>
                </a:solidFill>
                <a:ea typeface="微软雅黑" panose="020B0503020204020204" pitchFamily="34" charset="-122"/>
              </a:rPr>
              <a:t>　　市</a:t>
            </a:r>
            <a:r>
              <a:rPr lang="zh-CN" altLang="en-US" sz="2800" b="1" dirty="0">
                <a:solidFill>
                  <a:schemeClr val="accent4"/>
                </a:solidFill>
                <a:ea typeface="微软雅黑" panose="020B0503020204020204" pitchFamily="34" charset="-122"/>
              </a:rPr>
              <a:t>国资国企系统将深入学习贯彻习近平总书记重要讲话和重要指示批示精神，严格落实市委、市政府决策部署和工作要求，强化系统观念，统筹抓好企业经济运行、深化改革、疫情防控、安全生产等各项工作，勠力同心、攻坚克难、真抓实干，为建设“六个新聊城”作出国资国企贡献，以实际行动迎接党的二十大胜利召开。</a:t>
            </a:r>
            <a:endParaRPr lang="zh-CN" altLang="en-US" sz="2800" b="1" dirty="0">
              <a:solidFill>
                <a:schemeClr val="accent4"/>
              </a:solidFill>
              <a:latin typeface="方正颜宋体" charset="-122"/>
              <a:ea typeface="方正颜宋体"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84" y="-9766"/>
            <a:ext cx="12196183" cy="6867766"/>
          </a:xfrm>
          <a:prstGeom prst="rect">
            <a:avLst/>
          </a:prstGeom>
          <a:blipFill dpi="0" rotWithShape="true">
            <a:blip r:embed="rId1" cstate="print">
              <a:extLst>
                <a:ext uri="{28A0092B-C50C-407E-A947-70E740481C1C}">
                  <a14:useLocalDpi xmlns:a14="http://schemas.microsoft.com/office/drawing/2010/main" val="false"/>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32791" name="副标题 34"/>
          <p:cNvSpPr>
            <a:spLocks noGrp="true"/>
          </p:cNvSpPr>
          <p:nvPr>
            <p:custDataLst>
              <p:tags r:id="rId2"/>
            </p:custDataLst>
          </p:nvPr>
        </p:nvSpPr>
        <p:spPr>
          <a:xfrm>
            <a:off x="990600" y="2658110"/>
            <a:ext cx="10211435" cy="998855"/>
          </a:xfrm>
          <a:prstGeom prst="rect">
            <a:avLst/>
          </a:prstGeom>
          <a:noFill/>
          <a:ln w="9525">
            <a:noFill/>
          </a:ln>
        </p:spPr>
        <p:txBody>
          <a:bodyPr vert="horz" lIns="90000" tIns="46800" rIns="90000" bIns="46800" anchor="t">
            <a:noAutofit/>
          </a:bodyPr>
          <a:lstStyle>
            <a:lvl1pPr marL="0" indent="0" algn="ctr" defTabSz="914400" rtl="0" eaLnBrk="1" fontAlgn="auto" latinLnBrk="0" hangingPunct="1">
              <a:lnSpc>
                <a:spcPct val="110000"/>
              </a:lnSpc>
              <a:spcBef>
                <a:spcPts val="0"/>
              </a:spcBef>
              <a:spcAft>
                <a:spcPts val="1000"/>
              </a:spcAft>
              <a:buFont typeface="Arial" panose="02080604020202020204" pitchFamily="34" charset="0"/>
              <a:buNone/>
              <a:defRPr sz="2400" u="none" strike="noStrike" kern="1200" cap="none" spc="20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8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80604020202020204" pitchFamily="34" charset="0"/>
              <a:buNone/>
              <a:defRPr sz="18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80604020202020204" pitchFamily="34" charset="0"/>
              <a:buNone/>
              <a:defRPr sz="1600" u="none" strike="noStrike" kern="1200" cap="none" spc="150" normalizeH="0" baseline="0">
                <a:solidFill>
                  <a:schemeClr val="tx1">
                    <a:lumMod val="65000"/>
                    <a:lumOff val="35000"/>
                  </a:schemeClr>
                </a:solidFill>
                <a:uFillTx/>
                <a:latin typeface="Arial" panose="0208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80604020202020204" pitchFamily="34" charset="0"/>
              <a:buNone/>
              <a:defRPr sz="16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1000"/>
              </a:spcAft>
              <a:buClrTx/>
              <a:buSzTx/>
              <a:buFont typeface="Arial" panose="02080604020202020204" pitchFamily="34" charset="0"/>
              <a:buNone/>
            </a:pPr>
            <a:r>
              <a:rPr kumimoji="0" lang="zh-CN" altLang="en-US" sz="5900" b="1" i="0" u="none" strike="noStrike" kern="1200" cap="none" spc="150" normalizeH="0" baseline="0" noProof="1">
                <a:solidFill>
                  <a:srgbClr val="0767A8"/>
                </a:solidFill>
                <a:uFillTx/>
                <a:latin typeface="微软雅黑" panose="020B0503020204020204" pitchFamily="34" charset="-122"/>
                <a:cs typeface="微软雅黑" panose="020B0503020204020204" pitchFamily="34" charset="-122"/>
              </a:rPr>
              <a:t>汇报完毕  谢谢大家</a:t>
            </a:r>
            <a:endParaRPr kumimoji="0" lang="zh-CN" altLang="en-US" sz="5900" b="1" i="0" u="none" strike="noStrike" kern="1200" cap="none" spc="150" normalizeH="0" baseline="0" noProof="1">
              <a:solidFill>
                <a:srgbClr val="0767A8"/>
              </a:solidFill>
              <a:uFillTx/>
              <a:latin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2791"/>
                                        </p:tgtEl>
                                        <p:attrNameLst>
                                          <p:attrName>style.visibility</p:attrName>
                                        </p:attrNameLst>
                                      </p:cBhvr>
                                      <p:to>
                                        <p:strVal val="visible"/>
                                      </p:to>
                                    </p:set>
                                    <p:anim calcmode="lin" valueType="num">
                                      <p:cBhvr additive="base">
                                        <p:cTn id="11" dur="500"/>
                                        <p:tgtEl>
                                          <p:spTgt spid="32791"/>
                                        </p:tgtEl>
                                        <p:attrNameLst>
                                          <p:attrName>ppt_y</p:attrName>
                                        </p:attrNameLst>
                                      </p:cBhvr>
                                      <p:tavLst>
                                        <p:tav tm="0">
                                          <p:val>
                                            <p:strVal val="#ppt_y+#ppt_h*1.125000"/>
                                          </p:val>
                                        </p:tav>
                                        <p:tav tm="100000">
                                          <p:val>
                                            <p:strVal val="#ppt_y"/>
                                          </p:val>
                                        </p:tav>
                                      </p:tavLst>
                                    </p:anim>
                                    <p:animEffect transition="in" filter="wipe(up)">
                                      <p:cBhvr>
                                        <p:cTn id="12" dur="500"/>
                                        <p:tgtEl>
                                          <p:spTgt spid="327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true"/>
      <p:bldP spid="32791" grpId="0"/>
      <p:bldP spid="3279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5">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4775"/>
            <a:chOff x="594902" y="1145075"/>
            <a:chExt cx="5387256" cy="584775"/>
          </a:xfrm>
        </p:grpSpPr>
        <p:sp>
          <p:nvSpPr>
            <p:cNvPr id="4" name="文本框 19"/>
            <p:cNvSpPr txBox="true"/>
            <p:nvPr/>
          </p:nvSpPr>
          <p:spPr>
            <a:xfrm>
              <a:off x="1021725" y="1145075"/>
              <a:ext cx="4960433" cy="58477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省属企业实力雄厚</a:t>
              </a:r>
              <a:endPar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6">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一、聚焦一个目标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2" name="组合 1"/>
          <p:cNvGrpSpPr/>
          <p:nvPr/>
        </p:nvGrpSpPr>
        <p:grpSpPr>
          <a:xfrm>
            <a:off x="118791" y="1575062"/>
            <a:ext cx="12318783" cy="4973422"/>
            <a:chOff x="118791" y="1575062"/>
            <a:chExt cx="12318783" cy="4973422"/>
          </a:xfrm>
        </p:grpSpPr>
        <p:grpSp>
          <p:nvGrpSpPr>
            <p:cNvPr id="45" name="组合 11"/>
            <p:cNvGrpSpPr/>
            <p:nvPr/>
          </p:nvGrpSpPr>
          <p:grpSpPr>
            <a:xfrm>
              <a:off x="133161" y="2468899"/>
              <a:ext cx="2997846" cy="3994085"/>
              <a:chOff x="6513534" y="1778696"/>
              <a:chExt cx="5680054" cy="4431750"/>
            </a:xfrm>
          </p:grpSpPr>
          <p:graphicFrame>
            <p:nvGraphicFramePr>
              <p:cNvPr id="46" name="图表 45"/>
              <p:cNvGraphicFramePr/>
              <p:nvPr/>
            </p:nvGraphicFramePr>
            <p:xfrm>
              <a:off x="6513534" y="1778696"/>
              <a:ext cx="5680054" cy="4028338"/>
            </p:xfrm>
            <a:graphic>
              <a:graphicData uri="http://schemas.openxmlformats.org/drawingml/2006/chart">
                <c:chart xmlns:c="http://schemas.openxmlformats.org/drawingml/2006/chart" xmlns:r="http://schemas.openxmlformats.org/officeDocument/2006/relationships" r:id="rId1"/>
              </a:graphicData>
            </a:graphic>
          </p:graphicFrame>
          <p:sp>
            <p:nvSpPr>
              <p:cNvPr id="47" name="MH_SubTitle_4"/>
              <p:cNvSpPr/>
              <p:nvPr>
                <p:custDataLst>
                  <p:tags r:id="rId7"/>
                </p:custDataLst>
              </p:nvPr>
            </p:nvSpPr>
            <p:spPr>
              <a:xfrm>
                <a:off x="6855839" y="5569528"/>
                <a:ext cx="1835632"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sp>
            <p:nvSpPr>
              <p:cNvPr id="48" name="MH_SubTitle_4"/>
              <p:cNvSpPr/>
              <p:nvPr>
                <p:custDataLst>
                  <p:tags r:id="rId8"/>
                </p:custDataLst>
              </p:nvPr>
            </p:nvSpPr>
            <p:spPr>
              <a:xfrm>
                <a:off x="8793404" y="5591303"/>
                <a:ext cx="1835633"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grpSp>
        <p:grpSp>
          <p:nvGrpSpPr>
            <p:cNvPr id="49" name="组合 11"/>
            <p:cNvGrpSpPr/>
            <p:nvPr/>
          </p:nvGrpSpPr>
          <p:grpSpPr>
            <a:xfrm>
              <a:off x="9315311" y="2752260"/>
              <a:ext cx="3122263" cy="3796224"/>
              <a:chOff x="6513534" y="2725610"/>
              <a:chExt cx="5680054" cy="3484836"/>
            </a:xfrm>
          </p:grpSpPr>
          <p:graphicFrame>
            <p:nvGraphicFramePr>
              <p:cNvPr id="50" name="图表 49"/>
              <p:cNvGraphicFramePr/>
              <p:nvPr/>
            </p:nvGraphicFramePr>
            <p:xfrm>
              <a:off x="6513534" y="2725610"/>
              <a:ext cx="5680054" cy="3081424"/>
            </p:xfrm>
            <a:graphic>
              <a:graphicData uri="http://schemas.openxmlformats.org/drawingml/2006/chart">
                <c:chart xmlns:c="http://schemas.openxmlformats.org/drawingml/2006/chart" xmlns:r="http://schemas.openxmlformats.org/officeDocument/2006/relationships" r:id="rId2"/>
              </a:graphicData>
            </a:graphic>
          </p:graphicFrame>
          <p:sp>
            <p:nvSpPr>
              <p:cNvPr id="51" name="MH_SubTitle_4"/>
              <p:cNvSpPr/>
              <p:nvPr>
                <p:custDataLst>
                  <p:tags r:id="rId9"/>
                </p:custDataLst>
              </p:nvPr>
            </p:nvSpPr>
            <p:spPr>
              <a:xfrm>
                <a:off x="6855839" y="5569528"/>
                <a:ext cx="1835632"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sp>
            <p:nvSpPr>
              <p:cNvPr id="52" name="MH_SubTitle_4"/>
              <p:cNvSpPr/>
              <p:nvPr>
                <p:custDataLst>
                  <p:tags r:id="rId10"/>
                </p:custDataLst>
              </p:nvPr>
            </p:nvSpPr>
            <p:spPr>
              <a:xfrm>
                <a:off x="8793404" y="5591303"/>
                <a:ext cx="1835633"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grpSp>
        <p:grpSp>
          <p:nvGrpSpPr>
            <p:cNvPr id="53" name="组合 52"/>
            <p:cNvGrpSpPr/>
            <p:nvPr/>
          </p:nvGrpSpPr>
          <p:grpSpPr>
            <a:xfrm>
              <a:off x="3022670" y="1606215"/>
              <a:ext cx="2788953" cy="4562475"/>
              <a:chOff x="409334" y="1735479"/>
              <a:chExt cx="4066413" cy="4562475"/>
            </a:xfrm>
          </p:grpSpPr>
          <p:sp>
            <p:nvSpPr>
              <p:cNvPr id="54" name="object 4"/>
              <p:cNvSpPr/>
              <p:nvPr/>
            </p:nvSpPr>
            <p:spPr>
              <a:xfrm>
                <a:off x="409334" y="2169502"/>
                <a:ext cx="4066413" cy="4128452"/>
              </a:xfrm>
              <a:custGeom>
                <a:avLst/>
                <a:gdLst/>
                <a:ahLst/>
                <a:cxnLst/>
                <a:rect l="l" t="t" r="r" b="b"/>
                <a:pathLst>
                  <a:path w="3910965" h="2095500">
                    <a:moveTo>
                      <a:pt x="0" y="2095499"/>
                    </a:moveTo>
                    <a:lnTo>
                      <a:pt x="3910584" y="2095499"/>
                    </a:lnTo>
                    <a:lnTo>
                      <a:pt x="3910584" y="0"/>
                    </a:lnTo>
                    <a:lnTo>
                      <a:pt x="0" y="0"/>
                    </a:lnTo>
                    <a:lnTo>
                      <a:pt x="0" y="2095499"/>
                    </a:lnTo>
                    <a:close/>
                  </a:path>
                </a:pathLst>
              </a:custGeom>
              <a:solidFill>
                <a:srgbClr val="00B050">
                  <a:alpha val="1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55" name="object 10"/>
              <p:cNvSpPr txBox="true"/>
              <p:nvPr/>
            </p:nvSpPr>
            <p:spPr>
              <a:xfrm>
                <a:off x="410689" y="1735479"/>
                <a:ext cx="4058696" cy="525886"/>
              </a:xfrm>
              <a:prstGeom prst="rect">
                <a:avLst/>
              </a:prstGeom>
              <a:solidFill>
                <a:srgbClr val="00B050"/>
              </a:solidFill>
            </p:spPr>
            <p:txBody>
              <a:bodyPr vert="horz" wrap="square" lIns="0" tIns="108000" rIns="0" bIns="108000" rtlCol="0">
                <a:spAutoFit/>
              </a:bodyPr>
              <a:lstStyle/>
              <a:p>
                <a:pPr marR="75565" lvl="0" algn="ctr">
                  <a:spcBef>
                    <a:spcPts val="265"/>
                  </a:spcBef>
                </a:pPr>
                <a:r>
                  <a:rPr lang="zh-CN" altLang="en-US" sz="2000" b="1" kern="0" spc="-5" dirty="0">
                    <a:solidFill>
                      <a:srgbClr val="FFFFFF"/>
                    </a:solidFill>
                    <a:latin typeface="微软雅黑" panose="020B0503020204020204" pitchFamily="34" charset="-122"/>
                    <a:cs typeface="微软雅黑" panose="020B0503020204020204" pitchFamily="34" charset="-122"/>
                  </a:rPr>
                  <a:t>营业</a:t>
                </a:r>
                <a:r>
                  <a:rPr lang="zh-CN" altLang="en-US" sz="2000" b="1" kern="0" spc="-5" dirty="0" smtClean="0">
                    <a:solidFill>
                      <a:srgbClr val="FFFFFF"/>
                    </a:solidFill>
                    <a:latin typeface="微软雅黑" panose="020B0503020204020204" pitchFamily="34" charset="-122"/>
                    <a:cs typeface="微软雅黑" panose="020B0503020204020204" pitchFamily="34" charset="-122"/>
                  </a:rPr>
                  <a:t>收入</a:t>
                </a:r>
                <a:r>
                  <a:rPr lang="en-US" altLang="zh-CN" sz="2000" b="1" kern="0" spc="-5" dirty="0">
                    <a:solidFill>
                      <a:srgbClr val="FFFFFF"/>
                    </a:solidFill>
                    <a:latin typeface="微软雅黑" panose="020B0503020204020204" pitchFamily="34" charset="-122"/>
                    <a:cs typeface="微软雅黑" panose="020B0503020204020204" pitchFamily="34" charset="-122"/>
                  </a:rPr>
                  <a:t>1.9</a:t>
                </a:r>
                <a:r>
                  <a:rPr lang="zh-CN" altLang="en-US" sz="2000" b="1" kern="0" spc="-5" dirty="0">
                    <a:solidFill>
                      <a:srgbClr val="FFFFFF"/>
                    </a:solidFill>
                    <a:latin typeface="微软雅黑" panose="020B0503020204020204" pitchFamily="34" charset="-122"/>
                    <a:cs typeface="微软雅黑" panose="020B0503020204020204" pitchFamily="34" charset="-122"/>
                  </a:rPr>
                  <a:t>万亿元</a:t>
                </a:r>
                <a:endParaRPr kumimoji="0" lang="zh-CN" altLang="en-US" sz="2000" b="1" i="0" u="none" strike="noStrike" kern="0" cap="none" spc="-5" normalizeH="0" baseline="0" noProof="0" dirty="0">
                  <a:ln>
                    <a:noFill/>
                  </a:ln>
                  <a:solidFill>
                    <a:srgbClr val="FFFFFF"/>
                  </a:solidFill>
                  <a:effectLst/>
                  <a:uLnTx/>
                  <a:uFillTx/>
                  <a:latin typeface="微软雅黑" panose="020B0503020204020204" pitchFamily="34" charset="-122"/>
                  <a:cs typeface="微软雅黑" panose="020B0503020204020204" pitchFamily="34" charset="-122"/>
                </a:endParaRPr>
              </a:p>
            </p:txBody>
          </p:sp>
        </p:grpSp>
        <p:grpSp>
          <p:nvGrpSpPr>
            <p:cNvPr id="56" name="组合 11"/>
            <p:cNvGrpSpPr/>
            <p:nvPr/>
          </p:nvGrpSpPr>
          <p:grpSpPr>
            <a:xfrm>
              <a:off x="3084652" y="2457462"/>
              <a:ext cx="2997846" cy="3994086"/>
              <a:chOff x="6513533" y="1778695"/>
              <a:chExt cx="5680054" cy="4431751"/>
            </a:xfrm>
          </p:grpSpPr>
          <p:graphicFrame>
            <p:nvGraphicFramePr>
              <p:cNvPr id="57" name="图表 56"/>
              <p:cNvGraphicFramePr/>
              <p:nvPr/>
            </p:nvGraphicFramePr>
            <p:xfrm>
              <a:off x="6513533" y="1778695"/>
              <a:ext cx="5680054" cy="4028338"/>
            </p:xfrm>
            <a:graphic>
              <a:graphicData uri="http://schemas.openxmlformats.org/drawingml/2006/chart">
                <c:chart xmlns:c="http://schemas.openxmlformats.org/drawingml/2006/chart" xmlns:r="http://schemas.openxmlformats.org/officeDocument/2006/relationships" r:id="rId3"/>
              </a:graphicData>
            </a:graphic>
          </p:graphicFrame>
          <p:sp>
            <p:nvSpPr>
              <p:cNvPr id="58" name="MH_SubTitle_4"/>
              <p:cNvSpPr/>
              <p:nvPr>
                <p:custDataLst>
                  <p:tags r:id="rId11"/>
                </p:custDataLst>
              </p:nvPr>
            </p:nvSpPr>
            <p:spPr>
              <a:xfrm>
                <a:off x="6855839" y="5569528"/>
                <a:ext cx="1835632"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sp>
            <p:nvSpPr>
              <p:cNvPr id="59" name="MH_SubTitle_4"/>
              <p:cNvSpPr/>
              <p:nvPr>
                <p:custDataLst>
                  <p:tags r:id="rId12"/>
                </p:custDataLst>
              </p:nvPr>
            </p:nvSpPr>
            <p:spPr>
              <a:xfrm>
                <a:off x="8793404" y="5591303"/>
                <a:ext cx="1835633"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grpSp>
        <p:sp>
          <p:nvSpPr>
            <p:cNvPr id="60" name="object 20"/>
            <p:cNvSpPr/>
            <p:nvPr/>
          </p:nvSpPr>
          <p:spPr>
            <a:xfrm rot="20322505">
              <a:off x="3607801" y="3141246"/>
              <a:ext cx="1157044" cy="464868"/>
            </a:xfrm>
            <a:prstGeom prst="rect">
              <a:avLst/>
            </a:prstGeom>
            <a:blipFill>
              <a:blip r:embed="rId1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61" name="TextBox 60"/>
            <p:cNvSpPr txBox="true"/>
            <p:nvPr/>
          </p:nvSpPr>
          <p:spPr>
            <a:xfrm>
              <a:off x="860166" y="3822584"/>
              <a:ext cx="1304346" cy="511981"/>
            </a:xfrm>
            <a:prstGeom prst="rect">
              <a:avLst/>
            </a:prstGeom>
          </p:spPr>
          <p:txBody>
            <a:bodyPr anchor="ctr"/>
            <a:lstStyle>
              <a:defPPr>
                <a:defRPr lang="zh-CN"/>
              </a:defPPr>
              <a:lvl1pPr lvl="0" algn="ctr">
                <a:lnSpc>
                  <a:spcPct val="150000"/>
                </a:lnSpc>
                <a:spcBef>
                  <a:spcPct val="0"/>
                </a:spcBef>
                <a:defRPr b="1">
                  <a:solidFill>
                    <a:prstClr val="black">
                      <a:lumMod val="75000"/>
                      <a:lumOff val="25000"/>
                    </a:prstClr>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zh-CN" altLang="en-US" sz="1800" b="1" i="0" u="none" strike="noStrike" kern="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endParaRPr>
            </a:p>
          </p:txBody>
        </p:sp>
        <p:sp>
          <p:nvSpPr>
            <p:cNvPr id="62" name="TextBox 61"/>
            <p:cNvSpPr txBox="true"/>
            <p:nvPr/>
          </p:nvSpPr>
          <p:spPr>
            <a:xfrm>
              <a:off x="3118552" y="2891901"/>
              <a:ext cx="1304346" cy="511981"/>
            </a:xfrm>
            <a:prstGeom prst="rect">
              <a:avLst/>
            </a:prstGeom>
          </p:spPr>
          <p:txBody>
            <a:bodyPr anchor="ctr"/>
            <a:lstStyle>
              <a:defPPr>
                <a:defRPr lang="zh-CN"/>
              </a:defPPr>
              <a:lvl1pPr lvl="0" algn="ctr">
                <a:lnSpc>
                  <a:spcPct val="150000"/>
                </a:lnSpc>
                <a:spcBef>
                  <a:spcPct val="0"/>
                </a:spcBef>
                <a:defRPr b="1">
                  <a:solidFill>
                    <a:prstClr val="black">
                      <a:lumMod val="75000"/>
                      <a:lumOff val="25000"/>
                    </a:prstClr>
                  </a:solidFill>
                  <a:latin typeface="微软雅黑" panose="020B0503020204020204" pitchFamily="34" charset="-122"/>
                  <a:ea typeface="微软雅黑" panose="020B0503020204020204" pitchFamily="34" charset="-122"/>
                </a:defRPr>
              </a:lvl1pPr>
            </a:lstStyle>
            <a:p>
              <a:pPr lvl="0">
                <a:lnSpc>
                  <a:spcPct val="100000"/>
                </a:lnSpc>
              </a:pPr>
              <a:r>
                <a:rPr lang="zh-CN" altLang="en-US" sz="2400" kern="0" dirty="0" smtClean="0">
                  <a:solidFill>
                    <a:srgbClr val="00B050"/>
                  </a:solidFill>
                </a:rPr>
                <a:t>增长</a:t>
              </a:r>
              <a:r>
                <a:rPr lang="en-US" altLang="zh-CN" sz="2400" kern="0" dirty="0">
                  <a:solidFill>
                    <a:srgbClr val="00B050"/>
                  </a:solidFill>
                </a:rPr>
                <a:t>15.6%</a:t>
              </a:r>
              <a:endParaRPr kumimoji="0" lang="zh-CN" altLang="en-US" sz="1800" b="1" i="0" u="none" strike="noStrike" kern="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endParaRPr>
            </a:p>
          </p:txBody>
        </p:sp>
        <p:grpSp>
          <p:nvGrpSpPr>
            <p:cNvPr id="63" name="组合 62"/>
            <p:cNvGrpSpPr/>
            <p:nvPr/>
          </p:nvGrpSpPr>
          <p:grpSpPr>
            <a:xfrm>
              <a:off x="5937108" y="1583081"/>
              <a:ext cx="2902947" cy="4562475"/>
              <a:chOff x="409334" y="1735479"/>
              <a:chExt cx="4066413" cy="4562475"/>
            </a:xfrm>
          </p:grpSpPr>
          <p:sp>
            <p:nvSpPr>
              <p:cNvPr id="64" name="object 4"/>
              <p:cNvSpPr/>
              <p:nvPr/>
            </p:nvSpPr>
            <p:spPr>
              <a:xfrm>
                <a:off x="409334" y="2169502"/>
                <a:ext cx="4066413" cy="4128452"/>
              </a:xfrm>
              <a:custGeom>
                <a:avLst/>
                <a:gdLst/>
                <a:ahLst/>
                <a:cxnLst/>
                <a:rect l="l" t="t" r="r" b="b"/>
                <a:pathLst>
                  <a:path w="3910965" h="2095500">
                    <a:moveTo>
                      <a:pt x="0" y="2095499"/>
                    </a:moveTo>
                    <a:lnTo>
                      <a:pt x="3910584" y="2095499"/>
                    </a:lnTo>
                    <a:lnTo>
                      <a:pt x="3910584" y="0"/>
                    </a:lnTo>
                    <a:lnTo>
                      <a:pt x="0" y="0"/>
                    </a:lnTo>
                    <a:lnTo>
                      <a:pt x="0" y="2095499"/>
                    </a:lnTo>
                    <a:close/>
                  </a:path>
                </a:pathLst>
              </a:custGeom>
              <a:solidFill>
                <a:srgbClr val="C00000">
                  <a:alpha val="1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65" name="object 10"/>
              <p:cNvSpPr txBox="true"/>
              <p:nvPr/>
            </p:nvSpPr>
            <p:spPr>
              <a:xfrm>
                <a:off x="410689" y="1735479"/>
                <a:ext cx="4058695" cy="525886"/>
              </a:xfrm>
              <a:prstGeom prst="rect">
                <a:avLst/>
              </a:prstGeom>
              <a:solidFill>
                <a:srgbClr val="C00000"/>
              </a:solidFill>
            </p:spPr>
            <p:txBody>
              <a:bodyPr vert="horz" wrap="square" lIns="0" tIns="108000" rIns="0" bIns="108000" rtlCol="0">
                <a:spAutoFit/>
              </a:bodyPr>
              <a:lstStyle/>
              <a:p>
                <a:pPr marR="75565" lvl="0" algn="ctr">
                  <a:spcBef>
                    <a:spcPts val="265"/>
                  </a:spcBef>
                </a:pPr>
                <a:r>
                  <a:rPr lang="zh-CN" altLang="en-US" sz="2000" b="1" kern="0" spc="-5" dirty="0">
                    <a:solidFill>
                      <a:srgbClr val="FFFFFF"/>
                    </a:solidFill>
                    <a:latin typeface="微软雅黑" panose="020B0503020204020204" pitchFamily="34" charset="-122"/>
                    <a:cs typeface="微软雅黑" panose="020B0503020204020204" pitchFamily="34" charset="-122"/>
                  </a:rPr>
                  <a:t>利润</a:t>
                </a:r>
                <a:r>
                  <a:rPr lang="zh-CN" altLang="en-US" sz="2000" b="1" kern="0" spc="-5" dirty="0" smtClean="0">
                    <a:solidFill>
                      <a:srgbClr val="FFFFFF"/>
                    </a:solidFill>
                    <a:latin typeface="微软雅黑" panose="020B0503020204020204" pitchFamily="34" charset="-122"/>
                    <a:cs typeface="微软雅黑" panose="020B0503020204020204" pitchFamily="34" charset="-122"/>
                  </a:rPr>
                  <a:t>总额</a:t>
                </a:r>
                <a:r>
                  <a:rPr lang="en-US" altLang="zh-CN" sz="2000" b="1" kern="0" spc="-5" dirty="0">
                    <a:solidFill>
                      <a:srgbClr val="FFFFFF"/>
                    </a:solidFill>
                    <a:latin typeface="微软雅黑" panose="020B0503020204020204" pitchFamily="34" charset="-122"/>
                    <a:cs typeface="微软雅黑" panose="020B0503020204020204" pitchFamily="34" charset="-122"/>
                  </a:rPr>
                  <a:t>1022.6</a:t>
                </a:r>
                <a:r>
                  <a:rPr lang="zh-CN" altLang="en-US" sz="2000" b="1" kern="0" spc="-5" dirty="0">
                    <a:solidFill>
                      <a:srgbClr val="FFFFFF"/>
                    </a:solidFill>
                    <a:latin typeface="微软雅黑" panose="020B0503020204020204" pitchFamily="34" charset="-122"/>
                    <a:cs typeface="微软雅黑" panose="020B0503020204020204" pitchFamily="34" charset="-122"/>
                  </a:rPr>
                  <a:t>亿元</a:t>
                </a:r>
                <a:endParaRPr kumimoji="0" lang="zh-CN" altLang="en-US" sz="2000" b="1" i="0" u="none" strike="noStrike" kern="0" cap="none" spc="-5" normalizeH="0" baseline="0" noProof="0" dirty="0">
                  <a:ln>
                    <a:noFill/>
                  </a:ln>
                  <a:solidFill>
                    <a:srgbClr val="FFFFFF"/>
                  </a:solidFill>
                  <a:effectLst/>
                  <a:uLnTx/>
                  <a:uFillTx/>
                  <a:latin typeface="微软雅黑" panose="020B0503020204020204" pitchFamily="34" charset="-122"/>
                  <a:cs typeface="微软雅黑" panose="020B0503020204020204" pitchFamily="34" charset="-122"/>
                </a:endParaRPr>
              </a:p>
            </p:txBody>
          </p:sp>
        </p:grpSp>
        <p:grpSp>
          <p:nvGrpSpPr>
            <p:cNvPr id="66" name="组合 11"/>
            <p:cNvGrpSpPr/>
            <p:nvPr/>
          </p:nvGrpSpPr>
          <p:grpSpPr>
            <a:xfrm>
              <a:off x="6130671" y="2483727"/>
              <a:ext cx="3202565" cy="3967678"/>
              <a:chOff x="6513534" y="1778696"/>
              <a:chExt cx="5680054" cy="4431750"/>
            </a:xfrm>
          </p:grpSpPr>
          <p:graphicFrame>
            <p:nvGraphicFramePr>
              <p:cNvPr id="67" name="图表 66"/>
              <p:cNvGraphicFramePr/>
              <p:nvPr/>
            </p:nvGraphicFramePr>
            <p:xfrm>
              <a:off x="6513534" y="1778696"/>
              <a:ext cx="5680054" cy="4028338"/>
            </p:xfrm>
            <a:graphic>
              <a:graphicData uri="http://schemas.openxmlformats.org/drawingml/2006/chart">
                <c:chart xmlns:c="http://schemas.openxmlformats.org/drawingml/2006/chart" xmlns:r="http://schemas.openxmlformats.org/officeDocument/2006/relationships" r:id="rId4"/>
              </a:graphicData>
            </a:graphic>
          </p:graphicFrame>
          <p:sp>
            <p:nvSpPr>
              <p:cNvPr id="68" name="MH_SubTitle_4"/>
              <p:cNvSpPr/>
              <p:nvPr>
                <p:custDataLst>
                  <p:tags r:id="rId14"/>
                </p:custDataLst>
              </p:nvPr>
            </p:nvSpPr>
            <p:spPr>
              <a:xfrm>
                <a:off x="6855839" y="5569528"/>
                <a:ext cx="1835632"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sp>
            <p:nvSpPr>
              <p:cNvPr id="69" name="MH_SubTitle_4"/>
              <p:cNvSpPr/>
              <p:nvPr>
                <p:custDataLst>
                  <p:tags r:id="rId15"/>
                </p:custDataLst>
              </p:nvPr>
            </p:nvSpPr>
            <p:spPr>
              <a:xfrm>
                <a:off x="8793404" y="5591303"/>
                <a:ext cx="1835633" cy="619143"/>
              </a:xfrm>
              <a:prstGeom prst="rect">
                <a:avLst/>
              </a:prstGeom>
            </p:spPr>
            <p:txBody>
              <a:bodyPr anchor="ctr"/>
              <a:lstStyle/>
              <a:p>
                <a:pPr marL="0" marR="0" lvl="0" indent="0" algn="ctr" defTabSz="914400" eaLnBrk="1" fontAlgn="auto" latinLnBrk="0" hangingPunct="1">
                  <a:lnSpc>
                    <a:spcPct val="150000"/>
                  </a:lnSpc>
                  <a:spcBef>
                    <a:spcPct val="0"/>
                  </a:spcBef>
                  <a:spcAft>
                    <a:spcPts val="0"/>
                  </a:spcAft>
                  <a:buClrTx/>
                  <a:buSzTx/>
                  <a:buFontTx/>
                  <a:buNone/>
                  <a:defRPr/>
                </a:pPr>
                <a:endParaRPr kumimoji="0" lang="en-GB" altLang="zh-CN" sz="1800" b="1" i="0" u="none" strike="noStrike" kern="0" cap="none" spc="0" normalizeH="0" baseline="0" noProof="0" dirty="0">
                  <a:ln>
                    <a:noFill/>
                  </a:ln>
                  <a:solidFill>
                    <a:srgbClr val="333333"/>
                  </a:solidFill>
                  <a:effectLst/>
                  <a:uLnTx/>
                  <a:uFillTx/>
                  <a:cs typeface="Arial" panose="02080604020202020204" pitchFamily="34" charset="0"/>
                </a:endParaRPr>
              </a:p>
            </p:txBody>
          </p:sp>
        </p:grpSp>
        <p:sp>
          <p:nvSpPr>
            <p:cNvPr id="70" name="object 20"/>
            <p:cNvSpPr/>
            <p:nvPr/>
          </p:nvSpPr>
          <p:spPr>
            <a:xfrm rot="20322505">
              <a:off x="6635772" y="3414327"/>
              <a:ext cx="1210662" cy="464868"/>
            </a:xfrm>
            <a:prstGeom prst="rect">
              <a:avLst/>
            </a:prstGeom>
            <a:blipFill>
              <a:blip r:embed="rId1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71" name="TextBox 70"/>
            <p:cNvSpPr txBox="true"/>
            <p:nvPr/>
          </p:nvSpPr>
          <p:spPr>
            <a:xfrm>
              <a:off x="6310249" y="3162150"/>
              <a:ext cx="1304346" cy="511981"/>
            </a:xfrm>
            <a:prstGeom prst="rect">
              <a:avLst/>
            </a:prstGeom>
          </p:spPr>
          <p:txBody>
            <a:bodyPr anchor="ctr"/>
            <a:lstStyle>
              <a:defPPr>
                <a:defRPr lang="zh-CN"/>
              </a:defPPr>
              <a:lvl1pPr lvl="0" algn="ctr">
                <a:lnSpc>
                  <a:spcPct val="150000"/>
                </a:lnSpc>
                <a:spcBef>
                  <a:spcPct val="0"/>
                </a:spcBef>
                <a:defRPr b="1">
                  <a:solidFill>
                    <a:prstClr val="black">
                      <a:lumMod val="75000"/>
                      <a:lumOff val="25000"/>
                    </a:prstClr>
                  </a:solidFill>
                  <a:latin typeface="微软雅黑" panose="020B0503020204020204" pitchFamily="34" charset="-122"/>
                  <a:ea typeface="微软雅黑" panose="020B0503020204020204" pitchFamily="34" charset="-122"/>
                </a:defRPr>
              </a:lvl1pPr>
            </a:lstStyle>
            <a:p>
              <a:pPr lvl="0">
                <a:lnSpc>
                  <a:spcPct val="100000"/>
                </a:lnSpc>
              </a:pPr>
              <a:r>
                <a:rPr lang="zh-CN" altLang="en-US" sz="2400" kern="0" dirty="0" smtClean="0">
                  <a:solidFill>
                    <a:srgbClr val="C00000"/>
                  </a:solidFill>
                </a:rPr>
                <a:t>增长</a:t>
              </a:r>
              <a:r>
                <a:rPr lang="en-US" altLang="zh-CN" sz="2400" kern="0" dirty="0">
                  <a:solidFill>
                    <a:srgbClr val="C00000"/>
                  </a:solidFill>
                </a:rPr>
                <a:t>41%</a:t>
              </a:r>
              <a:endParaRPr kumimoji="0" lang="zh-CN" altLang="en-US" sz="18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grpSp>
          <p:nvGrpSpPr>
            <p:cNvPr id="72" name="组合 71"/>
            <p:cNvGrpSpPr/>
            <p:nvPr/>
          </p:nvGrpSpPr>
          <p:grpSpPr>
            <a:xfrm>
              <a:off x="8971610" y="1575062"/>
              <a:ext cx="3103340" cy="4783185"/>
              <a:chOff x="409334" y="1514769"/>
              <a:chExt cx="4066413" cy="4783185"/>
            </a:xfrm>
          </p:grpSpPr>
          <p:sp>
            <p:nvSpPr>
              <p:cNvPr id="73" name="object 4"/>
              <p:cNvSpPr/>
              <p:nvPr/>
            </p:nvSpPr>
            <p:spPr>
              <a:xfrm>
                <a:off x="409334" y="2040655"/>
                <a:ext cx="4066413" cy="4257299"/>
              </a:xfrm>
              <a:custGeom>
                <a:avLst/>
                <a:gdLst/>
                <a:ahLst/>
                <a:cxnLst/>
                <a:rect l="l" t="t" r="r" b="b"/>
                <a:pathLst>
                  <a:path w="3910965" h="2095500">
                    <a:moveTo>
                      <a:pt x="0" y="2095499"/>
                    </a:moveTo>
                    <a:lnTo>
                      <a:pt x="3910584" y="2095499"/>
                    </a:lnTo>
                    <a:lnTo>
                      <a:pt x="3910584" y="0"/>
                    </a:lnTo>
                    <a:lnTo>
                      <a:pt x="0" y="0"/>
                    </a:lnTo>
                    <a:lnTo>
                      <a:pt x="0" y="2095499"/>
                    </a:lnTo>
                    <a:close/>
                  </a:path>
                </a:pathLst>
              </a:custGeom>
              <a:solidFill>
                <a:srgbClr val="00B0F0">
                  <a:alpha val="1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74" name="object 10"/>
              <p:cNvSpPr txBox="true"/>
              <p:nvPr/>
            </p:nvSpPr>
            <p:spPr>
              <a:xfrm>
                <a:off x="410688" y="1514769"/>
                <a:ext cx="4058695" cy="525886"/>
              </a:xfrm>
              <a:prstGeom prst="rect">
                <a:avLst/>
              </a:prstGeom>
              <a:solidFill>
                <a:srgbClr val="00B0F0"/>
              </a:solidFill>
            </p:spPr>
            <p:txBody>
              <a:bodyPr vert="horz" wrap="square" lIns="0" tIns="108000" rIns="0" bIns="108000" rtlCol="0">
                <a:spAutoFit/>
              </a:bodyPr>
              <a:lstStyle/>
              <a:p>
                <a:pPr marR="75565" lvl="0" algn="ctr">
                  <a:spcBef>
                    <a:spcPts val="265"/>
                  </a:spcBef>
                </a:pPr>
                <a:r>
                  <a:rPr lang="zh-CN" altLang="en-US" sz="2000" b="1" kern="0" spc="-5" dirty="0">
                    <a:solidFill>
                      <a:srgbClr val="FFFFFF"/>
                    </a:solidFill>
                    <a:latin typeface="微软雅黑" panose="020B0503020204020204" pitchFamily="34" charset="-122"/>
                    <a:cs typeface="微软雅黑" panose="020B0503020204020204" pitchFamily="34" charset="-122"/>
                  </a:rPr>
                  <a:t>上交税费</a:t>
                </a:r>
                <a:r>
                  <a:rPr lang="en-US" altLang="zh-CN" sz="2000" b="1" kern="0" spc="-5" dirty="0">
                    <a:solidFill>
                      <a:srgbClr val="FFFFFF"/>
                    </a:solidFill>
                    <a:latin typeface="微软雅黑" panose="020B0503020204020204" pitchFamily="34" charset="-122"/>
                    <a:cs typeface="微软雅黑" panose="020B0503020204020204" pitchFamily="34" charset="-122"/>
                  </a:rPr>
                  <a:t>919.5</a:t>
                </a:r>
                <a:r>
                  <a:rPr lang="zh-CN" altLang="en-US" sz="2000" b="1" kern="0" spc="-5" dirty="0">
                    <a:solidFill>
                      <a:srgbClr val="FFFFFF"/>
                    </a:solidFill>
                    <a:latin typeface="微软雅黑" panose="020B0503020204020204" pitchFamily="34" charset="-122"/>
                    <a:cs typeface="微软雅黑" panose="020B0503020204020204" pitchFamily="34" charset="-122"/>
                  </a:rPr>
                  <a:t>亿元</a:t>
                </a:r>
                <a:endParaRPr kumimoji="0" lang="zh-CN" altLang="en-US" sz="2000" b="1" i="0" u="none" strike="noStrike" kern="0" cap="none" spc="-5" normalizeH="0" baseline="0" noProof="0" dirty="0">
                  <a:ln>
                    <a:noFill/>
                  </a:ln>
                  <a:solidFill>
                    <a:srgbClr val="FFFFFF"/>
                  </a:solidFill>
                  <a:effectLst/>
                  <a:uLnTx/>
                  <a:uFillTx/>
                  <a:latin typeface="微软雅黑" panose="020B0503020204020204" pitchFamily="34" charset="-122"/>
                  <a:cs typeface="微软雅黑" panose="020B0503020204020204" pitchFamily="34" charset="-122"/>
                </a:endParaRPr>
              </a:p>
            </p:txBody>
          </p:sp>
        </p:grpSp>
        <p:sp>
          <p:nvSpPr>
            <p:cNvPr id="75" name="object 20"/>
            <p:cNvSpPr/>
            <p:nvPr/>
          </p:nvSpPr>
          <p:spPr>
            <a:xfrm rot="20322505">
              <a:off x="9780164" y="3335410"/>
              <a:ext cx="1149662" cy="489703"/>
            </a:xfrm>
            <a:prstGeom prst="rect">
              <a:avLst/>
            </a:prstGeom>
            <a:blipFill>
              <a:blip r:embed="rId1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76" name="TextBox 75"/>
            <p:cNvSpPr txBox="true"/>
            <p:nvPr/>
          </p:nvSpPr>
          <p:spPr>
            <a:xfrm>
              <a:off x="9488735" y="2911354"/>
              <a:ext cx="1304346" cy="672797"/>
            </a:xfrm>
            <a:prstGeom prst="rect">
              <a:avLst/>
            </a:prstGeom>
          </p:spPr>
          <p:txBody>
            <a:bodyPr anchor="ctr"/>
            <a:lstStyle>
              <a:defPPr>
                <a:defRPr lang="zh-CN"/>
              </a:defPPr>
              <a:lvl1pPr lvl="0" algn="ctr">
                <a:lnSpc>
                  <a:spcPct val="150000"/>
                </a:lnSpc>
                <a:spcBef>
                  <a:spcPct val="0"/>
                </a:spcBef>
                <a:defRPr b="1">
                  <a:solidFill>
                    <a:prstClr val="black">
                      <a:lumMod val="75000"/>
                      <a:lumOff val="25000"/>
                    </a:prstClr>
                  </a:solidFill>
                  <a:latin typeface="微软雅黑" panose="020B0503020204020204" pitchFamily="34" charset="-122"/>
                  <a:ea typeface="微软雅黑" panose="020B0503020204020204" pitchFamily="34" charset="-122"/>
                </a:defRPr>
              </a:lvl1pPr>
            </a:lstStyle>
            <a:p>
              <a:pPr lvl="0">
                <a:lnSpc>
                  <a:spcPct val="100000"/>
                </a:lnSpc>
              </a:pPr>
              <a:r>
                <a:rPr lang="zh-CN" altLang="en-US" sz="2400" kern="0" dirty="0" smtClean="0">
                  <a:solidFill>
                    <a:srgbClr val="00B0F0"/>
                  </a:solidFill>
                </a:rPr>
                <a:t>增长</a:t>
              </a:r>
              <a:endParaRPr lang="en-US" altLang="zh-CN" sz="2400" kern="0" dirty="0" smtClean="0">
                <a:solidFill>
                  <a:srgbClr val="00B0F0"/>
                </a:solidFill>
              </a:endParaRPr>
            </a:p>
            <a:p>
              <a:pPr lvl="0">
                <a:lnSpc>
                  <a:spcPct val="100000"/>
                </a:lnSpc>
              </a:pPr>
              <a:r>
                <a:rPr lang="en-US" altLang="zh-CN" sz="2400" kern="0" dirty="0" smtClean="0">
                  <a:solidFill>
                    <a:srgbClr val="00B0F0"/>
                  </a:solidFill>
                </a:rPr>
                <a:t>29 %</a:t>
              </a:r>
              <a:endParaRPr kumimoji="0" lang="zh-CN" altLang="en-US" sz="1800" b="1"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grpSp>
          <p:nvGrpSpPr>
            <p:cNvPr id="77" name="组合 76"/>
            <p:cNvGrpSpPr/>
            <p:nvPr/>
          </p:nvGrpSpPr>
          <p:grpSpPr>
            <a:xfrm>
              <a:off x="118791" y="1612202"/>
              <a:ext cx="2792779" cy="4511463"/>
              <a:chOff x="410689" y="1735479"/>
              <a:chExt cx="4071991" cy="4511463"/>
            </a:xfrm>
          </p:grpSpPr>
          <p:sp>
            <p:nvSpPr>
              <p:cNvPr id="78" name="object 4"/>
              <p:cNvSpPr/>
              <p:nvPr/>
            </p:nvSpPr>
            <p:spPr>
              <a:xfrm>
                <a:off x="416267" y="2118490"/>
                <a:ext cx="4066413" cy="4128452"/>
              </a:xfrm>
              <a:custGeom>
                <a:avLst/>
                <a:gdLst/>
                <a:ahLst/>
                <a:cxnLst/>
                <a:rect l="l" t="t" r="r" b="b"/>
                <a:pathLst>
                  <a:path w="3910965" h="2095500">
                    <a:moveTo>
                      <a:pt x="0" y="2095499"/>
                    </a:moveTo>
                    <a:lnTo>
                      <a:pt x="3910584" y="2095499"/>
                    </a:lnTo>
                    <a:lnTo>
                      <a:pt x="3910584" y="0"/>
                    </a:lnTo>
                    <a:lnTo>
                      <a:pt x="0" y="0"/>
                    </a:lnTo>
                    <a:lnTo>
                      <a:pt x="0" y="2095499"/>
                    </a:lnTo>
                    <a:close/>
                  </a:path>
                </a:pathLst>
              </a:custGeom>
              <a:solidFill>
                <a:srgbClr val="FEB554">
                  <a:lumMod val="75000"/>
                  <a:alpha val="12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79" name="object 10"/>
              <p:cNvSpPr txBox="true"/>
              <p:nvPr/>
            </p:nvSpPr>
            <p:spPr>
              <a:xfrm>
                <a:off x="410689" y="1735479"/>
                <a:ext cx="4058696" cy="525886"/>
              </a:xfrm>
              <a:prstGeom prst="rect">
                <a:avLst/>
              </a:prstGeom>
              <a:solidFill>
                <a:srgbClr val="FEB554">
                  <a:lumMod val="75000"/>
                </a:srgbClr>
              </a:solidFill>
            </p:spPr>
            <p:txBody>
              <a:bodyPr vert="horz" wrap="square" lIns="0" tIns="108000" rIns="0" bIns="108000" rtlCol="0">
                <a:spAutoFit/>
              </a:bodyPr>
              <a:lstStyle/>
              <a:p>
                <a:pPr marR="75565" lvl="0" algn="ctr">
                  <a:spcBef>
                    <a:spcPts val="265"/>
                  </a:spcBef>
                </a:pPr>
                <a:r>
                  <a:rPr lang="zh-CN" altLang="en-US" sz="2000" b="1" kern="0" spc="-5" dirty="0" smtClean="0">
                    <a:solidFill>
                      <a:srgbClr val="FFFFFF"/>
                    </a:solidFill>
                    <a:latin typeface="微软雅黑" panose="020B0503020204020204" pitchFamily="34" charset="-122"/>
                    <a:cs typeface="微软雅黑" panose="020B0503020204020204" pitchFamily="34" charset="-122"/>
                  </a:rPr>
                  <a:t>资产总额</a:t>
                </a:r>
                <a:r>
                  <a:rPr lang="en-US" altLang="zh-CN" sz="2000" b="1" kern="0" spc="-5" dirty="0">
                    <a:solidFill>
                      <a:srgbClr val="FFFFFF"/>
                    </a:solidFill>
                    <a:latin typeface="微软雅黑" panose="020B0503020204020204" pitchFamily="34" charset="-122"/>
                    <a:cs typeface="微软雅黑" panose="020B0503020204020204" pitchFamily="34" charset="-122"/>
                  </a:rPr>
                  <a:t>4.1</a:t>
                </a:r>
                <a:r>
                  <a:rPr lang="zh-CN" altLang="en-US" sz="2000" b="1" kern="0" spc="-5" dirty="0">
                    <a:solidFill>
                      <a:srgbClr val="FFFFFF"/>
                    </a:solidFill>
                    <a:latin typeface="微软雅黑" panose="020B0503020204020204" pitchFamily="34" charset="-122"/>
                    <a:cs typeface="微软雅黑" panose="020B0503020204020204" pitchFamily="34" charset="-122"/>
                  </a:rPr>
                  <a:t>万亿元</a:t>
                </a:r>
                <a:endParaRPr kumimoji="0" lang="zh-CN" altLang="en-US" sz="2000" b="1" i="0" u="none" strike="noStrike" kern="0" cap="none" spc="-5" normalizeH="0" baseline="0" noProof="0" dirty="0">
                  <a:ln>
                    <a:noFill/>
                  </a:ln>
                  <a:solidFill>
                    <a:srgbClr val="FFFFFF"/>
                  </a:solidFill>
                  <a:effectLst/>
                  <a:uLnTx/>
                  <a:uFillTx/>
                  <a:latin typeface="微软雅黑" panose="020B0503020204020204" pitchFamily="34" charset="-122"/>
                  <a:cs typeface="微软雅黑" panose="020B0503020204020204" pitchFamily="34" charset="-122"/>
                </a:endParaRPr>
              </a:p>
            </p:txBody>
          </p:sp>
        </p:grpSp>
        <p:sp>
          <p:nvSpPr>
            <p:cNvPr id="80" name="object 20"/>
            <p:cNvSpPr/>
            <p:nvPr/>
          </p:nvSpPr>
          <p:spPr>
            <a:xfrm rot="20322505">
              <a:off x="721761" y="3152719"/>
              <a:ext cx="1157044" cy="464868"/>
            </a:xfrm>
            <a:prstGeom prst="rect">
              <a:avLst/>
            </a:prstGeom>
            <a:blipFill>
              <a:blip r:embed="rId1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endParaRPr>
            </a:p>
          </p:txBody>
        </p:sp>
        <p:sp>
          <p:nvSpPr>
            <p:cNvPr id="81" name="TextBox 80"/>
            <p:cNvSpPr txBox="true"/>
            <p:nvPr/>
          </p:nvSpPr>
          <p:spPr>
            <a:xfrm>
              <a:off x="298062" y="2782506"/>
              <a:ext cx="1304346" cy="511981"/>
            </a:xfrm>
            <a:prstGeom prst="rect">
              <a:avLst/>
            </a:prstGeom>
          </p:spPr>
          <p:txBody>
            <a:bodyPr anchor="ctr"/>
            <a:lstStyle>
              <a:defPPr>
                <a:defRPr lang="zh-CN"/>
              </a:defPPr>
              <a:lvl1pPr lvl="0" algn="ctr">
                <a:lnSpc>
                  <a:spcPct val="150000"/>
                </a:lnSpc>
                <a:spcBef>
                  <a:spcPct val="0"/>
                </a:spcBef>
                <a:defRPr b="1">
                  <a:solidFill>
                    <a:prstClr val="black">
                      <a:lumMod val="75000"/>
                      <a:lumOff val="25000"/>
                    </a:prstClr>
                  </a:solidFill>
                  <a:latin typeface="微软雅黑" panose="020B0503020204020204" pitchFamily="34" charset="-122"/>
                  <a:ea typeface="微软雅黑" panose="020B0503020204020204" pitchFamily="34" charset="-122"/>
                </a:defRPr>
              </a:lvl1pPr>
            </a:lstStyle>
            <a:p>
              <a:pPr lvl="0">
                <a:lnSpc>
                  <a:spcPct val="100000"/>
                </a:lnSpc>
              </a:pPr>
              <a:r>
                <a:rPr lang="zh-CN" altLang="en-US" sz="2400" kern="0" dirty="0" smtClean="0">
                  <a:solidFill>
                    <a:srgbClr val="FEB554">
                      <a:lumMod val="75000"/>
                    </a:srgbClr>
                  </a:solidFill>
                </a:rPr>
                <a:t>增长</a:t>
              </a:r>
              <a:r>
                <a:rPr lang="en-US" altLang="zh-CN" sz="2400" kern="0" dirty="0">
                  <a:solidFill>
                    <a:srgbClr val="FEB554">
                      <a:lumMod val="75000"/>
                    </a:srgbClr>
                  </a:solidFill>
                </a:rPr>
                <a:t>10.9%</a:t>
              </a:r>
              <a:endParaRPr kumimoji="0" lang="zh-CN" altLang="en-US" sz="2400" b="1" i="0" u="none" strike="noStrike" kern="0" cap="none" spc="0" normalizeH="0" baseline="0" noProof="0" dirty="0">
                <a:ln>
                  <a:noFill/>
                </a:ln>
                <a:solidFill>
                  <a:srgbClr val="FEB554">
                    <a:lumMod val="75000"/>
                  </a:srgbClr>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PP制作\2022 国资委  局长大讲堂\图\nav3.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bwMode="auto">
          <a:xfrm>
            <a:off x="0" y="-11099"/>
            <a:ext cx="12287250" cy="1343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13952" y="970349"/>
            <a:ext cx="5387256" cy="583565"/>
            <a:chOff x="594902" y="1145075"/>
            <a:chExt cx="5387256" cy="583565"/>
          </a:xfrm>
        </p:grpSpPr>
        <p:sp>
          <p:nvSpPr>
            <p:cNvPr id="4" name="文本框 19"/>
            <p:cNvSpPr txBox="true"/>
            <p:nvPr/>
          </p:nvSpPr>
          <p:spPr>
            <a:xfrm>
              <a:off x="1021725" y="1145075"/>
              <a:ext cx="4960433" cy="583565"/>
            </a:xfrm>
            <a:prstGeom prst="rect">
              <a:avLst/>
            </a:prstGeom>
            <a:noFill/>
          </p:spPr>
          <p:txBody>
            <a:bodyPr wrap="square" rtlCol="0">
              <a:spAutoFit/>
              <a:scene3d>
                <a:camera prst="orthographicFront"/>
                <a:lightRig rig="threePt" dir="t"/>
              </a:scene3d>
              <a:sp3d extrusionH="57150">
                <a:bevelT w="38100" h="19050" prst="angle"/>
              </a:sp3d>
            </a:bodyPr>
            <a:lstStyle/>
            <a:p>
              <a:pPr>
                <a:defRPr/>
              </a:pPr>
              <a:r>
                <a:rPr lang="zh-CN" altLang="en-US"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rPr>
                <a:t>市属企业取得长足发展</a:t>
              </a:r>
              <a:endParaRPr lang="en-US" altLang="zh-CN" sz="3200" b="1" dirty="0">
                <a:gradFill flip="none" rotWithShape="true">
                  <a:gsLst>
                    <a:gs pos="0">
                      <a:srgbClr val="0065EB"/>
                    </a:gs>
                    <a:gs pos="100000">
                      <a:srgbClr val="6070FF">
                        <a:lumMod val="75000"/>
                      </a:srgbClr>
                    </a:gs>
                  </a:gsLst>
                  <a:lin ang="16200000" scaled="true"/>
                  <a:tileRect/>
                </a:gradFill>
                <a:effectLst>
                  <a:glow>
                    <a:srgbClr val="3BC8F1">
                      <a:alpha val="40000"/>
                    </a:srgbClr>
                  </a:glow>
                  <a:outerShdw sx="1000" sy="1000" algn="ctr" rotWithShape="0">
                    <a:srgbClr val="000000">
                      <a:alpha val="98000"/>
                    </a:srgbClr>
                  </a:outerShdw>
                  <a:reflection endPos="0" dist="50800" dir="5400000" sy="-100000" algn="bl" rotWithShape="0"/>
                </a:effectLst>
                <a:latin typeface="方正粗雅宋_GBK" panose="02000000000000000000" pitchFamily="2" charset="-122"/>
                <a:ea typeface="方正粗雅宋_GBK" panose="02000000000000000000" pitchFamily="2" charset="-122"/>
              </a:endParaRPr>
            </a:p>
          </p:txBody>
        </p:sp>
        <p:pic>
          <p:nvPicPr>
            <p:cNvPr id="5" name="图片 4"/>
            <p:cNvPicPr>
              <a:picLocks noChangeAspect="true"/>
            </p:cNvPicPr>
            <p:nvPr/>
          </p:nvPicPr>
          <p:blipFill>
            <a:blip r:embed="rId2">
              <a:extLst>
                <a:ext uri="{28A0092B-C50C-407E-A947-70E740481C1C}">
                  <a14:useLocalDpi xmlns:a14="http://schemas.microsoft.com/office/drawing/2010/main" val="false"/>
                </a:ext>
              </a:extLst>
            </a:blip>
            <a:srcRect/>
            <a:stretch>
              <a:fillRect/>
            </a:stretch>
          </p:blipFill>
          <p:spPr>
            <a:xfrm>
              <a:off x="594902" y="1207500"/>
              <a:ext cx="426823" cy="398369"/>
            </a:xfrm>
            <a:prstGeom prst="rect">
              <a:avLst/>
            </a:prstGeom>
          </p:spPr>
        </p:pic>
      </p:grpSp>
      <p:sp>
        <p:nvSpPr>
          <p:cNvPr id="8" name="TextBox 7"/>
          <p:cNvSpPr txBox="true"/>
          <p:nvPr/>
        </p:nvSpPr>
        <p:spPr>
          <a:xfrm>
            <a:off x="88475" y="72260"/>
            <a:ext cx="10205085" cy="553994"/>
          </a:xfrm>
          <a:prstGeom prst="rect">
            <a:avLst/>
          </a:prstGeom>
          <a:noFill/>
        </p:spPr>
        <p:txBody>
          <a:bodyPr wrap="square" lIns="121917" tIns="60958" rIns="121917" bIns="60958" rtlCol="0">
            <a:spAutoFit/>
          </a:bodyPr>
          <a:lstStyle/>
          <a:p>
            <a:r>
              <a:rPr lang="zh-CN" altLang="en-US" sz="2800" kern="0" dirty="0" smtClean="0">
                <a:solidFill>
                  <a:schemeClr val="bg1"/>
                </a:solidFill>
                <a:latin typeface="方正粗雅宋_GBK" panose="02000000000000000000" pitchFamily="2" charset="-122"/>
                <a:ea typeface="方正粗雅宋_GBK" panose="02000000000000000000" pitchFamily="2" charset="-122"/>
                <a:cs typeface="宋体" pitchFamily="2" charset="-122"/>
              </a:rPr>
              <a:t>一、聚焦一个目标</a:t>
            </a:r>
            <a:endParaRPr lang="zh-CN" altLang="en-US" sz="2800" kern="0" dirty="0">
              <a:solidFill>
                <a:schemeClr val="bg1"/>
              </a:solidFill>
              <a:latin typeface="方正粗雅宋_GBK" panose="02000000000000000000" pitchFamily="2" charset="-122"/>
              <a:ea typeface="方正粗雅宋_GBK" panose="02000000000000000000" pitchFamily="2" charset="-122"/>
              <a:cs typeface="宋体" pitchFamily="2" charset="-122"/>
            </a:endParaRPr>
          </a:p>
        </p:txBody>
      </p:sp>
      <p:grpSp>
        <p:nvGrpSpPr>
          <p:cNvPr id="82" name="组合 18"/>
          <p:cNvGrpSpPr/>
          <p:nvPr/>
        </p:nvGrpSpPr>
        <p:grpSpPr>
          <a:xfrm>
            <a:off x="0" y="2715621"/>
            <a:ext cx="12193590" cy="2848796"/>
            <a:chOff x="1586852" y="2157635"/>
            <a:chExt cx="8202033" cy="1722121"/>
          </a:xfrm>
        </p:grpSpPr>
        <p:sp>
          <p:nvSpPr>
            <p:cNvPr id="83" name="object 3"/>
            <p:cNvSpPr/>
            <p:nvPr/>
          </p:nvSpPr>
          <p:spPr>
            <a:xfrm>
              <a:off x="1586852" y="2157635"/>
              <a:ext cx="8202033" cy="1722121"/>
            </a:xfrm>
            <a:prstGeom prst="rect">
              <a:avLst/>
            </a:prstGeom>
            <a:gradFill>
              <a:gsLst>
                <a:gs pos="100000">
                  <a:srgbClr val="0087E6"/>
                </a:gs>
                <a:gs pos="0">
                  <a:schemeClr val="accent6"/>
                </a:gs>
              </a:gsLst>
              <a:lin ang="10800000" scaled="false"/>
            </a:gradFill>
          </p:spPr>
          <p:txBody>
            <a:bodyPr wrap="square" lIns="0" tIns="0" rIns="0" bIns="0" rtlCol="0"/>
            <a:lstStyle/>
            <a:p>
              <a:endParaRPr dirty="0">
                <a:solidFill>
                  <a:srgbClr val="000000"/>
                </a:solidFill>
              </a:endParaRPr>
            </a:p>
          </p:txBody>
        </p:sp>
        <p:sp>
          <p:nvSpPr>
            <p:cNvPr id="84" name="object 13"/>
            <p:cNvSpPr txBox="true"/>
            <p:nvPr/>
          </p:nvSpPr>
          <p:spPr>
            <a:xfrm>
              <a:off x="2044932" y="2459881"/>
              <a:ext cx="4122927" cy="1012441"/>
            </a:xfrm>
            <a:prstGeom prst="rect">
              <a:avLst/>
            </a:prstGeom>
          </p:spPr>
          <p:txBody>
            <a:bodyPr vert="horz" wrap="square" lIns="0" tIns="12700" rIns="0" bIns="0" rtlCol="0">
              <a:spAutoFit/>
            </a:bodyPr>
            <a:lstStyle/>
            <a:p>
              <a:pPr marL="12700">
                <a:lnSpc>
                  <a:spcPct val="150000"/>
                </a:lnSpc>
                <a:spcBef>
                  <a:spcPts val="100"/>
                </a:spcBef>
              </a:pPr>
              <a:r>
                <a:rPr lang="zh-CN" altLang="en-US" sz="2400" b="1" dirty="0">
                  <a:solidFill>
                    <a:prstClr val="white"/>
                  </a:solidFill>
                  <a:latin typeface="微软雅黑" panose="020B0503020204020204" pitchFamily="34" charset="-122"/>
                </a:rPr>
                <a:t>目前，市国资委履行出资人职责的一级国有企业共</a:t>
              </a:r>
              <a:r>
                <a:rPr lang="en-US" altLang="zh-CN" sz="2400" b="1" dirty="0">
                  <a:solidFill>
                    <a:srgbClr val="FFFF00"/>
                  </a:solidFill>
                  <a:latin typeface="微软雅黑" panose="020B0503020204020204" pitchFamily="34" charset="-122"/>
                </a:rPr>
                <a:t>16</a:t>
              </a:r>
              <a:r>
                <a:rPr lang="zh-CN" altLang="en-US" sz="2400" b="1" dirty="0">
                  <a:solidFill>
                    <a:srgbClr val="FFFF00"/>
                  </a:solidFill>
                  <a:latin typeface="微软雅黑" panose="020B0503020204020204" pitchFamily="34" charset="-122"/>
                </a:rPr>
                <a:t>户</a:t>
              </a:r>
              <a:r>
                <a:rPr lang="zh-CN" altLang="en-US" sz="2400" b="1" dirty="0">
                  <a:solidFill>
                    <a:prstClr val="white"/>
                  </a:solidFill>
                  <a:latin typeface="微软雅黑" panose="020B0503020204020204" pitchFamily="34" charset="-122"/>
                </a:rPr>
                <a:t>，</a:t>
              </a:r>
              <a:r>
                <a:rPr lang="zh-CN" altLang="en-US" sz="2400" b="1" dirty="0" smtClean="0">
                  <a:solidFill>
                    <a:prstClr val="white"/>
                  </a:solidFill>
                  <a:latin typeface="微软雅黑" panose="020B0503020204020204" pitchFamily="34" charset="-122"/>
                </a:rPr>
                <a:t>其中</a:t>
              </a:r>
              <a:r>
                <a:rPr lang="zh-CN" altLang="en-US" sz="2400" b="1" dirty="0">
                  <a:solidFill>
                    <a:srgbClr val="FFFF00"/>
                  </a:solidFill>
                  <a:latin typeface="微软雅黑" panose="020B0503020204020204" pitchFamily="34" charset="-122"/>
                </a:rPr>
                <a:t>国有独资、控股企业</a:t>
              </a:r>
              <a:r>
                <a:rPr lang="en-US" altLang="zh-CN" sz="2400" b="1" dirty="0">
                  <a:solidFill>
                    <a:srgbClr val="FFFF00"/>
                  </a:solidFill>
                  <a:latin typeface="微软雅黑" panose="020B0503020204020204" pitchFamily="34" charset="-122"/>
                </a:rPr>
                <a:t>14</a:t>
              </a:r>
              <a:r>
                <a:rPr lang="zh-CN" altLang="en-US" sz="2400" b="1" dirty="0">
                  <a:solidFill>
                    <a:srgbClr val="FFFF00"/>
                  </a:solidFill>
                  <a:latin typeface="微软雅黑" panose="020B0503020204020204" pitchFamily="34" charset="-122"/>
                </a:rPr>
                <a:t>户</a:t>
              </a:r>
              <a:r>
                <a:rPr lang="zh-CN" altLang="en-US" sz="2400" b="1" dirty="0">
                  <a:solidFill>
                    <a:prstClr val="white"/>
                  </a:solidFill>
                  <a:latin typeface="微软雅黑" panose="020B0503020204020204" pitchFamily="34" charset="-122"/>
                </a:rPr>
                <a:t>，</a:t>
              </a:r>
              <a:r>
                <a:rPr lang="zh-CN" altLang="en-US" sz="2400" b="1" dirty="0">
                  <a:solidFill>
                    <a:srgbClr val="FFFF00"/>
                  </a:solidFill>
                  <a:latin typeface="微软雅黑" panose="020B0503020204020204" pitchFamily="34" charset="-122"/>
                </a:rPr>
                <a:t>参股</a:t>
              </a:r>
              <a:r>
                <a:rPr lang="en-US" altLang="zh-CN" sz="2400" b="1" dirty="0">
                  <a:solidFill>
                    <a:srgbClr val="FFFF00"/>
                  </a:solidFill>
                  <a:latin typeface="微软雅黑" panose="020B0503020204020204" pitchFamily="34" charset="-122"/>
                </a:rPr>
                <a:t>2</a:t>
              </a:r>
              <a:r>
                <a:rPr lang="zh-CN" altLang="en-US" sz="2400" b="1" dirty="0">
                  <a:solidFill>
                    <a:srgbClr val="FFFF00"/>
                  </a:solidFill>
                  <a:latin typeface="微软雅黑" panose="020B0503020204020204" pitchFamily="34" charset="-122"/>
                </a:rPr>
                <a:t>户中央企业</a:t>
              </a:r>
              <a:r>
                <a:rPr lang="zh-CN" altLang="en-US" sz="2400" b="1" dirty="0">
                  <a:solidFill>
                    <a:prstClr val="white"/>
                  </a:solidFill>
                  <a:latin typeface="微软雅黑" panose="020B0503020204020204" pitchFamily="34" charset="-122"/>
                </a:rPr>
                <a:t>（东阿阿胶、鲁西集团</a:t>
              </a:r>
              <a:r>
                <a:rPr lang="zh-CN" altLang="en-US" sz="2400" b="1" dirty="0" smtClean="0">
                  <a:solidFill>
                    <a:prstClr val="white"/>
                  </a:solidFill>
                  <a:latin typeface="微软雅黑" panose="020B0503020204020204" pitchFamily="34" charset="-122"/>
                </a:rPr>
                <a:t>）</a:t>
              </a:r>
              <a:r>
                <a:rPr lang="zh-CN" altLang="en-US" sz="2400" b="1" dirty="0">
                  <a:solidFill>
                    <a:prstClr val="white"/>
                  </a:solidFill>
                  <a:latin typeface="微软雅黑" panose="020B0503020204020204" pitchFamily="34" charset="-122"/>
                </a:rPr>
                <a:t>。</a:t>
              </a:r>
              <a:endParaRPr lang="en-US" altLang="zh-CN" sz="2400" b="1" dirty="0">
                <a:solidFill>
                  <a:srgbClr val="FFFF00"/>
                </a:solidFill>
                <a:latin typeface="微软雅黑" panose="020B0503020204020204" pitchFamily="34" charset="-122"/>
              </a:endParaRPr>
            </a:p>
          </p:txBody>
        </p:sp>
      </p:grpSp>
      <p:sp>
        <p:nvSpPr>
          <p:cNvPr id="86" name="Oval 16"/>
          <p:cNvSpPr>
            <a:spLocks noChangeArrowheads="true"/>
          </p:cNvSpPr>
          <p:nvPr/>
        </p:nvSpPr>
        <p:spPr bwMode="auto">
          <a:xfrm>
            <a:off x="7204184" y="1476374"/>
            <a:ext cx="3535579" cy="3535579"/>
          </a:xfrm>
          <a:prstGeom prst="ellipse">
            <a:avLst/>
          </a:prstGeom>
          <a:blipFill>
            <a:blip r:embed="rId3"/>
            <a:stretch>
              <a:fillRect/>
            </a:stretch>
          </a:blipFill>
          <a:ln>
            <a:noFill/>
          </a:ln>
        </p:spPr>
        <p:txBody>
          <a:bodyPr vert="horz" wrap="square" lIns="91440" tIns="45720" rIns="91440" bIns="45720" numCol="1" anchor="t" anchorCtr="false" compatLnSpc="true"/>
          <a:lstStyle/>
          <a:p>
            <a:endParaRPr lang="zh-CN" altLang="en-US">
              <a:solidFill>
                <a:srgbClr val="000000"/>
              </a:solidFill>
              <a:effectLst>
                <a:reflection blurRad="6350" stA="60000" endA="900" endPos="60000" dist="60007" dir="5400000" sy="-100000" algn="bl" rotWithShape="0"/>
              </a:effectLs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Effect transition="in" filter="fade">
                                      <p:cBhvr>
                                        <p:cTn id="14" dur="500"/>
                                        <p:tgtEl>
                                          <p:spTgt spid="86"/>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 calcmode="lin" valueType="num">
                                      <p:cBhvr>
                                        <p:cTn id="18" dur="500" decel="50000" fill="hold">
                                          <p:stCondLst>
                                            <p:cond delay="0"/>
                                          </p:stCondLst>
                                        </p:cTn>
                                        <p:tgtEl>
                                          <p:spTgt spid="82"/>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82"/>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82"/>
                                        </p:tgtEl>
                                        <p:attrNameLst>
                                          <p:attrName>ppt_w</p:attrName>
                                        </p:attrNameLst>
                                      </p:cBhvr>
                                      <p:tavLst>
                                        <p:tav tm="0">
                                          <p:val>
                                            <p:strVal val="#ppt_w*.05"/>
                                          </p:val>
                                        </p:tav>
                                        <p:tav tm="100000">
                                          <p:val>
                                            <p:strVal val="#ppt_w"/>
                                          </p:val>
                                        </p:tav>
                                      </p:tavLst>
                                    </p:anim>
                                    <p:anim calcmode="lin" valueType="num">
                                      <p:cBhvr>
                                        <p:cTn id="21" dur="1000" fill="hold"/>
                                        <p:tgtEl>
                                          <p:spTgt spid="82"/>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82"/>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82"/>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82"/>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true"/>
    </p:bldLst>
  </p:timing>
</p:sld>
</file>

<file path=ppt/tags/tag1.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10.xml><?xml version="1.0" encoding="utf-8"?>
<p:tagLst xmlns:p="http://schemas.openxmlformats.org/presentationml/2006/main">
  <p:tag name="MH" val="20151121191650"/>
  <p:tag name="MH_LIBRARY" val="GRAPHIC"/>
  <p:tag name="MH_TYPE" val="SubTitle"/>
  <p:tag name="MH_ORDER" val="4"/>
</p:tagLst>
</file>

<file path=ppt/tags/tag11.xml><?xml version="1.0" encoding="utf-8"?>
<p:tagLst xmlns:p="http://schemas.openxmlformats.org/presentationml/2006/main">
  <p:tag name="MH" val="20151121191650"/>
  <p:tag name="MH_LIBRARY" val="GRAPHIC"/>
  <p:tag name="MH_TYPE" val="SubTitle"/>
  <p:tag name="MH_ORDER" val="4"/>
</p:tagLst>
</file>

<file path=ppt/tags/tag12.xml><?xml version="1.0" encoding="utf-8"?>
<p:tagLst xmlns:p="http://schemas.openxmlformats.org/presentationml/2006/main">
  <p:tag name="MH" val="20151121191650"/>
  <p:tag name="MH_LIBRARY" val="GRAPHIC"/>
  <p:tag name="MH_TYPE" val="SubTitle"/>
  <p:tag name="MH_ORDER" val="4"/>
</p:tagLst>
</file>

<file path=ppt/tags/tag13.xml><?xml version="1.0" encoding="utf-8"?>
<p:tagLst xmlns:p="http://schemas.openxmlformats.org/presentationml/2006/main">
  <p:tag name="MH" val="20151121191650"/>
  <p:tag name="MH_LIBRARY" val="GRAPHIC"/>
  <p:tag name="MH_TYPE" val="SubTitle"/>
  <p:tag name="MH_ORDER" val="4"/>
</p:tagLst>
</file>

<file path=ppt/tags/tag14.xml><?xml version="1.0" encoding="utf-8"?>
<p:tagLst xmlns:p="http://schemas.openxmlformats.org/presentationml/2006/main">
  <p:tag name="MH" val="20151121191650"/>
  <p:tag name="MH_LIBRARY" val="GRAPHIC"/>
  <p:tag name="MH_TYPE" val="SubTitle"/>
  <p:tag name="MH_ORDER" val="4"/>
</p:tagLst>
</file>

<file path=ppt/tags/tag15.xml><?xml version="1.0" encoding="utf-8"?>
<p:tagLst xmlns:p="http://schemas.openxmlformats.org/presentationml/2006/main">
  <p:tag name="MH" val="20151121191650"/>
  <p:tag name="MH_LIBRARY" val="GRAPHIC"/>
  <p:tag name="MH_TYPE" val="SubTitle"/>
  <p:tag name="MH_ORDER" val="4"/>
</p:tagLst>
</file>

<file path=ppt/tags/tag16.xml><?xml version="1.0" encoding="utf-8"?>
<p:tagLst xmlns:p="http://schemas.openxmlformats.org/presentationml/2006/main">
  <p:tag name="MH" val="20151121191650"/>
  <p:tag name="MH_LIBRARY" val="GRAPHIC"/>
  <p:tag name="MH_TYPE" val="SubTitle"/>
  <p:tag name="MH_ORDER" val="4"/>
</p:tagLst>
</file>

<file path=ppt/tags/tag17.xml><?xml version="1.0" encoding="utf-8"?>
<p:tagLst xmlns:p="http://schemas.openxmlformats.org/presentationml/2006/main">
  <p:tag name="MH" val="20151121191650"/>
  <p:tag name="MH_LIBRARY" val="GRAPHIC"/>
  <p:tag name="MH_TYPE" val="SubTitle"/>
  <p:tag name="MH_ORDER" val="4"/>
</p:tagLst>
</file>

<file path=ppt/tags/tag18.xml><?xml version="1.0" encoding="utf-8"?>
<p:tagLst xmlns:p="http://schemas.openxmlformats.org/presentationml/2006/main">
  <p:tag name="MH" val="20151121191650"/>
  <p:tag name="MH_LIBRARY" val="GRAPHIC"/>
  <p:tag name="MH_TYPE" val="SubTitle"/>
  <p:tag name="MH_ORDER" val="4"/>
</p:tagLst>
</file>

<file path=ppt/tags/tag19.xml><?xml version="1.0" encoding="utf-8"?>
<p:tagLst xmlns:p="http://schemas.openxmlformats.org/presentationml/2006/main">
  <p:tag name="MH" val="20151121191650"/>
  <p:tag name="MH_LIBRARY" val="GRAPHIC"/>
  <p:tag name="MH_TYPE" val="SubTitle"/>
  <p:tag name="MH_ORDER" val="4"/>
</p:tagLst>
</file>

<file path=ppt/tags/tag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20.xml><?xml version="1.0" encoding="utf-8"?>
<p:tagLst xmlns:p="http://schemas.openxmlformats.org/presentationml/2006/main">
  <p:tag name="MH" val="20151121191650"/>
  <p:tag name="MH_LIBRARY" val="GRAPHIC"/>
  <p:tag name="MH_TYPE" val="SubTitle"/>
  <p:tag name="MH_ORDER" val="4"/>
</p:tagLst>
</file>

<file path=ppt/tags/tag21.xml><?xml version="1.0" encoding="utf-8"?>
<p:tagLst xmlns:p="http://schemas.openxmlformats.org/presentationml/2006/main">
  <p:tag name="MH" val="20151121191650"/>
  <p:tag name="MH_LIBRARY" val="GRAPHIC"/>
  <p:tag name="MH_TYPE" val="SubTitle"/>
  <p:tag name="MH_ORDER" val="4"/>
</p:tagLst>
</file>

<file path=ppt/tags/tag22.xml><?xml version="1.0" encoding="utf-8"?>
<p:tagLst xmlns:p="http://schemas.openxmlformats.org/presentationml/2006/main">
  <p:tag name="MH" val="20151121191650"/>
  <p:tag name="MH_LIBRARY" val="GRAPHIC"/>
  <p:tag name="MH_TYPE" val="SubTitle"/>
  <p:tag name="MH_ORDER" val="4"/>
</p:tagLst>
</file>

<file path=ppt/tags/tag23.xml><?xml version="1.0" encoding="utf-8"?>
<p:tagLst xmlns:p="http://schemas.openxmlformats.org/presentationml/2006/main">
  <p:tag name="KSO_WM_UNIT_ISCONTENTSTITLE" val="0"/>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88_1*a*1"/>
  <p:tag name="KSO_WM_TEMPLATE_CATEGORY" val="diagram"/>
  <p:tag name="KSO_WM_TEMPLATE_INDEX" val="20200688"/>
  <p:tag name="KSO_WM_UNIT_LAYERLEVEL" val="1"/>
  <p:tag name="KSO_WM_TAG_VERSION" val="1.0"/>
  <p:tag name="KSO_WM_BEAUTIFY_FLAG" val="#wm#"/>
  <p:tag name="KSO_WM_UNIT_PRESET_TEXT" val="产品&#10;宣传海报"/>
  <p:tag name="KSO_WM_UNIT_TEXT_FILL_FORE_SCHEMECOLOR_INDEX" val="14"/>
  <p:tag name="KSO_WM_UNIT_TEXT_FILL_TYPE" val="1"/>
  <p:tag name="KSO_WM_UNIT_USESOURCEFORMAT_APPLY" val="1"/>
</p:tagLst>
</file>

<file path=ppt/tags/tag24.xml><?xml version="1.0" encoding="utf-8"?>
<p:tagLst xmlns:p="http://schemas.openxmlformats.org/presentationml/2006/main">
  <p:tag name="KSO_WM_UNIT_ISCONTENTSTITLE" val="0"/>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88_1*a*1"/>
  <p:tag name="KSO_WM_TEMPLATE_CATEGORY" val="diagram"/>
  <p:tag name="KSO_WM_TEMPLATE_INDEX" val="20200688"/>
  <p:tag name="KSO_WM_UNIT_LAYERLEVEL" val="1"/>
  <p:tag name="KSO_WM_TAG_VERSION" val="1.0"/>
  <p:tag name="KSO_WM_BEAUTIFY_FLAG" val="#wm#"/>
  <p:tag name="KSO_WM_UNIT_PRESET_TEXT" val="产品&#10;宣传海报"/>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UNIT_ISCONTENTSTITLE" val="0"/>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88_1*a*1"/>
  <p:tag name="KSO_WM_TEMPLATE_CATEGORY" val="diagram"/>
  <p:tag name="KSO_WM_TEMPLATE_INDEX" val="20200688"/>
  <p:tag name="KSO_WM_UNIT_LAYERLEVEL" val="1"/>
  <p:tag name="KSO_WM_TAG_VERSION" val="1.0"/>
  <p:tag name="KSO_WM_BEAUTIFY_FLAG" val="#wm#"/>
  <p:tag name="KSO_WM_UNIT_PRESET_TEXT" val="产品&#10;宣传海报"/>
  <p:tag name="KSO_WM_UNIT_TEXT_FILL_FORE_SCHEMECOLOR_INDEX" val="14"/>
  <p:tag name="KSO_WM_UNIT_TEXT_FILL_TYPE" val="1"/>
  <p:tag name="KSO_WM_UNIT_USESOURCEFORMAT_APPLY" val="1"/>
</p:tagLst>
</file>

<file path=ppt/tags/tag2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6*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2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6*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2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6*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29.xml><?xml version="1.0" encoding="utf-8"?>
<p:tagLst xmlns:p="http://schemas.openxmlformats.org/presentationml/2006/main">
  <p:tag name="KSO_WM_UNIT_ISCONTENTSTITLE" val="0"/>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88_1*a*1"/>
  <p:tag name="KSO_WM_TEMPLATE_CATEGORY" val="diagram"/>
  <p:tag name="KSO_WM_TEMPLATE_INDEX" val="20200688"/>
  <p:tag name="KSO_WM_UNIT_LAYERLEVEL" val="1"/>
  <p:tag name="KSO_WM_TAG_VERSION" val="1.0"/>
  <p:tag name="KSO_WM_BEAUTIFY_FLAG" val="#wm#"/>
  <p:tag name="KSO_WM_UNIT_PRESET_TEXT" val="产品&#10;宣传海报"/>
  <p:tag name="KSO_WM_UNIT_TEXT_FILL_FORE_SCHEMECOLOR_INDEX" val="14"/>
  <p:tag name="KSO_WM_UNIT_TEXT_FILL_TYPE" val="1"/>
  <p:tag name="KSO_WM_UNIT_USESOURCEFORMAT_APPLY" val="1"/>
</p:tagLst>
</file>

<file path=ppt/tags/tag3.xml><?xml version="1.0" encoding="utf-8"?>
<p:tagLst xmlns:p="http://schemas.openxmlformats.org/presentationml/2006/main">
  <p:tag name="MH" val="20151121191650"/>
  <p:tag name="MH_LIBRARY" val="GRAPHIC"/>
  <p:tag name="MH_TYPE" val="SubTitle"/>
  <p:tag name="MH_ORDER" val="4"/>
</p:tagLst>
</file>

<file path=ppt/tags/tag3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6*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6*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Lst>
</file>

<file path=ppt/tags/tag32.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4_6*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6*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4_6*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Lst>
</file>

<file path=ppt/tags/tag35.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4_6*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634_6*l_h_a*1_5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9"/>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634_6*l_h_i*1_5_1"/>
  <p:tag name="KSO_WM_TEMPLATE_CATEGORY" val="diagram"/>
  <p:tag name="KSO_WM_TEMPLATE_INDEX" val="634"/>
  <p:tag name="KSO_WM_UNIT_LAYERLEVEL" val="1_1_1"/>
  <p:tag name="KSO_WM_TAG_VERSION" val="1.0"/>
  <p:tag name="KSO_WM_BEAUTIFY_FLAG" val="#wm#"/>
  <p:tag name="KSO_WM_UNIT_TEXT_FILL_FORE_SCHEMECOLOR_INDEX" val="9"/>
  <p:tag name="KSO_WM_UNIT_TEXT_FILL_TYPE" val="1"/>
</p:tagLst>
</file>

<file path=ppt/tags/tag38.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634_6*l_h_f*1_5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9.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634_6*l_h_a*1_6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10"/>
  <p:tag name="KSO_WM_UNIT_FILL_TYPE" val="1"/>
  <p:tag name="KSO_WM_UNIT_TEXT_FILL_FORE_SCHEMECOLOR_INDEX" val="14"/>
  <p:tag name="KSO_WM_UNIT_TEXT_FILL_TYPE" val="1"/>
</p:tagLst>
</file>

<file path=ppt/tags/tag4.xml><?xml version="1.0" encoding="utf-8"?>
<p:tagLst xmlns:p="http://schemas.openxmlformats.org/presentationml/2006/main">
  <p:tag name="MH" val="20151121191650"/>
  <p:tag name="MH_LIBRARY" val="GRAPHIC"/>
  <p:tag name="MH_TYPE" val="SubTitle"/>
  <p:tag name="MH_ORDER" val="4"/>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634_6*l_h_i*1_6_1"/>
  <p:tag name="KSO_WM_TEMPLATE_CATEGORY" val="diagram"/>
  <p:tag name="KSO_WM_TEMPLATE_INDEX" val="634"/>
  <p:tag name="KSO_WM_UNIT_LAYERLEVEL" val="1_1_1"/>
  <p:tag name="KSO_WM_TAG_VERSION" val="1.0"/>
  <p:tag name="KSO_WM_BEAUTIFY_FLAG" val="#wm#"/>
  <p:tag name="KSO_WM_UNIT_TEXT_FILL_FORE_SCHEMECOLOR_INDEX" val="10"/>
  <p:tag name="KSO_WM_UNIT_TEXT_FILL_TYPE" val="1"/>
</p:tagLst>
</file>

<file path=ppt/tags/tag41.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634_6*l_h_f*1_6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2.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1"/>
  <p:tag name="KSO_WM_UNIT_ID" val="diagram20170813_2*l_h_i*1_1_1"/>
  <p:tag name="KSO_WM_UNIT_LAYERLEVEL" val="1_1_1"/>
  <p:tag name="KSO_WM_DIAGRAM_GROUP_CODE" val="l1-1"/>
  <p:tag name="KSO_WM_UNIT_FILL_FORE_SCHEMECOLOR_INDEX" val="10"/>
  <p:tag name="KSO_WM_UNIT_FILL_TYPE" val="1"/>
  <p:tag name="KSO_WM_UNIT_TEXT_FILL_FORE_SCHEMECOLOR_INDEX" val="14"/>
  <p:tag name="KSO_WM_UNIT_TEXT_FILL_TYPE" val="1"/>
</p:tagLst>
</file>

<file path=ppt/tags/tag43.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6"/>
  <p:tag name="KSO_WM_DIAGRAM_GROUP_CODE" val="l1-1"/>
  <p:tag name="KSO_WM_UNIT_ID" val="diagram20170813_2*l_h_f*1_1_1"/>
  <p:tag name="KSO_WM_UNIT_TEXT_FILL_FORE_SCHEMECOLOR_INDEX" val="14"/>
  <p:tag name="KSO_WM_UNIT_TEXT_FILL_TYPE" val="1"/>
</p:tagLst>
</file>

<file path=ppt/tags/tag4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634_6*l_h_a*1_5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9"/>
  <p:tag name="KSO_WM_UNIT_FILL_TYPE" val="1"/>
  <p:tag name="KSO_WM_UNIT_TEXT_FILL_FORE_SCHEMECOLOR_INDEX" val="14"/>
  <p:tag name="KSO_WM_UNIT_TEXT_FILL_TYPE" val="1"/>
</p:tagLst>
</file>

<file path=ppt/tags/tag45.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1"/>
  <p:tag name="KSO_WM_UNIT_ID" val="diagram20170813_2*l_h_i*1_2_1"/>
  <p:tag name="KSO_WM_UNIT_LAYERLEVEL" val="1_1_1"/>
  <p:tag name="KSO_WM_DIAGRAM_GROUP_CODE" val="l1-1"/>
  <p:tag name="KSO_WM_UNIT_FILL_FORE_SCHEMECOLOR_INDEX" val="6"/>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4"/>
  <p:tag name="KSO_WM_UNIT_PRESET_TEXT_LEN" val="26"/>
  <p:tag name="KSO_WM_DIAGRAM_GROUP_CODE" val="l1-1"/>
  <p:tag name="KSO_WM_UNIT_ID" val="diagram20170813_2*l_h_f*1_2_1"/>
  <p:tag name="KSO_WM_UNIT_TEXT_FILL_FORE_SCHEMECOLOR_INDEX" val="14"/>
  <p:tag name="KSO_WM_UNIT_TEXT_FILL_TYPE" val="1"/>
</p:tagLst>
</file>

<file path=ppt/tags/tag4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634_6*l_h_a*1_6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10"/>
  <p:tag name="KSO_WM_UNIT_FILL_TYPE" val="1"/>
  <p:tag name="KSO_WM_UNIT_TEXT_FILL_FORE_SCHEMECOLOR_INDEX" val="14"/>
  <p:tag name="KSO_WM_UNIT_TEXT_FILL_TYPE" val="1"/>
</p:tagLst>
</file>

<file path=ppt/tags/tag4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6*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49.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6*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5.xml><?xml version="1.0" encoding="utf-8"?>
<p:tagLst xmlns:p="http://schemas.openxmlformats.org/presentationml/2006/main">
  <p:tag name="MH" val="20151121191650"/>
  <p:tag name="MH_LIBRARY" val="GRAPHIC"/>
  <p:tag name="MH_TYPE" val="SubTitle"/>
  <p:tag name="MH_ORDER" val="4"/>
</p:tagLst>
</file>

<file path=ppt/tags/tag5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634_6*l_h_a*1_5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9"/>
  <p:tag name="KSO_WM_UNIT_FILL_TYPE" val="1"/>
  <p:tag name="KSO_WM_UNIT_TEXT_FILL_FORE_SCHEMECOLOR_INDEX" val="14"/>
  <p:tag name="KSO_WM_UNIT_TEXT_FILL_TYPE" val="1"/>
</p:tagLst>
</file>

<file path=ppt/tags/tag5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634_6*l_h_a*1_6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10"/>
  <p:tag name="KSO_WM_UNIT_FILL_TYPE" val="1"/>
  <p:tag name="KSO_WM_UNIT_TEXT_FILL_FORE_SCHEMECOLOR_INDEX" val="14"/>
  <p:tag name="KSO_WM_UNIT_TEXT_FILL_TYPE" val="1"/>
</p:tagLst>
</file>

<file path=ppt/tags/tag52.xml><?xml version="1.0" encoding="utf-8"?>
<p:tagLst xmlns:p="http://schemas.openxmlformats.org/presentationml/2006/main">
  <p:tag name="PA" val="v4.0.0"/>
</p:tagLst>
</file>

<file path=ppt/tags/tag53.xml><?xml version="1.0" encoding="utf-8"?>
<p:tagLst xmlns:p="http://schemas.openxmlformats.org/presentationml/2006/main">
  <p:tag name="PA" val="v4.0.0"/>
</p:tagLst>
</file>

<file path=ppt/tags/tag54.xml><?xml version="1.0" encoding="utf-8"?>
<p:tagLst xmlns:p="http://schemas.openxmlformats.org/presentationml/2006/main">
  <p:tag name="PA" val="v4.0.0"/>
</p:tagLst>
</file>

<file path=ppt/tags/tag55.xml><?xml version="1.0" encoding="utf-8"?>
<p:tagLst xmlns:p="http://schemas.openxmlformats.org/presentationml/2006/main">
  <p:tag name="PA" val="v4.0.0"/>
</p:tagLst>
</file>

<file path=ppt/tags/tag56.xml><?xml version="1.0" encoding="utf-8"?>
<p:tagLst xmlns:p="http://schemas.openxmlformats.org/presentationml/2006/main">
  <p:tag name="PA" val="v4.0.0"/>
</p:tagLst>
</file>

<file path=ppt/tags/tag57.xml><?xml version="1.0" encoding="utf-8"?>
<p:tagLst xmlns:p="http://schemas.openxmlformats.org/presentationml/2006/main">
  <p:tag name="KSO_WM_UNIT_ISCONTENTSTITLE" val="0"/>
  <p:tag name="KSO_WM_TEMPLATE_CATEGORY" val="diagram"/>
  <p:tag name="KSO_WM_TEMPLATE_INDEX" val="20200533"/>
  <p:tag name="KSO_WM_UNIT_TYPE" val="f"/>
  <p:tag name="KSO_WM_UNIT_INDEX" val="1"/>
  <p:tag name="KSO_WM_UNIT_ID" val="diagram20200533_1*f*1"/>
  <p:tag name="KSO_WM_UNIT_LAYERLEVEL" val="1"/>
  <p:tag name="KSO_WM_UNIT_VALUE" val="198"/>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
  <p:tag name="KSO_WM_UNIT_NOCLEAR" val="0"/>
  <p:tag name="KSO_WM_UNIT_SHOW_EDIT_AREA_INDICATION" val="0"/>
  <p:tag name="KSO_WM_UNIT_DIAGRAM_ISNUMVISUAL" val="0"/>
  <p:tag name="KSO_WM_UNIT_DIAGRAM_ISREFERUNIT" val="0"/>
  <p:tag name="KSO_WM_DIAGRAM_GROUP_CODE" val="ζ1-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PLACING_PICTURE_USER_VIEWPORT" val="{&quot;height&quot;:4397,&quot;width&quot;:6029}"/>
</p:tagLst>
</file>

<file path=ppt/tags/tag59.xml><?xml version="1.0" encoding="utf-8"?>
<p:tagLst xmlns:p="http://schemas.openxmlformats.org/presentationml/2006/main">
  <p:tag name="KSO_WM_UNIT_NOCLEAR" val="0"/>
  <p:tag name="KSO_WM_UNIT_VALUE" val="160"/>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1743_1*f*1"/>
  <p:tag name="KSO_WM_TEMPLATE_CATEGORY" val="diagram"/>
  <p:tag name="KSO_WM_TEMPLATE_INDEX" val="20201743"/>
  <p:tag name="KSO_WM_UNIT_LAYERLEVEL" val="1"/>
  <p:tag name="KSO_WM_TAG_VERSION" val="1.0"/>
  <p:tag name="KSO_WM_BEAUTIFY_FLAG" val="#wm#"/>
  <p:tag name="KSO_WM_UNIT_PRESET_TEXT" val="点击此处添加正文，文字是您思想的提炼，为了最终演示发布的良好效果，请尽量言简意赅的阐述观点；根据需要可酌情增减文字。"/>
  <p:tag name="KSO_WM_UNIT_USESOURCEFORMAT_APPLY" val="1"/>
</p:tagLst>
</file>

<file path=ppt/tags/tag6.xml><?xml version="1.0" encoding="utf-8"?>
<p:tagLst xmlns:p="http://schemas.openxmlformats.org/presentationml/2006/main">
  <p:tag name="MH" val="20151121191650"/>
  <p:tag name="MH_LIBRARY" val="GRAPHIC"/>
  <p:tag name="MH_TYPE" val="SubTitle"/>
  <p:tag name="MH_ORDER" val="4"/>
</p:tagLst>
</file>

<file path=ppt/tags/tag60.xml><?xml version="1.0" encoding="utf-8"?>
<p:tagLst xmlns:p="http://schemas.openxmlformats.org/presentationml/2006/main">
  <p:tag name="KSO_WM_UNIT_NOCLEAR" val="0"/>
  <p:tag name="KSO_WM_UNIT_VALUE" val="160"/>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1743_1*f*1"/>
  <p:tag name="KSO_WM_TEMPLATE_CATEGORY" val="diagram"/>
  <p:tag name="KSO_WM_TEMPLATE_INDEX" val="20201743"/>
  <p:tag name="KSO_WM_UNIT_LAYERLEVEL" val="1"/>
  <p:tag name="KSO_WM_TAG_VERSION" val="1.0"/>
  <p:tag name="KSO_WM_BEAUTIFY_FLAG" val="#wm#"/>
  <p:tag name="KSO_WM_UNIT_PRESET_TEXT" val="点击此处添加正文，文字是您思想的提炼，为了最终演示发布的良好效果，请尽量言简意赅的阐述观点；根据需要可酌情增减文字。"/>
  <p:tag name="KSO_WM_UNIT_USESOURCEFORMAT_APPLY" val="1"/>
</p:tagLst>
</file>

<file path=ppt/tags/tag61.xml><?xml version="1.0" encoding="utf-8"?>
<p:tagLst xmlns:p="http://schemas.openxmlformats.org/presentationml/2006/main">
  <p:tag name="KSO_WM_UNIT_COLOR_SCHEME_SHAPE_ID" val="11"/>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615_3*l_h_i*1_4_2"/>
  <p:tag name="KSO_WM_TEMPLATE_CATEGORY" val="diagram"/>
  <p:tag name="KSO_WM_TEMPLATE_INDEX" val="20187615"/>
  <p:tag name="KSO_WM_UNIT_LAYERLEVEL" val="1_1_1"/>
  <p:tag name="KSO_WM_TAG_VERSION" val="1.0"/>
  <p:tag name="KSO_WM_BEAUTIFY_FLAG" val="#wm#"/>
  <p:tag name="KSO_WM_UNIT_LINE_FORE_SCHEMECOLOR_INDEX" val="8"/>
  <p:tag name="KSO_WM_UNIT_LINE_FILL_TYPE" val="2"/>
  <p:tag name="KSO_WM_UNIT_USESOURCEFORMAT_APPLY" val="1"/>
  <p:tag name="KSO_WM_SLIDE_ANIMATION_ID" val="3110630"/>
</p:tagLst>
</file>

<file path=ppt/tags/tag62.xml><?xml version="1.0" encoding="utf-8"?>
<p:tagLst xmlns:p="http://schemas.openxmlformats.org/presentationml/2006/main">
  <p:tag name="KSO_WM_UNIT_COLOR_SCHEME_SHAPE_ID" val="19"/>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615_3*l_h_i*1_1_2"/>
  <p:tag name="KSO_WM_TEMPLATE_CATEGORY" val="diagram"/>
  <p:tag name="KSO_WM_TEMPLATE_INDEX" val="20187615"/>
  <p:tag name="KSO_WM_UNIT_LAYERLEVEL" val="1_1_1"/>
  <p:tag name="KSO_WM_TAG_VERSION" val="1.0"/>
  <p:tag name="KSO_WM_BEAUTIFY_FLAG" val="#wm#"/>
  <p:tag name="KSO_WM_UNIT_LINE_FORE_SCHEMECOLOR_INDEX" val="5"/>
  <p:tag name="KSO_WM_UNIT_LINE_FILL_TYPE" val="2"/>
  <p:tag name="KSO_WM_UNIT_USESOURCEFORMAT_APPLY" val="1"/>
  <p:tag name="KSO_WM_SLIDE_ANIMATION_ID" val="3110630"/>
</p:tagLst>
</file>

<file path=ppt/tags/tag63.xml><?xml version="1.0" encoding="utf-8"?>
<p:tagLst xmlns:p="http://schemas.openxmlformats.org/presentationml/2006/main">
  <p:tag name="KSO_WM_UNIT_COLOR_SCHEME_SHAPE_ID" val="23"/>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615_3*l_h_i*1_2_2"/>
  <p:tag name="KSO_WM_TEMPLATE_CATEGORY" val="diagram"/>
  <p:tag name="KSO_WM_TEMPLATE_INDEX" val="20187615"/>
  <p:tag name="KSO_WM_UNIT_LAYERLEVEL" val="1_1_1"/>
  <p:tag name="KSO_WM_TAG_VERSION" val="1.0"/>
  <p:tag name="KSO_WM_BEAUTIFY_FLAG" val="#wm#"/>
  <p:tag name="KSO_WM_UNIT_LINE_FORE_SCHEMECOLOR_INDEX" val="6"/>
  <p:tag name="KSO_WM_UNIT_LINE_FILL_TYPE" val="2"/>
  <p:tag name="KSO_WM_UNIT_USESOURCEFORMAT_APPLY" val="1"/>
  <p:tag name="KSO_WM_SLIDE_ANIMATION_ID" val="3110630"/>
</p:tagLst>
</file>

<file path=ppt/tags/tag64.xml><?xml version="1.0" encoding="utf-8"?>
<p:tagLst xmlns:p="http://schemas.openxmlformats.org/presentationml/2006/main">
  <p:tag name="KSO_WM_UNIT_COLOR_SCHEME_SHAPE_ID" val="19"/>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615_3*l_h_i*1_1_2"/>
  <p:tag name="KSO_WM_TEMPLATE_CATEGORY" val="diagram"/>
  <p:tag name="KSO_WM_TEMPLATE_INDEX" val="20187615"/>
  <p:tag name="KSO_WM_UNIT_LAYERLEVEL" val="1_1_1"/>
  <p:tag name="KSO_WM_TAG_VERSION" val="1.0"/>
  <p:tag name="KSO_WM_BEAUTIFY_FLAG" val="#wm#"/>
  <p:tag name="KSO_WM_UNIT_LINE_FORE_SCHEMECOLOR_INDEX" val="5"/>
  <p:tag name="KSO_WM_UNIT_LINE_FILL_TYPE" val="2"/>
  <p:tag name="KSO_WM_UNIT_USESOURCEFORMAT_APPLY" val="1"/>
  <p:tag name="KSO_WM_SLIDE_ANIMATION_ID" val="3110630"/>
</p:tagLst>
</file>

<file path=ppt/tags/tag65.xml><?xml version="1.0" encoding="utf-8"?>
<p:tagLst xmlns:p="http://schemas.openxmlformats.org/presentationml/2006/main">
  <p:tag name="KSO_WM_UNIT_COLOR_SCHEME_SHAPE_ID" val="23"/>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615_3*l_h_i*1_2_2"/>
  <p:tag name="KSO_WM_TEMPLATE_CATEGORY" val="diagram"/>
  <p:tag name="KSO_WM_TEMPLATE_INDEX" val="20187615"/>
  <p:tag name="KSO_WM_UNIT_LAYERLEVEL" val="1_1_1"/>
  <p:tag name="KSO_WM_TAG_VERSION" val="1.0"/>
  <p:tag name="KSO_WM_BEAUTIFY_FLAG" val="#wm#"/>
  <p:tag name="KSO_WM_UNIT_LINE_FORE_SCHEMECOLOR_INDEX" val="6"/>
  <p:tag name="KSO_WM_UNIT_LINE_FILL_TYPE" val="2"/>
  <p:tag name="KSO_WM_UNIT_USESOURCEFORMAT_APPLY" val="1"/>
  <p:tag name="KSO_WM_SLIDE_ANIMATION_ID" val="3110630"/>
</p:tagLst>
</file>

<file path=ppt/tags/tag66.xml><?xml version="1.0" encoding="utf-8"?>
<p:tagLst xmlns:p="http://schemas.openxmlformats.org/presentationml/2006/main">
  <p:tag name="KSO_WM_UNIT_PRESET_TEXT" val="点击输入正文"/>
  <p:tag name="KSO_WM_UNIT_NOCLEAR" val="0"/>
  <p:tag name="KSO_WM_UNIT_SHOW_EDIT_AREA_INDICATION" val="1"/>
  <p:tag name="KSO_WM_UNIT_VALUE" val="108"/>
  <p:tag name="KSO_WM_UNIT_HIGHLIGHT" val="0"/>
  <p:tag name="KSO_WM_UNIT_COMPATIBLE" val="0"/>
  <p:tag name="KSO_WM_UNIT_DIAGRAM_ISNUMVISUAL" val="0"/>
  <p:tag name="KSO_WM_UNIT_DIAGRAM_ISREFERUNIT" val="0"/>
  <p:tag name="KSO_WM_UNIT_TYPE" val="h_f"/>
  <p:tag name="KSO_WM_UNIT_INDEX" val="2_1"/>
  <p:tag name="KSO_WM_UNIT_ID" val="diagram20201109_1*h_f*2_1"/>
  <p:tag name="KSO_WM_TEMPLATE_CATEGORY" val="diagram"/>
  <p:tag name="KSO_WM_TEMPLATE_INDEX" val="20201109"/>
  <p:tag name="KSO_WM_UNIT_LAYERLEVEL" val="1_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1143_1*i*4"/>
  <p:tag name="KSO_WM_TEMPLATE_CATEGORY" val="diagram"/>
  <p:tag name="KSO_WM_TEMPLATE_INDEX" val="20201143"/>
  <p:tag name="KSO_WM_UNIT_LAYERLEVEL" val="1"/>
  <p:tag name="KSO_WM_TAG_VERSION" val="1.0"/>
  <p:tag name="KSO_WM_BEAUTIFY_FLAG" val="#wm#"/>
</p:tagLst>
</file>

<file path=ppt/tags/tag68.xml><?xml version="1.0" encoding="utf-8"?>
<p:tagLst xmlns:p="http://schemas.openxmlformats.org/presentationml/2006/main">
  <p:tag name="PA" val="v4.0.0"/>
</p:tagLst>
</file>

<file path=ppt/tags/tag69.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7.xml><?xml version="1.0" encoding="utf-8"?>
<p:tagLst xmlns:p="http://schemas.openxmlformats.org/presentationml/2006/main">
  <p:tag name="MH" val="20151121191650"/>
  <p:tag name="MH_LIBRARY" val="GRAPHIC"/>
  <p:tag name="MH_TYPE" val="SubTitle"/>
  <p:tag name="MH_ORDER" val="4"/>
</p:tagLst>
</file>

<file path=ppt/tags/tag8.xml><?xml version="1.0" encoding="utf-8"?>
<p:tagLst xmlns:p="http://schemas.openxmlformats.org/presentationml/2006/main">
  <p:tag name="MH" val="20151121191650"/>
  <p:tag name="MH_LIBRARY" val="GRAPHIC"/>
  <p:tag name="MH_TYPE" val="SubTitle"/>
  <p:tag name="MH_ORDER" val="4"/>
</p:tagLst>
</file>

<file path=ppt/tags/tag9.xml><?xml version="1.0" encoding="utf-8"?>
<p:tagLst xmlns:p="http://schemas.openxmlformats.org/presentationml/2006/main">
  <p:tag name="MH" val="20151121191650"/>
  <p:tag name="MH_LIBRARY" val="GRAPHIC"/>
  <p:tag name="MH_TYPE" val="SubTitle"/>
  <p:tag name="MH_ORDER" val="4"/>
</p:tagLst>
</file>

<file path=ppt/theme/theme1.xml><?xml version="1.0" encoding="utf-8"?>
<a:theme xmlns:a="http://schemas.openxmlformats.org/drawingml/2006/main" name="PPT定制1801380800">
  <a:themeElements>
    <a:clrScheme name="MC-欧美风主题色">
      <a:dk1>
        <a:srgbClr val="000000"/>
      </a:dk1>
      <a:lt1>
        <a:srgbClr val="FFFFFF"/>
      </a:lt1>
      <a:dk2>
        <a:srgbClr val="44546A"/>
      </a:dk2>
      <a:lt2>
        <a:srgbClr val="E7E6E6"/>
      </a:lt2>
      <a:accent1>
        <a:srgbClr val="0054AD"/>
      </a:accent1>
      <a:accent2>
        <a:srgbClr val="7F7F7F"/>
      </a:accent2>
      <a:accent3>
        <a:srgbClr val="006FBF"/>
      </a:accent3>
      <a:accent4>
        <a:srgbClr val="0054AD"/>
      </a:accent4>
      <a:accent5>
        <a:srgbClr val="7F7F7F"/>
      </a:accent5>
      <a:accent6>
        <a:srgbClr val="006FBF"/>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MC-欧美风主题色">
    <a:dk1>
      <a:srgbClr val="000000"/>
    </a:dk1>
    <a:lt1>
      <a:srgbClr val="FFFFFF"/>
    </a:lt1>
    <a:dk2>
      <a:srgbClr val="44546A"/>
    </a:dk2>
    <a:lt2>
      <a:srgbClr val="E7E6E6"/>
    </a:lt2>
    <a:accent1>
      <a:srgbClr val="0054AD"/>
    </a:accent1>
    <a:accent2>
      <a:srgbClr val="7F7F7F"/>
    </a:accent2>
    <a:accent3>
      <a:srgbClr val="006FBF"/>
    </a:accent3>
    <a:accent4>
      <a:srgbClr val="0054AD"/>
    </a:accent4>
    <a:accent5>
      <a:srgbClr val="7F7F7F"/>
    </a:accent5>
    <a:accent6>
      <a:srgbClr val="006FBF"/>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Override>
</file>

<file path=ppt/theme/themeOverride12.xml><?xml version="1.0" encoding="utf-8"?>
<a:themeOverride xmlns:a="http://schemas.openxmlformats.org/drawingml/2006/main">
  <a:clrScheme name="MC-欧美风主题色">
    <a:dk1>
      <a:srgbClr val="000000"/>
    </a:dk1>
    <a:lt1>
      <a:srgbClr val="FFFFFF"/>
    </a:lt1>
    <a:dk2>
      <a:srgbClr val="44546A"/>
    </a:dk2>
    <a:lt2>
      <a:srgbClr val="E7E6E6"/>
    </a:lt2>
    <a:accent1>
      <a:srgbClr val="0054AD"/>
    </a:accent1>
    <a:accent2>
      <a:srgbClr val="7F7F7F"/>
    </a:accent2>
    <a:accent3>
      <a:srgbClr val="006FBF"/>
    </a:accent3>
    <a:accent4>
      <a:srgbClr val="0054AD"/>
    </a:accent4>
    <a:accent5>
      <a:srgbClr val="7F7F7F"/>
    </a:accent5>
    <a:accent6>
      <a:srgbClr val="006FBF"/>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Override>
</file>

<file path=ppt/theme/themeOverride13.xml><?xml version="1.0" encoding="utf-8"?>
<a:themeOverride xmlns:a="http://schemas.openxmlformats.org/drawingml/2006/main">
  <a:clrScheme name="MC-欧美风主题色">
    <a:dk1>
      <a:srgbClr val="000000"/>
    </a:dk1>
    <a:lt1>
      <a:srgbClr val="FFFFFF"/>
    </a:lt1>
    <a:dk2>
      <a:srgbClr val="44546A"/>
    </a:dk2>
    <a:lt2>
      <a:srgbClr val="E7E6E6"/>
    </a:lt2>
    <a:accent1>
      <a:srgbClr val="0054AD"/>
    </a:accent1>
    <a:accent2>
      <a:srgbClr val="7F7F7F"/>
    </a:accent2>
    <a:accent3>
      <a:srgbClr val="006FBF"/>
    </a:accent3>
    <a:accent4>
      <a:srgbClr val="0054AD"/>
    </a:accent4>
    <a:accent5>
      <a:srgbClr val="7F7F7F"/>
    </a:accent5>
    <a:accent6>
      <a:srgbClr val="006FBF"/>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Override>
</file>

<file path=ppt/theme/themeOverride14.xml><?xml version="1.0" encoding="utf-8"?>
<a:themeOverride xmlns:a="http://schemas.openxmlformats.org/drawingml/2006/main">
  <a:clrScheme name="MC-欧美风主题色">
    <a:dk1>
      <a:srgbClr val="000000"/>
    </a:dk1>
    <a:lt1>
      <a:srgbClr val="FFFFFF"/>
    </a:lt1>
    <a:dk2>
      <a:srgbClr val="44546A"/>
    </a:dk2>
    <a:lt2>
      <a:srgbClr val="E7E6E6"/>
    </a:lt2>
    <a:accent1>
      <a:srgbClr val="0054AD"/>
    </a:accent1>
    <a:accent2>
      <a:srgbClr val="7F7F7F"/>
    </a:accent2>
    <a:accent3>
      <a:srgbClr val="006FBF"/>
    </a:accent3>
    <a:accent4>
      <a:srgbClr val="0054AD"/>
    </a:accent4>
    <a:accent5>
      <a:srgbClr val="7F7F7F"/>
    </a:accent5>
    <a:accent6>
      <a:srgbClr val="006FBF"/>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Override>
</file>

<file path=ppt/theme/themeOverride2.xml><?xml version="1.0" encoding="utf-8"?>
<a:themeOverride xmlns:a="http://schemas.openxmlformats.org/drawingml/2006/main">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包图</Template>
  <TotalTime>0</TotalTime>
  <Words>7467</Words>
  <Application>WPS 演示</Application>
  <PresentationFormat>自定义</PresentationFormat>
  <Paragraphs>893</Paragraphs>
  <Slides>78</Slides>
  <Notes>72</Notes>
  <HiddenSlides>0</HiddenSlides>
  <MMClips>0</MMClips>
  <ScaleCrop>false</ScaleCrop>
  <HeadingPairs>
    <vt:vector size="6" baseType="variant">
      <vt:variant>
        <vt:lpstr>已用的字体</vt:lpstr>
      </vt:variant>
      <vt:variant>
        <vt:i4>42</vt:i4>
      </vt:variant>
      <vt:variant>
        <vt:lpstr>主题</vt:lpstr>
      </vt:variant>
      <vt:variant>
        <vt:i4>1</vt:i4>
      </vt:variant>
      <vt:variant>
        <vt:lpstr>幻灯片标题</vt:lpstr>
      </vt:variant>
      <vt:variant>
        <vt:i4>78</vt:i4>
      </vt:variant>
    </vt:vector>
  </HeadingPairs>
  <TitlesOfParts>
    <vt:vector size="121" baseType="lpstr">
      <vt:lpstr>Arial</vt:lpstr>
      <vt:lpstr>宋体</vt:lpstr>
      <vt:lpstr>Wingdings</vt:lpstr>
      <vt:lpstr>DejaVu Sans</vt:lpstr>
      <vt:lpstr>印品黑体</vt:lpstr>
      <vt:lpstr>方正黑体_GBK</vt:lpstr>
      <vt:lpstr>Arial</vt:lpstr>
      <vt:lpstr>inpin heiti</vt:lpstr>
      <vt:lpstr>微软雅黑</vt:lpstr>
      <vt:lpstr>Wingdings</vt:lpstr>
      <vt:lpstr>华文仿宋</vt:lpstr>
      <vt:lpstr>思源黑体 CN Normal</vt:lpstr>
      <vt:lpstr>方正粗雅宋_GBK</vt:lpstr>
      <vt:lpstr>方正书宋_GBK</vt:lpstr>
      <vt:lpstr>Source Han Sans CN Bold</vt:lpstr>
      <vt:lpstr>Calibri</vt:lpstr>
      <vt:lpstr>字魂58号-创中黑</vt:lpstr>
      <vt:lpstr>阿里巴巴普惠体 Heavy</vt:lpstr>
      <vt:lpstr>Gill Sans</vt:lpstr>
      <vt:lpstr>Calibri</vt:lpstr>
      <vt:lpstr>字魂105号-简雅黑</vt:lpstr>
      <vt:lpstr>方正颜宋体</vt:lpstr>
      <vt:lpstr>微软雅黑</vt:lpstr>
      <vt:lpstr>Montserrat</vt:lpstr>
      <vt:lpstr>Segoe UI</vt:lpstr>
      <vt:lpstr>Roboto</vt:lpstr>
      <vt:lpstr>Impact MT Std</vt:lpstr>
      <vt:lpstr>思源宋体 CN Heavy</vt:lpstr>
      <vt:lpstr>字魂35号-经典雅黑</vt:lpstr>
      <vt:lpstr>方正小标宋简体</vt:lpstr>
      <vt:lpstr>Times New Roman</vt:lpstr>
      <vt:lpstr>微软雅黑</vt:lpstr>
      <vt:lpstr>思源宋体 CN</vt:lpstr>
      <vt:lpstr>Standard Symbols PS</vt:lpstr>
      <vt:lpstr>Helvetica</vt:lpstr>
      <vt:lpstr>宋体</vt:lpstr>
      <vt:lpstr>Arial Unicode MS</vt:lpstr>
      <vt:lpstr>URW Bookman</vt:lpstr>
      <vt:lpstr>微软雅黑</vt:lpstr>
      <vt:lpstr>DejaVu Math TeX Gyre</vt:lpstr>
      <vt:lpstr>Noto Music</vt:lpstr>
      <vt:lpstr>Liberation Sans</vt:lpstr>
      <vt:lpstr>PPT定制1801380800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演示文稿3</dc:title>
  <dc:creator>柚子设计</dc:creator>
  <cp:keywords>MC-PPT模板</cp:keywords>
  <cp:category>模板</cp:category>
  <cp:lastModifiedBy>转角</cp:lastModifiedBy>
  <cp:revision>508</cp:revision>
  <dcterms:created xsi:type="dcterms:W3CDTF">2022-05-16T03:30:25Z</dcterms:created>
  <dcterms:modified xsi:type="dcterms:W3CDTF">2022-05-16T03:30:25Z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34CFD39CD231475A8E8C2E7E96640C37</vt:lpwstr>
  </property>
  <property fmtid="{D5CDD505-2E9C-101B-9397-08002B2CF9AE}" pid="3" name="KSOProductBuildVer">
    <vt:lpwstr>2052-11.8.2.10337</vt:lpwstr>
  </property>
</Properties>
</file>