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drawings/drawing1.xml" ContentType="application/vnd.openxmlformats-officedocument.drawingml.chartshapes+xml"/>
  <Override PartName="/ppt/drawings/drawing2.xml" ContentType="application/vnd.openxmlformats-officedocument.drawingml.chartshapes+xml"/>
  <Override PartName="/ppt/drawings/drawing3.xml" ContentType="application/vnd.openxmlformats-officedocument.drawingml.chartshapes+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62" r:id="rId3"/>
    <p:sldId id="277" r:id="rId4"/>
    <p:sldId id="268" r:id="rId5"/>
    <p:sldId id="269" r:id="rId6"/>
    <p:sldId id="270" r:id="rId7"/>
    <p:sldId id="263" r:id="rId8"/>
    <p:sldId id="265" r:id="rId10"/>
    <p:sldId id="266" r:id="rId11"/>
    <p:sldId id="271" r:id="rId12"/>
    <p:sldId id="272" r:id="rId13"/>
    <p:sldId id="273" r:id="rId14"/>
    <p:sldId id="274" r:id="rId15"/>
    <p:sldId id="275" r:id="rId16"/>
    <p:sldId id="276" r:id="rId17"/>
    <p:sldId id="278" r:id="rId18"/>
    <p:sldId id="279" r:id="rId19"/>
    <p:sldId id="355" r:id="rId20"/>
    <p:sldId id="281" r:id="rId21"/>
    <p:sldId id="358" r:id="rId22"/>
    <p:sldId id="285" r:id="rId23"/>
    <p:sldId id="360" r:id="rId24"/>
    <p:sldId id="361" r:id="rId25"/>
    <p:sldId id="362" r:id="rId26"/>
    <p:sldId id="363" r:id="rId27"/>
    <p:sldId id="289" r:id="rId28"/>
    <p:sldId id="290" r:id="rId29"/>
    <p:sldId id="364" r:id="rId30"/>
    <p:sldId id="291" r:id="rId31"/>
    <p:sldId id="300" r:id="rId32"/>
    <p:sldId id="301" r:id="rId33"/>
    <p:sldId id="369" r:id="rId34"/>
    <p:sldId id="371" r:id="rId35"/>
    <p:sldId id="372" r:id="rId36"/>
    <p:sldId id="306" r:id="rId37"/>
    <p:sldId id="308" r:id="rId38"/>
    <p:sldId id="373" r:id="rId39"/>
    <p:sldId id="374" r:id="rId40"/>
    <p:sldId id="337" r:id="rId41"/>
    <p:sldId id="338" r:id="rId42"/>
    <p:sldId id="375" r:id="rId43"/>
    <p:sldId id="389" r:id="rId44"/>
    <p:sldId id="344" r:id="rId45"/>
    <p:sldId id="345" r:id="rId46"/>
    <p:sldId id="346" r:id="rId47"/>
    <p:sldId id="347" r:id="rId48"/>
    <p:sldId id="286" r:id="rId49"/>
    <p:sldId id="376" r:id="rId50"/>
    <p:sldId id="309" r:id="rId51"/>
    <p:sldId id="310" r:id="rId52"/>
    <p:sldId id="311" r:id="rId53"/>
    <p:sldId id="312" r:id="rId54"/>
    <p:sldId id="313" r:id="rId55"/>
    <p:sldId id="314" r:id="rId56"/>
    <p:sldId id="315" r:id="rId57"/>
    <p:sldId id="386" r:id="rId58"/>
    <p:sldId id="377" r:id="rId59"/>
    <p:sldId id="318" r:id="rId60"/>
    <p:sldId id="319" r:id="rId61"/>
    <p:sldId id="320" r:id="rId62"/>
    <p:sldId id="321" r:id="rId63"/>
    <p:sldId id="322" r:id="rId64"/>
    <p:sldId id="323" r:id="rId65"/>
    <p:sldId id="324" r:id="rId66"/>
    <p:sldId id="325" r:id="rId67"/>
    <p:sldId id="380" r:id="rId68"/>
    <p:sldId id="378" r:id="rId69"/>
    <p:sldId id="327" r:id="rId70"/>
    <p:sldId id="328" r:id="rId71"/>
    <p:sldId id="329" r:id="rId72"/>
    <p:sldId id="387" r:id="rId73"/>
    <p:sldId id="330" r:id="rId74"/>
    <p:sldId id="331" r:id="rId75"/>
    <p:sldId id="332" r:id="rId76"/>
    <p:sldId id="333" r:id="rId77"/>
    <p:sldId id="381" r:id="rId78"/>
    <p:sldId id="388" r:id="rId79"/>
    <p:sldId id="383" r:id="rId80"/>
    <p:sldId id="384" r:id="rId81"/>
    <p:sldId id="385" r:id="rId82"/>
    <p:sldId id="334" r:id="rId83"/>
    <p:sldId id="267" r:id="rId8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E1EEF8"/>
    <a:srgbClr val="FFFFFF"/>
    <a:srgbClr val="228DCF"/>
    <a:srgbClr val="FBE5D6"/>
    <a:srgbClr val="0A81CA"/>
    <a:srgbClr val="FFF2CC"/>
    <a:srgbClr val="000000"/>
    <a:srgbClr val="F6910A"/>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ä¸­åº¦æ ·å¼ 2 - å¼ºè°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71" autoAdjust="0"/>
    <p:restoredTop sz="94660" autoAdjust="0"/>
  </p:normalViewPr>
  <p:slideViewPr>
    <p:cSldViewPr snapToGrid="0">
      <p:cViewPr>
        <p:scale>
          <a:sx n="100" d="100"/>
          <a:sy n="100" d="100"/>
        </p:scale>
        <p:origin x="-810" y="-246"/>
      </p:cViewPr>
      <p:guideLst>
        <p:guide orient="horz" pos="2160"/>
        <p:guide pos="3817"/>
      </p:guideLst>
    </p:cSldViewPr>
  </p:slideViewPr>
  <p:outlineViewPr>
    <p:cViewPr>
      <p:scale>
        <a:sx n="33" d="100"/>
        <a:sy n="33" d="100"/>
      </p:scale>
      <p:origin x="0" y="0"/>
    </p:cViewPr>
  </p:outlineViewPr>
  <p:notesTextViewPr>
    <p:cViewPr>
      <p:scale>
        <a:sx n="1" d="1"/>
        <a:sy n="1" d="1"/>
      </p:scale>
      <p:origin x="0" y="0"/>
    </p:cViewPr>
  </p:notesTextViewPr>
  <p:sorterViewPr>
    <p:cViewPr>
      <p:scale>
        <a:sx n="125" d="100"/>
        <a:sy n="125" d="100"/>
      </p:scale>
      <p:origin x="0" y="-4026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7" Type="http://schemas.openxmlformats.org/officeDocument/2006/relationships/tableStyles" Target="tableStyles.xml"/><Relationship Id="rId86" Type="http://schemas.openxmlformats.org/officeDocument/2006/relationships/viewProps" Target="viewProps.xml"/><Relationship Id="rId85" Type="http://schemas.openxmlformats.org/officeDocument/2006/relationships/presProps" Target="presProps.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6.xlsx"/></Relationships>
</file>

<file path=ppt/charts/_rels/chart7.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7.xlsx"/></Relationships>
</file>

<file path=ppt/charts/chart1.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true"/>
          <a:lstStyle/>
          <a:p>
            <a:pPr>
              <a:defRPr lang="zh-CN" sz="1400" b="0" i="0" u="none" strike="noStrike" kern="1200" spc="0" baseline="0">
                <a:solidFill>
                  <a:schemeClr val="tx1">
                    <a:lumMod val="65000"/>
                    <a:lumOff val="35000"/>
                  </a:schemeClr>
                </a:solidFill>
                <a:latin typeface="+mn-lt"/>
                <a:ea typeface="+mn-ea"/>
                <a:cs typeface="+mn-ea"/>
                <a:sym typeface="+mn-lt"/>
              </a:defRPr>
            </a:pPr>
            <a:r>
              <a:rPr lang="zh-CN" sz="1400"/>
              <a:t>铜、铝矿石进口占全市进口额</a:t>
            </a:r>
            <a:endParaRPr lang="zh-CN" sz="1400"/>
          </a:p>
        </c:rich>
      </c:tx>
      <c:layout>
        <c:manualLayout>
          <c:xMode val="edge"/>
          <c:yMode val="edge"/>
          <c:x val="0.174666629563499"/>
          <c:y val="0.0660382575018084"/>
        </c:manualLayout>
      </c:layout>
      <c:overlay val="false"/>
      <c:spPr>
        <a:noFill/>
        <a:ln>
          <a:noFill/>
        </a:ln>
        <a:effectLst/>
      </c:spPr>
    </c:title>
    <c:autoTitleDeleted val="false"/>
    <c:plotArea>
      <c:layout/>
      <c:pieChart>
        <c:varyColors val="true"/>
        <c:ser>
          <c:idx val="0"/>
          <c:order val="0"/>
          <c:tx>
            <c:strRef>
              <c:f>Sheet1!$B$1</c:f>
              <c:strCache>
                <c:ptCount val="1"/>
                <c:pt idx="0">
                  <c:v>销售额</c:v>
                </c:pt>
              </c:strCache>
            </c:strRef>
          </c:tx>
          <c:explosion val="0"/>
          <c:dPt>
            <c:idx val="0"/>
            <c:bubble3D val="false"/>
            <c:spPr>
              <a:solidFill>
                <a:srgbClr val="0070C0"/>
              </a:solidFill>
              <a:ln w="25400">
                <a:solidFill>
                  <a:schemeClr val="lt1"/>
                </a:solidFill>
              </a:ln>
              <a:effectLst/>
              <a:scene3d>
                <a:camera prst="orthographicFront"/>
                <a:lightRig rig="threePt" dir="t"/>
              </a:scene3d>
              <a:sp3d contourW="25400">
                <a:contourClr>
                  <a:schemeClr val="lt1"/>
                </a:contourClr>
              </a:sp3d>
            </c:spPr>
          </c:dPt>
          <c:dPt>
            <c:idx val="1"/>
            <c:bubble3D val="false"/>
            <c:spPr>
              <a:solidFill>
                <a:schemeClr val="accent2"/>
              </a:solidFill>
              <a:ln w="25400">
                <a:solidFill>
                  <a:schemeClr val="lt1"/>
                </a:solidFill>
              </a:ln>
              <a:effectLst/>
              <a:scene3d>
                <a:camera prst="orthographicFront"/>
                <a:lightRig rig="threePt" dir="t"/>
              </a:scene3d>
              <a:sp3d contourW="25400">
                <a:contourClr>
                  <a:schemeClr val="lt1"/>
                </a:contourClr>
              </a:sp3d>
            </c:spPr>
          </c:dPt>
          <c:dPt>
            <c:idx val="2"/>
            <c:bubble3D val="false"/>
            <c:spPr>
              <a:solidFill>
                <a:schemeClr val="accent3"/>
              </a:solidFill>
              <a:ln w="25400">
                <a:solidFill>
                  <a:schemeClr val="lt1"/>
                </a:solidFill>
              </a:ln>
              <a:effectLst/>
              <a:scene3d>
                <a:camera prst="orthographicFront"/>
                <a:lightRig rig="threePt" dir="t"/>
              </a:scene3d>
              <a:sp3d contourW="25400">
                <a:contourClr>
                  <a:schemeClr val="lt1"/>
                </a:contourClr>
              </a:sp3d>
            </c:spPr>
          </c:dPt>
          <c:dPt>
            <c:idx val="3"/>
            <c:bubble3D val="false"/>
            <c:spPr>
              <a:solidFill>
                <a:schemeClr val="accent4"/>
              </a:solidFill>
              <a:ln w="25400">
                <a:solidFill>
                  <a:schemeClr val="lt1"/>
                </a:solidFill>
              </a:ln>
              <a:effectLst/>
              <a:scene3d>
                <a:camera prst="orthographicFront"/>
                <a:lightRig rig="threePt" dir="t"/>
              </a:scene3d>
              <a:sp3d contourW="25400">
                <a:contourClr>
                  <a:schemeClr val="lt1"/>
                </a:contourClr>
              </a:sp3d>
            </c:spPr>
          </c:dPt>
          <c:dLbls>
            <c:delete val="true"/>
          </c:dLbls>
          <c:cat>
            <c:strRef>
              <c:f>Sheet1!$A$2:$A$5</c:f>
              <c:strCache>
                <c:ptCount val="2"/>
                <c:pt idx="0">
                  <c:v>第一季度</c:v>
                </c:pt>
                <c:pt idx="1">
                  <c:v>第二季度</c:v>
                </c:pt>
              </c:strCache>
            </c:strRef>
          </c:cat>
          <c:val>
            <c:numRef>
              <c:f>Sheet1!$B$2:$B$5</c:f>
              <c:numCache>
                <c:formatCode>General</c:formatCode>
                <c:ptCount val="4"/>
                <c:pt idx="0">
                  <c:v>80</c:v>
                </c:pt>
                <c:pt idx="1">
                  <c:v>20</c:v>
                </c:pt>
              </c:numCache>
            </c:numRef>
          </c:val>
        </c:ser>
        <c:dLbls>
          <c:showLegendKey val="false"/>
          <c:showVal val="false"/>
          <c:showCatName val="false"/>
          <c:showSerName val="false"/>
          <c:showPercent val="false"/>
          <c:showBubbleSize val="false"/>
          <c:showLeaderLines val="true"/>
        </c:dLbls>
        <c:firstSliceAng val="0"/>
      </c:pieChart>
      <c:spPr>
        <a:noFill/>
        <a:ln>
          <a:noFill/>
        </a:ln>
        <a:effectLst/>
      </c:spPr>
    </c:plotArea>
    <c:plotVisOnly val="true"/>
    <c:dispBlanksAs val="gap"/>
    <c:showDLblsOverMax val="false"/>
  </c:chart>
  <c:spPr>
    <a:noFill/>
    <a:ln>
      <a:noFill/>
    </a:ln>
    <a:effectLst/>
  </c:spPr>
  <c:txPr>
    <a:bodyPr/>
    <a:lstStyle/>
    <a:p>
      <a:pPr>
        <a:defRPr lang="zh-CN">
          <a:latin typeface="+mn-lt"/>
          <a:ea typeface="+mn-ea"/>
          <a:cs typeface="+mn-ea"/>
          <a:sym typeface="+mn-lt"/>
        </a:defRPr>
      </a:pPr>
    </a:p>
  </c:txPr>
  <c:externalData r:id="rId1">
    <c:autoUpdate val="false"/>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true"/>
          <a:lstStyle/>
          <a:p>
            <a:pPr>
              <a:defRPr lang="zh-CN" sz="1400" b="0" i="0" u="none" strike="noStrike" kern="1200" spc="0" baseline="0">
                <a:solidFill>
                  <a:schemeClr val="tx1">
                    <a:lumMod val="65000"/>
                    <a:lumOff val="35000"/>
                  </a:schemeClr>
                </a:solidFill>
                <a:latin typeface="+mn-lt"/>
                <a:ea typeface="+mn-ea"/>
                <a:cs typeface="+mn-ea"/>
                <a:sym typeface="+mn-lt"/>
              </a:defRPr>
            </a:pPr>
            <a:r>
              <a:rPr lang="zh-CN" sz="1400"/>
              <a:t>钢板、化工、棉纺织品出口额</a:t>
            </a:r>
            <a:endParaRPr lang="zh-CN" sz="1400"/>
          </a:p>
        </c:rich>
      </c:tx>
      <c:layout>
        <c:manualLayout>
          <c:xMode val="edge"/>
          <c:yMode val="edge"/>
          <c:x val="0.163015827049494"/>
          <c:y val="0.0803698684087285"/>
        </c:manualLayout>
      </c:layout>
      <c:overlay val="false"/>
      <c:spPr>
        <a:noFill/>
        <a:ln>
          <a:noFill/>
        </a:ln>
        <a:effectLst/>
      </c:spPr>
    </c:title>
    <c:autoTitleDeleted val="false"/>
    <c:plotArea>
      <c:layout/>
      <c:pieChart>
        <c:varyColors val="true"/>
        <c:ser>
          <c:idx val="0"/>
          <c:order val="0"/>
          <c:tx>
            <c:strRef>
              <c:f>Sheet1!$B$1</c:f>
              <c:strCache>
                <c:ptCount val="1"/>
                <c:pt idx="0">
                  <c:v>销售额</c:v>
                </c:pt>
              </c:strCache>
            </c:strRef>
          </c:tx>
          <c:explosion val="0"/>
          <c:dPt>
            <c:idx val="0"/>
            <c:bubble3D val="false"/>
            <c:spPr>
              <a:solidFill>
                <a:srgbClr val="0070C0"/>
              </a:solidFill>
              <a:ln w="25400">
                <a:solidFill>
                  <a:schemeClr val="lt1"/>
                </a:solidFill>
              </a:ln>
              <a:effectLst/>
              <a:scene3d>
                <a:camera prst="orthographicFront"/>
                <a:lightRig rig="threePt" dir="t"/>
              </a:scene3d>
              <a:sp3d contourW="25400">
                <a:contourClr>
                  <a:schemeClr val="lt1"/>
                </a:contourClr>
              </a:sp3d>
            </c:spPr>
          </c:dPt>
          <c:dPt>
            <c:idx val="1"/>
            <c:bubble3D val="false"/>
            <c:spPr>
              <a:solidFill>
                <a:schemeClr val="accent2"/>
              </a:solidFill>
              <a:ln w="25400">
                <a:solidFill>
                  <a:schemeClr val="lt1"/>
                </a:solidFill>
              </a:ln>
              <a:effectLst/>
              <a:scene3d>
                <a:camera prst="orthographicFront"/>
                <a:lightRig rig="threePt" dir="t"/>
              </a:scene3d>
              <a:sp3d contourW="25400">
                <a:contourClr>
                  <a:schemeClr val="lt1"/>
                </a:contourClr>
              </a:sp3d>
            </c:spPr>
          </c:dPt>
          <c:dPt>
            <c:idx val="2"/>
            <c:bubble3D val="false"/>
            <c:spPr>
              <a:solidFill>
                <a:schemeClr val="accent3"/>
              </a:solidFill>
              <a:ln w="25400">
                <a:solidFill>
                  <a:schemeClr val="lt1"/>
                </a:solidFill>
              </a:ln>
              <a:effectLst/>
              <a:scene3d>
                <a:camera prst="orthographicFront"/>
                <a:lightRig rig="threePt" dir="t"/>
              </a:scene3d>
              <a:sp3d contourW="25400">
                <a:contourClr>
                  <a:schemeClr val="lt1"/>
                </a:contourClr>
              </a:sp3d>
            </c:spPr>
          </c:dPt>
          <c:dPt>
            <c:idx val="3"/>
            <c:bubble3D val="false"/>
            <c:spPr>
              <a:solidFill>
                <a:schemeClr val="accent4"/>
              </a:solidFill>
              <a:ln w="25400">
                <a:solidFill>
                  <a:schemeClr val="lt1"/>
                </a:solidFill>
              </a:ln>
              <a:effectLst/>
              <a:scene3d>
                <a:camera prst="orthographicFront"/>
                <a:lightRig rig="threePt" dir="t"/>
              </a:scene3d>
              <a:sp3d contourW="25400">
                <a:contourClr>
                  <a:schemeClr val="lt1"/>
                </a:contourClr>
              </a:sp3d>
            </c:spPr>
          </c:dPt>
          <c:dLbls>
            <c:delete val="true"/>
          </c:dLbls>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ser>
        <c:dLbls>
          <c:showLegendKey val="false"/>
          <c:showVal val="false"/>
          <c:showCatName val="false"/>
          <c:showSerName val="false"/>
          <c:showPercent val="false"/>
          <c:showBubbleSize val="false"/>
          <c:showLeaderLines val="true"/>
        </c:dLbls>
        <c:firstSliceAng val="0"/>
      </c:pieChart>
      <c:spPr>
        <a:noFill/>
        <a:ln>
          <a:noFill/>
        </a:ln>
        <a:effectLst/>
      </c:spPr>
    </c:plotArea>
    <c:plotVisOnly val="true"/>
    <c:dispBlanksAs val="gap"/>
    <c:showDLblsOverMax val="false"/>
  </c:chart>
  <c:spPr>
    <a:noFill/>
    <a:ln>
      <a:noFill/>
    </a:ln>
    <a:effectLst/>
  </c:spPr>
  <c:txPr>
    <a:bodyPr/>
    <a:lstStyle/>
    <a:p>
      <a:pPr>
        <a:defRPr lang="zh-CN">
          <a:latin typeface="+mn-lt"/>
          <a:ea typeface="+mn-ea"/>
          <a:cs typeface="+mn-ea"/>
          <a:sym typeface="+mn-lt"/>
        </a:defRPr>
      </a:pPr>
    </a:p>
  </c:txPr>
  <c:externalData r:id="rId1">
    <c:autoUpdate val="false"/>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true"/>
          <a:lstStyle/>
          <a:p>
            <a:pPr>
              <a:defRPr lang="zh-CN" sz="1400" b="0" i="0" u="none" strike="noStrike" kern="1200" spc="0" baseline="0">
                <a:solidFill>
                  <a:schemeClr val="tx1">
                    <a:lumMod val="65000"/>
                    <a:lumOff val="35000"/>
                  </a:schemeClr>
                </a:solidFill>
                <a:latin typeface="+mn-lt"/>
                <a:ea typeface="+mn-ea"/>
                <a:cs typeface="+mn-ea"/>
                <a:sym typeface="+mn-lt"/>
              </a:defRPr>
            </a:pPr>
            <a:r>
              <a:rPr lang="zh-CN" sz="1400"/>
              <a:t>阳谷县年进出口额</a:t>
            </a:r>
            <a:endParaRPr lang="zh-CN" sz="1400"/>
          </a:p>
        </c:rich>
      </c:tx>
      <c:layout>
        <c:manualLayout>
          <c:xMode val="edge"/>
          <c:yMode val="edge"/>
          <c:x val="0.272459674003818"/>
          <c:y val="0.0860985631149474"/>
        </c:manualLayout>
      </c:layout>
      <c:overlay val="false"/>
      <c:spPr>
        <a:noFill/>
        <a:ln>
          <a:noFill/>
        </a:ln>
        <a:effectLst/>
      </c:spPr>
    </c:title>
    <c:autoTitleDeleted val="false"/>
    <c:plotArea>
      <c:layout/>
      <c:pieChart>
        <c:varyColors val="true"/>
        <c:ser>
          <c:idx val="0"/>
          <c:order val="0"/>
          <c:tx>
            <c:strRef>
              <c:f>Sheet1!$B$1</c:f>
              <c:strCache>
                <c:ptCount val="1"/>
                <c:pt idx="0">
                  <c:v>销售额</c:v>
                </c:pt>
              </c:strCache>
            </c:strRef>
          </c:tx>
          <c:explosion val="0"/>
          <c:dPt>
            <c:idx val="0"/>
            <c:bubble3D val="false"/>
            <c:spPr>
              <a:solidFill>
                <a:srgbClr val="0070C0"/>
              </a:solidFill>
              <a:ln w="25400">
                <a:solidFill>
                  <a:schemeClr val="lt1"/>
                </a:solidFill>
              </a:ln>
              <a:effectLst/>
              <a:scene3d>
                <a:camera prst="orthographicFront"/>
                <a:lightRig rig="threePt" dir="t"/>
              </a:scene3d>
              <a:sp3d contourW="25400">
                <a:contourClr>
                  <a:schemeClr val="lt1"/>
                </a:contourClr>
              </a:sp3d>
            </c:spPr>
          </c:dPt>
          <c:dPt>
            <c:idx val="1"/>
            <c:bubble3D val="false"/>
            <c:spPr>
              <a:solidFill>
                <a:schemeClr val="accent2"/>
              </a:solidFill>
              <a:ln w="25400">
                <a:solidFill>
                  <a:schemeClr val="lt1"/>
                </a:solidFill>
              </a:ln>
              <a:effectLst/>
              <a:scene3d>
                <a:camera prst="orthographicFront"/>
                <a:lightRig rig="threePt" dir="t"/>
              </a:scene3d>
              <a:sp3d contourW="25400">
                <a:contourClr>
                  <a:schemeClr val="lt1"/>
                </a:contourClr>
              </a:sp3d>
            </c:spPr>
          </c:dPt>
          <c:dPt>
            <c:idx val="2"/>
            <c:bubble3D val="false"/>
            <c:spPr>
              <a:solidFill>
                <a:schemeClr val="accent3"/>
              </a:solidFill>
              <a:ln w="25400">
                <a:solidFill>
                  <a:schemeClr val="lt1"/>
                </a:solidFill>
              </a:ln>
              <a:effectLst/>
              <a:scene3d>
                <a:camera prst="orthographicFront"/>
                <a:lightRig rig="threePt" dir="t"/>
              </a:scene3d>
              <a:sp3d contourW="25400">
                <a:contourClr>
                  <a:schemeClr val="lt1"/>
                </a:contourClr>
              </a:sp3d>
            </c:spPr>
          </c:dPt>
          <c:dPt>
            <c:idx val="3"/>
            <c:bubble3D val="false"/>
            <c:spPr>
              <a:solidFill>
                <a:schemeClr val="accent4"/>
              </a:solidFill>
              <a:ln w="25400">
                <a:solidFill>
                  <a:schemeClr val="lt1"/>
                </a:solidFill>
              </a:ln>
              <a:effectLst/>
              <a:scene3d>
                <a:camera prst="orthographicFront"/>
                <a:lightRig rig="threePt" dir="t"/>
              </a:scene3d>
              <a:sp3d contourW="25400">
                <a:contourClr>
                  <a:schemeClr val="lt1"/>
                </a:contourClr>
              </a:sp3d>
            </c:spPr>
          </c:dPt>
          <c:dLbls>
            <c:delete val="true"/>
          </c:dLbls>
          <c:cat>
            <c:strRef>
              <c:f>Sheet1!$A$2:$A$5</c:f>
              <c:strCache>
                <c:ptCount val="2"/>
                <c:pt idx="0">
                  <c:v>第一季度</c:v>
                </c:pt>
                <c:pt idx="1">
                  <c:v>第二季度</c:v>
                </c:pt>
              </c:strCache>
            </c:strRef>
          </c:cat>
          <c:val>
            <c:numRef>
              <c:f>Sheet1!$B$2:$B$5</c:f>
              <c:numCache>
                <c:formatCode>General</c:formatCode>
                <c:ptCount val="4"/>
                <c:pt idx="0">
                  <c:v>30</c:v>
                </c:pt>
                <c:pt idx="1">
                  <c:v>50</c:v>
                </c:pt>
              </c:numCache>
            </c:numRef>
          </c:val>
        </c:ser>
        <c:dLbls>
          <c:showLegendKey val="false"/>
          <c:showVal val="false"/>
          <c:showCatName val="false"/>
          <c:showSerName val="false"/>
          <c:showPercent val="false"/>
          <c:showBubbleSize val="false"/>
          <c:showLeaderLines val="true"/>
        </c:dLbls>
        <c:firstSliceAng val="0"/>
      </c:pieChart>
      <c:spPr>
        <a:noFill/>
        <a:ln>
          <a:noFill/>
        </a:ln>
        <a:effectLst/>
      </c:spPr>
    </c:plotArea>
    <c:plotVisOnly val="true"/>
    <c:dispBlanksAs val="gap"/>
    <c:showDLblsOverMax val="false"/>
  </c:chart>
  <c:spPr>
    <a:noFill/>
    <a:ln>
      <a:noFill/>
    </a:ln>
    <a:effectLst/>
  </c:spPr>
  <c:txPr>
    <a:bodyPr/>
    <a:lstStyle/>
    <a:p>
      <a:pPr>
        <a:defRPr lang="zh-CN">
          <a:latin typeface="+mn-lt"/>
          <a:ea typeface="+mn-ea"/>
          <a:cs typeface="+mn-ea"/>
          <a:sym typeface="+mn-lt"/>
        </a:defRPr>
      </a:pPr>
    </a:p>
  </c:txPr>
  <c:externalData r:id="rId1">
    <c:autoUpdate val="false"/>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true"/>
          <a:lstStyle/>
          <a:p>
            <a:pPr>
              <a:defRPr lang="zh-CN" sz="1860" b="0" i="0" u="none" strike="noStrike" kern="1200" spc="0" baseline="0">
                <a:solidFill>
                  <a:schemeClr val="tx1">
                    <a:lumMod val="65000"/>
                    <a:lumOff val="35000"/>
                  </a:schemeClr>
                </a:solidFill>
                <a:latin typeface="+mn-lt"/>
                <a:ea typeface="+mn-ea"/>
                <a:cs typeface="+mn-ea"/>
                <a:sym typeface="+mn-lt"/>
              </a:defRPr>
            </a:pPr>
            <a:r>
              <a:rPr lang="zh-CN"/>
              <a:t>制造业实际使用外资</a:t>
            </a:r>
            <a:endParaRPr lang="zh-CN"/>
          </a:p>
        </c:rich>
      </c:tx>
      <c:layout/>
      <c:overlay val="false"/>
      <c:spPr>
        <a:noFill/>
        <a:ln>
          <a:noFill/>
        </a:ln>
        <a:effectLst/>
      </c:spPr>
    </c:title>
    <c:autoTitleDeleted val="false"/>
    <c:plotArea>
      <c:layout/>
      <c:pieChart>
        <c:varyColors val="true"/>
        <c:ser>
          <c:idx val="0"/>
          <c:order val="0"/>
          <c:tx>
            <c:strRef>
              <c:f>Sheet1!$B$1</c:f>
              <c:strCache>
                <c:ptCount val="1"/>
                <c:pt idx="0">
                  <c:v>销售额</c:v>
                </c:pt>
              </c:strCache>
            </c:strRef>
          </c:tx>
          <c:explosion val="0"/>
          <c:dPt>
            <c:idx val="0"/>
            <c:bubble3D val="false"/>
            <c:spPr>
              <a:solidFill>
                <a:srgbClr val="0070C0"/>
              </a:solidFill>
              <a:ln w="25400">
                <a:solidFill>
                  <a:schemeClr val="lt1"/>
                </a:solidFill>
              </a:ln>
              <a:effectLst/>
              <a:scene3d>
                <a:camera prst="orthographicFront"/>
                <a:lightRig rig="threePt" dir="t"/>
              </a:scene3d>
              <a:sp3d contourW="25400">
                <a:contourClr>
                  <a:schemeClr val="lt1"/>
                </a:contourClr>
              </a:sp3d>
            </c:spPr>
          </c:dPt>
          <c:dPt>
            <c:idx val="1"/>
            <c:bubble3D val="false"/>
            <c:spPr>
              <a:solidFill>
                <a:schemeClr val="accent2"/>
              </a:solidFill>
              <a:ln w="25400">
                <a:solidFill>
                  <a:schemeClr val="lt1"/>
                </a:solidFill>
              </a:ln>
              <a:effectLst/>
              <a:scene3d>
                <a:camera prst="orthographicFront"/>
                <a:lightRig rig="threePt" dir="t"/>
              </a:scene3d>
              <a:sp3d contourW="25400">
                <a:contourClr>
                  <a:schemeClr val="lt1"/>
                </a:contourClr>
              </a:sp3d>
            </c:spPr>
          </c:dPt>
          <c:dPt>
            <c:idx val="2"/>
            <c:bubble3D val="false"/>
            <c:spPr>
              <a:solidFill>
                <a:schemeClr val="accent3"/>
              </a:solidFill>
              <a:ln w="25400">
                <a:solidFill>
                  <a:schemeClr val="lt1"/>
                </a:solidFill>
              </a:ln>
              <a:effectLst/>
              <a:scene3d>
                <a:camera prst="orthographicFront"/>
                <a:lightRig rig="threePt" dir="t"/>
              </a:scene3d>
              <a:sp3d contourW="25400">
                <a:contourClr>
                  <a:schemeClr val="lt1"/>
                </a:contourClr>
              </a:sp3d>
            </c:spPr>
          </c:dPt>
          <c:dPt>
            <c:idx val="3"/>
            <c:bubble3D val="false"/>
            <c:spPr>
              <a:solidFill>
                <a:schemeClr val="accent4"/>
              </a:solidFill>
              <a:ln w="25400">
                <a:solidFill>
                  <a:schemeClr val="lt1"/>
                </a:solidFill>
              </a:ln>
              <a:effectLst/>
              <a:scene3d>
                <a:camera prst="orthographicFront"/>
                <a:lightRig rig="threePt" dir="t"/>
              </a:scene3d>
              <a:sp3d contourW="25400">
                <a:contourClr>
                  <a:schemeClr val="lt1"/>
                </a:contourClr>
              </a:sp3d>
            </c:spPr>
          </c:dPt>
          <c:dLbls>
            <c:delete val="true"/>
          </c:dLbls>
          <c:cat>
            <c:numRef>
              <c:f>Sheet1!$A$2:$A$5</c:f>
              <c:numCache>
                <c:formatCode>General</c:formatCode>
                <c:ptCount val="4"/>
                <c:pt idx="0">
                  <c:v>1</c:v>
                </c:pt>
                <c:pt idx="1">
                  <c:v>2</c:v>
                </c:pt>
              </c:numCache>
            </c:numRef>
          </c:cat>
          <c:val>
            <c:numRef>
              <c:f>Sheet1!$B$2:$B$5</c:f>
              <c:numCache>
                <c:formatCode>General</c:formatCode>
                <c:ptCount val="4"/>
                <c:pt idx="0">
                  <c:v>30788</c:v>
                </c:pt>
                <c:pt idx="1">
                  <c:v>14790</c:v>
                </c:pt>
              </c:numCache>
            </c:numRef>
          </c:val>
        </c:ser>
        <c:dLbls>
          <c:showLegendKey val="false"/>
          <c:showVal val="false"/>
          <c:showCatName val="false"/>
          <c:showSerName val="false"/>
          <c:showPercent val="false"/>
          <c:showBubbleSize val="false"/>
          <c:showLeaderLines val="true"/>
        </c:dLbls>
        <c:firstSliceAng val="0"/>
      </c:pieChart>
      <c:spPr>
        <a:noFill/>
        <a:ln>
          <a:noFill/>
        </a:ln>
        <a:effectLst/>
      </c:spPr>
    </c:plotArea>
    <c:plotVisOnly val="true"/>
    <c:dispBlanksAs val="gap"/>
    <c:showDLblsOverMax val="false"/>
  </c:chart>
  <c:spPr>
    <a:noFill/>
    <a:ln>
      <a:noFill/>
    </a:ln>
    <a:effectLst/>
  </c:spPr>
  <c:txPr>
    <a:bodyPr/>
    <a:lstStyle/>
    <a:p>
      <a:pPr>
        <a:defRPr lang="zh-CN">
          <a:latin typeface="+mn-lt"/>
          <a:ea typeface="+mn-ea"/>
          <a:cs typeface="+mn-ea"/>
          <a:sym typeface="+mn-lt"/>
        </a:defRPr>
      </a:pPr>
    </a:p>
  </c:txPr>
  <c:externalData r:id="rId1">
    <c:autoUpdate val="false"/>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true"/>
          <a:lstStyle/>
          <a:p>
            <a:pPr>
              <a:defRPr lang="zh-CN" sz="1860" b="0" i="0" u="none" strike="noStrike" kern="1200" spc="0" baseline="0">
                <a:solidFill>
                  <a:schemeClr val="tx1">
                    <a:lumMod val="65000"/>
                    <a:lumOff val="35000"/>
                  </a:schemeClr>
                </a:solidFill>
                <a:latin typeface="+mn-lt"/>
                <a:ea typeface="+mn-ea"/>
                <a:cs typeface="+mn-ea"/>
                <a:sym typeface="+mn-lt"/>
              </a:defRPr>
            </a:pPr>
            <a:r>
              <a:rPr lang="zh-CN"/>
              <a:t>日韩资实际使用外资</a:t>
            </a:r>
            <a:endParaRPr lang="zh-CN"/>
          </a:p>
        </c:rich>
      </c:tx>
      <c:layout/>
      <c:overlay val="false"/>
      <c:spPr>
        <a:noFill/>
        <a:ln>
          <a:noFill/>
        </a:ln>
        <a:effectLst/>
      </c:spPr>
    </c:title>
    <c:autoTitleDeleted val="false"/>
    <c:plotArea>
      <c:layout/>
      <c:pieChart>
        <c:varyColors val="true"/>
        <c:ser>
          <c:idx val="0"/>
          <c:order val="0"/>
          <c:tx>
            <c:strRef>
              <c:f>Sheet1!$B$1</c:f>
              <c:strCache>
                <c:ptCount val="1"/>
                <c:pt idx="0">
                  <c:v>销售额</c:v>
                </c:pt>
              </c:strCache>
            </c:strRef>
          </c:tx>
          <c:explosion val="0"/>
          <c:dPt>
            <c:idx val="0"/>
            <c:bubble3D val="false"/>
            <c:spPr>
              <a:solidFill>
                <a:srgbClr val="0070C0"/>
              </a:solidFill>
              <a:ln w="25400">
                <a:solidFill>
                  <a:schemeClr val="lt1"/>
                </a:solidFill>
              </a:ln>
              <a:effectLst/>
              <a:scene3d>
                <a:camera prst="orthographicFront"/>
                <a:lightRig rig="threePt" dir="t"/>
              </a:scene3d>
              <a:sp3d contourW="25400">
                <a:contourClr>
                  <a:schemeClr val="lt1"/>
                </a:contourClr>
              </a:sp3d>
            </c:spPr>
          </c:dPt>
          <c:dPt>
            <c:idx val="1"/>
            <c:bubble3D val="false"/>
            <c:spPr>
              <a:solidFill>
                <a:schemeClr val="accent2"/>
              </a:solidFill>
              <a:ln w="25400">
                <a:solidFill>
                  <a:schemeClr val="lt1"/>
                </a:solidFill>
              </a:ln>
              <a:effectLst/>
              <a:scene3d>
                <a:camera prst="orthographicFront"/>
                <a:lightRig rig="threePt" dir="t"/>
              </a:scene3d>
              <a:sp3d contourW="25400">
                <a:contourClr>
                  <a:schemeClr val="lt1"/>
                </a:contourClr>
              </a:sp3d>
            </c:spPr>
          </c:dPt>
          <c:dPt>
            <c:idx val="2"/>
            <c:bubble3D val="false"/>
            <c:spPr>
              <a:solidFill>
                <a:schemeClr val="accent3"/>
              </a:solidFill>
              <a:ln w="25400">
                <a:solidFill>
                  <a:schemeClr val="lt1"/>
                </a:solidFill>
              </a:ln>
              <a:effectLst/>
              <a:scene3d>
                <a:camera prst="orthographicFront"/>
                <a:lightRig rig="threePt" dir="t"/>
              </a:scene3d>
              <a:sp3d contourW="25400">
                <a:contourClr>
                  <a:schemeClr val="lt1"/>
                </a:contourClr>
              </a:sp3d>
            </c:spPr>
          </c:dPt>
          <c:dPt>
            <c:idx val="3"/>
            <c:bubble3D val="false"/>
            <c:spPr>
              <a:solidFill>
                <a:schemeClr val="accent4"/>
              </a:solidFill>
              <a:ln w="25400">
                <a:solidFill>
                  <a:schemeClr val="lt1"/>
                </a:solidFill>
              </a:ln>
              <a:effectLst/>
              <a:scene3d>
                <a:camera prst="orthographicFront"/>
                <a:lightRig rig="threePt" dir="t"/>
              </a:scene3d>
              <a:sp3d contourW="25400">
                <a:contourClr>
                  <a:schemeClr val="lt1"/>
                </a:contourClr>
              </a:sp3d>
            </c:spPr>
          </c:dPt>
          <c:dLbls>
            <c:delete val="true"/>
          </c:dLbls>
          <c:cat>
            <c:numRef>
              <c:f>Sheet1!$A$2:$A$5</c:f>
              <c:numCache>
                <c:formatCode>General</c:formatCode>
                <c:ptCount val="4"/>
                <c:pt idx="0">
                  <c:v>1</c:v>
                </c:pt>
                <c:pt idx="1">
                  <c:v>2</c:v>
                </c:pt>
              </c:numCache>
            </c:numRef>
          </c:cat>
          <c:val>
            <c:numRef>
              <c:f>Sheet1!$B$2:$B$5</c:f>
              <c:numCache>
                <c:formatCode>General</c:formatCode>
                <c:ptCount val="4"/>
                <c:pt idx="0">
                  <c:v>42911</c:v>
                </c:pt>
                <c:pt idx="1">
                  <c:v>2667</c:v>
                </c:pt>
              </c:numCache>
            </c:numRef>
          </c:val>
        </c:ser>
        <c:dLbls>
          <c:showLegendKey val="false"/>
          <c:showVal val="false"/>
          <c:showCatName val="false"/>
          <c:showSerName val="false"/>
          <c:showPercent val="false"/>
          <c:showBubbleSize val="false"/>
          <c:showLeaderLines val="true"/>
        </c:dLbls>
        <c:firstSliceAng val="102"/>
      </c:pieChart>
      <c:spPr>
        <a:noFill/>
        <a:ln>
          <a:noFill/>
        </a:ln>
        <a:effectLst/>
      </c:spPr>
    </c:plotArea>
    <c:plotVisOnly val="true"/>
    <c:dispBlanksAs val="gap"/>
    <c:showDLblsOverMax val="false"/>
  </c:chart>
  <c:spPr>
    <a:noFill/>
    <a:ln>
      <a:noFill/>
    </a:ln>
    <a:effectLst/>
  </c:spPr>
  <c:txPr>
    <a:bodyPr/>
    <a:lstStyle/>
    <a:p>
      <a:pPr>
        <a:defRPr lang="zh-CN">
          <a:latin typeface="+mn-lt"/>
          <a:ea typeface="+mn-ea"/>
          <a:cs typeface="+mn-ea"/>
          <a:sym typeface="+mn-lt"/>
        </a:defRPr>
      </a:pPr>
    </a:p>
  </c:txPr>
  <c:externalData r:id="rId1">
    <c:autoUpdate val="false"/>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02"/>
    </mc:Choice>
    <mc:Fallback>
      <c:style val="2"/>
    </mc:Fallback>
  </mc:AlternateContent>
  <c:chart>
    <c:autoTitleDeleted val="true"/>
    <c:plotArea>
      <c:layout/>
      <c:barChart>
        <c:barDir val="col"/>
        <c:grouping val="clustered"/>
        <c:varyColors val="false"/>
        <c:ser>
          <c:idx val="0"/>
          <c:order val="0"/>
          <c:tx>
            <c:strRef>
              <c:f>Sheet1!$B$1</c:f>
              <c:strCache>
                <c:ptCount val="1"/>
                <c:pt idx="0">
                  <c:v>系列 1</c:v>
                </c:pt>
              </c:strCache>
            </c:strRef>
          </c:tx>
          <c:spPr>
            <a:solidFill>
              <a:schemeClr val="accent1"/>
            </a:solidFill>
            <a:ln>
              <a:noFill/>
            </a:ln>
            <a:effectLst/>
            <a:sp3d/>
          </c:spPr>
          <c:invertIfNegative val="false"/>
          <c:dLbls>
            <c:delete val="true"/>
          </c:dLbls>
          <c:cat>
            <c:strRef>
              <c:f>Sheet1!$A$2:$A$4</c:f>
              <c:strCache>
                <c:ptCount val="3"/>
                <c:pt idx="0">
                  <c:v>10家开发区内设机构</c:v>
                </c:pt>
                <c:pt idx="1">
                  <c:v>管委会人员</c:v>
                </c:pt>
                <c:pt idx="2">
                  <c:v>管辖面积</c:v>
                </c:pt>
              </c:strCache>
            </c:strRef>
          </c:cat>
          <c:val>
            <c:numRef>
              <c:f>Sheet1!$B$2:$B$4</c:f>
              <c:numCache>
                <c:formatCode>General</c:formatCode>
                <c:ptCount val="3"/>
                <c:pt idx="0">
                  <c:v>147</c:v>
                </c:pt>
                <c:pt idx="1">
                  <c:v>1618</c:v>
                </c:pt>
                <c:pt idx="2">
                  <c:v>666.13</c:v>
                </c:pt>
              </c:numCache>
            </c:numRef>
          </c:val>
        </c:ser>
        <c:ser>
          <c:idx val="1"/>
          <c:order val="1"/>
          <c:tx>
            <c:strRef>
              <c:f>Sheet1!$C$1</c:f>
              <c:strCache>
                <c:ptCount val="1"/>
                <c:pt idx="0">
                  <c:v>系列 2</c:v>
                </c:pt>
              </c:strCache>
            </c:strRef>
          </c:tx>
          <c:spPr>
            <a:solidFill>
              <a:schemeClr val="accent2"/>
            </a:solidFill>
            <a:ln>
              <a:noFill/>
            </a:ln>
            <a:effectLst/>
            <a:sp3d/>
          </c:spPr>
          <c:invertIfNegative val="false"/>
          <c:dLbls>
            <c:delete val="true"/>
          </c:dLbls>
          <c:cat>
            <c:strRef>
              <c:f>Sheet1!$A$2:$A$4</c:f>
              <c:strCache>
                <c:ptCount val="3"/>
                <c:pt idx="0">
                  <c:v>10家开发区内设机构</c:v>
                </c:pt>
                <c:pt idx="1">
                  <c:v>管委会人员</c:v>
                </c:pt>
                <c:pt idx="2">
                  <c:v>管辖面积</c:v>
                </c:pt>
              </c:strCache>
            </c:strRef>
          </c:cat>
          <c:val>
            <c:numRef>
              <c:f>Sheet1!$C$2:$C$4</c:f>
              <c:numCache>
                <c:formatCode>General</c:formatCode>
                <c:ptCount val="3"/>
                <c:pt idx="0">
                  <c:v>65</c:v>
                </c:pt>
                <c:pt idx="1">
                  <c:v>934</c:v>
                </c:pt>
                <c:pt idx="2">
                  <c:v>457.61</c:v>
                </c:pt>
              </c:numCache>
            </c:numRef>
          </c:val>
        </c:ser>
        <c:dLbls>
          <c:showLegendKey val="false"/>
          <c:showVal val="false"/>
          <c:showCatName val="false"/>
          <c:showSerName val="false"/>
          <c:showPercent val="false"/>
          <c:showBubbleSize val="false"/>
        </c:dLbls>
        <c:gapWidth val="150"/>
        <c:axId val="251285888"/>
        <c:axId val="251287424"/>
      </c:barChart>
      <c:catAx>
        <c:axId val="251285888"/>
        <c:scaling>
          <c:orientation val="minMax"/>
        </c:scaling>
        <c:delete val="true"/>
        <c:axPos val="b"/>
        <c:numFmt formatCode="General" sourceLinked="true"/>
        <c:majorTickMark val="none"/>
        <c:minorTickMark val="none"/>
        <c:tickLblPos val="nextTo"/>
        <c:txPr>
          <a:bodyPr rot="-60000000" spcFirstLastPara="0" vertOverflow="ellipsis" vert="horz" wrap="square" anchor="ctr" anchorCtr="true"/>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251287424"/>
        <c:crosses val="autoZero"/>
        <c:auto val="true"/>
        <c:lblAlgn val="ctr"/>
        <c:lblOffset val="100"/>
        <c:noMultiLvlLbl val="false"/>
      </c:catAx>
      <c:valAx>
        <c:axId val="251287424"/>
        <c:scaling>
          <c:orientation val="minMax"/>
        </c:scaling>
        <c:delete val="false"/>
        <c:axPos val="l"/>
        <c:majorGridlines>
          <c:spPr>
            <a:ln w="9525" cap="flat" cmpd="sng" algn="ctr">
              <a:solidFill>
                <a:schemeClr val="tx1">
                  <a:lumMod val="15000"/>
                  <a:lumOff val="85000"/>
                </a:schemeClr>
              </a:solidFill>
              <a:round/>
            </a:ln>
            <a:effectLst/>
          </c:spPr>
        </c:majorGridlines>
        <c:numFmt formatCode="General" sourceLinked="true"/>
        <c:majorTickMark val="none"/>
        <c:minorTickMark val="none"/>
        <c:tickLblPos val="nextTo"/>
        <c:spPr>
          <a:noFill/>
          <a:ln>
            <a:noFill/>
          </a:ln>
          <a:effectLst/>
        </c:spPr>
        <c:txPr>
          <a:bodyPr rot="-60000000" spcFirstLastPara="1" vertOverflow="ellipsis" vert="horz" wrap="square" anchor="ctr" anchorCtr="true"/>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251285888"/>
        <c:crosses val="autoZero"/>
        <c:crossBetween val="between"/>
      </c:valAx>
      <c:spPr>
        <a:noFill/>
        <a:ln>
          <a:noFill/>
        </a:ln>
        <a:effectLst/>
      </c:spPr>
    </c:plotArea>
    <c:plotVisOnly val="true"/>
    <c:dispBlanksAs val="gap"/>
    <c:showDLblsOverMax val="false"/>
  </c:chart>
  <c:spPr>
    <a:noFill/>
    <a:ln>
      <a:noFill/>
    </a:ln>
    <a:effectLst/>
  </c:spPr>
  <c:txPr>
    <a:bodyPr/>
    <a:lstStyle/>
    <a:p>
      <a:pPr>
        <a:defRPr lang="zh-CN">
          <a:latin typeface="+mn-lt"/>
          <a:ea typeface="+mn-ea"/>
          <a:cs typeface="+mn-ea"/>
          <a:sym typeface="+mn-lt"/>
        </a:defRPr>
      </a:pPr>
    </a:p>
  </c:txPr>
  <c:externalData r:id="rId1">
    <c:autoUpdate val="false"/>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false"/>
  <c:lang val="zh-CN"/>
  <c:roundedCorners val="false"/>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true"/>
          <a:lstStyle/>
          <a:p>
            <a:pPr>
              <a:defRPr lang="zh-CN" sz="1860" b="0" i="0" u="none" strike="noStrike" kern="1200" spc="0" baseline="0">
                <a:solidFill>
                  <a:schemeClr val="tx1">
                    <a:lumMod val="65000"/>
                    <a:lumOff val="35000"/>
                  </a:schemeClr>
                </a:solidFill>
                <a:latin typeface="+mn-lt"/>
                <a:ea typeface="+mn-ea"/>
                <a:cs typeface="+mn-ea"/>
                <a:sym typeface="+mn-lt"/>
              </a:defRPr>
            </a:pPr>
            <a:r>
              <a:rPr lang="zh-CN"/>
              <a:t>在</a:t>
            </a:r>
            <a:r>
              <a:rPr lang="en-US"/>
              <a:t>2021</a:t>
            </a:r>
            <a:r>
              <a:rPr lang="zh-CN"/>
              <a:t>年全省开发区综合排名</a:t>
            </a:r>
            <a:r>
              <a:rPr lang="en-US"/>
              <a:t>(</a:t>
            </a:r>
            <a:r>
              <a:rPr lang="zh-CN"/>
              <a:t>全省前</a:t>
            </a:r>
            <a:r>
              <a:rPr lang="en-US"/>
              <a:t>20%</a:t>
            </a:r>
            <a:r>
              <a:rPr lang="zh-CN"/>
              <a:t>的开发区</a:t>
            </a:r>
            <a:r>
              <a:rPr lang="en-US"/>
              <a:t>)</a:t>
            </a:r>
            <a:endParaRPr lang="en-US"/>
          </a:p>
        </c:rich>
      </c:tx>
      <c:layout>
        <c:manualLayout>
          <c:xMode val="edge"/>
          <c:yMode val="edge"/>
          <c:x val="0.177704217946064"/>
          <c:y val="0"/>
        </c:manualLayout>
      </c:layout>
      <c:overlay val="false"/>
      <c:spPr>
        <a:noFill/>
        <a:ln>
          <a:noFill/>
        </a:ln>
        <a:effectLst/>
      </c:spPr>
    </c:title>
    <c:autoTitleDeleted val="false"/>
    <c:plotArea>
      <c:layout/>
      <c:barChart>
        <c:barDir val="bar"/>
        <c:grouping val="clustered"/>
        <c:varyColors val="false"/>
        <c:ser>
          <c:idx val="0"/>
          <c:order val="0"/>
          <c:tx>
            <c:strRef>
              <c:f>Sheet1!$B$1</c:f>
              <c:strCache>
                <c:ptCount val="1"/>
                <c:pt idx="0">
                  <c:v>系列 1</c:v>
                </c:pt>
              </c:strCache>
            </c:strRef>
          </c:tx>
          <c:spPr>
            <a:solidFill>
              <a:schemeClr val="accent1"/>
            </a:solidFill>
            <a:ln>
              <a:noFill/>
            </a:ln>
            <a:effectLst/>
          </c:spPr>
          <c:invertIfNegative val="false"/>
          <c:dLbls>
            <c:delete val="true"/>
          </c:dLbls>
          <c:cat>
            <c:strRef>
              <c:f>Sheet1!$A$2:$A$6</c:f>
              <c:strCache>
                <c:ptCount val="5"/>
                <c:pt idx="0">
                  <c:v>淄博、德州、聊城</c:v>
                </c:pt>
                <c:pt idx="1">
                  <c:v>菏泽、泰安、日照</c:v>
                </c:pt>
                <c:pt idx="2">
                  <c:v>济南、东营、威海</c:v>
                </c:pt>
                <c:pt idx="3">
                  <c:v>枣庄、滨州、烟台、潍坊、临沂</c:v>
                </c:pt>
                <c:pt idx="4">
                  <c:v>青岛、济宁</c:v>
                </c:pt>
              </c:strCache>
            </c:strRef>
          </c:cat>
          <c:val>
            <c:numRef>
              <c:f>Sheet1!$B$2:$B$6</c:f>
              <c:numCache>
                <c:formatCode>General</c:formatCode>
                <c:ptCount val="5"/>
                <c:pt idx="0">
                  <c:v>0</c:v>
                </c:pt>
                <c:pt idx="1">
                  <c:v>1</c:v>
                </c:pt>
                <c:pt idx="2">
                  <c:v>2</c:v>
                </c:pt>
                <c:pt idx="3">
                  <c:v>3</c:v>
                </c:pt>
                <c:pt idx="4">
                  <c:v>4</c:v>
                </c:pt>
              </c:numCache>
            </c:numRef>
          </c:val>
        </c:ser>
        <c:dLbls>
          <c:showLegendKey val="false"/>
          <c:showVal val="false"/>
          <c:showCatName val="false"/>
          <c:showSerName val="false"/>
          <c:showPercent val="false"/>
          <c:showBubbleSize val="false"/>
        </c:dLbls>
        <c:gapWidth val="182"/>
        <c:axId val="250775424"/>
        <c:axId val="250776960"/>
      </c:barChart>
      <c:catAx>
        <c:axId val="250775424"/>
        <c:scaling>
          <c:orientation val="minMax"/>
        </c:scaling>
        <c:delete val="false"/>
        <c:axPos val="l"/>
        <c:numFmt formatCode="General" sourceLinked="tru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true"/>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250776960"/>
        <c:crosses val="autoZero"/>
        <c:auto val="true"/>
        <c:lblAlgn val="ctr"/>
        <c:lblOffset val="100"/>
        <c:noMultiLvlLbl val="false"/>
      </c:catAx>
      <c:valAx>
        <c:axId val="250776960"/>
        <c:scaling>
          <c:orientation val="minMax"/>
          <c:max val="5"/>
        </c:scaling>
        <c:delete val="false"/>
        <c:axPos val="b"/>
        <c:majorGridlines>
          <c:spPr>
            <a:ln w="9525" cap="flat" cmpd="sng" algn="ctr">
              <a:solidFill>
                <a:schemeClr val="tx1">
                  <a:lumMod val="15000"/>
                  <a:lumOff val="85000"/>
                </a:schemeClr>
              </a:solidFill>
              <a:round/>
            </a:ln>
            <a:effectLst/>
          </c:spPr>
        </c:majorGridlines>
        <c:numFmt formatCode="General" sourceLinked="true"/>
        <c:majorTickMark val="none"/>
        <c:minorTickMark val="none"/>
        <c:tickLblPos val="nextTo"/>
        <c:spPr>
          <a:noFill/>
          <a:ln>
            <a:noFill/>
          </a:ln>
          <a:effectLst/>
        </c:spPr>
        <c:txPr>
          <a:bodyPr rot="-60000000" spcFirstLastPara="1" vertOverflow="ellipsis" vert="horz" wrap="square" anchor="ctr" anchorCtr="true"/>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250775424"/>
        <c:crosses val="autoZero"/>
        <c:crossBetween val="between"/>
        <c:majorUnit val="1"/>
      </c:valAx>
      <c:spPr>
        <a:noFill/>
        <a:ln>
          <a:noFill/>
        </a:ln>
        <a:effectLst/>
      </c:spPr>
    </c:plotArea>
    <c:plotVisOnly val="true"/>
    <c:dispBlanksAs val="gap"/>
    <c:showDLblsOverMax val="false"/>
  </c:chart>
  <c:spPr>
    <a:noFill/>
    <a:ln>
      <a:noFill/>
    </a:ln>
    <a:effectLst/>
  </c:spPr>
  <c:txPr>
    <a:bodyPr/>
    <a:lstStyle/>
    <a:p>
      <a:pPr>
        <a:defRPr lang="zh-CN">
          <a:latin typeface="+mn-lt"/>
          <a:ea typeface="+mn-ea"/>
          <a:cs typeface="+mn-ea"/>
          <a:sym typeface="+mn-lt"/>
        </a:defRPr>
      </a:pPr>
    </a:p>
  </c:txPr>
  <c:externalData r:id="rId1">
    <c:autoUpdate val="false"/>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true">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true">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0.2806</cdr:x>
      <cdr:y>0.49033</cdr:y>
    </cdr:from>
    <cdr:to>
      <cdr:x>0.75382</cdr:x>
      <cdr:y>0.66219</cdr:y>
    </cdr:to>
    <cdr:sp>
      <cdr:nvSpPr>
        <cdr:cNvPr id="2" name="矩形 1"/>
        <cdr:cNvSpPr/>
      </cdr:nvSpPr>
      <cdr:spPr xmlns:a="http://schemas.openxmlformats.org/drawingml/2006/main">
        <a:xfrm xmlns:a="http://schemas.openxmlformats.org/drawingml/2006/main">
          <a:off x="917612" y="869009"/>
          <a:ext cx="1547506" cy="304588"/>
        </a:xfrm>
        <a:prstGeom xmlns:a="http://schemas.openxmlformats.org/drawingml/2006/main" prst="rect">
          <a:avLst/>
        </a:prstGeom>
      </cdr:spPr>
      <cdr:txBody xmlns:a="http://schemas.openxmlformats.org/drawingml/2006/main">
        <a:bodyPr vertOverflow="clip" vert="horz" wrap="square" lIns="45720" tIns="45720" rIns="45720" bIns="45720" rtlCol="0" anchor="t" anchorCtr="false">
          <a:normAutofit/>
        </a:bodyPr>
        <a:lstStyle/>
        <a:p>
          <a:pPr algn="ctr"/>
          <a:r>
            <a:rPr lang="zh-CN" altLang="en-US" sz="1800" b="1" dirty="0">
              <a:solidFill>
                <a:schemeClr val="bg1"/>
              </a:solidFill>
            </a:rPr>
            <a:t>超过</a:t>
          </a:r>
          <a:r>
            <a:rPr lang="en-US" altLang="zh-CN" sz="1800" b="1" dirty="0">
              <a:solidFill>
                <a:schemeClr val="bg1"/>
              </a:solidFill>
              <a:latin typeface="Times New Roman" panose="02020603050405020304" pitchFamily="18" charset="0"/>
              <a:cs typeface="Times New Roman" panose="02020603050405020304" pitchFamily="18" charset="0"/>
            </a:rPr>
            <a:t>80%</a:t>
          </a:r>
          <a:endParaRPr lang="zh-CN" altLang="en-US" sz="1800" b="1" dirty="0">
            <a:solidFill>
              <a:schemeClr val="bg1"/>
            </a:solidFill>
            <a:latin typeface="Times New Roman" panose="02020603050405020304" pitchFamily="18" charset="0"/>
            <a:cs typeface="Times New Roman" panose="02020603050405020304"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0.47071</cdr:x>
      <cdr:y>0.4326</cdr:y>
    </cdr:from>
    <cdr:to>
      <cdr:x>0.7194</cdr:x>
      <cdr:y>0.60446</cdr:y>
    </cdr:to>
    <cdr:sp>
      <cdr:nvSpPr>
        <cdr:cNvPr id="2" name="矩形 1"/>
        <cdr:cNvSpPr/>
      </cdr:nvSpPr>
      <cdr:spPr xmlns:a="http://schemas.openxmlformats.org/drawingml/2006/main">
        <a:xfrm xmlns:a="http://schemas.openxmlformats.org/drawingml/2006/main">
          <a:off x="1539292" y="766696"/>
          <a:ext cx="813257" cy="304588"/>
        </a:xfrm>
        <a:prstGeom xmlns:a="http://schemas.openxmlformats.org/drawingml/2006/main" prst="rect">
          <a:avLst/>
        </a:prstGeom>
      </cdr:spPr>
      <cdr:txBody xmlns:a="http://schemas.openxmlformats.org/drawingml/2006/main">
        <a:bodyPr vertOverflow="clip" vert="horz" wrap="square" lIns="45720" tIns="45720" rIns="45720" bIns="45720" rtlCol="0" anchor="t" anchorCtr="false">
          <a:normAutofit/>
        </a:bodyPr>
        <a:lstStyle/>
        <a:p>
          <a:pPr algn="ctr"/>
          <a:r>
            <a:rPr lang="en-US" altLang="zh-CN" sz="1800" b="1" dirty="0">
              <a:solidFill>
                <a:schemeClr val="bg1"/>
              </a:solidFill>
              <a:latin typeface="Times New Roman" panose="02020603050405020304" pitchFamily="18" charset="0"/>
              <a:cs typeface="Times New Roman" panose="02020603050405020304" pitchFamily="18" charset="0"/>
            </a:rPr>
            <a:t>50%</a:t>
          </a:r>
          <a:endParaRPr lang="zh-CN" altLang="en-US" sz="1800" b="1" dirty="0">
            <a:solidFill>
              <a:schemeClr val="bg1"/>
            </a:solidFill>
            <a:latin typeface="Times New Roman" panose="02020603050405020304" pitchFamily="18" charset="0"/>
            <a:cs typeface="Times New Roman" panose="02020603050405020304" pitchFamily="18"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0.5</cdr:x>
      <cdr:y>0.3506</cdr:y>
    </cdr:from>
    <cdr:to>
      <cdr:x>0.74869</cdr:x>
      <cdr:y>0.52246</cdr:y>
    </cdr:to>
    <cdr:sp>
      <cdr:nvSpPr>
        <cdr:cNvPr id="2" name="矩形 1"/>
        <cdr:cNvSpPr/>
      </cdr:nvSpPr>
      <cdr:spPr xmlns:a="http://schemas.openxmlformats.org/drawingml/2006/main">
        <a:xfrm xmlns:a="http://schemas.openxmlformats.org/drawingml/2006/main">
          <a:off x="1635080" y="621378"/>
          <a:ext cx="813257" cy="304589"/>
        </a:xfrm>
        <a:prstGeom xmlns:a="http://schemas.openxmlformats.org/drawingml/2006/main" prst="rect">
          <a:avLst/>
        </a:prstGeom>
      </cdr:spPr>
      <cdr:txBody xmlns:a="http://schemas.openxmlformats.org/drawingml/2006/main">
        <a:bodyPr vertOverflow="clip" vert="horz" wrap="square" lIns="45720" tIns="45720" rIns="45720" bIns="45720" rtlCol="0" anchor="t" anchorCtr="false">
          <a:normAutofit/>
        </a:bodyPr>
        <a:lstStyle/>
        <a:p>
          <a:pPr algn="ctr"/>
          <a:r>
            <a:rPr lang="en-US" altLang="zh-CN" sz="1800" b="1" dirty="0">
              <a:solidFill>
                <a:schemeClr val="bg1"/>
              </a:solidFill>
              <a:latin typeface="Times New Roman" panose="02020603050405020304" pitchFamily="18" charset="0"/>
              <a:cs typeface="Times New Roman" panose="02020603050405020304" pitchFamily="18" charset="0"/>
            </a:rPr>
            <a:t>30%</a:t>
          </a:r>
          <a:endParaRPr lang="zh-CN" altLang="en-US" sz="1800" b="1" dirty="0">
            <a:solidFill>
              <a:schemeClr val="bg1"/>
            </a:solidFill>
            <a:latin typeface="Times New Roman" panose="02020603050405020304" pitchFamily="18" charset="0"/>
            <a:cs typeface="Times New Roman" panose="02020603050405020304" pitchFamily="18"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true"/>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true"/>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5E0133-82AD-4E00-A1E0-EFE44AD5360F}" type="datetimeFigureOut">
              <a:rPr lang="zh-CN" altLang="en-US" smtClean="0"/>
            </a:fld>
            <a:endParaRPr lang="zh-CN" altLang="en-US"/>
          </a:p>
        </p:txBody>
      </p:sp>
      <p:sp>
        <p:nvSpPr>
          <p:cNvPr id="4" name="幻灯片图像占位符 3"/>
          <p:cNvSpPr>
            <a:spLocks noGrp="true" noRot="true" noChangeAspect="true"/>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true"/>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true"/>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true"/>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E9BD68-664C-48F2-9A3D-F78DEDEC87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idx="2"/>
          </p:nvPr>
        </p:nvSpPr>
        <p:spPr/>
      </p:sp>
      <p:sp>
        <p:nvSpPr>
          <p:cNvPr id="3" name="文本占位符 2"/>
          <p:cNvSpPr>
            <a:spLocks noGrp="true"/>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chart" Target="../charts/chart3.xml"/><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矩形 1"/>
          <p:cNvSpPr/>
          <p:nvPr userDrawn="true"/>
        </p:nvSpPr>
        <p:spPr>
          <a:xfrm>
            <a:off x="0" y="0"/>
            <a:ext cx="12192000" cy="6858000"/>
          </a:xfrm>
          <a:prstGeom prst="rect">
            <a:avLst/>
          </a:prstGeom>
          <a:gradFill flip="none" rotWithShape="true">
            <a:gsLst>
              <a:gs pos="0">
                <a:schemeClr val="accent1">
                  <a:lumMod val="5000"/>
                  <a:lumOff val="95000"/>
                  <a:alpha val="0"/>
                </a:schemeClr>
              </a:gs>
              <a:gs pos="100000">
                <a:schemeClr val="accent1">
                  <a:lumMod val="20000"/>
                  <a:lumOff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文本占位符 1"/>
          <p:cNvSpPr txBox="true"/>
          <p:nvPr userDrawn="true"/>
        </p:nvSpPr>
        <p:spPr>
          <a:xfrm>
            <a:off x="733769" y="1161390"/>
            <a:ext cx="10858500" cy="923330"/>
          </a:xfrm>
          <a:prstGeom prst="rect">
            <a:avLst/>
          </a:prstGeom>
        </p:spPr>
        <p:txBody>
          <a:bodyPr vert="horz" wrap="square" lIns="91440" tIns="45720" rIns="91440" bIns="45720" anchor="t" anchorCtr="false">
            <a:spAutoFit/>
          </a:bodyPr>
          <a:lstStyle>
            <a:lvl1pPr marL="0" indent="0" algn="ctr" defTabSz="914400" rtl="0" eaLnBrk="1" fontAlgn="auto" latinLnBrk="0" hangingPunct="1">
              <a:lnSpc>
                <a:spcPct val="100000"/>
              </a:lnSpc>
              <a:spcBef>
                <a:spcPts val="0"/>
              </a:spcBef>
              <a:spcAft>
                <a:spcPts val="0"/>
              </a:spcAft>
              <a:buFont typeface="Arial" panose="02080604020202020204" pitchFamily="34" charset="0"/>
              <a:buNone/>
              <a:defRPr sz="5400" b="1" kern="1200" spc="300">
                <a:solidFill>
                  <a:srgbClr val="FFFFFF"/>
                </a:solidFill>
                <a:latin typeface="微软雅黑" panose="020B0503020204020204" pitchFamily="34" charset="-122"/>
                <a:ea typeface="微软雅黑" panose="020B0503020204020204" pitchFamily="34" charset="-122"/>
                <a:cs typeface="+mn-cs"/>
                <a:sym typeface="微软雅黑" panose="020B0503020204020204" pitchFamily="34" charset="-122"/>
              </a:defRPr>
            </a:lvl1pPr>
            <a:lvl2pPr marL="457200" indent="-228600" algn="l" defTabSz="914400" rtl="0" eaLnBrk="1" latinLnBrk="0" hangingPunct="1">
              <a:lnSpc>
                <a:spcPct val="90000"/>
              </a:lnSpc>
              <a:spcBef>
                <a:spcPts val="500"/>
              </a:spcBef>
              <a:buFont typeface="Arial" panose="02080604020202020204" pitchFamily="34" charset="0"/>
              <a:buNone/>
              <a:defRPr sz="2400" kern="1200">
                <a:solidFill>
                  <a:schemeClr val="tx1"/>
                </a:solidFill>
                <a:latin typeface="+mn-lt"/>
                <a:ea typeface="+mn-ea"/>
                <a:cs typeface="+mn-cs"/>
              </a:defRPr>
            </a:lvl2pPr>
            <a:lvl3pPr marL="914400" indent="-228600" algn="l" defTabSz="914400" rtl="0" eaLnBrk="1" latinLnBrk="0" hangingPunct="1">
              <a:lnSpc>
                <a:spcPct val="90000"/>
              </a:lnSpc>
              <a:spcBef>
                <a:spcPts val="500"/>
              </a:spcBef>
              <a:buFont typeface="Arial" panose="02080604020202020204" pitchFamily="34" charset="0"/>
              <a:buNone/>
              <a:defRPr sz="2000" kern="1200">
                <a:solidFill>
                  <a:schemeClr val="tx1"/>
                </a:solidFill>
                <a:latin typeface="+mn-lt"/>
                <a:ea typeface="+mn-ea"/>
                <a:cs typeface="+mn-cs"/>
              </a:defRPr>
            </a:lvl3pPr>
            <a:lvl4pPr marL="13716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r>
              <a:rPr lang="zh-CN" altLang="en-US" b="0" dirty="0">
                <a:gradFill flip="none" rotWithShape="true">
                  <a:gsLst>
                    <a:gs pos="100000">
                      <a:schemeClr val="accent4">
                        <a:lumMod val="20000"/>
                        <a:lumOff val="80000"/>
                      </a:schemeClr>
                    </a:gs>
                    <a:gs pos="0">
                      <a:schemeClr val="accent4">
                        <a:lumMod val="60000"/>
                        <a:lumOff val="40000"/>
                      </a:schemeClr>
                    </a:gs>
                  </a:gsLst>
                  <a:lin ang="5400000" scaled="true"/>
                  <a:tileRect/>
                </a:gra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畅通内循环 联结双循环 </a:t>
            </a:r>
            <a:endParaRPr lang="zh-CN" altLang="en-US" b="0" dirty="0">
              <a:gradFill flip="none" rotWithShape="true">
                <a:gsLst>
                  <a:gs pos="100000">
                    <a:schemeClr val="accent4">
                      <a:lumMod val="20000"/>
                      <a:lumOff val="80000"/>
                    </a:schemeClr>
                  </a:gs>
                  <a:gs pos="0">
                    <a:schemeClr val="accent4">
                      <a:lumMod val="60000"/>
                      <a:lumOff val="40000"/>
                    </a:schemeClr>
                  </a:gs>
                </a:gsLst>
                <a:lin ang="5400000" scaled="true"/>
                <a:tileRect/>
              </a:gra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sp>
        <p:nvSpPr>
          <p:cNvPr id="3" name="文本框 2"/>
          <p:cNvSpPr txBox="true"/>
          <p:nvPr userDrawn="true"/>
        </p:nvSpPr>
        <p:spPr>
          <a:xfrm>
            <a:off x="1474120" y="2341148"/>
            <a:ext cx="9766300" cy="707886"/>
          </a:xfrm>
          <a:prstGeom prst="rect">
            <a:avLst/>
          </a:prstGeom>
          <a:noFill/>
        </p:spPr>
        <p:txBody>
          <a:bodyPr wrap="square" rtlCol="0">
            <a:spAutoFit/>
          </a:bodyPr>
          <a:lstStyle/>
          <a:p>
            <a:r>
              <a:rPr lang="zh-CN" altLang="en-US" sz="4000" kern="100" dirty="0">
                <a:solidFill>
                  <a:schemeClr val="bg1"/>
                </a:solidFill>
                <a:effectLst>
                  <a:outerShdw dist="63500" dir="2700000" algn="tl">
                    <a:srgbClr val="0070C0">
                      <a:alpha val="71000"/>
                    </a:srgbClr>
                  </a:outerShdw>
                </a:effectLst>
                <a:latin typeface="方正小标宋简体" panose="03000509000000000000" pitchFamily="65" charset="-122"/>
                <a:ea typeface="方正小标宋简体" panose="03000509000000000000" pitchFamily="65" charset="-122"/>
                <a:cs typeface="Times New Roman" panose="02020603050405020304" pitchFamily="18" charset="0"/>
              </a:rPr>
              <a:t>在融入新发展格局中谱写商务发展新篇章</a:t>
            </a:r>
            <a:endParaRPr lang="zh-CN" altLang="en-US" sz="4000" kern="100" dirty="0">
              <a:solidFill>
                <a:schemeClr val="bg1"/>
              </a:solidFill>
              <a:effectLst>
                <a:outerShdw dist="63500" dir="2700000" algn="tl">
                  <a:srgbClr val="0070C0">
                    <a:alpha val="71000"/>
                  </a:srgbClr>
                </a:outerShdw>
              </a:effectLst>
              <a:latin typeface="Calibri" panose="020F0502020204030204" pitchFamily="34" charset="0"/>
              <a:ea typeface="宋体" pitchFamily="2" charset="-122"/>
              <a:cs typeface="Times New Roman" panose="02020603050405020304" pitchFamily="18" charset="0"/>
            </a:endParaRPr>
          </a:p>
        </p:txBody>
      </p:sp>
      <p:grpSp>
        <p:nvGrpSpPr>
          <p:cNvPr id="4" name="组合 3"/>
          <p:cNvGrpSpPr/>
          <p:nvPr userDrawn="true"/>
        </p:nvGrpSpPr>
        <p:grpSpPr>
          <a:xfrm>
            <a:off x="-505386" y="-40125"/>
            <a:ext cx="5710828" cy="7102169"/>
            <a:chOff x="-505386" y="-40125"/>
            <a:chExt cx="5710828" cy="7102169"/>
          </a:xfrm>
        </p:grpSpPr>
        <p:pic>
          <p:nvPicPr>
            <p:cNvPr id="5" name="图片 4"/>
            <p:cNvPicPr>
              <a:picLocks noChangeAspect="true"/>
            </p:cNvPicPr>
            <p:nvPr/>
          </p:nvPicPr>
          <p:blipFill>
            <a:blip r:embed="rId5" cstate="print">
              <a:extLst>
                <a:ext uri="{28A0092B-C50C-407E-A947-70E740481C1C}">
                  <a14:useLocalDpi xmlns:a14="http://schemas.microsoft.com/office/drawing/2010/main" val="false"/>
                </a:ext>
              </a:extLst>
            </a:blip>
            <a:srcRect l="19792" r="30366"/>
            <a:stretch>
              <a:fillRect/>
            </a:stretch>
          </p:blipFill>
          <p:spPr>
            <a:xfrm>
              <a:off x="-2" y="0"/>
              <a:ext cx="4353825" cy="6859420"/>
            </a:xfrm>
            <a:custGeom>
              <a:avLst/>
              <a:gdLst>
                <a:gd name="connsiteX0" fmla="*/ 0 w 5108121"/>
                <a:gd name="connsiteY0" fmla="*/ 0 h 6832390"/>
                <a:gd name="connsiteX1" fmla="*/ 4041422 w 5108121"/>
                <a:gd name="connsiteY1" fmla="*/ 0 h 6832390"/>
                <a:gd name="connsiteX2" fmla="*/ 4157048 w 5108121"/>
                <a:gd name="connsiteY2" fmla="*/ 177000 h 6832390"/>
                <a:gd name="connsiteX3" fmla="*/ 5108121 w 5108121"/>
                <a:gd name="connsiteY3" fmla="*/ 3622703 h 6832390"/>
                <a:gd name="connsiteX4" fmla="*/ 4473855 w 5108121"/>
                <a:gd name="connsiteY4" fmla="*/ 6489288 h 6832390"/>
                <a:gd name="connsiteX5" fmla="*/ 4295827 w 5108121"/>
                <a:gd name="connsiteY5" fmla="*/ 6832390 h 6832390"/>
                <a:gd name="connsiteX6" fmla="*/ 0 w 5108121"/>
                <a:gd name="connsiteY6" fmla="*/ 6832390 h 683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08121" h="6832390">
                  <a:moveTo>
                    <a:pt x="0" y="0"/>
                  </a:moveTo>
                  <a:lnTo>
                    <a:pt x="4041422" y="0"/>
                  </a:lnTo>
                  <a:lnTo>
                    <a:pt x="4157048" y="177000"/>
                  </a:lnTo>
                  <a:cubicBezTo>
                    <a:pt x="4754383" y="1137847"/>
                    <a:pt x="5108121" y="2330580"/>
                    <a:pt x="5108121" y="3622703"/>
                  </a:cubicBezTo>
                  <a:cubicBezTo>
                    <a:pt x="5108121" y="4666341"/>
                    <a:pt x="4877354" y="5645141"/>
                    <a:pt x="4473855" y="6489288"/>
                  </a:cubicBezTo>
                  <a:lnTo>
                    <a:pt x="4295827" y="6832390"/>
                  </a:lnTo>
                  <a:lnTo>
                    <a:pt x="0" y="6832390"/>
                  </a:lnTo>
                  <a:close/>
                </a:path>
              </a:pathLst>
            </a:custGeom>
          </p:spPr>
        </p:pic>
        <p:sp>
          <p:nvSpPr>
            <p:cNvPr id="6" name="任意多边形: 形状 5"/>
            <p:cNvSpPr/>
            <p:nvPr/>
          </p:nvSpPr>
          <p:spPr>
            <a:xfrm>
              <a:off x="0" y="0"/>
              <a:ext cx="4353824" cy="6863416"/>
            </a:xfrm>
            <a:custGeom>
              <a:avLst/>
              <a:gdLst>
                <a:gd name="connsiteX0" fmla="*/ 0 w 5108121"/>
                <a:gd name="connsiteY0" fmla="*/ 0 h 6858000"/>
                <a:gd name="connsiteX1" fmla="*/ 4041422 w 5108121"/>
                <a:gd name="connsiteY1" fmla="*/ 0 h 6858000"/>
                <a:gd name="connsiteX2" fmla="*/ 4157048 w 5108121"/>
                <a:gd name="connsiteY2" fmla="*/ 177000 h 6858000"/>
                <a:gd name="connsiteX3" fmla="*/ 5108121 w 5108121"/>
                <a:gd name="connsiteY3" fmla="*/ 3622703 h 6858000"/>
                <a:gd name="connsiteX4" fmla="*/ 4290520 w 5108121"/>
                <a:gd name="connsiteY4" fmla="*/ 6842617 h 6858000"/>
                <a:gd name="connsiteX5" fmla="*/ 4281426 w 5108121"/>
                <a:gd name="connsiteY5" fmla="*/ 6858000 h 6858000"/>
                <a:gd name="connsiteX6" fmla="*/ 0 w 510812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08121" h="6858000">
                  <a:moveTo>
                    <a:pt x="0" y="0"/>
                  </a:moveTo>
                  <a:lnTo>
                    <a:pt x="4041422" y="0"/>
                  </a:lnTo>
                  <a:lnTo>
                    <a:pt x="4157048" y="177000"/>
                  </a:lnTo>
                  <a:cubicBezTo>
                    <a:pt x="4754383" y="1137847"/>
                    <a:pt x="5108121" y="2330580"/>
                    <a:pt x="5108121" y="3622703"/>
                  </a:cubicBezTo>
                  <a:cubicBezTo>
                    <a:pt x="5108121" y="4815432"/>
                    <a:pt x="4806711" y="5923474"/>
                    <a:pt x="4290520" y="6842617"/>
                  </a:cubicBezTo>
                  <a:lnTo>
                    <a:pt x="4281426" y="6858000"/>
                  </a:lnTo>
                  <a:lnTo>
                    <a:pt x="0" y="6858000"/>
                  </a:lnTo>
                  <a:close/>
                </a:path>
              </a:pathLst>
            </a:custGeom>
            <a:solidFill>
              <a:srgbClr val="0A81CA">
                <a:alpha val="94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 name="任意多边形: 形状 6"/>
            <p:cNvSpPr/>
            <p:nvPr/>
          </p:nvSpPr>
          <p:spPr>
            <a:xfrm>
              <a:off x="3375364" y="-11385"/>
              <a:ext cx="1400631" cy="6883610"/>
            </a:xfrm>
            <a:custGeom>
              <a:avLst/>
              <a:gdLst>
                <a:gd name="connsiteX0" fmla="*/ 0 w 1563120"/>
                <a:gd name="connsiteY0" fmla="*/ 0 h 6858000"/>
                <a:gd name="connsiteX1" fmla="*/ 602472 w 1563120"/>
                <a:gd name="connsiteY1" fmla="*/ 0 h 6858000"/>
                <a:gd name="connsiteX2" fmla="*/ 701442 w 1563120"/>
                <a:gd name="connsiteY2" fmla="*/ 143397 h 6858000"/>
                <a:gd name="connsiteX3" fmla="*/ 1563120 w 1563120"/>
                <a:gd name="connsiteY3" fmla="*/ 3234063 h 6858000"/>
                <a:gd name="connsiteX4" fmla="*/ 324453 w 1563120"/>
                <a:gd name="connsiteY4" fmla="*/ 6846737 h 6858000"/>
                <a:gd name="connsiteX5" fmla="*/ 314662 w 1563120"/>
                <a:gd name="connsiteY5" fmla="*/ 6858000 h 6858000"/>
                <a:gd name="connsiteX6" fmla="*/ 237307 w 1563120"/>
                <a:gd name="connsiteY6" fmla="*/ 6858000 h 6858000"/>
                <a:gd name="connsiteX7" fmla="*/ 329210 w 1563120"/>
                <a:gd name="connsiteY7" fmla="*/ 6697479 h 6858000"/>
                <a:gd name="connsiteX8" fmla="*/ 1067917 w 1563120"/>
                <a:gd name="connsiteY8" fmla="*/ 3622703 h 6858000"/>
                <a:gd name="connsiteX9" fmla="*/ 184679 w 1563120"/>
                <a:gd name="connsiteY9" fmla="*/ 28888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3120" h="6858000">
                  <a:moveTo>
                    <a:pt x="0" y="0"/>
                  </a:moveTo>
                  <a:lnTo>
                    <a:pt x="602472" y="0"/>
                  </a:lnTo>
                  <a:lnTo>
                    <a:pt x="701442" y="143397"/>
                  </a:lnTo>
                  <a:cubicBezTo>
                    <a:pt x="1242274" y="1002583"/>
                    <a:pt x="1563120" y="2073250"/>
                    <a:pt x="1563120" y="3234063"/>
                  </a:cubicBezTo>
                  <a:cubicBezTo>
                    <a:pt x="1563120" y="4643623"/>
                    <a:pt x="1090036" y="5920261"/>
                    <a:pt x="324453" y="6846737"/>
                  </a:cubicBezTo>
                  <a:lnTo>
                    <a:pt x="314662" y="6858000"/>
                  </a:lnTo>
                  <a:lnTo>
                    <a:pt x="237307" y="6858000"/>
                  </a:lnTo>
                  <a:lnTo>
                    <a:pt x="329210" y="6697479"/>
                  </a:lnTo>
                  <a:cubicBezTo>
                    <a:pt x="797086" y="5807824"/>
                    <a:pt x="1067917" y="4753311"/>
                    <a:pt x="1067917" y="3622703"/>
                  </a:cubicBezTo>
                  <a:cubicBezTo>
                    <a:pt x="1067917" y="2380278"/>
                    <a:pt x="740865" y="1229743"/>
                    <a:pt x="184679" y="288888"/>
                  </a:cubicBezTo>
                  <a:close/>
                </a:path>
              </a:pathLst>
            </a:custGeom>
            <a:solidFill>
              <a:srgbClr val="FFC000"/>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8" name="图片 7"/>
            <p:cNvPicPr>
              <a:picLocks noChangeAspect="true"/>
            </p:cNvPicPr>
            <p:nvPr/>
          </p:nvPicPr>
          <p:blipFill rotWithShape="true">
            <a:blip r:embed="rId6"/>
            <a:srcRect l="78917" t="14246" b="21049"/>
            <a:stretch>
              <a:fillRect/>
            </a:stretch>
          </p:blipFill>
          <p:spPr>
            <a:xfrm>
              <a:off x="3705478" y="1420"/>
              <a:ext cx="1499964" cy="6883610"/>
            </a:xfrm>
            <a:prstGeom prst="rect">
              <a:avLst/>
            </a:prstGeom>
          </p:spPr>
        </p:pic>
        <p:sp>
          <p:nvSpPr>
            <p:cNvPr id="9" name="文本框 8"/>
            <p:cNvSpPr txBox="true"/>
            <p:nvPr/>
          </p:nvSpPr>
          <p:spPr>
            <a:xfrm>
              <a:off x="-505386" y="-40125"/>
              <a:ext cx="1661993" cy="7102169"/>
            </a:xfrm>
            <a:prstGeom prst="rect">
              <a:avLst/>
            </a:prstGeom>
            <a:noFill/>
            <a:ln>
              <a:noFill/>
            </a:ln>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9600" b="0" i="0" u="none" strike="noStrike" kern="1200" cap="none" spc="0" normalizeH="0" baseline="0" noProof="0" dirty="0">
                  <a:ln>
                    <a:noFill/>
                  </a:ln>
                  <a:gradFill flip="none" rotWithShape="true">
                    <a:gsLst>
                      <a:gs pos="25000">
                        <a:srgbClr val="FFFFFF">
                          <a:alpha val="0"/>
                        </a:srgbClr>
                      </a:gs>
                      <a:gs pos="100000">
                        <a:prstClr val="white">
                          <a:alpha val="38000"/>
                        </a:prstClr>
                      </a:gs>
                    </a:gsLst>
                    <a:lin ang="16200000" scaled="true"/>
                    <a:tileRect/>
                  </a:gradFill>
                  <a:effectLst/>
                  <a:uLnTx/>
                  <a:uFillTx/>
                  <a:latin typeface="OPPOSans B" panose="00020600040101010101" pitchFamily="18" charset="-122"/>
                  <a:ea typeface="OPPOSans B" panose="00020600040101010101" pitchFamily="18" charset="-122"/>
                  <a:cs typeface="OPPOSans B" panose="00020600040101010101" pitchFamily="18" charset="-122"/>
                </a:rPr>
                <a:t>CONTENT</a:t>
              </a:r>
              <a:endParaRPr kumimoji="0" lang="zh-CN" altLang="en-US" sz="9600" b="0" i="0" u="none" strike="noStrike" kern="1200" cap="none" spc="0" normalizeH="0" baseline="0" noProof="0" dirty="0">
                <a:ln>
                  <a:noFill/>
                </a:ln>
                <a:gradFill flip="none" rotWithShape="true">
                  <a:gsLst>
                    <a:gs pos="25000">
                      <a:srgbClr val="FFFFFF">
                        <a:alpha val="0"/>
                      </a:srgbClr>
                    </a:gs>
                    <a:gs pos="100000">
                      <a:prstClr val="white">
                        <a:alpha val="38000"/>
                      </a:prstClr>
                    </a:gs>
                  </a:gsLst>
                  <a:lin ang="16200000" scaled="true"/>
                  <a:tileRect/>
                </a:gradFill>
                <a:effectLst/>
                <a:uLnTx/>
                <a:uFillTx/>
                <a:latin typeface="OPPOSans B" panose="00020600040101010101" pitchFamily="18" charset="-122"/>
                <a:ea typeface="OPPOSans B" panose="00020600040101010101" pitchFamily="18" charset="-122"/>
                <a:cs typeface="OPPOSans B" panose="00020600040101010101" pitchFamily="18" charset="-122"/>
              </a:endParaRPr>
            </a:p>
          </p:txBody>
        </p:sp>
        <p:sp>
          <p:nvSpPr>
            <p:cNvPr id="10" name="文本框 9"/>
            <p:cNvSpPr txBox="true"/>
            <p:nvPr/>
          </p:nvSpPr>
          <p:spPr>
            <a:xfrm>
              <a:off x="1703231" y="1702519"/>
              <a:ext cx="1443251" cy="3170099"/>
            </a:xfrm>
            <a:prstGeom prst="rect">
              <a:avLst/>
            </a:prstGeom>
            <a:noFill/>
          </p:spPr>
          <p:txBody>
            <a:bodyPr wrap="square" rtlCol="0">
              <a:spAutoFit/>
            </a:bodyPr>
            <a:lstStyle/>
            <a:p>
              <a:r>
                <a:rPr lang="zh-CN" altLang="en-US" sz="10000" kern="100" dirty="0">
                  <a:solidFill>
                    <a:schemeClr val="bg1"/>
                  </a:solidFill>
                  <a:effectLst>
                    <a:outerShdw dist="63500" dir="2700000" algn="tl">
                      <a:srgbClr val="0070C0">
                        <a:alpha val="71000"/>
                      </a:srgbClr>
                    </a:outerShdw>
                  </a:effectLst>
                  <a:latin typeface="方正小标宋简体" panose="03000509000000000000" pitchFamily="65" charset="-122"/>
                  <a:ea typeface="方正小标宋简体" panose="03000509000000000000" pitchFamily="65" charset="-122"/>
                  <a:cs typeface="Times New Roman" panose="02020603050405020304" pitchFamily="18" charset="0"/>
                </a:rPr>
                <a:t>目录</a:t>
              </a:r>
              <a:endParaRPr lang="zh-CN" altLang="en-US" sz="10000" kern="100" dirty="0">
                <a:solidFill>
                  <a:schemeClr val="bg1"/>
                </a:solidFill>
                <a:effectLst>
                  <a:outerShdw dist="63500" dir="2700000" algn="tl">
                    <a:srgbClr val="0070C0">
                      <a:alpha val="71000"/>
                    </a:srgbClr>
                  </a:outerShdw>
                </a:effectLst>
                <a:latin typeface="Calibri" panose="020F0502020204030204" pitchFamily="34" charset="0"/>
                <a:ea typeface="宋体" pitchFamily="2" charset="-122"/>
                <a:cs typeface="Times New Roman" panose="02020603050405020304" pitchFamily="18" charset="0"/>
              </a:endParaRPr>
            </a:p>
          </p:txBody>
        </p:sp>
      </p:grpSp>
      <p:grpSp>
        <p:nvGrpSpPr>
          <p:cNvPr id="11" name="组合 10"/>
          <p:cNvGrpSpPr/>
          <p:nvPr userDrawn="true"/>
        </p:nvGrpSpPr>
        <p:grpSpPr>
          <a:xfrm>
            <a:off x="5373271" y="1742976"/>
            <a:ext cx="6107529" cy="701896"/>
            <a:chOff x="5360571" y="1654076"/>
            <a:chExt cx="6107529" cy="701896"/>
          </a:xfrm>
        </p:grpSpPr>
        <p:sp>
          <p:nvSpPr>
            <p:cNvPr id="12" name="椭圆 11"/>
            <p:cNvSpPr/>
            <p:nvPr/>
          </p:nvSpPr>
          <p:spPr>
            <a:xfrm>
              <a:off x="5360571" y="1654076"/>
              <a:ext cx="701896" cy="701896"/>
            </a:xfrm>
            <a:prstGeom prst="ellipse">
              <a:avLst/>
            </a:prstGeom>
            <a:solidFill>
              <a:srgbClr val="0070C0"/>
            </a:solidFill>
            <a:ln>
              <a:noFill/>
            </a:ln>
            <a:effectLst>
              <a:outerShdw blurRad="50800" dist="38100" dir="2700000" algn="tl" rotWithShape="0">
                <a:srgbClr val="000DB8">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grpSp>
          <p:nvGrpSpPr>
            <p:cNvPr id="13" name="组合 12"/>
            <p:cNvGrpSpPr/>
            <p:nvPr/>
          </p:nvGrpSpPr>
          <p:grpSpPr>
            <a:xfrm>
              <a:off x="5530666" y="1743414"/>
              <a:ext cx="5937434" cy="546352"/>
              <a:chOff x="4301632" y="2141524"/>
              <a:chExt cx="5937434" cy="546352"/>
            </a:xfrm>
          </p:grpSpPr>
          <p:sp>
            <p:nvSpPr>
              <p:cNvPr id="14" name="文本框 13"/>
              <p:cNvSpPr txBox="true"/>
              <p:nvPr/>
            </p:nvSpPr>
            <p:spPr>
              <a:xfrm>
                <a:off x="4984034" y="2164656"/>
                <a:ext cx="5255032" cy="523220"/>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400" kern="100" dirty="0">
                    <a:latin typeface="方正小标宋简体" panose="03000509000000000000" pitchFamily="65" charset="-122"/>
                    <a:ea typeface="方正小标宋简体" panose="03000509000000000000" pitchFamily="65" charset="-122"/>
                    <a:cs typeface="Times New Roman" panose="02020603050405020304" pitchFamily="18" charset="0"/>
                    <a:sym typeface="OPPOSans M" panose="00020600040101010101" pitchFamily="18" charset="-122"/>
                  </a:rPr>
                  <a:t>找准聊城商务发展新定位</a:t>
                </a:r>
                <a:endParaRPr lang="en-US" altLang="zh-CN" sz="3400" kern="100" dirty="0">
                  <a:latin typeface="方正小标宋简体" panose="03000509000000000000" pitchFamily="65" charset="-122"/>
                  <a:ea typeface="方正小标宋简体" panose="03000509000000000000" pitchFamily="65" charset="-122"/>
                  <a:cs typeface="Times New Roman" panose="02020603050405020304" pitchFamily="18" charset="0"/>
                  <a:sym typeface="OPPOSans M" panose="00020600040101010101" pitchFamily="18" charset="-122"/>
                </a:endParaRPr>
              </a:p>
            </p:txBody>
          </p:sp>
          <p:sp>
            <p:nvSpPr>
              <p:cNvPr id="15" name="文本框 14"/>
              <p:cNvSpPr txBox="true"/>
              <p:nvPr/>
            </p:nvSpPr>
            <p:spPr>
              <a:xfrm>
                <a:off x="4301632" y="2141524"/>
                <a:ext cx="381199" cy="523220"/>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400" b="1" kern="100" dirty="0">
                    <a:solidFill>
                      <a:schemeClr val="bg1"/>
                    </a:solidFill>
                    <a:latin typeface="方正小标宋简体" panose="03000509000000000000" pitchFamily="65" charset="-122"/>
                    <a:ea typeface="方正小标宋简体" panose="03000509000000000000" pitchFamily="65" charset="-122"/>
                    <a:cs typeface="Times New Roman" panose="02020603050405020304" pitchFamily="18" charset="0"/>
                    <a:sym typeface="OPPOSans M" panose="00020600040101010101" pitchFamily="18" charset="-122"/>
                  </a:rPr>
                  <a:t>一</a:t>
                </a:r>
                <a:endParaRPr lang="en-US" altLang="zh-CN" sz="3400" b="1" kern="100" dirty="0">
                  <a:solidFill>
                    <a:schemeClr val="bg1"/>
                  </a:solidFill>
                  <a:latin typeface="方正小标宋简体" panose="03000509000000000000" pitchFamily="65" charset="-122"/>
                  <a:ea typeface="方正小标宋简体" panose="03000509000000000000" pitchFamily="65" charset="-122"/>
                  <a:cs typeface="Times New Roman" panose="02020603050405020304" pitchFamily="18" charset="0"/>
                  <a:sym typeface="OPPOSans M" panose="00020600040101010101" pitchFamily="18" charset="-122"/>
                </a:endParaRPr>
              </a:p>
            </p:txBody>
          </p:sp>
        </p:grpSp>
      </p:grpSp>
      <p:grpSp>
        <p:nvGrpSpPr>
          <p:cNvPr id="16" name="组合 15"/>
          <p:cNvGrpSpPr/>
          <p:nvPr userDrawn="true"/>
        </p:nvGrpSpPr>
        <p:grpSpPr>
          <a:xfrm>
            <a:off x="5373271" y="3114649"/>
            <a:ext cx="6099396" cy="701896"/>
            <a:chOff x="4139670" y="2034005"/>
            <a:chExt cx="6099396" cy="701896"/>
          </a:xfrm>
        </p:grpSpPr>
        <p:sp>
          <p:nvSpPr>
            <p:cNvPr id="17" name="文本框 16"/>
            <p:cNvSpPr txBox="true"/>
            <p:nvPr/>
          </p:nvSpPr>
          <p:spPr>
            <a:xfrm>
              <a:off x="4984034" y="2164656"/>
              <a:ext cx="5255032" cy="523220"/>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400" kern="100" dirty="0">
                  <a:latin typeface="方正小标宋简体" panose="03000509000000000000" pitchFamily="65" charset="-122"/>
                  <a:ea typeface="方正小标宋简体" panose="03000509000000000000" pitchFamily="65" charset="-122"/>
                  <a:cs typeface="Times New Roman" panose="02020603050405020304" pitchFamily="18" charset="0"/>
                  <a:sym typeface="OPPOSans M" panose="00020600040101010101" pitchFamily="18" charset="-122"/>
                </a:rPr>
                <a:t>锚定聊城商务发展新目标</a:t>
              </a:r>
              <a:endParaRPr lang="en-US" altLang="zh-CN" sz="3400" kern="100" dirty="0">
                <a:latin typeface="方正小标宋简体" panose="03000509000000000000" pitchFamily="65" charset="-122"/>
                <a:ea typeface="方正小标宋简体" panose="03000509000000000000" pitchFamily="65" charset="-122"/>
                <a:cs typeface="Times New Roman" panose="02020603050405020304" pitchFamily="18" charset="0"/>
                <a:sym typeface="OPPOSans M" panose="00020600040101010101" pitchFamily="18" charset="-122"/>
              </a:endParaRPr>
            </a:p>
          </p:txBody>
        </p:sp>
        <p:grpSp>
          <p:nvGrpSpPr>
            <p:cNvPr id="18" name="组合 17"/>
            <p:cNvGrpSpPr/>
            <p:nvPr/>
          </p:nvGrpSpPr>
          <p:grpSpPr>
            <a:xfrm>
              <a:off x="4139670" y="2034005"/>
              <a:ext cx="701896" cy="701896"/>
              <a:chOff x="4215468" y="2563607"/>
              <a:chExt cx="701896" cy="701896"/>
            </a:xfrm>
          </p:grpSpPr>
          <p:sp>
            <p:nvSpPr>
              <p:cNvPr id="19" name="椭圆 18"/>
              <p:cNvSpPr/>
              <p:nvPr/>
            </p:nvSpPr>
            <p:spPr>
              <a:xfrm>
                <a:off x="4215468" y="2563607"/>
                <a:ext cx="701896" cy="701896"/>
              </a:xfrm>
              <a:prstGeom prst="ellipse">
                <a:avLst/>
              </a:prstGeom>
              <a:solidFill>
                <a:srgbClr val="0070C0"/>
              </a:solidFill>
              <a:ln>
                <a:noFill/>
              </a:ln>
              <a:effectLst>
                <a:outerShdw blurRad="50800" dist="38100" dir="2700000" algn="tl" rotWithShape="0">
                  <a:srgbClr val="000DB8">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20" name="文本框 19"/>
              <p:cNvSpPr txBox="true"/>
              <p:nvPr/>
            </p:nvSpPr>
            <p:spPr>
              <a:xfrm>
                <a:off x="4377430" y="2671126"/>
                <a:ext cx="381199" cy="523220"/>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400" b="1" kern="100" dirty="0">
                    <a:solidFill>
                      <a:schemeClr val="bg1"/>
                    </a:solidFill>
                    <a:latin typeface="方正小标宋简体" panose="03000509000000000000" pitchFamily="65" charset="-122"/>
                    <a:ea typeface="方正小标宋简体" panose="03000509000000000000" pitchFamily="65" charset="-122"/>
                    <a:cs typeface="Times New Roman" panose="02020603050405020304" pitchFamily="18" charset="0"/>
                    <a:sym typeface="OPPOSans M" panose="00020600040101010101" pitchFamily="18" charset="-122"/>
                  </a:rPr>
                  <a:t>二</a:t>
                </a:r>
                <a:endParaRPr lang="en-US" altLang="zh-CN" sz="3400" b="1" kern="100" dirty="0">
                  <a:solidFill>
                    <a:schemeClr val="bg1"/>
                  </a:solidFill>
                  <a:latin typeface="方正小标宋简体" panose="03000509000000000000" pitchFamily="65" charset="-122"/>
                  <a:ea typeface="方正小标宋简体" panose="03000509000000000000" pitchFamily="65" charset="-122"/>
                  <a:cs typeface="Times New Roman" panose="02020603050405020304" pitchFamily="18" charset="0"/>
                  <a:sym typeface="OPPOSans M" panose="00020600040101010101" pitchFamily="18" charset="-122"/>
                </a:endParaRPr>
              </a:p>
            </p:txBody>
          </p:sp>
        </p:grpSp>
      </p:grpSp>
      <p:grpSp>
        <p:nvGrpSpPr>
          <p:cNvPr id="21" name="组合 20"/>
          <p:cNvGrpSpPr/>
          <p:nvPr userDrawn="true"/>
        </p:nvGrpSpPr>
        <p:grpSpPr>
          <a:xfrm>
            <a:off x="5373271" y="4486321"/>
            <a:ext cx="5853529" cy="701896"/>
            <a:chOff x="4139670" y="2034005"/>
            <a:chExt cx="5853529" cy="701896"/>
          </a:xfrm>
        </p:grpSpPr>
        <p:sp>
          <p:nvSpPr>
            <p:cNvPr id="22" name="文本框 21"/>
            <p:cNvSpPr txBox="true"/>
            <p:nvPr/>
          </p:nvSpPr>
          <p:spPr>
            <a:xfrm>
              <a:off x="4984034" y="2164656"/>
              <a:ext cx="5009165" cy="523220"/>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400" kern="100" dirty="0">
                  <a:latin typeface="方正小标宋简体" panose="03000509000000000000" pitchFamily="65" charset="-122"/>
                  <a:ea typeface="方正小标宋简体" panose="03000509000000000000" pitchFamily="65" charset="-122"/>
                  <a:cs typeface="Times New Roman" panose="02020603050405020304" pitchFamily="18" charset="0"/>
                  <a:sym typeface="OPPOSans M" panose="00020600040101010101" pitchFamily="18" charset="-122"/>
                </a:rPr>
                <a:t>抓牢聊城商务发展新举措</a:t>
              </a:r>
              <a:endParaRPr lang="en-US" altLang="zh-CN" sz="3400" kern="100" dirty="0">
                <a:latin typeface="方正小标宋简体" panose="03000509000000000000" pitchFamily="65" charset="-122"/>
                <a:ea typeface="方正小标宋简体" panose="03000509000000000000" pitchFamily="65" charset="-122"/>
                <a:cs typeface="Times New Roman" panose="02020603050405020304" pitchFamily="18" charset="0"/>
                <a:sym typeface="OPPOSans M" panose="00020600040101010101" pitchFamily="18" charset="-122"/>
              </a:endParaRPr>
            </a:p>
          </p:txBody>
        </p:sp>
        <p:grpSp>
          <p:nvGrpSpPr>
            <p:cNvPr id="23" name="组合 22"/>
            <p:cNvGrpSpPr/>
            <p:nvPr/>
          </p:nvGrpSpPr>
          <p:grpSpPr>
            <a:xfrm>
              <a:off x="4139670" y="2034005"/>
              <a:ext cx="701896" cy="701896"/>
              <a:chOff x="4215468" y="2563607"/>
              <a:chExt cx="701896" cy="701896"/>
            </a:xfrm>
          </p:grpSpPr>
          <p:sp>
            <p:nvSpPr>
              <p:cNvPr id="24" name="椭圆 23"/>
              <p:cNvSpPr/>
              <p:nvPr/>
            </p:nvSpPr>
            <p:spPr>
              <a:xfrm>
                <a:off x="4215468" y="2563607"/>
                <a:ext cx="701896" cy="701896"/>
              </a:xfrm>
              <a:prstGeom prst="ellipse">
                <a:avLst/>
              </a:prstGeom>
              <a:solidFill>
                <a:srgbClr val="0070C0"/>
              </a:solidFill>
              <a:ln>
                <a:noFill/>
              </a:ln>
              <a:effectLst>
                <a:outerShdw blurRad="50800" dist="38100" dir="2700000" algn="tl" rotWithShape="0">
                  <a:srgbClr val="000DB8">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25" name="文本框 24"/>
              <p:cNvSpPr txBox="true"/>
              <p:nvPr/>
            </p:nvSpPr>
            <p:spPr>
              <a:xfrm>
                <a:off x="4377430" y="2671126"/>
                <a:ext cx="381199" cy="523220"/>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400" b="1" kern="100" dirty="0">
                    <a:solidFill>
                      <a:schemeClr val="bg1"/>
                    </a:solidFill>
                    <a:latin typeface="方正小标宋简体" panose="03000509000000000000" pitchFamily="65" charset="-122"/>
                    <a:ea typeface="方正小标宋简体" panose="03000509000000000000" pitchFamily="65" charset="-122"/>
                    <a:cs typeface="Times New Roman" panose="02020603050405020304" pitchFamily="18" charset="0"/>
                    <a:sym typeface="OPPOSans M" panose="00020600040101010101" pitchFamily="18" charset="-122"/>
                  </a:rPr>
                  <a:t>三</a:t>
                </a:r>
                <a:endParaRPr lang="en-US" altLang="zh-CN" sz="3400" b="1" kern="100" dirty="0">
                  <a:solidFill>
                    <a:schemeClr val="bg1"/>
                  </a:solidFill>
                  <a:latin typeface="方正小标宋简体" panose="03000509000000000000" pitchFamily="65" charset="-122"/>
                  <a:ea typeface="方正小标宋简体" panose="03000509000000000000" pitchFamily="65" charset="-122"/>
                  <a:cs typeface="Times New Roman" panose="02020603050405020304" pitchFamily="18" charset="0"/>
                  <a:sym typeface="OPPOSans M" panose="00020600040101010101" pitchFamily="18" charset="-122"/>
                </a:endParaRPr>
              </a:p>
            </p:txBody>
          </p:sp>
        </p:grpSp>
      </p:grpSp>
      <p:sp>
        <p:nvSpPr>
          <p:cNvPr id="26" name="文本占位符 1"/>
          <p:cNvSpPr txBox="true"/>
          <p:nvPr userDrawn="true"/>
        </p:nvSpPr>
        <p:spPr>
          <a:xfrm>
            <a:off x="2906775" y="444050"/>
            <a:ext cx="3099783" cy="707886"/>
          </a:xfrm>
          <a:prstGeom prst="rect">
            <a:avLst/>
          </a:prstGeom>
        </p:spPr>
        <p:txBody>
          <a:bodyPr vert="horz" wrap="square" lIns="91440" tIns="45720" rIns="91440" bIns="45720" anchor="t" anchorCtr="false">
            <a:spAutoFit/>
          </a:bodyPr>
          <a:lstStyle>
            <a:lvl1pPr marL="0" indent="0" algn="ctr" defTabSz="914400" rtl="0" eaLnBrk="1" fontAlgn="auto" latinLnBrk="0" hangingPunct="1">
              <a:lnSpc>
                <a:spcPct val="100000"/>
              </a:lnSpc>
              <a:spcBef>
                <a:spcPts val="0"/>
              </a:spcBef>
              <a:spcAft>
                <a:spcPts val="0"/>
              </a:spcAft>
              <a:buFont typeface="Arial" panose="02080604020202020204" pitchFamily="34" charset="0"/>
              <a:buNone/>
              <a:defRPr sz="5400" b="1" kern="1200" spc="300">
                <a:solidFill>
                  <a:srgbClr val="FFFFFF"/>
                </a:solidFill>
                <a:latin typeface="微软雅黑" panose="020B0503020204020204" pitchFamily="34" charset="-122"/>
                <a:ea typeface="微软雅黑" panose="020B0503020204020204" pitchFamily="34" charset="-122"/>
                <a:cs typeface="+mn-cs"/>
                <a:sym typeface="微软雅黑" panose="020B0503020204020204" pitchFamily="34" charset="-122"/>
              </a:defRPr>
            </a:lvl1pPr>
            <a:lvl2pPr marL="457200" indent="-228600" algn="l" defTabSz="914400" rtl="0" eaLnBrk="1" latinLnBrk="0" hangingPunct="1">
              <a:lnSpc>
                <a:spcPct val="90000"/>
              </a:lnSpc>
              <a:spcBef>
                <a:spcPts val="500"/>
              </a:spcBef>
              <a:buFont typeface="Arial" panose="02080604020202020204" pitchFamily="34" charset="0"/>
              <a:buNone/>
              <a:defRPr sz="2400" kern="1200">
                <a:solidFill>
                  <a:schemeClr val="tx1"/>
                </a:solidFill>
                <a:latin typeface="+mn-lt"/>
                <a:ea typeface="+mn-ea"/>
                <a:cs typeface="+mn-cs"/>
              </a:defRPr>
            </a:lvl2pPr>
            <a:lvl3pPr marL="914400" indent="-228600" algn="l" defTabSz="914400" rtl="0" eaLnBrk="1" latinLnBrk="0" hangingPunct="1">
              <a:lnSpc>
                <a:spcPct val="90000"/>
              </a:lnSpc>
              <a:spcBef>
                <a:spcPts val="500"/>
              </a:spcBef>
              <a:buFont typeface="Arial" panose="02080604020202020204" pitchFamily="34" charset="0"/>
              <a:buNone/>
              <a:defRPr sz="2000" kern="1200">
                <a:solidFill>
                  <a:schemeClr val="tx1"/>
                </a:solidFill>
                <a:latin typeface="+mn-lt"/>
                <a:ea typeface="+mn-ea"/>
                <a:cs typeface="+mn-cs"/>
              </a:defRPr>
            </a:lvl3pPr>
            <a:lvl4pPr marL="13716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r>
              <a:rPr lang="zh-CN" altLang="en-US" sz="4000" b="0" dirty="0">
                <a:solidFill>
                  <a:srgbClr val="0070C0"/>
                </a:solidFill>
                <a:latin typeface="禹卫书法行书简体" panose="02000603000000000000" pitchFamily="2" charset="-122"/>
                <a:ea typeface="禹卫书法行书简体" panose="02000603000000000000" pitchFamily="2" charset="-122"/>
              </a:rPr>
              <a:t>“三驾马车”</a:t>
            </a:r>
            <a:endParaRPr lang="zh-CN" altLang="en-US" sz="4000" b="0" dirty="0">
              <a:solidFill>
                <a:srgbClr val="0070C0"/>
              </a:solidFill>
              <a:latin typeface="禹卫书法行书简体" panose="02000603000000000000" pitchFamily="2" charset="-122"/>
              <a:ea typeface="禹卫书法行书简体" panose="02000603000000000000" pitchFamily="2" charset="-122"/>
            </a:endParaRPr>
          </a:p>
        </p:txBody>
      </p:sp>
      <p:sp>
        <p:nvSpPr>
          <p:cNvPr id="27" name="文本占位符 1"/>
          <p:cNvSpPr txBox="true"/>
          <p:nvPr userDrawn="true"/>
        </p:nvSpPr>
        <p:spPr>
          <a:xfrm>
            <a:off x="4546108" y="1853924"/>
            <a:ext cx="3099783" cy="707886"/>
          </a:xfrm>
          <a:prstGeom prst="rect">
            <a:avLst/>
          </a:prstGeom>
        </p:spPr>
        <p:txBody>
          <a:bodyPr vert="horz" wrap="square" lIns="91440" tIns="45720" rIns="91440" bIns="45720" anchor="t" anchorCtr="false">
            <a:spAutoFit/>
          </a:bodyPr>
          <a:lstStyle>
            <a:lvl1pPr marL="0" indent="0" algn="ctr" defTabSz="914400" rtl="0" eaLnBrk="1" fontAlgn="auto" latinLnBrk="0" hangingPunct="1">
              <a:lnSpc>
                <a:spcPct val="100000"/>
              </a:lnSpc>
              <a:spcBef>
                <a:spcPts val="0"/>
              </a:spcBef>
              <a:spcAft>
                <a:spcPts val="0"/>
              </a:spcAft>
              <a:buFont typeface="Arial" panose="02080604020202020204" pitchFamily="34" charset="0"/>
              <a:buNone/>
              <a:defRPr sz="5400" b="1" kern="1200" spc="300">
                <a:solidFill>
                  <a:srgbClr val="FFFFFF"/>
                </a:solidFill>
                <a:latin typeface="微软雅黑" panose="020B0503020204020204" pitchFamily="34" charset="-122"/>
                <a:ea typeface="微软雅黑" panose="020B0503020204020204" pitchFamily="34" charset="-122"/>
                <a:cs typeface="+mn-cs"/>
                <a:sym typeface="微软雅黑" panose="020B0503020204020204" pitchFamily="34" charset="-122"/>
              </a:defRPr>
            </a:lvl1pPr>
            <a:lvl2pPr marL="457200" indent="-228600" algn="l" defTabSz="914400" rtl="0" eaLnBrk="1" latinLnBrk="0" hangingPunct="1">
              <a:lnSpc>
                <a:spcPct val="90000"/>
              </a:lnSpc>
              <a:spcBef>
                <a:spcPts val="500"/>
              </a:spcBef>
              <a:buFont typeface="Arial" panose="02080604020202020204" pitchFamily="34" charset="0"/>
              <a:buNone/>
              <a:defRPr sz="2400" kern="1200">
                <a:solidFill>
                  <a:schemeClr val="tx1"/>
                </a:solidFill>
                <a:latin typeface="+mn-lt"/>
                <a:ea typeface="+mn-ea"/>
                <a:cs typeface="+mn-cs"/>
              </a:defRPr>
            </a:lvl2pPr>
            <a:lvl3pPr marL="914400" indent="-228600" algn="l" defTabSz="914400" rtl="0" eaLnBrk="1" latinLnBrk="0" hangingPunct="1">
              <a:lnSpc>
                <a:spcPct val="90000"/>
              </a:lnSpc>
              <a:spcBef>
                <a:spcPts val="500"/>
              </a:spcBef>
              <a:buFont typeface="Arial" panose="02080604020202020204" pitchFamily="34" charset="0"/>
              <a:buNone/>
              <a:defRPr sz="2000" kern="1200">
                <a:solidFill>
                  <a:schemeClr val="tx1"/>
                </a:solidFill>
                <a:latin typeface="+mn-lt"/>
                <a:ea typeface="+mn-ea"/>
                <a:cs typeface="+mn-cs"/>
              </a:defRPr>
            </a:lvl3pPr>
            <a:lvl4pPr marL="13716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r>
              <a:rPr lang="zh-CN" altLang="en-US" sz="4000" b="0" dirty="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“三驾马车”</a:t>
            </a:r>
            <a:endParaRPr lang="zh-CN" altLang="en-US" sz="4000" b="0" dirty="0">
              <a:solidFill>
                <a:schemeClr val="bg1"/>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grpSp>
        <p:nvGrpSpPr>
          <p:cNvPr id="28" name="组合 27"/>
          <p:cNvGrpSpPr/>
          <p:nvPr userDrawn="true"/>
        </p:nvGrpSpPr>
        <p:grpSpPr>
          <a:xfrm>
            <a:off x="4807225" y="108952"/>
            <a:ext cx="2506980" cy="762869"/>
            <a:chOff x="4853940" y="236154"/>
            <a:chExt cx="2506980" cy="762869"/>
          </a:xfrm>
        </p:grpSpPr>
        <p:grpSp>
          <p:nvGrpSpPr>
            <p:cNvPr id="29" name="组合 28"/>
            <p:cNvGrpSpPr/>
            <p:nvPr/>
          </p:nvGrpSpPr>
          <p:grpSpPr>
            <a:xfrm flipV="true">
              <a:off x="4853940" y="416480"/>
              <a:ext cx="2506980" cy="566500"/>
              <a:chOff x="4979487" y="478406"/>
              <a:chExt cx="2160454" cy="434340"/>
            </a:xfrm>
          </p:grpSpPr>
          <p:sp>
            <p:nvSpPr>
              <p:cNvPr id="35" name="梯形 34"/>
              <p:cNvSpPr/>
              <p:nvPr/>
            </p:nvSpPr>
            <p:spPr>
              <a:xfrm>
                <a:off x="4979487" y="478406"/>
                <a:ext cx="2160454" cy="434340"/>
              </a:xfrm>
              <a:prstGeom prst="trapezoid">
                <a:avLst/>
              </a:prstGeom>
              <a:gradFill>
                <a:gsLst>
                  <a:gs pos="0">
                    <a:schemeClr val="accent4">
                      <a:lumMod val="20000"/>
                      <a:lumOff val="80000"/>
                    </a:schemeClr>
                  </a:gs>
                  <a:gs pos="75000">
                    <a:schemeClr val="accent4">
                      <a:lumMod val="20000"/>
                      <a:lumOff val="80000"/>
                      <a:alpha val="0"/>
                    </a:schemeClr>
                  </a:gs>
                  <a:gs pos="35000">
                    <a:schemeClr val="accent4">
                      <a:lumMod val="20000"/>
                      <a:lumOff val="80000"/>
                      <a:alpha val="0"/>
                    </a:schemeClr>
                  </a:gs>
                  <a:gs pos="100000">
                    <a:schemeClr val="accent4">
                      <a:lumMod val="20000"/>
                      <a:lumOff val="80000"/>
                    </a:schemeClr>
                  </a:gs>
                </a:gsLst>
                <a:lin ang="0" scaled="false"/>
              </a:gradFill>
              <a:ln w="3175">
                <a:gradFill>
                  <a:gsLst>
                    <a:gs pos="0">
                      <a:srgbClr val="FFC000"/>
                    </a:gs>
                    <a:gs pos="65000">
                      <a:srgbClr val="FFF2CC">
                        <a:alpha val="0"/>
                      </a:srgbClr>
                    </a:gs>
                    <a:gs pos="38000">
                      <a:srgbClr val="FFF2CC">
                        <a:alpha val="0"/>
                      </a:srgbClr>
                    </a:gs>
                    <a:gs pos="100000">
                      <a:srgbClr val="FFC000"/>
                    </a:gs>
                  </a:gsLst>
                  <a:lin ang="0" scaled="false"/>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10600030101010101" charset="-122"/>
                  <a:ea typeface="等线" panose="02010600030101010101" charset="-122"/>
                </a:endParaRPr>
              </a:p>
            </p:txBody>
          </p:sp>
          <p:sp>
            <p:nvSpPr>
              <p:cNvPr id="36" name="梯形 35"/>
              <p:cNvSpPr/>
              <p:nvPr/>
            </p:nvSpPr>
            <p:spPr>
              <a:xfrm>
                <a:off x="5089978" y="545306"/>
                <a:ext cx="1939472" cy="300540"/>
              </a:xfrm>
              <a:prstGeom prst="trapezoid">
                <a:avLst/>
              </a:prstGeom>
              <a:gradFill>
                <a:gsLst>
                  <a:gs pos="0">
                    <a:schemeClr val="accent4">
                      <a:lumMod val="20000"/>
                      <a:lumOff val="80000"/>
                    </a:schemeClr>
                  </a:gs>
                  <a:gs pos="75000">
                    <a:schemeClr val="accent4">
                      <a:lumMod val="20000"/>
                      <a:lumOff val="80000"/>
                      <a:alpha val="0"/>
                    </a:schemeClr>
                  </a:gs>
                  <a:gs pos="35000">
                    <a:schemeClr val="accent4">
                      <a:lumMod val="20000"/>
                      <a:lumOff val="80000"/>
                      <a:alpha val="0"/>
                    </a:schemeClr>
                  </a:gs>
                  <a:gs pos="100000">
                    <a:schemeClr val="accent4">
                      <a:lumMod val="20000"/>
                      <a:lumOff val="80000"/>
                    </a:schemeClr>
                  </a:gs>
                </a:gsLst>
                <a:lin ang="0" scaled="false"/>
              </a:gradFill>
              <a:ln w="3175">
                <a:gradFill>
                  <a:gsLst>
                    <a:gs pos="0">
                      <a:srgbClr val="FFC000"/>
                    </a:gs>
                    <a:gs pos="65000">
                      <a:srgbClr val="FFF2CC">
                        <a:alpha val="0"/>
                      </a:srgbClr>
                    </a:gs>
                    <a:gs pos="38000">
                      <a:srgbClr val="FFF2CC">
                        <a:alpha val="0"/>
                      </a:srgbClr>
                    </a:gs>
                    <a:gs pos="100000">
                      <a:srgbClr val="FFC000"/>
                    </a:gs>
                  </a:gsLst>
                  <a:lin ang="0" scaled="false"/>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0" name="组合 29"/>
            <p:cNvGrpSpPr/>
            <p:nvPr/>
          </p:nvGrpSpPr>
          <p:grpSpPr>
            <a:xfrm>
              <a:off x="5270327" y="236154"/>
              <a:ext cx="1776670" cy="762869"/>
              <a:chOff x="4552777" y="1344497"/>
              <a:chExt cx="1776670" cy="762869"/>
            </a:xfrm>
          </p:grpSpPr>
          <p:sp>
            <p:nvSpPr>
              <p:cNvPr id="31" name="文本占位符 1"/>
              <p:cNvSpPr txBox="true"/>
              <p:nvPr/>
            </p:nvSpPr>
            <p:spPr>
              <a:xfrm>
                <a:off x="4552777" y="1388196"/>
                <a:ext cx="685973" cy="707886"/>
              </a:xfrm>
              <a:prstGeom prst="rect">
                <a:avLst/>
              </a:prstGeom>
            </p:spPr>
            <p:txBody>
              <a:bodyPr vert="horz" wrap="square" lIns="91440" tIns="45720" rIns="91440" bIns="45720" anchor="t" anchorCtr="false">
                <a:spAutoFit/>
              </a:bodyPr>
              <a:lstStyle>
                <a:lvl1pPr marL="0" indent="0" algn="ctr" defTabSz="914400" rtl="0" eaLnBrk="1" fontAlgn="auto" latinLnBrk="0" hangingPunct="1">
                  <a:lnSpc>
                    <a:spcPct val="100000"/>
                  </a:lnSpc>
                  <a:spcBef>
                    <a:spcPts val="0"/>
                  </a:spcBef>
                  <a:spcAft>
                    <a:spcPts val="0"/>
                  </a:spcAft>
                  <a:buFont typeface="Arial" panose="02080604020202020204" pitchFamily="34" charset="0"/>
                  <a:buNone/>
                  <a:defRPr sz="5400" b="1" kern="1200" spc="300">
                    <a:solidFill>
                      <a:srgbClr val="FFFFFF"/>
                    </a:solidFill>
                    <a:latin typeface="微软雅黑" panose="020B0503020204020204" pitchFamily="34" charset="-122"/>
                    <a:ea typeface="微软雅黑" panose="020B0503020204020204" pitchFamily="34" charset="-122"/>
                    <a:cs typeface="+mn-cs"/>
                    <a:sym typeface="微软雅黑" panose="020B0503020204020204" pitchFamily="34" charset="-122"/>
                  </a:defRPr>
                </a:lvl1pPr>
                <a:lvl2pPr marL="457200" indent="-228600" algn="l" defTabSz="914400" rtl="0" eaLnBrk="1" latinLnBrk="0" hangingPunct="1">
                  <a:lnSpc>
                    <a:spcPct val="90000"/>
                  </a:lnSpc>
                  <a:spcBef>
                    <a:spcPts val="500"/>
                  </a:spcBef>
                  <a:buFont typeface="Arial" panose="02080604020202020204" pitchFamily="34" charset="0"/>
                  <a:buNone/>
                  <a:defRPr sz="2400" kern="1200">
                    <a:solidFill>
                      <a:schemeClr val="tx1"/>
                    </a:solidFill>
                    <a:latin typeface="+mn-lt"/>
                    <a:ea typeface="+mn-ea"/>
                    <a:cs typeface="+mn-cs"/>
                  </a:defRPr>
                </a:lvl2pPr>
                <a:lvl3pPr marL="914400" indent="-228600" algn="l" defTabSz="914400" rtl="0" eaLnBrk="1" latinLnBrk="0" hangingPunct="1">
                  <a:lnSpc>
                    <a:spcPct val="90000"/>
                  </a:lnSpc>
                  <a:spcBef>
                    <a:spcPts val="500"/>
                  </a:spcBef>
                  <a:buFont typeface="Arial" panose="02080604020202020204" pitchFamily="34" charset="0"/>
                  <a:buNone/>
                  <a:defRPr sz="2000" kern="1200">
                    <a:solidFill>
                      <a:schemeClr val="tx1"/>
                    </a:solidFill>
                    <a:latin typeface="+mn-lt"/>
                    <a:ea typeface="+mn-ea"/>
                    <a:cs typeface="+mn-cs"/>
                  </a:defRPr>
                </a:lvl3pPr>
                <a:lvl4pPr marL="13716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r>
                  <a:rPr lang="zh-CN" altLang="en-US" sz="4000" b="0" dirty="0">
                    <a:solidFill>
                      <a:srgbClr val="0070C0"/>
                    </a:solidFill>
                    <a:latin typeface="禹卫书法行书简体" panose="02000603000000000000" pitchFamily="2" charset="-122"/>
                    <a:ea typeface="禹卫书法行书简体" panose="02000603000000000000" pitchFamily="2" charset="-122"/>
                  </a:rPr>
                  <a:t>支</a:t>
                </a:r>
                <a:endParaRPr lang="zh-CN" altLang="en-US" sz="4000" b="0" dirty="0">
                  <a:solidFill>
                    <a:srgbClr val="0070C0"/>
                  </a:solidFill>
                  <a:latin typeface="禹卫书法行书简体" panose="02000603000000000000" pitchFamily="2" charset="-122"/>
                  <a:ea typeface="禹卫书法行书简体" panose="02000603000000000000" pitchFamily="2" charset="-122"/>
                </a:endParaRPr>
              </a:p>
            </p:txBody>
          </p:sp>
          <p:sp>
            <p:nvSpPr>
              <p:cNvPr id="32" name="文本占位符 1"/>
              <p:cNvSpPr txBox="true"/>
              <p:nvPr/>
            </p:nvSpPr>
            <p:spPr>
              <a:xfrm>
                <a:off x="5643474" y="1399480"/>
                <a:ext cx="685973" cy="707886"/>
              </a:xfrm>
              <a:prstGeom prst="rect">
                <a:avLst/>
              </a:prstGeom>
            </p:spPr>
            <p:txBody>
              <a:bodyPr vert="horz" wrap="square" lIns="91440" tIns="45720" rIns="91440" bIns="45720" anchor="t" anchorCtr="false">
                <a:spAutoFit/>
              </a:bodyPr>
              <a:lstStyle>
                <a:lvl1pPr marL="0" indent="0" algn="ctr" defTabSz="914400" rtl="0" eaLnBrk="1" fontAlgn="auto" latinLnBrk="0" hangingPunct="1">
                  <a:lnSpc>
                    <a:spcPct val="100000"/>
                  </a:lnSpc>
                  <a:spcBef>
                    <a:spcPts val="0"/>
                  </a:spcBef>
                  <a:spcAft>
                    <a:spcPts val="0"/>
                  </a:spcAft>
                  <a:buFont typeface="Arial" panose="02080604020202020204" pitchFamily="34" charset="0"/>
                  <a:buNone/>
                  <a:defRPr sz="5400" b="1" kern="1200" spc="300">
                    <a:solidFill>
                      <a:srgbClr val="FFFFFF"/>
                    </a:solidFill>
                    <a:latin typeface="微软雅黑" panose="020B0503020204020204" pitchFamily="34" charset="-122"/>
                    <a:ea typeface="微软雅黑" panose="020B0503020204020204" pitchFamily="34" charset="-122"/>
                    <a:cs typeface="+mn-cs"/>
                    <a:sym typeface="微软雅黑" panose="020B0503020204020204" pitchFamily="34" charset="-122"/>
                  </a:defRPr>
                </a:lvl1pPr>
                <a:lvl2pPr marL="457200" indent="-228600" algn="l" defTabSz="914400" rtl="0" eaLnBrk="1" latinLnBrk="0" hangingPunct="1">
                  <a:lnSpc>
                    <a:spcPct val="90000"/>
                  </a:lnSpc>
                  <a:spcBef>
                    <a:spcPts val="500"/>
                  </a:spcBef>
                  <a:buFont typeface="Arial" panose="02080604020202020204" pitchFamily="34" charset="0"/>
                  <a:buNone/>
                  <a:defRPr sz="2400" kern="1200">
                    <a:solidFill>
                      <a:schemeClr val="tx1"/>
                    </a:solidFill>
                    <a:latin typeface="+mn-lt"/>
                    <a:ea typeface="+mn-ea"/>
                    <a:cs typeface="+mn-cs"/>
                  </a:defRPr>
                </a:lvl2pPr>
                <a:lvl3pPr marL="914400" indent="-228600" algn="l" defTabSz="914400" rtl="0" eaLnBrk="1" latinLnBrk="0" hangingPunct="1">
                  <a:lnSpc>
                    <a:spcPct val="90000"/>
                  </a:lnSpc>
                  <a:spcBef>
                    <a:spcPts val="500"/>
                  </a:spcBef>
                  <a:buFont typeface="Arial" panose="02080604020202020204" pitchFamily="34" charset="0"/>
                  <a:buNone/>
                  <a:defRPr sz="2000" kern="1200">
                    <a:solidFill>
                      <a:schemeClr val="tx1"/>
                    </a:solidFill>
                    <a:latin typeface="+mn-lt"/>
                    <a:ea typeface="+mn-ea"/>
                    <a:cs typeface="+mn-cs"/>
                  </a:defRPr>
                </a:lvl3pPr>
                <a:lvl4pPr marL="13716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r>
                  <a:rPr lang="zh-CN" altLang="en-US" sz="4000" b="0" dirty="0">
                    <a:solidFill>
                      <a:srgbClr val="0070C0"/>
                    </a:solidFill>
                    <a:latin typeface="禹卫书法行书简体" panose="02000603000000000000" pitchFamily="2" charset="-122"/>
                    <a:ea typeface="禹卫书法行书简体" panose="02000603000000000000" pitchFamily="2" charset="-122"/>
                  </a:rPr>
                  <a:t>度</a:t>
                </a:r>
                <a:endParaRPr lang="zh-CN" altLang="en-US" sz="4000" b="0" dirty="0">
                  <a:solidFill>
                    <a:srgbClr val="0070C0"/>
                  </a:solidFill>
                  <a:latin typeface="禹卫书法行书简体" panose="02000603000000000000" pitchFamily="2" charset="-122"/>
                  <a:ea typeface="禹卫书法行书简体" panose="02000603000000000000" pitchFamily="2" charset="-122"/>
                </a:endParaRPr>
              </a:p>
            </p:txBody>
          </p:sp>
          <p:sp>
            <p:nvSpPr>
              <p:cNvPr id="33" name="文本占位符 1"/>
              <p:cNvSpPr txBox="true"/>
              <p:nvPr/>
            </p:nvSpPr>
            <p:spPr>
              <a:xfrm>
                <a:off x="5023585" y="1344497"/>
                <a:ext cx="458011" cy="707886"/>
              </a:xfrm>
              <a:prstGeom prst="rect">
                <a:avLst/>
              </a:prstGeom>
            </p:spPr>
            <p:txBody>
              <a:bodyPr vert="horz" wrap="square" lIns="91440" tIns="45720" rIns="91440" bIns="45720" anchor="t" anchorCtr="false">
                <a:spAutoFit/>
              </a:bodyPr>
              <a:lstStyle>
                <a:lvl1pPr marL="0" indent="0" algn="ctr" defTabSz="914400" rtl="0" eaLnBrk="1" fontAlgn="auto" latinLnBrk="0" hangingPunct="1">
                  <a:lnSpc>
                    <a:spcPct val="100000"/>
                  </a:lnSpc>
                  <a:spcBef>
                    <a:spcPts val="0"/>
                  </a:spcBef>
                  <a:spcAft>
                    <a:spcPts val="0"/>
                  </a:spcAft>
                  <a:buFont typeface="Arial" panose="02080604020202020204" pitchFamily="34" charset="0"/>
                  <a:buNone/>
                  <a:defRPr sz="5400" b="1" kern="1200" spc="300">
                    <a:solidFill>
                      <a:srgbClr val="FFFFFF"/>
                    </a:solidFill>
                    <a:latin typeface="微软雅黑" panose="020B0503020204020204" pitchFamily="34" charset="-122"/>
                    <a:ea typeface="微软雅黑" panose="020B0503020204020204" pitchFamily="34" charset="-122"/>
                    <a:cs typeface="+mn-cs"/>
                    <a:sym typeface="微软雅黑" panose="020B0503020204020204" pitchFamily="34" charset="-122"/>
                  </a:defRPr>
                </a:lvl1pPr>
                <a:lvl2pPr marL="457200" indent="-228600" algn="l" defTabSz="914400" rtl="0" eaLnBrk="1" latinLnBrk="0" hangingPunct="1">
                  <a:lnSpc>
                    <a:spcPct val="90000"/>
                  </a:lnSpc>
                  <a:spcBef>
                    <a:spcPts val="500"/>
                  </a:spcBef>
                  <a:buFont typeface="Arial" panose="02080604020202020204" pitchFamily="34" charset="0"/>
                  <a:buNone/>
                  <a:defRPr sz="2400" kern="1200">
                    <a:solidFill>
                      <a:schemeClr val="tx1"/>
                    </a:solidFill>
                    <a:latin typeface="+mn-lt"/>
                    <a:ea typeface="+mn-ea"/>
                    <a:cs typeface="+mn-cs"/>
                  </a:defRPr>
                </a:lvl2pPr>
                <a:lvl3pPr marL="914400" indent="-228600" algn="l" defTabSz="914400" rtl="0" eaLnBrk="1" latinLnBrk="0" hangingPunct="1">
                  <a:lnSpc>
                    <a:spcPct val="90000"/>
                  </a:lnSpc>
                  <a:spcBef>
                    <a:spcPts val="500"/>
                  </a:spcBef>
                  <a:buFont typeface="Arial" panose="02080604020202020204" pitchFamily="34" charset="0"/>
                  <a:buNone/>
                  <a:defRPr sz="2000" kern="1200">
                    <a:solidFill>
                      <a:schemeClr val="tx1"/>
                    </a:solidFill>
                    <a:latin typeface="+mn-lt"/>
                    <a:ea typeface="+mn-ea"/>
                    <a:cs typeface="+mn-cs"/>
                  </a:defRPr>
                </a:lvl3pPr>
                <a:lvl4pPr marL="13716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r>
                  <a:rPr lang="zh-CN" altLang="en-US" sz="4000" b="0" dirty="0">
                    <a:solidFill>
                      <a:srgbClr val="0070C0"/>
                    </a:solidFill>
                    <a:latin typeface="禹卫书法行书简体" panose="02000603000000000000" pitchFamily="2" charset="-122"/>
                    <a:ea typeface="禹卫书法行书简体" panose="02000603000000000000" pitchFamily="2" charset="-122"/>
                  </a:rPr>
                  <a:t>出</a:t>
                </a:r>
                <a:endParaRPr lang="zh-CN" altLang="en-US" sz="4000" b="0" dirty="0">
                  <a:solidFill>
                    <a:srgbClr val="0070C0"/>
                  </a:solidFill>
                  <a:latin typeface="禹卫书法行书简体" panose="02000603000000000000" pitchFamily="2" charset="-122"/>
                  <a:ea typeface="禹卫书法行书简体" panose="02000603000000000000" pitchFamily="2" charset="-122"/>
                </a:endParaRPr>
              </a:p>
            </p:txBody>
          </p:sp>
          <p:sp>
            <p:nvSpPr>
              <p:cNvPr id="34" name="文本占位符 1"/>
              <p:cNvSpPr txBox="true"/>
              <p:nvPr/>
            </p:nvSpPr>
            <p:spPr>
              <a:xfrm>
                <a:off x="5338836" y="1422530"/>
                <a:ext cx="556346" cy="646331"/>
              </a:xfrm>
              <a:prstGeom prst="rect">
                <a:avLst/>
              </a:prstGeom>
            </p:spPr>
            <p:txBody>
              <a:bodyPr vert="horz" wrap="square" lIns="91440" tIns="45720" rIns="91440" bIns="45720" anchor="t" anchorCtr="false">
                <a:spAutoFit/>
              </a:bodyPr>
              <a:lstStyle>
                <a:lvl1pPr marL="0" indent="0" algn="ctr" defTabSz="914400" rtl="0" eaLnBrk="1" fontAlgn="auto" latinLnBrk="0" hangingPunct="1">
                  <a:lnSpc>
                    <a:spcPct val="100000"/>
                  </a:lnSpc>
                  <a:spcBef>
                    <a:spcPts val="0"/>
                  </a:spcBef>
                  <a:spcAft>
                    <a:spcPts val="0"/>
                  </a:spcAft>
                  <a:buFont typeface="Arial" panose="02080604020202020204" pitchFamily="34" charset="0"/>
                  <a:buNone/>
                  <a:defRPr sz="5400" b="1" kern="1200" spc="300">
                    <a:solidFill>
                      <a:srgbClr val="FFFFFF"/>
                    </a:solidFill>
                    <a:latin typeface="微软雅黑" panose="020B0503020204020204" pitchFamily="34" charset="-122"/>
                    <a:ea typeface="微软雅黑" panose="020B0503020204020204" pitchFamily="34" charset="-122"/>
                    <a:cs typeface="+mn-cs"/>
                    <a:sym typeface="微软雅黑" panose="020B0503020204020204" pitchFamily="34" charset="-122"/>
                  </a:defRPr>
                </a:lvl1pPr>
                <a:lvl2pPr marL="457200" indent="-228600" algn="l" defTabSz="914400" rtl="0" eaLnBrk="1" latinLnBrk="0" hangingPunct="1">
                  <a:lnSpc>
                    <a:spcPct val="90000"/>
                  </a:lnSpc>
                  <a:spcBef>
                    <a:spcPts val="500"/>
                  </a:spcBef>
                  <a:buFont typeface="Arial" panose="02080604020202020204" pitchFamily="34" charset="0"/>
                  <a:buNone/>
                  <a:defRPr sz="2400" kern="1200">
                    <a:solidFill>
                      <a:schemeClr val="tx1"/>
                    </a:solidFill>
                    <a:latin typeface="+mn-lt"/>
                    <a:ea typeface="+mn-ea"/>
                    <a:cs typeface="+mn-cs"/>
                  </a:defRPr>
                </a:lvl2pPr>
                <a:lvl3pPr marL="914400" indent="-228600" algn="l" defTabSz="914400" rtl="0" eaLnBrk="1" latinLnBrk="0" hangingPunct="1">
                  <a:lnSpc>
                    <a:spcPct val="90000"/>
                  </a:lnSpc>
                  <a:spcBef>
                    <a:spcPts val="500"/>
                  </a:spcBef>
                  <a:buFont typeface="Arial" panose="02080604020202020204" pitchFamily="34" charset="0"/>
                  <a:buNone/>
                  <a:defRPr sz="2000" kern="1200">
                    <a:solidFill>
                      <a:schemeClr val="tx1"/>
                    </a:solidFill>
                    <a:latin typeface="+mn-lt"/>
                    <a:ea typeface="+mn-ea"/>
                    <a:cs typeface="+mn-cs"/>
                  </a:defRPr>
                </a:lvl3pPr>
                <a:lvl4pPr marL="13716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r>
                  <a:rPr lang="zh-CN" altLang="en-US" sz="3600" b="0" dirty="0">
                    <a:solidFill>
                      <a:srgbClr val="0070C0"/>
                    </a:solidFill>
                    <a:latin typeface="禹卫书法行书简体" panose="02000603000000000000" pitchFamily="2" charset="-122"/>
                    <a:ea typeface="禹卫书法行书简体" panose="02000603000000000000" pitchFamily="2" charset="-122"/>
                  </a:rPr>
                  <a:t>角</a:t>
                </a:r>
                <a:endParaRPr lang="zh-CN" altLang="en-US" sz="3600" b="0" dirty="0">
                  <a:solidFill>
                    <a:srgbClr val="0070C0"/>
                  </a:solidFill>
                  <a:latin typeface="禹卫书法行书简体" panose="02000603000000000000" pitchFamily="2" charset="-122"/>
                  <a:ea typeface="禹卫书法行书简体" panose="02000603000000000000" pitchFamily="2" charset="-122"/>
                </a:endParaRPr>
              </a:p>
            </p:txBody>
          </p:sp>
        </p:grpSp>
      </p:grpSp>
      <p:grpSp>
        <p:nvGrpSpPr>
          <p:cNvPr id="37" name="组合 36"/>
          <p:cNvGrpSpPr/>
          <p:nvPr userDrawn="true"/>
        </p:nvGrpSpPr>
        <p:grpSpPr>
          <a:xfrm>
            <a:off x="603342" y="4617817"/>
            <a:ext cx="10914743" cy="656887"/>
            <a:chOff x="478971" y="4804118"/>
            <a:chExt cx="10914743" cy="656887"/>
          </a:xfrm>
        </p:grpSpPr>
        <p:grpSp>
          <p:nvGrpSpPr>
            <p:cNvPr id="38" name="组合 37"/>
            <p:cNvGrpSpPr/>
            <p:nvPr/>
          </p:nvGrpSpPr>
          <p:grpSpPr>
            <a:xfrm>
              <a:off x="3027344" y="4804118"/>
              <a:ext cx="6093442" cy="656887"/>
              <a:chOff x="3185640" y="4786874"/>
              <a:chExt cx="6093442" cy="656887"/>
            </a:xfrm>
          </p:grpSpPr>
          <p:sp>
            <p:nvSpPr>
              <p:cNvPr id="41" name="文本框 40"/>
              <p:cNvSpPr txBox="true"/>
              <p:nvPr/>
            </p:nvSpPr>
            <p:spPr>
              <a:xfrm>
                <a:off x="3185640" y="4988087"/>
                <a:ext cx="6093442" cy="400110"/>
              </a:xfrm>
              <a:prstGeom prst="rect">
                <a:avLst/>
              </a:prstGeom>
              <a:noFill/>
            </p:spPr>
            <p:txBody>
              <a:bodyPr wrap="square" rtlCol="0">
                <a:spAutoFit/>
              </a:bodyPr>
              <a:lstStyle/>
              <a:p>
                <a:r>
                  <a:rPr lang="zh-CN" altLang="en-US" sz="2000" b="1" kern="100" dirty="0">
                    <a:solidFill>
                      <a:srgbClr val="0070C0"/>
                    </a:solidFill>
                    <a:latin typeface="+mj-ea"/>
                    <a:ea typeface="+mj-ea"/>
                    <a:cs typeface="Times New Roman" panose="02020603050405020304" pitchFamily="18" charset="0"/>
                  </a:rPr>
                  <a:t>从经济学角度看属于                     的三大需求</a:t>
                </a:r>
                <a:endParaRPr lang="zh-CN" altLang="en-US" sz="2000" b="1" kern="100" dirty="0">
                  <a:solidFill>
                    <a:srgbClr val="0070C0"/>
                  </a:solidFill>
                  <a:latin typeface="+mj-ea"/>
                  <a:ea typeface="+mj-ea"/>
                  <a:cs typeface="Times New Roman" panose="02020603050405020304" pitchFamily="18" charset="0"/>
                </a:endParaRPr>
              </a:p>
            </p:txBody>
          </p:sp>
          <p:grpSp>
            <p:nvGrpSpPr>
              <p:cNvPr id="42" name="组合 41"/>
              <p:cNvGrpSpPr/>
              <p:nvPr/>
            </p:nvGrpSpPr>
            <p:grpSpPr>
              <a:xfrm>
                <a:off x="5479188" y="4786874"/>
                <a:ext cx="1754429" cy="656887"/>
                <a:chOff x="4183888" y="5910438"/>
                <a:chExt cx="1754429" cy="656887"/>
              </a:xfrm>
            </p:grpSpPr>
            <p:sp>
              <p:nvSpPr>
                <p:cNvPr id="43" name="文本框 42"/>
                <p:cNvSpPr txBox="true"/>
                <p:nvPr/>
              </p:nvSpPr>
              <p:spPr>
                <a:xfrm>
                  <a:off x="4183888" y="5920740"/>
                  <a:ext cx="956417" cy="646331"/>
                </a:xfrm>
                <a:prstGeom prst="rect">
                  <a:avLst/>
                </a:prstGeom>
                <a:noFill/>
              </p:spPr>
              <p:txBody>
                <a:bodyPr wrap="square" rtlCol="0">
                  <a:spAutoFit/>
                </a:bodyPr>
                <a:lstStyle/>
                <a:p>
                  <a:r>
                    <a:rPr lang="zh-CN" altLang="en-US" sz="3600" spc="300" dirty="0">
                      <a:solidFill>
                        <a:srgbClr val="C00000"/>
                      </a:solidFill>
                      <a:latin typeface="禹卫书法行书简体" panose="02000603000000000000" pitchFamily="2" charset="-122"/>
                      <a:ea typeface="禹卫书法行书简体" panose="02000603000000000000" pitchFamily="2" charset="-122"/>
                      <a:sym typeface="微软雅黑" panose="020B0503020204020204" pitchFamily="34" charset="-122"/>
                    </a:rPr>
                    <a:t>“需</a:t>
                  </a:r>
                  <a:endParaRPr lang="zh-CN" altLang="en-US" sz="3600" dirty="0">
                    <a:solidFill>
                      <a:srgbClr val="C00000"/>
                    </a:solidFill>
                  </a:endParaRPr>
                </a:p>
              </p:txBody>
            </p:sp>
            <p:sp>
              <p:nvSpPr>
                <p:cNvPr id="44" name="文本框 43"/>
                <p:cNvSpPr txBox="true"/>
                <p:nvPr/>
              </p:nvSpPr>
              <p:spPr>
                <a:xfrm>
                  <a:off x="4742582" y="5910438"/>
                  <a:ext cx="343144" cy="646331"/>
                </a:xfrm>
                <a:prstGeom prst="rect">
                  <a:avLst/>
                </a:prstGeom>
                <a:noFill/>
              </p:spPr>
              <p:txBody>
                <a:bodyPr wrap="square" rtlCol="0">
                  <a:spAutoFit/>
                </a:bodyPr>
                <a:lstStyle/>
                <a:p>
                  <a:r>
                    <a:rPr lang="zh-CN" altLang="en-US" sz="3600" spc="300" dirty="0">
                      <a:solidFill>
                        <a:srgbClr val="C00000"/>
                      </a:solidFill>
                      <a:latin typeface="禹卫书法行书简体" panose="02000603000000000000" pitchFamily="2" charset="-122"/>
                      <a:ea typeface="禹卫书法行书简体" panose="02000603000000000000" pitchFamily="2" charset="-122"/>
                      <a:sym typeface="微软雅黑" panose="020B0503020204020204" pitchFamily="34" charset="-122"/>
                    </a:rPr>
                    <a:t>求</a:t>
                  </a:r>
                  <a:endParaRPr lang="zh-CN" altLang="en-US" sz="3600" dirty="0">
                    <a:solidFill>
                      <a:srgbClr val="C00000"/>
                    </a:solidFill>
                  </a:endParaRPr>
                </a:p>
              </p:txBody>
            </p:sp>
            <p:sp>
              <p:nvSpPr>
                <p:cNvPr id="45" name="文本框 44"/>
                <p:cNvSpPr txBox="true"/>
                <p:nvPr/>
              </p:nvSpPr>
              <p:spPr>
                <a:xfrm>
                  <a:off x="5090489" y="5920994"/>
                  <a:ext cx="847828" cy="646331"/>
                </a:xfrm>
                <a:prstGeom prst="rect">
                  <a:avLst/>
                </a:prstGeom>
                <a:noFill/>
              </p:spPr>
              <p:txBody>
                <a:bodyPr wrap="square" rtlCol="0">
                  <a:spAutoFit/>
                </a:bodyPr>
                <a:lstStyle/>
                <a:p>
                  <a:r>
                    <a:rPr lang="zh-CN" altLang="en-US" sz="3600" spc="300" dirty="0">
                      <a:solidFill>
                        <a:srgbClr val="C00000"/>
                      </a:solidFill>
                      <a:latin typeface="禹卫书法行书简体" panose="02000603000000000000" pitchFamily="2" charset="-122"/>
                      <a:ea typeface="禹卫书法行书简体" panose="02000603000000000000" pitchFamily="2" charset="-122"/>
                      <a:sym typeface="微软雅黑" panose="020B0503020204020204" pitchFamily="34" charset="-122"/>
                    </a:rPr>
                    <a:t>侧”</a:t>
                  </a:r>
                  <a:endParaRPr lang="zh-CN" altLang="en-US" sz="3600" dirty="0">
                    <a:solidFill>
                      <a:srgbClr val="C00000"/>
                    </a:solidFill>
                  </a:endParaRPr>
                </a:p>
              </p:txBody>
            </p:sp>
          </p:grpSp>
        </p:grpSp>
        <p:cxnSp>
          <p:nvCxnSpPr>
            <p:cNvPr id="39" name="直接连接符 38"/>
            <p:cNvCxnSpPr/>
            <p:nvPr/>
          </p:nvCxnSpPr>
          <p:spPr>
            <a:xfrm>
              <a:off x="8444313" y="5188142"/>
              <a:ext cx="294940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478971" y="5188142"/>
              <a:ext cx="2536688"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6" name="组合 45"/>
          <p:cNvGrpSpPr/>
          <p:nvPr userDrawn="true"/>
        </p:nvGrpSpPr>
        <p:grpSpPr>
          <a:xfrm>
            <a:off x="6954616" y="4124612"/>
            <a:ext cx="3295644" cy="1548408"/>
            <a:chOff x="7096130" y="3996660"/>
            <a:chExt cx="3295644" cy="1548408"/>
          </a:xfrm>
        </p:grpSpPr>
        <p:cxnSp>
          <p:nvCxnSpPr>
            <p:cNvPr id="47" name="直接连接符 46"/>
            <p:cNvCxnSpPr/>
            <p:nvPr/>
          </p:nvCxnSpPr>
          <p:spPr>
            <a:xfrm>
              <a:off x="7706207" y="5302161"/>
              <a:ext cx="2352192" cy="0"/>
            </a:xfrm>
            <a:prstGeom prst="line">
              <a:avLst/>
            </a:prstGeom>
            <a:ln w="69850">
              <a:gradFill flip="none" rotWithShape="true">
                <a:gsLst>
                  <a:gs pos="0">
                    <a:schemeClr val="accent1">
                      <a:lumMod val="5000"/>
                      <a:lumOff val="95000"/>
                    </a:schemeClr>
                  </a:gs>
                  <a:gs pos="100000">
                    <a:schemeClr val="accent4">
                      <a:lumMod val="60000"/>
                      <a:lumOff val="40000"/>
                    </a:schemeClr>
                  </a:gs>
                </a:gsLst>
                <a:lin ang="0" scaled="true"/>
                <a:tileRect/>
              </a:gra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7096130" y="3996660"/>
              <a:ext cx="3295644" cy="1548408"/>
              <a:chOff x="7108344" y="4817638"/>
              <a:chExt cx="3295644" cy="1548408"/>
            </a:xfrm>
          </p:grpSpPr>
          <p:sp>
            <p:nvSpPr>
              <p:cNvPr id="49" name="文本占位符 1"/>
              <p:cNvSpPr txBox="true"/>
              <p:nvPr/>
            </p:nvSpPr>
            <p:spPr>
              <a:xfrm>
                <a:off x="7108344" y="5042607"/>
                <a:ext cx="1454631" cy="1323439"/>
              </a:xfrm>
              <a:prstGeom prst="rect">
                <a:avLst/>
              </a:prstGeom>
            </p:spPr>
            <p:txBody>
              <a:bodyPr vert="horz" wrap="square" lIns="91440" tIns="45720" rIns="91440" bIns="45720" anchor="t" anchorCtr="false">
                <a:spAutoFit/>
              </a:bodyPr>
              <a:lstStyle>
                <a:lvl1pPr marL="0" indent="0" algn="ctr" defTabSz="914400" rtl="0" eaLnBrk="1" fontAlgn="auto" latinLnBrk="0" hangingPunct="1">
                  <a:lnSpc>
                    <a:spcPct val="100000"/>
                  </a:lnSpc>
                  <a:spcBef>
                    <a:spcPts val="0"/>
                  </a:spcBef>
                  <a:spcAft>
                    <a:spcPts val="0"/>
                  </a:spcAft>
                  <a:buFont typeface="Arial" panose="02080604020202020204" pitchFamily="34" charset="0"/>
                  <a:buNone/>
                  <a:defRPr sz="5400" b="1" kern="1200" spc="300">
                    <a:solidFill>
                      <a:srgbClr val="FFFFFF"/>
                    </a:solidFill>
                    <a:latin typeface="微软雅黑" panose="020B0503020204020204" pitchFamily="34" charset="-122"/>
                    <a:ea typeface="微软雅黑" panose="020B0503020204020204" pitchFamily="34" charset="-122"/>
                    <a:cs typeface="+mn-cs"/>
                    <a:sym typeface="微软雅黑" panose="020B0503020204020204" pitchFamily="34" charset="-122"/>
                  </a:defRPr>
                </a:lvl1pPr>
                <a:lvl2pPr marL="457200" indent="-228600" algn="l" defTabSz="914400" rtl="0" eaLnBrk="1" latinLnBrk="0" hangingPunct="1">
                  <a:lnSpc>
                    <a:spcPct val="90000"/>
                  </a:lnSpc>
                  <a:spcBef>
                    <a:spcPts val="500"/>
                  </a:spcBef>
                  <a:buFont typeface="Arial" panose="02080604020202020204" pitchFamily="34" charset="0"/>
                  <a:buNone/>
                  <a:defRPr sz="2400" kern="1200">
                    <a:solidFill>
                      <a:schemeClr val="tx1"/>
                    </a:solidFill>
                    <a:latin typeface="+mn-lt"/>
                    <a:ea typeface="+mn-ea"/>
                    <a:cs typeface="+mn-cs"/>
                  </a:defRPr>
                </a:lvl2pPr>
                <a:lvl3pPr marL="914400" indent="-228600" algn="l" defTabSz="914400" rtl="0" eaLnBrk="1" latinLnBrk="0" hangingPunct="1">
                  <a:lnSpc>
                    <a:spcPct val="90000"/>
                  </a:lnSpc>
                  <a:spcBef>
                    <a:spcPts val="500"/>
                  </a:spcBef>
                  <a:buFont typeface="Arial" panose="02080604020202020204" pitchFamily="34" charset="0"/>
                  <a:buNone/>
                  <a:defRPr sz="2000" kern="1200">
                    <a:solidFill>
                      <a:schemeClr val="tx1"/>
                    </a:solidFill>
                    <a:latin typeface="+mn-lt"/>
                    <a:ea typeface="+mn-ea"/>
                    <a:cs typeface="+mn-cs"/>
                  </a:defRPr>
                </a:lvl3pPr>
                <a:lvl4pPr marL="13716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r>
                  <a:rPr lang="zh-CN" altLang="en-US" sz="8000" b="0" dirty="0">
                    <a:solidFill>
                      <a:srgbClr val="0070C0"/>
                    </a:solidFill>
                    <a:latin typeface="禹卫书法行书简体" panose="02000603000000000000" pitchFamily="2" charset="-122"/>
                    <a:ea typeface="禹卫书法行书简体" panose="02000603000000000000" pitchFamily="2" charset="-122"/>
                  </a:rPr>
                  <a:t>新</a:t>
                </a:r>
                <a:endParaRPr lang="zh-CN" altLang="en-US" sz="8000" b="0" dirty="0">
                  <a:solidFill>
                    <a:srgbClr val="0070C0"/>
                  </a:solidFill>
                  <a:latin typeface="禹卫书法行书简体" panose="02000603000000000000" pitchFamily="2" charset="-122"/>
                  <a:ea typeface="禹卫书法行书简体" panose="02000603000000000000" pitchFamily="2" charset="-122"/>
                </a:endParaRPr>
              </a:p>
            </p:txBody>
          </p:sp>
          <p:sp>
            <p:nvSpPr>
              <p:cNvPr id="50" name="文本占位符 1"/>
              <p:cNvSpPr txBox="true"/>
              <p:nvPr/>
            </p:nvSpPr>
            <p:spPr>
              <a:xfrm>
                <a:off x="8021503" y="4817638"/>
                <a:ext cx="1688614" cy="1446550"/>
              </a:xfrm>
              <a:prstGeom prst="rect">
                <a:avLst/>
              </a:prstGeom>
            </p:spPr>
            <p:txBody>
              <a:bodyPr vert="horz" wrap="square" lIns="91440" tIns="45720" rIns="91440" bIns="45720" anchor="t" anchorCtr="false">
                <a:spAutoFit/>
              </a:bodyPr>
              <a:lstStyle>
                <a:lvl1pPr marL="0" indent="0" algn="ctr" defTabSz="914400" rtl="0" eaLnBrk="1" fontAlgn="auto" latinLnBrk="0" hangingPunct="1">
                  <a:lnSpc>
                    <a:spcPct val="100000"/>
                  </a:lnSpc>
                  <a:spcBef>
                    <a:spcPts val="0"/>
                  </a:spcBef>
                  <a:spcAft>
                    <a:spcPts val="0"/>
                  </a:spcAft>
                  <a:buFont typeface="Arial" panose="02080604020202020204" pitchFamily="34" charset="0"/>
                  <a:buNone/>
                  <a:defRPr sz="5400" b="1" kern="1200" spc="300">
                    <a:solidFill>
                      <a:srgbClr val="FFFFFF"/>
                    </a:solidFill>
                    <a:latin typeface="微软雅黑" panose="020B0503020204020204" pitchFamily="34" charset="-122"/>
                    <a:ea typeface="微软雅黑" panose="020B0503020204020204" pitchFamily="34" charset="-122"/>
                    <a:cs typeface="+mn-cs"/>
                    <a:sym typeface="微软雅黑" panose="020B0503020204020204" pitchFamily="34" charset="-122"/>
                  </a:defRPr>
                </a:lvl1pPr>
                <a:lvl2pPr marL="457200" indent="-228600" algn="l" defTabSz="914400" rtl="0" eaLnBrk="1" latinLnBrk="0" hangingPunct="1">
                  <a:lnSpc>
                    <a:spcPct val="90000"/>
                  </a:lnSpc>
                  <a:spcBef>
                    <a:spcPts val="500"/>
                  </a:spcBef>
                  <a:buFont typeface="Arial" panose="02080604020202020204" pitchFamily="34" charset="0"/>
                  <a:buNone/>
                  <a:defRPr sz="2400" kern="1200">
                    <a:solidFill>
                      <a:schemeClr val="tx1"/>
                    </a:solidFill>
                    <a:latin typeface="+mn-lt"/>
                    <a:ea typeface="+mn-ea"/>
                    <a:cs typeface="+mn-cs"/>
                  </a:defRPr>
                </a:lvl2pPr>
                <a:lvl3pPr marL="914400" indent="-228600" algn="l" defTabSz="914400" rtl="0" eaLnBrk="1" latinLnBrk="0" hangingPunct="1">
                  <a:lnSpc>
                    <a:spcPct val="90000"/>
                  </a:lnSpc>
                  <a:spcBef>
                    <a:spcPts val="500"/>
                  </a:spcBef>
                  <a:buFont typeface="Arial" panose="02080604020202020204" pitchFamily="34" charset="0"/>
                  <a:buNone/>
                  <a:defRPr sz="2000" kern="1200">
                    <a:solidFill>
                      <a:schemeClr val="tx1"/>
                    </a:solidFill>
                    <a:latin typeface="+mn-lt"/>
                    <a:ea typeface="+mn-ea"/>
                    <a:cs typeface="+mn-cs"/>
                  </a:defRPr>
                </a:lvl3pPr>
                <a:lvl4pPr marL="13716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r>
                  <a:rPr lang="zh-CN" altLang="en-US" sz="8800" b="0" dirty="0">
                    <a:solidFill>
                      <a:srgbClr val="0070C0"/>
                    </a:solidFill>
                    <a:latin typeface="禹卫书法行书简体" panose="02000603000000000000" pitchFamily="2" charset="-122"/>
                    <a:ea typeface="禹卫书法行书简体" panose="02000603000000000000" pitchFamily="2" charset="-122"/>
                  </a:rPr>
                  <a:t>定</a:t>
                </a:r>
                <a:endParaRPr lang="zh-CN" altLang="en-US" sz="8800" b="0" dirty="0">
                  <a:solidFill>
                    <a:srgbClr val="0070C0"/>
                  </a:solidFill>
                  <a:latin typeface="禹卫书法行书简体" panose="02000603000000000000" pitchFamily="2" charset="-122"/>
                  <a:ea typeface="禹卫书法行书简体" panose="02000603000000000000" pitchFamily="2" charset="-122"/>
                </a:endParaRPr>
              </a:p>
            </p:txBody>
          </p:sp>
          <p:sp>
            <p:nvSpPr>
              <p:cNvPr id="51" name="文本占位符 1"/>
              <p:cNvSpPr txBox="true"/>
              <p:nvPr/>
            </p:nvSpPr>
            <p:spPr>
              <a:xfrm>
                <a:off x="9086849" y="5033082"/>
                <a:ext cx="1317139" cy="1231106"/>
              </a:xfrm>
              <a:prstGeom prst="rect">
                <a:avLst/>
              </a:prstGeom>
            </p:spPr>
            <p:txBody>
              <a:bodyPr vert="horz" wrap="square" lIns="91440" tIns="45720" rIns="91440" bIns="45720" anchor="t" anchorCtr="false">
                <a:spAutoFit/>
              </a:bodyPr>
              <a:lstStyle>
                <a:lvl1pPr marL="0" indent="0" algn="ctr" defTabSz="914400" rtl="0" eaLnBrk="1" fontAlgn="auto" latinLnBrk="0" hangingPunct="1">
                  <a:lnSpc>
                    <a:spcPct val="100000"/>
                  </a:lnSpc>
                  <a:spcBef>
                    <a:spcPts val="0"/>
                  </a:spcBef>
                  <a:spcAft>
                    <a:spcPts val="0"/>
                  </a:spcAft>
                  <a:buFont typeface="Arial" panose="02080604020202020204" pitchFamily="34" charset="0"/>
                  <a:buNone/>
                  <a:defRPr sz="5400" b="1" kern="1200" spc="300">
                    <a:solidFill>
                      <a:srgbClr val="FFFFFF"/>
                    </a:solidFill>
                    <a:latin typeface="微软雅黑" panose="020B0503020204020204" pitchFamily="34" charset="-122"/>
                    <a:ea typeface="微软雅黑" panose="020B0503020204020204" pitchFamily="34" charset="-122"/>
                    <a:cs typeface="+mn-cs"/>
                    <a:sym typeface="微软雅黑" panose="020B0503020204020204" pitchFamily="34" charset="-122"/>
                  </a:defRPr>
                </a:lvl1pPr>
                <a:lvl2pPr marL="457200" indent="-228600" algn="l" defTabSz="914400" rtl="0" eaLnBrk="1" latinLnBrk="0" hangingPunct="1">
                  <a:lnSpc>
                    <a:spcPct val="90000"/>
                  </a:lnSpc>
                  <a:spcBef>
                    <a:spcPts val="500"/>
                  </a:spcBef>
                  <a:buFont typeface="Arial" panose="02080604020202020204" pitchFamily="34" charset="0"/>
                  <a:buNone/>
                  <a:defRPr sz="2400" kern="1200">
                    <a:solidFill>
                      <a:schemeClr val="tx1"/>
                    </a:solidFill>
                    <a:latin typeface="+mn-lt"/>
                    <a:ea typeface="+mn-ea"/>
                    <a:cs typeface="+mn-cs"/>
                  </a:defRPr>
                </a:lvl2pPr>
                <a:lvl3pPr marL="914400" indent="-228600" algn="l" defTabSz="914400" rtl="0" eaLnBrk="1" latinLnBrk="0" hangingPunct="1">
                  <a:lnSpc>
                    <a:spcPct val="90000"/>
                  </a:lnSpc>
                  <a:spcBef>
                    <a:spcPts val="500"/>
                  </a:spcBef>
                  <a:buFont typeface="Arial" panose="02080604020202020204" pitchFamily="34" charset="0"/>
                  <a:buNone/>
                  <a:defRPr sz="2000" kern="1200">
                    <a:solidFill>
                      <a:schemeClr val="tx1"/>
                    </a:solidFill>
                    <a:latin typeface="+mn-lt"/>
                    <a:ea typeface="+mn-ea"/>
                    <a:cs typeface="+mn-cs"/>
                  </a:defRPr>
                </a:lvl3pPr>
                <a:lvl4pPr marL="13716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spcBef>
                    <a:spcPts val="500"/>
                  </a:spcBef>
                  <a:buFont typeface="Arial" panose="0208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r>
                  <a:rPr lang="zh-CN" altLang="en-US" sz="7400" b="0" dirty="0">
                    <a:solidFill>
                      <a:srgbClr val="0070C0"/>
                    </a:solidFill>
                    <a:latin typeface="禹卫书法行书简体" panose="02000603000000000000" pitchFamily="2" charset="-122"/>
                    <a:ea typeface="禹卫书法行书简体" panose="02000603000000000000" pitchFamily="2" charset="-122"/>
                  </a:rPr>
                  <a:t>位</a:t>
                </a:r>
                <a:endParaRPr lang="zh-CN" altLang="en-US" sz="7400" b="0" dirty="0">
                  <a:solidFill>
                    <a:srgbClr val="0070C0"/>
                  </a:solidFill>
                  <a:latin typeface="禹卫书法行书简体" panose="02000603000000000000" pitchFamily="2" charset="-122"/>
                  <a:ea typeface="禹卫书法行书简体" panose="02000603000000000000" pitchFamily="2" charset="-122"/>
                </a:endParaRPr>
              </a:p>
            </p:txBody>
          </p:sp>
        </p:grpSp>
      </p:grpSp>
      <p:sp>
        <p:nvSpPr>
          <p:cNvPr id="52" name="文本框 51"/>
          <p:cNvSpPr txBox="true"/>
          <p:nvPr userDrawn="true"/>
        </p:nvSpPr>
        <p:spPr>
          <a:xfrm>
            <a:off x="4481544" y="5478789"/>
            <a:ext cx="4533900" cy="769441"/>
          </a:xfrm>
          <a:prstGeom prst="rect">
            <a:avLst/>
          </a:prstGeom>
          <a:noFill/>
        </p:spPr>
        <p:txBody>
          <a:bodyPr wrap="square">
            <a:spAutoFit/>
          </a:bodyPr>
          <a:lstStyle/>
          <a:p>
            <a:pPr marL="0" marR="0" algn="ctr">
              <a:spcBef>
                <a:spcPts val="0"/>
              </a:spcBef>
              <a:spcAft>
                <a:spcPts val="0"/>
              </a:spcAft>
            </a:pPr>
            <a:r>
              <a:rPr lang="zh-CN" altLang="en-US" sz="1600" b="1" kern="1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目前，我市已申报</a:t>
            </a:r>
            <a:r>
              <a:rPr lang="zh-CN" altLang="en-US" sz="16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山东省第二批</a:t>
            </a:r>
            <a:endParaRPr lang="en-US" altLang="zh-CN" sz="16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endParaRPr>
          </a:p>
          <a:p>
            <a:pPr marL="0" marR="0" algn="ctr">
              <a:spcBef>
                <a:spcPts val="0"/>
              </a:spcBef>
              <a:spcAft>
                <a:spcPts val="0"/>
              </a:spcAft>
            </a:pPr>
            <a:r>
              <a:rPr lang="zh-CN" altLang="en-US" sz="2800" dirty="0">
                <a:solidFill>
                  <a:srgbClr val="FFFF00"/>
                </a:solidFill>
                <a:latin typeface="禹卫书法行书简体" panose="02000603000000000000" pitchFamily="2" charset="-122"/>
                <a:ea typeface="禹卫书法行书简体" panose="02000603000000000000" pitchFamily="2" charset="-122"/>
                <a:sym typeface="微软雅黑" panose="020B0503020204020204" pitchFamily="34" charset="-122"/>
              </a:rPr>
              <a:t>一刻钟便民生活圈试点城市</a:t>
            </a:r>
            <a:endParaRPr lang="zh-CN" altLang="en-US" sz="1050" kern="100" dirty="0">
              <a:solidFill>
                <a:srgbClr val="FFFF00"/>
              </a:solidFill>
              <a:effectLst/>
              <a:latin typeface="Calibri" panose="020F0502020204030204" pitchFamily="34" charset="0"/>
              <a:ea typeface="宋体" pitchFamily="2" charset="-122"/>
              <a:cs typeface="Times New Roman" panose="02020603050405020304" pitchFamily="18" charset="0"/>
            </a:endParaRPr>
          </a:p>
        </p:txBody>
      </p:sp>
      <p:graphicFrame>
        <p:nvGraphicFramePr>
          <p:cNvPr id="53" name="图表 52"/>
          <p:cNvGraphicFramePr/>
          <p:nvPr userDrawn="true"/>
        </p:nvGraphicFramePr>
        <p:xfrm>
          <a:off x="1318307" y="1989377"/>
          <a:ext cx="3270161" cy="177230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4" name="图表 53"/>
          <p:cNvGraphicFramePr/>
          <p:nvPr userDrawn="true"/>
        </p:nvGraphicFramePr>
        <p:xfrm>
          <a:off x="4435536" y="1972233"/>
          <a:ext cx="3270161" cy="17723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5" name="图表 54"/>
          <p:cNvGraphicFramePr/>
          <p:nvPr userDrawn="true"/>
        </p:nvGraphicFramePr>
        <p:xfrm>
          <a:off x="7477235" y="1972233"/>
          <a:ext cx="3270161" cy="1772306"/>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microsoft.com/office/2007/relationships/hdphoto" Target="../media/image28.wdp"/><Relationship Id="rId1" Type="http://schemas.openxmlformats.org/officeDocument/2006/relationships/image" Target="../media/image2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hart" Target="../charts/chart5.xml"/><Relationship Id="rId1" Type="http://schemas.openxmlformats.org/officeDocument/2006/relationships/chart" Target="../charts/chart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1.jpeg"/><Relationship Id="rId1" Type="http://schemas.openxmlformats.org/officeDocument/2006/relationships/image" Target="../media/image30.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3.png"/><Relationship Id="rId1" Type="http://schemas.openxmlformats.org/officeDocument/2006/relationships/image" Target="../media/image3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7.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35.wdp"/><Relationship Id="rId1" Type="http://schemas.openxmlformats.org/officeDocument/2006/relationships/image" Target="../media/image3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7.png"/><Relationship Id="rId2" Type="http://schemas.openxmlformats.org/officeDocument/2006/relationships/image" Target="../media/image19.jpeg"/><Relationship Id="rId1" Type="http://schemas.openxmlformats.org/officeDocument/2006/relationships/image" Target="../media/image18.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8.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9.png"/></Relationships>
</file>

<file path=ppt/slides/_rels/slide3.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image" Target="../media/image12.jpe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11.png"/><Relationship Id="rId12" Type="http://schemas.openxmlformats.org/officeDocument/2006/relationships/slideLayout" Target="../slideLayouts/slideLayout1.xml"/><Relationship Id="rId11" Type="http://schemas.openxmlformats.org/officeDocument/2006/relationships/image" Target="../media/image13.png"/><Relationship Id="rId10" Type="http://schemas.openxmlformats.org/officeDocument/2006/relationships/tags" Target="../tags/tag8.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4.jpeg"/><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6.jpeg"/><Relationship Id="rId1" Type="http://schemas.openxmlformats.org/officeDocument/2006/relationships/image" Target="../media/image45.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7.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50.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3.pn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image57.wdp"/><Relationship Id="rId3" Type="http://schemas.openxmlformats.org/officeDocument/2006/relationships/image" Target="../media/image56.png"/><Relationship Id="rId2" Type="http://schemas.microsoft.com/office/2007/relationships/hdphoto" Target="../media/image55.wdp"/><Relationship Id="rId1" Type="http://schemas.openxmlformats.org/officeDocument/2006/relationships/image" Target="../media/image54.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9.jpeg"/><Relationship Id="rId1" Type="http://schemas.openxmlformats.org/officeDocument/2006/relationships/image" Target="../media/image58.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62.jpeg"/><Relationship Id="rId1" Type="http://schemas.openxmlformats.org/officeDocument/2006/relationships/image" Target="../media/image61.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0.xml"/><Relationship Id="rId1" Type="http://schemas.openxmlformats.org/officeDocument/2006/relationships/image" Target="../media/image64.png"/></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7.png"/><Relationship Id="rId5" Type="http://schemas.openxmlformats.org/officeDocument/2006/relationships/tags" Target="../tags/tag23.xml"/><Relationship Id="rId4" Type="http://schemas.openxmlformats.org/officeDocument/2006/relationships/image" Target="../media/image66.png"/><Relationship Id="rId3" Type="http://schemas.openxmlformats.org/officeDocument/2006/relationships/tags" Target="../tags/tag22.xml"/><Relationship Id="rId2" Type="http://schemas.openxmlformats.org/officeDocument/2006/relationships/image" Target="../media/image65.jpeg"/><Relationship Id="rId1" Type="http://schemas.openxmlformats.org/officeDocument/2006/relationships/tags" Target="../tags/tag21.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image71.wdp"/><Relationship Id="rId3" Type="http://schemas.openxmlformats.org/officeDocument/2006/relationships/image" Target="../media/image70.png"/><Relationship Id="rId2" Type="http://schemas.microsoft.com/office/2007/relationships/hdphoto" Target="../media/image69.wdp"/><Relationship Id="rId1" Type="http://schemas.openxmlformats.org/officeDocument/2006/relationships/image" Target="../media/image68.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2.png"/><Relationship Id="rId2" Type="http://schemas.openxmlformats.org/officeDocument/2006/relationships/image" Target="../media/image19.jpeg"/><Relationship Id="rId1" Type="http://schemas.openxmlformats.org/officeDocument/2006/relationships/image" Target="../media/image18.jpeg"/></Relationships>
</file>

<file path=ppt/slides/_rels/slide47.xml.rels><?xml version="1.0" encoding="UTF-8" standalone="yes"?>
<Relationships xmlns="http://schemas.openxmlformats.org/package/2006/relationships"><Relationship Id="rId9" Type="http://schemas.microsoft.com/office/2007/relationships/hdphoto" Target="../media/image76.wdp"/><Relationship Id="rId8" Type="http://schemas.openxmlformats.org/officeDocument/2006/relationships/image" Target="../media/image75.png"/><Relationship Id="rId7" Type="http://schemas.openxmlformats.org/officeDocument/2006/relationships/image" Target="../media/image74.png"/><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0" Type="http://schemas.openxmlformats.org/officeDocument/2006/relationships/slideLayout" Target="../slideLayouts/slideLayout1.xml"/><Relationship Id="rId1" Type="http://schemas.openxmlformats.org/officeDocument/2006/relationships/image" Target="../media/image73.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image" Target="../media/image77.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8.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image" Target="../media/image17.png"/></Relationships>
</file>

<file path=ppt/slides/_rels/slide5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9.jpeg"/><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84.jpeg"/><Relationship Id="rId4" Type="http://schemas.microsoft.com/office/2007/relationships/hdphoto" Target="../media/image83.wdp"/><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image" Target="../media/image80.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6.xml"/><Relationship Id="rId1" Type="http://schemas.openxmlformats.org/officeDocument/2006/relationships/image" Target="../media/image85.jpeg"/></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7.xml"/><Relationship Id="rId2" Type="http://schemas.openxmlformats.org/officeDocument/2006/relationships/image" Target="../media/image87.jpeg"/><Relationship Id="rId1" Type="http://schemas.openxmlformats.org/officeDocument/2006/relationships/image" Target="../media/image86.jpeg"/></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8.xml"/><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image" Target="../media/image88.png"/></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9.xml"/><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image" Target="../media/image91.jpeg"/></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40.xml"/><Relationship Id="rId4" Type="http://schemas.openxmlformats.org/officeDocument/2006/relationships/image" Target="../media/image97.jpeg"/><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image" Target="../media/image94.jpeg"/></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1.xml"/><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image" Target="../media/image98.jpeg"/></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2.xml"/><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image" Target="../media/image101.jpeg"/></Relationships>
</file>

<file path=ppt/slides/_rels/slide5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43.xml"/><Relationship Id="rId4" Type="http://schemas.microsoft.com/office/2007/relationships/hdphoto" Target="../media/image107.wdp"/><Relationship Id="rId3" Type="http://schemas.openxmlformats.org/officeDocument/2006/relationships/image" Target="../media/image106.png"/><Relationship Id="rId2" Type="http://schemas.microsoft.com/office/2007/relationships/hdphoto" Target="../media/image105.wdp"/><Relationship Id="rId1" Type="http://schemas.openxmlformats.org/officeDocument/2006/relationships/image" Target="../media/image104.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image" Target="../media/image18.jpeg"/></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4.xml"/><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image" Target="../media/image108.png"/></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45.xml"/><Relationship Id="rId2" Type="http://schemas.microsoft.com/office/2007/relationships/hdphoto" Target="../media/image112.wdp"/><Relationship Id="rId1" Type="http://schemas.openxmlformats.org/officeDocument/2006/relationships/image" Target="../media/image111.png"/></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46.xml"/><Relationship Id="rId2" Type="http://schemas.microsoft.com/office/2007/relationships/hdphoto" Target="../media/image112.wdp"/><Relationship Id="rId1" Type="http://schemas.openxmlformats.org/officeDocument/2006/relationships/image" Target="../media/image111.png"/></Relationships>
</file>

<file path=ppt/slides/_rels/slide6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51.xml"/><Relationship Id="rId5" Type="http://schemas.openxmlformats.org/officeDocument/2006/relationships/image" Target="../media/image113.jpeg"/><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52.xml"/><Relationship Id="rId3" Type="http://schemas.openxmlformats.org/officeDocument/2006/relationships/image" Target="../media/image66.png"/><Relationship Id="rId2" Type="http://schemas.openxmlformats.org/officeDocument/2006/relationships/image" Target="../media/image115.png"/><Relationship Id="rId1" Type="http://schemas.openxmlformats.org/officeDocument/2006/relationships/image" Target="../media/image114.jpe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117.wdp"/><Relationship Id="rId1" Type="http://schemas.openxmlformats.org/officeDocument/2006/relationships/image" Target="../media/image116.png"/></Relationships>
</file>

<file path=ppt/slides/_rels/slide66.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121.jpeg"/><Relationship Id="rId3" Type="http://schemas.openxmlformats.org/officeDocument/2006/relationships/image" Target="../media/image120.jpeg"/><Relationship Id="rId2" Type="http://schemas.microsoft.com/office/2007/relationships/hdphoto" Target="../media/image119.wdp"/><Relationship Id="rId1" Type="http://schemas.openxmlformats.org/officeDocument/2006/relationships/image" Target="../media/image118.png"/></Relationships>
</file>

<file path=ppt/slides/_rels/slide6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53.xml"/><Relationship Id="rId4" Type="http://schemas.openxmlformats.org/officeDocument/2006/relationships/image" Target="../media/image125.png"/><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image" Target="../media/image122.png"/></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54.xml"/><Relationship Id="rId2" Type="http://schemas.openxmlformats.org/officeDocument/2006/relationships/image" Target="../media/image127.png"/><Relationship Id="rId1" Type="http://schemas.openxmlformats.org/officeDocument/2006/relationships/image" Target="../media/image126.png"/></Relationships>
</file>

<file path=ppt/slides/_rels/slide69.xml.rels><?xml version="1.0" encoding="UTF-8" standalone="yes"?>
<Relationships xmlns="http://schemas.openxmlformats.org/package/2006/relationships"><Relationship Id="rId9" Type="http://schemas.openxmlformats.org/officeDocument/2006/relationships/tags" Target="../tags/tag55.xml"/><Relationship Id="rId8" Type="http://schemas.microsoft.com/office/2007/relationships/hdphoto" Target="../media/image134.wdp"/><Relationship Id="rId7" Type="http://schemas.openxmlformats.org/officeDocument/2006/relationships/image" Target="../media/image133.png"/><Relationship Id="rId6" Type="http://schemas.microsoft.com/office/2007/relationships/hdphoto" Target="../media/image132.wdp"/><Relationship Id="rId5" Type="http://schemas.openxmlformats.org/officeDocument/2006/relationships/image" Target="../media/image131.png"/><Relationship Id="rId4" Type="http://schemas.microsoft.com/office/2007/relationships/hdphoto" Target="../media/image130.wdp"/><Relationship Id="rId3" Type="http://schemas.openxmlformats.org/officeDocument/2006/relationships/image" Target="../media/image129.png"/><Relationship Id="rId2" Type="http://schemas.openxmlformats.org/officeDocument/2006/relationships/image" Target="../media/image1.svg"/><Relationship Id="rId10" Type="http://schemas.openxmlformats.org/officeDocument/2006/relationships/slideLayout" Target="../slideLayouts/slideLayout1.xml"/><Relationship Id="rId1" Type="http://schemas.openxmlformats.org/officeDocument/2006/relationships/image" Target="../media/image128.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tags" Target="../tags/tag16.xml"/><Relationship Id="rId1" Type="http://schemas.openxmlformats.org/officeDocument/2006/relationships/image" Target="../media/image21.jpe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6.xml"/><Relationship Id="rId1" Type="http://schemas.openxmlformats.org/officeDocument/2006/relationships/image" Target="../media/image135.jpe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7.xml"/><Relationship Id="rId1" Type="http://schemas.openxmlformats.org/officeDocument/2006/relationships/image" Target="../media/image135.jpeg"/></Relationships>
</file>

<file path=ppt/slides/_rels/slide72.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tags" Target="../tags/tag58.xml"/><Relationship Id="rId2" Type="http://schemas.openxmlformats.org/officeDocument/2006/relationships/image" Target="../media/image137.jpeg"/><Relationship Id="rId1" Type="http://schemas.openxmlformats.org/officeDocument/2006/relationships/image" Target="../media/image136.png"/></Relationships>
</file>

<file path=ppt/slides/_rels/slide7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59.xml"/><Relationship Id="rId4" Type="http://schemas.openxmlformats.org/officeDocument/2006/relationships/image" Target="../media/image141.jpeg"/><Relationship Id="rId3" Type="http://schemas.openxmlformats.org/officeDocument/2006/relationships/image" Target="../media/image140.jpeg"/><Relationship Id="rId2" Type="http://schemas.openxmlformats.org/officeDocument/2006/relationships/image" Target="../media/image139.jpeg"/><Relationship Id="rId1" Type="http://schemas.openxmlformats.org/officeDocument/2006/relationships/image" Target="../media/image138.jpeg"/></Relationships>
</file>

<file path=ppt/slides/_rels/slide7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0.xml"/><Relationship Id="rId4" Type="http://schemas.openxmlformats.org/officeDocument/2006/relationships/image" Target="../media/image145.png"/><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image" Target="../media/image142.png"/></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1.xml"/><Relationship Id="rId2" Type="http://schemas.openxmlformats.org/officeDocument/2006/relationships/image" Target="../media/image147.jpeg"/><Relationship Id="rId1" Type="http://schemas.openxmlformats.org/officeDocument/2006/relationships/image" Target="../media/image146.jpeg"/></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2.xml"/><Relationship Id="rId2" Type="http://schemas.openxmlformats.org/officeDocument/2006/relationships/image" Target="../media/image149.jpeg"/><Relationship Id="rId1" Type="http://schemas.openxmlformats.org/officeDocument/2006/relationships/image" Target="../media/image148.jpeg"/></Relationships>
</file>

<file path=ppt/slides/_rels/slide7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3.xml"/><Relationship Id="rId3" Type="http://schemas.openxmlformats.org/officeDocument/2006/relationships/image" Target="../media/image152.jpeg"/><Relationship Id="rId2" Type="http://schemas.openxmlformats.org/officeDocument/2006/relationships/image" Target="../media/image151.png"/><Relationship Id="rId1" Type="http://schemas.openxmlformats.org/officeDocument/2006/relationships/image" Target="../media/image150.jpeg"/></Relationships>
</file>

<file path=ppt/slides/_rels/slide7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64.xml"/><Relationship Id="rId5" Type="http://schemas.openxmlformats.org/officeDocument/2006/relationships/image" Target="../media/image157.jpeg"/><Relationship Id="rId4" Type="http://schemas.openxmlformats.org/officeDocument/2006/relationships/image" Target="../media/image156.jpeg"/><Relationship Id="rId3" Type="http://schemas.openxmlformats.org/officeDocument/2006/relationships/image" Target="../media/image155.jpeg"/><Relationship Id="rId2" Type="http://schemas.openxmlformats.org/officeDocument/2006/relationships/image" Target="../media/image154.jpeg"/><Relationship Id="rId1" Type="http://schemas.openxmlformats.org/officeDocument/2006/relationships/image" Target="../media/image153.jpeg"/></Relationships>
</file>

<file path=ppt/slides/_rels/slide7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image" Target="../media/image159.jpeg"/><Relationship Id="rId1" Type="http://schemas.openxmlformats.org/officeDocument/2006/relationships/image" Target="../media/image158.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0.jpeg"/></Relationships>
</file>

<file path=ppt/slides/_rels/slide8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1.png"/><Relationship Id="rId2" Type="http://schemas.openxmlformats.org/officeDocument/2006/relationships/image" Target="../media/image4.pn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true"/>
          </p:cNvPicPr>
          <p:nvPr/>
        </p:nvPicPr>
        <p:blipFill rotWithShape="true">
          <a:blip r:embed="rId1">
            <a:extLst>
              <a:ext uri="{28A0092B-C50C-407E-A947-70E740481C1C}">
                <a14:useLocalDpi xmlns:a14="http://schemas.microsoft.com/office/drawing/2010/main" val="false"/>
              </a:ext>
            </a:extLst>
          </a:blip>
          <a:srcRect r="13217" b="8201"/>
          <a:stretch>
            <a:fillRect/>
          </a:stretch>
        </p:blipFill>
        <p:spPr>
          <a:xfrm>
            <a:off x="0" y="0"/>
            <a:ext cx="12192000" cy="6858000"/>
          </a:xfrm>
          <a:prstGeom prst="rect">
            <a:avLst/>
          </a:prstGeom>
        </p:spPr>
      </p:pic>
      <p:sp>
        <p:nvSpPr>
          <p:cNvPr id="6" name="矩形 5"/>
          <p:cNvSpPr/>
          <p:nvPr/>
        </p:nvSpPr>
        <p:spPr>
          <a:xfrm>
            <a:off x="0" y="0"/>
            <a:ext cx="12192000" cy="6858000"/>
          </a:xfrm>
          <a:prstGeom prst="rect">
            <a:avLst/>
          </a:prstGeom>
          <a:gradFill>
            <a:gsLst>
              <a:gs pos="0">
                <a:schemeClr val="accent1">
                  <a:lumMod val="20000"/>
                  <a:lumOff val="80000"/>
                  <a:alpha val="64000"/>
                </a:schemeClr>
              </a:gs>
              <a:gs pos="100000">
                <a:schemeClr val="bg1">
                  <a:alpha val="91000"/>
                </a:schemeClr>
              </a:gs>
            </a:gsLst>
            <a:lin ang="5400000" scaled="tru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组合 8"/>
          <p:cNvGrpSpPr/>
          <p:nvPr/>
        </p:nvGrpSpPr>
        <p:grpSpPr>
          <a:xfrm>
            <a:off x="660400" y="673200"/>
            <a:ext cx="10858500" cy="4538880"/>
            <a:chOff x="660400" y="673200"/>
            <a:chExt cx="10858500" cy="4538880"/>
          </a:xfrm>
        </p:grpSpPr>
        <p:sp>
          <p:nvSpPr>
            <p:cNvPr id="7" name="矩形 6"/>
            <p:cNvSpPr/>
            <p:nvPr/>
          </p:nvSpPr>
          <p:spPr>
            <a:xfrm>
              <a:off x="660400" y="673200"/>
              <a:ext cx="10858500" cy="4538880"/>
            </a:xfrm>
            <a:prstGeom prst="rect">
              <a:avLst/>
            </a:prstGeom>
            <a:gradFill>
              <a:gsLst>
                <a:gs pos="60000">
                  <a:srgbClr val="007CC8">
                    <a:alpha val="65000"/>
                  </a:srgbClr>
                </a:gs>
                <a:gs pos="99000">
                  <a:srgbClr val="007CC8">
                    <a:alpha val="0"/>
                  </a:srgbClr>
                </a:gs>
                <a:gs pos="0">
                  <a:srgbClr val="007CC8"/>
                </a:gs>
              </a:gsLst>
              <a:lin ang="5400000" scaled="true"/>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8" name="矩形 7"/>
            <p:cNvSpPr/>
            <p:nvPr/>
          </p:nvSpPr>
          <p:spPr>
            <a:xfrm>
              <a:off x="853440" y="874928"/>
              <a:ext cx="10485120" cy="4337152"/>
            </a:xfrm>
            <a:prstGeom prst="rect">
              <a:avLst/>
            </a:prstGeom>
            <a:no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3" name="图片 2"/>
          <p:cNvPicPr>
            <a:picLocks noChangeAspect="true"/>
          </p:cNvPicPr>
          <p:nvPr/>
        </p:nvPicPr>
        <p:blipFill rotWithShape="true">
          <a:blip r:embed="rId2">
            <a:extLst>
              <a:ext uri="{28A0092B-C50C-407E-A947-70E740481C1C}">
                <a14:useLocalDpi xmlns:a14="http://schemas.microsoft.com/office/drawing/2010/main" val="false"/>
              </a:ext>
            </a:extLst>
          </a:blip>
          <a:srcRect l="39971" t="47266" r="17775" b="27390"/>
          <a:stretch>
            <a:fillRect/>
          </a:stretch>
        </p:blipFill>
        <p:spPr>
          <a:xfrm>
            <a:off x="0" y="2405907"/>
            <a:ext cx="12192000" cy="4452093"/>
          </a:xfrm>
          <a:prstGeom prst="rect">
            <a:avLst/>
          </a:prstGeom>
        </p:spPr>
      </p:pic>
      <p:grpSp>
        <p:nvGrpSpPr>
          <p:cNvPr id="21" name="组合 20"/>
          <p:cNvGrpSpPr/>
          <p:nvPr/>
        </p:nvGrpSpPr>
        <p:grpSpPr>
          <a:xfrm>
            <a:off x="1669163" y="3377076"/>
            <a:ext cx="8853675" cy="400110"/>
            <a:chOff x="1644145" y="3377076"/>
            <a:chExt cx="8853675" cy="400110"/>
          </a:xfrm>
        </p:grpSpPr>
        <p:sp>
          <p:nvSpPr>
            <p:cNvPr id="17" name="文本框 16"/>
            <p:cNvSpPr txBox="true"/>
            <p:nvPr/>
          </p:nvSpPr>
          <p:spPr>
            <a:xfrm>
              <a:off x="4540982" y="3377076"/>
              <a:ext cx="3110036" cy="400110"/>
            </a:xfrm>
            <a:prstGeom prst="rect">
              <a:avLst/>
            </a:prstGeom>
            <a:noFill/>
          </p:spPr>
          <p:txBody>
            <a:bodyPr wrap="square" rtlCol="0">
              <a:spAutoFit/>
            </a:bodyPr>
            <a:lstStyle/>
            <a:p>
              <a:pPr algn="ctr"/>
              <a:r>
                <a:rPr lang="zh-CN" altLang="en-US" sz="2000" dirty="0">
                  <a:effectLst>
                    <a:glow rad="63500">
                      <a:schemeClr val="bg1">
                        <a:alpha val="40000"/>
                      </a:schemeClr>
                    </a:glow>
                  </a:effectLst>
                  <a:cs typeface="+mn-ea"/>
                  <a:sym typeface="+mn-lt"/>
                </a:rPr>
                <a:t>聊城市商务和投资促进局</a:t>
              </a:r>
              <a:endParaRPr lang="en-US" altLang="zh-CN" sz="2000" dirty="0">
                <a:effectLst>
                  <a:glow rad="63500">
                    <a:schemeClr val="bg1">
                      <a:alpha val="40000"/>
                    </a:schemeClr>
                  </a:glow>
                </a:effectLst>
                <a:cs typeface="+mn-ea"/>
                <a:sym typeface="+mn-lt"/>
              </a:endParaRPr>
            </a:p>
          </p:txBody>
        </p:sp>
        <p:cxnSp>
          <p:nvCxnSpPr>
            <p:cNvPr id="19" name="直接连接符 18"/>
            <p:cNvCxnSpPr/>
            <p:nvPr/>
          </p:nvCxnSpPr>
          <p:spPr>
            <a:xfrm>
              <a:off x="7622166" y="3561891"/>
              <a:ext cx="2875654" cy="0"/>
            </a:xfrm>
            <a:prstGeom prst="line">
              <a:avLst/>
            </a:prstGeom>
            <a:ln>
              <a:gradFill flip="none" rotWithShape="true">
                <a:gsLst>
                  <a:gs pos="0">
                    <a:schemeClr val="accent1">
                      <a:lumMod val="5000"/>
                      <a:lumOff val="95000"/>
                      <a:alpha val="0"/>
                    </a:schemeClr>
                  </a:gs>
                  <a:gs pos="100000">
                    <a:schemeClr val="accent4">
                      <a:lumMod val="40000"/>
                      <a:lumOff val="60000"/>
                    </a:schemeClr>
                  </a:gs>
                </a:gsLst>
                <a:lin ang="10800000" scaled="true"/>
                <a:tileRect/>
              </a:gradFill>
              <a:headEnd type="diamon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true">
              <a:off x="1644145" y="3561891"/>
              <a:ext cx="2875654" cy="0"/>
            </a:xfrm>
            <a:prstGeom prst="line">
              <a:avLst/>
            </a:prstGeom>
            <a:ln>
              <a:gradFill flip="none" rotWithShape="true">
                <a:gsLst>
                  <a:gs pos="0">
                    <a:schemeClr val="accent1">
                      <a:lumMod val="5000"/>
                      <a:lumOff val="95000"/>
                      <a:alpha val="0"/>
                    </a:schemeClr>
                  </a:gs>
                  <a:gs pos="100000">
                    <a:schemeClr val="accent4">
                      <a:lumMod val="40000"/>
                      <a:lumOff val="60000"/>
                    </a:schemeClr>
                  </a:gs>
                </a:gsLst>
                <a:lin ang="10800000" scaled="true"/>
                <a:tileRect/>
              </a:gradFill>
              <a:headEnd type="diamond"/>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true"/>
          </p:cNvPicPr>
          <p:nvPr/>
        </p:nvPicPr>
        <p:blipFill rotWithShape="true">
          <a:blip r:embed="rId3"/>
          <a:srcRect l="15131" r="15131"/>
          <a:stretch>
            <a:fillRect/>
          </a:stretch>
        </p:blipFill>
        <p:spPr>
          <a:xfrm>
            <a:off x="2127169" y="1226149"/>
            <a:ext cx="7937662" cy="964464"/>
          </a:xfrm>
          <a:prstGeom prst="rect">
            <a:avLst/>
          </a:prstGeom>
        </p:spPr>
      </p:pic>
      <p:pic>
        <p:nvPicPr>
          <p:cNvPr id="4" name="图片 3"/>
          <p:cNvPicPr>
            <a:picLocks noChangeAspect="true"/>
          </p:cNvPicPr>
          <p:nvPr/>
        </p:nvPicPr>
        <p:blipFill rotWithShape="true">
          <a:blip r:embed="rId4"/>
          <a:srcRect l="2385" t="8422" r="4740" b="26864"/>
          <a:stretch>
            <a:fillRect/>
          </a:stretch>
        </p:blipFill>
        <p:spPr>
          <a:xfrm>
            <a:off x="1458685" y="2325189"/>
            <a:ext cx="9274630" cy="714102"/>
          </a:xfrm>
          <a:prstGeom prst="rect">
            <a:avLst/>
          </a:prstGeom>
        </p:spPr>
      </p:pic>
      <p:grpSp>
        <p:nvGrpSpPr>
          <p:cNvPr id="36" name="组合 35"/>
          <p:cNvGrpSpPr/>
          <p:nvPr/>
        </p:nvGrpSpPr>
        <p:grpSpPr>
          <a:xfrm>
            <a:off x="5277395" y="6005257"/>
            <a:ext cx="1637210" cy="452048"/>
            <a:chOff x="6391548" y="3195330"/>
            <a:chExt cx="2257352" cy="452048"/>
          </a:xfrm>
        </p:grpSpPr>
        <p:sp>
          <p:nvSpPr>
            <p:cNvPr id="37" name="矩形: 圆角 36"/>
            <p:cNvSpPr/>
            <p:nvPr/>
          </p:nvSpPr>
          <p:spPr>
            <a:xfrm>
              <a:off x="6391548" y="3195330"/>
              <a:ext cx="2257352" cy="452048"/>
            </a:xfrm>
            <a:prstGeom prst="roundRect">
              <a:avLst>
                <a:gd name="adj" fmla="val 50000"/>
              </a:avLst>
            </a:prstGeom>
            <a:solidFill>
              <a:srgbClr val="FFF2CC">
                <a:alpha val="60000"/>
              </a:srgbClr>
            </a:solidFill>
            <a:ln>
              <a:gradFill flip="none" rotWithShape="true">
                <a:gsLst>
                  <a:gs pos="0">
                    <a:schemeClr val="accent1">
                      <a:lumMod val="5000"/>
                      <a:lumOff val="95000"/>
                    </a:schemeClr>
                  </a:gs>
                  <a:gs pos="100000">
                    <a:schemeClr val="accent4">
                      <a:lumMod val="60000"/>
                      <a:lumOff val="40000"/>
                    </a:schemeClr>
                  </a:gs>
                </a:gsLst>
                <a:lin ang="2700000" scaled="true"/>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8" name="文本框 37"/>
            <p:cNvSpPr txBox="true"/>
            <p:nvPr/>
          </p:nvSpPr>
          <p:spPr>
            <a:xfrm>
              <a:off x="6576183" y="3221299"/>
              <a:ext cx="1888083" cy="400110"/>
            </a:xfrm>
            <a:prstGeom prst="rect">
              <a:avLst/>
            </a:prstGeom>
            <a:noFill/>
          </p:spPr>
          <p:txBody>
            <a:bodyPr wrap="square" rtlCol="0">
              <a:spAutoFit/>
            </a:bodyPr>
            <a:lstStyle/>
            <a:p>
              <a:r>
                <a:rPr lang="en-US" altLang="zh-CN" sz="2000" dirty="0">
                  <a:cs typeface="+mn-ea"/>
                  <a:sym typeface="+mn-lt"/>
                </a:rPr>
                <a:t>2022</a:t>
              </a:r>
              <a:r>
                <a:rPr lang="zh-CN" altLang="en-US" sz="2000" dirty="0">
                  <a:cs typeface="+mn-ea"/>
                  <a:sym typeface="+mn-lt"/>
                </a:rPr>
                <a:t>年</a:t>
              </a:r>
              <a:r>
                <a:rPr lang="en-US" altLang="zh-CN" sz="2000" dirty="0">
                  <a:cs typeface="+mn-ea"/>
                  <a:sym typeface="+mn-lt"/>
                </a:rPr>
                <a:t>6</a:t>
              </a:r>
              <a:r>
                <a:rPr lang="zh-CN" altLang="en-US" sz="2000" dirty="0">
                  <a:cs typeface="+mn-ea"/>
                  <a:sym typeface="+mn-lt"/>
                </a:rPr>
                <a:t>月</a:t>
              </a:r>
              <a:endParaRPr lang="zh-CN" altLang="en-US" sz="20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71450"/>
            <a:ext cx="12192000" cy="711200"/>
            <a:chOff x="0" y="171450"/>
            <a:chExt cx="12192000" cy="711200"/>
          </a:xfrm>
        </p:grpSpPr>
        <p:grpSp>
          <p:nvGrpSpPr>
            <p:cNvPr id="4" name="组合 3"/>
            <p:cNvGrpSpPr/>
            <p:nvPr/>
          </p:nvGrpSpPr>
          <p:grpSpPr>
            <a:xfrm>
              <a:off x="0" y="171450"/>
              <a:ext cx="12192000" cy="711200"/>
              <a:chOff x="0" y="171450"/>
              <a:chExt cx="12192000" cy="711200"/>
            </a:xfrm>
          </p:grpSpPr>
          <p:sp>
            <p:nvSpPr>
              <p:cNvPr id="6" name="矩形 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二、聊城商务发展取得的主要成效</a:t>
              </a:r>
              <a:endParaRPr lang="zh-CN" altLang="en-US" sz="2600" b="1" dirty="0">
                <a:solidFill>
                  <a:schemeClr val="bg1"/>
                </a:solidFill>
                <a:cs typeface="+mn-ea"/>
                <a:sym typeface="+mn-lt"/>
              </a:endParaRPr>
            </a:p>
          </p:txBody>
        </p:sp>
      </p:grpSp>
      <p:grpSp>
        <p:nvGrpSpPr>
          <p:cNvPr id="8" name="组合 7"/>
          <p:cNvGrpSpPr/>
          <p:nvPr/>
        </p:nvGrpSpPr>
        <p:grpSpPr>
          <a:xfrm>
            <a:off x="685627" y="1117601"/>
            <a:ext cx="3292013" cy="502112"/>
            <a:chOff x="733252" y="1326689"/>
            <a:chExt cx="3292013" cy="502112"/>
          </a:xfrm>
        </p:grpSpPr>
        <p:sp>
          <p:nvSpPr>
            <p:cNvPr id="9" name="矩形: 圆角 8"/>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2.</a:t>
              </a:r>
              <a:r>
                <a:rPr lang="zh-CN" altLang="en-US" sz="2000" b="1" kern="100" dirty="0">
                  <a:solidFill>
                    <a:srgbClr val="0070C0"/>
                  </a:solidFill>
                  <a:cs typeface="+mn-ea"/>
                  <a:sym typeface="+mn-lt"/>
                </a:rPr>
                <a:t>对外贸易持续转型升级</a:t>
              </a:r>
              <a:endParaRPr lang="zh-CN" altLang="en-US" sz="2000" b="1" kern="100" dirty="0">
                <a:solidFill>
                  <a:srgbClr val="0070C0"/>
                </a:solidFill>
                <a:cs typeface="+mn-ea"/>
                <a:sym typeface="+mn-lt"/>
              </a:endParaRPr>
            </a:p>
          </p:txBody>
        </p:sp>
      </p:grpSp>
      <p:sp>
        <p:nvSpPr>
          <p:cNvPr id="12" name="文本框 11"/>
          <p:cNvSpPr txBox="true"/>
          <p:nvPr/>
        </p:nvSpPr>
        <p:spPr>
          <a:xfrm>
            <a:off x="1001299" y="1808691"/>
            <a:ext cx="10484861" cy="1382238"/>
          </a:xfrm>
          <a:prstGeom prst="rect">
            <a:avLst/>
          </a:prstGeom>
          <a:noFill/>
        </p:spPr>
        <p:txBody>
          <a:bodyPr wrap="square">
            <a:spAutoFit/>
          </a:bodyPr>
          <a:lstStyle/>
          <a:p>
            <a:pPr marL="0" marR="0" indent="423545" algn="just">
              <a:lnSpc>
                <a:spcPct val="150000"/>
              </a:lnSpc>
              <a:spcBef>
                <a:spcPts val="0"/>
              </a:spcBef>
              <a:spcAft>
                <a:spcPts val="0"/>
              </a:spcAft>
            </a:pPr>
            <a:r>
              <a:rPr lang="zh-CN" altLang="en-US" kern="100" spc="30" dirty="0">
                <a:cs typeface="+mn-ea"/>
                <a:sym typeface="+mn-lt"/>
              </a:rPr>
              <a:t>我市外贸进出口保持持续增长态势，近五年全市进出口总额达</a:t>
            </a:r>
            <a:r>
              <a:rPr lang="en-US" altLang="zh-CN" sz="2200" b="1" kern="100" spc="30" dirty="0">
                <a:solidFill>
                  <a:srgbClr val="C00000"/>
                </a:solidFill>
                <a:cs typeface="+mn-ea"/>
                <a:sym typeface="+mn-lt"/>
              </a:rPr>
              <a:t>2294.3</a:t>
            </a:r>
            <a:r>
              <a:rPr lang="zh-CN" altLang="en-US" kern="100" spc="30" dirty="0">
                <a:cs typeface="+mn-ea"/>
                <a:sym typeface="+mn-lt"/>
              </a:rPr>
              <a:t>亿元，年均增长</a:t>
            </a:r>
            <a:r>
              <a:rPr lang="en-US" altLang="zh-CN" sz="2200" b="1" kern="100" spc="30" dirty="0">
                <a:solidFill>
                  <a:srgbClr val="C00000"/>
                </a:solidFill>
                <a:cs typeface="+mn-ea"/>
                <a:sym typeface="+mn-lt"/>
              </a:rPr>
              <a:t>3.6%</a:t>
            </a:r>
            <a:r>
              <a:rPr lang="zh-CN" altLang="en-US" kern="100" spc="30" dirty="0">
                <a:cs typeface="+mn-ea"/>
                <a:sym typeface="+mn-lt"/>
              </a:rPr>
              <a:t>（以</a:t>
            </a:r>
            <a:r>
              <a:rPr lang="en-US" altLang="zh-CN" kern="100" spc="30" dirty="0">
                <a:cs typeface="+mn-ea"/>
                <a:sym typeface="+mn-lt"/>
              </a:rPr>
              <a:t>2017</a:t>
            </a:r>
            <a:r>
              <a:rPr lang="zh-CN" altLang="en-US" kern="100" spc="30" dirty="0">
                <a:cs typeface="+mn-ea"/>
                <a:sym typeface="+mn-lt"/>
              </a:rPr>
              <a:t>年为基数）。全市有进出口实绩企业达</a:t>
            </a:r>
            <a:r>
              <a:rPr lang="en-US" altLang="zh-CN" kern="100" spc="30" dirty="0">
                <a:cs typeface="+mn-ea"/>
                <a:sym typeface="+mn-lt"/>
              </a:rPr>
              <a:t>1100</a:t>
            </a:r>
            <a:r>
              <a:rPr lang="zh-CN" altLang="en-US" kern="100" spc="30" dirty="0">
                <a:cs typeface="+mn-ea"/>
                <a:sym typeface="+mn-lt"/>
              </a:rPr>
              <a:t>余家，高新技术产品和机电产品出口比例持续上升，跨境电商发展迅速。</a:t>
            </a:r>
            <a:endParaRPr lang="zh-CN" altLang="en-US" kern="100" spc="30" dirty="0">
              <a:cs typeface="+mn-ea"/>
              <a:sym typeface="+mn-lt"/>
            </a:endParaRPr>
          </a:p>
        </p:txBody>
      </p:sp>
      <p:sp>
        <p:nvSpPr>
          <p:cNvPr id="13" name="矩形 12"/>
          <p:cNvSpPr/>
          <p:nvPr/>
        </p:nvSpPr>
        <p:spPr>
          <a:xfrm>
            <a:off x="0" y="4238171"/>
            <a:ext cx="12192000" cy="20320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4" name="图片 23"/>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685627" y="3607242"/>
            <a:ext cx="3184351" cy="1656000"/>
          </a:xfrm>
          <a:custGeom>
            <a:avLst/>
            <a:gdLst>
              <a:gd name="connsiteX0" fmla="*/ 0 w 3698236"/>
              <a:gd name="connsiteY0" fmla="*/ 0 h 2164232"/>
              <a:gd name="connsiteX1" fmla="*/ 3698236 w 3698236"/>
              <a:gd name="connsiteY1" fmla="*/ 0 h 2164232"/>
              <a:gd name="connsiteX2" fmla="*/ 3698236 w 3698236"/>
              <a:gd name="connsiteY2" fmla="*/ 2164232 h 2164232"/>
              <a:gd name="connsiteX3" fmla="*/ 0 w 3698236"/>
              <a:gd name="connsiteY3" fmla="*/ 2164232 h 2164232"/>
            </a:gdLst>
            <a:ahLst/>
            <a:cxnLst>
              <a:cxn ang="0">
                <a:pos x="connsiteX0" y="connsiteY0"/>
              </a:cxn>
              <a:cxn ang="0">
                <a:pos x="connsiteX1" y="connsiteY1"/>
              </a:cxn>
              <a:cxn ang="0">
                <a:pos x="connsiteX2" y="connsiteY2"/>
              </a:cxn>
              <a:cxn ang="0">
                <a:pos x="connsiteX3" y="connsiteY3"/>
              </a:cxn>
            </a:cxnLst>
            <a:rect l="l" t="t" r="r" b="b"/>
            <a:pathLst>
              <a:path w="3698236" h="2164232">
                <a:moveTo>
                  <a:pt x="0" y="0"/>
                </a:moveTo>
                <a:lnTo>
                  <a:pt x="3698236" y="0"/>
                </a:lnTo>
                <a:lnTo>
                  <a:pt x="3698236" y="2164232"/>
                </a:lnTo>
                <a:lnTo>
                  <a:pt x="0" y="2164232"/>
                </a:lnTo>
                <a:close/>
              </a:path>
            </a:pathLst>
          </a:custGeom>
          <a:solidFill>
            <a:srgbClr val="FFC000">
              <a:lumMod val="20000"/>
              <a:lumOff val="80000"/>
            </a:srgbClr>
          </a:solidFill>
          <a:ln w="63500">
            <a:solidFill>
              <a:sysClr val="window" lastClr="FFFFFF"/>
            </a:solidFill>
          </a:ln>
          <a:effectLst>
            <a:outerShdw blurRad="190500" sx="102000" sy="102000" algn="ctr" rotWithShape="0">
              <a:prstClr val="black">
                <a:alpha val="10000"/>
              </a:prstClr>
            </a:outerShdw>
          </a:effectLst>
        </p:spPr>
      </p:pic>
      <p:pic>
        <p:nvPicPr>
          <p:cNvPr id="28" name="图片 27"/>
          <p:cNvPicPr>
            <a:picLocks noChangeAspect="true"/>
          </p:cNvPicPr>
          <p:nvPr/>
        </p:nvPicPr>
        <p:blipFill>
          <a:blip r:embed="rId2" cstate="print">
            <a:extLst>
              <a:ext uri="{28A0092B-C50C-407E-A947-70E740481C1C}">
                <a14:useLocalDpi xmlns:a14="http://schemas.microsoft.com/office/drawing/2010/main" val="false"/>
              </a:ext>
            </a:extLst>
          </a:blip>
          <a:stretch>
            <a:fillRect/>
          </a:stretch>
        </p:blipFill>
        <p:spPr>
          <a:xfrm>
            <a:off x="8691224" y="3607242"/>
            <a:ext cx="2794936" cy="1656000"/>
          </a:xfrm>
          <a:custGeom>
            <a:avLst/>
            <a:gdLst>
              <a:gd name="connsiteX0" fmla="*/ 0 w 3698236"/>
              <a:gd name="connsiteY0" fmla="*/ 0 h 2164232"/>
              <a:gd name="connsiteX1" fmla="*/ 3698236 w 3698236"/>
              <a:gd name="connsiteY1" fmla="*/ 0 h 2164232"/>
              <a:gd name="connsiteX2" fmla="*/ 3698236 w 3698236"/>
              <a:gd name="connsiteY2" fmla="*/ 2164232 h 2164232"/>
              <a:gd name="connsiteX3" fmla="*/ 0 w 3698236"/>
              <a:gd name="connsiteY3" fmla="*/ 2164232 h 2164232"/>
            </a:gdLst>
            <a:ahLst/>
            <a:cxnLst>
              <a:cxn ang="0">
                <a:pos x="connsiteX0" y="connsiteY0"/>
              </a:cxn>
              <a:cxn ang="0">
                <a:pos x="connsiteX1" y="connsiteY1"/>
              </a:cxn>
              <a:cxn ang="0">
                <a:pos x="connsiteX2" y="connsiteY2"/>
              </a:cxn>
              <a:cxn ang="0">
                <a:pos x="connsiteX3" y="connsiteY3"/>
              </a:cxn>
            </a:cxnLst>
            <a:rect l="l" t="t" r="r" b="b"/>
            <a:pathLst>
              <a:path w="3698236" h="2164232">
                <a:moveTo>
                  <a:pt x="0" y="0"/>
                </a:moveTo>
                <a:lnTo>
                  <a:pt x="3698236" y="0"/>
                </a:lnTo>
                <a:lnTo>
                  <a:pt x="3698236" y="2164232"/>
                </a:lnTo>
                <a:lnTo>
                  <a:pt x="0" y="2164232"/>
                </a:lnTo>
                <a:close/>
              </a:path>
            </a:pathLst>
          </a:custGeom>
          <a:solidFill>
            <a:srgbClr val="FFC000">
              <a:lumMod val="20000"/>
              <a:lumOff val="80000"/>
            </a:srgbClr>
          </a:solidFill>
          <a:ln w="63500">
            <a:solidFill>
              <a:sysClr val="window" lastClr="FFFFFF"/>
            </a:solidFill>
          </a:ln>
          <a:effectLst>
            <a:outerShdw blurRad="190500" sx="102000" sy="102000" algn="ctr" rotWithShape="0">
              <a:prstClr val="black">
                <a:alpha val="10000"/>
              </a:prstClr>
            </a:outerShdw>
          </a:effectLst>
        </p:spPr>
      </p:pic>
      <p:pic>
        <p:nvPicPr>
          <p:cNvPr id="26" name="图片 25"/>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5068771" y="3607242"/>
            <a:ext cx="2349916" cy="1656000"/>
          </a:xfrm>
          <a:custGeom>
            <a:avLst/>
            <a:gdLst>
              <a:gd name="connsiteX0" fmla="*/ 0 w 3698236"/>
              <a:gd name="connsiteY0" fmla="*/ 0 h 2164232"/>
              <a:gd name="connsiteX1" fmla="*/ 3698236 w 3698236"/>
              <a:gd name="connsiteY1" fmla="*/ 0 h 2164232"/>
              <a:gd name="connsiteX2" fmla="*/ 3698236 w 3698236"/>
              <a:gd name="connsiteY2" fmla="*/ 2164232 h 2164232"/>
              <a:gd name="connsiteX3" fmla="*/ 0 w 3698236"/>
              <a:gd name="connsiteY3" fmla="*/ 2164232 h 2164232"/>
            </a:gdLst>
            <a:ahLst/>
            <a:cxnLst>
              <a:cxn ang="0">
                <a:pos x="connsiteX0" y="connsiteY0"/>
              </a:cxn>
              <a:cxn ang="0">
                <a:pos x="connsiteX1" y="connsiteY1"/>
              </a:cxn>
              <a:cxn ang="0">
                <a:pos x="connsiteX2" y="connsiteY2"/>
              </a:cxn>
              <a:cxn ang="0">
                <a:pos x="connsiteX3" y="connsiteY3"/>
              </a:cxn>
            </a:cxnLst>
            <a:rect l="l" t="t" r="r" b="b"/>
            <a:pathLst>
              <a:path w="3698236" h="2164232">
                <a:moveTo>
                  <a:pt x="0" y="0"/>
                </a:moveTo>
                <a:lnTo>
                  <a:pt x="3698236" y="0"/>
                </a:lnTo>
                <a:lnTo>
                  <a:pt x="3698236" y="2164232"/>
                </a:lnTo>
                <a:lnTo>
                  <a:pt x="0" y="2164232"/>
                </a:lnTo>
                <a:close/>
              </a:path>
            </a:pathLst>
          </a:custGeom>
          <a:solidFill>
            <a:srgbClr val="FFC000">
              <a:lumMod val="20000"/>
              <a:lumOff val="80000"/>
            </a:srgbClr>
          </a:solidFill>
          <a:ln w="63500">
            <a:solidFill>
              <a:sysClr val="window" lastClr="FFFFFF"/>
            </a:solidFill>
          </a:ln>
          <a:effectLst>
            <a:outerShdw blurRad="190500" sx="102000" sy="102000" algn="ctr" rotWithShape="0">
              <a:prstClr val="black">
                <a:alpha val="1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tru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7037367" y="554524"/>
            <a:ext cx="5154634" cy="6286037"/>
            <a:chOff x="6518232" y="571963"/>
            <a:chExt cx="5154634" cy="6286037"/>
          </a:xfrm>
        </p:grpSpPr>
        <p:pic>
          <p:nvPicPr>
            <p:cNvPr id="14" name="图片 13"/>
            <p:cNvPicPr>
              <a:picLocks noChangeAspect="true"/>
            </p:cNvPicPr>
            <p:nvPr/>
          </p:nvPicPr>
          <p:blipFill rotWithShape="true">
            <a:blip r:embed="rId1" cstate="print">
              <a:extLst>
                <a:ext uri="{BEBA8EAE-BF5A-486C-A8C5-ECC9F3942E4B}">
                  <a14:imgProps xmlns:a14="http://schemas.microsoft.com/office/drawing/2010/main">
                    <a14:imgLayer r:embed="rId2">
                      <a14:imgEffect>
                        <a14:brightnessContrast bright="20000" contrast="-20000"/>
                      </a14:imgEffect>
                    </a14:imgLayer>
                  </a14:imgProps>
                </a:ext>
                <a:ext uri="{28A0092B-C50C-407E-A947-70E740481C1C}">
                  <a14:useLocalDpi xmlns:a14="http://schemas.microsoft.com/office/drawing/2010/main" val="false"/>
                </a:ext>
              </a:extLst>
            </a:blip>
            <a:srcRect l="49805" t="3927" r="7916" b="4298"/>
            <a:stretch>
              <a:fillRect/>
            </a:stretch>
          </p:blipFill>
          <p:spPr>
            <a:xfrm>
              <a:off x="6518232" y="571963"/>
              <a:ext cx="5154634" cy="6286037"/>
            </a:xfrm>
            <a:custGeom>
              <a:avLst/>
              <a:gdLst>
                <a:gd name="connsiteX0" fmla="*/ 1134753 w 5673769"/>
                <a:gd name="connsiteY0" fmla="*/ 0 h 6286037"/>
                <a:gd name="connsiteX1" fmla="*/ 5673769 w 5673769"/>
                <a:gd name="connsiteY1" fmla="*/ 0 h 6286037"/>
                <a:gd name="connsiteX2" fmla="*/ 5673769 w 5673769"/>
                <a:gd name="connsiteY2" fmla="*/ 6286037 h 6286037"/>
                <a:gd name="connsiteX3" fmla="*/ 0 w 5673769"/>
                <a:gd name="connsiteY3" fmla="*/ 6286037 h 6286037"/>
              </a:gdLst>
              <a:ahLst/>
              <a:cxnLst>
                <a:cxn ang="0">
                  <a:pos x="connsiteX0" y="connsiteY0"/>
                </a:cxn>
                <a:cxn ang="0">
                  <a:pos x="connsiteX1" y="connsiteY1"/>
                </a:cxn>
                <a:cxn ang="0">
                  <a:pos x="connsiteX2" y="connsiteY2"/>
                </a:cxn>
                <a:cxn ang="0">
                  <a:pos x="connsiteX3" y="connsiteY3"/>
                </a:cxn>
              </a:cxnLst>
              <a:rect l="l" t="t" r="r" b="b"/>
              <a:pathLst>
                <a:path w="5673769" h="6286037">
                  <a:moveTo>
                    <a:pt x="1134753" y="0"/>
                  </a:moveTo>
                  <a:lnTo>
                    <a:pt x="5673769" y="0"/>
                  </a:lnTo>
                  <a:lnTo>
                    <a:pt x="5673769" y="6286037"/>
                  </a:lnTo>
                  <a:lnTo>
                    <a:pt x="0" y="6286037"/>
                  </a:lnTo>
                  <a:close/>
                </a:path>
              </a:pathLst>
            </a:custGeom>
          </p:spPr>
        </p:pic>
        <p:sp>
          <p:nvSpPr>
            <p:cNvPr id="15" name="平行四边形 14"/>
            <p:cNvSpPr/>
            <p:nvPr/>
          </p:nvSpPr>
          <p:spPr>
            <a:xfrm>
              <a:off x="6991511" y="894779"/>
              <a:ext cx="591229" cy="2885842"/>
            </a:xfrm>
            <a:prstGeom prst="parallelogram">
              <a:avLst>
                <a:gd name="adj" fmla="val 7397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平行四边形 15"/>
            <p:cNvSpPr/>
            <p:nvPr/>
          </p:nvSpPr>
          <p:spPr>
            <a:xfrm>
              <a:off x="6631325" y="3972158"/>
              <a:ext cx="591229" cy="2885842"/>
            </a:xfrm>
            <a:prstGeom prst="parallelogram">
              <a:avLst>
                <a:gd name="adj" fmla="val 8686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 name="组合 2"/>
          <p:cNvGrpSpPr/>
          <p:nvPr/>
        </p:nvGrpSpPr>
        <p:grpSpPr>
          <a:xfrm>
            <a:off x="0" y="171450"/>
            <a:ext cx="12192000" cy="711200"/>
            <a:chOff x="0" y="171450"/>
            <a:chExt cx="12192000" cy="711200"/>
          </a:xfrm>
        </p:grpSpPr>
        <p:grpSp>
          <p:nvGrpSpPr>
            <p:cNvPr id="4" name="组合 3"/>
            <p:cNvGrpSpPr/>
            <p:nvPr/>
          </p:nvGrpSpPr>
          <p:grpSpPr>
            <a:xfrm>
              <a:off x="0" y="171450"/>
              <a:ext cx="12192000" cy="711200"/>
              <a:chOff x="0" y="171450"/>
              <a:chExt cx="12192000" cy="711200"/>
            </a:xfrm>
          </p:grpSpPr>
          <p:sp>
            <p:nvSpPr>
              <p:cNvPr id="6" name="矩形 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二、聊城商务发展取得的主要成效</a:t>
              </a:r>
              <a:endParaRPr lang="zh-CN" altLang="en-US" sz="2600" b="1" dirty="0">
                <a:solidFill>
                  <a:schemeClr val="bg1"/>
                </a:solidFill>
                <a:cs typeface="+mn-ea"/>
                <a:sym typeface="+mn-lt"/>
              </a:endParaRPr>
            </a:p>
          </p:txBody>
        </p:sp>
      </p:grpSp>
      <p:sp>
        <p:nvSpPr>
          <p:cNvPr id="8" name="文本框 7"/>
          <p:cNvSpPr txBox="true"/>
          <p:nvPr/>
        </p:nvSpPr>
        <p:spPr>
          <a:xfrm>
            <a:off x="136493" y="2013020"/>
            <a:ext cx="6185238" cy="435825"/>
          </a:xfrm>
          <a:prstGeom prst="rect">
            <a:avLst/>
          </a:prstGeom>
          <a:noFill/>
        </p:spPr>
        <p:txBody>
          <a:bodyPr wrap="square">
            <a:spAutoFit/>
          </a:bodyPr>
          <a:lstStyle/>
          <a:p>
            <a:pPr marL="0" marR="0" indent="423545">
              <a:lnSpc>
                <a:spcPts val="3000"/>
              </a:lnSpc>
              <a:spcBef>
                <a:spcPts val="0"/>
              </a:spcBef>
              <a:spcAft>
                <a:spcPts val="0"/>
              </a:spcAft>
            </a:pPr>
            <a:r>
              <a:rPr lang="zh-CN" altLang="en-US" sz="1800" b="1" kern="100" spc="30" dirty="0">
                <a:solidFill>
                  <a:srgbClr val="0070C0"/>
                </a:solidFill>
                <a:effectLst/>
                <a:cs typeface="+mn-ea"/>
                <a:sym typeface="+mn-lt"/>
              </a:rPr>
              <a:t>聊城市自</a:t>
            </a:r>
            <a:r>
              <a:rPr lang="en-US" altLang="zh-CN" sz="1800" b="1" kern="100" spc="30" dirty="0">
                <a:solidFill>
                  <a:srgbClr val="0070C0"/>
                </a:solidFill>
                <a:effectLst/>
                <a:cs typeface="+mn-ea"/>
                <a:sym typeface="+mn-lt"/>
              </a:rPr>
              <a:t>2011</a:t>
            </a:r>
            <a:r>
              <a:rPr lang="zh-CN" altLang="en-US" sz="1800" b="1" kern="100" spc="30" dirty="0">
                <a:solidFill>
                  <a:srgbClr val="0070C0"/>
                </a:solidFill>
                <a:effectLst/>
                <a:cs typeface="+mn-ea"/>
                <a:sym typeface="+mn-lt"/>
              </a:rPr>
              <a:t>年以来连续被评为“中国外贸百强城市”</a:t>
            </a:r>
            <a:endParaRPr lang="en-US" altLang="zh-CN" sz="1800" b="1" kern="100" spc="30" dirty="0">
              <a:solidFill>
                <a:srgbClr val="0070C0"/>
              </a:solidFill>
              <a:effectLst/>
              <a:cs typeface="+mn-ea"/>
              <a:sym typeface="+mn-lt"/>
            </a:endParaRPr>
          </a:p>
        </p:txBody>
      </p:sp>
      <p:grpSp>
        <p:nvGrpSpPr>
          <p:cNvPr id="9" name="组合 8"/>
          <p:cNvGrpSpPr/>
          <p:nvPr/>
        </p:nvGrpSpPr>
        <p:grpSpPr>
          <a:xfrm>
            <a:off x="685627" y="1117601"/>
            <a:ext cx="3292013" cy="502112"/>
            <a:chOff x="733252" y="1326689"/>
            <a:chExt cx="3292013" cy="502112"/>
          </a:xfrm>
        </p:grpSpPr>
        <p:sp>
          <p:nvSpPr>
            <p:cNvPr id="10" name="矩形: 圆角 9"/>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2.</a:t>
              </a:r>
              <a:r>
                <a:rPr lang="zh-CN" altLang="en-US" sz="2000" b="1" kern="100" dirty="0">
                  <a:solidFill>
                    <a:srgbClr val="0070C0"/>
                  </a:solidFill>
                  <a:cs typeface="+mn-ea"/>
                  <a:sym typeface="+mn-lt"/>
                </a:rPr>
                <a:t>对外贸易持续转型升级</a:t>
              </a:r>
              <a:endParaRPr lang="zh-CN" altLang="en-US" sz="2000" b="1" kern="100" dirty="0">
                <a:solidFill>
                  <a:srgbClr val="0070C0"/>
                </a:solidFill>
                <a:cs typeface="+mn-ea"/>
                <a:sym typeface="+mn-lt"/>
              </a:endParaRPr>
            </a:p>
          </p:txBody>
        </p:sp>
      </p:grpSp>
      <p:sp>
        <p:nvSpPr>
          <p:cNvPr id="18" name="文本框 17"/>
          <p:cNvSpPr txBox="true"/>
          <p:nvPr/>
        </p:nvSpPr>
        <p:spPr>
          <a:xfrm>
            <a:off x="561926" y="2573550"/>
            <a:ext cx="7197408" cy="3046095"/>
          </a:xfrm>
          <a:prstGeom prst="rect">
            <a:avLst/>
          </a:prstGeom>
          <a:noFill/>
        </p:spPr>
        <p:txBody>
          <a:bodyPr wrap="square">
            <a:spAutoFit/>
          </a:bodyPr>
          <a:lstStyle/>
          <a:p>
            <a:pPr marL="285750" marR="0" indent="-285750" algn="just">
              <a:lnSpc>
                <a:spcPct val="200000"/>
              </a:lnSpc>
              <a:spcBef>
                <a:spcPts val="0"/>
              </a:spcBef>
              <a:spcAft>
                <a:spcPts val="0"/>
              </a:spcAft>
              <a:buClr>
                <a:srgbClr val="0070C0"/>
              </a:buClr>
              <a:buFont typeface="Wingdings" panose="05000000000000000000" pitchFamily="2" charset="2"/>
              <a:buChar char="u"/>
            </a:pPr>
            <a:r>
              <a:rPr lang="zh-CN" altLang="en-US" sz="1600" kern="100" spc="30" dirty="0">
                <a:effectLst/>
                <a:cs typeface="+mn-ea"/>
                <a:sym typeface="+mn-lt"/>
              </a:rPr>
              <a:t>临清市被认定为省级外贸转型升级试点县</a:t>
            </a:r>
            <a:endParaRPr lang="en-US" altLang="zh-CN" sz="1600" kern="100" spc="30" dirty="0">
              <a:effectLst/>
              <a:cs typeface="+mn-ea"/>
              <a:sym typeface="+mn-lt"/>
            </a:endParaRPr>
          </a:p>
          <a:p>
            <a:pPr marL="285750" marR="0" indent="-285750" algn="just">
              <a:lnSpc>
                <a:spcPct val="200000"/>
              </a:lnSpc>
              <a:spcBef>
                <a:spcPts val="0"/>
              </a:spcBef>
              <a:spcAft>
                <a:spcPts val="0"/>
              </a:spcAft>
              <a:buClr>
                <a:srgbClr val="0070C0"/>
              </a:buClr>
              <a:buFont typeface="Wingdings" panose="05000000000000000000" pitchFamily="2" charset="2"/>
              <a:buChar char="u"/>
            </a:pPr>
            <a:r>
              <a:rPr lang="zh-CN" altLang="en-US" sz="1600" b="0" kern="100" dirty="0">
                <a:effectLst/>
                <a:cs typeface="+mn-ea"/>
                <a:sym typeface="+mn-lt"/>
              </a:rPr>
              <a:t>阳谷县被认定为省级外贸高质量发展区</a:t>
            </a:r>
            <a:endParaRPr lang="en-US" altLang="zh-CN" sz="1600" b="0" kern="100" dirty="0">
              <a:effectLst/>
              <a:cs typeface="+mn-ea"/>
              <a:sym typeface="+mn-lt"/>
            </a:endParaRPr>
          </a:p>
          <a:p>
            <a:pPr marL="285750" marR="0" indent="-285750" algn="just">
              <a:lnSpc>
                <a:spcPct val="200000"/>
              </a:lnSpc>
              <a:spcBef>
                <a:spcPts val="0"/>
              </a:spcBef>
              <a:spcAft>
                <a:spcPts val="0"/>
              </a:spcAft>
              <a:buClr>
                <a:srgbClr val="0070C0"/>
              </a:buClr>
              <a:buFont typeface="Wingdings" panose="05000000000000000000" pitchFamily="2" charset="2"/>
              <a:buChar char="u"/>
            </a:pPr>
            <a:r>
              <a:rPr lang="zh-CN" altLang="en-US" sz="1600" kern="100" spc="30" dirty="0">
                <a:effectLst/>
                <a:cs typeface="+mn-ea"/>
                <a:sym typeface="+mn-lt"/>
              </a:rPr>
              <a:t>山东山石麦尔乐器有限公司被认定为国家重点文化产品和服务出口企业</a:t>
            </a:r>
            <a:endParaRPr lang="en-US" altLang="zh-CN" sz="1600" kern="100" spc="30" dirty="0">
              <a:effectLst/>
              <a:cs typeface="+mn-ea"/>
              <a:sym typeface="+mn-lt"/>
            </a:endParaRPr>
          </a:p>
          <a:p>
            <a:pPr marL="285750" marR="0" indent="-285750" algn="just">
              <a:lnSpc>
                <a:spcPct val="200000"/>
              </a:lnSpc>
              <a:spcBef>
                <a:spcPts val="0"/>
              </a:spcBef>
              <a:spcAft>
                <a:spcPts val="0"/>
              </a:spcAft>
              <a:buClr>
                <a:srgbClr val="0070C0"/>
              </a:buClr>
              <a:buFont typeface="Wingdings" panose="05000000000000000000" pitchFamily="2" charset="2"/>
              <a:buChar char="u"/>
            </a:pPr>
            <a:r>
              <a:rPr lang="zh-CN" altLang="en-US" sz="1600" b="0" kern="100" dirty="0">
                <a:effectLst/>
                <a:cs typeface="+mn-ea"/>
                <a:sym typeface="+mn-lt"/>
              </a:rPr>
              <a:t>鸿远国际被认定为省级外贸综合服务企业</a:t>
            </a:r>
            <a:endParaRPr lang="en-US" altLang="zh-CN" sz="1600" b="0" kern="100" dirty="0">
              <a:effectLst/>
              <a:cs typeface="+mn-ea"/>
              <a:sym typeface="+mn-lt"/>
            </a:endParaRPr>
          </a:p>
          <a:p>
            <a:pPr marL="285750" marR="0" indent="-285750" algn="just">
              <a:lnSpc>
                <a:spcPct val="200000"/>
              </a:lnSpc>
              <a:spcBef>
                <a:spcPts val="0"/>
              </a:spcBef>
              <a:spcAft>
                <a:spcPts val="0"/>
              </a:spcAft>
              <a:buClr>
                <a:srgbClr val="0070C0"/>
              </a:buClr>
              <a:buFont typeface="Wingdings" panose="05000000000000000000" pitchFamily="2" charset="2"/>
              <a:buChar char="u"/>
            </a:pPr>
            <a:r>
              <a:rPr lang="zh-CN" altLang="en-US" sz="1600" kern="100" spc="30" dirty="0">
                <a:effectLst/>
                <a:cs typeface="+mn-ea"/>
                <a:sym typeface="+mn-lt"/>
              </a:rPr>
              <a:t>百佳食品美国海外仓、新腾威南非海外仓被认定为省级外贸新业态</a:t>
            </a:r>
            <a:endParaRPr lang="en-US" altLang="zh-CN" sz="1600" kern="100" spc="30" dirty="0">
              <a:effectLst/>
              <a:cs typeface="+mn-ea"/>
              <a:sym typeface="+mn-lt"/>
            </a:endParaRPr>
          </a:p>
          <a:p>
            <a:pPr marL="285750" marR="0" indent="-285750" algn="just">
              <a:lnSpc>
                <a:spcPct val="200000"/>
              </a:lnSpc>
              <a:spcBef>
                <a:spcPts val="0"/>
              </a:spcBef>
              <a:spcAft>
                <a:spcPts val="0"/>
              </a:spcAft>
              <a:buClr>
                <a:srgbClr val="0070C0"/>
              </a:buClr>
              <a:buFont typeface="Wingdings" panose="05000000000000000000" pitchFamily="2" charset="2"/>
              <a:buChar char="u"/>
            </a:pPr>
            <a:r>
              <a:rPr lang="zh-CN" altLang="en-US" sz="1600" kern="100" spc="30" dirty="0">
                <a:effectLst/>
                <a:cs typeface="+mn-ea"/>
                <a:sym typeface="+mn-lt"/>
              </a:rPr>
              <a:t>聊城职业技术学院被认定为山东省服务外包人才培训机构</a:t>
            </a:r>
            <a:endParaRPr lang="zh-CN" altLang="en-US" sz="1600" kern="100" dirty="0">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71450"/>
            <a:ext cx="12192000" cy="711200"/>
            <a:chOff x="0" y="171450"/>
            <a:chExt cx="12192000" cy="711200"/>
          </a:xfrm>
        </p:grpSpPr>
        <p:grpSp>
          <p:nvGrpSpPr>
            <p:cNvPr id="4" name="组合 3"/>
            <p:cNvGrpSpPr/>
            <p:nvPr/>
          </p:nvGrpSpPr>
          <p:grpSpPr>
            <a:xfrm>
              <a:off x="0" y="171450"/>
              <a:ext cx="12192000" cy="711200"/>
              <a:chOff x="0" y="171450"/>
              <a:chExt cx="12192000" cy="711200"/>
            </a:xfrm>
          </p:grpSpPr>
          <p:sp>
            <p:nvSpPr>
              <p:cNvPr id="6" name="矩形 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二、聊城商务发展取得的主要成效</a:t>
              </a:r>
              <a:endParaRPr lang="zh-CN" altLang="en-US" sz="2600" b="1" dirty="0">
                <a:solidFill>
                  <a:schemeClr val="bg1"/>
                </a:solidFill>
                <a:cs typeface="+mn-ea"/>
                <a:sym typeface="+mn-lt"/>
              </a:endParaRPr>
            </a:p>
          </p:txBody>
        </p:sp>
      </p:grpSp>
      <p:grpSp>
        <p:nvGrpSpPr>
          <p:cNvPr id="8" name="组合 7"/>
          <p:cNvGrpSpPr/>
          <p:nvPr/>
        </p:nvGrpSpPr>
        <p:grpSpPr>
          <a:xfrm>
            <a:off x="685627" y="1117601"/>
            <a:ext cx="3292013" cy="502112"/>
            <a:chOff x="733252" y="1326689"/>
            <a:chExt cx="3292013" cy="502112"/>
          </a:xfrm>
        </p:grpSpPr>
        <p:sp>
          <p:nvSpPr>
            <p:cNvPr id="9" name="矩形: 圆角 8"/>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2.</a:t>
              </a:r>
              <a:r>
                <a:rPr lang="zh-CN" altLang="en-US" sz="2000" b="1" kern="100" dirty="0">
                  <a:solidFill>
                    <a:srgbClr val="0070C0"/>
                  </a:solidFill>
                  <a:cs typeface="+mn-ea"/>
                  <a:sym typeface="+mn-lt"/>
                </a:rPr>
                <a:t>对外贸易持续转型升级</a:t>
              </a:r>
              <a:endParaRPr lang="zh-CN" altLang="en-US" sz="2000" b="1" kern="100" dirty="0">
                <a:solidFill>
                  <a:srgbClr val="0070C0"/>
                </a:solidFill>
                <a:cs typeface="+mn-ea"/>
                <a:sym typeface="+mn-lt"/>
              </a:endParaRPr>
            </a:p>
          </p:txBody>
        </p:sp>
      </p:grpSp>
      <p:grpSp>
        <p:nvGrpSpPr>
          <p:cNvPr id="12" name="组合 11"/>
          <p:cNvGrpSpPr/>
          <p:nvPr/>
        </p:nvGrpSpPr>
        <p:grpSpPr>
          <a:xfrm>
            <a:off x="-3667" y="4052919"/>
            <a:ext cx="12830156" cy="4100177"/>
            <a:chOff x="-3667" y="4052919"/>
            <a:chExt cx="12830156" cy="4100177"/>
          </a:xfrm>
        </p:grpSpPr>
        <p:sp>
          <p:nvSpPr>
            <p:cNvPr id="11" name="任意多边形: 形状 10"/>
            <p:cNvSpPr/>
            <p:nvPr/>
          </p:nvSpPr>
          <p:spPr>
            <a:xfrm rot="20811125">
              <a:off x="-3667" y="4052919"/>
              <a:ext cx="12830156" cy="4100177"/>
            </a:xfrm>
            <a:custGeom>
              <a:avLst/>
              <a:gdLst>
                <a:gd name="connsiteX0" fmla="*/ 12830156 w 12830156"/>
                <a:gd name="connsiteY0" fmla="*/ 0 h 4100177"/>
                <a:gd name="connsiteX1" fmla="*/ 11872400 w 12830156"/>
                <a:gd name="connsiteY1" fmla="*/ 4100177 h 4100177"/>
                <a:gd name="connsiteX2" fmla="*/ 0 w 12830156"/>
                <a:gd name="connsiteY2" fmla="*/ 1326914 h 4100177"/>
                <a:gd name="connsiteX3" fmla="*/ 309953 w 12830156"/>
                <a:gd name="connsiteY3" fmla="*/ 0 h 4100177"/>
              </a:gdLst>
              <a:ahLst/>
              <a:cxnLst>
                <a:cxn ang="0">
                  <a:pos x="connsiteX0" y="connsiteY0"/>
                </a:cxn>
                <a:cxn ang="0">
                  <a:pos x="connsiteX1" y="connsiteY1"/>
                </a:cxn>
                <a:cxn ang="0">
                  <a:pos x="connsiteX2" y="connsiteY2"/>
                </a:cxn>
                <a:cxn ang="0">
                  <a:pos x="connsiteX3" y="connsiteY3"/>
                </a:cxn>
              </a:cxnLst>
              <a:rect l="l" t="t" r="r" b="b"/>
              <a:pathLst>
                <a:path w="12830156" h="4100177">
                  <a:moveTo>
                    <a:pt x="12830156" y="0"/>
                  </a:moveTo>
                  <a:lnTo>
                    <a:pt x="11872400" y="4100177"/>
                  </a:lnTo>
                  <a:lnTo>
                    <a:pt x="0" y="1326914"/>
                  </a:lnTo>
                  <a:lnTo>
                    <a:pt x="309953" y="0"/>
                  </a:lnTo>
                  <a:close/>
                </a:path>
              </a:pathLst>
            </a:custGeom>
            <a:solidFill>
              <a:srgbClr val="0070C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0" y="4724400"/>
              <a:ext cx="12226603" cy="2133600"/>
            </a:xfrm>
            <a:prstGeom prst="rect">
              <a:avLst/>
            </a:prstGeom>
            <a:blipFill>
              <a:blip r:embed="rId1">
                <a:alphaModFix amt="31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aphicFrame>
        <p:nvGraphicFramePr>
          <p:cNvPr id="2" name="表格 1"/>
          <p:cNvGraphicFramePr>
            <a:graphicFrameLocks noGrp="true"/>
          </p:cNvGraphicFramePr>
          <p:nvPr/>
        </p:nvGraphicFramePr>
        <p:xfrm>
          <a:off x="1027196" y="2192169"/>
          <a:ext cx="10467808" cy="3845443"/>
        </p:xfrm>
        <a:graphic>
          <a:graphicData uri="http://schemas.openxmlformats.org/drawingml/2006/table">
            <a:tbl>
              <a:tblPr>
                <a:tableStyleId>{5C22544A-7EE6-4342-B048-85BDC9FD1C3A}</a:tableStyleId>
              </a:tblPr>
              <a:tblGrid>
                <a:gridCol w="2197388"/>
                <a:gridCol w="4059675"/>
                <a:gridCol w="4210745"/>
              </a:tblGrid>
              <a:tr h="780439">
                <a:tc gridSpan="3">
                  <a:txBody>
                    <a:bodyPr/>
                    <a:lstStyle/>
                    <a:p>
                      <a:pPr marL="0" marR="0" algn="ctr" fontAlgn="ctr">
                        <a:spcBef>
                          <a:spcPts val="0"/>
                        </a:spcBef>
                        <a:spcAft>
                          <a:spcPts val="0"/>
                        </a:spcAft>
                      </a:pPr>
                      <a:r>
                        <a:rPr lang="zh-CN" altLang="en-US" sz="2000" b="1" kern="0" dirty="0">
                          <a:solidFill>
                            <a:schemeClr val="bg1"/>
                          </a:solidFill>
                          <a:effectLst/>
                          <a:latin typeface="+mn-lt"/>
                          <a:ea typeface="+mn-ea"/>
                          <a:cs typeface="+mn-ea"/>
                          <a:sym typeface="+mn-lt"/>
                        </a:rPr>
                        <a:t>聊城市近五年（</a:t>
                      </a:r>
                      <a:r>
                        <a:rPr lang="en-US" altLang="zh-CN" sz="2000" b="1" kern="0" dirty="0">
                          <a:solidFill>
                            <a:schemeClr val="bg1"/>
                          </a:solidFill>
                          <a:effectLst/>
                          <a:latin typeface="+mn-lt"/>
                          <a:ea typeface="+mn-ea"/>
                          <a:cs typeface="+mn-ea"/>
                          <a:sym typeface="+mn-lt"/>
                        </a:rPr>
                        <a:t>2017—2021</a:t>
                      </a:r>
                      <a:r>
                        <a:rPr lang="zh-CN" altLang="en-US" sz="2000" b="1" kern="0" dirty="0">
                          <a:solidFill>
                            <a:schemeClr val="bg1"/>
                          </a:solidFill>
                          <a:effectLst/>
                          <a:latin typeface="+mn-lt"/>
                          <a:ea typeface="+mn-ea"/>
                          <a:cs typeface="+mn-ea"/>
                          <a:sym typeface="+mn-lt"/>
                        </a:rPr>
                        <a:t>年）外贸情况表</a:t>
                      </a:r>
                      <a:endParaRPr lang="zh-CN" altLang="en-US" sz="2000" b="1" kern="100" dirty="0">
                        <a:solidFill>
                          <a:schemeClr val="bg1"/>
                        </a:solidFill>
                        <a:effectLst/>
                        <a:latin typeface="+mn-lt"/>
                        <a:ea typeface="+mn-ea"/>
                        <a:cs typeface="+mn-ea"/>
                        <a:sym typeface="+mn-lt"/>
                      </a:endParaRPr>
                    </a:p>
                  </a:txBody>
                  <a:tcPr marL="113927" marR="113927"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0070C0"/>
                    </a:solidFill>
                  </a:tcPr>
                </a:tc>
                <a:tc hMerge="true">
                  <a:tcPr/>
                </a:tc>
                <a:tc hMerge="true">
                  <a:tcPr/>
                </a:tc>
              </a:tr>
              <a:tr h="510834">
                <a:tc>
                  <a:txBody>
                    <a:bodyPr/>
                    <a:lstStyle/>
                    <a:p>
                      <a:pPr marL="0" marR="0" algn="ctr" fontAlgn="ctr">
                        <a:spcBef>
                          <a:spcPts val="0"/>
                        </a:spcBef>
                        <a:spcAft>
                          <a:spcPts val="0"/>
                        </a:spcAft>
                      </a:pPr>
                      <a:r>
                        <a:rPr lang="zh-CN" altLang="en-US" sz="2000" kern="0">
                          <a:effectLst/>
                          <a:latin typeface="+mn-lt"/>
                          <a:ea typeface="+mn-ea"/>
                          <a:cs typeface="+mn-ea"/>
                          <a:sym typeface="+mn-lt"/>
                        </a:rPr>
                        <a:t>年份</a:t>
                      </a:r>
                      <a:endParaRPr lang="zh-CN" altLang="en-US" sz="2000" kern="10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zh-CN" altLang="en-US" sz="2000" kern="0">
                          <a:effectLst/>
                          <a:latin typeface="+mn-lt"/>
                          <a:ea typeface="+mn-ea"/>
                          <a:cs typeface="+mn-ea"/>
                          <a:sym typeface="+mn-lt"/>
                        </a:rPr>
                        <a:t>进出口额（亿元）</a:t>
                      </a:r>
                      <a:endParaRPr lang="zh-CN" altLang="en-US" sz="2000" kern="10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zh-CN" altLang="en-US" sz="2000" kern="0" dirty="0">
                          <a:effectLst/>
                          <a:latin typeface="+mn-lt"/>
                          <a:ea typeface="+mn-ea"/>
                          <a:cs typeface="+mn-ea"/>
                          <a:sym typeface="+mn-lt"/>
                        </a:rPr>
                        <a:t>增幅（</a:t>
                      </a:r>
                      <a:r>
                        <a:rPr lang="en-US" altLang="zh-CN" sz="2000" kern="0" dirty="0">
                          <a:effectLst/>
                          <a:latin typeface="+mn-lt"/>
                          <a:ea typeface="+mn-ea"/>
                          <a:cs typeface="+mn-ea"/>
                          <a:sym typeface="+mn-lt"/>
                        </a:rPr>
                        <a:t>%</a:t>
                      </a:r>
                      <a:r>
                        <a:rPr lang="zh-CN" altLang="en-US" sz="2000" kern="0" dirty="0">
                          <a:effectLst/>
                          <a:latin typeface="+mn-lt"/>
                          <a:ea typeface="+mn-ea"/>
                          <a:cs typeface="+mn-ea"/>
                          <a:sym typeface="+mn-lt"/>
                        </a:rPr>
                        <a:t>）</a:t>
                      </a:r>
                      <a:endParaRPr lang="zh-CN" altLang="en-US" sz="2000" kern="100" dirty="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r>
              <a:tr h="510834">
                <a:tc>
                  <a:txBody>
                    <a:bodyPr/>
                    <a:lstStyle/>
                    <a:p>
                      <a:pPr marL="0" marR="0" algn="ctr" fontAlgn="ctr">
                        <a:spcBef>
                          <a:spcPts val="0"/>
                        </a:spcBef>
                        <a:spcAft>
                          <a:spcPts val="0"/>
                        </a:spcAft>
                      </a:pPr>
                      <a:r>
                        <a:rPr lang="en-US" altLang="zh-CN" sz="2000" kern="0">
                          <a:effectLst/>
                          <a:latin typeface="+mn-lt"/>
                          <a:ea typeface="+mn-ea"/>
                          <a:cs typeface="+mn-ea"/>
                          <a:sym typeface="+mn-lt"/>
                        </a:rPr>
                        <a:t>2017</a:t>
                      </a:r>
                      <a:endParaRPr lang="zh-CN" altLang="en-US" sz="2000" kern="10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altLang="zh-CN" sz="2000" kern="0">
                          <a:effectLst/>
                          <a:latin typeface="+mn-lt"/>
                          <a:ea typeface="+mn-ea"/>
                          <a:cs typeface="+mn-ea"/>
                          <a:sym typeface="+mn-lt"/>
                        </a:rPr>
                        <a:t>461</a:t>
                      </a:r>
                      <a:endParaRPr lang="zh-CN" altLang="en-US" sz="2000" kern="10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altLang="zh-CN" sz="2000" kern="0" dirty="0">
                          <a:effectLst/>
                          <a:latin typeface="+mn-lt"/>
                          <a:ea typeface="+mn-ea"/>
                          <a:cs typeface="+mn-ea"/>
                          <a:sym typeface="+mn-lt"/>
                        </a:rPr>
                        <a:t>22</a:t>
                      </a:r>
                      <a:endParaRPr lang="zh-CN" altLang="en-US" sz="2000" kern="100" dirty="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r>
              <a:tr h="510834">
                <a:tc>
                  <a:txBody>
                    <a:bodyPr/>
                    <a:lstStyle/>
                    <a:p>
                      <a:pPr marL="0" marR="0" algn="ctr" fontAlgn="ctr">
                        <a:spcBef>
                          <a:spcPts val="0"/>
                        </a:spcBef>
                        <a:spcAft>
                          <a:spcPts val="0"/>
                        </a:spcAft>
                      </a:pPr>
                      <a:r>
                        <a:rPr lang="en-US" altLang="zh-CN" sz="2000" kern="0">
                          <a:effectLst/>
                          <a:latin typeface="+mn-lt"/>
                          <a:ea typeface="+mn-ea"/>
                          <a:cs typeface="+mn-ea"/>
                          <a:sym typeface="+mn-lt"/>
                        </a:rPr>
                        <a:t>2018</a:t>
                      </a:r>
                      <a:endParaRPr lang="zh-CN" altLang="en-US" sz="2000" kern="10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altLang="zh-CN" sz="2000" kern="0">
                          <a:effectLst/>
                          <a:latin typeface="+mn-lt"/>
                          <a:ea typeface="+mn-ea"/>
                          <a:cs typeface="+mn-ea"/>
                          <a:sym typeface="+mn-lt"/>
                        </a:rPr>
                        <a:t>489.6</a:t>
                      </a:r>
                      <a:endParaRPr lang="zh-CN" altLang="en-US" sz="2000" kern="10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altLang="zh-CN" sz="2000" kern="0" dirty="0">
                          <a:effectLst/>
                          <a:latin typeface="+mn-lt"/>
                          <a:ea typeface="+mn-ea"/>
                          <a:cs typeface="+mn-ea"/>
                          <a:sym typeface="+mn-lt"/>
                        </a:rPr>
                        <a:t>5.7</a:t>
                      </a:r>
                      <a:endParaRPr lang="zh-CN" altLang="en-US" sz="2000" kern="100" dirty="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r>
              <a:tr h="510834">
                <a:tc>
                  <a:txBody>
                    <a:bodyPr/>
                    <a:lstStyle/>
                    <a:p>
                      <a:pPr marL="0" marR="0" algn="ctr" fontAlgn="ctr">
                        <a:spcBef>
                          <a:spcPts val="0"/>
                        </a:spcBef>
                        <a:spcAft>
                          <a:spcPts val="0"/>
                        </a:spcAft>
                      </a:pPr>
                      <a:r>
                        <a:rPr lang="en-US" altLang="zh-CN" sz="2000" kern="0">
                          <a:effectLst/>
                          <a:latin typeface="+mn-lt"/>
                          <a:ea typeface="+mn-ea"/>
                          <a:cs typeface="+mn-ea"/>
                          <a:sym typeface="+mn-lt"/>
                        </a:rPr>
                        <a:t>2019</a:t>
                      </a:r>
                      <a:endParaRPr lang="zh-CN" altLang="en-US" sz="2000" kern="10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altLang="zh-CN" sz="2000" kern="0">
                          <a:effectLst/>
                          <a:latin typeface="+mn-lt"/>
                          <a:ea typeface="+mn-ea"/>
                          <a:cs typeface="+mn-ea"/>
                          <a:sym typeface="+mn-lt"/>
                        </a:rPr>
                        <a:t>409.1</a:t>
                      </a:r>
                      <a:endParaRPr lang="zh-CN" altLang="en-US" sz="2000" kern="10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altLang="zh-CN" sz="2000" kern="0" dirty="0">
                          <a:effectLst/>
                          <a:latin typeface="+mn-lt"/>
                          <a:ea typeface="+mn-ea"/>
                          <a:cs typeface="+mn-ea"/>
                          <a:sym typeface="+mn-lt"/>
                        </a:rPr>
                        <a:t>-16.4</a:t>
                      </a:r>
                      <a:endParaRPr lang="zh-CN" altLang="en-US" sz="2000" kern="100" dirty="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r>
              <a:tr h="510834">
                <a:tc>
                  <a:txBody>
                    <a:bodyPr/>
                    <a:lstStyle/>
                    <a:p>
                      <a:pPr marL="0" marR="0" algn="ctr" fontAlgn="ctr">
                        <a:spcBef>
                          <a:spcPts val="0"/>
                        </a:spcBef>
                        <a:spcAft>
                          <a:spcPts val="0"/>
                        </a:spcAft>
                      </a:pPr>
                      <a:r>
                        <a:rPr lang="en-US" altLang="zh-CN" sz="2000" kern="0">
                          <a:effectLst/>
                          <a:latin typeface="+mn-lt"/>
                          <a:ea typeface="+mn-ea"/>
                          <a:cs typeface="+mn-ea"/>
                          <a:sym typeface="+mn-lt"/>
                        </a:rPr>
                        <a:t>2020</a:t>
                      </a:r>
                      <a:endParaRPr lang="zh-CN" altLang="en-US" sz="2000" kern="10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altLang="zh-CN" sz="2000" kern="0">
                          <a:effectLst/>
                          <a:latin typeface="+mn-lt"/>
                          <a:ea typeface="+mn-ea"/>
                          <a:cs typeface="+mn-ea"/>
                          <a:sym typeface="+mn-lt"/>
                        </a:rPr>
                        <a:t>404.2</a:t>
                      </a:r>
                      <a:endParaRPr lang="zh-CN" altLang="en-US" sz="2000" kern="10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altLang="zh-CN" sz="2000" kern="0" dirty="0">
                          <a:effectLst/>
                          <a:latin typeface="+mn-lt"/>
                          <a:ea typeface="+mn-ea"/>
                          <a:cs typeface="+mn-ea"/>
                          <a:sym typeface="+mn-lt"/>
                        </a:rPr>
                        <a:t>-1</a:t>
                      </a:r>
                      <a:endParaRPr lang="zh-CN" altLang="en-US" sz="2000" kern="100" dirty="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r>
              <a:tr h="510834">
                <a:tc>
                  <a:txBody>
                    <a:bodyPr/>
                    <a:lstStyle/>
                    <a:p>
                      <a:pPr marL="0" marR="0" algn="ctr" fontAlgn="ctr">
                        <a:spcBef>
                          <a:spcPts val="0"/>
                        </a:spcBef>
                        <a:spcAft>
                          <a:spcPts val="0"/>
                        </a:spcAft>
                      </a:pPr>
                      <a:r>
                        <a:rPr lang="en-US" altLang="zh-CN" sz="2000" kern="0">
                          <a:effectLst/>
                          <a:latin typeface="+mn-lt"/>
                          <a:ea typeface="+mn-ea"/>
                          <a:cs typeface="+mn-ea"/>
                          <a:sym typeface="+mn-lt"/>
                        </a:rPr>
                        <a:t>2021</a:t>
                      </a:r>
                      <a:endParaRPr lang="zh-CN" altLang="en-US" sz="2000" kern="10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altLang="zh-CN" sz="2000" kern="0">
                          <a:effectLst/>
                          <a:latin typeface="+mn-lt"/>
                          <a:ea typeface="+mn-ea"/>
                          <a:cs typeface="+mn-ea"/>
                          <a:sym typeface="+mn-lt"/>
                        </a:rPr>
                        <a:t>530.4</a:t>
                      </a:r>
                      <a:endParaRPr lang="zh-CN" altLang="en-US" sz="2000" kern="10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altLang="zh-CN" sz="2000" kern="0" dirty="0">
                          <a:effectLst/>
                          <a:latin typeface="+mn-lt"/>
                          <a:ea typeface="+mn-ea"/>
                          <a:cs typeface="+mn-ea"/>
                          <a:sym typeface="+mn-lt"/>
                        </a:rPr>
                        <a:t>29.4</a:t>
                      </a:r>
                      <a:endParaRPr lang="zh-CN" altLang="en-US" sz="2000" kern="100" dirty="0">
                        <a:effectLst/>
                        <a:latin typeface="+mn-lt"/>
                        <a:ea typeface="+mn-ea"/>
                        <a:cs typeface="+mn-ea"/>
                        <a:sym typeface="+mn-lt"/>
                      </a:endParaRPr>
                    </a:p>
                  </a:txBody>
                  <a:tcPr marL="85445" marR="85445" marT="56963" marB="56963"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71450"/>
            <a:ext cx="12192000" cy="711200"/>
            <a:chOff x="0" y="171450"/>
            <a:chExt cx="12192000" cy="711200"/>
          </a:xfrm>
        </p:grpSpPr>
        <p:grpSp>
          <p:nvGrpSpPr>
            <p:cNvPr id="4" name="组合 3"/>
            <p:cNvGrpSpPr/>
            <p:nvPr/>
          </p:nvGrpSpPr>
          <p:grpSpPr>
            <a:xfrm>
              <a:off x="0" y="171450"/>
              <a:ext cx="12192000" cy="711200"/>
              <a:chOff x="0" y="171450"/>
              <a:chExt cx="12192000" cy="711200"/>
            </a:xfrm>
          </p:grpSpPr>
          <p:sp>
            <p:nvSpPr>
              <p:cNvPr id="6" name="矩形 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二、聊城商务发展取得的主要成效</a:t>
              </a:r>
              <a:endParaRPr lang="zh-CN" altLang="en-US" sz="2600" b="1" dirty="0">
                <a:solidFill>
                  <a:schemeClr val="bg1"/>
                </a:solidFill>
                <a:cs typeface="+mn-ea"/>
                <a:sym typeface="+mn-lt"/>
              </a:endParaRPr>
            </a:p>
          </p:txBody>
        </p:sp>
      </p:grpSp>
      <p:grpSp>
        <p:nvGrpSpPr>
          <p:cNvPr id="8" name="组合 7"/>
          <p:cNvGrpSpPr/>
          <p:nvPr/>
        </p:nvGrpSpPr>
        <p:grpSpPr>
          <a:xfrm>
            <a:off x="685627" y="1117601"/>
            <a:ext cx="4219748" cy="502112"/>
            <a:chOff x="733252" y="1326689"/>
            <a:chExt cx="3292013" cy="502112"/>
          </a:xfrm>
        </p:grpSpPr>
        <p:sp>
          <p:nvSpPr>
            <p:cNvPr id="9" name="矩形: 圆角 8"/>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3.</a:t>
              </a:r>
              <a:r>
                <a:rPr lang="zh-CN" altLang="en-US" sz="2000" b="1" kern="100" dirty="0">
                  <a:solidFill>
                    <a:srgbClr val="0070C0"/>
                  </a:solidFill>
                  <a:cs typeface="+mn-ea"/>
                  <a:sym typeface="+mn-lt"/>
                </a:rPr>
                <a:t>利用外资质量和水平不断提升</a:t>
              </a:r>
              <a:endParaRPr lang="en-US" altLang="zh-CN" sz="2000" b="1" kern="100" dirty="0">
                <a:solidFill>
                  <a:srgbClr val="0070C0"/>
                </a:solidFill>
                <a:cs typeface="+mn-ea"/>
                <a:sym typeface="+mn-lt"/>
              </a:endParaRPr>
            </a:p>
          </p:txBody>
        </p:sp>
      </p:grpSp>
      <p:grpSp>
        <p:nvGrpSpPr>
          <p:cNvPr id="29" name="组合 28"/>
          <p:cNvGrpSpPr/>
          <p:nvPr/>
        </p:nvGrpSpPr>
        <p:grpSpPr>
          <a:xfrm>
            <a:off x="5914305" y="5504230"/>
            <a:ext cx="5926053" cy="833274"/>
            <a:chOff x="5914305" y="5504230"/>
            <a:chExt cx="5926053" cy="833274"/>
          </a:xfrm>
        </p:grpSpPr>
        <p:sp>
          <p:nvSpPr>
            <p:cNvPr id="28" name="矩形 27"/>
            <p:cNvSpPr/>
            <p:nvPr/>
          </p:nvSpPr>
          <p:spPr>
            <a:xfrm>
              <a:off x="5914305" y="5525794"/>
              <a:ext cx="5926053" cy="811710"/>
            </a:xfrm>
            <a:prstGeom prst="rect">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true"/>
            <p:nvPr/>
          </p:nvSpPr>
          <p:spPr>
            <a:xfrm>
              <a:off x="5989682" y="5504230"/>
              <a:ext cx="5775298" cy="791627"/>
            </a:xfrm>
            <a:prstGeom prst="rect">
              <a:avLst/>
            </a:prstGeom>
            <a:noFill/>
          </p:spPr>
          <p:txBody>
            <a:bodyPr wrap="square" rtlCol="0">
              <a:spAutoFit/>
            </a:bodyPr>
            <a:lstStyle/>
            <a:p>
              <a:pPr>
                <a:lnSpc>
                  <a:spcPct val="150000"/>
                </a:lnSpc>
              </a:pPr>
              <a:r>
                <a:rPr lang="zh-CN" altLang="en-US" sz="1600" kern="0" dirty="0">
                  <a:solidFill>
                    <a:schemeClr val="dk1"/>
                  </a:solidFill>
                  <a:cs typeface="+mn-ea"/>
                  <a:sym typeface="+mn-lt"/>
                </a:rPr>
                <a:t>鼓励农业、基础设施、服务业等领域引进外资，创新采取增资、并购、境外上市等多种方式，积极拓宽利用外资领域和方式。</a:t>
              </a:r>
              <a:endParaRPr lang="zh-CN" altLang="en-US" sz="1600" kern="0" dirty="0">
                <a:solidFill>
                  <a:schemeClr val="dk1"/>
                </a:solidFill>
                <a:cs typeface="+mn-ea"/>
                <a:sym typeface="+mn-lt"/>
              </a:endParaRPr>
            </a:p>
          </p:txBody>
        </p:sp>
      </p:grpSp>
      <p:graphicFrame>
        <p:nvGraphicFramePr>
          <p:cNvPr id="11" name="表格 10"/>
          <p:cNvGraphicFramePr>
            <a:graphicFrameLocks noGrp="true"/>
          </p:cNvGraphicFramePr>
          <p:nvPr/>
        </p:nvGraphicFramePr>
        <p:xfrm>
          <a:off x="544196" y="2683706"/>
          <a:ext cx="4980304" cy="2842088"/>
        </p:xfrm>
        <a:graphic>
          <a:graphicData uri="http://schemas.openxmlformats.org/drawingml/2006/table">
            <a:tbl>
              <a:tblPr>
                <a:tableStyleId>{5C22544A-7EE6-4342-B048-85BDC9FD1C3A}</a:tableStyleId>
              </a:tblPr>
              <a:tblGrid>
                <a:gridCol w="1292466"/>
                <a:gridCol w="2298744"/>
                <a:gridCol w="1389094"/>
              </a:tblGrid>
              <a:tr h="632288">
                <a:tc gridSpan="3">
                  <a:txBody>
                    <a:bodyPr/>
                    <a:lstStyle/>
                    <a:p>
                      <a:pPr marL="0" marR="0" algn="ctr" fontAlgn="ctr">
                        <a:spcBef>
                          <a:spcPts val="0"/>
                        </a:spcBef>
                        <a:spcAft>
                          <a:spcPts val="0"/>
                        </a:spcAft>
                      </a:pPr>
                      <a:r>
                        <a:rPr lang="zh-CN" altLang="en-US" sz="1600" b="1" kern="0" dirty="0">
                          <a:solidFill>
                            <a:schemeClr val="bg1"/>
                          </a:solidFill>
                          <a:effectLst/>
                          <a:latin typeface="+mn-lt"/>
                          <a:ea typeface="+mn-ea"/>
                          <a:cs typeface="+mn-ea"/>
                          <a:sym typeface="+mn-lt"/>
                        </a:rPr>
                        <a:t>聊城近五年（</a:t>
                      </a:r>
                      <a:r>
                        <a:rPr lang="en-US" altLang="zh-CN" sz="1600" b="1" kern="0" dirty="0">
                          <a:solidFill>
                            <a:schemeClr val="bg1"/>
                          </a:solidFill>
                          <a:effectLst/>
                          <a:latin typeface="+mn-lt"/>
                          <a:ea typeface="+mn-ea"/>
                          <a:cs typeface="+mn-ea"/>
                          <a:sym typeface="+mn-lt"/>
                        </a:rPr>
                        <a:t>2017—2021</a:t>
                      </a:r>
                      <a:r>
                        <a:rPr lang="zh-CN" altLang="en-US" sz="1600" b="1" kern="0" dirty="0">
                          <a:solidFill>
                            <a:schemeClr val="bg1"/>
                          </a:solidFill>
                          <a:effectLst/>
                          <a:latin typeface="+mn-lt"/>
                          <a:ea typeface="+mn-ea"/>
                          <a:cs typeface="+mn-ea"/>
                          <a:sym typeface="+mn-lt"/>
                        </a:rPr>
                        <a:t>年）利用外资情况表</a:t>
                      </a:r>
                      <a:endParaRPr lang="zh-CN" altLang="en-US" sz="1600" b="1" kern="100" dirty="0">
                        <a:solidFill>
                          <a:schemeClr val="bg1"/>
                        </a:solidFill>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0070C0"/>
                    </a:solidFill>
                  </a:tcPr>
                </a:tc>
                <a:tc hMerge="true">
                  <a:tcPr/>
                </a:tc>
                <a:tc hMerge="true">
                  <a:tcPr/>
                </a:tc>
              </a:tr>
              <a:tr h="368300">
                <a:tc>
                  <a:txBody>
                    <a:bodyPr/>
                    <a:lstStyle/>
                    <a:p>
                      <a:pPr marL="0" marR="0" algn="ctr" fontAlgn="ctr">
                        <a:spcBef>
                          <a:spcPts val="0"/>
                        </a:spcBef>
                        <a:spcAft>
                          <a:spcPts val="0"/>
                        </a:spcAft>
                      </a:pPr>
                      <a:r>
                        <a:rPr lang="zh-CN" altLang="en-US" sz="1600" kern="0" dirty="0">
                          <a:effectLst/>
                          <a:latin typeface="+mn-lt"/>
                          <a:ea typeface="+mn-ea"/>
                          <a:cs typeface="+mn-ea"/>
                          <a:sym typeface="+mn-lt"/>
                        </a:rPr>
                        <a:t>年份</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zh-CN" altLang="en-US" sz="1600" kern="0">
                          <a:effectLst/>
                          <a:latin typeface="+mn-lt"/>
                          <a:ea typeface="+mn-ea"/>
                          <a:cs typeface="+mn-ea"/>
                          <a:sym typeface="+mn-lt"/>
                        </a:rPr>
                        <a:t>实际使用外资（万美元）</a:t>
                      </a:r>
                      <a:endParaRPr lang="zh-CN" altLang="en-US" sz="1600" kern="10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zh-CN" altLang="en-US" sz="1600" kern="0" dirty="0">
                          <a:effectLst/>
                          <a:latin typeface="+mn-lt"/>
                          <a:ea typeface="+mn-ea"/>
                          <a:cs typeface="+mn-ea"/>
                          <a:sym typeface="+mn-lt"/>
                        </a:rPr>
                        <a:t>增幅（</a:t>
                      </a:r>
                      <a:r>
                        <a:rPr lang="en-US" altLang="zh-CN" sz="1600" kern="0" dirty="0">
                          <a:effectLst/>
                          <a:latin typeface="+mn-lt"/>
                          <a:ea typeface="+mn-ea"/>
                          <a:cs typeface="+mn-ea"/>
                          <a:sym typeface="+mn-lt"/>
                        </a:rPr>
                        <a:t>%</a:t>
                      </a:r>
                      <a:r>
                        <a:rPr lang="zh-CN" altLang="en-US" sz="1600" kern="0" dirty="0">
                          <a:effectLst/>
                          <a:latin typeface="+mn-lt"/>
                          <a:ea typeface="+mn-ea"/>
                          <a:cs typeface="+mn-ea"/>
                          <a:sym typeface="+mn-lt"/>
                        </a:rPr>
                        <a:t>）</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r>
              <a:tr h="368300">
                <a:tc>
                  <a:txBody>
                    <a:bodyPr/>
                    <a:lstStyle/>
                    <a:p>
                      <a:pPr marL="0" marR="0" algn="ctr" fontAlgn="ctr">
                        <a:spcBef>
                          <a:spcPts val="0"/>
                        </a:spcBef>
                        <a:spcAft>
                          <a:spcPts val="0"/>
                        </a:spcAft>
                      </a:pPr>
                      <a:r>
                        <a:rPr lang="en-US" altLang="zh-CN" sz="1600" kern="0" dirty="0">
                          <a:effectLst/>
                          <a:latin typeface="+mn-lt"/>
                          <a:ea typeface="+mn-ea"/>
                          <a:cs typeface="+mn-ea"/>
                          <a:sym typeface="+mn-lt"/>
                        </a:rPr>
                        <a:t>2017</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600" kern="0">
                          <a:effectLst/>
                          <a:latin typeface="+mn-lt"/>
                          <a:ea typeface="+mn-ea"/>
                          <a:cs typeface="+mn-ea"/>
                          <a:sym typeface="+mn-lt"/>
                        </a:rPr>
                        <a:t>10008.26</a:t>
                      </a:r>
                      <a:endParaRPr lang="zh-CN" altLang="en-US" sz="1600" kern="10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59.1</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r>
              <a:tr h="368300">
                <a:tc>
                  <a:txBody>
                    <a:bodyPr/>
                    <a:lstStyle/>
                    <a:p>
                      <a:pPr marL="0" marR="0" algn="ctr" fontAlgn="ctr">
                        <a:spcBef>
                          <a:spcPts val="0"/>
                        </a:spcBef>
                        <a:spcAft>
                          <a:spcPts val="0"/>
                        </a:spcAft>
                      </a:pPr>
                      <a:r>
                        <a:rPr lang="en-US" altLang="zh-CN" sz="1600" kern="0" dirty="0">
                          <a:effectLst/>
                          <a:latin typeface="+mn-lt"/>
                          <a:ea typeface="+mn-ea"/>
                          <a:cs typeface="+mn-ea"/>
                          <a:sym typeface="+mn-lt"/>
                        </a:rPr>
                        <a:t>2018</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3637</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-63.7</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r>
              <a:tr h="368300">
                <a:tc>
                  <a:txBody>
                    <a:bodyPr/>
                    <a:lstStyle/>
                    <a:p>
                      <a:pPr marL="0" marR="0" algn="ctr" fontAlgn="ctr">
                        <a:spcBef>
                          <a:spcPts val="0"/>
                        </a:spcBef>
                        <a:spcAft>
                          <a:spcPts val="0"/>
                        </a:spcAft>
                      </a:pPr>
                      <a:r>
                        <a:rPr lang="en-US" altLang="zh-CN" sz="1600" kern="0">
                          <a:effectLst/>
                          <a:latin typeface="+mn-lt"/>
                          <a:ea typeface="+mn-ea"/>
                          <a:cs typeface="+mn-ea"/>
                          <a:sym typeface="+mn-lt"/>
                        </a:rPr>
                        <a:t>2019</a:t>
                      </a:r>
                      <a:endParaRPr lang="zh-CN" altLang="en-US" sz="1600" kern="10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7253</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99.4</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r>
              <a:tr h="368300">
                <a:tc>
                  <a:txBody>
                    <a:bodyPr/>
                    <a:lstStyle/>
                    <a:p>
                      <a:pPr marL="0" marR="0" algn="ctr" fontAlgn="ctr">
                        <a:spcBef>
                          <a:spcPts val="0"/>
                        </a:spcBef>
                        <a:spcAft>
                          <a:spcPts val="0"/>
                        </a:spcAft>
                      </a:pPr>
                      <a:r>
                        <a:rPr lang="en-US" altLang="zh-CN" sz="1600" kern="0">
                          <a:effectLst/>
                          <a:latin typeface="+mn-lt"/>
                          <a:ea typeface="+mn-ea"/>
                          <a:cs typeface="+mn-ea"/>
                          <a:sym typeface="+mn-lt"/>
                        </a:rPr>
                        <a:t>2020</a:t>
                      </a:r>
                      <a:endParaRPr lang="zh-CN" altLang="en-US" sz="1600" kern="10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20844</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187.4</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r>
              <a:tr h="368300">
                <a:tc>
                  <a:txBody>
                    <a:bodyPr/>
                    <a:lstStyle/>
                    <a:p>
                      <a:pPr marL="0" marR="0" algn="ctr" fontAlgn="ctr">
                        <a:spcBef>
                          <a:spcPts val="0"/>
                        </a:spcBef>
                        <a:spcAft>
                          <a:spcPts val="0"/>
                        </a:spcAft>
                      </a:pPr>
                      <a:r>
                        <a:rPr lang="en-US" altLang="zh-CN" sz="1600" kern="0">
                          <a:effectLst/>
                          <a:latin typeface="+mn-lt"/>
                          <a:ea typeface="+mn-ea"/>
                          <a:cs typeface="+mn-ea"/>
                          <a:sym typeface="+mn-lt"/>
                        </a:rPr>
                        <a:t>2021</a:t>
                      </a:r>
                      <a:endParaRPr lang="zh-CN" altLang="en-US" sz="1600" kern="10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45578</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118.7</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0000"/>
                      </a:srgbClr>
                    </a:solidFill>
                  </a:tcPr>
                </a:tc>
              </a:tr>
            </a:tbl>
          </a:graphicData>
        </a:graphic>
      </p:graphicFrame>
      <p:sp>
        <p:nvSpPr>
          <p:cNvPr id="12" name="文本框 11"/>
          <p:cNvSpPr txBox="true"/>
          <p:nvPr/>
        </p:nvSpPr>
        <p:spPr>
          <a:xfrm>
            <a:off x="1955799" y="1886590"/>
            <a:ext cx="8585200" cy="430887"/>
          </a:xfrm>
          <a:prstGeom prst="rect">
            <a:avLst/>
          </a:prstGeom>
          <a:noFill/>
        </p:spPr>
        <p:txBody>
          <a:bodyPr wrap="square" rtlCol="0">
            <a:spAutoFit/>
          </a:bodyPr>
          <a:lstStyle/>
          <a:p>
            <a:r>
              <a:rPr lang="zh-CN" altLang="en-US" sz="1800" b="1" kern="100" spc="30" dirty="0">
                <a:solidFill>
                  <a:srgbClr val="0070C0"/>
                </a:solidFill>
                <a:effectLst/>
                <a:cs typeface="+mn-ea"/>
                <a:sym typeface="+mn-lt"/>
              </a:rPr>
              <a:t>近五年，</a:t>
            </a:r>
            <a:r>
              <a:rPr lang="zh-CN" altLang="en-US" sz="1800" b="1" kern="100" dirty="0">
                <a:solidFill>
                  <a:srgbClr val="0070C0"/>
                </a:solidFill>
                <a:effectLst/>
                <a:cs typeface="+mn-ea"/>
                <a:sym typeface="+mn-lt"/>
              </a:rPr>
              <a:t>聊城市实际使用外资</a:t>
            </a:r>
            <a:r>
              <a:rPr lang="en-US" altLang="zh-CN" sz="2200" b="1" kern="100" dirty="0">
                <a:solidFill>
                  <a:srgbClr val="C00000"/>
                </a:solidFill>
                <a:effectLst/>
                <a:cs typeface="+mn-ea"/>
                <a:sym typeface="+mn-lt"/>
              </a:rPr>
              <a:t>8.7</a:t>
            </a:r>
            <a:r>
              <a:rPr lang="zh-CN" altLang="en-US" sz="1800" b="1" kern="100" dirty="0">
                <a:solidFill>
                  <a:srgbClr val="0070C0"/>
                </a:solidFill>
                <a:effectLst/>
                <a:cs typeface="+mn-ea"/>
                <a:sym typeface="+mn-lt"/>
              </a:rPr>
              <a:t>亿美元，年均增长</a:t>
            </a:r>
            <a:r>
              <a:rPr lang="en-US" altLang="zh-CN" sz="2200" b="1" kern="100" dirty="0">
                <a:solidFill>
                  <a:srgbClr val="C00000"/>
                </a:solidFill>
                <a:cs typeface="+mn-ea"/>
                <a:sym typeface="+mn-lt"/>
              </a:rPr>
              <a:t>46%</a:t>
            </a:r>
            <a:r>
              <a:rPr lang="zh-CN" altLang="en-US" sz="1800" b="1" kern="100" dirty="0">
                <a:solidFill>
                  <a:srgbClr val="0070C0"/>
                </a:solidFill>
                <a:effectLst/>
                <a:cs typeface="+mn-ea"/>
                <a:sym typeface="+mn-lt"/>
              </a:rPr>
              <a:t>（以</a:t>
            </a:r>
            <a:r>
              <a:rPr lang="en-US" altLang="zh-CN" sz="1800" b="1" kern="100" dirty="0">
                <a:solidFill>
                  <a:srgbClr val="0070C0"/>
                </a:solidFill>
                <a:effectLst/>
                <a:cs typeface="+mn-ea"/>
                <a:sym typeface="+mn-lt"/>
              </a:rPr>
              <a:t>2017</a:t>
            </a:r>
            <a:r>
              <a:rPr lang="zh-CN" altLang="en-US" sz="1800" b="1" kern="100" dirty="0">
                <a:solidFill>
                  <a:srgbClr val="0070C0"/>
                </a:solidFill>
                <a:effectLst/>
                <a:cs typeface="+mn-ea"/>
                <a:sym typeface="+mn-lt"/>
              </a:rPr>
              <a:t>年为基数）。</a:t>
            </a:r>
            <a:endParaRPr lang="en-US" altLang="zh-CN" sz="1800" b="1" kern="100" dirty="0">
              <a:solidFill>
                <a:srgbClr val="0070C0"/>
              </a:solidFill>
              <a:effectLst/>
              <a:cs typeface="+mn-ea"/>
              <a:sym typeface="+mn-lt"/>
            </a:endParaRPr>
          </a:p>
        </p:txBody>
      </p:sp>
      <p:sp>
        <p:nvSpPr>
          <p:cNvPr id="13" name="矩形 12"/>
          <p:cNvSpPr/>
          <p:nvPr/>
        </p:nvSpPr>
        <p:spPr>
          <a:xfrm>
            <a:off x="544196" y="5168900"/>
            <a:ext cx="4980304" cy="35689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6" name="组合 15"/>
          <p:cNvGrpSpPr/>
          <p:nvPr/>
        </p:nvGrpSpPr>
        <p:grpSpPr>
          <a:xfrm>
            <a:off x="2376239" y="5662203"/>
            <a:ext cx="1593282" cy="792559"/>
            <a:chOff x="2626009" y="5651501"/>
            <a:chExt cx="1593282" cy="792559"/>
          </a:xfrm>
        </p:grpSpPr>
        <p:sp>
          <p:nvSpPr>
            <p:cNvPr id="14" name="文本框 13"/>
            <p:cNvSpPr txBox="true"/>
            <p:nvPr/>
          </p:nvSpPr>
          <p:spPr>
            <a:xfrm>
              <a:off x="2626009" y="6013173"/>
              <a:ext cx="1593282" cy="430887"/>
            </a:xfrm>
            <a:prstGeom prst="rect">
              <a:avLst/>
            </a:prstGeom>
            <a:noFill/>
          </p:spPr>
          <p:txBody>
            <a:bodyPr wrap="square" rtlCol="0">
              <a:spAutoFit/>
            </a:bodyPr>
            <a:lstStyle/>
            <a:p>
              <a:r>
                <a:rPr lang="zh-CN" altLang="en-US" sz="2200" b="1" kern="100" dirty="0">
                  <a:solidFill>
                    <a:srgbClr val="C00000"/>
                  </a:solidFill>
                  <a:cs typeface="+mn-ea"/>
                  <a:sym typeface="+mn-lt"/>
                </a:rPr>
                <a:t>创历史新高</a:t>
              </a:r>
              <a:endParaRPr lang="zh-CN" altLang="en-US" sz="2200" b="1" kern="100" dirty="0">
                <a:solidFill>
                  <a:srgbClr val="C00000"/>
                </a:solidFill>
                <a:cs typeface="+mn-ea"/>
                <a:sym typeface="+mn-lt"/>
              </a:endParaRPr>
            </a:p>
          </p:txBody>
        </p:sp>
        <p:sp>
          <p:nvSpPr>
            <p:cNvPr id="15" name="箭头: 下 14"/>
            <p:cNvSpPr/>
            <p:nvPr/>
          </p:nvSpPr>
          <p:spPr>
            <a:xfrm>
              <a:off x="3302000" y="5651501"/>
              <a:ext cx="241300" cy="314832"/>
            </a:xfrm>
            <a:prstGeom prst="downArrow">
              <a:avLst/>
            </a:prstGeom>
            <a:gradFill flip="none" rotWithShape="true">
              <a:gsLst>
                <a:gs pos="0">
                  <a:schemeClr val="bg1">
                    <a:alpha val="0"/>
                  </a:schemeClr>
                </a:gs>
                <a:gs pos="58000">
                  <a:schemeClr val="accent2">
                    <a:lumMod val="60000"/>
                    <a:lumOff val="40000"/>
                  </a:schemeClr>
                </a:gs>
              </a:gsLst>
              <a:lin ang="540000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6" name="组合 25"/>
          <p:cNvGrpSpPr/>
          <p:nvPr/>
        </p:nvGrpSpPr>
        <p:grpSpPr>
          <a:xfrm>
            <a:off x="5749472" y="2556426"/>
            <a:ext cx="3127860" cy="2777049"/>
            <a:chOff x="5778500" y="2893161"/>
            <a:chExt cx="3127860" cy="2547733"/>
          </a:xfrm>
        </p:grpSpPr>
        <p:graphicFrame>
          <p:nvGraphicFramePr>
            <p:cNvPr id="19" name="图表 18"/>
            <p:cNvGraphicFramePr/>
            <p:nvPr/>
          </p:nvGraphicFramePr>
          <p:xfrm>
            <a:off x="5778500" y="2893161"/>
            <a:ext cx="3127860" cy="2085240"/>
          </p:xfrm>
          <a:graphic>
            <a:graphicData uri="http://schemas.openxmlformats.org/drawingml/2006/chart">
              <c:chart xmlns:c="http://schemas.openxmlformats.org/drawingml/2006/chart" xmlns:r="http://schemas.openxmlformats.org/officeDocument/2006/relationships" r:id="rId1"/>
            </a:graphicData>
          </a:graphic>
        </p:graphicFrame>
        <p:sp>
          <p:nvSpPr>
            <p:cNvPr id="21" name="文本框 20"/>
            <p:cNvSpPr txBox="true"/>
            <p:nvPr/>
          </p:nvSpPr>
          <p:spPr>
            <a:xfrm>
              <a:off x="6053745" y="3594983"/>
              <a:ext cx="1432842" cy="310598"/>
            </a:xfrm>
            <a:prstGeom prst="rect">
              <a:avLst/>
            </a:prstGeom>
            <a:noFill/>
          </p:spPr>
          <p:txBody>
            <a:bodyPr wrap="square" rtlCol="0">
              <a:spAutoFit/>
            </a:bodyPr>
            <a:lstStyle/>
            <a:p>
              <a:pPr algn="ctr"/>
              <a:r>
                <a:rPr lang="en-US" altLang="zh-CN" sz="1600" b="1" kern="100" spc="30" dirty="0">
                  <a:solidFill>
                    <a:srgbClr val="FFFF00"/>
                  </a:solidFill>
                  <a:effectLst>
                    <a:outerShdw blurRad="38100" dist="38100" dir="2700000" algn="tl">
                      <a:srgbClr val="000000">
                        <a:alpha val="43137"/>
                      </a:srgbClr>
                    </a:outerShdw>
                  </a:effectLst>
                  <a:cs typeface="+mn-ea"/>
                  <a:sym typeface="+mn-lt"/>
                </a:rPr>
                <a:t>14790</a:t>
              </a:r>
              <a:r>
                <a:rPr lang="zh-CN" altLang="en-US" sz="1600" b="1" kern="100" spc="30" dirty="0">
                  <a:solidFill>
                    <a:srgbClr val="FFFF00"/>
                  </a:solidFill>
                  <a:effectLst>
                    <a:outerShdw blurRad="38100" dist="38100" dir="2700000" algn="tl">
                      <a:srgbClr val="000000">
                        <a:alpha val="43137"/>
                      </a:srgbClr>
                    </a:outerShdw>
                  </a:effectLst>
                  <a:cs typeface="+mn-ea"/>
                  <a:sym typeface="+mn-lt"/>
                </a:rPr>
                <a:t>万</a:t>
              </a:r>
              <a:endParaRPr lang="en-US" altLang="zh-CN" sz="1600" b="1" kern="100" spc="30" dirty="0">
                <a:solidFill>
                  <a:srgbClr val="FFFF00"/>
                </a:solidFill>
                <a:effectLst>
                  <a:outerShdw blurRad="38100" dist="38100" dir="2700000" algn="tl">
                    <a:srgbClr val="000000">
                      <a:alpha val="43137"/>
                    </a:srgbClr>
                  </a:outerShdw>
                </a:effectLst>
                <a:cs typeface="+mn-ea"/>
                <a:sym typeface="+mn-lt"/>
              </a:endParaRPr>
            </a:p>
          </p:txBody>
        </p:sp>
        <p:sp>
          <p:nvSpPr>
            <p:cNvPr id="23" name="文本框 22"/>
            <p:cNvSpPr txBox="true"/>
            <p:nvPr/>
          </p:nvSpPr>
          <p:spPr>
            <a:xfrm>
              <a:off x="5950987" y="4837110"/>
              <a:ext cx="2782887" cy="603784"/>
            </a:xfrm>
            <a:prstGeom prst="rect">
              <a:avLst/>
            </a:prstGeom>
            <a:noFill/>
          </p:spPr>
          <p:txBody>
            <a:bodyPr wrap="square" rtlCol="0">
              <a:spAutoFit/>
            </a:bodyPr>
            <a:lstStyle/>
            <a:p>
              <a:pPr algn="ctr">
                <a:lnSpc>
                  <a:spcPct val="120000"/>
                </a:lnSpc>
              </a:pPr>
              <a:r>
                <a:rPr lang="zh-CN" altLang="en-US" sz="1600" kern="0" dirty="0">
                  <a:solidFill>
                    <a:schemeClr val="dk1"/>
                  </a:solidFill>
                  <a:cs typeface="+mn-ea"/>
                  <a:sym typeface="+mn-lt"/>
                </a:rPr>
                <a:t>同比增长</a:t>
              </a:r>
              <a:r>
                <a:rPr lang="en-US" altLang="zh-CN" sz="1600" b="1" kern="0" dirty="0">
                  <a:solidFill>
                    <a:srgbClr val="C00000"/>
                  </a:solidFill>
                  <a:cs typeface="+mn-ea"/>
                  <a:sym typeface="+mn-lt"/>
                </a:rPr>
                <a:t>217.3%</a:t>
              </a:r>
              <a:endParaRPr lang="en-US" altLang="zh-CN" sz="1600" b="1" kern="0" dirty="0">
                <a:solidFill>
                  <a:srgbClr val="C00000"/>
                </a:solidFill>
                <a:cs typeface="+mn-ea"/>
                <a:sym typeface="+mn-lt"/>
              </a:endParaRPr>
            </a:p>
            <a:p>
              <a:pPr algn="ctr">
                <a:lnSpc>
                  <a:spcPct val="120000"/>
                </a:lnSpc>
              </a:pPr>
              <a:r>
                <a:rPr lang="zh-CN" altLang="en-US" sz="1600" kern="0" dirty="0">
                  <a:solidFill>
                    <a:schemeClr val="dk1"/>
                  </a:solidFill>
                  <a:cs typeface="+mn-ea"/>
                  <a:sym typeface="+mn-lt"/>
                </a:rPr>
                <a:t>增幅高于全省</a:t>
              </a:r>
              <a:r>
                <a:rPr lang="en-US" altLang="zh-CN" sz="1600" b="1" kern="0" dirty="0">
                  <a:solidFill>
                    <a:srgbClr val="C00000"/>
                  </a:solidFill>
                  <a:cs typeface="+mn-ea"/>
                  <a:sym typeface="+mn-lt"/>
                </a:rPr>
                <a:t>144.4</a:t>
              </a:r>
              <a:r>
                <a:rPr lang="zh-CN" altLang="en-US" sz="1600" kern="0" dirty="0">
                  <a:solidFill>
                    <a:schemeClr val="dk1"/>
                  </a:solidFill>
                  <a:cs typeface="+mn-ea"/>
                  <a:sym typeface="+mn-lt"/>
                </a:rPr>
                <a:t>个百分点</a:t>
              </a:r>
              <a:endParaRPr lang="zh-CN" altLang="en-US" sz="1600" kern="0" dirty="0">
                <a:solidFill>
                  <a:schemeClr val="dk1"/>
                </a:solidFill>
                <a:cs typeface="+mn-ea"/>
                <a:sym typeface="+mn-lt"/>
              </a:endParaRPr>
            </a:p>
          </p:txBody>
        </p:sp>
      </p:grpSp>
      <p:grpSp>
        <p:nvGrpSpPr>
          <p:cNvPr id="27" name="组合 26"/>
          <p:cNvGrpSpPr/>
          <p:nvPr/>
        </p:nvGrpSpPr>
        <p:grpSpPr>
          <a:xfrm>
            <a:off x="8744916" y="2556427"/>
            <a:ext cx="3127860" cy="2777048"/>
            <a:chOff x="8773944" y="2893161"/>
            <a:chExt cx="3127860" cy="2547732"/>
          </a:xfrm>
        </p:grpSpPr>
        <p:graphicFrame>
          <p:nvGraphicFramePr>
            <p:cNvPr id="20" name="图表 19"/>
            <p:cNvGraphicFramePr/>
            <p:nvPr/>
          </p:nvGraphicFramePr>
          <p:xfrm>
            <a:off x="8773944" y="2893161"/>
            <a:ext cx="3127860" cy="2085240"/>
          </p:xfrm>
          <a:graphic>
            <a:graphicData uri="http://schemas.openxmlformats.org/drawingml/2006/chart">
              <c:chart xmlns:c="http://schemas.openxmlformats.org/drawingml/2006/chart" xmlns:r="http://schemas.openxmlformats.org/officeDocument/2006/relationships" r:id="rId2"/>
            </a:graphicData>
          </a:graphic>
        </p:graphicFrame>
        <p:sp>
          <p:nvSpPr>
            <p:cNvPr id="22" name="文本框 21"/>
            <p:cNvSpPr txBox="true"/>
            <p:nvPr/>
          </p:nvSpPr>
          <p:spPr>
            <a:xfrm>
              <a:off x="10587445" y="3661276"/>
              <a:ext cx="955688" cy="310598"/>
            </a:xfrm>
            <a:prstGeom prst="rect">
              <a:avLst/>
            </a:prstGeom>
            <a:noFill/>
          </p:spPr>
          <p:txBody>
            <a:bodyPr wrap="square" rtlCol="0">
              <a:spAutoFit/>
            </a:bodyPr>
            <a:lstStyle/>
            <a:p>
              <a:pPr algn="ctr"/>
              <a:r>
                <a:rPr lang="en-US" altLang="zh-CN" sz="1600" b="1" kern="100" spc="30">
                  <a:solidFill>
                    <a:srgbClr val="FFFF00"/>
                  </a:solidFill>
                  <a:effectLst>
                    <a:outerShdw blurRad="38100" dist="38100" dir="2700000" algn="tl">
                      <a:srgbClr val="000000">
                        <a:alpha val="43137"/>
                      </a:srgbClr>
                    </a:outerShdw>
                  </a:effectLst>
                  <a:cs typeface="+mn-ea"/>
                  <a:sym typeface="+mn-lt"/>
                </a:rPr>
                <a:t>2667</a:t>
              </a:r>
              <a:r>
                <a:rPr lang="zh-CN" altLang="en-US" sz="1600" b="1" kern="100" spc="30">
                  <a:solidFill>
                    <a:srgbClr val="FFFF00"/>
                  </a:solidFill>
                  <a:effectLst>
                    <a:outerShdw blurRad="38100" dist="38100" dir="2700000" algn="tl">
                      <a:srgbClr val="000000">
                        <a:alpha val="43137"/>
                      </a:srgbClr>
                    </a:outerShdw>
                  </a:effectLst>
                  <a:cs typeface="+mn-ea"/>
                  <a:sym typeface="+mn-lt"/>
                </a:rPr>
                <a:t>万</a:t>
              </a:r>
              <a:endParaRPr lang="en-US" altLang="zh-CN" sz="1600" b="1" kern="100" spc="30" dirty="0">
                <a:solidFill>
                  <a:srgbClr val="FFFF00"/>
                </a:solidFill>
                <a:effectLst>
                  <a:outerShdw blurRad="38100" dist="38100" dir="2700000" algn="tl">
                    <a:srgbClr val="000000">
                      <a:alpha val="43137"/>
                    </a:srgbClr>
                  </a:outerShdw>
                </a:effectLst>
                <a:cs typeface="+mn-ea"/>
                <a:sym typeface="+mn-lt"/>
              </a:endParaRPr>
            </a:p>
          </p:txBody>
        </p:sp>
        <p:sp>
          <p:nvSpPr>
            <p:cNvPr id="24" name="文本框 23"/>
            <p:cNvSpPr txBox="true"/>
            <p:nvPr/>
          </p:nvSpPr>
          <p:spPr>
            <a:xfrm>
              <a:off x="8946431" y="4837109"/>
              <a:ext cx="2782887" cy="603784"/>
            </a:xfrm>
            <a:prstGeom prst="rect">
              <a:avLst/>
            </a:prstGeom>
            <a:noFill/>
          </p:spPr>
          <p:txBody>
            <a:bodyPr wrap="square" rtlCol="0">
              <a:spAutoFit/>
            </a:bodyPr>
            <a:lstStyle/>
            <a:p>
              <a:pPr algn="ctr">
                <a:lnSpc>
                  <a:spcPct val="120000"/>
                </a:lnSpc>
              </a:pPr>
              <a:r>
                <a:rPr lang="zh-CN" altLang="en-US" sz="1600" kern="0" dirty="0">
                  <a:solidFill>
                    <a:schemeClr val="dk1"/>
                  </a:solidFill>
                  <a:cs typeface="+mn-ea"/>
                  <a:sym typeface="+mn-lt"/>
                </a:rPr>
                <a:t>同比增长</a:t>
              </a:r>
              <a:r>
                <a:rPr lang="en-US" altLang="zh-CN" sz="1600" b="1" kern="0" dirty="0">
                  <a:solidFill>
                    <a:srgbClr val="C00000"/>
                  </a:solidFill>
                  <a:cs typeface="+mn-ea"/>
                  <a:sym typeface="+mn-lt"/>
                </a:rPr>
                <a:t>153.3%</a:t>
              </a:r>
              <a:endParaRPr lang="en-US" altLang="zh-CN" sz="1600" b="1" kern="0" dirty="0">
                <a:solidFill>
                  <a:srgbClr val="C00000"/>
                </a:solidFill>
                <a:cs typeface="+mn-ea"/>
                <a:sym typeface="+mn-lt"/>
              </a:endParaRPr>
            </a:p>
            <a:p>
              <a:pPr algn="ctr">
                <a:lnSpc>
                  <a:spcPct val="120000"/>
                </a:lnSpc>
              </a:pPr>
              <a:r>
                <a:rPr lang="zh-CN" altLang="en-US" sz="1600" kern="0" dirty="0">
                  <a:solidFill>
                    <a:schemeClr val="dk1"/>
                  </a:solidFill>
                  <a:cs typeface="+mn-ea"/>
                  <a:sym typeface="+mn-lt"/>
                </a:rPr>
                <a:t>增幅高于全省</a:t>
              </a:r>
              <a:r>
                <a:rPr lang="en-US" altLang="zh-CN" sz="1600" b="1" kern="0" dirty="0">
                  <a:solidFill>
                    <a:srgbClr val="C00000"/>
                  </a:solidFill>
                  <a:cs typeface="+mn-ea"/>
                  <a:sym typeface="+mn-lt"/>
                </a:rPr>
                <a:t>100.9</a:t>
              </a:r>
              <a:r>
                <a:rPr lang="zh-CN" altLang="en-US" sz="1600" kern="0" dirty="0">
                  <a:solidFill>
                    <a:schemeClr val="dk1"/>
                  </a:solidFill>
                  <a:cs typeface="+mn-ea"/>
                  <a:sym typeface="+mn-lt"/>
                </a:rPr>
                <a:t>个百分点</a:t>
              </a:r>
              <a:endParaRPr lang="zh-CN" altLang="en-US" sz="1600" kern="0" dirty="0">
                <a:solidFill>
                  <a:schemeClr val="dk1"/>
                </a:solidFill>
                <a:cs typeface="+mn-ea"/>
                <a:sym typeface="+mn-lt"/>
              </a:endParaRPr>
            </a:p>
          </p:txBody>
        </p:sp>
      </p:grpSp>
      <p:sp>
        <p:nvSpPr>
          <p:cNvPr id="17" name="文本框 16"/>
          <p:cNvSpPr txBox="true"/>
          <p:nvPr/>
        </p:nvSpPr>
        <p:spPr>
          <a:xfrm>
            <a:off x="7806985" y="2961832"/>
            <a:ext cx="889987" cy="261610"/>
          </a:xfrm>
          <a:prstGeom prst="rect">
            <a:avLst/>
          </a:prstGeom>
          <a:noFill/>
        </p:spPr>
        <p:txBody>
          <a:bodyPr wrap="none" rtlCol="0">
            <a:spAutoFit/>
          </a:bodyPr>
          <a:lstStyle/>
          <a:p>
            <a:pPr algn="ctr"/>
            <a:r>
              <a:rPr lang="zh-CN" altLang="en-US" sz="1100">
                <a:solidFill>
                  <a:schemeClr val="tx1">
                    <a:lumMod val="75000"/>
                    <a:lumOff val="25000"/>
                  </a:schemeClr>
                </a:solidFill>
                <a:cs typeface="+mn-ea"/>
                <a:sym typeface="+mn-lt"/>
              </a:rPr>
              <a:t>单位：美元</a:t>
            </a:r>
            <a:endParaRPr lang="zh-CN" altLang="en-US" sz="1100">
              <a:solidFill>
                <a:schemeClr val="tx1">
                  <a:lumMod val="75000"/>
                  <a:lumOff val="25000"/>
                </a:schemeClr>
              </a:solidFill>
              <a:cs typeface="+mn-ea"/>
              <a:sym typeface="+mn-lt"/>
            </a:endParaRPr>
          </a:p>
        </p:txBody>
      </p:sp>
      <p:sp>
        <p:nvSpPr>
          <p:cNvPr id="35" name="文本框 34"/>
          <p:cNvSpPr txBox="true"/>
          <p:nvPr/>
        </p:nvSpPr>
        <p:spPr>
          <a:xfrm>
            <a:off x="10881110" y="2961832"/>
            <a:ext cx="889987" cy="261610"/>
          </a:xfrm>
          <a:prstGeom prst="rect">
            <a:avLst/>
          </a:prstGeom>
          <a:noFill/>
        </p:spPr>
        <p:txBody>
          <a:bodyPr wrap="none" rtlCol="0">
            <a:spAutoFit/>
          </a:bodyPr>
          <a:lstStyle/>
          <a:p>
            <a:pPr algn="ctr"/>
            <a:r>
              <a:rPr lang="zh-CN" altLang="en-US" sz="1100">
                <a:solidFill>
                  <a:schemeClr val="tx1">
                    <a:lumMod val="75000"/>
                    <a:lumOff val="25000"/>
                  </a:schemeClr>
                </a:solidFill>
                <a:cs typeface="+mn-ea"/>
                <a:sym typeface="+mn-lt"/>
              </a:rPr>
              <a:t>单位：美元</a:t>
            </a:r>
            <a:endParaRPr lang="zh-CN" altLang="en-US" sz="110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4441370"/>
            <a:ext cx="12192000" cy="243114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0" y="171450"/>
            <a:ext cx="12192000" cy="711200"/>
            <a:chOff x="0" y="171450"/>
            <a:chExt cx="12192000" cy="711200"/>
          </a:xfrm>
        </p:grpSpPr>
        <p:grpSp>
          <p:nvGrpSpPr>
            <p:cNvPr id="4" name="组合 3"/>
            <p:cNvGrpSpPr/>
            <p:nvPr/>
          </p:nvGrpSpPr>
          <p:grpSpPr>
            <a:xfrm>
              <a:off x="0" y="171450"/>
              <a:ext cx="12192000" cy="711200"/>
              <a:chOff x="0" y="171450"/>
              <a:chExt cx="12192000" cy="711200"/>
            </a:xfrm>
          </p:grpSpPr>
          <p:sp>
            <p:nvSpPr>
              <p:cNvPr id="6" name="矩形 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二、聊城商务发展取得的主要成效</a:t>
              </a:r>
              <a:endParaRPr lang="zh-CN" altLang="en-US" sz="2600" b="1" dirty="0">
                <a:solidFill>
                  <a:schemeClr val="bg1"/>
                </a:solidFill>
                <a:cs typeface="+mn-ea"/>
                <a:sym typeface="+mn-lt"/>
              </a:endParaRPr>
            </a:p>
          </p:txBody>
        </p:sp>
      </p:grpSp>
      <p:sp>
        <p:nvSpPr>
          <p:cNvPr id="8" name="文本框 7"/>
          <p:cNvSpPr txBox="true"/>
          <p:nvPr/>
        </p:nvSpPr>
        <p:spPr>
          <a:xfrm>
            <a:off x="908049" y="1444923"/>
            <a:ext cx="10375901" cy="719556"/>
          </a:xfrm>
          <a:prstGeom prst="rect">
            <a:avLst/>
          </a:prstGeom>
          <a:noFill/>
        </p:spPr>
        <p:txBody>
          <a:bodyPr wrap="square">
            <a:spAutoFit/>
          </a:bodyPr>
          <a:lstStyle/>
          <a:p>
            <a:pPr>
              <a:lnSpc>
                <a:spcPct val="200000"/>
              </a:lnSpc>
            </a:pPr>
            <a:r>
              <a:rPr lang="en-US" altLang="zh-CN" sz="2000" kern="100" spc="30" dirty="0">
                <a:cs typeface="+mn-ea"/>
                <a:sym typeface="+mn-lt"/>
              </a:rPr>
              <a:t>2020</a:t>
            </a:r>
            <a:r>
              <a:rPr lang="zh-CN" altLang="en-US" sz="2000" kern="100" spc="30" dirty="0">
                <a:cs typeface="+mn-ea"/>
                <a:sym typeface="+mn-lt"/>
              </a:rPr>
              <a:t>年凤祥股份正式在港交所挂牌上市，发行股票</a:t>
            </a:r>
            <a:r>
              <a:rPr lang="en-US" altLang="zh-CN" sz="2400" b="1" kern="100" spc="30" dirty="0">
                <a:solidFill>
                  <a:srgbClr val="C00000"/>
                </a:solidFill>
                <a:cs typeface="+mn-ea"/>
                <a:sym typeface="+mn-lt"/>
              </a:rPr>
              <a:t>3.55</a:t>
            </a:r>
            <a:r>
              <a:rPr lang="zh-CN" altLang="en-US" sz="2400" b="1" kern="100" spc="30" dirty="0">
                <a:solidFill>
                  <a:srgbClr val="C00000"/>
                </a:solidFill>
                <a:cs typeface="+mn-ea"/>
                <a:sym typeface="+mn-lt"/>
              </a:rPr>
              <a:t>亿</a:t>
            </a:r>
            <a:r>
              <a:rPr lang="zh-CN" altLang="en-US" sz="2000" kern="100" spc="30" dirty="0">
                <a:cs typeface="+mn-ea"/>
                <a:sym typeface="+mn-lt"/>
              </a:rPr>
              <a:t>股，募集资金</a:t>
            </a:r>
            <a:r>
              <a:rPr lang="en-US" altLang="zh-CN" sz="2400" b="1" kern="100" spc="30" dirty="0">
                <a:solidFill>
                  <a:srgbClr val="C00000"/>
                </a:solidFill>
                <a:cs typeface="+mn-ea"/>
                <a:sym typeface="+mn-lt"/>
              </a:rPr>
              <a:t>10.04</a:t>
            </a:r>
            <a:r>
              <a:rPr lang="zh-CN" altLang="en-US" sz="2400" b="1" kern="100" spc="30" dirty="0">
                <a:solidFill>
                  <a:srgbClr val="C00000"/>
                </a:solidFill>
                <a:cs typeface="+mn-ea"/>
                <a:sym typeface="+mn-lt"/>
              </a:rPr>
              <a:t>亿港元</a:t>
            </a:r>
            <a:r>
              <a:rPr lang="zh-CN" altLang="en-US" sz="2000" kern="100" spc="30" dirty="0">
                <a:cs typeface="+mn-ea"/>
                <a:sym typeface="+mn-lt"/>
              </a:rPr>
              <a:t>。</a:t>
            </a:r>
            <a:endParaRPr lang="zh-CN" altLang="en-US" sz="2000" kern="100" spc="30" dirty="0">
              <a:cs typeface="+mn-ea"/>
              <a:sym typeface="+mn-lt"/>
            </a:endParaRPr>
          </a:p>
        </p:txBody>
      </p:sp>
      <p:pic>
        <p:nvPicPr>
          <p:cNvPr id="10" name="图片 9"/>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a:off x="987735" y="2295397"/>
            <a:ext cx="4789326" cy="2806246"/>
          </a:xfrm>
          <a:prstGeom prst="rect">
            <a:avLst/>
          </a:prstGeom>
        </p:spPr>
      </p:pic>
      <p:pic>
        <p:nvPicPr>
          <p:cNvPr id="19" name="图片 18"/>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5951230" y="2295396"/>
            <a:ext cx="5332720" cy="2787101"/>
          </a:xfrm>
          <a:prstGeom prst="rect">
            <a:avLst/>
          </a:prstGeom>
        </p:spPr>
      </p:pic>
      <p:grpSp>
        <p:nvGrpSpPr>
          <p:cNvPr id="25" name="组合 24"/>
          <p:cNvGrpSpPr/>
          <p:nvPr/>
        </p:nvGrpSpPr>
        <p:grpSpPr>
          <a:xfrm>
            <a:off x="987735" y="5203702"/>
            <a:ext cx="10394640" cy="1140505"/>
            <a:chOff x="987735" y="5252688"/>
            <a:chExt cx="10394640" cy="1140505"/>
          </a:xfrm>
        </p:grpSpPr>
        <p:sp>
          <p:nvSpPr>
            <p:cNvPr id="16" name="文本框 15"/>
            <p:cNvSpPr txBox="true"/>
            <p:nvPr/>
          </p:nvSpPr>
          <p:spPr>
            <a:xfrm>
              <a:off x="1153742" y="5252688"/>
              <a:ext cx="10130208" cy="1140505"/>
            </a:xfrm>
            <a:prstGeom prst="rect">
              <a:avLst/>
            </a:prstGeom>
            <a:noFill/>
          </p:spPr>
          <p:txBody>
            <a:bodyPr wrap="square">
              <a:spAutoFit/>
            </a:bodyPr>
            <a:lstStyle/>
            <a:p>
              <a:pPr algn="ctr">
                <a:lnSpc>
                  <a:spcPct val="150000"/>
                </a:lnSpc>
              </a:pPr>
              <a:r>
                <a:rPr lang="zh-CN" altLang="en-US" sz="2600" b="1" kern="100" spc="30" dirty="0">
                  <a:solidFill>
                    <a:schemeClr val="bg1"/>
                  </a:solidFill>
                  <a:cs typeface="+mn-ea"/>
                  <a:sym typeface="+mn-lt"/>
                </a:rPr>
                <a:t>凤祥股份的上市</a:t>
              </a:r>
              <a:endParaRPr lang="en-US" altLang="zh-CN" sz="2600" b="1" kern="100" spc="30" dirty="0">
                <a:solidFill>
                  <a:schemeClr val="bg1"/>
                </a:solidFill>
                <a:cs typeface="+mn-ea"/>
                <a:sym typeface="+mn-lt"/>
              </a:endParaRPr>
            </a:p>
            <a:p>
              <a:pPr>
                <a:lnSpc>
                  <a:spcPct val="150000"/>
                </a:lnSpc>
              </a:pPr>
              <a:r>
                <a:rPr lang="zh-CN" altLang="en-US" sz="2200" b="1" kern="100" spc="30" dirty="0">
                  <a:solidFill>
                    <a:schemeClr val="bg1"/>
                  </a:solidFill>
                  <a:cs typeface="+mn-ea"/>
                  <a:sym typeface="+mn-lt"/>
                </a:rPr>
                <a:t>进一步引导我市探索创新利用外资方式方法，为稳住外资外贸基本盘提供保障。</a:t>
              </a:r>
              <a:endParaRPr lang="zh-CN" altLang="en-US" sz="2200" b="1" kern="100" spc="30" dirty="0">
                <a:solidFill>
                  <a:schemeClr val="bg1"/>
                </a:solidFill>
                <a:cs typeface="+mn-ea"/>
                <a:sym typeface="+mn-lt"/>
              </a:endParaRPr>
            </a:p>
          </p:txBody>
        </p:sp>
        <p:cxnSp>
          <p:nvCxnSpPr>
            <p:cNvPr id="23" name="直接连接符 22"/>
            <p:cNvCxnSpPr/>
            <p:nvPr/>
          </p:nvCxnSpPr>
          <p:spPr>
            <a:xfrm>
              <a:off x="7556500" y="5619750"/>
              <a:ext cx="3825875" cy="0"/>
            </a:xfrm>
            <a:prstGeom prst="line">
              <a:avLst/>
            </a:prstGeom>
            <a:ln>
              <a:solidFill>
                <a:srgbClr val="E1EEF8"/>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987735" y="5610225"/>
              <a:ext cx="3825875" cy="0"/>
            </a:xfrm>
            <a:prstGeom prst="line">
              <a:avLst/>
            </a:prstGeom>
            <a:ln>
              <a:solidFill>
                <a:srgbClr val="E1EEF8"/>
              </a:solidFill>
              <a:prstDash val="dash"/>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685627" y="1117601"/>
            <a:ext cx="4219748" cy="502112"/>
            <a:chOff x="733252" y="1326689"/>
            <a:chExt cx="3292013" cy="502112"/>
          </a:xfrm>
        </p:grpSpPr>
        <p:sp>
          <p:nvSpPr>
            <p:cNvPr id="17" name="矩形: 圆角 16"/>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文本框 17"/>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3.</a:t>
              </a:r>
              <a:r>
                <a:rPr lang="zh-CN" altLang="en-US" sz="2000" b="1" kern="100" dirty="0">
                  <a:solidFill>
                    <a:srgbClr val="0070C0"/>
                  </a:solidFill>
                  <a:cs typeface="+mn-ea"/>
                  <a:sym typeface="+mn-lt"/>
                </a:rPr>
                <a:t>利用外资质量和水平不断提升</a:t>
              </a:r>
              <a:endParaRPr lang="en-US" altLang="zh-CN" sz="2000" b="1" kern="100" dirty="0">
                <a:solidFill>
                  <a:srgbClr val="0070C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0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par>
                                <p:cTn id="21" presetID="14" presetClass="entr" presetSubtype="1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randombar(horizontal)">
                                      <p:cBhvr>
                                        <p:cTn id="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true"/>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71450"/>
            <a:ext cx="12192000" cy="711200"/>
            <a:chOff x="0" y="171450"/>
            <a:chExt cx="12192000" cy="711200"/>
          </a:xfrm>
        </p:grpSpPr>
        <p:grpSp>
          <p:nvGrpSpPr>
            <p:cNvPr id="4" name="组合 3"/>
            <p:cNvGrpSpPr/>
            <p:nvPr/>
          </p:nvGrpSpPr>
          <p:grpSpPr>
            <a:xfrm>
              <a:off x="0" y="171450"/>
              <a:ext cx="12192000" cy="711200"/>
              <a:chOff x="0" y="171450"/>
              <a:chExt cx="12192000" cy="711200"/>
            </a:xfrm>
          </p:grpSpPr>
          <p:sp>
            <p:nvSpPr>
              <p:cNvPr id="6" name="矩形 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二、聊城商务发展取得的主要成效</a:t>
              </a:r>
              <a:endParaRPr lang="zh-CN" altLang="en-US" sz="2600" b="1" dirty="0">
                <a:solidFill>
                  <a:schemeClr val="bg1"/>
                </a:solidFill>
                <a:cs typeface="+mn-ea"/>
                <a:sym typeface="+mn-lt"/>
              </a:endParaRPr>
            </a:p>
          </p:txBody>
        </p:sp>
      </p:grpSp>
      <p:grpSp>
        <p:nvGrpSpPr>
          <p:cNvPr id="15" name="组合 14"/>
          <p:cNvGrpSpPr/>
          <p:nvPr/>
        </p:nvGrpSpPr>
        <p:grpSpPr>
          <a:xfrm>
            <a:off x="685627" y="1117601"/>
            <a:ext cx="4753148" cy="502112"/>
            <a:chOff x="733252" y="1326689"/>
            <a:chExt cx="3708142" cy="502112"/>
          </a:xfrm>
        </p:grpSpPr>
        <p:sp>
          <p:nvSpPr>
            <p:cNvPr id="17" name="矩形: 圆角 16"/>
            <p:cNvSpPr/>
            <p:nvPr/>
          </p:nvSpPr>
          <p:spPr>
            <a:xfrm>
              <a:off x="733252" y="1326689"/>
              <a:ext cx="3708142"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文本框 17"/>
            <p:cNvSpPr txBox="true"/>
            <p:nvPr/>
          </p:nvSpPr>
          <p:spPr>
            <a:xfrm>
              <a:off x="779784" y="1377690"/>
              <a:ext cx="3615078" cy="400110"/>
            </a:xfrm>
            <a:prstGeom prst="rect">
              <a:avLst/>
            </a:prstGeom>
            <a:noFill/>
          </p:spPr>
          <p:txBody>
            <a:bodyPr wrap="square" rtlCol="0">
              <a:spAutoFit/>
            </a:bodyPr>
            <a:lstStyle/>
            <a:p>
              <a:r>
                <a:rPr lang="en-US" altLang="zh-CN" sz="2000" b="1" kern="100" dirty="0">
                  <a:solidFill>
                    <a:srgbClr val="0070C0"/>
                  </a:solidFill>
                  <a:cs typeface="+mn-ea"/>
                  <a:sym typeface="+mn-lt"/>
                </a:rPr>
                <a:t>4.</a:t>
              </a:r>
              <a:r>
                <a:rPr lang="zh-CN" altLang="en-US" sz="2000" b="1" kern="100" dirty="0">
                  <a:solidFill>
                    <a:srgbClr val="0070C0"/>
                  </a:solidFill>
                  <a:cs typeface="+mn-ea"/>
                  <a:sym typeface="+mn-lt"/>
                </a:rPr>
                <a:t>开发区体制机制改革创新取得新成效</a:t>
              </a:r>
              <a:endParaRPr lang="en-US" altLang="zh-CN" sz="2000" b="1" kern="100" dirty="0">
                <a:solidFill>
                  <a:srgbClr val="0070C0"/>
                </a:solidFill>
                <a:cs typeface="+mn-ea"/>
                <a:sym typeface="+mn-lt"/>
              </a:endParaRPr>
            </a:p>
          </p:txBody>
        </p:sp>
      </p:grpSp>
      <p:sp>
        <p:nvSpPr>
          <p:cNvPr id="2" name="文本框 1"/>
          <p:cNvSpPr txBox="true"/>
          <p:nvPr/>
        </p:nvSpPr>
        <p:spPr>
          <a:xfrm>
            <a:off x="790891" y="1732739"/>
            <a:ext cx="7196082" cy="966418"/>
          </a:xfrm>
          <a:prstGeom prst="rect">
            <a:avLst/>
          </a:prstGeom>
          <a:noFill/>
        </p:spPr>
        <p:txBody>
          <a:bodyPr wrap="square" rtlCol="0">
            <a:spAutoFit/>
          </a:bodyPr>
          <a:lstStyle/>
          <a:p>
            <a:pPr marL="285750" indent="-285750">
              <a:lnSpc>
                <a:spcPct val="168000"/>
              </a:lnSpc>
              <a:buClr>
                <a:srgbClr val="0A81CA"/>
              </a:buClr>
              <a:buFont typeface="Wingdings" panose="05000000000000000000" pitchFamily="2" charset="2"/>
              <a:buChar char="u"/>
            </a:pPr>
            <a:r>
              <a:rPr lang="en-US" altLang="zh-CN" kern="0" dirty="0">
                <a:solidFill>
                  <a:schemeClr val="dk1"/>
                </a:solidFill>
                <a:cs typeface="+mn-ea"/>
                <a:sym typeface="+mn-lt"/>
              </a:rPr>
              <a:t>《</a:t>
            </a:r>
            <a:r>
              <a:rPr lang="zh-CN" altLang="en-US" kern="0" dirty="0">
                <a:solidFill>
                  <a:schemeClr val="dk1"/>
                </a:solidFill>
                <a:cs typeface="+mn-ea"/>
                <a:sym typeface="+mn-lt"/>
              </a:rPr>
              <a:t>关于加快全市经济开发区改革创新发展的实施意见</a:t>
            </a:r>
            <a:r>
              <a:rPr lang="en-US" altLang="zh-CN" kern="0" dirty="0">
                <a:solidFill>
                  <a:schemeClr val="dk1"/>
                </a:solidFill>
                <a:cs typeface="+mn-ea"/>
                <a:sym typeface="+mn-lt"/>
              </a:rPr>
              <a:t>》</a:t>
            </a:r>
            <a:endParaRPr lang="en-US" altLang="zh-CN" kern="0" dirty="0">
              <a:solidFill>
                <a:schemeClr val="dk1"/>
              </a:solidFill>
              <a:cs typeface="+mn-ea"/>
              <a:sym typeface="+mn-lt"/>
            </a:endParaRPr>
          </a:p>
          <a:p>
            <a:pPr marL="285750" indent="-285750">
              <a:lnSpc>
                <a:spcPct val="168000"/>
              </a:lnSpc>
              <a:buClr>
                <a:srgbClr val="0A81CA"/>
              </a:buClr>
              <a:buFont typeface="Wingdings" panose="05000000000000000000" pitchFamily="2" charset="2"/>
              <a:buChar char="u"/>
            </a:pPr>
            <a:r>
              <a:rPr lang="en-US" altLang="zh-CN" kern="0" dirty="0">
                <a:solidFill>
                  <a:schemeClr val="dk1"/>
                </a:solidFill>
                <a:cs typeface="+mn-ea"/>
                <a:sym typeface="+mn-lt"/>
              </a:rPr>
              <a:t>《</a:t>
            </a:r>
            <a:r>
              <a:rPr lang="zh-CN" altLang="en-US" kern="0" dirty="0">
                <a:solidFill>
                  <a:schemeClr val="dk1"/>
                </a:solidFill>
                <a:cs typeface="+mn-ea"/>
                <a:sym typeface="+mn-lt"/>
              </a:rPr>
              <a:t>关于推动开发区体制机制改革创新促进高质量发展的实施意见</a:t>
            </a:r>
            <a:r>
              <a:rPr lang="en-US" altLang="zh-CN" kern="0" dirty="0">
                <a:solidFill>
                  <a:schemeClr val="dk1"/>
                </a:solidFill>
                <a:cs typeface="+mn-ea"/>
                <a:sym typeface="+mn-lt"/>
              </a:rPr>
              <a:t>》</a:t>
            </a:r>
            <a:endParaRPr lang="en-US" altLang="zh-CN" kern="0" dirty="0">
              <a:solidFill>
                <a:schemeClr val="dk1"/>
              </a:solidFill>
              <a:cs typeface="+mn-ea"/>
              <a:sym typeface="+mn-lt"/>
            </a:endParaRPr>
          </a:p>
        </p:txBody>
      </p:sp>
      <p:grpSp>
        <p:nvGrpSpPr>
          <p:cNvPr id="26" name="组合 25"/>
          <p:cNvGrpSpPr/>
          <p:nvPr/>
        </p:nvGrpSpPr>
        <p:grpSpPr>
          <a:xfrm>
            <a:off x="0" y="2864924"/>
            <a:ext cx="12192000" cy="711200"/>
            <a:chOff x="0" y="5679379"/>
            <a:chExt cx="12192000" cy="711200"/>
          </a:xfrm>
        </p:grpSpPr>
        <p:sp>
          <p:nvSpPr>
            <p:cNvPr id="27" name="矩形: 圆角 26"/>
            <p:cNvSpPr/>
            <p:nvPr/>
          </p:nvSpPr>
          <p:spPr>
            <a:xfrm>
              <a:off x="0" y="5679379"/>
              <a:ext cx="12192000" cy="711200"/>
            </a:xfrm>
            <a:prstGeom prst="roundRect">
              <a:avLst>
                <a:gd name="adj" fmla="val 0"/>
              </a:avLst>
            </a:prstGeom>
            <a:solidFill>
              <a:srgbClr val="228D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true"/>
            <p:nvPr/>
          </p:nvSpPr>
          <p:spPr>
            <a:xfrm>
              <a:off x="487506" y="5850313"/>
              <a:ext cx="11216988" cy="369332"/>
            </a:xfrm>
            <a:prstGeom prst="rect">
              <a:avLst/>
            </a:prstGeom>
            <a:noFill/>
          </p:spPr>
          <p:txBody>
            <a:bodyPr wrap="square" rtlCol="0">
              <a:spAutoFit/>
            </a:bodyPr>
            <a:lstStyle/>
            <a:p>
              <a:pPr algn="ctr"/>
              <a:r>
                <a:rPr lang="zh-CN" altLang="en-US" sz="1800" b="1" kern="100" spc="30" dirty="0">
                  <a:solidFill>
                    <a:schemeClr val="bg1"/>
                  </a:solidFill>
                  <a:effectLst/>
                  <a:cs typeface="+mn-ea"/>
                  <a:sym typeface="+mn-lt"/>
                </a:rPr>
                <a:t>为全市开发区体制机制改革提供了遵循，开发区体制机制改革创新全面铺开，截至目前已</a:t>
              </a:r>
              <a:r>
                <a:rPr lang="zh-CN" altLang="en-US" sz="1800" b="1" kern="100" spc="30" dirty="0">
                  <a:solidFill>
                    <a:srgbClr val="FFFF00"/>
                  </a:solidFill>
                  <a:effectLst/>
                  <a:cs typeface="+mn-ea"/>
                  <a:sym typeface="+mn-lt"/>
                </a:rPr>
                <a:t>完成改革任务</a:t>
              </a:r>
              <a:r>
                <a:rPr lang="zh-CN" altLang="en-US" sz="1800" b="1" kern="100" spc="30" dirty="0">
                  <a:solidFill>
                    <a:schemeClr val="bg1"/>
                  </a:solidFill>
                  <a:effectLst/>
                  <a:cs typeface="+mn-ea"/>
                  <a:sym typeface="+mn-lt"/>
                </a:rPr>
                <a:t>。</a:t>
              </a:r>
              <a:endParaRPr lang="zh-CN" altLang="en-US" sz="1800" b="1" kern="100" spc="30" dirty="0">
                <a:solidFill>
                  <a:schemeClr val="bg1"/>
                </a:solidFill>
                <a:effectLst/>
                <a:cs typeface="+mn-ea"/>
                <a:sym typeface="+mn-lt"/>
              </a:endParaRPr>
            </a:p>
          </p:txBody>
        </p:sp>
      </p:grpSp>
      <p:grpSp>
        <p:nvGrpSpPr>
          <p:cNvPr id="40" name="组合 39"/>
          <p:cNvGrpSpPr/>
          <p:nvPr/>
        </p:nvGrpSpPr>
        <p:grpSpPr>
          <a:xfrm>
            <a:off x="4751790" y="3734794"/>
            <a:ext cx="6813193" cy="2747425"/>
            <a:chOff x="1071618" y="3769914"/>
            <a:chExt cx="5283200" cy="2747425"/>
          </a:xfrm>
        </p:grpSpPr>
        <p:grpSp>
          <p:nvGrpSpPr>
            <p:cNvPr id="14" name="组合 13"/>
            <p:cNvGrpSpPr/>
            <p:nvPr/>
          </p:nvGrpSpPr>
          <p:grpSpPr>
            <a:xfrm>
              <a:off x="1071618" y="3769914"/>
              <a:ext cx="5283200" cy="2747425"/>
              <a:chOff x="1122418" y="3820714"/>
              <a:chExt cx="5283200" cy="2747425"/>
            </a:xfrm>
          </p:grpSpPr>
          <p:graphicFrame>
            <p:nvGraphicFramePr>
              <p:cNvPr id="12" name="图表 11"/>
              <p:cNvGraphicFramePr/>
              <p:nvPr/>
            </p:nvGraphicFramePr>
            <p:xfrm>
              <a:off x="1122418" y="3820714"/>
              <a:ext cx="5283200" cy="2577029"/>
            </p:xfrm>
            <a:graphic>
              <a:graphicData uri="http://schemas.openxmlformats.org/drawingml/2006/chart">
                <c:chart xmlns:c="http://schemas.openxmlformats.org/drawingml/2006/chart" xmlns:r="http://schemas.openxmlformats.org/officeDocument/2006/relationships" r:id="rId1"/>
              </a:graphicData>
            </a:graphic>
          </p:graphicFrame>
          <p:sp>
            <p:nvSpPr>
              <p:cNvPr id="13" name="文本框 12"/>
              <p:cNvSpPr txBox="true"/>
              <p:nvPr/>
            </p:nvSpPr>
            <p:spPr>
              <a:xfrm>
                <a:off x="1732203" y="6254028"/>
                <a:ext cx="1866900" cy="307777"/>
              </a:xfrm>
              <a:prstGeom prst="rect">
                <a:avLst/>
              </a:prstGeom>
              <a:noFill/>
            </p:spPr>
            <p:txBody>
              <a:bodyPr wrap="square" rtlCol="0">
                <a:spAutoFit/>
              </a:bodyPr>
              <a:lstStyle/>
              <a:p>
                <a:r>
                  <a:rPr lang="en-US" altLang="zh-CN" sz="1400" kern="0" dirty="0">
                    <a:solidFill>
                      <a:schemeClr val="dk1"/>
                    </a:solidFill>
                    <a:cs typeface="+mn-ea"/>
                    <a:sym typeface="+mn-lt"/>
                  </a:rPr>
                  <a:t>10</a:t>
                </a:r>
                <a:r>
                  <a:rPr lang="zh-CN" altLang="en-US" sz="1400" kern="0" dirty="0">
                    <a:solidFill>
                      <a:schemeClr val="dk1"/>
                    </a:solidFill>
                    <a:cs typeface="+mn-ea"/>
                    <a:sym typeface="+mn-lt"/>
                  </a:rPr>
                  <a:t>家开发区内设机构</a:t>
                </a:r>
                <a:endParaRPr lang="zh-CN" altLang="en-US" sz="1400" kern="0" dirty="0">
                  <a:solidFill>
                    <a:schemeClr val="dk1"/>
                  </a:solidFill>
                  <a:cs typeface="+mn-ea"/>
                  <a:sym typeface="+mn-lt"/>
                </a:endParaRPr>
              </a:p>
            </p:txBody>
          </p:sp>
          <p:sp>
            <p:nvSpPr>
              <p:cNvPr id="29" name="文本框 28"/>
              <p:cNvSpPr txBox="true"/>
              <p:nvPr/>
            </p:nvSpPr>
            <p:spPr>
              <a:xfrm>
                <a:off x="3421063" y="6260362"/>
                <a:ext cx="1125537" cy="307777"/>
              </a:xfrm>
              <a:prstGeom prst="rect">
                <a:avLst/>
              </a:prstGeom>
              <a:noFill/>
            </p:spPr>
            <p:txBody>
              <a:bodyPr wrap="square" rtlCol="0">
                <a:spAutoFit/>
              </a:bodyPr>
              <a:lstStyle/>
              <a:p>
                <a:r>
                  <a:rPr lang="zh-CN" altLang="en-US" sz="1400" kern="0" dirty="0">
                    <a:solidFill>
                      <a:schemeClr val="dk1"/>
                    </a:solidFill>
                    <a:cs typeface="+mn-ea"/>
                    <a:sym typeface="+mn-lt"/>
                  </a:rPr>
                  <a:t>管委会人员</a:t>
                </a:r>
                <a:endParaRPr lang="zh-CN" altLang="en-US" sz="1400" kern="0" dirty="0">
                  <a:solidFill>
                    <a:schemeClr val="dk1"/>
                  </a:solidFill>
                  <a:cs typeface="+mn-ea"/>
                  <a:sym typeface="+mn-lt"/>
                </a:endParaRPr>
              </a:p>
            </p:txBody>
          </p:sp>
          <p:sp>
            <p:nvSpPr>
              <p:cNvPr id="30" name="文本框 29"/>
              <p:cNvSpPr txBox="true"/>
              <p:nvPr/>
            </p:nvSpPr>
            <p:spPr>
              <a:xfrm>
                <a:off x="4812534" y="6249115"/>
                <a:ext cx="950856" cy="307777"/>
              </a:xfrm>
              <a:prstGeom prst="rect">
                <a:avLst/>
              </a:prstGeom>
              <a:noFill/>
            </p:spPr>
            <p:txBody>
              <a:bodyPr wrap="square" rtlCol="0">
                <a:spAutoFit/>
              </a:bodyPr>
              <a:lstStyle/>
              <a:p>
                <a:r>
                  <a:rPr lang="zh-CN" altLang="en-US" sz="1400" kern="0" dirty="0">
                    <a:solidFill>
                      <a:schemeClr val="dk1"/>
                    </a:solidFill>
                    <a:cs typeface="+mn-ea"/>
                    <a:sym typeface="+mn-lt"/>
                  </a:rPr>
                  <a:t>管辖面积</a:t>
                </a:r>
                <a:endParaRPr lang="zh-CN" altLang="en-US" sz="1400" kern="0" dirty="0">
                  <a:solidFill>
                    <a:schemeClr val="dk1"/>
                  </a:solidFill>
                  <a:cs typeface="+mn-ea"/>
                  <a:sym typeface="+mn-lt"/>
                </a:endParaRPr>
              </a:p>
            </p:txBody>
          </p:sp>
        </p:grpSp>
        <p:sp>
          <p:nvSpPr>
            <p:cNvPr id="31" name="文本框 30"/>
            <p:cNvSpPr txBox="true"/>
            <p:nvPr/>
          </p:nvSpPr>
          <p:spPr>
            <a:xfrm>
              <a:off x="2076450" y="5565140"/>
              <a:ext cx="676275" cy="307777"/>
            </a:xfrm>
            <a:prstGeom prst="rect">
              <a:avLst/>
            </a:prstGeom>
            <a:noFill/>
          </p:spPr>
          <p:txBody>
            <a:bodyPr wrap="square" rtlCol="0">
              <a:spAutoFit/>
            </a:bodyPr>
            <a:lstStyle/>
            <a:p>
              <a:r>
                <a:rPr lang="en-US" altLang="zh-CN" sz="1400" dirty="0">
                  <a:cs typeface="+mn-ea"/>
                  <a:sym typeface="+mn-lt"/>
                </a:rPr>
                <a:t>147</a:t>
              </a:r>
              <a:r>
                <a:rPr lang="zh-CN" altLang="en-US" sz="1400" dirty="0">
                  <a:cs typeface="+mn-ea"/>
                  <a:sym typeface="+mn-lt"/>
                </a:rPr>
                <a:t>个</a:t>
              </a:r>
              <a:endParaRPr lang="zh-CN" altLang="en-US" sz="1400" dirty="0">
                <a:cs typeface="+mn-ea"/>
                <a:sym typeface="+mn-lt"/>
              </a:endParaRPr>
            </a:p>
          </p:txBody>
        </p:sp>
        <p:sp>
          <p:nvSpPr>
            <p:cNvPr id="32" name="文本框 31"/>
            <p:cNvSpPr txBox="true"/>
            <p:nvPr/>
          </p:nvSpPr>
          <p:spPr>
            <a:xfrm>
              <a:off x="2555022" y="5658444"/>
              <a:ext cx="566824" cy="307777"/>
            </a:xfrm>
            <a:prstGeom prst="rect">
              <a:avLst/>
            </a:prstGeom>
            <a:noFill/>
          </p:spPr>
          <p:txBody>
            <a:bodyPr wrap="square" rtlCol="0">
              <a:spAutoFit/>
            </a:bodyPr>
            <a:lstStyle/>
            <a:p>
              <a:r>
                <a:rPr lang="en-US" altLang="zh-CN" sz="1400" dirty="0">
                  <a:cs typeface="+mn-ea"/>
                  <a:sym typeface="+mn-lt"/>
                </a:rPr>
                <a:t>65</a:t>
              </a:r>
              <a:r>
                <a:rPr lang="zh-CN" altLang="en-US" sz="1400" dirty="0">
                  <a:cs typeface="+mn-ea"/>
                  <a:sym typeface="+mn-lt"/>
                </a:rPr>
                <a:t>个</a:t>
              </a:r>
              <a:endParaRPr lang="zh-CN" altLang="en-US" sz="1400" dirty="0">
                <a:cs typeface="+mn-ea"/>
                <a:sym typeface="+mn-lt"/>
              </a:endParaRPr>
            </a:p>
          </p:txBody>
        </p:sp>
        <p:sp>
          <p:nvSpPr>
            <p:cNvPr id="33" name="文本框 32"/>
            <p:cNvSpPr txBox="true"/>
            <p:nvPr/>
          </p:nvSpPr>
          <p:spPr>
            <a:xfrm>
              <a:off x="3370264" y="4114749"/>
              <a:ext cx="735012" cy="307777"/>
            </a:xfrm>
            <a:prstGeom prst="rect">
              <a:avLst/>
            </a:prstGeom>
            <a:noFill/>
          </p:spPr>
          <p:txBody>
            <a:bodyPr wrap="square" rtlCol="0">
              <a:spAutoFit/>
            </a:bodyPr>
            <a:lstStyle/>
            <a:p>
              <a:r>
                <a:rPr lang="en-US" altLang="zh-CN" sz="1400" dirty="0">
                  <a:cs typeface="+mn-ea"/>
                  <a:sym typeface="+mn-lt"/>
                </a:rPr>
                <a:t>1618</a:t>
              </a:r>
              <a:r>
                <a:rPr lang="zh-CN" altLang="en-US" sz="1400" dirty="0">
                  <a:cs typeface="+mn-ea"/>
                  <a:sym typeface="+mn-lt"/>
                </a:rPr>
                <a:t>人</a:t>
              </a:r>
              <a:endParaRPr lang="zh-CN" altLang="en-US" sz="1400" dirty="0">
                <a:cs typeface="+mn-ea"/>
                <a:sym typeface="+mn-lt"/>
              </a:endParaRPr>
            </a:p>
          </p:txBody>
        </p:sp>
        <p:sp>
          <p:nvSpPr>
            <p:cNvPr id="34" name="文本框 33"/>
            <p:cNvSpPr txBox="true"/>
            <p:nvPr/>
          </p:nvSpPr>
          <p:spPr>
            <a:xfrm>
              <a:off x="3933031" y="4750651"/>
              <a:ext cx="667544" cy="307777"/>
            </a:xfrm>
            <a:prstGeom prst="rect">
              <a:avLst/>
            </a:prstGeom>
            <a:noFill/>
          </p:spPr>
          <p:txBody>
            <a:bodyPr wrap="square" rtlCol="0">
              <a:spAutoFit/>
            </a:bodyPr>
            <a:lstStyle/>
            <a:p>
              <a:r>
                <a:rPr lang="en-US" altLang="zh-CN" sz="1400" dirty="0">
                  <a:cs typeface="+mn-ea"/>
                  <a:sym typeface="+mn-lt"/>
                </a:rPr>
                <a:t>934</a:t>
              </a:r>
              <a:r>
                <a:rPr lang="zh-CN" altLang="en-US" sz="1400" dirty="0">
                  <a:cs typeface="+mn-ea"/>
                  <a:sym typeface="+mn-lt"/>
                </a:rPr>
                <a:t>人</a:t>
              </a:r>
              <a:endParaRPr lang="zh-CN" altLang="en-US" sz="1400" dirty="0">
                <a:cs typeface="+mn-ea"/>
                <a:sym typeface="+mn-lt"/>
              </a:endParaRPr>
            </a:p>
          </p:txBody>
        </p:sp>
        <p:sp>
          <p:nvSpPr>
            <p:cNvPr id="35" name="文本框 34"/>
            <p:cNvSpPr txBox="true"/>
            <p:nvPr/>
          </p:nvSpPr>
          <p:spPr>
            <a:xfrm>
              <a:off x="4502997" y="4817030"/>
              <a:ext cx="974699" cy="523220"/>
            </a:xfrm>
            <a:prstGeom prst="rect">
              <a:avLst/>
            </a:prstGeom>
            <a:noFill/>
          </p:spPr>
          <p:txBody>
            <a:bodyPr wrap="square" rtlCol="0">
              <a:spAutoFit/>
            </a:bodyPr>
            <a:lstStyle/>
            <a:p>
              <a:pPr algn="ctr"/>
              <a:r>
                <a:rPr lang="en-US" altLang="zh-CN" sz="1400" dirty="0">
                  <a:cs typeface="+mn-ea"/>
                  <a:sym typeface="+mn-lt"/>
                </a:rPr>
                <a:t>666.13</a:t>
              </a:r>
              <a:endParaRPr lang="en-US" altLang="zh-CN" sz="1400" dirty="0">
                <a:cs typeface="+mn-ea"/>
                <a:sym typeface="+mn-lt"/>
              </a:endParaRPr>
            </a:p>
            <a:p>
              <a:pPr algn="ctr"/>
              <a:r>
                <a:rPr lang="zh-CN" altLang="en-US" sz="1400" dirty="0">
                  <a:cs typeface="+mn-ea"/>
                  <a:sym typeface="+mn-lt"/>
                </a:rPr>
                <a:t>平方公里</a:t>
              </a:r>
              <a:endParaRPr lang="zh-CN" altLang="en-US" sz="1400" dirty="0">
                <a:cs typeface="+mn-ea"/>
                <a:sym typeface="+mn-lt"/>
              </a:endParaRPr>
            </a:p>
          </p:txBody>
        </p:sp>
        <p:sp>
          <p:nvSpPr>
            <p:cNvPr id="36" name="文本框 35"/>
            <p:cNvSpPr txBox="true"/>
            <p:nvPr/>
          </p:nvSpPr>
          <p:spPr>
            <a:xfrm>
              <a:off x="5212039" y="5040111"/>
              <a:ext cx="778173" cy="523220"/>
            </a:xfrm>
            <a:prstGeom prst="rect">
              <a:avLst/>
            </a:prstGeom>
            <a:noFill/>
          </p:spPr>
          <p:txBody>
            <a:bodyPr wrap="square" rtlCol="0">
              <a:spAutoFit/>
            </a:bodyPr>
            <a:lstStyle/>
            <a:p>
              <a:pPr algn="ctr"/>
              <a:r>
                <a:rPr lang="en-US" altLang="zh-CN" sz="1400" dirty="0">
                  <a:cs typeface="+mn-ea"/>
                  <a:sym typeface="+mn-lt"/>
                </a:rPr>
                <a:t>457.61</a:t>
              </a:r>
              <a:endParaRPr lang="en-US" altLang="zh-CN" sz="1400" dirty="0">
                <a:cs typeface="+mn-ea"/>
                <a:sym typeface="+mn-lt"/>
              </a:endParaRPr>
            </a:p>
            <a:p>
              <a:pPr algn="ctr"/>
              <a:r>
                <a:rPr lang="zh-CN" altLang="en-US" sz="1400" dirty="0">
                  <a:cs typeface="+mn-ea"/>
                  <a:sym typeface="+mn-lt"/>
                </a:rPr>
                <a:t>平方公里</a:t>
              </a:r>
              <a:endParaRPr lang="zh-CN" altLang="en-US" sz="1400" dirty="0">
                <a:cs typeface="+mn-ea"/>
                <a:sym typeface="+mn-lt"/>
              </a:endParaRPr>
            </a:p>
          </p:txBody>
        </p:sp>
        <p:sp>
          <p:nvSpPr>
            <p:cNvPr id="37" name="文本框 36"/>
            <p:cNvSpPr txBox="true"/>
            <p:nvPr/>
          </p:nvSpPr>
          <p:spPr>
            <a:xfrm>
              <a:off x="2113968" y="5232163"/>
              <a:ext cx="1066800" cy="307777"/>
            </a:xfrm>
            <a:prstGeom prst="rect">
              <a:avLst/>
            </a:prstGeom>
            <a:noFill/>
          </p:spPr>
          <p:txBody>
            <a:bodyPr wrap="square" rtlCol="0">
              <a:spAutoFit/>
            </a:bodyPr>
            <a:lstStyle/>
            <a:p>
              <a:pPr algn="ctr"/>
              <a:r>
                <a:rPr lang="zh-CN" altLang="en-US" sz="1400" dirty="0">
                  <a:solidFill>
                    <a:srgbClr val="C00000"/>
                  </a:solidFill>
                  <a:cs typeface="+mn-ea"/>
                  <a:sym typeface="+mn-lt"/>
                </a:rPr>
                <a:t>压减率</a:t>
              </a:r>
              <a:r>
                <a:rPr lang="en-US" altLang="zh-CN" sz="1400" b="1" dirty="0">
                  <a:solidFill>
                    <a:srgbClr val="C00000"/>
                  </a:solidFill>
                  <a:cs typeface="+mn-ea"/>
                  <a:sym typeface="+mn-lt"/>
                </a:rPr>
                <a:t>56%</a:t>
              </a:r>
              <a:endParaRPr lang="zh-CN" altLang="en-US" sz="1400" b="1" dirty="0">
                <a:solidFill>
                  <a:srgbClr val="C00000"/>
                </a:solidFill>
                <a:cs typeface="+mn-ea"/>
                <a:sym typeface="+mn-lt"/>
              </a:endParaRPr>
            </a:p>
          </p:txBody>
        </p:sp>
        <p:sp>
          <p:nvSpPr>
            <p:cNvPr id="38" name="文本框 37"/>
            <p:cNvSpPr txBox="true"/>
            <p:nvPr/>
          </p:nvSpPr>
          <p:spPr>
            <a:xfrm>
              <a:off x="3414291" y="3828738"/>
              <a:ext cx="976153" cy="307777"/>
            </a:xfrm>
            <a:prstGeom prst="rect">
              <a:avLst/>
            </a:prstGeom>
            <a:noFill/>
          </p:spPr>
          <p:txBody>
            <a:bodyPr wrap="square" rtlCol="0">
              <a:spAutoFit/>
            </a:bodyPr>
            <a:lstStyle/>
            <a:p>
              <a:pPr algn="ctr"/>
              <a:r>
                <a:rPr lang="zh-CN" altLang="en-US" sz="1400" dirty="0">
                  <a:solidFill>
                    <a:srgbClr val="C00000"/>
                  </a:solidFill>
                  <a:cs typeface="+mn-ea"/>
                  <a:sym typeface="+mn-lt"/>
                </a:rPr>
                <a:t>压减率</a:t>
              </a:r>
              <a:r>
                <a:rPr lang="en-US" altLang="zh-CN" sz="1400" b="1" dirty="0">
                  <a:solidFill>
                    <a:srgbClr val="C00000"/>
                  </a:solidFill>
                  <a:cs typeface="+mn-ea"/>
                  <a:sym typeface="+mn-lt"/>
                </a:rPr>
                <a:t>42%</a:t>
              </a:r>
              <a:endParaRPr lang="zh-CN" altLang="en-US" sz="1400" b="1" dirty="0">
                <a:solidFill>
                  <a:srgbClr val="C00000"/>
                </a:solidFill>
                <a:cs typeface="+mn-ea"/>
                <a:sym typeface="+mn-lt"/>
              </a:endParaRPr>
            </a:p>
          </p:txBody>
        </p:sp>
        <p:sp>
          <p:nvSpPr>
            <p:cNvPr id="39" name="文本框 38"/>
            <p:cNvSpPr txBox="true"/>
            <p:nvPr/>
          </p:nvSpPr>
          <p:spPr>
            <a:xfrm>
              <a:off x="4858956" y="4543727"/>
              <a:ext cx="1066800" cy="307777"/>
            </a:xfrm>
            <a:prstGeom prst="rect">
              <a:avLst/>
            </a:prstGeom>
            <a:noFill/>
          </p:spPr>
          <p:txBody>
            <a:bodyPr wrap="square" rtlCol="0">
              <a:spAutoFit/>
            </a:bodyPr>
            <a:lstStyle/>
            <a:p>
              <a:pPr algn="ctr"/>
              <a:r>
                <a:rPr lang="zh-CN" altLang="en-US" sz="1400" dirty="0">
                  <a:solidFill>
                    <a:srgbClr val="C00000"/>
                  </a:solidFill>
                  <a:cs typeface="+mn-ea"/>
                  <a:sym typeface="+mn-lt"/>
                </a:rPr>
                <a:t>压减率</a:t>
              </a:r>
              <a:r>
                <a:rPr lang="en-US" altLang="zh-CN" sz="1400" b="1" dirty="0">
                  <a:solidFill>
                    <a:srgbClr val="C00000"/>
                  </a:solidFill>
                  <a:cs typeface="+mn-ea"/>
                  <a:sym typeface="+mn-lt"/>
                </a:rPr>
                <a:t>31%</a:t>
              </a:r>
              <a:endParaRPr lang="zh-CN" altLang="en-US" sz="1400" b="1" dirty="0">
                <a:solidFill>
                  <a:srgbClr val="C00000"/>
                </a:solidFill>
                <a:cs typeface="+mn-ea"/>
                <a:sym typeface="+mn-lt"/>
              </a:endParaRPr>
            </a:p>
          </p:txBody>
        </p:sp>
      </p:grpSp>
      <p:grpSp>
        <p:nvGrpSpPr>
          <p:cNvPr id="43" name="组合 42"/>
          <p:cNvGrpSpPr/>
          <p:nvPr/>
        </p:nvGrpSpPr>
        <p:grpSpPr>
          <a:xfrm>
            <a:off x="429716" y="4781910"/>
            <a:ext cx="4465359" cy="681388"/>
            <a:chOff x="226516" y="4752881"/>
            <a:chExt cx="4465359" cy="681388"/>
          </a:xfrm>
        </p:grpSpPr>
        <p:sp>
          <p:nvSpPr>
            <p:cNvPr id="42" name="矩形 41"/>
            <p:cNvSpPr/>
            <p:nvPr/>
          </p:nvSpPr>
          <p:spPr>
            <a:xfrm>
              <a:off x="226516" y="4752881"/>
              <a:ext cx="4465359" cy="681388"/>
            </a:xfrm>
            <a:prstGeom prst="rect">
              <a:avLst/>
            </a:prstGeom>
            <a:gradFill flip="none" rotWithShape="true">
              <a:gsLst>
                <a:gs pos="0">
                  <a:schemeClr val="bg1">
                    <a:alpha val="0"/>
                  </a:schemeClr>
                </a:gs>
                <a:gs pos="29207">
                  <a:srgbClr val="E2EDF8">
                    <a:alpha val="52000"/>
                  </a:srgbClr>
                </a:gs>
                <a:gs pos="70000">
                  <a:srgbClr val="C9DEF1">
                    <a:alpha val="49000"/>
                  </a:srgbClr>
                </a:gs>
                <a:gs pos="100000">
                  <a:schemeClr val="accent1">
                    <a:lumMod val="60000"/>
                    <a:lumOff val="40000"/>
                    <a:alpha val="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文本框 40"/>
            <p:cNvSpPr txBox="true"/>
            <p:nvPr/>
          </p:nvSpPr>
          <p:spPr>
            <a:xfrm>
              <a:off x="587691" y="4906769"/>
              <a:ext cx="3743008" cy="369332"/>
            </a:xfrm>
            <a:prstGeom prst="rect">
              <a:avLst/>
            </a:prstGeom>
            <a:noFill/>
          </p:spPr>
          <p:txBody>
            <a:bodyPr wrap="square" rtlCol="0">
              <a:spAutoFit/>
            </a:bodyPr>
            <a:lstStyle/>
            <a:p>
              <a:pPr algn="ctr"/>
              <a:r>
                <a:rPr lang="zh-CN" altLang="en-US" b="1" kern="0" dirty="0">
                  <a:solidFill>
                    <a:schemeClr val="dk1"/>
                  </a:solidFill>
                  <a:cs typeface="+mn-ea"/>
                  <a:sym typeface="+mn-lt"/>
                </a:rPr>
                <a:t>市属开发区代管乡镇压减至</a:t>
              </a:r>
              <a:r>
                <a:rPr lang="en-US" altLang="zh-CN" b="1" kern="0" dirty="0">
                  <a:solidFill>
                    <a:schemeClr val="dk1"/>
                  </a:solidFill>
                  <a:cs typeface="+mn-ea"/>
                  <a:sym typeface="+mn-lt"/>
                </a:rPr>
                <a:t>2</a:t>
              </a:r>
              <a:r>
                <a:rPr lang="zh-CN" altLang="en-US" b="1" kern="0" dirty="0">
                  <a:solidFill>
                    <a:schemeClr val="dk1"/>
                  </a:solidFill>
                  <a:cs typeface="+mn-ea"/>
                  <a:sym typeface="+mn-lt"/>
                </a:rPr>
                <a:t>个</a:t>
              </a:r>
              <a:endParaRPr lang="zh-CN" altLang="en-US" b="1" kern="0" dirty="0">
                <a:solidFill>
                  <a:schemeClr val="dk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71450"/>
            <a:ext cx="12192000" cy="711200"/>
            <a:chOff x="0" y="171450"/>
            <a:chExt cx="12192000" cy="711200"/>
          </a:xfrm>
        </p:grpSpPr>
        <p:grpSp>
          <p:nvGrpSpPr>
            <p:cNvPr id="4" name="组合 3"/>
            <p:cNvGrpSpPr/>
            <p:nvPr/>
          </p:nvGrpSpPr>
          <p:grpSpPr>
            <a:xfrm>
              <a:off x="0" y="171450"/>
              <a:ext cx="12192000" cy="711200"/>
              <a:chOff x="0" y="171450"/>
              <a:chExt cx="12192000" cy="711200"/>
            </a:xfrm>
          </p:grpSpPr>
          <p:sp>
            <p:nvSpPr>
              <p:cNvPr id="6" name="矩形 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三、制约聊城商务发展的短板和弱项</a:t>
              </a:r>
              <a:endParaRPr lang="zh-CN" altLang="en-US" sz="2600" b="1" dirty="0">
                <a:solidFill>
                  <a:schemeClr val="bg1"/>
                </a:solidFill>
                <a:cs typeface="+mn-ea"/>
                <a:sym typeface="+mn-lt"/>
              </a:endParaRPr>
            </a:p>
          </p:txBody>
        </p:sp>
      </p:grpSp>
      <p:grpSp>
        <p:nvGrpSpPr>
          <p:cNvPr id="44" name="组合 43"/>
          <p:cNvGrpSpPr/>
          <p:nvPr/>
        </p:nvGrpSpPr>
        <p:grpSpPr>
          <a:xfrm>
            <a:off x="685627" y="1117601"/>
            <a:ext cx="2895773" cy="502112"/>
            <a:chOff x="733252" y="1326689"/>
            <a:chExt cx="3105323" cy="502112"/>
          </a:xfrm>
        </p:grpSpPr>
        <p:sp>
          <p:nvSpPr>
            <p:cNvPr id="45" name="矩形: 圆角 44"/>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文本框 45"/>
            <p:cNvSpPr txBox="true"/>
            <p:nvPr/>
          </p:nvSpPr>
          <p:spPr>
            <a:xfrm>
              <a:off x="895832" y="1377690"/>
              <a:ext cx="2780164" cy="400110"/>
            </a:xfrm>
            <a:prstGeom prst="rect">
              <a:avLst/>
            </a:prstGeom>
            <a:noFill/>
          </p:spPr>
          <p:txBody>
            <a:bodyPr wrap="square" rtlCol="0">
              <a:spAutoFit/>
            </a:bodyPr>
            <a:lstStyle/>
            <a:p>
              <a:r>
                <a:rPr lang="en-US" altLang="zh-CN" sz="2000" b="1" kern="100" dirty="0">
                  <a:solidFill>
                    <a:srgbClr val="0070C0"/>
                  </a:solidFill>
                  <a:cs typeface="+mn-ea"/>
                  <a:sym typeface="+mn-lt"/>
                </a:rPr>
                <a:t>1.</a:t>
              </a:r>
              <a:r>
                <a:rPr lang="zh-CN" altLang="en-US" sz="2000" b="1" kern="100" dirty="0">
                  <a:solidFill>
                    <a:srgbClr val="0070C0"/>
                  </a:solidFill>
                  <a:cs typeface="+mn-ea"/>
                  <a:sym typeface="+mn-lt"/>
                </a:rPr>
                <a:t>消费需求动能不足</a:t>
              </a:r>
              <a:endParaRPr lang="en-US" altLang="zh-CN" sz="2000" b="1" kern="100" dirty="0">
                <a:solidFill>
                  <a:srgbClr val="0070C0"/>
                </a:solidFill>
                <a:cs typeface="+mn-ea"/>
                <a:sym typeface="+mn-lt"/>
              </a:endParaRPr>
            </a:p>
          </p:txBody>
        </p:sp>
      </p:grpSp>
      <p:grpSp>
        <p:nvGrpSpPr>
          <p:cNvPr id="23" name="组合 22"/>
          <p:cNvGrpSpPr/>
          <p:nvPr/>
        </p:nvGrpSpPr>
        <p:grpSpPr>
          <a:xfrm>
            <a:off x="400079" y="2253259"/>
            <a:ext cx="6689228" cy="1085346"/>
            <a:chOff x="784918" y="2693942"/>
            <a:chExt cx="6689228" cy="1085346"/>
          </a:xfrm>
        </p:grpSpPr>
        <p:sp>
          <p:nvSpPr>
            <p:cNvPr id="26" name="矩形: 圆角 25"/>
            <p:cNvSpPr/>
            <p:nvPr/>
          </p:nvSpPr>
          <p:spPr>
            <a:xfrm rot="16200000">
              <a:off x="3586859" y="-107999"/>
              <a:ext cx="1085346" cy="6689227"/>
            </a:xfrm>
            <a:prstGeom prst="roundRect">
              <a:avLst>
                <a:gd name="adj" fmla="val 988"/>
              </a:avLst>
            </a:prstGeom>
            <a:gradFill>
              <a:gsLst>
                <a:gs pos="0">
                  <a:srgbClr val="E1EEF8">
                    <a:alpha val="49000"/>
                  </a:srgbClr>
                </a:gs>
                <a:gs pos="100000">
                  <a:schemeClr val="accent1">
                    <a:lumMod val="20000"/>
                    <a:lumOff val="80000"/>
                    <a:alpha val="43000"/>
                  </a:schemeClr>
                </a:gs>
              </a:gsLst>
              <a:lin ang="5400000" scaled="true"/>
            </a:gra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tileRect/>
              </a:gradFill>
            </a:ln>
            <a:effectLst>
              <a:outerShdw blurRad="88900" dist="50800" dir="5400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7" name="直接连接符 26"/>
            <p:cNvCxnSpPr/>
            <p:nvPr/>
          </p:nvCxnSpPr>
          <p:spPr>
            <a:xfrm rot="16200000">
              <a:off x="274879" y="3237019"/>
              <a:ext cx="1070295" cy="0"/>
            </a:xfrm>
            <a:prstGeom prst="line">
              <a:avLst/>
            </a:prstGeom>
            <a:ln w="28575"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28" name="文本框 27"/>
            <p:cNvSpPr txBox="true"/>
            <p:nvPr/>
          </p:nvSpPr>
          <p:spPr>
            <a:xfrm>
              <a:off x="972914" y="2848837"/>
              <a:ext cx="6501232" cy="787523"/>
            </a:xfrm>
            <a:prstGeom prst="rect">
              <a:avLst/>
            </a:prstGeom>
            <a:noFill/>
          </p:spPr>
          <p:txBody>
            <a:bodyPr wrap="square" rtlCol="0">
              <a:spAutoFit/>
            </a:bodyPr>
            <a:lstStyle/>
            <a:p>
              <a:pPr>
                <a:lnSpc>
                  <a:spcPct val="150000"/>
                </a:lnSpc>
              </a:pPr>
              <a:r>
                <a:rPr lang="zh-CN" altLang="en-US" sz="1600" kern="100" dirty="0">
                  <a:cs typeface="+mn-ea"/>
                  <a:sym typeface="+mn-lt"/>
                </a:rPr>
                <a:t>消费增长后劲不足，创新型、高质量、多样化的消费品供给能力欠缺，与居民日常生活息息相关的居民生活服务业总体规模偏小；</a:t>
              </a:r>
              <a:endParaRPr lang="en-US" altLang="zh-CN" sz="1600" kern="100" dirty="0">
                <a:cs typeface="+mn-ea"/>
                <a:sym typeface="+mn-lt"/>
              </a:endParaRPr>
            </a:p>
          </p:txBody>
        </p:sp>
      </p:grpSp>
      <p:grpSp>
        <p:nvGrpSpPr>
          <p:cNvPr id="29" name="组合 28"/>
          <p:cNvGrpSpPr/>
          <p:nvPr/>
        </p:nvGrpSpPr>
        <p:grpSpPr>
          <a:xfrm>
            <a:off x="400079" y="3495357"/>
            <a:ext cx="6689228" cy="1085346"/>
            <a:chOff x="782522" y="3945018"/>
            <a:chExt cx="6689228" cy="1085346"/>
          </a:xfrm>
        </p:grpSpPr>
        <p:sp>
          <p:nvSpPr>
            <p:cNvPr id="30" name="矩形: 圆角 29"/>
            <p:cNvSpPr/>
            <p:nvPr/>
          </p:nvSpPr>
          <p:spPr>
            <a:xfrm rot="16200000">
              <a:off x="3584463" y="1143077"/>
              <a:ext cx="1085346" cy="6689227"/>
            </a:xfrm>
            <a:prstGeom prst="roundRect">
              <a:avLst>
                <a:gd name="adj" fmla="val 988"/>
              </a:avLst>
            </a:prstGeom>
            <a:gradFill>
              <a:gsLst>
                <a:gs pos="0">
                  <a:srgbClr val="E1EEF8">
                    <a:alpha val="49000"/>
                  </a:srgbClr>
                </a:gs>
                <a:gs pos="100000">
                  <a:schemeClr val="accent1">
                    <a:lumMod val="20000"/>
                    <a:lumOff val="80000"/>
                    <a:alpha val="43000"/>
                  </a:schemeClr>
                </a:gs>
              </a:gsLst>
              <a:lin ang="5400000" scaled="true"/>
            </a:gra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tileRect/>
              </a:gradFill>
            </a:ln>
            <a:effectLst>
              <a:outerShdw blurRad="88900" dist="50800" dir="5400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1" name="直接连接符 30"/>
            <p:cNvCxnSpPr/>
            <p:nvPr/>
          </p:nvCxnSpPr>
          <p:spPr>
            <a:xfrm rot="16200000">
              <a:off x="272483" y="4488095"/>
              <a:ext cx="1070295" cy="0"/>
            </a:xfrm>
            <a:prstGeom prst="line">
              <a:avLst/>
            </a:prstGeom>
            <a:ln w="28575"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32" name="文本框 31"/>
            <p:cNvSpPr txBox="true"/>
            <p:nvPr/>
          </p:nvSpPr>
          <p:spPr>
            <a:xfrm>
              <a:off x="970518" y="4099913"/>
              <a:ext cx="6501232" cy="787523"/>
            </a:xfrm>
            <a:prstGeom prst="rect">
              <a:avLst/>
            </a:prstGeom>
            <a:noFill/>
          </p:spPr>
          <p:txBody>
            <a:bodyPr wrap="square" rtlCol="0">
              <a:spAutoFit/>
            </a:bodyPr>
            <a:lstStyle/>
            <a:p>
              <a:pPr>
                <a:lnSpc>
                  <a:spcPct val="150000"/>
                </a:lnSpc>
              </a:pPr>
              <a:r>
                <a:rPr lang="zh-CN" altLang="en-US" sz="1600" kern="100" dirty="0">
                  <a:cs typeface="+mn-ea"/>
                  <a:sym typeface="+mn-lt"/>
                </a:rPr>
                <a:t>新业态新模式发展不快，线上线下融合发展不足，体验式、交互式消费场景有待提升；</a:t>
              </a:r>
              <a:endParaRPr lang="zh-CN" altLang="en-US" sz="1600" kern="100" dirty="0">
                <a:cs typeface="+mn-ea"/>
                <a:sym typeface="+mn-lt"/>
              </a:endParaRPr>
            </a:p>
          </p:txBody>
        </p:sp>
      </p:grpSp>
      <p:grpSp>
        <p:nvGrpSpPr>
          <p:cNvPr id="33" name="组合 32"/>
          <p:cNvGrpSpPr/>
          <p:nvPr/>
        </p:nvGrpSpPr>
        <p:grpSpPr>
          <a:xfrm>
            <a:off x="400079" y="4737456"/>
            <a:ext cx="6689227" cy="1085346"/>
            <a:chOff x="782522" y="5178139"/>
            <a:chExt cx="6689227" cy="1085346"/>
          </a:xfrm>
        </p:grpSpPr>
        <p:sp>
          <p:nvSpPr>
            <p:cNvPr id="34" name="矩形: 圆角 33"/>
            <p:cNvSpPr/>
            <p:nvPr/>
          </p:nvSpPr>
          <p:spPr>
            <a:xfrm rot="16200000">
              <a:off x="3584463" y="2376198"/>
              <a:ext cx="1085346" cy="6689227"/>
            </a:xfrm>
            <a:prstGeom prst="roundRect">
              <a:avLst>
                <a:gd name="adj" fmla="val 988"/>
              </a:avLst>
            </a:prstGeom>
            <a:gradFill>
              <a:gsLst>
                <a:gs pos="0">
                  <a:srgbClr val="E1EEF8">
                    <a:alpha val="49000"/>
                  </a:srgbClr>
                </a:gs>
                <a:gs pos="100000">
                  <a:schemeClr val="accent1">
                    <a:lumMod val="20000"/>
                    <a:lumOff val="80000"/>
                    <a:alpha val="43000"/>
                  </a:schemeClr>
                </a:gs>
              </a:gsLst>
              <a:lin ang="5400000" scaled="true"/>
            </a:gra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tileRect/>
              </a:gradFill>
            </a:ln>
            <a:effectLst>
              <a:outerShdw blurRad="88900" dist="50800" dir="5400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5" name="直接连接符 34"/>
            <p:cNvCxnSpPr/>
            <p:nvPr/>
          </p:nvCxnSpPr>
          <p:spPr>
            <a:xfrm rot="16200000">
              <a:off x="272483" y="5721216"/>
              <a:ext cx="1070295" cy="0"/>
            </a:xfrm>
            <a:prstGeom prst="line">
              <a:avLst/>
            </a:prstGeom>
            <a:ln w="28575"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36" name="文本框 35"/>
            <p:cNvSpPr txBox="true"/>
            <p:nvPr/>
          </p:nvSpPr>
          <p:spPr>
            <a:xfrm>
              <a:off x="947311" y="5202323"/>
              <a:ext cx="6501232" cy="1021433"/>
            </a:xfrm>
            <a:prstGeom prst="rect">
              <a:avLst/>
            </a:prstGeom>
            <a:noFill/>
          </p:spPr>
          <p:txBody>
            <a:bodyPr wrap="square" rtlCol="0">
              <a:spAutoFit/>
            </a:bodyPr>
            <a:lstStyle/>
            <a:p>
              <a:pPr>
                <a:lnSpc>
                  <a:spcPct val="130000"/>
                </a:lnSpc>
              </a:pPr>
              <a:r>
                <a:rPr lang="zh-CN" altLang="en-US" sz="1600" kern="100" dirty="0">
                  <a:cs typeface="+mn-ea"/>
                  <a:sym typeface="+mn-lt"/>
                </a:rPr>
                <a:t>县域配送中心、农产品批发市场、农贸市场、社区菜市场等事关民生的流通基础设施还不完善。尤其是流通企业市场竞争力不强，缺少大型综合零售企业。</a:t>
              </a:r>
              <a:endParaRPr lang="zh-CN" altLang="en-US" sz="1600" kern="100" dirty="0">
                <a:cs typeface="+mn-ea"/>
                <a:sym typeface="+mn-lt"/>
              </a:endParaRPr>
            </a:p>
          </p:txBody>
        </p:sp>
      </p:grpSp>
      <p:graphicFrame>
        <p:nvGraphicFramePr>
          <p:cNvPr id="37" name="表格 47"/>
          <p:cNvGraphicFramePr>
            <a:graphicFrameLocks noGrp="true"/>
          </p:cNvGraphicFramePr>
          <p:nvPr/>
        </p:nvGraphicFramePr>
        <p:xfrm>
          <a:off x="7302241" y="2586741"/>
          <a:ext cx="4563199" cy="2865099"/>
        </p:xfrm>
        <a:graphic>
          <a:graphicData uri="http://schemas.openxmlformats.org/drawingml/2006/table">
            <a:tbl>
              <a:tblPr firstRow="true" bandRow="true">
                <a:tableStyleId>{5C22544A-7EE6-4342-B048-85BDC9FD1C3A}</a:tableStyleId>
              </a:tblPr>
              <a:tblGrid>
                <a:gridCol w="1094060"/>
                <a:gridCol w="2053465"/>
                <a:gridCol w="1415674"/>
              </a:tblGrid>
              <a:tr h="716280">
                <a:tc>
                  <a:txBody>
                    <a:bodyPr/>
                    <a:lstStyle/>
                    <a:p>
                      <a:pPr algn="ctr"/>
                      <a:r>
                        <a:rPr lang="zh-CN" altLang="en-US" sz="1700" dirty="0">
                          <a:latin typeface="+mn-lt"/>
                          <a:ea typeface="+mn-ea"/>
                          <a:cs typeface="+mn-ea"/>
                          <a:sym typeface="+mn-lt"/>
                        </a:rPr>
                        <a:t>城市</a:t>
                      </a:r>
                      <a:endParaRPr lang="zh-CN" altLang="en-US" sz="1700" dirty="0">
                        <a:latin typeface="+mn-lt"/>
                        <a:ea typeface="+mn-ea"/>
                        <a:cs typeface="+mn-ea"/>
                        <a:sym typeface="+mn-lt"/>
                      </a:endParaRPr>
                    </a:p>
                  </a:txBody>
                  <a:tcPr anchor="ctr">
                    <a:solidFill>
                      <a:srgbClr val="0070C0"/>
                    </a:solidFill>
                  </a:tcPr>
                </a:tc>
                <a:tc>
                  <a:txBody>
                    <a:bodyPr/>
                    <a:lstStyle/>
                    <a:p>
                      <a:pPr marL="0" algn="ctr" defTabSz="914400" rtl="0" eaLnBrk="1" latinLnBrk="0" hangingPunct="1"/>
                      <a:r>
                        <a:rPr lang="zh-CN" altLang="en-US" sz="1700" b="1" kern="1200" dirty="0">
                          <a:solidFill>
                            <a:schemeClr val="lt1"/>
                          </a:solidFill>
                          <a:latin typeface="+mn-lt"/>
                          <a:ea typeface="+mn-ea"/>
                          <a:cs typeface="+mn-ea"/>
                          <a:sym typeface="+mn-lt"/>
                        </a:rPr>
                        <a:t>最大综合零售企业</a:t>
                      </a:r>
                      <a:endParaRPr lang="zh-CN" altLang="en-US" sz="1700" b="1" kern="1200" dirty="0">
                        <a:solidFill>
                          <a:schemeClr val="lt1"/>
                        </a:solidFill>
                        <a:latin typeface="+mn-lt"/>
                        <a:ea typeface="+mn-ea"/>
                        <a:cs typeface="+mn-ea"/>
                        <a:sym typeface="+mn-lt"/>
                      </a:endParaRPr>
                    </a:p>
                  </a:txBody>
                  <a:tcPr anchor="ctr">
                    <a:solidFill>
                      <a:srgbClr val="0070C0"/>
                    </a:solidFill>
                  </a:tcPr>
                </a:tc>
                <a:tc>
                  <a:txBody>
                    <a:bodyPr/>
                    <a:lstStyle/>
                    <a:p>
                      <a:pPr marL="0" algn="ctr" defTabSz="914400" rtl="0" eaLnBrk="1" latinLnBrk="0" hangingPunct="1"/>
                      <a:r>
                        <a:rPr lang="zh-CN" altLang="en-US" sz="1700" b="1" kern="1200" dirty="0">
                          <a:solidFill>
                            <a:schemeClr val="lt1"/>
                          </a:solidFill>
                          <a:latin typeface="+mn-lt"/>
                          <a:ea typeface="+mn-ea"/>
                          <a:cs typeface="+mn-ea"/>
                          <a:sym typeface="+mn-lt"/>
                        </a:rPr>
                        <a:t>月均零售额</a:t>
                      </a:r>
                      <a:endParaRPr lang="zh-CN" altLang="en-US" sz="1700" b="1" kern="1200" dirty="0">
                        <a:solidFill>
                          <a:schemeClr val="lt1"/>
                        </a:solidFill>
                        <a:latin typeface="+mn-lt"/>
                        <a:ea typeface="+mn-ea"/>
                        <a:cs typeface="+mn-ea"/>
                        <a:sym typeface="+mn-lt"/>
                      </a:endParaRPr>
                    </a:p>
                  </a:txBody>
                  <a:tcPr anchor="ctr">
                    <a:solidFill>
                      <a:srgbClr val="0070C0"/>
                    </a:solidFill>
                  </a:tcPr>
                </a:tc>
              </a:tr>
              <a:tr h="716273">
                <a:tc>
                  <a:txBody>
                    <a:bodyPr/>
                    <a:lstStyle/>
                    <a:p>
                      <a:pPr algn="ctr"/>
                      <a:r>
                        <a:rPr lang="zh-CN" altLang="en-US" sz="1700" dirty="0">
                          <a:latin typeface="+mn-lt"/>
                          <a:ea typeface="+mn-ea"/>
                          <a:cs typeface="+mn-ea"/>
                          <a:sym typeface="+mn-lt"/>
                        </a:rPr>
                        <a:t>聊城</a:t>
                      </a:r>
                      <a:endParaRPr lang="zh-CN" altLang="en-US" sz="1700" dirty="0">
                        <a:latin typeface="+mn-lt"/>
                        <a:ea typeface="+mn-ea"/>
                        <a:cs typeface="+mn-ea"/>
                        <a:sym typeface="+mn-lt"/>
                      </a:endParaRPr>
                    </a:p>
                  </a:txBody>
                  <a:tcPr anchor="ctr"/>
                </a:tc>
                <a:tc>
                  <a:txBody>
                    <a:bodyPr/>
                    <a:lstStyle/>
                    <a:p>
                      <a:pPr algn="ctr"/>
                      <a:r>
                        <a:rPr lang="zh-CN" altLang="en-US" sz="1700" kern="1200" dirty="0">
                          <a:solidFill>
                            <a:schemeClr val="dk1"/>
                          </a:solidFill>
                          <a:latin typeface="+mn-lt"/>
                          <a:ea typeface="+mn-ea"/>
                          <a:cs typeface="+mn-ea"/>
                          <a:sym typeface="+mn-lt"/>
                        </a:rPr>
                        <a:t>亿沣超市</a:t>
                      </a:r>
                      <a:endParaRPr lang="zh-CN" altLang="en-US" sz="1700" kern="1200" dirty="0">
                        <a:solidFill>
                          <a:schemeClr val="dk1"/>
                        </a:solidFill>
                        <a:latin typeface="+mn-lt"/>
                        <a:ea typeface="+mn-ea"/>
                        <a:cs typeface="+mn-ea"/>
                        <a:sym typeface="+mn-lt"/>
                      </a:endParaRPr>
                    </a:p>
                  </a:txBody>
                  <a:tcPr anchor="ctr"/>
                </a:tc>
                <a:tc>
                  <a:txBody>
                    <a:bodyPr/>
                    <a:lstStyle/>
                    <a:p>
                      <a:pPr algn="ctr"/>
                      <a:r>
                        <a:rPr lang="en-US" altLang="zh-CN" sz="1700" dirty="0">
                          <a:latin typeface="+mn-lt"/>
                          <a:ea typeface="+mn-ea"/>
                          <a:cs typeface="+mn-ea"/>
                          <a:sym typeface="+mn-lt"/>
                        </a:rPr>
                        <a:t>0.38</a:t>
                      </a:r>
                      <a:r>
                        <a:rPr lang="zh-CN" altLang="en-US" sz="1700" dirty="0">
                          <a:latin typeface="+mn-lt"/>
                          <a:ea typeface="+mn-ea"/>
                          <a:cs typeface="+mn-ea"/>
                          <a:sym typeface="+mn-lt"/>
                        </a:rPr>
                        <a:t>亿元</a:t>
                      </a:r>
                      <a:endParaRPr lang="zh-CN" altLang="en-US" sz="1700" dirty="0">
                        <a:latin typeface="+mn-lt"/>
                        <a:ea typeface="+mn-ea"/>
                        <a:cs typeface="+mn-ea"/>
                        <a:sym typeface="+mn-lt"/>
                      </a:endParaRPr>
                    </a:p>
                  </a:txBody>
                  <a:tcPr anchor="ctr"/>
                </a:tc>
              </a:tr>
              <a:tr h="716273">
                <a:tc>
                  <a:txBody>
                    <a:bodyPr/>
                    <a:lstStyle/>
                    <a:p>
                      <a:pPr algn="ctr"/>
                      <a:r>
                        <a:rPr lang="zh-CN" altLang="en-US" sz="1700" dirty="0">
                          <a:latin typeface="+mn-lt"/>
                          <a:ea typeface="+mn-ea"/>
                          <a:cs typeface="+mn-ea"/>
                          <a:sym typeface="+mn-lt"/>
                        </a:rPr>
                        <a:t>威海</a:t>
                      </a:r>
                      <a:endParaRPr lang="zh-CN" altLang="en-US" sz="1700" dirty="0">
                        <a:latin typeface="+mn-lt"/>
                        <a:ea typeface="+mn-ea"/>
                        <a:cs typeface="+mn-ea"/>
                        <a:sym typeface="+mn-lt"/>
                      </a:endParaRPr>
                    </a:p>
                  </a:txBody>
                  <a:tcPr anchor="ctr"/>
                </a:tc>
                <a:tc>
                  <a:txBody>
                    <a:bodyPr/>
                    <a:lstStyle/>
                    <a:p>
                      <a:pPr marL="0" algn="ctr" defTabSz="914400" rtl="0" eaLnBrk="1" latinLnBrk="0" hangingPunct="1"/>
                      <a:r>
                        <a:rPr lang="zh-CN" altLang="en-US" sz="1700" kern="1200" dirty="0">
                          <a:solidFill>
                            <a:schemeClr val="dk1"/>
                          </a:solidFill>
                          <a:latin typeface="+mn-lt"/>
                          <a:ea typeface="+mn-ea"/>
                          <a:cs typeface="+mn-ea"/>
                          <a:sym typeface="+mn-lt"/>
                        </a:rPr>
                        <a:t>家家悦超市</a:t>
                      </a:r>
                      <a:endParaRPr lang="zh-CN" altLang="en-US" sz="1700" kern="1200" dirty="0">
                        <a:solidFill>
                          <a:schemeClr val="dk1"/>
                        </a:solidFill>
                        <a:latin typeface="+mn-lt"/>
                        <a:ea typeface="+mn-ea"/>
                        <a:cs typeface="+mn-ea"/>
                        <a:sym typeface="+mn-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700" dirty="0">
                          <a:latin typeface="+mn-lt"/>
                          <a:ea typeface="+mn-ea"/>
                          <a:cs typeface="+mn-ea"/>
                          <a:sym typeface="+mn-lt"/>
                        </a:rPr>
                        <a:t>15</a:t>
                      </a:r>
                      <a:r>
                        <a:rPr lang="zh-CN" altLang="en-US" sz="1700" dirty="0">
                          <a:latin typeface="+mn-lt"/>
                          <a:ea typeface="+mn-ea"/>
                          <a:cs typeface="+mn-ea"/>
                          <a:sym typeface="+mn-lt"/>
                        </a:rPr>
                        <a:t>亿元</a:t>
                      </a:r>
                      <a:endParaRPr lang="zh-CN" altLang="en-US" sz="1700" dirty="0">
                        <a:latin typeface="+mn-lt"/>
                        <a:ea typeface="+mn-ea"/>
                        <a:cs typeface="+mn-ea"/>
                        <a:sym typeface="+mn-lt"/>
                      </a:endParaRPr>
                    </a:p>
                  </a:txBody>
                  <a:tcPr anchor="ctr"/>
                </a:tc>
              </a:tr>
              <a:tr h="716273">
                <a:tc>
                  <a:txBody>
                    <a:bodyPr/>
                    <a:lstStyle/>
                    <a:p>
                      <a:pPr algn="ctr"/>
                      <a:r>
                        <a:rPr lang="zh-CN" altLang="en-US" sz="1700" dirty="0">
                          <a:latin typeface="+mn-lt"/>
                          <a:ea typeface="+mn-ea"/>
                          <a:cs typeface="+mn-ea"/>
                          <a:sym typeface="+mn-lt"/>
                        </a:rPr>
                        <a:t>德州</a:t>
                      </a:r>
                      <a:endParaRPr lang="zh-CN" altLang="en-US" sz="1700" dirty="0">
                        <a:latin typeface="+mn-lt"/>
                        <a:ea typeface="+mn-ea"/>
                        <a:cs typeface="+mn-ea"/>
                        <a:sym typeface="+mn-lt"/>
                      </a:endParaRPr>
                    </a:p>
                  </a:txBody>
                  <a:tcPr anchor="ctr"/>
                </a:tc>
                <a:tc>
                  <a:txBody>
                    <a:bodyPr/>
                    <a:lstStyle/>
                    <a:p>
                      <a:pPr algn="ctr"/>
                      <a:r>
                        <a:rPr lang="zh-CN" altLang="en-US" sz="1700" kern="1200" dirty="0">
                          <a:solidFill>
                            <a:schemeClr val="dk1"/>
                          </a:solidFill>
                          <a:latin typeface="+mn-lt"/>
                          <a:ea typeface="+mn-ea"/>
                          <a:cs typeface="+mn-ea"/>
                          <a:sym typeface="+mn-lt"/>
                        </a:rPr>
                        <a:t>德州百货</a:t>
                      </a:r>
                      <a:endParaRPr lang="zh-CN" altLang="en-US" sz="1700" kern="1200" dirty="0">
                        <a:solidFill>
                          <a:schemeClr val="dk1"/>
                        </a:solidFill>
                        <a:latin typeface="+mn-lt"/>
                        <a:ea typeface="+mn-ea"/>
                        <a:cs typeface="+mn-ea"/>
                        <a:sym typeface="+mn-lt"/>
                      </a:endParaRPr>
                    </a:p>
                  </a:txBody>
                  <a:tcPr anchor="ctr"/>
                </a:tc>
                <a:tc>
                  <a:txBody>
                    <a:bodyPr/>
                    <a:lstStyle/>
                    <a:p>
                      <a:pPr algn="ctr"/>
                      <a:r>
                        <a:rPr lang="en-US" altLang="zh-CN" sz="1700" kern="1200" dirty="0">
                          <a:solidFill>
                            <a:schemeClr val="dk1"/>
                          </a:solidFill>
                          <a:latin typeface="+mn-lt"/>
                          <a:ea typeface="+mn-ea"/>
                          <a:cs typeface="+mn-ea"/>
                          <a:sym typeface="+mn-lt"/>
                        </a:rPr>
                        <a:t>2.5</a:t>
                      </a:r>
                      <a:r>
                        <a:rPr lang="zh-CN" altLang="en-US" sz="1700" kern="1200" dirty="0">
                          <a:solidFill>
                            <a:schemeClr val="dk1"/>
                          </a:solidFill>
                          <a:latin typeface="+mn-lt"/>
                          <a:ea typeface="+mn-ea"/>
                          <a:cs typeface="+mn-ea"/>
                          <a:sym typeface="+mn-lt"/>
                        </a:rPr>
                        <a:t>亿元</a:t>
                      </a:r>
                      <a:endParaRPr lang="zh-CN" altLang="en-US" sz="1700" kern="1200" dirty="0">
                        <a:solidFill>
                          <a:schemeClr val="dk1"/>
                        </a:solidFill>
                        <a:latin typeface="+mn-lt"/>
                        <a:ea typeface="+mn-ea"/>
                        <a:cs typeface="+mn-ea"/>
                        <a:sym typeface="+mn-lt"/>
                      </a:endParaRPr>
                    </a:p>
                  </a:txBody>
                  <a:tcPr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22" presetClass="entr" presetSubtype="8"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par>
                                <p:cTn id="11" presetID="22" presetClass="entr" presetSubtype="8"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left)">
                                      <p:cBhvr>
                                        <p:cTn id="13" dur="500"/>
                                        <p:tgtEl>
                                          <p:spTgt spid="33"/>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71450"/>
            <a:ext cx="12192000" cy="711200"/>
            <a:chOff x="0" y="171450"/>
            <a:chExt cx="12192000" cy="711200"/>
          </a:xfrm>
        </p:grpSpPr>
        <p:grpSp>
          <p:nvGrpSpPr>
            <p:cNvPr id="4" name="组合 3"/>
            <p:cNvGrpSpPr/>
            <p:nvPr/>
          </p:nvGrpSpPr>
          <p:grpSpPr>
            <a:xfrm>
              <a:off x="0" y="171450"/>
              <a:ext cx="12192000" cy="711200"/>
              <a:chOff x="0" y="171450"/>
              <a:chExt cx="12192000" cy="711200"/>
            </a:xfrm>
          </p:grpSpPr>
          <p:sp>
            <p:nvSpPr>
              <p:cNvPr id="6" name="矩形 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三、制约聊城商务发展的短板和弱项</a:t>
              </a:r>
              <a:endParaRPr lang="zh-CN" altLang="en-US" sz="2600" b="1" dirty="0">
                <a:solidFill>
                  <a:schemeClr val="bg1"/>
                </a:solidFill>
                <a:cs typeface="+mn-ea"/>
                <a:sym typeface="+mn-lt"/>
              </a:endParaRPr>
            </a:p>
          </p:txBody>
        </p:sp>
      </p:grpSp>
      <p:grpSp>
        <p:nvGrpSpPr>
          <p:cNvPr id="44" name="组合 43"/>
          <p:cNvGrpSpPr/>
          <p:nvPr/>
        </p:nvGrpSpPr>
        <p:grpSpPr>
          <a:xfrm>
            <a:off x="685627" y="1117601"/>
            <a:ext cx="2895773" cy="502112"/>
            <a:chOff x="733252" y="1326689"/>
            <a:chExt cx="3105323" cy="502112"/>
          </a:xfrm>
        </p:grpSpPr>
        <p:sp>
          <p:nvSpPr>
            <p:cNvPr id="45" name="矩形: 圆角 44"/>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文本框 45"/>
            <p:cNvSpPr txBox="true"/>
            <p:nvPr/>
          </p:nvSpPr>
          <p:spPr>
            <a:xfrm>
              <a:off x="976797" y="1377690"/>
              <a:ext cx="2780164" cy="400110"/>
            </a:xfrm>
            <a:prstGeom prst="rect">
              <a:avLst/>
            </a:prstGeom>
            <a:noFill/>
          </p:spPr>
          <p:txBody>
            <a:bodyPr wrap="square" rtlCol="0">
              <a:spAutoFit/>
            </a:bodyPr>
            <a:lstStyle/>
            <a:p>
              <a:r>
                <a:rPr lang="en-US" altLang="zh-CN" sz="2000" b="1" kern="100" dirty="0">
                  <a:solidFill>
                    <a:srgbClr val="0070C0"/>
                  </a:solidFill>
                  <a:cs typeface="+mn-ea"/>
                  <a:sym typeface="+mn-lt"/>
                </a:rPr>
                <a:t>2.</a:t>
              </a:r>
              <a:r>
                <a:rPr lang="zh-CN" altLang="en-US" sz="2000" b="1" kern="100" dirty="0">
                  <a:solidFill>
                    <a:srgbClr val="0070C0"/>
                  </a:solidFill>
                  <a:cs typeface="+mn-ea"/>
                  <a:sym typeface="+mn-lt"/>
                </a:rPr>
                <a:t>进出口结构欠合理</a:t>
              </a:r>
              <a:endParaRPr lang="en-US" altLang="zh-CN" sz="2000" b="1" kern="100" dirty="0">
                <a:solidFill>
                  <a:srgbClr val="0070C0"/>
                </a:solidFill>
                <a:cs typeface="+mn-ea"/>
                <a:sym typeface="+mn-lt"/>
              </a:endParaRPr>
            </a:p>
          </p:txBody>
        </p:sp>
      </p:grpSp>
      <p:grpSp>
        <p:nvGrpSpPr>
          <p:cNvPr id="25" name="组合 24"/>
          <p:cNvGrpSpPr/>
          <p:nvPr/>
        </p:nvGrpSpPr>
        <p:grpSpPr>
          <a:xfrm>
            <a:off x="523010" y="4618611"/>
            <a:ext cx="11145981" cy="2055720"/>
            <a:chOff x="523010" y="4618611"/>
            <a:chExt cx="11145981" cy="2055720"/>
          </a:xfrm>
        </p:grpSpPr>
        <p:sp>
          <p:nvSpPr>
            <p:cNvPr id="38" name="矩形 37"/>
            <p:cNvSpPr/>
            <p:nvPr/>
          </p:nvSpPr>
          <p:spPr>
            <a:xfrm>
              <a:off x="523010" y="4618611"/>
              <a:ext cx="11145981" cy="2055720"/>
            </a:xfrm>
            <a:prstGeom prst="rect">
              <a:avLst/>
            </a:prstGeom>
            <a:solidFill>
              <a:srgbClr val="FFFFFF">
                <a:alpha val="25098"/>
              </a:srgb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cs typeface="+mn-ea"/>
                <a:sym typeface="+mn-lt"/>
              </a:endParaRPr>
            </a:p>
          </p:txBody>
        </p:sp>
        <p:sp>
          <p:nvSpPr>
            <p:cNvPr id="39" name="文本框 38"/>
            <p:cNvSpPr txBox="true"/>
            <p:nvPr/>
          </p:nvSpPr>
          <p:spPr>
            <a:xfrm>
              <a:off x="589245" y="4618611"/>
              <a:ext cx="11013510" cy="1972720"/>
            </a:xfrm>
            <a:prstGeom prst="rect">
              <a:avLst/>
            </a:prstGeom>
            <a:noFill/>
          </p:spPr>
          <p:txBody>
            <a:bodyPr wrap="square">
              <a:spAutoFit/>
            </a:bodyPr>
            <a:lstStyle/>
            <a:p>
              <a:pPr marL="285750" marR="0" indent="-285750" algn="just">
                <a:lnSpc>
                  <a:spcPts val="3000"/>
                </a:lnSpc>
                <a:spcBef>
                  <a:spcPts val="0"/>
                </a:spcBef>
                <a:spcAft>
                  <a:spcPts val="0"/>
                </a:spcAft>
                <a:buClr>
                  <a:srgbClr val="0070C0"/>
                </a:buClr>
                <a:buFont typeface="Wingdings" panose="05000000000000000000" pitchFamily="2" charset="2"/>
                <a:buChar char="ü"/>
              </a:pPr>
              <a:r>
                <a:rPr lang="zh-CN" altLang="en-US" sz="1600" dirty="0">
                  <a:solidFill>
                    <a:schemeClr val="tx1">
                      <a:lumMod val="85000"/>
                      <a:lumOff val="15000"/>
                    </a:schemeClr>
                  </a:solidFill>
                  <a:cs typeface="+mn-ea"/>
                  <a:sym typeface="+mn-lt"/>
                </a:rPr>
                <a:t>我市劳动密集型产业仍然是外贸出口的主力，高科技含量产业发展滞后，企业转型难度大，产品竞争力不足。</a:t>
              </a:r>
              <a:endParaRPr lang="en-US" altLang="zh-CN" sz="1600" dirty="0">
                <a:solidFill>
                  <a:schemeClr val="tx1">
                    <a:lumMod val="85000"/>
                    <a:lumOff val="15000"/>
                  </a:schemeClr>
                </a:solidFill>
                <a:cs typeface="+mn-ea"/>
                <a:sym typeface="+mn-lt"/>
              </a:endParaRPr>
            </a:p>
            <a:p>
              <a:pPr marL="285750" marR="0" indent="-285750" algn="just">
                <a:lnSpc>
                  <a:spcPts val="3000"/>
                </a:lnSpc>
                <a:spcBef>
                  <a:spcPts val="0"/>
                </a:spcBef>
                <a:spcAft>
                  <a:spcPts val="0"/>
                </a:spcAft>
                <a:buClr>
                  <a:srgbClr val="0070C0"/>
                </a:buClr>
                <a:buFont typeface="Wingdings" panose="05000000000000000000" pitchFamily="2" charset="2"/>
                <a:buChar char="ü"/>
              </a:pPr>
              <a:r>
                <a:rPr lang="zh-CN" altLang="en-US" sz="1600" dirty="0">
                  <a:solidFill>
                    <a:schemeClr val="tx1">
                      <a:lumMod val="85000"/>
                      <a:lumOff val="15000"/>
                    </a:schemeClr>
                  </a:solidFill>
                  <a:cs typeface="+mn-ea"/>
                  <a:sym typeface="+mn-lt"/>
                </a:rPr>
                <a:t>较多企业处于贴牌生产阶段，缺少自主品牌。</a:t>
              </a:r>
              <a:endParaRPr lang="en-US" altLang="zh-CN" sz="1600" dirty="0">
                <a:solidFill>
                  <a:schemeClr val="tx1">
                    <a:lumMod val="85000"/>
                    <a:lumOff val="15000"/>
                  </a:schemeClr>
                </a:solidFill>
                <a:cs typeface="+mn-ea"/>
                <a:sym typeface="+mn-lt"/>
              </a:endParaRPr>
            </a:p>
            <a:p>
              <a:pPr marL="285750" marR="0" indent="-285750" algn="just">
                <a:lnSpc>
                  <a:spcPts val="3000"/>
                </a:lnSpc>
                <a:spcBef>
                  <a:spcPts val="0"/>
                </a:spcBef>
                <a:spcAft>
                  <a:spcPts val="0"/>
                </a:spcAft>
                <a:buClr>
                  <a:srgbClr val="0070C0"/>
                </a:buClr>
                <a:buFont typeface="Wingdings" panose="05000000000000000000" pitchFamily="2" charset="2"/>
                <a:buChar char="ü"/>
              </a:pPr>
              <a:r>
                <a:rPr lang="zh-CN" altLang="en-US" sz="1600" dirty="0">
                  <a:solidFill>
                    <a:schemeClr val="tx1">
                      <a:lumMod val="85000"/>
                      <a:lumOff val="15000"/>
                    </a:schemeClr>
                  </a:solidFill>
                  <a:cs typeface="+mn-ea"/>
                  <a:sym typeface="+mn-lt"/>
                </a:rPr>
                <a:t>聊城还是全省唯一一个尚未设立海关监管场站的地市，保税功能区等海关特殊监管平台欠缺，导致外贸企业无法享受税收优惠、便利通关等政策。</a:t>
              </a:r>
              <a:endParaRPr lang="en-US" altLang="zh-CN" sz="1600" dirty="0">
                <a:solidFill>
                  <a:schemeClr val="tx1">
                    <a:lumMod val="85000"/>
                    <a:lumOff val="15000"/>
                  </a:schemeClr>
                </a:solidFill>
                <a:cs typeface="+mn-ea"/>
                <a:sym typeface="+mn-lt"/>
              </a:endParaRPr>
            </a:p>
            <a:p>
              <a:pPr marL="285750" marR="0" indent="-285750" algn="just">
                <a:lnSpc>
                  <a:spcPts val="3000"/>
                </a:lnSpc>
                <a:spcBef>
                  <a:spcPts val="0"/>
                </a:spcBef>
                <a:spcAft>
                  <a:spcPts val="0"/>
                </a:spcAft>
                <a:buClr>
                  <a:srgbClr val="0070C0"/>
                </a:buClr>
                <a:buFont typeface="Wingdings" panose="05000000000000000000" pitchFamily="2" charset="2"/>
                <a:buChar char="ü"/>
              </a:pPr>
              <a:r>
                <a:rPr lang="zh-CN" altLang="en-US" sz="1600" dirty="0">
                  <a:solidFill>
                    <a:schemeClr val="tx1">
                      <a:lumMod val="85000"/>
                      <a:lumOff val="15000"/>
                    </a:schemeClr>
                  </a:solidFill>
                  <a:cs typeface="+mn-ea"/>
                  <a:sym typeface="+mn-lt"/>
                </a:rPr>
                <a:t>跨境电商等新业态新模式规模小、拉动弱，缺少龙头企业带动。</a:t>
              </a:r>
              <a:endParaRPr lang="zh-CN" altLang="en-US" sz="1600" dirty="0">
                <a:solidFill>
                  <a:schemeClr val="tx1">
                    <a:lumMod val="85000"/>
                    <a:lumOff val="15000"/>
                  </a:schemeClr>
                </a:solidFill>
                <a:cs typeface="+mn-ea"/>
                <a:sym typeface="+mn-lt"/>
              </a:endParaRPr>
            </a:p>
          </p:txBody>
        </p:sp>
      </p:grpSp>
      <p:sp>
        <p:nvSpPr>
          <p:cNvPr id="42" name="文本框 41"/>
          <p:cNvSpPr txBox="true"/>
          <p:nvPr/>
        </p:nvSpPr>
        <p:spPr>
          <a:xfrm>
            <a:off x="3617044" y="3683194"/>
            <a:ext cx="4685475" cy="338554"/>
          </a:xfrm>
          <a:prstGeom prst="rect">
            <a:avLst/>
          </a:prstGeom>
          <a:noFill/>
        </p:spPr>
        <p:txBody>
          <a:bodyPr wrap="square" rtlCol="0">
            <a:spAutoFit/>
          </a:bodyPr>
          <a:lstStyle/>
          <a:p>
            <a:pPr algn="ctr"/>
            <a:r>
              <a:rPr lang="zh-CN" altLang="en-US" sz="1600" b="1" kern="100" dirty="0">
                <a:solidFill>
                  <a:srgbClr val="0070C0"/>
                </a:solidFill>
                <a:cs typeface="+mn-ea"/>
                <a:sym typeface="+mn-lt"/>
              </a:rPr>
              <a:t>原材料及产品价格波动容易大幅影响进出口</a:t>
            </a:r>
            <a:r>
              <a:rPr lang="zh-CN" altLang="en-US" sz="1600" b="1" kern="100">
                <a:solidFill>
                  <a:srgbClr val="0070C0"/>
                </a:solidFill>
                <a:cs typeface="+mn-ea"/>
                <a:sym typeface="+mn-lt"/>
              </a:rPr>
              <a:t>货值</a:t>
            </a:r>
            <a:endParaRPr lang="zh-CN" altLang="en-US" sz="1600" b="1" kern="100" dirty="0">
              <a:solidFill>
                <a:srgbClr val="0070C0"/>
              </a:solidFill>
              <a:cs typeface="+mn-ea"/>
              <a:sym typeface="+mn-lt"/>
            </a:endParaRPr>
          </a:p>
        </p:txBody>
      </p:sp>
      <p:grpSp>
        <p:nvGrpSpPr>
          <p:cNvPr id="48" name="组合 47"/>
          <p:cNvGrpSpPr/>
          <p:nvPr/>
        </p:nvGrpSpPr>
        <p:grpSpPr>
          <a:xfrm>
            <a:off x="617670" y="4245769"/>
            <a:ext cx="10956660" cy="338554"/>
            <a:chOff x="738408" y="4245769"/>
            <a:chExt cx="10956660" cy="338554"/>
          </a:xfrm>
        </p:grpSpPr>
        <p:sp>
          <p:nvSpPr>
            <p:cNvPr id="49" name="文本框 48"/>
            <p:cNvSpPr txBox="true"/>
            <p:nvPr/>
          </p:nvSpPr>
          <p:spPr>
            <a:xfrm>
              <a:off x="3985441" y="4245769"/>
              <a:ext cx="4221118" cy="338554"/>
            </a:xfrm>
            <a:prstGeom prst="rect">
              <a:avLst/>
            </a:prstGeom>
            <a:noFill/>
          </p:spPr>
          <p:txBody>
            <a:bodyPr wrap="square" rtlCol="0">
              <a:spAutoFit/>
            </a:bodyPr>
            <a:lstStyle/>
            <a:p>
              <a:pPr algn="ctr"/>
              <a:r>
                <a:rPr lang="zh-CN" altLang="en-US" sz="1600" b="1" kern="100" dirty="0">
                  <a:solidFill>
                    <a:srgbClr val="0070C0"/>
                  </a:solidFill>
                  <a:cs typeface="+mn-ea"/>
                  <a:sym typeface="+mn-lt"/>
                </a:rPr>
                <a:t>外贸产业结构层次较低，企业品牌意识</a:t>
              </a:r>
              <a:r>
                <a:rPr lang="zh-CN" altLang="en-US" sz="1600" b="1" kern="100">
                  <a:solidFill>
                    <a:srgbClr val="0070C0"/>
                  </a:solidFill>
                  <a:cs typeface="+mn-ea"/>
                  <a:sym typeface="+mn-lt"/>
                </a:rPr>
                <a:t>不强</a:t>
              </a:r>
              <a:endParaRPr lang="en-US" altLang="zh-CN" sz="1600" b="1" kern="100" dirty="0">
                <a:solidFill>
                  <a:srgbClr val="0070C0"/>
                </a:solidFill>
                <a:cs typeface="+mn-ea"/>
                <a:sym typeface="+mn-lt"/>
              </a:endParaRPr>
            </a:p>
          </p:txBody>
        </p:sp>
        <p:cxnSp>
          <p:nvCxnSpPr>
            <p:cNvPr id="50" name="直接连接符 49"/>
            <p:cNvCxnSpPr/>
            <p:nvPr/>
          </p:nvCxnSpPr>
          <p:spPr>
            <a:xfrm>
              <a:off x="8304745" y="4415046"/>
              <a:ext cx="3390323" cy="0"/>
            </a:xfrm>
            <a:prstGeom prst="line">
              <a:avLst/>
            </a:prstGeom>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rgbClr val="0070C0"/>
                  </a:gs>
                </a:gsLst>
                <a:lin ang="10800000" scaled="true"/>
                <a:tileRect/>
              </a:gra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true">
              <a:off x="738408" y="4415046"/>
              <a:ext cx="3390323" cy="0"/>
            </a:xfrm>
            <a:prstGeom prst="line">
              <a:avLst/>
            </a:prstGeom>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rgbClr val="0070C0"/>
                  </a:gs>
                </a:gsLst>
                <a:lin ang="10800000" scaled="true"/>
                <a:tileRect/>
              </a:gra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true"/>
          </p:cNvPicPr>
          <p:nvPr/>
        </p:nvPicPr>
        <p:blipFill>
          <a:blip r:embed="rId1"/>
          <a:stretch>
            <a:fillRect/>
          </a:stretch>
        </p:blipFill>
        <p:spPr>
          <a:xfrm>
            <a:off x="2697595" y="1988485"/>
            <a:ext cx="3273836" cy="1774090"/>
          </a:xfrm>
          <a:prstGeom prst="rect">
            <a:avLst/>
          </a:prstGeom>
        </p:spPr>
      </p:pic>
      <p:pic>
        <p:nvPicPr>
          <p:cNvPr id="8" name="图片 7"/>
          <p:cNvPicPr>
            <a:picLocks noChangeAspect="true"/>
          </p:cNvPicPr>
          <p:nvPr/>
        </p:nvPicPr>
        <p:blipFill>
          <a:blip r:embed="rId2"/>
          <a:stretch>
            <a:fillRect/>
          </a:stretch>
        </p:blipFill>
        <p:spPr>
          <a:xfrm>
            <a:off x="5817872" y="1974389"/>
            <a:ext cx="3267739" cy="17679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0" y="171450"/>
            <a:ext cx="12192000" cy="711200"/>
            <a:chOff x="0" y="171450"/>
            <a:chExt cx="12192000" cy="711200"/>
          </a:xfrm>
        </p:grpSpPr>
        <p:grpSp>
          <p:nvGrpSpPr>
            <p:cNvPr id="28" name="组合 27"/>
            <p:cNvGrpSpPr/>
            <p:nvPr/>
          </p:nvGrpSpPr>
          <p:grpSpPr>
            <a:xfrm>
              <a:off x="0" y="171450"/>
              <a:ext cx="12192000" cy="711200"/>
              <a:chOff x="0" y="171450"/>
              <a:chExt cx="12192000" cy="711200"/>
            </a:xfrm>
          </p:grpSpPr>
          <p:sp>
            <p:nvSpPr>
              <p:cNvPr id="31" name="矩形 30"/>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30"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三、制约聊城商务发展的短板和弱项</a:t>
              </a:r>
              <a:endParaRPr lang="zh-CN" altLang="en-US" sz="2600" b="1" dirty="0">
                <a:solidFill>
                  <a:schemeClr val="bg1"/>
                </a:solidFill>
                <a:cs typeface="+mn-ea"/>
                <a:sym typeface="+mn-lt"/>
              </a:endParaRPr>
            </a:p>
          </p:txBody>
        </p:sp>
      </p:grpSp>
      <p:grpSp>
        <p:nvGrpSpPr>
          <p:cNvPr id="33" name="组合 32"/>
          <p:cNvGrpSpPr/>
          <p:nvPr/>
        </p:nvGrpSpPr>
        <p:grpSpPr>
          <a:xfrm>
            <a:off x="685627" y="1117601"/>
            <a:ext cx="2895773" cy="502112"/>
            <a:chOff x="733252" y="1326689"/>
            <a:chExt cx="3105323" cy="502112"/>
          </a:xfrm>
        </p:grpSpPr>
        <p:sp>
          <p:nvSpPr>
            <p:cNvPr id="37" name="矩形: 圆角 36"/>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文本框 37"/>
            <p:cNvSpPr txBox="true"/>
            <p:nvPr/>
          </p:nvSpPr>
          <p:spPr>
            <a:xfrm>
              <a:off x="976797" y="1377690"/>
              <a:ext cx="2780164" cy="400110"/>
            </a:xfrm>
            <a:prstGeom prst="rect">
              <a:avLst/>
            </a:prstGeom>
            <a:noFill/>
          </p:spPr>
          <p:txBody>
            <a:bodyPr wrap="square" rtlCol="0">
              <a:spAutoFit/>
            </a:bodyPr>
            <a:lstStyle/>
            <a:p>
              <a:r>
                <a:rPr lang="en-US" altLang="zh-CN" sz="2000" b="1" kern="100" dirty="0">
                  <a:solidFill>
                    <a:srgbClr val="0070C0"/>
                  </a:solidFill>
                  <a:cs typeface="+mn-ea"/>
                  <a:sym typeface="+mn-lt"/>
                </a:rPr>
                <a:t>3.</a:t>
              </a:r>
              <a:r>
                <a:rPr lang="zh-CN" altLang="en-US" sz="2000" b="1" kern="100" dirty="0">
                  <a:solidFill>
                    <a:srgbClr val="0070C0"/>
                  </a:solidFill>
                  <a:cs typeface="+mn-ea"/>
                  <a:sym typeface="+mn-lt"/>
                </a:rPr>
                <a:t>利用外资水平不高</a:t>
              </a:r>
              <a:endParaRPr lang="en-US" altLang="zh-CN" sz="2000" b="1" kern="100" dirty="0">
                <a:solidFill>
                  <a:srgbClr val="0070C0"/>
                </a:solidFill>
                <a:cs typeface="+mn-ea"/>
                <a:sym typeface="+mn-lt"/>
              </a:endParaRPr>
            </a:p>
          </p:txBody>
        </p:sp>
      </p:grpSp>
      <p:sp>
        <p:nvSpPr>
          <p:cNvPr id="42" name="波形 41"/>
          <p:cNvSpPr/>
          <p:nvPr/>
        </p:nvSpPr>
        <p:spPr>
          <a:xfrm>
            <a:off x="-1447800" y="5048250"/>
            <a:ext cx="14579600" cy="4230370"/>
          </a:xfrm>
          <a:prstGeom prst="wave">
            <a:avLst>
              <a:gd name="adj1" fmla="val 14039"/>
              <a:gd name="adj2"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3" name="组合 42"/>
          <p:cNvGrpSpPr/>
          <p:nvPr/>
        </p:nvGrpSpPr>
        <p:grpSpPr>
          <a:xfrm>
            <a:off x="356368" y="1968559"/>
            <a:ext cx="2223774" cy="4230370"/>
            <a:chOff x="356368" y="2229815"/>
            <a:chExt cx="2223774" cy="4230370"/>
          </a:xfrm>
        </p:grpSpPr>
        <p:sp>
          <p:nvSpPr>
            <p:cNvPr id="48" name="矩形: 圆角 47"/>
            <p:cNvSpPr/>
            <p:nvPr/>
          </p:nvSpPr>
          <p:spPr>
            <a:xfrm>
              <a:off x="356368" y="2229815"/>
              <a:ext cx="2223774" cy="4230370"/>
            </a:xfrm>
            <a:prstGeom prst="roundRect">
              <a:avLst>
                <a:gd name="adj" fmla="val 2416"/>
              </a:avLst>
            </a:prstGeom>
            <a:solidFill>
              <a:schemeClr val="bg1"/>
            </a:solid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9" name="文本框 48"/>
            <p:cNvSpPr txBox="true"/>
            <p:nvPr/>
          </p:nvSpPr>
          <p:spPr>
            <a:xfrm>
              <a:off x="774527" y="2663579"/>
              <a:ext cx="1456876" cy="3523400"/>
            </a:xfrm>
            <a:prstGeom prst="rect">
              <a:avLst/>
            </a:prstGeom>
            <a:noFill/>
          </p:spPr>
          <p:txBody>
            <a:bodyPr wrap="square" rtlCol="0">
              <a:spAutoFit/>
            </a:bodyPr>
            <a:lstStyle/>
            <a:p>
              <a:pPr>
                <a:lnSpc>
                  <a:spcPct val="200000"/>
                </a:lnSpc>
              </a:pPr>
              <a:r>
                <a:rPr lang="zh-CN" altLang="en-US" sz="1600" kern="100" dirty="0">
                  <a:cs typeface="+mn-ea"/>
                  <a:sym typeface="+mn-lt"/>
                </a:rPr>
                <a:t>与沿海城市相比，我市地处内陆，距离港口较远，不利于发展出口加工型项目。</a:t>
              </a:r>
              <a:endParaRPr lang="en-US" altLang="zh-CN" sz="1600" kern="100" dirty="0">
                <a:cs typeface="+mn-ea"/>
                <a:sym typeface="+mn-lt"/>
              </a:endParaRPr>
            </a:p>
            <a:p>
              <a:pPr>
                <a:lnSpc>
                  <a:spcPct val="200000"/>
                </a:lnSpc>
              </a:pPr>
              <a:endParaRPr lang="zh-CN" altLang="en-US" dirty="0">
                <a:cs typeface="+mn-ea"/>
                <a:sym typeface="+mn-lt"/>
              </a:endParaRPr>
            </a:p>
          </p:txBody>
        </p:sp>
      </p:grpSp>
      <p:grpSp>
        <p:nvGrpSpPr>
          <p:cNvPr id="50" name="组合 49"/>
          <p:cNvGrpSpPr/>
          <p:nvPr/>
        </p:nvGrpSpPr>
        <p:grpSpPr>
          <a:xfrm>
            <a:off x="2689278" y="2345930"/>
            <a:ext cx="2223774" cy="4230370"/>
            <a:chOff x="2689278" y="2229815"/>
            <a:chExt cx="2223774" cy="4230370"/>
          </a:xfrm>
        </p:grpSpPr>
        <p:sp>
          <p:nvSpPr>
            <p:cNvPr id="51" name="矩形: 圆角 50"/>
            <p:cNvSpPr/>
            <p:nvPr/>
          </p:nvSpPr>
          <p:spPr>
            <a:xfrm>
              <a:off x="2689278" y="2229815"/>
              <a:ext cx="2223774" cy="4230370"/>
            </a:xfrm>
            <a:prstGeom prst="roundRect">
              <a:avLst>
                <a:gd name="adj" fmla="val 2416"/>
              </a:avLst>
            </a:prstGeom>
            <a:solidFill>
              <a:schemeClr val="bg1"/>
            </a:solid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 name="文本框 51"/>
            <p:cNvSpPr txBox="true"/>
            <p:nvPr/>
          </p:nvSpPr>
          <p:spPr>
            <a:xfrm>
              <a:off x="2811649" y="2585097"/>
              <a:ext cx="1961901" cy="3372846"/>
            </a:xfrm>
            <a:prstGeom prst="rect">
              <a:avLst/>
            </a:prstGeom>
            <a:noFill/>
          </p:spPr>
          <p:txBody>
            <a:bodyPr wrap="square" rtlCol="0">
              <a:spAutoFit/>
            </a:bodyPr>
            <a:lstStyle/>
            <a:p>
              <a:pPr>
                <a:lnSpc>
                  <a:spcPct val="150000"/>
                </a:lnSpc>
              </a:pPr>
              <a:r>
                <a:rPr lang="zh-CN" altLang="en-US" sz="1600" kern="100" dirty="0">
                  <a:cs typeface="+mn-ea"/>
                  <a:sym typeface="+mn-lt"/>
                </a:rPr>
                <a:t>与潍坊等制造业发达的城市相比，我市虽然在农产品加工及配套产业、纺织服装业等方面有良好的发展潜能，但没有形成大规模的产业集群，项目聚集效应有待提升。</a:t>
              </a:r>
              <a:endParaRPr lang="zh-CN" altLang="en-US" sz="1600" kern="100" dirty="0">
                <a:cs typeface="+mn-ea"/>
                <a:sym typeface="+mn-lt"/>
              </a:endParaRPr>
            </a:p>
          </p:txBody>
        </p:sp>
      </p:grpSp>
      <p:grpSp>
        <p:nvGrpSpPr>
          <p:cNvPr id="53" name="组合 52"/>
          <p:cNvGrpSpPr/>
          <p:nvPr/>
        </p:nvGrpSpPr>
        <p:grpSpPr>
          <a:xfrm>
            <a:off x="5022188" y="1968559"/>
            <a:ext cx="2223774" cy="4230370"/>
            <a:chOff x="5022189" y="2229815"/>
            <a:chExt cx="2223774" cy="4230370"/>
          </a:xfrm>
        </p:grpSpPr>
        <p:sp>
          <p:nvSpPr>
            <p:cNvPr id="54" name="矩形: 圆角 53"/>
            <p:cNvSpPr/>
            <p:nvPr/>
          </p:nvSpPr>
          <p:spPr>
            <a:xfrm>
              <a:off x="5022189" y="2229815"/>
              <a:ext cx="2223774" cy="4230370"/>
            </a:xfrm>
            <a:prstGeom prst="roundRect">
              <a:avLst>
                <a:gd name="adj" fmla="val 2416"/>
              </a:avLst>
            </a:prstGeom>
            <a:solidFill>
              <a:srgbClr val="0070C0"/>
            </a:solid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文本框 54"/>
            <p:cNvSpPr txBox="true"/>
            <p:nvPr/>
          </p:nvSpPr>
          <p:spPr>
            <a:xfrm>
              <a:off x="5254725" y="2793200"/>
              <a:ext cx="1961901" cy="2972737"/>
            </a:xfrm>
            <a:prstGeom prst="rect">
              <a:avLst/>
            </a:prstGeom>
            <a:noFill/>
          </p:spPr>
          <p:txBody>
            <a:bodyPr wrap="square" rtlCol="0">
              <a:spAutoFit/>
            </a:bodyPr>
            <a:lstStyle/>
            <a:p>
              <a:pPr>
                <a:lnSpc>
                  <a:spcPct val="200000"/>
                </a:lnSpc>
              </a:pPr>
              <a:r>
                <a:rPr lang="zh-CN" altLang="en-US" sz="1600" kern="100" dirty="0">
                  <a:solidFill>
                    <a:schemeClr val="bg1"/>
                  </a:solidFill>
                  <a:cs typeface="+mn-ea"/>
                  <a:sym typeface="+mn-lt"/>
                </a:rPr>
                <a:t>从我市产业分布上看，外资主要投向劳动或者资金密集型的纺织、化工、食品、机械等传统领域。</a:t>
              </a:r>
              <a:endParaRPr lang="zh-CN" altLang="en-US" sz="1600" kern="100" dirty="0">
                <a:solidFill>
                  <a:schemeClr val="bg1"/>
                </a:solidFill>
                <a:cs typeface="+mn-ea"/>
                <a:sym typeface="+mn-lt"/>
              </a:endParaRPr>
            </a:p>
          </p:txBody>
        </p:sp>
      </p:grpSp>
      <p:grpSp>
        <p:nvGrpSpPr>
          <p:cNvPr id="56" name="组合 55"/>
          <p:cNvGrpSpPr/>
          <p:nvPr/>
        </p:nvGrpSpPr>
        <p:grpSpPr>
          <a:xfrm>
            <a:off x="7355098" y="2345930"/>
            <a:ext cx="2223774" cy="4230370"/>
            <a:chOff x="7355099" y="2229815"/>
            <a:chExt cx="2223774" cy="4230370"/>
          </a:xfrm>
        </p:grpSpPr>
        <p:sp>
          <p:nvSpPr>
            <p:cNvPr id="57" name="矩形: 圆角 56"/>
            <p:cNvSpPr/>
            <p:nvPr/>
          </p:nvSpPr>
          <p:spPr>
            <a:xfrm>
              <a:off x="7355099" y="2229815"/>
              <a:ext cx="2223774" cy="4230370"/>
            </a:xfrm>
            <a:prstGeom prst="roundRect">
              <a:avLst>
                <a:gd name="adj" fmla="val 2416"/>
              </a:avLst>
            </a:prstGeom>
            <a:solidFill>
              <a:schemeClr val="bg1"/>
            </a:solid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8" name="文本框 57"/>
            <p:cNvSpPr txBox="true"/>
            <p:nvPr/>
          </p:nvSpPr>
          <p:spPr>
            <a:xfrm>
              <a:off x="7540821" y="2568658"/>
              <a:ext cx="1961901" cy="2972737"/>
            </a:xfrm>
            <a:prstGeom prst="rect">
              <a:avLst/>
            </a:prstGeom>
            <a:noFill/>
          </p:spPr>
          <p:txBody>
            <a:bodyPr wrap="square" rtlCol="0">
              <a:spAutoFit/>
            </a:bodyPr>
            <a:lstStyle/>
            <a:p>
              <a:pPr>
                <a:lnSpc>
                  <a:spcPct val="200000"/>
                </a:lnSpc>
              </a:pPr>
              <a:r>
                <a:rPr lang="zh-CN" altLang="en-US" sz="1600" kern="100" dirty="0">
                  <a:cs typeface="+mn-ea"/>
                  <a:sym typeface="+mn-lt"/>
                </a:rPr>
                <a:t>以粗加工为主，产业链条短，带动力弱，多数外资企业无核心竞争力，技术水平不高，抗风险能力不强。</a:t>
              </a:r>
              <a:endParaRPr lang="zh-CN" altLang="en-US" sz="1600" kern="100" dirty="0">
                <a:cs typeface="+mn-ea"/>
                <a:sym typeface="+mn-lt"/>
              </a:endParaRPr>
            </a:p>
          </p:txBody>
        </p:sp>
      </p:grpSp>
      <p:grpSp>
        <p:nvGrpSpPr>
          <p:cNvPr id="59" name="组合 58"/>
          <p:cNvGrpSpPr/>
          <p:nvPr/>
        </p:nvGrpSpPr>
        <p:grpSpPr>
          <a:xfrm>
            <a:off x="9688008" y="1968559"/>
            <a:ext cx="2223774" cy="4230370"/>
            <a:chOff x="9688008" y="2229815"/>
            <a:chExt cx="2223774" cy="4230370"/>
          </a:xfrm>
        </p:grpSpPr>
        <p:sp>
          <p:nvSpPr>
            <p:cNvPr id="60" name="矩形: 圆角 59"/>
            <p:cNvSpPr/>
            <p:nvPr/>
          </p:nvSpPr>
          <p:spPr>
            <a:xfrm>
              <a:off x="9688008" y="2229815"/>
              <a:ext cx="2223774" cy="4230370"/>
            </a:xfrm>
            <a:prstGeom prst="roundRect">
              <a:avLst>
                <a:gd name="adj" fmla="val 2416"/>
              </a:avLst>
            </a:prstGeom>
            <a:solidFill>
              <a:schemeClr val="bg1"/>
            </a:solid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1" name="文本框 60"/>
            <p:cNvSpPr txBox="true"/>
            <p:nvPr/>
          </p:nvSpPr>
          <p:spPr>
            <a:xfrm>
              <a:off x="9840746" y="2568658"/>
              <a:ext cx="1961901" cy="3372846"/>
            </a:xfrm>
            <a:prstGeom prst="rect">
              <a:avLst/>
            </a:prstGeom>
            <a:noFill/>
          </p:spPr>
          <p:txBody>
            <a:bodyPr wrap="square" rtlCol="0">
              <a:spAutoFit/>
            </a:bodyPr>
            <a:lstStyle/>
            <a:p>
              <a:pPr>
                <a:lnSpc>
                  <a:spcPct val="150000"/>
                </a:lnSpc>
              </a:pPr>
              <a:r>
                <a:rPr lang="zh-CN" altLang="en-US" sz="1600" kern="100" dirty="0">
                  <a:cs typeface="+mn-ea"/>
                  <a:sym typeface="+mn-lt"/>
                </a:rPr>
                <a:t>缺少辐射能力大、带动作用强、具有行业领军能力的大企业、大项目，未能形成龙头企业和技术优势，缺乏新能源、新材料、节能环保等新兴行业的外商投资企业。</a:t>
              </a:r>
              <a:endParaRPr lang="zh-CN" altLang="en-US" sz="1600" kern="1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fill="hold"/>
                                        <p:tgtEl>
                                          <p:spTgt spid="50"/>
                                        </p:tgtEl>
                                        <p:attrNameLst>
                                          <p:attrName>ppt_x</p:attrName>
                                        </p:attrNameLst>
                                      </p:cBhvr>
                                      <p:tavLst>
                                        <p:tav tm="0">
                                          <p:val>
                                            <p:strVal val="#ppt_x"/>
                                          </p:val>
                                        </p:tav>
                                        <p:tav tm="100000">
                                          <p:val>
                                            <p:strVal val="#ppt_x"/>
                                          </p:val>
                                        </p:tav>
                                      </p:tavLst>
                                    </p:anim>
                                    <p:anim calcmode="lin" valueType="num">
                                      <p:cBhvr additive="base">
                                        <p:cTn id="13" dur="500" fill="hold"/>
                                        <p:tgtEl>
                                          <p:spTgt spid="5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ppt_x"/>
                                          </p:val>
                                        </p:tav>
                                        <p:tav tm="100000">
                                          <p:val>
                                            <p:strVal val="#ppt_x"/>
                                          </p:val>
                                        </p:tav>
                                      </p:tavLst>
                                    </p:anim>
                                    <p:anim calcmode="lin" valueType="num">
                                      <p:cBhvr additive="base">
                                        <p:cTn id="18" dur="500" fill="hold"/>
                                        <p:tgtEl>
                                          <p:spTgt spid="5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6"/>
                                        </p:tgtEl>
                                        <p:attrNameLst>
                                          <p:attrName>style.visibility</p:attrName>
                                        </p:attrNameLst>
                                      </p:cBhvr>
                                      <p:to>
                                        <p:strVal val="visible"/>
                                      </p:to>
                                    </p:set>
                                    <p:anim calcmode="lin" valueType="num">
                                      <p:cBhvr additive="base">
                                        <p:cTn id="22" dur="500" fill="hold"/>
                                        <p:tgtEl>
                                          <p:spTgt spid="56"/>
                                        </p:tgtEl>
                                        <p:attrNameLst>
                                          <p:attrName>ppt_x</p:attrName>
                                        </p:attrNameLst>
                                      </p:cBhvr>
                                      <p:tavLst>
                                        <p:tav tm="0">
                                          <p:val>
                                            <p:strVal val="#ppt_x"/>
                                          </p:val>
                                        </p:tav>
                                        <p:tav tm="100000">
                                          <p:val>
                                            <p:strVal val="#ppt_x"/>
                                          </p:val>
                                        </p:tav>
                                      </p:tavLst>
                                    </p:anim>
                                    <p:anim calcmode="lin" valueType="num">
                                      <p:cBhvr additive="base">
                                        <p:cTn id="23" dur="500" fill="hold"/>
                                        <p:tgtEl>
                                          <p:spTgt spid="5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additive="base">
                                        <p:cTn id="27" dur="500" fill="hold"/>
                                        <p:tgtEl>
                                          <p:spTgt spid="59"/>
                                        </p:tgtEl>
                                        <p:attrNameLst>
                                          <p:attrName>ppt_x</p:attrName>
                                        </p:attrNameLst>
                                      </p:cBhvr>
                                      <p:tavLst>
                                        <p:tav tm="0">
                                          <p:val>
                                            <p:strVal val="#ppt_x"/>
                                          </p:val>
                                        </p:tav>
                                        <p:tav tm="100000">
                                          <p:val>
                                            <p:strVal val="#ppt_x"/>
                                          </p:val>
                                        </p:tav>
                                      </p:tavLst>
                                    </p:anim>
                                    <p:anim calcmode="lin" valueType="num">
                                      <p:cBhvr additive="base">
                                        <p:cTn id="2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0" y="171450"/>
            <a:ext cx="12192000" cy="711200"/>
            <a:chOff x="0" y="171450"/>
            <a:chExt cx="12192000" cy="711200"/>
          </a:xfrm>
        </p:grpSpPr>
        <p:grpSp>
          <p:nvGrpSpPr>
            <p:cNvPr id="28" name="组合 27"/>
            <p:cNvGrpSpPr/>
            <p:nvPr/>
          </p:nvGrpSpPr>
          <p:grpSpPr>
            <a:xfrm>
              <a:off x="0" y="171450"/>
              <a:ext cx="12192000" cy="711200"/>
              <a:chOff x="0" y="171450"/>
              <a:chExt cx="12192000" cy="711200"/>
            </a:xfrm>
          </p:grpSpPr>
          <p:sp>
            <p:nvSpPr>
              <p:cNvPr id="31" name="矩形 30"/>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30"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三、制约聊城商务发展的短板和弱项</a:t>
              </a:r>
              <a:endParaRPr lang="zh-CN" altLang="en-US" sz="2600" b="1" dirty="0">
                <a:solidFill>
                  <a:schemeClr val="bg1"/>
                </a:solidFill>
                <a:cs typeface="+mn-ea"/>
                <a:sym typeface="+mn-lt"/>
              </a:endParaRPr>
            </a:p>
          </p:txBody>
        </p:sp>
      </p:grpSp>
      <p:grpSp>
        <p:nvGrpSpPr>
          <p:cNvPr id="33" name="组合 32"/>
          <p:cNvGrpSpPr/>
          <p:nvPr/>
        </p:nvGrpSpPr>
        <p:grpSpPr>
          <a:xfrm>
            <a:off x="685627" y="1117601"/>
            <a:ext cx="2895773" cy="502112"/>
            <a:chOff x="733252" y="1326689"/>
            <a:chExt cx="3105323" cy="502112"/>
          </a:xfrm>
        </p:grpSpPr>
        <p:sp>
          <p:nvSpPr>
            <p:cNvPr id="37" name="矩形: 圆角 36"/>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文本框 37"/>
            <p:cNvSpPr txBox="true"/>
            <p:nvPr/>
          </p:nvSpPr>
          <p:spPr>
            <a:xfrm>
              <a:off x="862397" y="1369586"/>
              <a:ext cx="2976178" cy="400110"/>
            </a:xfrm>
            <a:prstGeom prst="rect">
              <a:avLst/>
            </a:prstGeom>
            <a:noFill/>
          </p:spPr>
          <p:txBody>
            <a:bodyPr wrap="square" rtlCol="0">
              <a:spAutoFit/>
            </a:bodyPr>
            <a:lstStyle/>
            <a:p>
              <a:r>
                <a:rPr lang="en-US" altLang="zh-CN" sz="2000" b="1" kern="100" dirty="0">
                  <a:solidFill>
                    <a:srgbClr val="0070C0"/>
                  </a:solidFill>
                  <a:cs typeface="+mn-ea"/>
                  <a:sym typeface="+mn-lt"/>
                </a:rPr>
                <a:t>4.</a:t>
              </a:r>
              <a:r>
                <a:rPr lang="zh-CN" altLang="en-US" sz="2000" b="1" kern="100" dirty="0">
                  <a:solidFill>
                    <a:srgbClr val="0070C0"/>
                  </a:solidFill>
                  <a:cs typeface="+mn-ea"/>
                  <a:sym typeface="+mn-lt"/>
                </a:rPr>
                <a:t>开发区总体实力不强</a:t>
              </a:r>
              <a:endParaRPr lang="en-US" altLang="zh-CN" sz="2000" b="1" kern="100" dirty="0">
                <a:solidFill>
                  <a:srgbClr val="0070C0"/>
                </a:solidFill>
                <a:cs typeface="+mn-ea"/>
                <a:sym typeface="+mn-lt"/>
              </a:endParaRPr>
            </a:p>
          </p:txBody>
        </p:sp>
      </p:grpSp>
      <p:grpSp>
        <p:nvGrpSpPr>
          <p:cNvPr id="26" name="组合 25"/>
          <p:cNvGrpSpPr/>
          <p:nvPr/>
        </p:nvGrpSpPr>
        <p:grpSpPr>
          <a:xfrm>
            <a:off x="446087" y="1994263"/>
            <a:ext cx="6197827" cy="4140480"/>
            <a:chOff x="685627" y="2096270"/>
            <a:chExt cx="6197827" cy="3739476"/>
          </a:xfrm>
        </p:grpSpPr>
        <p:graphicFrame>
          <p:nvGraphicFramePr>
            <p:cNvPr id="27" name="图表 26"/>
            <p:cNvGraphicFramePr/>
            <p:nvPr/>
          </p:nvGraphicFramePr>
          <p:xfrm>
            <a:off x="685627" y="2096270"/>
            <a:ext cx="6197827" cy="3739476"/>
          </p:xfrm>
          <a:graphic>
            <a:graphicData uri="http://schemas.openxmlformats.org/drawingml/2006/chart">
              <c:chart xmlns:c="http://schemas.openxmlformats.org/drawingml/2006/chart" xmlns:r="http://schemas.openxmlformats.org/officeDocument/2006/relationships" r:id="rId1"/>
            </a:graphicData>
          </a:graphic>
        </p:graphicFrame>
        <p:sp>
          <p:nvSpPr>
            <p:cNvPr id="29" name="文本框 28"/>
            <p:cNvSpPr txBox="true"/>
            <p:nvPr/>
          </p:nvSpPr>
          <p:spPr>
            <a:xfrm>
              <a:off x="6184334" y="2800465"/>
              <a:ext cx="552450" cy="277969"/>
            </a:xfrm>
            <a:prstGeom prst="rect">
              <a:avLst/>
            </a:prstGeom>
            <a:noFill/>
          </p:spPr>
          <p:txBody>
            <a:bodyPr wrap="square" rtlCol="0">
              <a:spAutoFit/>
            </a:bodyPr>
            <a:lstStyle/>
            <a:p>
              <a:r>
                <a:rPr lang="en-US" altLang="zh-CN" sz="1400" dirty="0">
                  <a:solidFill>
                    <a:srgbClr val="C00000"/>
                  </a:solidFill>
                  <a:cs typeface="+mn-ea"/>
                  <a:sym typeface="+mn-lt"/>
                </a:rPr>
                <a:t>4</a:t>
              </a:r>
              <a:r>
                <a:rPr lang="zh-CN" altLang="en-US" sz="1400" dirty="0">
                  <a:solidFill>
                    <a:srgbClr val="C00000"/>
                  </a:solidFill>
                  <a:cs typeface="+mn-ea"/>
                  <a:sym typeface="+mn-lt"/>
                </a:rPr>
                <a:t>家</a:t>
              </a:r>
              <a:endParaRPr lang="zh-CN" altLang="en-US" sz="1400" dirty="0">
                <a:solidFill>
                  <a:srgbClr val="C00000"/>
                </a:solidFill>
                <a:cs typeface="+mn-ea"/>
                <a:sym typeface="+mn-lt"/>
              </a:endParaRPr>
            </a:p>
          </p:txBody>
        </p:sp>
        <p:sp>
          <p:nvSpPr>
            <p:cNvPr id="34" name="文本框 33"/>
            <p:cNvSpPr txBox="true"/>
            <p:nvPr/>
          </p:nvSpPr>
          <p:spPr>
            <a:xfrm>
              <a:off x="5396934" y="3352664"/>
              <a:ext cx="552450" cy="277969"/>
            </a:xfrm>
            <a:prstGeom prst="rect">
              <a:avLst/>
            </a:prstGeom>
            <a:noFill/>
          </p:spPr>
          <p:txBody>
            <a:bodyPr wrap="square" rtlCol="0">
              <a:spAutoFit/>
            </a:bodyPr>
            <a:lstStyle/>
            <a:p>
              <a:r>
                <a:rPr lang="en-US" altLang="zh-CN" sz="1400" dirty="0">
                  <a:solidFill>
                    <a:srgbClr val="C00000"/>
                  </a:solidFill>
                  <a:cs typeface="+mn-ea"/>
                  <a:sym typeface="+mn-lt"/>
                </a:rPr>
                <a:t>3</a:t>
              </a:r>
              <a:r>
                <a:rPr lang="zh-CN" altLang="en-US" sz="1400" dirty="0">
                  <a:solidFill>
                    <a:srgbClr val="C00000"/>
                  </a:solidFill>
                  <a:cs typeface="+mn-ea"/>
                  <a:sym typeface="+mn-lt"/>
                </a:rPr>
                <a:t>家</a:t>
              </a:r>
              <a:endParaRPr lang="zh-CN" altLang="en-US" sz="1400" dirty="0">
                <a:solidFill>
                  <a:srgbClr val="C00000"/>
                </a:solidFill>
                <a:cs typeface="+mn-ea"/>
                <a:sym typeface="+mn-lt"/>
              </a:endParaRPr>
            </a:p>
          </p:txBody>
        </p:sp>
        <p:sp>
          <p:nvSpPr>
            <p:cNvPr id="35" name="文本框 34"/>
            <p:cNvSpPr txBox="true"/>
            <p:nvPr/>
          </p:nvSpPr>
          <p:spPr>
            <a:xfrm>
              <a:off x="4635211" y="3933704"/>
              <a:ext cx="552450" cy="277969"/>
            </a:xfrm>
            <a:prstGeom prst="rect">
              <a:avLst/>
            </a:prstGeom>
            <a:noFill/>
          </p:spPr>
          <p:txBody>
            <a:bodyPr wrap="square" rtlCol="0">
              <a:spAutoFit/>
            </a:bodyPr>
            <a:lstStyle/>
            <a:p>
              <a:r>
                <a:rPr lang="en-US" altLang="zh-CN" sz="1400" dirty="0">
                  <a:solidFill>
                    <a:srgbClr val="C00000"/>
                  </a:solidFill>
                  <a:cs typeface="+mn-ea"/>
                  <a:sym typeface="+mn-lt"/>
                </a:rPr>
                <a:t>2</a:t>
              </a:r>
              <a:r>
                <a:rPr lang="zh-CN" altLang="en-US" sz="1400" dirty="0">
                  <a:solidFill>
                    <a:srgbClr val="C00000"/>
                  </a:solidFill>
                  <a:cs typeface="+mn-ea"/>
                  <a:sym typeface="+mn-lt"/>
                </a:rPr>
                <a:t>家</a:t>
              </a:r>
              <a:endParaRPr lang="zh-CN" altLang="en-US" sz="1400" dirty="0">
                <a:solidFill>
                  <a:srgbClr val="C00000"/>
                </a:solidFill>
                <a:cs typeface="+mn-ea"/>
                <a:sym typeface="+mn-lt"/>
              </a:endParaRPr>
            </a:p>
          </p:txBody>
        </p:sp>
        <p:sp>
          <p:nvSpPr>
            <p:cNvPr id="36" name="文本框 35"/>
            <p:cNvSpPr txBox="true"/>
            <p:nvPr/>
          </p:nvSpPr>
          <p:spPr>
            <a:xfrm>
              <a:off x="3826452" y="4500752"/>
              <a:ext cx="552450" cy="277969"/>
            </a:xfrm>
            <a:prstGeom prst="rect">
              <a:avLst/>
            </a:prstGeom>
            <a:noFill/>
          </p:spPr>
          <p:txBody>
            <a:bodyPr wrap="square" rtlCol="0">
              <a:spAutoFit/>
            </a:bodyPr>
            <a:lstStyle/>
            <a:p>
              <a:r>
                <a:rPr lang="en-US" altLang="zh-CN" sz="1400" dirty="0">
                  <a:solidFill>
                    <a:srgbClr val="C00000"/>
                  </a:solidFill>
                  <a:cs typeface="+mn-ea"/>
                  <a:sym typeface="+mn-lt"/>
                </a:rPr>
                <a:t>1</a:t>
              </a:r>
              <a:r>
                <a:rPr lang="zh-CN" altLang="en-US" sz="1400" dirty="0">
                  <a:solidFill>
                    <a:srgbClr val="C00000"/>
                  </a:solidFill>
                  <a:cs typeface="+mn-ea"/>
                  <a:sym typeface="+mn-lt"/>
                </a:rPr>
                <a:t>家</a:t>
              </a:r>
              <a:endParaRPr lang="zh-CN" altLang="en-US" sz="1400" dirty="0">
                <a:solidFill>
                  <a:srgbClr val="C00000"/>
                </a:solidFill>
                <a:cs typeface="+mn-ea"/>
                <a:sym typeface="+mn-lt"/>
              </a:endParaRPr>
            </a:p>
          </p:txBody>
        </p:sp>
        <p:sp>
          <p:nvSpPr>
            <p:cNvPr id="39" name="文本框 38"/>
            <p:cNvSpPr txBox="true"/>
            <p:nvPr/>
          </p:nvSpPr>
          <p:spPr>
            <a:xfrm>
              <a:off x="2988252" y="5076693"/>
              <a:ext cx="552450" cy="277969"/>
            </a:xfrm>
            <a:prstGeom prst="rect">
              <a:avLst/>
            </a:prstGeom>
            <a:noFill/>
          </p:spPr>
          <p:txBody>
            <a:bodyPr wrap="square" rtlCol="0">
              <a:spAutoFit/>
            </a:bodyPr>
            <a:lstStyle/>
            <a:p>
              <a:r>
                <a:rPr lang="en-US" altLang="zh-CN" sz="1400" dirty="0">
                  <a:solidFill>
                    <a:srgbClr val="C00000"/>
                  </a:solidFill>
                  <a:cs typeface="+mn-ea"/>
                  <a:sym typeface="+mn-lt"/>
                </a:rPr>
                <a:t>0</a:t>
              </a:r>
              <a:r>
                <a:rPr lang="zh-CN" altLang="en-US" sz="1400" dirty="0">
                  <a:solidFill>
                    <a:srgbClr val="C00000"/>
                  </a:solidFill>
                  <a:cs typeface="+mn-ea"/>
                  <a:sym typeface="+mn-lt"/>
                </a:rPr>
                <a:t>家</a:t>
              </a:r>
              <a:endParaRPr lang="zh-CN" altLang="en-US" sz="1400" dirty="0">
                <a:solidFill>
                  <a:srgbClr val="C00000"/>
                </a:solidFill>
                <a:cs typeface="+mn-ea"/>
                <a:sym typeface="+mn-lt"/>
              </a:endParaRPr>
            </a:p>
          </p:txBody>
        </p:sp>
      </p:grpSp>
      <p:grpSp>
        <p:nvGrpSpPr>
          <p:cNvPr id="3" name="组合 2"/>
          <p:cNvGrpSpPr/>
          <p:nvPr/>
        </p:nvGrpSpPr>
        <p:grpSpPr>
          <a:xfrm>
            <a:off x="6914807" y="2355291"/>
            <a:ext cx="4648544" cy="3578950"/>
            <a:chOff x="6914807" y="2355291"/>
            <a:chExt cx="4648544" cy="3578950"/>
          </a:xfrm>
        </p:grpSpPr>
        <p:grpSp>
          <p:nvGrpSpPr>
            <p:cNvPr id="40" name="组合 39"/>
            <p:cNvGrpSpPr/>
            <p:nvPr/>
          </p:nvGrpSpPr>
          <p:grpSpPr>
            <a:xfrm>
              <a:off x="6914807" y="2355291"/>
              <a:ext cx="4648544" cy="3578950"/>
              <a:chOff x="7067714" y="2019303"/>
              <a:chExt cx="3515710" cy="3393554"/>
            </a:xfrm>
          </p:grpSpPr>
          <p:grpSp>
            <p:nvGrpSpPr>
              <p:cNvPr id="41" name="组合 40"/>
              <p:cNvGrpSpPr/>
              <p:nvPr/>
            </p:nvGrpSpPr>
            <p:grpSpPr>
              <a:xfrm>
                <a:off x="7067714" y="2019303"/>
                <a:ext cx="3515710" cy="3393545"/>
                <a:chOff x="911225" y="1380520"/>
                <a:chExt cx="3515710" cy="3982637"/>
              </a:xfrm>
            </p:grpSpPr>
            <p:sp>
              <p:nvSpPr>
                <p:cNvPr id="45" name="矩形: 圆角 44"/>
                <p:cNvSpPr/>
                <p:nvPr/>
              </p:nvSpPr>
              <p:spPr>
                <a:xfrm>
                  <a:off x="911225" y="1380520"/>
                  <a:ext cx="3515710" cy="3982637"/>
                </a:xfrm>
                <a:prstGeom prst="roundRect">
                  <a:avLst>
                    <a:gd name="adj" fmla="val 0"/>
                  </a:avLst>
                </a:prstGeom>
                <a:solidFill>
                  <a:schemeClr val="bg1">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cxnSp>
              <p:nvCxnSpPr>
                <p:cNvPr id="46" name="直接连接符 45"/>
                <p:cNvCxnSpPr/>
                <p:nvPr/>
              </p:nvCxnSpPr>
              <p:spPr>
                <a:xfrm>
                  <a:off x="911225" y="1380521"/>
                  <a:ext cx="3515710" cy="0"/>
                </a:xfrm>
                <a:prstGeom prst="line">
                  <a:avLst/>
                </a:prstGeom>
                <a:ln w="6350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cxnSp>
            <p:nvCxnSpPr>
              <p:cNvPr id="44" name="直接连接符 43"/>
              <p:cNvCxnSpPr/>
              <p:nvPr/>
            </p:nvCxnSpPr>
            <p:spPr>
              <a:xfrm>
                <a:off x="7067714" y="5412857"/>
                <a:ext cx="3515710" cy="0"/>
              </a:xfrm>
              <a:prstGeom prst="line">
                <a:avLst/>
              </a:prstGeom>
              <a:ln w="6350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7059809" y="2581147"/>
              <a:ext cx="4265415" cy="2630465"/>
              <a:chOff x="7059809" y="2581147"/>
              <a:chExt cx="4265415" cy="2630465"/>
            </a:xfrm>
          </p:grpSpPr>
          <p:sp>
            <p:nvSpPr>
              <p:cNvPr id="47" name="文本框 46"/>
              <p:cNvSpPr txBox="true"/>
              <p:nvPr/>
            </p:nvSpPr>
            <p:spPr>
              <a:xfrm>
                <a:off x="7405083" y="2581147"/>
                <a:ext cx="3667991" cy="400110"/>
              </a:xfrm>
              <a:prstGeom prst="rect">
                <a:avLst/>
              </a:prstGeom>
              <a:noFill/>
            </p:spPr>
            <p:txBody>
              <a:bodyPr wrap="square" rtlCol="0">
                <a:spAutoFit/>
              </a:bodyPr>
              <a:lstStyle/>
              <a:p>
                <a:r>
                  <a:rPr lang="zh-CN" altLang="en-US" sz="2000" b="1" dirty="0">
                    <a:solidFill>
                      <a:srgbClr val="0070C0"/>
                    </a:solidFill>
                    <a:cs typeface="+mn-ea"/>
                    <a:sym typeface="+mn-lt"/>
                  </a:rPr>
                  <a:t>我市前</a:t>
                </a:r>
                <a:r>
                  <a:rPr lang="en-US" altLang="zh-CN" sz="2000" b="1" dirty="0">
                    <a:solidFill>
                      <a:srgbClr val="0070C0"/>
                    </a:solidFill>
                    <a:cs typeface="+mn-ea"/>
                    <a:sym typeface="+mn-lt"/>
                  </a:rPr>
                  <a:t>50</a:t>
                </a:r>
                <a:r>
                  <a:rPr lang="zh-CN" altLang="en-US" sz="2000" b="1" dirty="0">
                    <a:solidFill>
                      <a:srgbClr val="0070C0"/>
                    </a:solidFill>
                    <a:cs typeface="+mn-ea"/>
                    <a:sym typeface="+mn-lt"/>
                  </a:rPr>
                  <a:t>名的开发区仅有</a:t>
                </a:r>
                <a:r>
                  <a:rPr lang="en-US" altLang="zh-CN" sz="2000" b="1" dirty="0">
                    <a:solidFill>
                      <a:srgbClr val="C00000"/>
                    </a:solidFill>
                    <a:cs typeface="+mn-ea"/>
                    <a:sym typeface="+mn-lt"/>
                  </a:rPr>
                  <a:t>1</a:t>
                </a:r>
                <a:r>
                  <a:rPr lang="zh-CN" altLang="en-US" sz="2000" b="1" dirty="0">
                    <a:solidFill>
                      <a:srgbClr val="0070C0"/>
                    </a:solidFill>
                    <a:cs typeface="+mn-ea"/>
                    <a:sym typeface="+mn-lt"/>
                  </a:rPr>
                  <a:t>家</a:t>
                </a:r>
                <a:endParaRPr lang="zh-CN" altLang="en-US" sz="2000" b="1" dirty="0">
                  <a:solidFill>
                    <a:srgbClr val="0070C0"/>
                  </a:solidFill>
                  <a:cs typeface="+mn-ea"/>
                  <a:sym typeface="+mn-lt"/>
                </a:endParaRPr>
              </a:p>
            </p:txBody>
          </p:sp>
          <p:sp>
            <p:nvSpPr>
              <p:cNvPr id="62" name="文本框 61"/>
              <p:cNvSpPr txBox="true"/>
              <p:nvPr/>
            </p:nvSpPr>
            <p:spPr>
              <a:xfrm>
                <a:off x="7059809" y="3605972"/>
                <a:ext cx="4265415" cy="461665"/>
              </a:xfrm>
              <a:prstGeom prst="rect">
                <a:avLst/>
              </a:prstGeom>
              <a:noFill/>
            </p:spPr>
            <p:txBody>
              <a:bodyPr wrap="square" rtlCol="0">
                <a:spAutoFit/>
              </a:bodyPr>
              <a:lstStyle/>
              <a:p>
                <a:pPr marL="285750" indent="-285750">
                  <a:lnSpc>
                    <a:spcPct val="15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sym typeface="+mn-lt"/>
                  </a:rPr>
                  <a:t>市属开发区总体实力不</a:t>
                </a:r>
                <a:r>
                  <a:rPr lang="zh-CN" altLang="en-US" sz="1600" dirty="0" smtClean="0">
                    <a:solidFill>
                      <a:schemeClr val="tx1">
                        <a:lumMod val="85000"/>
                        <a:lumOff val="15000"/>
                      </a:schemeClr>
                    </a:solidFill>
                    <a:cs typeface="+mn-ea"/>
                    <a:sym typeface="+mn-lt"/>
                  </a:rPr>
                  <a:t>强。</a:t>
                </a:r>
                <a:endParaRPr lang="en-US" altLang="zh-CN" sz="1600" dirty="0">
                  <a:solidFill>
                    <a:schemeClr val="tx1">
                      <a:lumMod val="85000"/>
                      <a:lumOff val="15000"/>
                    </a:schemeClr>
                  </a:solidFill>
                  <a:cs typeface="+mn-ea"/>
                  <a:sym typeface="+mn-lt"/>
                </a:endParaRPr>
              </a:p>
            </p:txBody>
          </p:sp>
          <p:cxnSp>
            <p:nvCxnSpPr>
              <p:cNvPr id="65" name="直接连接符 64"/>
              <p:cNvCxnSpPr/>
              <p:nvPr/>
            </p:nvCxnSpPr>
            <p:spPr>
              <a:xfrm>
                <a:off x="7432675" y="4233712"/>
                <a:ext cx="374015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7059809" y="4691562"/>
                <a:ext cx="4093966" cy="520050"/>
                <a:chOff x="7059809" y="4691562"/>
                <a:chExt cx="4093966" cy="520050"/>
              </a:xfrm>
            </p:grpSpPr>
            <p:sp>
              <p:nvSpPr>
                <p:cNvPr id="67" name="文本框 66"/>
                <p:cNvSpPr txBox="true"/>
                <p:nvPr/>
              </p:nvSpPr>
              <p:spPr>
                <a:xfrm>
                  <a:off x="7059809" y="4691562"/>
                  <a:ext cx="4024916" cy="461665"/>
                </a:xfrm>
                <a:prstGeom prst="rect">
                  <a:avLst/>
                </a:prstGeom>
                <a:noFill/>
              </p:spPr>
              <p:txBody>
                <a:bodyPr wrap="square" rtlCol="0">
                  <a:spAutoFit/>
                </a:bodyPr>
                <a:lstStyle/>
                <a:p>
                  <a:pPr marL="285750" indent="-285750">
                    <a:lnSpc>
                      <a:spcPct val="15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sym typeface="+mn-lt"/>
                    </a:rPr>
                    <a:t>尚未创建</a:t>
                  </a:r>
                  <a:r>
                    <a:rPr lang="zh-CN" altLang="en-US" sz="1600" dirty="0" smtClean="0">
                      <a:solidFill>
                        <a:schemeClr val="tx1">
                          <a:lumMod val="85000"/>
                          <a:lumOff val="15000"/>
                        </a:schemeClr>
                      </a:solidFill>
                      <a:cs typeface="+mn-ea"/>
                      <a:sym typeface="+mn-lt"/>
                    </a:rPr>
                    <a:t>成国家级</a:t>
                  </a:r>
                  <a:r>
                    <a:rPr lang="zh-CN" altLang="en-US" sz="1600" dirty="0">
                      <a:solidFill>
                        <a:schemeClr val="tx1">
                          <a:lumMod val="85000"/>
                          <a:lumOff val="15000"/>
                        </a:schemeClr>
                      </a:solidFill>
                      <a:cs typeface="+mn-ea"/>
                      <a:sym typeface="+mn-lt"/>
                    </a:rPr>
                    <a:t>高新区。</a:t>
                  </a:r>
                  <a:endParaRPr lang="zh-CN" altLang="en-US" sz="1600" dirty="0">
                    <a:solidFill>
                      <a:schemeClr val="tx1">
                        <a:lumMod val="85000"/>
                        <a:lumOff val="15000"/>
                      </a:schemeClr>
                    </a:solidFill>
                    <a:cs typeface="+mn-ea"/>
                    <a:sym typeface="+mn-lt"/>
                  </a:endParaRPr>
                </a:p>
              </p:txBody>
            </p:sp>
            <p:cxnSp>
              <p:nvCxnSpPr>
                <p:cNvPr id="68" name="直接连接符 67"/>
                <p:cNvCxnSpPr/>
                <p:nvPr/>
              </p:nvCxnSpPr>
              <p:spPr>
                <a:xfrm>
                  <a:off x="7413625" y="5211612"/>
                  <a:ext cx="3740150" cy="0"/>
                </a:xfrm>
                <a:prstGeom prst="line">
                  <a:avLst/>
                </a:prstGeom>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true"/>
          </p:cNvPicPr>
          <p:nvPr/>
        </p:nvPicPr>
        <p:blipFill>
          <a:blip r:embed="rId1"/>
          <a:stretch>
            <a:fillRect/>
          </a:stretch>
        </p:blipFill>
        <p:spPr>
          <a:xfrm>
            <a:off x="-506195" y="-40268"/>
            <a:ext cx="5712447" cy="7102456"/>
          </a:xfrm>
          <a:prstGeom prst="rect">
            <a:avLst/>
          </a:prstGeom>
        </p:spPr>
      </p:pic>
      <p:pic>
        <p:nvPicPr>
          <p:cNvPr id="2" name="图片 1"/>
          <p:cNvPicPr>
            <a:picLocks noChangeAspect="true"/>
          </p:cNvPicPr>
          <p:nvPr/>
        </p:nvPicPr>
        <p:blipFill>
          <a:blip r:embed="rId2"/>
          <a:stretch>
            <a:fillRect/>
          </a:stretch>
        </p:blipFill>
        <p:spPr>
          <a:xfrm>
            <a:off x="5314758" y="1627539"/>
            <a:ext cx="6224555" cy="932769"/>
          </a:xfrm>
          <a:prstGeom prst="rect">
            <a:avLst/>
          </a:prstGeom>
        </p:spPr>
      </p:pic>
      <p:pic>
        <p:nvPicPr>
          <p:cNvPr id="4" name="图片 3"/>
          <p:cNvPicPr>
            <a:picLocks noChangeAspect="true"/>
          </p:cNvPicPr>
          <p:nvPr/>
        </p:nvPicPr>
        <p:blipFill>
          <a:blip r:embed="rId3"/>
          <a:stretch>
            <a:fillRect/>
          </a:stretch>
        </p:blipFill>
        <p:spPr>
          <a:xfrm>
            <a:off x="5310691" y="2999212"/>
            <a:ext cx="6224555" cy="932769"/>
          </a:xfrm>
          <a:prstGeom prst="rect">
            <a:avLst/>
          </a:prstGeom>
        </p:spPr>
      </p:pic>
      <p:pic>
        <p:nvPicPr>
          <p:cNvPr id="5" name="图片 4"/>
          <p:cNvPicPr>
            <a:picLocks noChangeAspect="true"/>
          </p:cNvPicPr>
          <p:nvPr/>
        </p:nvPicPr>
        <p:blipFill>
          <a:blip r:embed="rId4"/>
          <a:stretch>
            <a:fillRect/>
          </a:stretch>
        </p:blipFill>
        <p:spPr>
          <a:xfrm>
            <a:off x="5309688" y="4370885"/>
            <a:ext cx="5980694" cy="93276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true"/>
          </p:cNvGraphicFramePr>
          <p:nvPr/>
        </p:nvGraphicFramePr>
        <p:xfrm>
          <a:off x="549592" y="2233101"/>
          <a:ext cx="11163527" cy="3516926"/>
        </p:xfrm>
        <a:graphic>
          <a:graphicData uri="http://schemas.openxmlformats.org/drawingml/2006/table">
            <a:tbl>
              <a:tblPr>
                <a:tableStyleId>{5C22544A-7EE6-4342-B048-85BDC9FD1C3A}</a:tableStyleId>
              </a:tblPr>
              <a:tblGrid>
                <a:gridCol w="948606"/>
                <a:gridCol w="853745"/>
                <a:gridCol w="854946"/>
                <a:gridCol w="932996"/>
                <a:gridCol w="934196"/>
                <a:gridCol w="985829"/>
                <a:gridCol w="972621"/>
                <a:gridCol w="841737"/>
                <a:gridCol w="828529"/>
                <a:gridCol w="906579"/>
                <a:gridCol w="1100430"/>
                <a:gridCol w="1003313"/>
              </a:tblGrid>
              <a:tr h="948714">
                <a:tc gridSpan="12">
                  <a:txBody>
                    <a:bodyPr/>
                    <a:lstStyle/>
                    <a:p>
                      <a:pPr marL="0" marR="0" algn="ctr" fontAlgn="ctr">
                        <a:spcBef>
                          <a:spcPts val="0"/>
                        </a:spcBef>
                        <a:spcAft>
                          <a:spcPts val="0"/>
                        </a:spcAft>
                      </a:pPr>
                      <a:r>
                        <a:rPr lang="zh-CN" altLang="en-US" sz="2100" b="1" kern="0" dirty="0">
                          <a:solidFill>
                            <a:schemeClr val="bg1"/>
                          </a:solidFill>
                          <a:effectLst/>
                          <a:latin typeface="+mn-lt"/>
                          <a:ea typeface="+mn-ea"/>
                          <a:cs typeface="+mn-ea"/>
                          <a:sym typeface="+mn-lt"/>
                        </a:rPr>
                        <a:t>聊城市各开发区近三年（</a:t>
                      </a:r>
                      <a:r>
                        <a:rPr lang="en-US" altLang="zh-CN" sz="2100" b="1" kern="0" dirty="0">
                          <a:solidFill>
                            <a:schemeClr val="bg1"/>
                          </a:solidFill>
                          <a:effectLst/>
                          <a:latin typeface="+mn-lt"/>
                          <a:ea typeface="+mn-ea"/>
                          <a:cs typeface="+mn-ea"/>
                          <a:sym typeface="+mn-lt"/>
                        </a:rPr>
                        <a:t>2019-2021</a:t>
                      </a:r>
                      <a:r>
                        <a:rPr lang="zh-CN" altLang="en-US" sz="2100" b="1" kern="0" dirty="0">
                          <a:solidFill>
                            <a:schemeClr val="bg1"/>
                          </a:solidFill>
                          <a:effectLst/>
                          <a:latin typeface="+mn-lt"/>
                          <a:ea typeface="+mn-ea"/>
                          <a:cs typeface="+mn-ea"/>
                          <a:sym typeface="+mn-lt"/>
                        </a:rPr>
                        <a:t>年）综合发展水平排名情况表</a:t>
                      </a:r>
                      <a:endParaRPr lang="zh-CN" altLang="en-US" sz="1600" b="1" kern="100" dirty="0">
                        <a:solidFill>
                          <a:schemeClr val="bg1"/>
                        </a:solidFill>
                        <a:effectLst/>
                        <a:latin typeface="+mn-lt"/>
                        <a:ea typeface="+mn-ea"/>
                        <a:cs typeface="+mn-ea"/>
                        <a:sym typeface="+mn-lt"/>
                      </a:endParaRPr>
                    </a:p>
                  </a:txBody>
                  <a:tcPr marL="137950" marR="137950" marT="68975" marB="68975" anchor="ctr">
                    <a:lnB w="6350" cap="flat" cmpd="sng" algn="ctr">
                      <a:solidFill>
                        <a:schemeClr val="accent1">
                          <a:lumMod val="40000"/>
                          <a:lumOff val="60000"/>
                        </a:schemeClr>
                      </a:solidFill>
                      <a:prstDash val="solid"/>
                      <a:round/>
                      <a:headEnd type="none" w="med" len="med"/>
                      <a:tailEnd type="none" w="med" len="med"/>
                    </a:lnB>
                    <a:solidFill>
                      <a:srgbClr val="0070C0"/>
                    </a:solidFill>
                  </a:tcPr>
                </a:tc>
                <a:tc hMerge="true">
                  <a:tcPr/>
                </a:tc>
                <a:tc hMerge="true">
                  <a:tcPr/>
                </a:tc>
                <a:tc hMerge="true">
                  <a:tcPr/>
                </a:tc>
                <a:tc hMerge="true">
                  <a:tcPr/>
                </a:tc>
                <a:tc hMerge="true">
                  <a:tcPr/>
                </a:tc>
                <a:tc hMerge="true">
                  <a:tcPr/>
                </a:tc>
                <a:tc hMerge="true">
                  <a:tcPr/>
                </a:tc>
                <a:tc hMerge="true">
                  <a:tcPr/>
                </a:tc>
                <a:tc hMerge="true">
                  <a:tcPr/>
                </a:tc>
                <a:tc hMerge="true">
                  <a:tcPr/>
                </a:tc>
                <a:tc hMerge="true">
                  <a:tcPr/>
                </a:tc>
              </a:tr>
              <a:tr h="860522">
                <a:tc>
                  <a:txBody>
                    <a:bodyPr/>
                    <a:lstStyle/>
                    <a:p>
                      <a:pPr marL="0" marR="0" algn="ctr" fontAlgn="ctr">
                        <a:spcBef>
                          <a:spcPts val="0"/>
                        </a:spcBef>
                        <a:spcAft>
                          <a:spcPts val="0"/>
                        </a:spcAft>
                      </a:pPr>
                      <a:r>
                        <a:rPr lang="zh-CN" altLang="en-US" sz="1600" kern="0">
                          <a:effectLst/>
                          <a:latin typeface="+mn-lt"/>
                          <a:ea typeface="+mn-ea"/>
                          <a:cs typeface="+mn-ea"/>
                          <a:sym typeface="+mn-lt"/>
                        </a:rPr>
                        <a:t>年份</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zh-CN" altLang="en-US" sz="1600" kern="0" dirty="0">
                          <a:effectLst/>
                          <a:latin typeface="+mn-lt"/>
                          <a:ea typeface="+mn-ea"/>
                          <a:cs typeface="+mn-ea"/>
                          <a:sym typeface="+mn-lt"/>
                        </a:rPr>
                        <a:t>嘉明</a:t>
                      </a:r>
                      <a:endParaRPr lang="en-US" altLang="zh-CN" sz="1600" kern="0" dirty="0">
                        <a:effectLst/>
                        <a:latin typeface="+mn-lt"/>
                        <a:ea typeface="+mn-ea"/>
                        <a:cs typeface="+mn-ea"/>
                        <a:sym typeface="+mn-lt"/>
                      </a:endParaRPr>
                    </a:p>
                    <a:p>
                      <a:pPr marL="0" marR="0" algn="ctr" fontAlgn="ctr">
                        <a:spcBef>
                          <a:spcPts val="0"/>
                        </a:spcBef>
                        <a:spcAft>
                          <a:spcPts val="0"/>
                        </a:spcAft>
                      </a:pPr>
                      <a:r>
                        <a:rPr lang="zh-CN" altLang="en-US" sz="1600" kern="0" dirty="0">
                          <a:effectLst/>
                          <a:latin typeface="+mn-lt"/>
                          <a:ea typeface="+mn-ea"/>
                          <a:cs typeface="+mn-ea"/>
                          <a:sym typeface="+mn-lt"/>
                        </a:rPr>
                        <a:t>开发区</a:t>
                      </a:r>
                      <a:endParaRPr lang="zh-CN" altLang="en-US" sz="1600" kern="100" dirty="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zh-CN" altLang="en-US" sz="1600" kern="0" dirty="0">
                          <a:effectLst/>
                          <a:latin typeface="+mn-lt"/>
                          <a:ea typeface="+mn-ea"/>
                          <a:cs typeface="+mn-ea"/>
                          <a:sym typeface="+mn-lt"/>
                        </a:rPr>
                        <a:t>茌平</a:t>
                      </a:r>
                      <a:endParaRPr lang="en-US" altLang="zh-CN" sz="1600" kern="0" dirty="0">
                        <a:effectLst/>
                        <a:latin typeface="+mn-lt"/>
                        <a:ea typeface="+mn-ea"/>
                        <a:cs typeface="+mn-ea"/>
                        <a:sym typeface="+mn-lt"/>
                      </a:endParaRPr>
                    </a:p>
                    <a:p>
                      <a:pPr marL="0" marR="0" algn="ctr" fontAlgn="ctr">
                        <a:spcBef>
                          <a:spcPts val="0"/>
                        </a:spcBef>
                        <a:spcAft>
                          <a:spcPts val="0"/>
                        </a:spcAft>
                      </a:pPr>
                      <a:r>
                        <a:rPr lang="zh-CN" altLang="en-US" sz="1600" kern="0" dirty="0">
                          <a:effectLst/>
                          <a:latin typeface="+mn-lt"/>
                          <a:ea typeface="+mn-ea"/>
                          <a:cs typeface="+mn-ea"/>
                          <a:sym typeface="+mn-lt"/>
                        </a:rPr>
                        <a:t>开发区</a:t>
                      </a:r>
                      <a:endParaRPr lang="zh-CN" altLang="en-US" sz="1600" kern="100" dirty="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zh-CN" altLang="en-US" sz="1600" kern="0" dirty="0">
                          <a:effectLst/>
                          <a:latin typeface="+mn-lt"/>
                          <a:ea typeface="+mn-ea"/>
                          <a:cs typeface="+mn-ea"/>
                          <a:sym typeface="+mn-lt"/>
                        </a:rPr>
                        <a:t>临清</a:t>
                      </a:r>
                      <a:endParaRPr lang="en-US" altLang="zh-CN" sz="1600" kern="0" dirty="0">
                        <a:effectLst/>
                        <a:latin typeface="+mn-lt"/>
                        <a:ea typeface="+mn-ea"/>
                        <a:cs typeface="+mn-ea"/>
                        <a:sym typeface="+mn-lt"/>
                      </a:endParaRPr>
                    </a:p>
                    <a:p>
                      <a:pPr marL="0" marR="0" algn="ctr" fontAlgn="ctr">
                        <a:spcBef>
                          <a:spcPts val="0"/>
                        </a:spcBef>
                        <a:spcAft>
                          <a:spcPts val="0"/>
                        </a:spcAft>
                      </a:pPr>
                      <a:r>
                        <a:rPr lang="zh-CN" altLang="en-US" sz="1600" kern="0" dirty="0">
                          <a:effectLst/>
                          <a:latin typeface="+mn-lt"/>
                          <a:ea typeface="+mn-ea"/>
                          <a:cs typeface="+mn-ea"/>
                          <a:sym typeface="+mn-lt"/>
                        </a:rPr>
                        <a:t>开发区</a:t>
                      </a:r>
                      <a:endParaRPr lang="zh-CN" altLang="en-US" sz="1600" kern="100" dirty="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zh-CN" altLang="en-US" sz="1600" kern="0" dirty="0">
                          <a:effectLst/>
                          <a:latin typeface="+mn-lt"/>
                          <a:ea typeface="+mn-ea"/>
                          <a:cs typeface="+mn-ea"/>
                          <a:sym typeface="+mn-lt"/>
                        </a:rPr>
                        <a:t>东阿</a:t>
                      </a:r>
                      <a:endParaRPr lang="en-US" altLang="zh-CN" sz="1600" kern="0" dirty="0">
                        <a:effectLst/>
                        <a:latin typeface="+mn-lt"/>
                        <a:ea typeface="+mn-ea"/>
                        <a:cs typeface="+mn-ea"/>
                        <a:sym typeface="+mn-lt"/>
                      </a:endParaRPr>
                    </a:p>
                    <a:p>
                      <a:pPr marL="0" marR="0" algn="ctr" fontAlgn="ctr">
                        <a:spcBef>
                          <a:spcPts val="0"/>
                        </a:spcBef>
                        <a:spcAft>
                          <a:spcPts val="0"/>
                        </a:spcAft>
                      </a:pPr>
                      <a:r>
                        <a:rPr lang="zh-CN" altLang="en-US" sz="1600" kern="0" dirty="0">
                          <a:effectLst/>
                          <a:latin typeface="+mn-lt"/>
                          <a:ea typeface="+mn-ea"/>
                          <a:cs typeface="+mn-ea"/>
                          <a:sym typeface="+mn-lt"/>
                        </a:rPr>
                        <a:t>开发区</a:t>
                      </a:r>
                      <a:endParaRPr lang="zh-CN" altLang="en-US" sz="1600" kern="100" dirty="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zh-CN" altLang="en-US" sz="1600" kern="0" dirty="0">
                          <a:effectLst/>
                          <a:latin typeface="+mn-lt"/>
                          <a:ea typeface="+mn-ea"/>
                          <a:cs typeface="+mn-ea"/>
                          <a:sym typeface="+mn-lt"/>
                        </a:rPr>
                        <a:t>冠县</a:t>
                      </a:r>
                      <a:endParaRPr lang="en-US" altLang="zh-CN" sz="1600" kern="0" dirty="0">
                        <a:effectLst/>
                        <a:latin typeface="+mn-lt"/>
                        <a:ea typeface="+mn-ea"/>
                        <a:cs typeface="+mn-ea"/>
                        <a:sym typeface="+mn-lt"/>
                      </a:endParaRPr>
                    </a:p>
                    <a:p>
                      <a:pPr marL="0" marR="0" algn="ctr" fontAlgn="ctr">
                        <a:spcBef>
                          <a:spcPts val="0"/>
                        </a:spcBef>
                        <a:spcAft>
                          <a:spcPts val="0"/>
                        </a:spcAft>
                      </a:pPr>
                      <a:r>
                        <a:rPr lang="zh-CN" altLang="en-US" sz="1600" kern="0" dirty="0">
                          <a:effectLst/>
                          <a:latin typeface="+mn-lt"/>
                          <a:ea typeface="+mn-ea"/>
                          <a:cs typeface="+mn-ea"/>
                          <a:sym typeface="+mn-lt"/>
                        </a:rPr>
                        <a:t>开发区</a:t>
                      </a:r>
                      <a:endParaRPr lang="zh-CN" altLang="en-US" sz="1600" kern="100" dirty="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zh-CN" altLang="en-US" sz="1600" kern="0" dirty="0">
                          <a:effectLst/>
                          <a:latin typeface="+mn-lt"/>
                          <a:ea typeface="+mn-ea"/>
                          <a:cs typeface="+mn-ea"/>
                          <a:sym typeface="+mn-lt"/>
                        </a:rPr>
                        <a:t>阳谷</a:t>
                      </a:r>
                      <a:endParaRPr lang="en-US" altLang="zh-CN" sz="1600" kern="0" dirty="0">
                        <a:effectLst/>
                        <a:latin typeface="+mn-lt"/>
                        <a:ea typeface="+mn-ea"/>
                        <a:cs typeface="+mn-ea"/>
                        <a:sym typeface="+mn-lt"/>
                      </a:endParaRPr>
                    </a:p>
                    <a:p>
                      <a:pPr marL="0" marR="0" algn="ctr" fontAlgn="ctr">
                        <a:spcBef>
                          <a:spcPts val="0"/>
                        </a:spcBef>
                        <a:spcAft>
                          <a:spcPts val="0"/>
                        </a:spcAft>
                      </a:pPr>
                      <a:r>
                        <a:rPr lang="zh-CN" altLang="en-US" sz="1600" kern="0" dirty="0">
                          <a:effectLst/>
                          <a:latin typeface="+mn-lt"/>
                          <a:ea typeface="+mn-ea"/>
                          <a:cs typeface="+mn-ea"/>
                          <a:sym typeface="+mn-lt"/>
                        </a:rPr>
                        <a:t>开发区</a:t>
                      </a:r>
                      <a:endParaRPr lang="zh-CN" altLang="en-US" sz="1600" kern="100" dirty="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zh-CN" altLang="en-US" sz="1600" kern="0" dirty="0">
                          <a:effectLst/>
                          <a:latin typeface="+mn-lt"/>
                          <a:ea typeface="+mn-ea"/>
                          <a:cs typeface="+mn-ea"/>
                          <a:sym typeface="+mn-lt"/>
                        </a:rPr>
                        <a:t>鲁西</a:t>
                      </a:r>
                      <a:endParaRPr lang="en-US" altLang="zh-CN" sz="1600" kern="0" dirty="0">
                        <a:effectLst/>
                        <a:latin typeface="+mn-lt"/>
                        <a:ea typeface="+mn-ea"/>
                        <a:cs typeface="+mn-ea"/>
                        <a:sym typeface="+mn-lt"/>
                      </a:endParaRPr>
                    </a:p>
                    <a:p>
                      <a:pPr marL="0" marR="0" algn="ctr" fontAlgn="ctr">
                        <a:spcBef>
                          <a:spcPts val="0"/>
                        </a:spcBef>
                        <a:spcAft>
                          <a:spcPts val="0"/>
                        </a:spcAft>
                      </a:pPr>
                      <a:r>
                        <a:rPr lang="zh-CN" altLang="en-US" sz="1600" kern="0" dirty="0">
                          <a:effectLst/>
                          <a:latin typeface="+mn-lt"/>
                          <a:ea typeface="+mn-ea"/>
                          <a:cs typeface="+mn-ea"/>
                          <a:sym typeface="+mn-lt"/>
                        </a:rPr>
                        <a:t>开发区</a:t>
                      </a:r>
                      <a:endParaRPr lang="zh-CN" altLang="en-US" sz="1600" kern="100" dirty="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zh-CN" altLang="en-US" sz="1600" kern="0" dirty="0">
                          <a:effectLst/>
                          <a:latin typeface="+mn-lt"/>
                          <a:ea typeface="+mn-ea"/>
                          <a:cs typeface="+mn-ea"/>
                          <a:sym typeface="+mn-lt"/>
                        </a:rPr>
                        <a:t>高唐</a:t>
                      </a:r>
                      <a:endParaRPr lang="en-US" altLang="zh-CN" sz="1600" kern="0" dirty="0">
                        <a:effectLst/>
                        <a:latin typeface="+mn-lt"/>
                        <a:ea typeface="+mn-ea"/>
                        <a:cs typeface="+mn-ea"/>
                        <a:sym typeface="+mn-lt"/>
                      </a:endParaRPr>
                    </a:p>
                    <a:p>
                      <a:pPr marL="0" marR="0" algn="ctr" fontAlgn="ctr">
                        <a:spcBef>
                          <a:spcPts val="0"/>
                        </a:spcBef>
                        <a:spcAft>
                          <a:spcPts val="0"/>
                        </a:spcAft>
                      </a:pPr>
                      <a:r>
                        <a:rPr lang="zh-CN" altLang="en-US" sz="1600" kern="0" dirty="0">
                          <a:effectLst/>
                          <a:latin typeface="+mn-lt"/>
                          <a:ea typeface="+mn-ea"/>
                          <a:cs typeface="+mn-ea"/>
                          <a:sym typeface="+mn-lt"/>
                        </a:rPr>
                        <a:t>开发区</a:t>
                      </a:r>
                      <a:endParaRPr lang="zh-CN" altLang="en-US" sz="1600" kern="100" dirty="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zh-CN" altLang="en-US" sz="1600" kern="0" dirty="0">
                          <a:effectLst/>
                          <a:latin typeface="+mn-lt"/>
                          <a:ea typeface="+mn-ea"/>
                          <a:cs typeface="+mn-ea"/>
                          <a:sym typeface="+mn-lt"/>
                        </a:rPr>
                        <a:t>市经</a:t>
                      </a:r>
                      <a:endParaRPr lang="en-US" altLang="zh-CN" sz="1600" kern="0" dirty="0">
                        <a:effectLst/>
                        <a:latin typeface="+mn-lt"/>
                        <a:ea typeface="+mn-ea"/>
                        <a:cs typeface="+mn-ea"/>
                        <a:sym typeface="+mn-lt"/>
                      </a:endParaRPr>
                    </a:p>
                    <a:p>
                      <a:pPr marL="0" marR="0" algn="ctr" fontAlgn="ctr">
                        <a:spcBef>
                          <a:spcPts val="0"/>
                        </a:spcBef>
                        <a:spcAft>
                          <a:spcPts val="0"/>
                        </a:spcAft>
                      </a:pPr>
                      <a:r>
                        <a:rPr lang="zh-CN" altLang="en-US" sz="1600" kern="0" dirty="0">
                          <a:effectLst/>
                          <a:latin typeface="+mn-lt"/>
                          <a:ea typeface="+mn-ea"/>
                          <a:cs typeface="+mn-ea"/>
                          <a:sym typeface="+mn-lt"/>
                        </a:rPr>
                        <a:t>开区</a:t>
                      </a:r>
                      <a:endParaRPr lang="zh-CN" altLang="en-US" sz="1600" kern="100" dirty="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zh-CN" altLang="en-US" sz="1600" kern="0">
                          <a:effectLst/>
                          <a:latin typeface="+mn-lt"/>
                          <a:ea typeface="+mn-ea"/>
                          <a:cs typeface="+mn-ea"/>
                          <a:sym typeface="+mn-lt"/>
                        </a:rPr>
                        <a:t>市高新区</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zh-CN" altLang="en-US" sz="1600" kern="0" dirty="0">
                          <a:effectLst/>
                          <a:latin typeface="+mn-lt"/>
                          <a:ea typeface="+mn-ea"/>
                          <a:cs typeface="+mn-ea"/>
                          <a:sym typeface="+mn-lt"/>
                        </a:rPr>
                        <a:t>全市综合排名</a:t>
                      </a:r>
                      <a:endParaRPr lang="zh-CN" altLang="en-US" sz="1600" kern="100" dirty="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r>
              <a:tr h="569230">
                <a:tc>
                  <a:txBody>
                    <a:bodyPr/>
                    <a:lstStyle/>
                    <a:p>
                      <a:pPr marL="0" marR="0" algn="ctr" fontAlgn="ctr">
                        <a:spcBef>
                          <a:spcPts val="0"/>
                        </a:spcBef>
                        <a:spcAft>
                          <a:spcPts val="0"/>
                        </a:spcAft>
                      </a:pPr>
                      <a:r>
                        <a:rPr lang="en-US" altLang="zh-CN" sz="1800" kern="0">
                          <a:effectLst/>
                          <a:latin typeface="+mn-lt"/>
                          <a:ea typeface="+mn-ea"/>
                          <a:cs typeface="+mn-ea"/>
                          <a:sym typeface="+mn-lt"/>
                        </a:rPr>
                        <a:t>2019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73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136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78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113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87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49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106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152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104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116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dirty="0">
                          <a:effectLst/>
                          <a:latin typeface="+mn-lt"/>
                          <a:ea typeface="+mn-ea"/>
                          <a:cs typeface="+mn-ea"/>
                          <a:sym typeface="+mn-lt"/>
                        </a:rPr>
                        <a:t>13</a:t>
                      </a:r>
                      <a:endParaRPr lang="zh-CN" altLang="en-US" sz="1600" kern="100" dirty="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r>
              <a:tr h="569230">
                <a:tc>
                  <a:txBody>
                    <a:bodyPr/>
                    <a:lstStyle/>
                    <a:p>
                      <a:pPr marL="0" marR="0" algn="ctr" fontAlgn="ctr">
                        <a:spcBef>
                          <a:spcPts val="0"/>
                        </a:spcBef>
                        <a:spcAft>
                          <a:spcPts val="0"/>
                        </a:spcAft>
                      </a:pPr>
                      <a:r>
                        <a:rPr lang="en-US" altLang="zh-CN" sz="1800" kern="0">
                          <a:effectLst/>
                          <a:latin typeface="+mn-lt"/>
                          <a:ea typeface="+mn-ea"/>
                          <a:cs typeface="+mn-ea"/>
                          <a:sym typeface="+mn-lt"/>
                        </a:rPr>
                        <a:t>2020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72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116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68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109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81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43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100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144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112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113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dirty="0">
                          <a:effectLst/>
                          <a:latin typeface="+mn-lt"/>
                          <a:ea typeface="+mn-ea"/>
                          <a:cs typeface="+mn-ea"/>
                          <a:sym typeface="+mn-lt"/>
                        </a:rPr>
                        <a:t>12</a:t>
                      </a:r>
                      <a:endParaRPr lang="zh-CN" altLang="en-US" sz="1600" kern="100" dirty="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r>
              <a:tr h="569230">
                <a:tc>
                  <a:txBody>
                    <a:bodyPr/>
                    <a:lstStyle/>
                    <a:p>
                      <a:pPr marL="0" marR="0" algn="ctr" fontAlgn="ctr">
                        <a:spcBef>
                          <a:spcPts val="0"/>
                        </a:spcBef>
                        <a:spcAft>
                          <a:spcPts val="0"/>
                        </a:spcAft>
                      </a:pPr>
                      <a:r>
                        <a:rPr lang="en-US" altLang="zh-CN" sz="1800" kern="0" dirty="0">
                          <a:effectLst/>
                          <a:latin typeface="+mn-lt"/>
                          <a:ea typeface="+mn-ea"/>
                          <a:cs typeface="+mn-ea"/>
                          <a:sym typeface="+mn-lt"/>
                        </a:rPr>
                        <a:t>2021 </a:t>
                      </a:r>
                      <a:endParaRPr lang="zh-CN" altLang="en-US" sz="1600" kern="100" dirty="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81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106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67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126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80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43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89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123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a:effectLst/>
                          <a:latin typeface="+mn-lt"/>
                          <a:ea typeface="+mn-ea"/>
                          <a:cs typeface="+mn-ea"/>
                          <a:sym typeface="+mn-lt"/>
                        </a:rPr>
                        <a:t>143 </a:t>
                      </a:r>
                      <a:endParaRPr lang="zh-CN" altLang="en-US" sz="1600" kern="10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dirty="0">
                          <a:effectLst/>
                          <a:latin typeface="+mn-lt"/>
                          <a:ea typeface="+mn-ea"/>
                          <a:cs typeface="+mn-ea"/>
                          <a:sym typeface="+mn-lt"/>
                        </a:rPr>
                        <a:t>104 </a:t>
                      </a:r>
                      <a:endParaRPr lang="zh-CN" altLang="en-US" sz="1600" kern="100" dirty="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c>
                  <a:txBody>
                    <a:bodyPr/>
                    <a:lstStyle/>
                    <a:p>
                      <a:pPr marL="0" marR="0" algn="ctr" fontAlgn="ctr">
                        <a:spcBef>
                          <a:spcPts val="0"/>
                        </a:spcBef>
                        <a:spcAft>
                          <a:spcPts val="0"/>
                        </a:spcAft>
                      </a:pPr>
                      <a:r>
                        <a:rPr lang="en-US" altLang="zh-CN" sz="1800" kern="0" dirty="0">
                          <a:effectLst/>
                          <a:latin typeface="+mn-lt"/>
                          <a:ea typeface="+mn-ea"/>
                          <a:cs typeface="+mn-ea"/>
                          <a:sym typeface="+mn-lt"/>
                        </a:rPr>
                        <a:t>12</a:t>
                      </a:r>
                      <a:endParaRPr lang="zh-CN" altLang="en-US" sz="1600" kern="100" dirty="0">
                        <a:effectLst/>
                        <a:latin typeface="+mn-lt"/>
                        <a:ea typeface="+mn-ea"/>
                        <a:cs typeface="+mn-ea"/>
                        <a:sym typeface="+mn-lt"/>
                      </a:endParaRPr>
                    </a:p>
                  </a:txBody>
                  <a:tcPr marL="103462" marR="103462" marT="68975" marB="68975" anchor="ctr">
                    <a:lnL w="6350" cap="flat" cmpd="sng" algn="ctr">
                      <a:solidFill>
                        <a:schemeClr val="accent1">
                          <a:lumMod val="40000"/>
                          <a:lumOff val="60000"/>
                        </a:schemeClr>
                      </a:solidFill>
                      <a:prstDash val="solid"/>
                      <a:round/>
                      <a:headEnd type="none" w="med" len="med"/>
                      <a:tailEnd type="none" w="med" len="med"/>
                    </a:lnL>
                    <a:lnR w="6350" cap="flat" cmpd="sng" algn="ctr">
                      <a:solidFill>
                        <a:schemeClr val="accent1">
                          <a:lumMod val="40000"/>
                          <a:lumOff val="60000"/>
                        </a:schemeClr>
                      </a:solidFill>
                      <a:prstDash val="solid"/>
                      <a:round/>
                      <a:headEnd type="none" w="med" len="med"/>
                      <a:tailEnd type="none" w="med" len="med"/>
                    </a:lnR>
                    <a:lnT w="6350" cap="flat" cmpd="sng" algn="ctr">
                      <a:solidFill>
                        <a:schemeClr val="accent1">
                          <a:lumMod val="40000"/>
                          <a:lumOff val="60000"/>
                        </a:schemeClr>
                      </a:solidFill>
                      <a:prstDash val="solid"/>
                      <a:round/>
                      <a:headEnd type="none" w="med" len="med"/>
                      <a:tailEnd type="none" w="med" len="med"/>
                    </a:lnT>
                    <a:lnB w="6350" cap="flat" cmpd="sng" algn="ctr">
                      <a:solidFill>
                        <a:schemeClr val="accent1">
                          <a:lumMod val="40000"/>
                          <a:lumOff val="60000"/>
                        </a:schemeClr>
                      </a:solidFill>
                      <a:prstDash val="solid"/>
                      <a:round/>
                      <a:headEnd type="none" w="med" len="med"/>
                      <a:tailEnd type="none" w="med" len="med"/>
                    </a:lnB>
                    <a:solidFill>
                      <a:srgbClr val="FFFFFF">
                        <a:alpha val="60000"/>
                      </a:srgbClr>
                    </a:solidFill>
                  </a:tcPr>
                </a:tc>
              </a:tr>
            </a:tbl>
          </a:graphicData>
        </a:graphic>
      </p:graphicFrame>
      <p:grpSp>
        <p:nvGrpSpPr>
          <p:cNvPr id="13" name="组合 12"/>
          <p:cNvGrpSpPr/>
          <p:nvPr/>
        </p:nvGrpSpPr>
        <p:grpSpPr>
          <a:xfrm>
            <a:off x="0" y="171450"/>
            <a:ext cx="12192000" cy="711200"/>
            <a:chOff x="0" y="171450"/>
            <a:chExt cx="12192000" cy="711200"/>
          </a:xfrm>
        </p:grpSpPr>
        <p:grpSp>
          <p:nvGrpSpPr>
            <p:cNvPr id="14" name="组合 13"/>
            <p:cNvGrpSpPr/>
            <p:nvPr/>
          </p:nvGrpSpPr>
          <p:grpSpPr>
            <a:xfrm>
              <a:off x="0" y="171450"/>
              <a:ext cx="12192000" cy="711200"/>
              <a:chOff x="0" y="171450"/>
              <a:chExt cx="12192000" cy="711200"/>
            </a:xfrm>
          </p:grpSpPr>
          <p:sp>
            <p:nvSpPr>
              <p:cNvPr id="16" name="矩形 1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1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三、制约聊城商务发展的短板和弱项</a:t>
              </a:r>
              <a:endParaRPr lang="zh-CN" altLang="en-US" sz="2600" b="1" dirty="0">
                <a:solidFill>
                  <a:schemeClr val="bg1"/>
                </a:solidFill>
                <a:cs typeface="+mn-ea"/>
                <a:sym typeface="+mn-lt"/>
              </a:endParaRPr>
            </a:p>
          </p:txBody>
        </p:sp>
      </p:grpSp>
      <p:grpSp>
        <p:nvGrpSpPr>
          <p:cNvPr id="18" name="组合 17"/>
          <p:cNvGrpSpPr/>
          <p:nvPr/>
        </p:nvGrpSpPr>
        <p:grpSpPr>
          <a:xfrm>
            <a:off x="685627" y="1117601"/>
            <a:ext cx="2895773" cy="502112"/>
            <a:chOff x="733252" y="1326689"/>
            <a:chExt cx="3105323" cy="502112"/>
          </a:xfrm>
        </p:grpSpPr>
        <p:sp>
          <p:nvSpPr>
            <p:cNvPr id="19" name="矩形: 圆角 18"/>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p:cNvSpPr txBox="true"/>
            <p:nvPr/>
          </p:nvSpPr>
          <p:spPr>
            <a:xfrm>
              <a:off x="862397" y="1369586"/>
              <a:ext cx="2976178" cy="400110"/>
            </a:xfrm>
            <a:prstGeom prst="rect">
              <a:avLst/>
            </a:prstGeom>
            <a:noFill/>
          </p:spPr>
          <p:txBody>
            <a:bodyPr wrap="square" rtlCol="0">
              <a:spAutoFit/>
            </a:bodyPr>
            <a:lstStyle/>
            <a:p>
              <a:r>
                <a:rPr lang="en-US" altLang="zh-CN" sz="2000" b="1" kern="100" dirty="0">
                  <a:solidFill>
                    <a:srgbClr val="0070C0"/>
                  </a:solidFill>
                  <a:cs typeface="+mn-ea"/>
                  <a:sym typeface="+mn-lt"/>
                </a:rPr>
                <a:t>4.</a:t>
              </a:r>
              <a:r>
                <a:rPr lang="zh-CN" altLang="en-US" sz="2000" b="1" kern="100" dirty="0">
                  <a:solidFill>
                    <a:srgbClr val="0070C0"/>
                  </a:solidFill>
                  <a:cs typeface="+mn-ea"/>
                  <a:sym typeface="+mn-lt"/>
                </a:rPr>
                <a:t>开发区总体实力不强</a:t>
              </a:r>
              <a:endParaRPr lang="en-US" altLang="zh-CN" sz="2000" b="1" kern="100" dirty="0">
                <a:solidFill>
                  <a:srgbClr val="0070C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71450"/>
            <a:ext cx="12192000" cy="711200"/>
            <a:chOff x="0" y="171450"/>
            <a:chExt cx="12192000" cy="711200"/>
          </a:xfrm>
        </p:grpSpPr>
        <p:grpSp>
          <p:nvGrpSpPr>
            <p:cNvPr id="14" name="组合 13"/>
            <p:cNvGrpSpPr/>
            <p:nvPr/>
          </p:nvGrpSpPr>
          <p:grpSpPr>
            <a:xfrm>
              <a:off x="0" y="171450"/>
              <a:ext cx="12192000" cy="711200"/>
              <a:chOff x="0" y="171450"/>
              <a:chExt cx="12192000" cy="711200"/>
            </a:xfrm>
          </p:grpSpPr>
          <p:sp>
            <p:nvSpPr>
              <p:cNvPr id="16" name="矩形 1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1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四、聊城商务发展面临的机遇与挑战</a:t>
              </a:r>
              <a:endParaRPr lang="zh-CN" altLang="en-US" sz="2600" b="1" dirty="0">
                <a:solidFill>
                  <a:schemeClr val="bg1"/>
                </a:solidFill>
                <a:cs typeface="+mn-ea"/>
                <a:sym typeface="+mn-lt"/>
              </a:endParaRPr>
            </a:p>
          </p:txBody>
        </p:sp>
      </p:grpSp>
      <p:grpSp>
        <p:nvGrpSpPr>
          <p:cNvPr id="12" name="组合 11"/>
          <p:cNvGrpSpPr/>
          <p:nvPr/>
        </p:nvGrpSpPr>
        <p:grpSpPr>
          <a:xfrm>
            <a:off x="685627" y="1117601"/>
            <a:ext cx="1798493" cy="502112"/>
            <a:chOff x="733252" y="1326689"/>
            <a:chExt cx="3105323" cy="502112"/>
          </a:xfrm>
        </p:grpSpPr>
        <p:sp>
          <p:nvSpPr>
            <p:cNvPr id="21" name="矩形: 圆角 20"/>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21"/>
            <p:cNvSpPr txBox="true"/>
            <p:nvPr/>
          </p:nvSpPr>
          <p:spPr>
            <a:xfrm>
              <a:off x="1112377" y="1369586"/>
              <a:ext cx="2489374" cy="400110"/>
            </a:xfrm>
            <a:prstGeom prst="rect">
              <a:avLst/>
            </a:prstGeom>
            <a:noFill/>
          </p:spPr>
          <p:txBody>
            <a:bodyPr wrap="square" rtlCol="0">
              <a:spAutoFit/>
            </a:bodyPr>
            <a:lstStyle/>
            <a:p>
              <a:r>
                <a:rPr lang="zh-CN" altLang="en-US" sz="2000" b="1" kern="100" spc="300" dirty="0">
                  <a:solidFill>
                    <a:srgbClr val="0070C0"/>
                  </a:solidFill>
                  <a:cs typeface="+mn-ea"/>
                  <a:sym typeface="+mn-lt"/>
                </a:rPr>
                <a:t>从国际看</a:t>
              </a:r>
              <a:endParaRPr lang="en-US" altLang="zh-CN" sz="2000" b="1" kern="100" spc="300" dirty="0">
                <a:solidFill>
                  <a:srgbClr val="0070C0"/>
                </a:solidFill>
                <a:cs typeface="+mn-ea"/>
                <a:sym typeface="+mn-lt"/>
              </a:endParaRPr>
            </a:p>
          </p:txBody>
        </p:sp>
      </p:grpSp>
      <p:grpSp>
        <p:nvGrpSpPr>
          <p:cNvPr id="176" name="组合 175"/>
          <p:cNvGrpSpPr/>
          <p:nvPr/>
        </p:nvGrpSpPr>
        <p:grpSpPr>
          <a:xfrm rot="5400000" flipH="true">
            <a:off x="4853881" y="-3040259"/>
            <a:ext cx="2484239" cy="12191999"/>
            <a:chOff x="9338079" y="-1"/>
            <a:chExt cx="2342292" cy="6858001"/>
          </a:xfrm>
        </p:grpSpPr>
        <p:sp>
          <p:nvSpPr>
            <p:cNvPr id="177" name="矩形 176"/>
            <p:cNvSpPr/>
            <p:nvPr/>
          </p:nvSpPr>
          <p:spPr>
            <a:xfrm>
              <a:off x="9338079" y="0"/>
              <a:ext cx="2342292" cy="6858000"/>
            </a:xfrm>
            <a:prstGeom prst="rect">
              <a:avLst/>
            </a:prstGeom>
            <a:gradFill flip="none" rotWithShape="true">
              <a:gsLst>
                <a:gs pos="0">
                  <a:srgbClr val="003F88">
                    <a:lumMod val="90000"/>
                    <a:lumOff val="10000"/>
                  </a:srgbClr>
                </a:gs>
                <a:gs pos="100000">
                  <a:srgbClr val="003F88">
                    <a:lumMod val="50000"/>
                    <a:alpha val="0"/>
                  </a:srgbClr>
                </a:gs>
              </a:gsLst>
              <a:lin ang="5400000" scaled="true"/>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178" name="矩形 177"/>
            <p:cNvSpPr/>
            <p:nvPr/>
          </p:nvSpPr>
          <p:spPr>
            <a:xfrm>
              <a:off x="9430937" y="-1"/>
              <a:ext cx="2156576" cy="6858001"/>
            </a:xfrm>
            <a:prstGeom prst="rect">
              <a:avLst/>
            </a:prstGeom>
            <a:gradFill flip="none" rotWithShape="true">
              <a:gsLst>
                <a:gs pos="13000">
                  <a:srgbClr val="003F88"/>
                </a:gs>
                <a:gs pos="100000">
                  <a:srgbClr val="08747C"/>
                </a:gs>
              </a:gsLst>
              <a:lin ang="8100000" scaled="true"/>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grpSp>
        <p:nvGrpSpPr>
          <p:cNvPr id="179" name="组合 178"/>
          <p:cNvGrpSpPr/>
          <p:nvPr/>
        </p:nvGrpSpPr>
        <p:grpSpPr>
          <a:xfrm>
            <a:off x="716797" y="1988192"/>
            <a:ext cx="10758402" cy="4869807"/>
            <a:chOff x="716799" y="2044700"/>
            <a:chExt cx="10758402" cy="4813298"/>
          </a:xfrm>
        </p:grpSpPr>
        <p:sp>
          <p:nvSpPr>
            <p:cNvPr id="180" name="矩形: 圆顶角 179"/>
            <p:cNvSpPr/>
            <p:nvPr/>
          </p:nvSpPr>
          <p:spPr>
            <a:xfrm>
              <a:off x="716799" y="2044700"/>
              <a:ext cx="5186277" cy="4813298"/>
            </a:xfrm>
            <a:prstGeom prst="round2SameRect">
              <a:avLst>
                <a:gd name="adj1" fmla="val 485"/>
                <a:gd name="adj2" fmla="val 0"/>
              </a:avLst>
            </a:prstGeom>
            <a:solidFill>
              <a:srgbClr val="FFFFFF"/>
            </a:solidFill>
            <a:ln w="6350" cap="flat" cmpd="sng" algn="ctr">
              <a:solidFill>
                <a:srgbClr val="FFFFFF">
                  <a:lumMod val="75000"/>
                </a:srgbClr>
              </a:solidFill>
              <a:prstDash val="solid"/>
              <a:miter lim="800000"/>
            </a:ln>
            <a:effectLst>
              <a:outerShdw blurRad="254000" dist="38100" dir="2700000" algn="tl" rotWithShape="0">
                <a:srgbClr val="363636">
                  <a:lumMod val="75000"/>
                  <a:lumOff val="25000"/>
                  <a:alpha val="2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181" name="矩形: 圆顶角 180"/>
            <p:cNvSpPr/>
            <p:nvPr/>
          </p:nvSpPr>
          <p:spPr>
            <a:xfrm>
              <a:off x="6288924" y="2044700"/>
              <a:ext cx="5186277" cy="4813298"/>
            </a:xfrm>
            <a:prstGeom prst="round2SameRect">
              <a:avLst>
                <a:gd name="adj1" fmla="val 583"/>
                <a:gd name="adj2" fmla="val 0"/>
              </a:avLst>
            </a:prstGeom>
            <a:solidFill>
              <a:srgbClr val="FFFFFF"/>
            </a:solidFill>
            <a:ln w="6350" cap="flat" cmpd="sng" algn="ctr">
              <a:solidFill>
                <a:srgbClr val="FFFFFF">
                  <a:lumMod val="75000"/>
                </a:srgbClr>
              </a:solidFill>
              <a:prstDash val="solid"/>
              <a:miter lim="800000"/>
            </a:ln>
            <a:effectLst>
              <a:outerShdw blurRad="254000" dist="38100" dir="2700000" algn="tl" rotWithShape="0">
                <a:srgbClr val="363636">
                  <a:lumMod val="75000"/>
                  <a:lumOff val="25000"/>
                  <a:alpha val="2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sp>
        <p:nvSpPr>
          <p:cNvPr id="182" name="矩形: 圆顶角 181"/>
          <p:cNvSpPr/>
          <p:nvPr/>
        </p:nvSpPr>
        <p:spPr>
          <a:xfrm>
            <a:off x="6216349" y="1912691"/>
            <a:ext cx="5186277" cy="4945308"/>
          </a:xfrm>
          <a:prstGeom prst="round2SameRect">
            <a:avLst>
              <a:gd name="adj1" fmla="val 608"/>
              <a:gd name="adj2" fmla="val 0"/>
            </a:avLst>
          </a:prstGeom>
          <a:solidFill>
            <a:srgbClr val="FFFFFF"/>
          </a:solidFill>
          <a:ln w="6350" cap="flat" cmpd="sng" algn="ctr">
            <a:solidFill>
              <a:srgbClr val="FFFFFF">
                <a:lumMod val="75000"/>
              </a:srgbClr>
            </a:solidFill>
            <a:prstDash val="solid"/>
            <a:miter lim="800000"/>
          </a:ln>
          <a:effectLst>
            <a:outerShdw blurRad="254000" dist="38100" dir="2700000" algn="tl" rotWithShape="0">
              <a:srgbClr val="363636">
                <a:lumMod val="75000"/>
                <a:lumOff val="25000"/>
                <a:alpha val="2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183" name="矩形: 圆顶角 182"/>
          <p:cNvSpPr/>
          <p:nvPr/>
        </p:nvSpPr>
        <p:spPr>
          <a:xfrm>
            <a:off x="789371" y="1912691"/>
            <a:ext cx="5186277" cy="4945308"/>
          </a:xfrm>
          <a:prstGeom prst="round2SameRect">
            <a:avLst>
              <a:gd name="adj1" fmla="val 512"/>
              <a:gd name="adj2" fmla="val 0"/>
            </a:avLst>
          </a:prstGeom>
          <a:solidFill>
            <a:srgbClr val="FFFFFF"/>
          </a:solidFill>
          <a:ln w="6350" cap="flat" cmpd="sng" algn="ctr">
            <a:solidFill>
              <a:srgbClr val="FFFFFF">
                <a:lumMod val="75000"/>
              </a:srgbClr>
            </a:solidFill>
            <a:prstDash val="solid"/>
            <a:miter lim="800000"/>
          </a:ln>
          <a:effectLst>
            <a:outerShdw blurRad="254000" dist="38100" dir="2700000" algn="tl" rotWithShape="0">
              <a:srgbClr val="363636">
                <a:lumMod val="75000"/>
                <a:lumOff val="25000"/>
                <a:alpha val="2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184" name="矩形: 圆顶角 183"/>
          <p:cNvSpPr/>
          <p:nvPr/>
        </p:nvSpPr>
        <p:spPr>
          <a:xfrm>
            <a:off x="874712" y="1847232"/>
            <a:ext cx="5186277" cy="5010767"/>
          </a:xfrm>
          <a:prstGeom prst="round2SameRect">
            <a:avLst>
              <a:gd name="adj1" fmla="val 1006"/>
              <a:gd name="adj2" fmla="val 0"/>
            </a:avLst>
          </a:prstGeom>
          <a:solidFill>
            <a:srgbClr val="FFFFFF"/>
          </a:solidFill>
          <a:ln w="6350" cap="flat" cmpd="sng" algn="ctr">
            <a:solidFill>
              <a:srgbClr val="FFFFFF">
                <a:lumMod val="75000"/>
              </a:srgbClr>
            </a:solidFill>
            <a:prstDash val="solid"/>
            <a:miter lim="800000"/>
          </a:ln>
          <a:effectLst>
            <a:outerShdw blurRad="254000" dist="38100" dir="2700000" algn="tl" rotWithShape="0">
              <a:srgbClr val="363636">
                <a:lumMod val="75000"/>
                <a:lumOff val="25000"/>
                <a:alpha val="2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185" name="矩形: 圆顶角 184"/>
          <p:cNvSpPr/>
          <p:nvPr/>
        </p:nvSpPr>
        <p:spPr>
          <a:xfrm>
            <a:off x="6131009" y="1847232"/>
            <a:ext cx="5177226" cy="5010767"/>
          </a:xfrm>
          <a:prstGeom prst="round2SameRect">
            <a:avLst>
              <a:gd name="adj1" fmla="val 625"/>
              <a:gd name="adj2" fmla="val 0"/>
            </a:avLst>
          </a:prstGeom>
          <a:solidFill>
            <a:srgbClr val="FFFFFF"/>
          </a:solidFill>
          <a:ln w="6350" cap="flat" cmpd="sng" algn="ctr">
            <a:solidFill>
              <a:srgbClr val="FFFFFF">
                <a:lumMod val="75000"/>
              </a:srgbClr>
            </a:solidFill>
            <a:prstDash val="solid"/>
            <a:miter lim="800000"/>
          </a:ln>
          <a:effectLst>
            <a:outerShdw blurRad="254000" dist="38100" dir="2700000" algn="tl" rotWithShape="0">
              <a:srgbClr val="363636">
                <a:lumMod val="75000"/>
                <a:lumOff val="25000"/>
                <a:alpha val="2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186" name="组合 185"/>
          <p:cNvGrpSpPr/>
          <p:nvPr/>
        </p:nvGrpSpPr>
        <p:grpSpPr>
          <a:xfrm>
            <a:off x="5897526" y="2040338"/>
            <a:ext cx="396942" cy="4624554"/>
            <a:chOff x="4364876" y="1836529"/>
            <a:chExt cx="414248" cy="4826172"/>
          </a:xfrm>
        </p:grpSpPr>
        <p:grpSp>
          <p:nvGrpSpPr>
            <p:cNvPr id="187" name="组合 186"/>
            <p:cNvGrpSpPr/>
            <p:nvPr/>
          </p:nvGrpSpPr>
          <p:grpSpPr>
            <a:xfrm rot="10800000">
              <a:off x="4364876" y="5670944"/>
              <a:ext cx="414248" cy="106884"/>
              <a:chOff x="6956871" y="1370477"/>
              <a:chExt cx="657647" cy="180354"/>
            </a:xfrm>
          </p:grpSpPr>
          <p:sp>
            <p:nvSpPr>
              <p:cNvPr id="284" name="椭圆 283"/>
              <p:cNvSpPr/>
              <p:nvPr/>
            </p:nvSpPr>
            <p:spPr>
              <a:xfrm>
                <a:off x="6956871" y="1370477"/>
                <a:ext cx="180355" cy="180354"/>
              </a:xfrm>
              <a:prstGeom prst="ellipse">
                <a:avLst/>
              </a:prstGeom>
              <a:solidFill>
                <a:srgbClr val="FFFFFF">
                  <a:lumMod val="8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285" name="椭圆 284"/>
              <p:cNvSpPr/>
              <p:nvPr/>
            </p:nvSpPr>
            <p:spPr>
              <a:xfrm>
                <a:off x="7434163" y="1370477"/>
                <a:ext cx="180355" cy="180354"/>
              </a:xfrm>
              <a:prstGeom prst="ellipse">
                <a:avLst/>
              </a:prstGeom>
              <a:solidFill>
                <a:srgbClr val="FFFFFF">
                  <a:lumMod val="8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286" name="组合 285"/>
              <p:cNvGrpSpPr/>
              <p:nvPr/>
            </p:nvGrpSpPr>
            <p:grpSpPr>
              <a:xfrm>
                <a:off x="7029793" y="1423162"/>
                <a:ext cx="518770" cy="74157"/>
                <a:chOff x="10764860" y="7705724"/>
                <a:chExt cx="968273" cy="101827"/>
              </a:xfrm>
            </p:grpSpPr>
            <p:sp>
              <p:nvSpPr>
                <p:cNvPr id="287" name="矩形: 圆角 286"/>
                <p:cNvSpPr/>
                <p:nvPr/>
              </p:nvSpPr>
              <p:spPr>
                <a:xfrm>
                  <a:off x="10764860" y="7705724"/>
                  <a:ext cx="968273" cy="101827"/>
                </a:xfrm>
                <a:prstGeom prst="roundRect">
                  <a:avLst>
                    <a:gd name="adj" fmla="val 50000"/>
                  </a:avLst>
                </a:prstGeom>
                <a:solidFill>
                  <a:srgbClr val="FFFFFF">
                    <a:lumMod val="85000"/>
                  </a:srgbClr>
                </a:solidFill>
                <a:ln w="158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cxnSp>
              <p:nvCxnSpPr>
                <p:cNvPr id="288" name="直接连接符 287"/>
                <p:cNvCxnSpPr/>
                <p:nvPr/>
              </p:nvCxnSpPr>
              <p:spPr>
                <a:xfrm>
                  <a:off x="10851356" y="7751784"/>
                  <a:ext cx="790574" cy="0"/>
                </a:xfrm>
                <a:prstGeom prst="line">
                  <a:avLst/>
                </a:prstGeom>
                <a:noFill/>
                <a:ln w="25400" cap="rnd" cmpd="sng" algn="ctr">
                  <a:solidFill>
                    <a:srgbClr val="FFFFFF">
                      <a:lumMod val="95000"/>
                    </a:srgbClr>
                  </a:solidFill>
                  <a:prstDash val="solid"/>
                  <a:miter lim="800000"/>
                </a:ln>
                <a:effectLst/>
              </p:spPr>
            </p:cxnSp>
          </p:grpSp>
        </p:grpSp>
        <p:grpSp>
          <p:nvGrpSpPr>
            <p:cNvPr id="188" name="组合 187"/>
            <p:cNvGrpSpPr/>
            <p:nvPr/>
          </p:nvGrpSpPr>
          <p:grpSpPr>
            <a:xfrm rot="10800000">
              <a:off x="4364876" y="5375989"/>
              <a:ext cx="414248" cy="106884"/>
              <a:chOff x="6956871" y="1370477"/>
              <a:chExt cx="657647" cy="180354"/>
            </a:xfrm>
          </p:grpSpPr>
          <p:sp>
            <p:nvSpPr>
              <p:cNvPr id="279" name="椭圆 278"/>
              <p:cNvSpPr/>
              <p:nvPr/>
            </p:nvSpPr>
            <p:spPr>
              <a:xfrm>
                <a:off x="6956871" y="1370477"/>
                <a:ext cx="180355" cy="180354"/>
              </a:xfrm>
              <a:prstGeom prst="ellipse">
                <a:avLst/>
              </a:prstGeom>
              <a:solidFill>
                <a:srgbClr val="FFFFFF">
                  <a:lumMod val="8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280" name="椭圆 279"/>
              <p:cNvSpPr/>
              <p:nvPr/>
            </p:nvSpPr>
            <p:spPr>
              <a:xfrm>
                <a:off x="7434163" y="1370477"/>
                <a:ext cx="180355" cy="180354"/>
              </a:xfrm>
              <a:prstGeom prst="ellipse">
                <a:avLst/>
              </a:prstGeom>
              <a:solidFill>
                <a:srgbClr val="FFFFFF">
                  <a:lumMod val="8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281" name="组合 280"/>
              <p:cNvGrpSpPr/>
              <p:nvPr/>
            </p:nvGrpSpPr>
            <p:grpSpPr>
              <a:xfrm>
                <a:off x="7029793" y="1423162"/>
                <a:ext cx="518770" cy="74157"/>
                <a:chOff x="10764860" y="7705724"/>
                <a:chExt cx="968273" cy="101827"/>
              </a:xfrm>
            </p:grpSpPr>
            <p:sp>
              <p:nvSpPr>
                <p:cNvPr id="282" name="矩形: 圆角 281"/>
                <p:cNvSpPr/>
                <p:nvPr/>
              </p:nvSpPr>
              <p:spPr>
                <a:xfrm>
                  <a:off x="10764860" y="7705724"/>
                  <a:ext cx="968273" cy="101827"/>
                </a:xfrm>
                <a:prstGeom prst="roundRect">
                  <a:avLst>
                    <a:gd name="adj" fmla="val 50000"/>
                  </a:avLst>
                </a:prstGeom>
                <a:solidFill>
                  <a:srgbClr val="FFFFFF">
                    <a:lumMod val="85000"/>
                  </a:srgbClr>
                </a:solidFill>
                <a:ln w="158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cxnSp>
              <p:nvCxnSpPr>
                <p:cNvPr id="283" name="直接连接符 282"/>
                <p:cNvCxnSpPr/>
                <p:nvPr/>
              </p:nvCxnSpPr>
              <p:spPr>
                <a:xfrm>
                  <a:off x="10851356" y="7751784"/>
                  <a:ext cx="790574" cy="0"/>
                </a:xfrm>
                <a:prstGeom prst="line">
                  <a:avLst/>
                </a:prstGeom>
                <a:noFill/>
                <a:ln w="25400" cap="rnd" cmpd="sng" algn="ctr">
                  <a:solidFill>
                    <a:srgbClr val="FFFFFF">
                      <a:lumMod val="95000"/>
                    </a:srgbClr>
                  </a:solidFill>
                  <a:prstDash val="solid"/>
                  <a:miter lim="800000"/>
                </a:ln>
                <a:effectLst/>
              </p:spPr>
            </p:cxnSp>
          </p:grpSp>
        </p:grpSp>
        <p:grpSp>
          <p:nvGrpSpPr>
            <p:cNvPr id="189" name="组合 188"/>
            <p:cNvGrpSpPr/>
            <p:nvPr/>
          </p:nvGrpSpPr>
          <p:grpSpPr>
            <a:xfrm rot="10800000">
              <a:off x="4364876" y="5081034"/>
              <a:ext cx="414248" cy="106884"/>
              <a:chOff x="6956871" y="1370477"/>
              <a:chExt cx="657647" cy="180354"/>
            </a:xfrm>
          </p:grpSpPr>
          <p:sp>
            <p:nvSpPr>
              <p:cNvPr id="274" name="椭圆 273"/>
              <p:cNvSpPr/>
              <p:nvPr/>
            </p:nvSpPr>
            <p:spPr>
              <a:xfrm>
                <a:off x="6956871" y="1370477"/>
                <a:ext cx="180355" cy="180354"/>
              </a:xfrm>
              <a:prstGeom prst="ellipse">
                <a:avLst/>
              </a:prstGeom>
              <a:solidFill>
                <a:srgbClr val="FFFFFF">
                  <a:lumMod val="8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275" name="椭圆 274"/>
              <p:cNvSpPr/>
              <p:nvPr/>
            </p:nvSpPr>
            <p:spPr>
              <a:xfrm>
                <a:off x="7434163" y="1370477"/>
                <a:ext cx="180355" cy="180354"/>
              </a:xfrm>
              <a:prstGeom prst="ellipse">
                <a:avLst/>
              </a:prstGeom>
              <a:solidFill>
                <a:srgbClr val="FFFFFF">
                  <a:lumMod val="8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276" name="组合 275"/>
              <p:cNvGrpSpPr/>
              <p:nvPr/>
            </p:nvGrpSpPr>
            <p:grpSpPr>
              <a:xfrm>
                <a:off x="7029793" y="1423162"/>
                <a:ext cx="518770" cy="74157"/>
                <a:chOff x="10764860" y="7705724"/>
                <a:chExt cx="968273" cy="101827"/>
              </a:xfrm>
            </p:grpSpPr>
            <p:sp>
              <p:nvSpPr>
                <p:cNvPr id="277" name="矩形: 圆角 276"/>
                <p:cNvSpPr/>
                <p:nvPr/>
              </p:nvSpPr>
              <p:spPr>
                <a:xfrm>
                  <a:off x="10764860" y="7705724"/>
                  <a:ext cx="968273" cy="101827"/>
                </a:xfrm>
                <a:prstGeom prst="roundRect">
                  <a:avLst>
                    <a:gd name="adj" fmla="val 50000"/>
                  </a:avLst>
                </a:prstGeom>
                <a:solidFill>
                  <a:srgbClr val="FFFFFF">
                    <a:lumMod val="85000"/>
                  </a:srgbClr>
                </a:solidFill>
                <a:ln w="158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cxnSp>
              <p:nvCxnSpPr>
                <p:cNvPr id="278" name="直接连接符 277"/>
                <p:cNvCxnSpPr/>
                <p:nvPr/>
              </p:nvCxnSpPr>
              <p:spPr>
                <a:xfrm>
                  <a:off x="10851356" y="7752771"/>
                  <a:ext cx="790574" cy="0"/>
                </a:xfrm>
                <a:prstGeom prst="line">
                  <a:avLst/>
                </a:prstGeom>
                <a:noFill/>
                <a:ln w="25400" cap="rnd" cmpd="sng" algn="ctr">
                  <a:solidFill>
                    <a:srgbClr val="FFFFFF">
                      <a:lumMod val="95000"/>
                    </a:srgbClr>
                  </a:solidFill>
                  <a:prstDash val="solid"/>
                  <a:miter lim="800000"/>
                </a:ln>
                <a:effectLst/>
              </p:spPr>
            </p:cxnSp>
          </p:grpSp>
        </p:grpSp>
        <p:grpSp>
          <p:nvGrpSpPr>
            <p:cNvPr id="190" name="组合 189"/>
            <p:cNvGrpSpPr/>
            <p:nvPr/>
          </p:nvGrpSpPr>
          <p:grpSpPr>
            <a:xfrm rot="10800000">
              <a:off x="4364876" y="4786079"/>
              <a:ext cx="414248" cy="106884"/>
              <a:chOff x="6956871" y="1370477"/>
              <a:chExt cx="657647" cy="180354"/>
            </a:xfrm>
          </p:grpSpPr>
          <p:sp>
            <p:nvSpPr>
              <p:cNvPr id="269" name="椭圆 268"/>
              <p:cNvSpPr/>
              <p:nvPr/>
            </p:nvSpPr>
            <p:spPr>
              <a:xfrm>
                <a:off x="6956871" y="1370477"/>
                <a:ext cx="180355" cy="180354"/>
              </a:xfrm>
              <a:prstGeom prst="ellipse">
                <a:avLst/>
              </a:prstGeom>
              <a:solidFill>
                <a:srgbClr val="FFFFFF">
                  <a:lumMod val="8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270" name="椭圆 269"/>
              <p:cNvSpPr/>
              <p:nvPr/>
            </p:nvSpPr>
            <p:spPr>
              <a:xfrm>
                <a:off x="7434163" y="1370477"/>
                <a:ext cx="180355" cy="180354"/>
              </a:xfrm>
              <a:prstGeom prst="ellipse">
                <a:avLst/>
              </a:prstGeom>
              <a:solidFill>
                <a:srgbClr val="FFFFFF">
                  <a:lumMod val="8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271" name="组合 270"/>
              <p:cNvGrpSpPr/>
              <p:nvPr/>
            </p:nvGrpSpPr>
            <p:grpSpPr>
              <a:xfrm>
                <a:off x="7029793" y="1423162"/>
                <a:ext cx="518770" cy="74157"/>
                <a:chOff x="10764860" y="7705724"/>
                <a:chExt cx="968273" cy="101827"/>
              </a:xfrm>
            </p:grpSpPr>
            <p:sp>
              <p:nvSpPr>
                <p:cNvPr id="272" name="矩形: 圆角 271"/>
                <p:cNvSpPr/>
                <p:nvPr/>
              </p:nvSpPr>
              <p:spPr>
                <a:xfrm>
                  <a:off x="10764860" y="7705724"/>
                  <a:ext cx="968273" cy="101827"/>
                </a:xfrm>
                <a:prstGeom prst="roundRect">
                  <a:avLst>
                    <a:gd name="adj" fmla="val 50000"/>
                  </a:avLst>
                </a:prstGeom>
                <a:solidFill>
                  <a:srgbClr val="FFFFFF">
                    <a:lumMod val="85000"/>
                  </a:srgbClr>
                </a:solidFill>
                <a:ln w="158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cxnSp>
              <p:nvCxnSpPr>
                <p:cNvPr id="273" name="直接连接符 272"/>
                <p:cNvCxnSpPr/>
                <p:nvPr/>
              </p:nvCxnSpPr>
              <p:spPr>
                <a:xfrm>
                  <a:off x="10851356" y="7752771"/>
                  <a:ext cx="790574" cy="0"/>
                </a:xfrm>
                <a:prstGeom prst="line">
                  <a:avLst/>
                </a:prstGeom>
                <a:noFill/>
                <a:ln w="25400" cap="rnd" cmpd="sng" algn="ctr">
                  <a:solidFill>
                    <a:srgbClr val="FFFFFF">
                      <a:lumMod val="95000"/>
                    </a:srgbClr>
                  </a:solidFill>
                  <a:prstDash val="solid"/>
                  <a:miter lim="800000"/>
                </a:ln>
                <a:effectLst/>
              </p:spPr>
            </p:cxnSp>
          </p:grpSp>
        </p:grpSp>
        <p:grpSp>
          <p:nvGrpSpPr>
            <p:cNvPr id="191" name="组合 190"/>
            <p:cNvGrpSpPr/>
            <p:nvPr/>
          </p:nvGrpSpPr>
          <p:grpSpPr>
            <a:xfrm rot="10800000">
              <a:off x="4364876" y="4491124"/>
              <a:ext cx="414248" cy="106884"/>
              <a:chOff x="6956871" y="1370477"/>
              <a:chExt cx="657647" cy="180354"/>
            </a:xfrm>
          </p:grpSpPr>
          <p:sp>
            <p:nvSpPr>
              <p:cNvPr id="264" name="椭圆 263"/>
              <p:cNvSpPr/>
              <p:nvPr/>
            </p:nvSpPr>
            <p:spPr>
              <a:xfrm>
                <a:off x="6956871" y="1370477"/>
                <a:ext cx="180355" cy="180354"/>
              </a:xfrm>
              <a:prstGeom prst="ellipse">
                <a:avLst/>
              </a:prstGeom>
              <a:solidFill>
                <a:srgbClr val="FFFFFF">
                  <a:lumMod val="8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265" name="椭圆 264"/>
              <p:cNvSpPr/>
              <p:nvPr/>
            </p:nvSpPr>
            <p:spPr>
              <a:xfrm>
                <a:off x="7434163" y="1370477"/>
                <a:ext cx="180355" cy="180354"/>
              </a:xfrm>
              <a:prstGeom prst="ellipse">
                <a:avLst/>
              </a:prstGeom>
              <a:solidFill>
                <a:srgbClr val="FFFFFF">
                  <a:lumMod val="8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266" name="组合 265"/>
              <p:cNvGrpSpPr/>
              <p:nvPr/>
            </p:nvGrpSpPr>
            <p:grpSpPr>
              <a:xfrm>
                <a:off x="7029793" y="1423162"/>
                <a:ext cx="518770" cy="74157"/>
                <a:chOff x="10764860" y="7705724"/>
                <a:chExt cx="968273" cy="101827"/>
              </a:xfrm>
            </p:grpSpPr>
            <p:sp>
              <p:nvSpPr>
                <p:cNvPr id="267" name="矩形: 圆角 266"/>
                <p:cNvSpPr/>
                <p:nvPr/>
              </p:nvSpPr>
              <p:spPr>
                <a:xfrm>
                  <a:off x="10764860" y="7705724"/>
                  <a:ext cx="968273" cy="101827"/>
                </a:xfrm>
                <a:prstGeom prst="roundRect">
                  <a:avLst>
                    <a:gd name="adj" fmla="val 50000"/>
                  </a:avLst>
                </a:prstGeom>
                <a:solidFill>
                  <a:srgbClr val="FFFFFF">
                    <a:lumMod val="85000"/>
                  </a:srgbClr>
                </a:solidFill>
                <a:ln w="158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cxnSp>
              <p:nvCxnSpPr>
                <p:cNvPr id="268" name="直接连接符 267"/>
                <p:cNvCxnSpPr/>
                <p:nvPr/>
              </p:nvCxnSpPr>
              <p:spPr>
                <a:xfrm>
                  <a:off x="10851356" y="7752771"/>
                  <a:ext cx="790574" cy="0"/>
                </a:xfrm>
                <a:prstGeom prst="line">
                  <a:avLst/>
                </a:prstGeom>
                <a:noFill/>
                <a:ln w="25400" cap="rnd" cmpd="sng" algn="ctr">
                  <a:solidFill>
                    <a:srgbClr val="FFFFFF">
                      <a:lumMod val="95000"/>
                    </a:srgbClr>
                  </a:solidFill>
                  <a:prstDash val="solid"/>
                  <a:miter lim="800000"/>
                </a:ln>
                <a:effectLst/>
              </p:spPr>
            </p:cxnSp>
          </p:grpSp>
        </p:grpSp>
        <p:grpSp>
          <p:nvGrpSpPr>
            <p:cNvPr id="192" name="组合 191"/>
            <p:cNvGrpSpPr/>
            <p:nvPr/>
          </p:nvGrpSpPr>
          <p:grpSpPr>
            <a:xfrm rot="10800000">
              <a:off x="4364876" y="4196169"/>
              <a:ext cx="414248" cy="106884"/>
              <a:chOff x="6956871" y="1370477"/>
              <a:chExt cx="657647" cy="180354"/>
            </a:xfrm>
          </p:grpSpPr>
          <p:sp>
            <p:nvSpPr>
              <p:cNvPr id="259" name="椭圆 258"/>
              <p:cNvSpPr/>
              <p:nvPr/>
            </p:nvSpPr>
            <p:spPr>
              <a:xfrm>
                <a:off x="6956871" y="1370477"/>
                <a:ext cx="180355" cy="180354"/>
              </a:xfrm>
              <a:prstGeom prst="ellipse">
                <a:avLst/>
              </a:prstGeom>
              <a:solidFill>
                <a:srgbClr val="FFFFFF">
                  <a:lumMod val="8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260" name="椭圆 259"/>
              <p:cNvSpPr/>
              <p:nvPr/>
            </p:nvSpPr>
            <p:spPr>
              <a:xfrm>
                <a:off x="7434163" y="1370477"/>
                <a:ext cx="180355" cy="180354"/>
              </a:xfrm>
              <a:prstGeom prst="ellipse">
                <a:avLst/>
              </a:prstGeom>
              <a:solidFill>
                <a:srgbClr val="FFFFFF">
                  <a:lumMod val="8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261" name="组合 260"/>
              <p:cNvGrpSpPr/>
              <p:nvPr/>
            </p:nvGrpSpPr>
            <p:grpSpPr>
              <a:xfrm>
                <a:off x="7029793" y="1423162"/>
                <a:ext cx="518770" cy="74157"/>
                <a:chOff x="10764860" y="7705724"/>
                <a:chExt cx="968273" cy="101827"/>
              </a:xfrm>
            </p:grpSpPr>
            <p:sp>
              <p:nvSpPr>
                <p:cNvPr id="262" name="矩形: 圆角 261"/>
                <p:cNvSpPr/>
                <p:nvPr/>
              </p:nvSpPr>
              <p:spPr>
                <a:xfrm>
                  <a:off x="10764860" y="7705724"/>
                  <a:ext cx="968273" cy="101827"/>
                </a:xfrm>
                <a:prstGeom prst="roundRect">
                  <a:avLst>
                    <a:gd name="adj" fmla="val 50000"/>
                  </a:avLst>
                </a:prstGeom>
                <a:solidFill>
                  <a:srgbClr val="FFFFFF">
                    <a:lumMod val="85000"/>
                  </a:srgbClr>
                </a:solidFill>
                <a:ln w="158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cxnSp>
              <p:nvCxnSpPr>
                <p:cNvPr id="263" name="直接连接符 262"/>
                <p:cNvCxnSpPr/>
                <p:nvPr/>
              </p:nvCxnSpPr>
              <p:spPr>
                <a:xfrm>
                  <a:off x="10851356" y="7752766"/>
                  <a:ext cx="790574" cy="0"/>
                </a:xfrm>
                <a:prstGeom prst="line">
                  <a:avLst/>
                </a:prstGeom>
                <a:noFill/>
                <a:ln w="25400" cap="rnd" cmpd="sng" algn="ctr">
                  <a:solidFill>
                    <a:srgbClr val="FFFFFF">
                      <a:lumMod val="95000"/>
                    </a:srgbClr>
                  </a:solidFill>
                  <a:prstDash val="solid"/>
                  <a:miter lim="800000"/>
                </a:ln>
                <a:effectLst/>
              </p:spPr>
            </p:cxnSp>
          </p:grpSp>
        </p:grpSp>
        <p:grpSp>
          <p:nvGrpSpPr>
            <p:cNvPr id="193" name="组合 192"/>
            <p:cNvGrpSpPr/>
            <p:nvPr/>
          </p:nvGrpSpPr>
          <p:grpSpPr>
            <a:xfrm rot="10800000">
              <a:off x="4364876" y="3901214"/>
              <a:ext cx="414248" cy="106884"/>
              <a:chOff x="6956871" y="1370477"/>
              <a:chExt cx="657647" cy="180354"/>
            </a:xfrm>
          </p:grpSpPr>
          <p:sp>
            <p:nvSpPr>
              <p:cNvPr id="254" name="椭圆 253"/>
              <p:cNvSpPr/>
              <p:nvPr/>
            </p:nvSpPr>
            <p:spPr>
              <a:xfrm>
                <a:off x="6956871" y="1370477"/>
                <a:ext cx="180355" cy="180354"/>
              </a:xfrm>
              <a:prstGeom prst="ellipse">
                <a:avLst/>
              </a:prstGeom>
              <a:solidFill>
                <a:srgbClr val="FFFFFF">
                  <a:lumMod val="8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255" name="椭圆 254"/>
              <p:cNvSpPr/>
              <p:nvPr/>
            </p:nvSpPr>
            <p:spPr>
              <a:xfrm>
                <a:off x="7434163" y="1370477"/>
                <a:ext cx="180355" cy="180354"/>
              </a:xfrm>
              <a:prstGeom prst="ellipse">
                <a:avLst/>
              </a:prstGeom>
              <a:solidFill>
                <a:srgbClr val="FFFFFF">
                  <a:lumMod val="8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256" name="组合 255"/>
              <p:cNvGrpSpPr/>
              <p:nvPr/>
            </p:nvGrpSpPr>
            <p:grpSpPr>
              <a:xfrm>
                <a:off x="7029793" y="1423162"/>
                <a:ext cx="518770" cy="74157"/>
                <a:chOff x="10764860" y="7705724"/>
                <a:chExt cx="968273" cy="101827"/>
              </a:xfrm>
            </p:grpSpPr>
            <p:sp>
              <p:nvSpPr>
                <p:cNvPr id="257" name="矩形: 圆角 256"/>
                <p:cNvSpPr/>
                <p:nvPr/>
              </p:nvSpPr>
              <p:spPr>
                <a:xfrm>
                  <a:off x="10764860" y="7705724"/>
                  <a:ext cx="968273" cy="101827"/>
                </a:xfrm>
                <a:prstGeom prst="roundRect">
                  <a:avLst>
                    <a:gd name="adj" fmla="val 50000"/>
                  </a:avLst>
                </a:prstGeom>
                <a:solidFill>
                  <a:srgbClr val="FFFFFF">
                    <a:lumMod val="85000"/>
                  </a:srgbClr>
                </a:solidFill>
                <a:ln w="158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cxnSp>
              <p:nvCxnSpPr>
                <p:cNvPr id="258" name="直接连接符 257"/>
                <p:cNvCxnSpPr/>
                <p:nvPr/>
              </p:nvCxnSpPr>
              <p:spPr>
                <a:xfrm>
                  <a:off x="10851356" y="7751784"/>
                  <a:ext cx="790574" cy="0"/>
                </a:xfrm>
                <a:prstGeom prst="line">
                  <a:avLst/>
                </a:prstGeom>
                <a:noFill/>
                <a:ln w="25400" cap="rnd" cmpd="sng" algn="ctr">
                  <a:solidFill>
                    <a:srgbClr val="FFFFFF">
                      <a:lumMod val="95000"/>
                    </a:srgbClr>
                  </a:solidFill>
                  <a:prstDash val="solid"/>
                  <a:miter lim="800000"/>
                </a:ln>
                <a:effectLst/>
              </p:spPr>
            </p:cxnSp>
          </p:grpSp>
        </p:grpSp>
        <p:grpSp>
          <p:nvGrpSpPr>
            <p:cNvPr id="194" name="组合 193"/>
            <p:cNvGrpSpPr/>
            <p:nvPr/>
          </p:nvGrpSpPr>
          <p:grpSpPr>
            <a:xfrm rot="10800000">
              <a:off x="4364876" y="3606259"/>
              <a:ext cx="414248" cy="106884"/>
              <a:chOff x="6956871" y="1370477"/>
              <a:chExt cx="657647" cy="180354"/>
            </a:xfrm>
          </p:grpSpPr>
          <p:sp>
            <p:nvSpPr>
              <p:cNvPr id="249" name="椭圆 248"/>
              <p:cNvSpPr/>
              <p:nvPr/>
            </p:nvSpPr>
            <p:spPr>
              <a:xfrm>
                <a:off x="6956871" y="1370477"/>
                <a:ext cx="180355" cy="180354"/>
              </a:xfrm>
              <a:prstGeom prst="ellipse">
                <a:avLst/>
              </a:prstGeom>
              <a:solidFill>
                <a:srgbClr val="FFFFFF">
                  <a:lumMod val="8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250" name="椭圆 249"/>
              <p:cNvSpPr/>
              <p:nvPr/>
            </p:nvSpPr>
            <p:spPr>
              <a:xfrm>
                <a:off x="7434163" y="1370477"/>
                <a:ext cx="180355" cy="180354"/>
              </a:xfrm>
              <a:prstGeom prst="ellipse">
                <a:avLst/>
              </a:prstGeom>
              <a:solidFill>
                <a:srgbClr val="FFFFFF">
                  <a:lumMod val="8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251" name="组合 250"/>
              <p:cNvGrpSpPr/>
              <p:nvPr/>
            </p:nvGrpSpPr>
            <p:grpSpPr>
              <a:xfrm>
                <a:off x="7029793" y="1423162"/>
                <a:ext cx="518770" cy="74157"/>
                <a:chOff x="10764860" y="7705724"/>
                <a:chExt cx="968273" cy="101827"/>
              </a:xfrm>
            </p:grpSpPr>
            <p:sp>
              <p:nvSpPr>
                <p:cNvPr id="252" name="矩形: 圆角 251"/>
                <p:cNvSpPr/>
                <p:nvPr/>
              </p:nvSpPr>
              <p:spPr>
                <a:xfrm>
                  <a:off x="10764860" y="7705724"/>
                  <a:ext cx="968273" cy="101827"/>
                </a:xfrm>
                <a:prstGeom prst="roundRect">
                  <a:avLst>
                    <a:gd name="adj" fmla="val 50000"/>
                  </a:avLst>
                </a:prstGeom>
                <a:solidFill>
                  <a:srgbClr val="FFFFFF">
                    <a:lumMod val="85000"/>
                  </a:srgbClr>
                </a:solidFill>
                <a:ln w="158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cxnSp>
              <p:nvCxnSpPr>
                <p:cNvPr id="253" name="直接连接符 252"/>
                <p:cNvCxnSpPr/>
                <p:nvPr/>
              </p:nvCxnSpPr>
              <p:spPr>
                <a:xfrm>
                  <a:off x="10851356" y="7751784"/>
                  <a:ext cx="790574" cy="0"/>
                </a:xfrm>
                <a:prstGeom prst="line">
                  <a:avLst/>
                </a:prstGeom>
                <a:noFill/>
                <a:ln w="25400" cap="rnd" cmpd="sng" algn="ctr">
                  <a:solidFill>
                    <a:srgbClr val="FFFFFF">
                      <a:lumMod val="95000"/>
                    </a:srgbClr>
                  </a:solidFill>
                  <a:prstDash val="solid"/>
                  <a:miter lim="800000"/>
                </a:ln>
                <a:effectLst/>
              </p:spPr>
            </p:cxnSp>
          </p:grpSp>
        </p:grpSp>
        <p:grpSp>
          <p:nvGrpSpPr>
            <p:cNvPr id="195" name="组合 194"/>
            <p:cNvGrpSpPr/>
            <p:nvPr/>
          </p:nvGrpSpPr>
          <p:grpSpPr>
            <a:xfrm rot="10800000">
              <a:off x="4364876" y="3311304"/>
              <a:ext cx="414248" cy="106884"/>
              <a:chOff x="6956871" y="1370477"/>
              <a:chExt cx="657647" cy="180354"/>
            </a:xfrm>
          </p:grpSpPr>
          <p:sp>
            <p:nvSpPr>
              <p:cNvPr id="244" name="椭圆 243"/>
              <p:cNvSpPr/>
              <p:nvPr/>
            </p:nvSpPr>
            <p:spPr>
              <a:xfrm>
                <a:off x="6956871" y="1370477"/>
                <a:ext cx="180355" cy="180354"/>
              </a:xfrm>
              <a:prstGeom prst="ellipse">
                <a:avLst/>
              </a:prstGeom>
              <a:solidFill>
                <a:srgbClr val="FFFFFF">
                  <a:lumMod val="8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245" name="椭圆 244"/>
              <p:cNvSpPr/>
              <p:nvPr/>
            </p:nvSpPr>
            <p:spPr>
              <a:xfrm>
                <a:off x="7434163" y="1370477"/>
                <a:ext cx="180355" cy="180354"/>
              </a:xfrm>
              <a:prstGeom prst="ellipse">
                <a:avLst/>
              </a:prstGeom>
              <a:solidFill>
                <a:srgbClr val="FFFFFF">
                  <a:lumMod val="8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246" name="组合 245"/>
              <p:cNvGrpSpPr/>
              <p:nvPr/>
            </p:nvGrpSpPr>
            <p:grpSpPr>
              <a:xfrm>
                <a:off x="7029793" y="1423162"/>
                <a:ext cx="518770" cy="74157"/>
                <a:chOff x="10764860" y="7705724"/>
                <a:chExt cx="968273" cy="101827"/>
              </a:xfrm>
            </p:grpSpPr>
            <p:sp>
              <p:nvSpPr>
                <p:cNvPr id="247" name="矩形: 圆角 246"/>
                <p:cNvSpPr/>
                <p:nvPr/>
              </p:nvSpPr>
              <p:spPr>
                <a:xfrm>
                  <a:off x="10764860" y="7705724"/>
                  <a:ext cx="968273" cy="101827"/>
                </a:xfrm>
                <a:prstGeom prst="roundRect">
                  <a:avLst>
                    <a:gd name="adj" fmla="val 50000"/>
                  </a:avLst>
                </a:prstGeom>
                <a:solidFill>
                  <a:srgbClr val="FFFFFF">
                    <a:lumMod val="85000"/>
                  </a:srgbClr>
                </a:solidFill>
                <a:ln w="158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cxnSp>
              <p:nvCxnSpPr>
                <p:cNvPr id="248" name="直接连接符 247"/>
                <p:cNvCxnSpPr/>
                <p:nvPr/>
              </p:nvCxnSpPr>
              <p:spPr>
                <a:xfrm>
                  <a:off x="10851356" y="7751784"/>
                  <a:ext cx="790574" cy="0"/>
                </a:xfrm>
                <a:prstGeom prst="line">
                  <a:avLst/>
                </a:prstGeom>
                <a:noFill/>
                <a:ln w="25400" cap="rnd" cmpd="sng" algn="ctr">
                  <a:solidFill>
                    <a:srgbClr val="FFFFFF">
                      <a:lumMod val="95000"/>
                    </a:srgbClr>
                  </a:solidFill>
                  <a:prstDash val="solid"/>
                  <a:miter lim="800000"/>
                </a:ln>
                <a:effectLst/>
              </p:spPr>
            </p:cxnSp>
          </p:grpSp>
        </p:grpSp>
        <p:grpSp>
          <p:nvGrpSpPr>
            <p:cNvPr id="196" name="组合 195"/>
            <p:cNvGrpSpPr/>
            <p:nvPr/>
          </p:nvGrpSpPr>
          <p:grpSpPr>
            <a:xfrm rot="10800000">
              <a:off x="4364876" y="3016349"/>
              <a:ext cx="414248" cy="106884"/>
              <a:chOff x="6956871" y="1370477"/>
              <a:chExt cx="657647" cy="180354"/>
            </a:xfrm>
          </p:grpSpPr>
          <p:sp>
            <p:nvSpPr>
              <p:cNvPr id="239" name="椭圆 238"/>
              <p:cNvSpPr/>
              <p:nvPr/>
            </p:nvSpPr>
            <p:spPr>
              <a:xfrm>
                <a:off x="6956871" y="1370477"/>
                <a:ext cx="180355" cy="180354"/>
              </a:xfrm>
              <a:prstGeom prst="ellipse">
                <a:avLst/>
              </a:prstGeom>
              <a:solidFill>
                <a:srgbClr val="FFFFFF">
                  <a:lumMod val="8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240" name="椭圆 239"/>
              <p:cNvSpPr/>
              <p:nvPr/>
            </p:nvSpPr>
            <p:spPr>
              <a:xfrm>
                <a:off x="7434163" y="1370477"/>
                <a:ext cx="180355" cy="180354"/>
              </a:xfrm>
              <a:prstGeom prst="ellipse">
                <a:avLst/>
              </a:prstGeom>
              <a:solidFill>
                <a:srgbClr val="FFFFFF">
                  <a:lumMod val="8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241" name="组合 240"/>
              <p:cNvGrpSpPr/>
              <p:nvPr/>
            </p:nvGrpSpPr>
            <p:grpSpPr>
              <a:xfrm>
                <a:off x="7029793" y="1423162"/>
                <a:ext cx="518770" cy="74157"/>
                <a:chOff x="10764860" y="7705724"/>
                <a:chExt cx="968273" cy="101827"/>
              </a:xfrm>
            </p:grpSpPr>
            <p:sp>
              <p:nvSpPr>
                <p:cNvPr id="242" name="矩形: 圆角 241"/>
                <p:cNvSpPr/>
                <p:nvPr/>
              </p:nvSpPr>
              <p:spPr>
                <a:xfrm>
                  <a:off x="10764860" y="7705724"/>
                  <a:ext cx="968273" cy="101827"/>
                </a:xfrm>
                <a:prstGeom prst="roundRect">
                  <a:avLst>
                    <a:gd name="adj" fmla="val 50000"/>
                  </a:avLst>
                </a:prstGeom>
                <a:solidFill>
                  <a:srgbClr val="FFFFFF">
                    <a:lumMod val="85000"/>
                  </a:srgbClr>
                </a:solidFill>
                <a:ln w="158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cxnSp>
              <p:nvCxnSpPr>
                <p:cNvPr id="243" name="直接连接符 242"/>
                <p:cNvCxnSpPr/>
                <p:nvPr/>
              </p:nvCxnSpPr>
              <p:spPr>
                <a:xfrm>
                  <a:off x="10851356" y="7751784"/>
                  <a:ext cx="790574" cy="0"/>
                </a:xfrm>
                <a:prstGeom prst="line">
                  <a:avLst/>
                </a:prstGeom>
                <a:noFill/>
                <a:ln w="25400" cap="rnd" cmpd="sng" algn="ctr">
                  <a:solidFill>
                    <a:srgbClr val="FFFFFF">
                      <a:lumMod val="95000"/>
                    </a:srgbClr>
                  </a:solidFill>
                  <a:prstDash val="solid"/>
                  <a:miter lim="800000"/>
                </a:ln>
                <a:effectLst/>
              </p:spPr>
            </p:cxnSp>
          </p:grpSp>
        </p:grpSp>
        <p:grpSp>
          <p:nvGrpSpPr>
            <p:cNvPr id="197" name="组合 196"/>
            <p:cNvGrpSpPr/>
            <p:nvPr/>
          </p:nvGrpSpPr>
          <p:grpSpPr>
            <a:xfrm rot="10800000">
              <a:off x="4364876" y="2721394"/>
              <a:ext cx="414248" cy="106884"/>
              <a:chOff x="6956871" y="1370477"/>
              <a:chExt cx="657647" cy="180354"/>
            </a:xfrm>
          </p:grpSpPr>
          <p:sp>
            <p:nvSpPr>
              <p:cNvPr id="234" name="椭圆 233"/>
              <p:cNvSpPr/>
              <p:nvPr/>
            </p:nvSpPr>
            <p:spPr>
              <a:xfrm>
                <a:off x="6956871" y="1370477"/>
                <a:ext cx="180355" cy="180354"/>
              </a:xfrm>
              <a:prstGeom prst="ellipse">
                <a:avLst/>
              </a:prstGeom>
              <a:solidFill>
                <a:srgbClr val="FFFFFF">
                  <a:lumMod val="8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235" name="椭圆 234"/>
              <p:cNvSpPr/>
              <p:nvPr/>
            </p:nvSpPr>
            <p:spPr>
              <a:xfrm>
                <a:off x="7434163" y="1370477"/>
                <a:ext cx="180355" cy="180354"/>
              </a:xfrm>
              <a:prstGeom prst="ellipse">
                <a:avLst/>
              </a:prstGeom>
              <a:solidFill>
                <a:srgbClr val="FFFFFF">
                  <a:lumMod val="8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236" name="组合 235"/>
              <p:cNvGrpSpPr/>
              <p:nvPr/>
            </p:nvGrpSpPr>
            <p:grpSpPr>
              <a:xfrm>
                <a:off x="7029793" y="1423162"/>
                <a:ext cx="518770" cy="74157"/>
                <a:chOff x="10764860" y="7705724"/>
                <a:chExt cx="968273" cy="101827"/>
              </a:xfrm>
            </p:grpSpPr>
            <p:sp>
              <p:nvSpPr>
                <p:cNvPr id="237" name="矩形: 圆角 236"/>
                <p:cNvSpPr/>
                <p:nvPr/>
              </p:nvSpPr>
              <p:spPr>
                <a:xfrm>
                  <a:off x="10764860" y="7705724"/>
                  <a:ext cx="968273" cy="101827"/>
                </a:xfrm>
                <a:prstGeom prst="roundRect">
                  <a:avLst>
                    <a:gd name="adj" fmla="val 50000"/>
                  </a:avLst>
                </a:prstGeom>
                <a:solidFill>
                  <a:srgbClr val="FFFFFF">
                    <a:lumMod val="85000"/>
                  </a:srgbClr>
                </a:solidFill>
                <a:ln w="158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cxnSp>
              <p:nvCxnSpPr>
                <p:cNvPr id="238" name="直接连接符 237"/>
                <p:cNvCxnSpPr/>
                <p:nvPr/>
              </p:nvCxnSpPr>
              <p:spPr>
                <a:xfrm>
                  <a:off x="10851356" y="7751784"/>
                  <a:ext cx="790574" cy="0"/>
                </a:xfrm>
                <a:prstGeom prst="line">
                  <a:avLst/>
                </a:prstGeom>
                <a:noFill/>
                <a:ln w="25400" cap="rnd" cmpd="sng" algn="ctr">
                  <a:solidFill>
                    <a:srgbClr val="FFFFFF">
                      <a:lumMod val="95000"/>
                    </a:srgbClr>
                  </a:solidFill>
                  <a:prstDash val="solid"/>
                  <a:miter lim="800000"/>
                </a:ln>
                <a:effectLst/>
              </p:spPr>
            </p:cxnSp>
          </p:grpSp>
        </p:grpSp>
        <p:grpSp>
          <p:nvGrpSpPr>
            <p:cNvPr id="198" name="组合 197"/>
            <p:cNvGrpSpPr/>
            <p:nvPr/>
          </p:nvGrpSpPr>
          <p:grpSpPr>
            <a:xfrm rot="10800000">
              <a:off x="4364876" y="2426439"/>
              <a:ext cx="414248" cy="106884"/>
              <a:chOff x="6956871" y="1370477"/>
              <a:chExt cx="657647" cy="180354"/>
            </a:xfrm>
          </p:grpSpPr>
          <p:sp>
            <p:nvSpPr>
              <p:cNvPr id="229" name="椭圆 228"/>
              <p:cNvSpPr/>
              <p:nvPr/>
            </p:nvSpPr>
            <p:spPr>
              <a:xfrm>
                <a:off x="6956871" y="1370477"/>
                <a:ext cx="180355" cy="180354"/>
              </a:xfrm>
              <a:prstGeom prst="ellipse">
                <a:avLst/>
              </a:prstGeom>
              <a:solidFill>
                <a:srgbClr val="FFFFFF">
                  <a:lumMod val="8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230" name="椭圆 229"/>
              <p:cNvSpPr/>
              <p:nvPr/>
            </p:nvSpPr>
            <p:spPr>
              <a:xfrm>
                <a:off x="7434163" y="1370477"/>
                <a:ext cx="180355" cy="180354"/>
              </a:xfrm>
              <a:prstGeom prst="ellipse">
                <a:avLst/>
              </a:prstGeom>
              <a:solidFill>
                <a:srgbClr val="FFFFFF">
                  <a:lumMod val="8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231" name="组合 230"/>
              <p:cNvGrpSpPr/>
              <p:nvPr/>
            </p:nvGrpSpPr>
            <p:grpSpPr>
              <a:xfrm>
                <a:off x="7029793" y="1423161"/>
                <a:ext cx="518770" cy="74157"/>
                <a:chOff x="10764860" y="7705724"/>
                <a:chExt cx="968273" cy="101827"/>
              </a:xfrm>
            </p:grpSpPr>
            <p:sp>
              <p:nvSpPr>
                <p:cNvPr id="232" name="矩形: 圆角 231"/>
                <p:cNvSpPr/>
                <p:nvPr/>
              </p:nvSpPr>
              <p:spPr>
                <a:xfrm>
                  <a:off x="10764860" y="7705724"/>
                  <a:ext cx="968273" cy="101827"/>
                </a:xfrm>
                <a:prstGeom prst="roundRect">
                  <a:avLst>
                    <a:gd name="adj" fmla="val 50000"/>
                  </a:avLst>
                </a:prstGeom>
                <a:solidFill>
                  <a:srgbClr val="FFFFFF">
                    <a:lumMod val="85000"/>
                  </a:srgbClr>
                </a:solidFill>
                <a:ln w="158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cxnSp>
              <p:nvCxnSpPr>
                <p:cNvPr id="233" name="直接连接符 232"/>
                <p:cNvCxnSpPr/>
                <p:nvPr/>
              </p:nvCxnSpPr>
              <p:spPr>
                <a:xfrm>
                  <a:off x="10851356" y="7751784"/>
                  <a:ext cx="790574" cy="0"/>
                </a:xfrm>
                <a:prstGeom prst="line">
                  <a:avLst/>
                </a:prstGeom>
                <a:noFill/>
                <a:ln w="25400" cap="rnd" cmpd="sng" algn="ctr">
                  <a:solidFill>
                    <a:srgbClr val="FFFFFF">
                      <a:lumMod val="95000"/>
                    </a:srgbClr>
                  </a:solidFill>
                  <a:prstDash val="solid"/>
                  <a:miter lim="800000"/>
                </a:ln>
                <a:effectLst/>
              </p:spPr>
            </p:cxnSp>
          </p:grpSp>
        </p:grpSp>
        <p:grpSp>
          <p:nvGrpSpPr>
            <p:cNvPr id="199" name="组合 198"/>
            <p:cNvGrpSpPr/>
            <p:nvPr/>
          </p:nvGrpSpPr>
          <p:grpSpPr>
            <a:xfrm rot="10800000">
              <a:off x="4364876" y="2131484"/>
              <a:ext cx="414248" cy="106884"/>
              <a:chOff x="6956871" y="1370477"/>
              <a:chExt cx="657647" cy="180354"/>
            </a:xfrm>
          </p:grpSpPr>
          <p:sp>
            <p:nvSpPr>
              <p:cNvPr id="224" name="椭圆 223"/>
              <p:cNvSpPr/>
              <p:nvPr/>
            </p:nvSpPr>
            <p:spPr>
              <a:xfrm>
                <a:off x="6956871" y="1370477"/>
                <a:ext cx="180355" cy="180354"/>
              </a:xfrm>
              <a:prstGeom prst="ellipse">
                <a:avLst/>
              </a:prstGeom>
              <a:solidFill>
                <a:srgbClr val="FFFFFF">
                  <a:lumMod val="8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225" name="椭圆 224"/>
              <p:cNvSpPr/>
              <p:nvPr/>
            </p:nvSpPr>
            <p:spPr>
              <a:xfrm>
                <a:off x="7434163" y="1370477"/>
                <a:ext cx="180355" cy="180354"/>
              </a:xfrm>
              <a:prstGeom prst="ellipse">
                <a:avLst/>
              </a:prstGeom>
              <a:solidFill>
                <a:srgbClr val="FFFFFF">
                  <a:lumMod val="8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226" name="组合 225"/>
              <p:cNvGrpSpPr/>
              <p:nvPr/>
            </p:nvGrpSpPr>
            <p:grpSpPr>
              <a:xfrm>
                <a:off x="7029793" y="1423161"/>
                <a:ext cx="518770" cy="74157"/>
                <a:chOff x="10764860" y="7705724"/>
                <a:chExt cx="968273" cy="101827"/>
              </a:xfrm>
            </p:grpSpPr>
            <p:sp>
              <p:nvSpPr>
                <p:cNvPr id="227" name="矩形: 圆角 226"/>
                <p:cNvSpPr/>
                <p:nvPr/>
              </p:nvSpPr>
              <p:spPr>
                <a:xfrm>
                  <a:off x="10764860" y="7705724"/>
                  <a:ext cx="968273" cy="101827"/>
                </a:xfrm>
                <a:prstGeom prst="roundRect">
                  <a:avLst>
                    <a:gd name="adj" fmla="val 50000"/>
                  </a:avLst>
                </a:prstGeom>
                <a:solidFill>
                  <a:srgbClr val="FFFFFF">
                    <a:lumMod val="85000"/>
                  </a:srgbClr>
                </a:solidFill>
                <a:ln w="158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cxnSp>
              <p:nvCxnSpPr>
                <p:cNvPr id="228" name="直接连接符 227"/>
                <p:cNvCxnSpPr/>
                <p:nvPr/>
              </p:nvCxnSpPr>
              <p:spPr>
                <a:xfrm>
                  <a:off x="10851356" y="7751784"/>
                  <a:ext cx="790574" cy="0"/>
                </a:xfrm>
                <a:prstGeom prst="line">
                  <a:avLst/>
                </a:prstGeom>
                <a:noFill/>
                <a:ln w="25400" cap="rnd" cmpd="sng" algn="ctr">
                  <a:solidFill>
                    <a:srgbClr val="FFFFFF">
                      <a:lumMod val="95000"/>
                    </a:srgbClr>
                  </a:solidFill>
                  <a:prstDash val="solid"/>
                  <a:miter lim="800000"/>
                </a:ln>
                <a:effectLst/>
              </p:spPr>
            </p:cxnSp>
          </p:grpSp>
        </p:grpSp>
        <p:grpSp>
          <p:nvGrpSpPr>
            <p:cNvPr id="200" name="组合 199"/>
            <p:cNvGrpSpPr/>
            <p:nvPr/>
          </p:nvGrpSpPr>
          <p:grpSpPr>
            <a:xfrm rot="10800000">
              <a:off x="4364876" y="1836529"/>
              <a:ext cx="414248" cy="106884"/>
              <a:chOff x="6956871" y="1370477"/>
              <a:chExt cx="657647" cy="180354"/>
            </a:xfrm>
          </p:grpSpPr>
          <p:sp>
            <p:nvSpPr>
              <p:cNvPr id="219" name="椭圆 218"/>
              <p:cNvSpPr/>
              <p:nvPr/>
            </p:nvSpPr>
            <p:spPr>
              <a:xfrm>
                <a:off x="6956871" y="1370477"/>
                <a:ext cx="180355" cy="180354"/>
              </a:xfrm>
              <a:prstGeom prst="ellipse">
                <a:avLst/>
              </a:prstGeom>
              <a:solidFill>
                <a:srgbClr val="FFFFFF">
                  <a:lumMod val="8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220" name="椭圆 219"/>
              <p:cNvSpPr/>
              <p:nvPr/>
            </p:nvSpPr>
            <p:spPr>
              <a:xfrm>
                <a:off x="7434163" y="1370477"/>
                <a:ext cx="180355" cy="180354"/>
              </a:xfrm>
              <a:prstGeom prst="ellipse">
                <a:avLst/>
              </a:prstGeom>
              <a:solidFill>
                <a:srgbClr val="FFFFFF">
                  <a:lumMod val="8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221" name="组合 220"/>
              <p:cNvGrpSpPr/>
              <p:nvPr/>
            </p:nvGrpSpPr>
            <p:grpSpPr>
              <a:xfrm>
                <a:off x="7029793" y="1423161"/>
                <a:ext cx="518770" cy="74157"/>
                <a:chOff x="10764860" y="7705724"/>
                <a:chExt cx="968273" cy="101827"/>
              </a:xfrm>
            </p:grpSpPr>
            <p:sp>
              <p:nvSpPr>
                <p:cNvPr id="222" name="矩形: 圆角 221"/>
                <p:cNvSpPr/>
                <p:nvPr/>
              </p:nvSpPr>
              <p:spPr>
                <a:xfrm>
                  <a:off x="10764860" y="7705724"/>
                  <a:ext cx="968273" cy="101827"/>
                </a:xfrm>
                <a:prstGeom prst="roundRect">
                  <a:avLst>
                    <a:gd name="adj" fmla="val 50000"/>
                  </a:avLst>
                </a:prstGeom>
                <a:solidFill>
                  <a:srgbClr val="FFFFFF">
                    <a:lumMod val="85000"/>
                  </a:srgbClr>
                </a:solidFill>
                <a:ln w="158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cxnSp>
              <p:nvCxnSpPr>
                <p:cNvPr id="223" name="直接连接符 222"/>
                <p:cNvCxnSpPr/>
                <p:nvPr/>
              </p:nvCxnSpPr>
              <p:spPr>
                <a:xfrm>
                  <a:off x="10851356" y="7751784"/>
                  <a:ext cx="790574" cy="0"/>
                </a:xfrm>
                <a:prstGeom prst="line">
                  <a:avLst/>
                </a:prstGeom>
                <a:noFill/>
                <a:ln w="25400" cap="rnd" cmpd="sng" algn="ctr">
                  <a:solidFill>
                    <a:srgbClr val="FFFFFF">
                      <a:lumMod val="95000"/>
                    </a:srgbClr>
                  </a:solidFill>
                  <a:prstDash val="solid"/>
                  <a:miter lim="800000"/>
                </a:ln>
                <a:effectLst/>
              </p:spPr>
            </p:cxnSp>
          </p:grpSp>
        </p:grpSp>
        <p:grpSp>
          <p:nvGrpSpPr>
            <p:cNvPr id="201" name="组合 200"/>
            <p:cNvGrpSpPr/>
            <p:nvPr/>
          </p:nvGrpSpPr>
          <p:grpSpPr>
            <a:xfrm rot="10800000">
              <a:off x="4364876" y="5965899"/>
              <a:ext cx="414248" cy="106884"/>
              <a:chOff x="6956871" y="1370477"/>
              <a:chExt cx="657647" cy="180354"/>
            </a:xfrm>
          </p:grpSpPr>
          <p:sp>
            <p:nvSpPr>
              <p:cNvPr id="214" name="椭圆 213"/>
              <p:cNvSpPr/>
              <p:nvPr/>
            </p:nvSpPr>
            <p:spPr>
              <a:xfrm>
                <a:off x="6956871" y="1370477"/>
                <a:ext cx="180355" cy="180354"/>
              </a:xfrm>
              <a:prstGeom prst="ellipse">
                <a:avLst/>
              </a:prstGeom>
              <a:solidFill>
                <a:srgbClr val="FFFFFF">
                  <a:lumMod val="8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215" name="椭圆 214"/>
              <p:cNvSpPr/>
              <p:nvPr/>
            </p:nvSpPr>
            <p:spPr>
              <a:xfrm>
                <a:off x="7434163" y="1370477"/>
                <a:ext cx="180355" cy="180354"/>
              </a:xfrm>
              <a:prstGeom prst="ellipse">
                <a:avLst/>
              </a:prstGeom>
              <a:solidFill>
                <a:srgbClr val="FFFFFF">
                  <a:lumMod val="8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216" name="组合 215"/>
              <p:cNvGrpSpPr/>
              <p:nvPr/>
            </p:nvGrpSpPr>
            <p:grpSpPr>
              <a:xfrm>
                <a:off x="7029793" y="1423162"/>
                <a:ext cx="518770" cy="74157"/>
                <a:chOff x="10764860" y="7705724"/>
                <a:chExt cx="968273" cy="101827"/>
              </a:xfrm>
            </p:grpSpPr>
            <p:sp>
              <p:nvSpPr>
                <p:cNvPr id="217" name="矩形: 圆角 216"/>
                <p:cNvSpPr/>
                <p:nvPr/>
              </p:nvSpPr>
              <p:spPr>
                <a:xfrm>
                  <a:off x="10764860" y="7705724"/>
                  <a:ext cx="968273" cy="101827"/>
                </a:xfrm>
                <a:prstGeom prst="roundRect">
                  <a:avLst>
                    <a:gd name="adj" fmla="val 50000"/>
                  </a:avLst>
                </a:prstGeom>
                <a:solidFill>
                  <a:srgbClr val="FFFFFF">
                    <a:lumMod val="85000"/>
                  </a:srgbClr>
                </a:solidFill>
                <a:ln w="158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cxnSp>
              <p:nvCxnSpPr>
                <p:cNvPr id="218" name="直接连接符 217"/>
                <p:cNvCxnSpPr/>
                <p:nvPr/>
              </p:nvCxnSpPr>
              <p:spPr>
                <a:xfrm>
                  <a:off x="10851356" y="7751784"/>
                  <a:ext cx="790574" cy="0"/>
                </a:xfrm>
                <a:prstGeom prst="line">
                  <a:avLst/>
                </a:prstGeom>
                <a:noFill/>
                <a:ln w="25400" cap="rnd" cmpd="sng" algn="ctr">
                  <a:solidFill>
                    <a:srgbClr val="FFFFFF">
                      <a:lumMod val="95000"/>
                    </a:srgbClr>
                  </a:solidFill>
                  <a:prstDash val="solid"/>
                  <a:miter lim="800000"/>
                </a:ln>
                <a:effectLst/>
              </p:spPr>
            </p:cxnSp>
          </p:grpSp>
        </p:grpSp>
        <p:grpSp>
          <p:nvGrpSpPr>
            <p:cNvPr id="202" name="组合 201"/>
            <p:cNvGrpSpPr/>
            <p:nvPr/>
          </p:nvGrpSpPr>
          <p:grpSpPr>
            <a:xfrm rot="10800000">
              <a:off x="4364876" y="6260854"/>
              <a:ext cx="414248" cy="106884"/>
              <a:chOff x="6956871" y="1370477"/>
              <a:chExt cx="657647" cy="180354"/>
            </a:xfrm>
          </p:grpSpPr>
          <p:sp>
            <p:nvSpPr>
              <p:cNvPr id="209" name="椭圆 208"/>
              <p:cNvSpPr/>
              <p:nvPr/>
            </p:nvSpPr>
            <p:spPr>
              <a:xfrm>
                <a:off x="6956871" y="1370477"/>
                <a:ext cx="180355" cy="180354"/>
              </a:xfrm>
              <a:prstGeom prst="ellipse">
                <a:avLst/>
              </a:prstGeom>
              <a:solidFill>
                <a:srgbClr val="FFFFFF">
                  <a:lumMod val="8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210" name="椭圆 209"/>
              <p:cNvSpPr/>
              <p:nvPr/>
            </p:nvSpPr>
            <p:spPr>
              <a:xfrm>
                <a:off x="7434163" y="1370477"/>
                <a:ext cx="180355" cy="180354"/>
              </a:xfrm>
              <a:prstGeom prst="ellipse">
                <a:avLst/>
              </a:prstGeom>
              <a:solidFill>
                <a:srgbClr val="FFFFFF">
                  <a:lumMod val="8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211" name="组合 210"/>
              <p:cNvGrpSpPr/>
              <p:nvPr/>
            </p:nvGrpSpPr>
            <p:grpSpPr>
              <a:xfrm>
                <a:off x="7029793" y="1423162"/>
                <a:ext cx="518770" cy="74157"/>
                <a:chOff x="10764860" y="7705724"/>
                <a:chExt cx="968273" cy="101827"/>
              </a:xfrm>
            </p:grpSpPr>
            <p:sp>
              <p:nvSpPr>
                <p:cNvPr id="212" name="矩形: 圆角 211"/>
                <p:cNvSpPr/>
                <p:nvPr/>
              </p:nvSpPr>
              <p:spPr>
                <a:xfrm>
                  <a:off x="10764860" y="7705724"/>
                  <a:ext cx="968273" cy="101827"/>
                </a:xfrm>
                <a:prstGeom prst="roundRect">
                  <a:avLst>
                    <a:gd name="adj" fmla="val 50000"/>
                  </a:avLst>
                </a:prstGeom>
                <a:solidFill>
                  <a:srgbClr val="FFFFFF">
                    <a:lumMod val="85000"/>
                  </a:srgbClr>
                </a:solidFill>
                <a:ln w="158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cxnSp>
              <p:nvCxnSpPr>
                <p:cNvPr id="213" name="直接连接符 212"/>
                <p:cNvCxnSpPr/>
                <p:nvPr/>
              </p:nvCxnSpPr>
              <p:spPr>
                <a:xfrm>
                  <a:off x="10851356" y="7751784"/>
                  <a:ext cx="790574" cy="0"/>
                </a:xfrm>
                <a:prstGeom prst="line">
                  <a:avLst/>
                </a:prstGeom>
                <a:noFill/>
                <a:ln w="25400" cap="rnd" cmpd="sng" algn="ctr">
                  <a:solidFill>
                    <a:srgbClr val="FFFFFF">
                      <a:lumMod val="95000"/>
                    </a:srgbClr>
                  </a:solidFill>
                  <a:prstDash val="solid"/>
                  <a:miter lim="800000"/>
                </a:ln>
                <a:effectLst/>
              </p:spPr>
            </p:cxnSp>
          </p:grpSp>
        </p:grpSp>
        <p:grpSp>
          <p:nvGrpSpPr>
            <p:cNvPr id="203" name="组合 202"/>
            <p:cNvGrpSpPr/>
            <p:nvPr/>
          </p:nvGrpSpPr>
          <p:grpSpPr>
            <a:xfrm rot="10800000">
              <a:off x="4364876" y="6555817"/>
              <a:ext cx="414248" cy="106884"/>
              <a:chOff x="6956871" y="1370477"/>
              <a:chExt cx="657647" cy="180354"/>
            </a:xfrm>
          </p:grpSpPr>
          <p:sp>
            <p:nvSpPr>
              <p:cNvPr id="204" name="椭圆 203"/>
              <p:cNvSpPr/>
              <p:nvPr/>
            </p:nvSpPr>
            <p:spPr>
              <a:xfrm>
                <a:off x="6956871" y="1370477"/>
                <a:ext cx="180355" cy="180354"/>
              </a:xfrm>
              <a:prstGeom prst="ellipse">
                <a:avLst/>
              </a:prstGeom>
              <a:solidFill>
                <a:srgbClr val="FFFFFF">
                  <a:lumMod val="8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false" anchor="ctr" anchorCtr="false" forceAA="false" compatLnSpc="true">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sp>
            <p:nvSpPr>
              <p:cNvPr id="205" name="椭圆 204"/>
              <p:cNvSpPr/>
              <p:nvPr/>
            </p:nvSpPr>
            <p:spPr>
              <a:xfrm>
                <a:off x="7434163" y="1370477"/>
                <a:ext cx="180355" cy="180354"/>
              </a:xfrm>
              <a:prstGeom prst="ellipse">
                <a:avLst/>
              </a:prstGeom>
              <a:solidFill>
                <a:srgbClr val="FFFFFF">
                  <a:lumMod val="8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206" name="组合 205"/>
              <p:cNvGrpSpPr/>
              <p:nvPr/>
            </p:nvGrpSpPr>
            <p:grpSpPr>
              <a:xfrm>
                <a:off x="7029793" y="1423162"/>
                <a:ext cx="518770" cy="74157"/>
                <a:chOff x="10764860" y="7705724"/>
                <a:chExt cx="968273" cy="101827"/>
              </a:xfrm>
            </p:grpSpPr>
            <p:sp>
              <p:nvSpPr>
                <p:cNvPr id="207" name="矩形: 圆角 206"/>
                <p:cNvSpPr/>
                <p:nvPr/>
              </p:nvSpPr>
              <p:spPr>
                <a:xfrm>
                  <a:off x="10764860" y="7705724"/>
                  <a:ext cx="968273" cy="101827"/>
                </a:xfrm>
                <a:prstGeom prst="roundRect">
                  <a:avLst>
                    <a:gd name="adj" fmla="val 50000"/>
                  </a:avLst>
                </a:prstGeom>
                <a:solidFill>
                  <a:srgbClr val="FFFFFF">
                    <a:lumMod val="85000"/>
                  </a:srgbClr>
                </a:solidFill>
                <a:ln w="15875"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cxnSp>
              <p:nvCxnSpPr>
                <p:cNvPr id="208" name="直接连接符 207"/>
                <p:cNvCxnSpPr/>
                <p:nvPr/>
              </p:nvCxnSpPr>
              <p:spPr>
                <a:xfrm>
                  <a:off x="10851356" y="7751784"/>
                  <a:ext cx="790574" cy="0"/>
                </a:xfrm>
                <a:prstGeom prst="line">
                  <a:avLst/>
                </a:prstGeom>
                <a:noFill/>
                <a:ln w="25400" cap="rnd" cmpd="sng" algn="ctr">
                  <a:solidFill>
                    <a:srgbClr val="FFFFFF">
                      <a:lumMod val="95000"/>
                    </a:srgbClr>
                  </a:solidFill>
                  <a:prstDash val="solid"/>
                  <a:miter lim="800000"/>
                </a:ln>
                <a:effectLst/>
              </p:spPr>
            </p:cxnSp>
          </p:grpSp>
        </p:grpSp>
      </p:grpSp>
      <p:sp>
        <p:nvSpPr>
          <p:cNvPr id="289" name="矩形 288"/>
          <p:cNvSpPr/>
          <p:nvPr/>
        </p:nvSpPr>
        <p:spPr>
          <a:xfrm>
            <a:off x="-2" y="6174291"/>
            <a:ext cx="12192000" cy="683709"/>
          </a:xfrm>
          <a:prstGeom prst="rect">
            <a:avLst/>
          </a:prstGeom>
          <a:gradFill>
            <a:gsLst>
              <a:gs pos="16000">
                <a:srgbClr val="ECF5FF">
                  <a:alpha val="0"/>
                </a:srgbClr>
              </a:gs>
              <a:gs pos="100000">
                <a:srgbClr val="ECF5FF"/>
              </a:gs>
            </a:gsLst>
            <a:lin ang="5400000" scaled="true"/>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阿里巴巴普惠体 R" panose="00020600040101010101" charset="-122"/>
              <a:ea typeface="阿里巴巴普惠体 R" panose="00020600040101010101" charset="-122"/>
              <a:cs typeface="+mn-cs"/>
            </a:endParaRPr>
          </a:p>
        </p:txBody>
      </p:sp>
      <p:grpSp>
        <p:nvGrpSpPr>
          <p:cNvPr id="8" name="组合 7"/>
          <p:cNvGrpSpPr/>
          <p:nvPr/>
        </p:nvGrpSpPr>
        <p:grpSpPr>
          <a:xfrm>
            <a:off x="1018231" y="1912839"/>
            <a:ext cx="4586395" cy="4462563"/>
            <a:chOff x="1018231" y="1912839"/>
            <a:chExt cx="4586395" cy="4462563"/>
          </a:xfrm>
        </p:grpSpPr>
        <p:grpSp>
          <p:nvGrpSpPr>
            <p:cNvPr id="2" name="组合 1"/>
            <p:cNvGrpSpPr/>
            <p:nvPr/>
          </p:nvGrpSpPr>
          <p:grpSpPr>
            <a:xfrm>
              <a:off x="1018231" y="1912839"/>
              <a:ext cx="4163367" cy="487462"/>
              <a:chOff x="1018231" y="1912839"/>
              <a:chExt cx="4163367" cy="487462"/>
            </a:xfrm>
          </p:grpSpPr>
          <p:sp>
            <p:nvSpPr>
              <p:cNvPr id="295" name="文本框 294"/>
              <p:cNvSpPr txBox="true"/>
              <p:nvPr/>
            </p:nvSpPr>
            <p:spPr>
              <a:xfrm>
                <a:off x="1018231" y="1912839"/>
                <a:ext cx="825867" cy="463973"/>
              </a:xfrm>
              <a:prstGeom prst="rect">
                <a:avLst/>
              </a:prstGeom>
              <a:noFill/>
            </p:spPr>
            <p:txBody>
              <a:bodyPr wrap="none" rtlCol="0">
                <a:spAutoFit/>
              </a:bodyPr>
              <a:lstStyle/>
              <a:p>
                <a:pPr>
                  <a:lnSpc>
                    <a:spcPct val="120000"/>
                  </a:lnSpc>
                  <a:defRPr/>
                </a:pPr>
                <a:r>
                  <a:rPr lang="zh-CN" altLang="en-US" sz="2200" b="1" kern="100" spc="300" dirty="0">
                    <a:solidFill>
                      <a:srgbClr val="0070C0"/>
                    </a:solidFill>
                    <a:cs typeface="+mn-ea"/>
                  </a:rPr>
                  <a:t>机遇</a:t>
                </a:r>
                <a:endParaRPr lang="zh-CN" altLang="en-US" sz="2200" b="1" kern="100" spc="300" dirty="0">
                  <a:solidFill>
                    <a:srgbClr val="0070C0"/>
                  </a:solidFill>
                  <a:cs typeface="+mn-ea"/>
                </a:endParaRPr>
              </a:p>
            </p:txBody>
          </p:sp>
          <p:cxnSp>
            <p:nvCxnSpPr>
              <p:cNvPr id="320" name="直接连接符 319"/>
              <p:cNvCxnSpPr/>
              <p:nvPr/>
            </p:nvCxnSpPr>
            <p:spPr>
              <a:xfrm>
                <a:off x="1092198" y="2400301"/>
                <a:ext cx="4089400" cy="0"/>
              </a:xfrm>
              <a:prstGeom prst="line">
                <a:avLst/>
              </a:prstGeom>
              <a:noFill/>
              <a:ln w="6350" cap="rnd" cmpd="sng" algn="ctr">
                <a:solidFill>
                  <a:srgbClr val="FFFFFF">
                    <a:lumMod val="75000"/>
                  </a:srgbClr>
                </a:solidFill>
                <a:prstDash val="solid"/>
                <a:round/>
              </a:ln>
              <a:effectLst/>
            </p:spPr>
          </p:cxnSp>
        </p:grpSp>
        <p:grpSp>
          <p:nvGrpSpPr>
            <p:cNvPr id="6" name="组合 5"/>
            <p:cNvGrpSpPr/>
            <p:nvPr/>
          </p:nvGrpSpPr>
          <p:grpSpPr>
            <a:xfrm>
              <a:off x="1160392" y="2541710"/>
              <a:ext cx="4444234" cy="3833692"/>
              <a:chOff x="1160392" y="2541710"/>
              <a:chExt cx="4444234" cy="3833692"/>
            </a:xfrm>
          </p:grpSpPr>
          <p:sp>
            <p:nvSpPr>
              <p:cNvPr id="5" name="文本框 4"/>
              <p:cNvSpPr txBox="true"/>
              <p:nvPr/>
            </p:nvSpPr>
            <p:spPr>
              <a:xfrm>
                <a:off x="1160392" y="2541710"/>
                <a:ext cx="4444234" cy="418063"/>
              </a:xfrm>
              <a:prstGeom prst="rect">
                <a:avLst/>
              </a:prstGeom>
              <a:noFill/>
            </p:spPr>
            <p:txBody>
              <a:bodyPr wrap="square" rtlCol="0">
                <a:spAutoFit/>
              </a:bodyPr>
              <a:lstStyle/>
              <a:p>
                <a:pPr marL="285750" indent="-285750">
                  <a:lnSpc>
                    <a:spcPct val="15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rPr>
                  <a:t>当今世界正经历百年未有之大变局。</a:t>
                </a:r>
                <a:endParaRPr lang="en-US" altLang="zh-CN" sz="1600" dirty="0">
                  <a:solidFill>
                    <a:schemeClr val="tx1">
                      <a:lumMod val="85000"/>
                      <a:lumOff val="15000"/>
                    </a:schemeClr>
                  </a:solidFill>
                  <a:cs typeface="+mn-ea"/>
                </a:endParaRPr>
              </a:p>
            </p:txBody>
          </p:sp>
          <p:sp>
            <p:nvSpPr>
              <p:cNvPr id="324" name="文本框 323"/>
              <p:cNvSpPr txBox="true"/>
              <p:nvPr/>
            </p:nvSpPr>
            <p:spPr>
              <a:xfrm>
                <a:off x="1160392" y="3026285"/>
                <a:ext cx="4444234" cy="787395"/>
              </a:xfrm>
              <a:prstGeom prst="rect">
                <a:avLst/>
              </a:prstGeom>
              <a:noFill/>
            </p:spPr>
            <p:txBody>
              <a:bodyPr wrap="square" rtlCol="0">
                <a:spAutoFit/>
              </a:bodyPr>
              <a:lstStyle/>
              <a:p>
                <a:pPr marL="285750" indent="-285750">
                  <a:lnSpc>
                    <a:spcPct val="15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rPr>
                  <a:t>和平与发展仍然是时代主题，开放合作、互利共赢仍是长期趋势。</a:t>
                </a:r>
                <a:endParaRPr lang="en-US" altLang="zh-CN" sz="1600" dirty="0">
                  <a:solidFill>
                    <a:schemeClr val="tx1">
                      <a:lumMod val="85000"/>
                      <a:lumOff val="15000"/>
                    </a:schemeClr>
                  </a:solidFill>
                  <a:cs typeface="+mn-ea"/>
                </a:endParaRPr>
              </a:p>
            </p:txBody>
          </p:sp>
          <p:sp>
            <p:nvSpPr>
              <p:cNvPr id="325" name="文本框 324"/>
              <p:cNvSpPr txBox="true"/>
              <p:nvPr/>
            </p:nvSpPr>
            <p:spPr>
              <a:xfrm>
                <a:off x="1160392" y="3880192"/>
                <a:ext cx="4444234" cy="787395"/>
              </a:xfrm>
              <a:prstGeom prst="rect">
                <a:avLst/>
              </a:prstGeom>
              <a:noFill/>
            </p:spPr>
            <p:txBody>
              <a:bodyPr wrap="square" rtlCol="0">
                <a:spAutoFit/>
              </a:bodyPr>
              <a:lstStyle/>
              <a:p>
                <a:pPr marL="285750" indent="-285750">
                  <a:lnSpc>
                    <a:spcPct val="15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rPr>
                  <a:t>新一轮科技革命和产业变革深入发展，数字化、网络化、智能化趋势加快。</a:t>
                </a:r>
                <a:endParaRPr lang="en-US" altLang="zh-CN" sz="1600" dirty="0">
                  <a:solidFill>
                    <a:schemeClr val="tx1">
                      <a:lumMod val="85000"/>
                      <a:lumOff val="15000"/>
                    </a:schemeClr>
                  </a:solidFill>
                  <a:cs typeface="+mn-ea"/>
                </a:endParaRPr>
              </a:p>
            </p:txBody>
          </p:sp>
          <p:sp>
            <p:nvSpPr>
              <p:cNvPr id="326" name="文本框 325"/>
              <p:cNvSpPr txBox="true"/>
              <p:nvPr/>
            </p:nvSpPr>
            <p:spPr>
              <a:xfrm>
                <a:off x="1160392" y="4734099"/>
                <a:ext cx="4444234" cy="787395"/>
              </a:xfrm>
              <a:prstGeom prst="rect">
                <a:avLst/>
              </a:prstGeom>
              <a:noFill/>
            </p:spPr>
            <p:txBody>
              <a:bodyPr wrap="square" rtlCol="0">
                <a:spAutoFit/>
              </a:bodyPr>
              <a:lstStyle/>
              <a:p>
                <a:pPr marL="285750" indent="-285750">
                  <a:lnSpc>
                    <a:spcPct val="15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rPr>
                  <a:t>国际力量对比深刻调整，新兴市场国家和发展中国家地位上升。</a:t>
                </a:r>
                <a:endParaRPr lang="en-US" altLang="zh-CN" sz="1600" dirty="0">
                  <a:solidFill>
                    <a:schemeClr val="tx1">
                      <a:lumMod val="85000"/>
                      <a:lumOff val="15000"/>
                    </a:schemeClr>
                  </a:solidFill>
                  <a:cs typeface="+mn-ea"/>
                </a:endParaRPr>
              </a:p>
            </p:txBody>
          </p:sp>
          <p:sp>
            <p:nvSpPr>
              <p:cNvPr id="327" name="文本框 326"/>
              <p:cNvSpPr txBox="true"/>
              <p:nvPr/>
            </p:nvSpPr>
            <p:spPr>
              <a:xfrm>
                <a:off x="1160392" y="5588007"/>
                <a:ext cx="4444234" cy="787395"/>
              </a:xfrm>
              <a:prstGeom prst="rect">
                <a:avLst/>
              </a:prstGeom>
              <a:noFill/>
            </p:spPr>
            <p:txBody>
              <a:bodyPr wrap="square" rtlCol="0">
                <a:spAutoFit/>
              </a:bodyPr>
              <a:lstStyle/>
              <a:p>
                <a:pPr marL="285750" indent="-285750">
                  <a:lnSpc>
                    <a:spcPct val="15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rPr>
                  <a:t>共建“ 一带一路”向高质量发展迈进，人类命运共同体理念深入人心。</a:t>
                </a:r>
                <a:endParaRPr lang="en-US" altLang="zh-CN" sz="1600" dirty="0">
                  <a:solidFill>
                    <a:schemeClr val="tx1">
                      <a:lumMod val="85000"/>
                      <a:lumOff val="15000"/>
                    </a:schemeClr>
                  </a:solidFill>
                  <a:cs typeface="+mn-ea"/>
                </a:endParaRPr>
              </a:p>
            </p:txBody>
          </p:sp>
        </p:grpSp>
      </p:grpSp>
      <p:grpSp>
        <p:nvGrpSpPr>
          <p:cNvPr id="9" name="组合 8"/>
          <p:cNvGrpSpPr/>
          <p:nvPr/>
        </p:nvGrpSpPr>
        <p:grpSpPr>
          <a:xfrm>
            <a:off x="6481653" y="1926166"/>
            <a:ext cx="4444234" cy="4480380"/>
            <a:chOff x="6481653" y="1926166"/>
            <a:chExt cx="4444234" cy="4480380"/>
          </a:xfrm>
        </p:grpSpPr>
        <p:grpSp>
          <p:nvGrpSpPr>
            <p:cNvPr id="3" name="组合 2"/>
            <p:cNvGrpSpPr/>
            <p:nvPr/>
          </p:nvGrpSpPr>
          <p:grpSpPr>
            <a:xfrm>
              <a:off x="6502580" y="1926166"/>
              <a:ext cx="4163367" cy="487462"/>
              <a:chOff x="6502580" y="1926166"/>
              <a:chExt cx="4163367" cy="487462"/>
            </a:xfrm>
          </p:grpSpPr>
          <p:sp>
            <p:nvSpPr>
              <p:cNvPr id="322" name="文本框 321"/>
              <p:cNvSpPr txBox="true"/>
              <p:nvPr/>
            </p:nvSpPr>
            <p:spPr>
              <a:xfrm>
                <a:off x="6502580" y="1926166"/>
                <a:ext cx="825867" cy="463973"/>
              </a:xfrm>
              <a:prstGeom prst="rect">
                <a:avLst/>
              </a:prstGeom>
              <a:noFill/>
            </p:spPr>
            <p:txBody>
              <a:bodyPr wrap="none" rtlCol="0">
                <a:spAutoFit/>
              </a:bodyPr>
              <a:lstStyle/>
              <a:p>
                <a:pPr>
                  <a:lnSpc>
                    <a:spcPct val="120000"/>
                  </a:lnSpc>
                  <a:defRPr/>
                </a:pPr>
                <a:r>
                  <a:rPr lang="zh-CN" altLang="en-US" sz="2200" b="1" kern="100" spc="300" dirty="0">
                    <a:solidFill>
                      <a:srgbClr val="0070C0"/>
                    </a:solidFill>
                    <a:cs typeface="+mn-ea"/>
                  </a:rPr>
                  <a:t>挑战</a:t>
                </a:r>
                <a:endParaRPr lang="zh-CN" altLang="en-US" sz="2200" b="1" kern="100" spc="300" dirty="0">
                  <a:solidFill>
                    <a:srgbClr val="0070C0"/>
                  </a:solidFill>
                  <a:cs typeface="+mn-ea"/>
                </a:endParaRPr>
              </a:p>
            </p:txBody>
          </p:sp>
          <p:cxnSp>
            <p:nvCxnSpPr>
              <p:cNvPr id="323" name="直接连接符 322"/>
              <p:cNvCxnSpPr/>
              <p:nvPr/>
            </p:nvCxnSpPr>
            <p:spPr>
              <a:xfrm>
                <a:off x="6576547" y="2413628"/>
                <a:ext cx="4089400" cy="0"/>
              </a:xfrm>
              <a:prstGeom prst="line">
                <a:avLst/>
              </a:prstGeom>
              <a:noFill/>
              <a:ln w="6350" cap="rnd" cmpd="sng" algn="ctr">
                <a:solidFill>
                  <a:srgbClr val="FFFFFF">
                    <a:lumMod val="75000"/>
                  </a:srgbClr>
                </a:solidFill>
                <a:prstDash val="solid"/>
                <a:round/>
              </a:ln>
              <a:effectLst/>
            </p:spPr>
          </p:cxnSp>
        </p:grpSp>
        <p:grpSp>
          <p:nvGrpSpPr>
            <p:cNvPr id="7" name="组合 6"/>
            <p:cNvGrpSpPr/>
            <p:nvPr/>
          </p:nvGrpSpPr>
          <p:grpSpPr>
            <a:xfrm>
              <a:off x="6481653" y="2529989"/>
              <a:ext cx="4444234" cy="3876557"/>
              <a:chOff x="6481653" y="2529989"/>
              <a:chExt cx="4444234" cy="3876557"/>
            </a:xfrm>
          </p:grpSpPr>
          <p:sp>
            <p:nvSpPr>
              <p:cNvPr id="328" name="文本框 327"/>
              <p:cNvSpPr txBox="true"/>
              <p:nvPr/>
            </p:nvSpPr>
            <p:spPr>
              <a:xfrm>
                <a:off x="6481653" y="2529989"/>
                <a:ext cx="4444234" cy="787395"/>
              </a:xfrm>
              <a:prstGeom prst="rect">
                <a:avLst/>
              </a:prstGeom>
              <a:noFill/>
            </p:spPr>
            <p:txBody>
              <a:bodyPr wrap="square" rtlCol="0">
                <a:spAutoFit/>
              </a:bodyPr>
              <a:lstStyle/>
              <a:p>
                <a:pPr marL="285750" indent="-285750">
                  <a:lnSpc>
                    <a:spcPct val="15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rPr>
                  <a:t>错综复杂的国际环境带来新矛盾新挑战，商务发展外部环境不稳定性不确定性明显增加。</a:t>
                </a:r>
                <a:endParaRPr lang="zh-CN" altLang="en-US" sz="1600" dirty="0">
                  <a:solidFill>
                    <a:schemeClr val="tx1">
                      <a:lumMod val="85000"/>
                      <a:lumOff val="15000"/>
                    </a:schemeClr>
                  </a:solidFill>
                  <a:cs typeface="+mn-ea"/>
                </a:endParaRPr>
              </a:p>
            </p:txBody>
          </p:sp>
          <p:sp>
            <p:nvSpPr>
              <p:cNvPr id="330" name="文本框 329"/>
              <p:cNvSpPr txBox="true"/>
              <p:nvPr/>
            </p:nvSpPr>
            <p:spPr>
              <a:xfrm>
                <a:off x="6481653" y="3302279"/>
                <a:ext cx="4444234" cy="787395"/>
              </a:xfrm>
              <a:prstGeom prst="rect">
                <a:avLst/>
              </a:prstGeom>
              <a:noFill/>
            </p:spPr>
            <p:txBody>
              <a:bodyPr wrap="square" rtlCol="0">
                <a:spAutoFit/>
              </a:bodyPr>
              <a:lstStyle/>
              <a:p>
                <a:pPr marL="285750" indent="-285750">
                  <a:lnSpc>
                    <a:spcPct val="15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rPr>
                  <a:t>新冠肺炎疫情影响广泛深远，各类衍生风险不容忽视。</a:t>
                </a:r>
                <a:endParaRPr lang="zh-CN" altLang="en-US" sz="1600" dirty="0">
                  <a:solidFill>
                    <a:schemeClr val="tx1">
                      <a:lumMod val="85000"/>
                      <a:lumOff val="15000"/>
                    </a:schemeClr>
                  </a:solidFill>
                  <a:cs typeface="+mn-ea"/>
                </a:endParaRPr>
              </a:p>
            </p:txBody>
          </p:sp>
          <p:sp>
            <p:nvSpPr>
              <p:cNvPr id="331" name="文本框 330"/>
              <p:cNvSpPr txBox="true"/>
              <p:nvPr/>
            </p:nvSpPr>
            <p:spPr>
              <a:xfrm>
                <a:off x="6481653" y="4074569"/>
                <a:ext cx="4444234" cy="787395"/>
              </a:xfrm>
              <a:prstGeom prst="rect">
                <a:avLst/>
              </a:prstGeom>
              <a:noFill/>
            </p:spPr>
            <p:txBody>
              <a:bodyPr wrap="square" rtlCol="0">
                <a:spAutoFit/>
              </a:bodyPr>
              <a:lstStyle/>
              <a:p>
                <a:pPr marL="285750" indent="-285750">
                  <a:lnSpc>
                    <a:spcPct val="15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rPr>
                  <a:t>经济全球化遭遇逆流，贸易投资壁垒增多，贸易摩擦加剧。</a:t>
                </a:r>
                <a:endParaRPr lang="zh-CN" altLang="en-US" sz="1600" dirty="0">
                  <a:solidFill>
                    <a:schemeClr val="tx1">
                      <a:lumMod val="85000"/>
                      <a:lumOff val="15000"/>
                    </a:schemeClr>
                  </a:solidFill>
                  <a:cs typeface="+mn-ea"/>
                </a:endParaRPr>
              </a:p>
            </p:txBody>
          </p:sp>
          <p:sp>
            <p:nvSpPr>
              <p:cNvPr id="332" name="文本框 331"/>
              <p:cNvSpPr txBox="true"/>
              <p:nvPr/>
            </p:nvSpPr>
            <p:spPr>
              <a:xfrm>
                <a:off x="6481653" y="4846859"/>
                <a:ext cx="4444234" cy="787395"/>
              </a:xfrm>
              <a:prstGeom prst="rect">
                <a:avLst/>
              </a:prstGeom>
              <a:noFill/>
            </p:spPr>
            <p:txBody>
              <a:bodyPr wrap="square" rtlCol="0">
                <a:spAutoFit/>
              </a:bodyPr>
              <a:lstStyle/>
              <a:p>
                <a:pPr marL="285750" indent="-285750">
                  <a:lnSpc>
                    <a:spcPct val="15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rPr>
                  <a:t>全球产业链供应链面临重塑，区域化、本土化趋势明显。</a:t>
                </a:r>
                <a:endParaRPr lang="zh-CN" altLang="en-US" sz="1600" dirty="0">
                  <a:solidFill>
                    <a:schemeClr val="tx1">
                      <a:lumMod val="85000"/>
                      <a:lumOff val="15000"/>
                    </a:schemeClr>
                  </a:solidFill>
                  <a:cs typeface="+mn-ea"/>
                </a:endParaRPr>
              </a:p>
            </p:txBody>
          </p:sp>
          <p:sp>
            <p:nvSpPr>
              <p:cNvPr id="333" name="文本框 332"/>
              <p:cNvSpPr txBox="true"/>
              <p:nvPr/>
            </p:nvSpPr>
            <p:spPr>
              <a:xfrm>
                <a:off x="6481653" y="5619151"/>
                <a:ext cx="4444234" cy="787395"/>
              </a:xfrm>
              <a:prstGeom prst="rect">
                <a:avLst/>
              </a:prstGeom>
              <a:noFill/>
            </p:spPr>
            <p:txBody>
              <a:bodyPr wrap="square" rtlCol="0">
                <a:spAutoFit/>
              </a:bodyPr>
              <a:lstStyle/>
              <a:p>
                <a:pPr marL="285750" indent="-285750">
                  <a:lnSpc>
                    <a:spcPct val="15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rPr>
                  <a:t>多边贸易体制面临严峻挑战，国际经贸规则更趋碎片化。</a:t>
                </a:r>
                <a:endParaRPr lang="zh-CN" altLang="en-US" sz="1600" dirty="0">
                  <a:solidFill>
                    <a:schemeClr val="tx1">
                      <a:lumMod val="85000"/>
                      <a:lumOff val="15000"/>
                    </a:schemeClr>
                  </a:solidFill>
                  <a:cs typeface="+mn-ea"/>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71450"/>
            <a:ext cx="12192000" cy="711200"/>
            <a:chOff x="0" y="171450"/>
            <a:chExt cx="12192000" cy="711200"/>
          </a:xfrm>
        </p:grpSpPr>
        <p:grpSp>
          <p:nvGrpSpPr>
            <p:cNvPr id="14" name="组合 13"/>
            <p:cNvGrpSpPr/>
            <p:nvPr/>
          </p:nvGrpSpPr>
          <p:grpSpPr>
            <a:xfrm>
              <a:off x="0" y="171450"/>
              <a:ext cx="12192000" cy="711200"/>
              <a:chOff x="0" y="171450"/>
              <a:chExt cx="12192000" cy="711200"/>
            </a:xfrm>
          </p:grpSpPr>
          <p:sp>
            <p:nvSpPr>
              <p:cNvPr id="16" name="矩形 1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1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四、聊城商务发展面临的机遇与挑战</a:t>
              </a:r>
              <a:endParaRPr lang="zh-CN" altLang="en-US" sz="2600" b="1" dirty="0">
                <a:solidFill>
                  <a:schemeClr val="bg1"/>
                </a:solidFill>
                <a:cs typeface="+mn-ea"/>
                <a:sym typeface="+mn-lt"/>
              </a:endParaRPr>
            </a:p>
          </p:txBody>
        </p:sp>
      </p:grpSp>
      <p:grpSp>
        <p:nvGrpSpPr>
          <p:cNvPr id="12" name="组合 11"/>
          <p:cNvGrpSpPr/>
          <p:nvPr/>
        </p:nvGrpSpPr>
        <p:grpSpPr>
          <a:xfrm>
            <a:off x="685627" y="1117601"/>
            <a:ext cx="1798493" cy="502112"/>
            <a:chOff x="733252" y="1326689"/>
            <a:chExt cx="3105323" cy="502112"/>
          </a:xfrm>
        </p:grpSpPr>
        <p:sp>
          <p:nvSpPr>
            <p:cNvPr id="21" name="矩形: 圆角 20"/>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21"/>
            <p:cNvSpPr txBox="true"/>
            <p:nvPr/>
          </p:nvSpPr>
          <p:spPr>
            <a:xfrm>
              <a:off x="1112377" y="1369586"/>
              <a:ext cx="2489374" cy="400110"/>
            </a:xfrm>
            <a:prstGeom prst="rect">
              <a:avLst/>
            </a:prstGeom>
            <a:noFill/>
          </p:spPr>
          <p:txBody>
            <a:bodyPr wrap="square" rtlCol="0">
              <a:spAutoFit/>
            </a:bodyPr>
            <a:lstStyle/>
            <a:p>
              <a:r>
                <a:rPr lang="zh-CN" altLang="en-US" sz="2000" b="1" kern="100" spc="300" dirty="0">
                  <a:solidFill>
                    <a:srgbClr val="0070C0"/>
                  </a:solidFill>
                  <a:cs typeface="+mn-ea"/>
                  <a:sym typeface="+mn-lt"/>
                </a:rPr>
                <a:t>从国内看</a:t>
              </a:r>
              <a:endParaRPr lang="en-US" altLang="zh-CN" sz="2000" b="1" kern="100" spc="300" dirty="0">
                <a:solidFill>
                  <a:srgbClr val="0070C0"/>
                </a:solidFill>
                <a:cs typeface="+mn-ea"/>
                <a:sym typeface="+mn-lt"/>
              </a:endParaRPr>
            </a:p>
          </p:txBody>
        </p:sp>
      </p:grpSp>
      <p:sp>
        <p:nvSpPr>
          <p:cNvPr id="141" name="任意多边形: 形状 140"/>
          <p:cNvSpPr/>
          <p:nvPr/>
        </p:nvSpPr>
        <p:spPr>
          <a:xfrm flipV="true">
            <a:off x="0" y="5249444"/>
            <a:ext cx="5930202" cy="1811753"/>
          </a:xfrm>
          <a:custGeom>
            <a:avLst/>
            <a:gdLst>
              <a:gd name="connsiteX0" fmla="*/ 0 w 3231832"/>
              <a:gd name="connsiteY0" fmla="*/ 0 h 1848886"/>
              <a:gd name="connsiteX1" fmla="*/ 3231833 w 3231832"/>
              <a:gd name="connsiteY1" fmla="*/ 0 h 1848886"/>
              <a:gd name="connsiteX2" fmla="*/ 0 w 3231832"/>
              <a:gd name="connsiteY2" fmla="*/ 1765538 h 1848886"/>
              <a:gd name="connsiteX3" fmla="*/ 0 w 3231832"/>
              <a:gd name="connsiteY3" fmla="*/ 0 h 1848886"/>
            </a:gdLst>
            <a:ahLst/>
            <a:cxnLst>
              <a:cxn ang="0">
                <a:pos x="connsiteX0" y="connsiteY0"/>
              </a:cxn>
              <a:cxn ang="0">
                <a:pos x="connsiteX1" y="connsiteY1"/>
              </a:cxn>
              <a:cxn ang="0">
                <a:pos x="connsiteX2" y="connsiteY2"/>
              </a:cxn>
              <a:cxn ang="0">
                <a:pos x="connsiteX3" y="connsiteY3"/>
              </a:cxn>
            </a:cxnLst>
            <a:rect l="l" t="t" r="r" b="b"/>
            <a:pathLst>
              <a:path w="3231832" h="1848886">
                <a:moveTo>
                  <a:pt x="0" y="0"/>
                </a:moveTo>
                <a:lnTo>
                  <a:pt x="3231833" y="0"/>
                </a:lnTo>
                <a:cubicBezTo>
                  <a:pt x="3231833" y="0"/>
                  <a:pt x="1003618" y="510249"/>
                  <a:pt x="0" y="1765538"/>
                </a:cubicBezTo>
                <a:cubicBezTo>
                  <a:pt x="0" y="2311083"/>
                  <a:pt x="0" y="0"/>
                  <a:pt x="0" y="0"/>
                </a:cubicBezTo>
                <a:close/>
              </a:path>
            </a:pathLst>
          </a:custGeom>
          <a:gradFill flip="none" rotWithShape="true">
            <a:gsLst>
              <a:gs pos="0">
                <a:srgbClr val="DFD4C0"/>
              </a:gs>
              <a:gs pos="30000">
                <a:srgbClr val="FFC000"/>
              </a:gs>
            </a:gsLst>
            <a:lin ang="16200000" scaled="true"/>
            <a:tileRect/>
          </a:gradFill>
          <a:ln w="9525" cap="flat">
            <a:noFill/>
            <a:prstDash val="solid"/>
            <a:miter/>
          </a:ln>
          <a:effectLst>
            <a:outerShdw blurRad="63500" dist="12700" dir="2700000" rotWithShape="0">
              <a:srgbClr val="D6B479">
                <a:lumMod val="75000"/>
                <a:alpha val="30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charset="-122"/>
              <a:ea typeface="等线" panose="02010600030101010101" charset="-122"/>
            </a:endParaRPr>
          </a:p>
        </p:txBody>
      </p:sp>
      <p:sp>
        <p:nvSpPr>
          <p:cNvPr id="142" name="任意多边形: 形状 141"/>
          <p:cNvSpPr/>
          <p:nvPr/>
        </p:nvSpPr>
        <p:spPr>
          <a:xfrm flipH="true" flipV="true">
            <a:off x="6261798" y="5249444"/>
            <a:ext cx="5930202" cy="1811753"/>
          </a:xfrm>
          <a:custGeom>
            <a:avLst/>
            <a:gdLst>
              <a:gd name="connsiteX0" fmla="*/ 0 w 3231832"/>
              <a:gd name="connsiteY0" fmla="*/ 0 h 1848886"/>
              <a:gd name="connsiteX1" fmla="*/ 3231833 w 3231832"/>
              <a:gd name="connsiteY1" fmla="*/ 0 h 1848886"/>
              <a:gd name="connsiteX2" fmla="*/ 0 w 3231832"/>
              <a:gd name="connsiteY2" fmla="*/ 1765538 h 1848886"/>
              <a:gd name="connsiteX3" fmla="*/ 0 w 3231832"/>
              <a:gd name="connsiteY3" fmla="*/ 0 h 1848886"/>
            </a:gdLst>
            <a:ahLst/>
            <a:cxnLst>
              <a:cxn ang="0">
                <a:pos x="connsiteX0" y="connsiteY0"/>
              </a:cxn>
              <a:cxn ang="0">
                <a:pos x="connsiteX1" y="connsiteY1"/>
              </a:cxn>
              <a:cxn ang="0">
                <a:pos x="connsiteX2" y="connsiteY2"/>
              </a:cxn>
              <a:cxn ang="0">
                <a:pos x="connsiteX3" y="connsiteY3"/>
              </a:cxn>
            </a:cxnLst>
            <a:rect l="l" t="t" r="r" b="b"/>
            <a:pathLst>
              <a:path w="3231832" h="1848886">
                <a:moveTo>
                  <a:pt x="0" y="0"/>
                </a:moveTo>
                <a:lnTo>
                  <a:pt x="3231833" y="0"/>
                </a:lnTo>
                <a:cubicBezTo>
                  <a:pt x="3231833" y="0"/>
                  <a:pt x="1003618" y="510249"/>
                  <a:pt x="0" y="1765538"/>
                </a:cubicBezTo>
                <a:cubicBezTo>
                  <a:pt x="0" y="2311083"/>
                  <a:pt x="0" y="0"/>
                  <a:pt x="0" y="0"/>
                </a:cubicBezTo>
                <a:close/>
              </a:path>
            </a:pathLst>
          </a:custGeom>
          <a:gradFill flip="none" rotWithShape="true">
            <a:gsLst>
              <a:gs pos="0">
                <a:srgbClr val="DFD4C0"/>
              </a:gs>
              <a:gs pos="30000">
                <a:srgbClr val="FFC000"/>
              </a:gs>
            </a:gsLst>
            <a:lin ang="16200000" scaled="true"/>
            <a:tileRect/>
          </a:gradFill>
          <a:ln w="9525" cap="flat">
            <a:noFill/>
            <a:prstDash val="solid"/>
            <a:miter/>
          </a:ln>
          <a:effectLst>
            <a:outerShdw blurRad="63500" dist="12700" dir="2700000" rotWithShape="0">
              <a:srgbClr val="D6B479">
                <a:lumMod val="75000"/>
                <a:alpha val="30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charset="-122"/>
              <a:ea typeface="等线" panose="02010600030101010101" charset="-122"/>
            </a:endParaRPr>
          </a:p>
        </p:txBody>
      </p:sp>
      <p:grpSp>
        <p:nvGrpSpPr>
          <p:cNvPr id="143" name="组合 142"/>
          <p:cNvGrpSpPr/>
          <p:nvPr/>
        </p:nvGrpSpPr>
        <p:grpSpPr>
          <a:xfrm>
            <a:off x="-180492" y="1252497"/>
            <a:ext cx="6194416" cy="6278602"/>
            <a:chOff x="-180492" y="1252497"/>
            <a:chExt cx="6194416" cy="6278602"/>
          </a:xfrm>
        </p:grpSpPr>
        <p:sp>
          <p:nvSpPr>
            <p:cNvPr id="144" name="矩形 143"/>
            <p:cNvSpPr/>
            <p:nvPr/>
          </p:nvSpPr>
          <p:spPr>
            <a:xfrm>
              <a:off x="649357" y="1873881"/>
              <a:ext cx="5364567" cy="5657218"/>
            </a:xfrm>
            <a:prstGeom prst="rect">
              <a:avLst/>
            </a:prstGeom>
            <a:solidFill>
              <a:sysClr val="window" lastClr="FFFFFF"/>
            </a:solidFill>
            <a:ln w="12700" cap="flat" cmpd="sng" algn="ctr">
              <a:noFill/>
              <a:prstDash val="solid"/>
              <a:miter lim="800000"/>
            </a:ln>
            <a:effectLst>
              <a:outerShdw blurRad="254000" dist="38100" dir="10800000" algn="r" rotWithShape="0">
                <a:srgbClr val="E7E6E6">
                  <a:lumMod val="10000"/>
                  <a:alpha val="3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145" name="图片 144" descr="形状&#10;&#10;中度可信度描述已自动生成"/>
            <p:cNvPicPr>
              <a:picLocks noChangeAspect="true"/>
            </p:cNvPicPr>
            <p:nvPr/>
          </p:nvPicPr>
          <p:blipFill>
            <a:blip r:embed="rId1" cstate="print">
              <a:alphaModFix amt="30000"/>
              <a:extLst>
                <a:ext uri="{BEBA8EAE-BF5A-486C-A8C5-ECC9F3942E4B}">
                  <a14:imgProps xmlns:a14="http://schemas.microsoft.com/office/drawing/2010/main">
                    <a14:imgLayer r:embed="rId2">
                      <a14:imgEffect>
                        <a14:brightnessContrast contrast="-1000"/>
                      </a14:imgEffect>
                    </a14:imgLayer>
                  </a14:imgProps>
                </a:ext>
                <a:ext uri="{28A0092B-C50C-407E-A947-70E740481C1C}">
                  <a14:useLocalDpi xmlns:a14="http://schemas.microsoft.com/office/drawing/2010/main" val="false"/>
                </a:ext>
              </a:extLst>
            </a:blip>
            <a:stretch>
              <a:fillRect/>
            </a:stretch>
          </p:blipFill>
          <p:spPr>
            <a:xfrm flipH="true" flipV="true">
              <a:off x="-180492" y="1252497"/>
              <a:ext cx="5536265" cy="2562038"/>
            </a:xfrm>
            <a:prstGeom prst="rect">
              <a:avLst/>
            </a:prstGeom>
          </p:spPr>
        </p:pic>
      </p:grpSp>
      <p:grpSp>
        <p:nvGrpSpPr>
          <p:cNvPr id="146" name="组合 145"/>
          <p:cNvGrpSpPr/>
          <p:nvPr/>
        </p:nvGrpSpPr>
        <p:grpSpPr>
          <a:xfrm>
            <a:off x="6185622" y="1247417"/>
            <a:ext cx="6196210" cy="6283682"/>
            <a:chOff x="6185622" y="1247417"/>
            <a:chExt cx="6196210" cy="6283682"/>
          </a:xfrm>
        </p:grpSpPr>
        <p:sp>
          <p:nvSpPr>
            <p:cNvPr id="147" name="矩形 146"/>
            <p:cNvSpPr/>
            <p:nvPr/>
          </p:nvSpPr>
          <p:spPr>
            <a:xfrm>
              <a:off x="6185622" y="1873881"/>
              <a:ext cx="5364567" cy="5657218"/>
            </a:xfrm>
            <a:prstGeom prst="rect">
              <a:avLst/>
            </a:prstGeom>
            <a:solidFill>
              <a:sysClr val="window" lastClr="FFFFFF"/>
            </a:solidFill>
            <a:ln w="12700" cap="flat" cmpd="sng" algn="ctr">
              <a:noFill/>
              <a:prstDash val="solid"/>
              <a:miter lim="800000"/>
            </a:ln>
            <a:effectLst>
              <a:outerShdw blurRad="254000" dist="38100" dir="10800000" algn="r" rotWithShape="0">
                <a:srgbClr val="E7E6E6">
                  <a:lumMod val="10000"/>
                  <a:alpha val="3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148" name="图片 147" descr="形状&#10;&#10;中度可信度描述已自动生成"/>
            <p:cNvPicPr>
              <a:picLocks noChangeAspect="true"/>
            </p:cNvPicPr>
            <p:nvPr/>
          </p:nvPicPr>
          <p:blipFill>
            <a:blip r:embed="rId1" cstate="print">
              <a:alphaModFix amt="30000"/>
              <a:extLst>
                <a:ext uri="{BEBA8EAE-BF5A-486C-A8C5-ECC9F3942E4B}">
                  <a14:imgProps xmlns:a14="http://schemas.microsoft.com/office/drawing/2010/main">
                    <a14:imgLayer r:embed="rId2">
                      <a14:imgEffect>
                        <a14:brightnessContrast contrast="-1000"/>
                      </a14:imgEffect>
                    </a14:imgLayer>
                  </a14:imgProps>
                </a:ext>
                <a:ext uri="{28A0092B-C50C-407E-A947-70E740481C1C}">
                  <a14:useLocalDpi xmlns:a14="http://schemas.microsoft.com/office/drawing/2010/main" val="false"/>
                </a:ext>
              </a:extLst>
            </a:blip>
            <a:stretch>
              <a:fillRect/>
            </a:stretch>
          </p:blipFill>
          <p:spPr>
            <a:xfrm flipV="true">
              <a:off x="6845567" y="1247417"/>
              <a:ext cx="5536265" cy="2562038"/>
            </a:xfrm>
            <a:prstGeom prst="rect">
              <a:avLst/>
            </a:prstGeom>
          </p:spPr>
        </p:pic>
      </p:grpSp>
      <p:sp>
        <p:nvSpPr>
          <p:cNvPr id="301" name="任意多边形: 形状 300"/>
          <p:cNvSpPr/>
          <p:nvPr/>
        </p:nvSpPr>
        <p:spPr>
          <a:xfrm flipH="true" flipV="true">
            <a:off x="6261799" y="5481819"/>
            <a:ext cx="5930201" cy="1579380"/>
          </a:xfrm>
          <a:custGeom>
            <a:avLst/>
            <a:gdLst>
              <a:gd name="connsiteX0" fmla="*/ 0 w 3231832"/>
              <a:gd name="connsiteY0" fmla="*/ 0 h 1611751"/>
              <a:gd name="connsiteX1" fmla="*/ 3231833 w 3231832"/>
              <a:gd name="connsiteY1" fmla="*/ 0 h 1611751"/>
              <a:gd name="connsiteX2" fmla="*/ 0 w 3231832"/>
              <a:gd name="connsiteY2" fmla="*/ 1520005 h 1611751"/>
              <a:gd name="connsiteX3" fmla="*/ 0 w 3231832"/>
              <a:gd name="connsiteY3" fmla="*/ 0 h 1611751"/>
            </a:gdLst>
            <a:ahLst/>
            <a:cxnLst>
              <a:cxn ang="0">
                <a:pos x="connsiteX0" y="connsiteY0"/>
              </a:cxn>
              <a:cxn ang="0">
                <a:pos x="connsiteX1" y="connsiteY1"/>
              </a:cxn>
              <a:cxn ang="0">
                <a:pos x="connsiteX2" y="connsiteY2"/>
              </a:cxn>
              <a:cxn ang="0">
                <a:pos x="connsiteX3" y="connsiteY3"/>
              </a:cxn>
            </a:cxnLst>
            <a:rect l="l" t="t" r="r" b="b"/>
            <a:pathLst>
              <a:path w="3231832" h="1611751">
                <a:moveTo>
                  <a:pt x="0" y="0"/>
                </a:moveTo>
                <a:lnTo>
                  <a:pt x="3231833" y="0"/>
                </a:lnTo>
                <a:cubicBezTo>
                  <a:pt x="3231833" y="0"/>
                  <a:pt x="1003618" y="264716"/>
                  <a:pt x="0" y="1520005"/>
                </a:cubicBezTo>
                <a:cubicBezTo>
                  <a:pt x="0" y="2065549"/>
                  <a:pt x="0" y="0"/>
                  <a:pt x="0" y="0"/>
                </a:cubicBezTo>
                <a:close/>
              </a:path>
            </a:pathLst>
          </a:custGeom>
          <a:gradFill flip="none" rotWithShape="true">
            <a:gsLst>
              <a:gs pos="100000">
                <a:srgbClr val="0070C0"/>
              </a:gs>
              <a:gs pos="55000">
                <a:srgbClr val="228DCF"/>
              </a:gs>
            </a:gsLst>
            <a:path path="circle">
              <a:fillToRect l="100000" t="100000"/>
            </a:path>
            <a:tileRect r="-100000" b="-100000"/>
          </a:gradFill>
          <a:ln w="9525" cap="flat">
            <a:noFill/>
            <a:prstDash val="solid"/>
            <a:miter/>
          </a:ln>
          <a:effectLst>
            <a:outerShdw blurRad="63500" dist="38100" dir="2700000" rotWithShape="0">
              <a:srgbClr val="05447A">
                <a:lumMod val="50000"/>
                <a:alpha val="30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等线" panose="02010600030101010101" charset="-122"/>
              <a:ea typeface="等线" panose="02010600030101010101" charset="-122"/>
            </a:endParaRPr>
          </a:p>
        </p:txBody>
      </p:sp>
      <p:sp>
        <p:nvSpPr>
          <p:cNvPr id="302" name="任意多边形: 形状 301"/>
          <p:cNvSpPr/>
          <p:nvPr/>
        </p:nvSpPr>
        <p:spPr>
          <a:xfrm flipV="true">
            <a:off x="-2" y="5481819"/>
            <a:ext cx="5930201" cy="1579380"/>
          </a:xfrm>
          <a:custGeom>
            <a:avLst/>
            <a:gdLst>
              <a:gd name="connsiteX0" fmla="*/ 0 w 3231832"/>
              <a:gd name="connsiteY0" fmla="*/ 0 h 1611751"/>
              <a:gd name="connsiteX1" fmla="*/ 3231833 w 3231832"/>
              <a:gd name="connsiteY1" fmla="*/ 0 h 1611751"/>
              <a:gd name="connsiteX2" fmla="*/ 0 w 3231832"/>
              <a:gd name="connsiteY2" fmla="*/ 1520005 h 1611751"/>
              <a:gd name="connsiteX3" fmla="*/ 0 w 3231832"/>
              <a:gd name="connsiteY3" fmla="*/ 0 h 1611751"/>
            </a:gdLst>
            <a:ahLst/>
            <a:cxnLst>
              <a:cxn ang="0">
                <a:pos x="connsiteX0" y="connsiteY0"/>
              </a:cxn>
              <a:cxn ang="0">
                <a:pos x="connsiteX1" y="connsiteY1"/>
              </a:cxn>
              <a:cxn ang="0">
                <a:pos x="connsiteX2" y="connsiteY2"/>
              </a:cxn>
              <a:cxn ang="0">
                <a:pos x="connsiteX3" y="connsiteY3"/>
              </a:cxn>
            </a:cxnLst>
            <a:rect l="l" t="t" r="r" b="b"/>
            <a:pathLst>
              <a:path w="3231832" h="1611751">
                <a:moveTo>
                  <a:pt x="0" y="0"/>
                </a:moveTo>
                <a:lnTo>
                  <a:pt x="3231833" y="0"/>
                </a:lnTo>
                <a:cubicBezTo>
                  <a:pt x="3231833" y="0"/>
                  <a:pt x="1003618" y="264716"/>
                  <a:pt x="0" y="1520005"/>
                </a:cubicBezTo>
                <a:cubicBezTo>
                  <a:pt x="0" y="2065549"/>
                  <a:pt x="0" y="0"/>
                  <a:pt x="0" y="0"/>
                </a:cubicBezTo>
                <a:close/>
              </a:path>
            </a:pathLst>
          </a:custGeom>
          <a:gradFill flip="none" rotWithShape="true">
            <a:gsLst>
              <a:gs pos="100000">
                <a:srgbClr val="0070C0"/>
              </a:gs>
              <a:gs pos="55000">
                <a:srgbClr val="228DCF"/>
              </a:gs>
            </a:gsLst>
            <a:path path="circle">
              <a:fillToRect l="100000" t="100000"/>
            </a:path>
            <a:tileRect r="-100000" b="-100000"/>
          </a:gradFill>
          <a:ln w="9525" cap="flat">
            <a:noFill/>
            <a:prstDash val="solid"/>
            <a:miter/>
          </a:ln>
          <a:effectLst>
            <a:outerShdw blurRad="63500" dist="38100" dir="2700000" rotWithShape="0">
              <a:srgbClr val="05447A">
                <a:lumMod val="50000"/>
                <a:alpha val="30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等线" panose="02010600030101010101" charset="-122"/>
              <a:ea typeface="等线" panose="02010600030101010101" charset="-122"/>
            </a:endParaRPr>
          </a:p>
        </p:txBody>
      </p:sp>
      <p:grpSp>
        <p:nvGrpSpPr>
          <p:cNvPr id="3" name="组合 2"/>
          <p:cNvGrpSpPr/>
          <p:nvPr/>
        </p:nvGrpSpPr>
        <p:grpSpPr>
          <a:xfrm>
            <a:off x="1018231" y="1912839"/>
            <a:ext cx="4163367" cy="487462"/>
            <a:chOff x="1018231" y="1912839"/>
            <a:chExt cx="4163367" cy="487462"/>
          </a:xfrm>
        </p:grpSpPr>
        <p:sp>
          <p:nvSpPr>
            <p:cNvPr id="303" name="文本框 302"/>
            <p:cNvSpPr txBox="true"/>
            <p:nvPr/>
          </p:nvSpPr>
          <p:spPr>
            <a:xfrm>
              <a:off x="1018231" y="1912839"/>
              <a:ext cx="825867" cy="463973"/>
            </a:xfrm>
            <a:prstGeom prst="rect">
              <a:avLst/>
            </a:prstGeom>
            <a:noFill/>
          </p:spPr>
          <p:txBody>
            <a:bodyPr wrap="none" rtlCol="0">
              <a:spAutoFit/>
            </a:bodyPr>
            <a:lstStyle/>
            <a:p>
              <a:pPr>
                <a:lnSpc>
                  <a:spcPct val="120000"/>
                </a:lnSpc>
                <a:defRPr/>
              </a:pPr>
              <a:r>
                <a:rPr lang="zh-CN" altLang="en-US" sz="2200" b="1" kern="100" spc="300" dirty="0">
                  <a:solidFill>
                    <a:srgbClr val="0070C0"/>
                  </a:solidFill>
                  <a:cs typeface="+mn-ea"/>
                </a:rPr>
                <a:t>机遇</a:t>
              </a:r>
              <a:endParaRPr lang="zh-CN" altLang="en-US" sz="2200" b="1" kern="100" spc="300" dirty="0">
                <a:solidFill>
                  <a:srgbClr val="0070C0"/>
                </a:solidFill>
                <a:cs typeface="+mn-ea"/>
              </a:endParaRPr>
            </a:p>
          </p:txBody>
        </p:sp>
        <p:cxnSp>
          <p:nvCxnSpPr>
            <p:cNvPr id="304" name="直接连接符 303"/>
            <p:cNvCxnSpPr/>
            <p:nvPr/>
          </p:nvCxnSpPr>
          <p:spPr>
            <a:xfrm>
              <a:off x="1092198" y="2400301"/>
              <a:ext cx="4089400" cy="0"/>
            </a:xfrm>
            <a:prstGeom prst="line">
              <a:avLst/>
            </a:prstGeom>
            <a:noFill/>
            <a:ln w="6350" cap="rnd" cmpd="sng" algn="ctr">
              <a:solidFill>
                <a:srgbClr val="FFFFFF">
                  <a:lumMod val="75000"/>
                </a:srgbClr>
              </a:solidFill>
              <a:prstDash val="solid"/>
              <a:round/>
            </a:ln>
            <a:effectLst/>
          </p:spPr>
        </p:cxnSp>
      </p:grpSp>
      <p:grpSp>
        <p:nvGrpSpPr>
          <p:cNvPr id="305" name="组合 304"/>
          <p:cNvGrpSpPr/>
          <p:nvPr/>
        </p:nvGrpSpPr>
        <p:grpSpPr>
          <a:xfrm>
            <a:off x="6456765" y="1912839"/>
            <a:ext cx="4163367" cy="487462"/>
            <a:chOff x="1018231" y="1912839"/>
            <a:chExt cx="4163367" cy="487462"/>
          </a:xfrm>
        </p:grpSpPr>
        <p:sp>
          <p:nvSpPr>
            <p:cNvPr id="306" name="文本框 305"/>
            <p:cNvSpPr txBox="true"/>
            <p:nvPr/>
          </p:nvSpPr>
          <p:spPr>
            <a:xfrm>
              <a:off x="1018231" y="1912839"/>
              <a:ext cx="825867" cy="463973"/>
            </a:xfrm>
            <a:prstGeom prst="rect">
              <a:avLst/>
            </a:prstGeom>
            <a:noFill/>
          </p:spPr>
          <p:txBody>
            <a:bodyPr wrap="none" rtlCol="0">
              <a:spAutoFit/>
            </a:bodyPr>
            <a:lstStyle/>
            <a:p>
              <a:pPr>
                <a:lnSpc>
                  <a:spcPct val="120000"/>
                </a:lnSpc>
                <a:defRPr/>
              </a:pPr>
              <a:r>
                <a:rPr lang="zh-CN" altLang="en-US" sz="2200" b="1" kern="100" spc="300" dirty="0">
                  <a:solidFill>
                    <a:srgbClr val="0070C0"/>
                  </a:solidFill>
                  <a:cs typeface="+mn-ea"/>
                </a:rPr>
                <a:t>挑战</a:t>
              </a:r>
              <a:endParaRPr lang="zh-CN" altLang="en-US" sz="2200" b="1" kern="100" spc="300" dirty="0">
                <a:solidFill>
                  <a:srgbClr val="0070C0"/>
                </a:solidFill>
                <a:cs typeface="+mn-ea"/>
              </a:endParaRPr>
            </a:p>
          </p:txBody>
        </p:sp>
        <p:cxnSp>
          <p:nvCxnSpPr>
            <p:cNvPr id="307" name="直接连接符 306"/>
            <p:cNvCxnSpPr/>
            <p:nvPr/>
          </p:nvCxnSpPr>
          <p:spPr>
            <a:xfrm>
              <a:off x="1092198" y="2400301"/>
              <a:ext cx="4089400" cy="0"/>
            </a:xfrm>
            <a:prstGeom prst="line">
              <a:avLst/>
            </a:prstGeom>
            <a:noFill/>
            <a:ln w="6350" cap="rnd" cmpd="sng" algn="ctr">
              <a:solidFill>
                <a:srgbClr val="FFFFFF">
                  <a:lumMod val="75000"/>
                </a:srgbClr>
              </a:solidFill>
              <a:prstDash val="solid"/>
              <a:round/>
            </a:ln>
            <a:effectLst/>
          </p:spPr>
        </p:cxnSp>
      </p:grpSp>
      <p:sp>
        <p:nvSpPr>
          <p:cNvPr id="308" name="文本框 307"/>
          <p:cNvSpPr txBox="true"/>
          <p:nvPr/>
        </p:nvSpPr>
        <p:spPr>
          <a:xfrm>
            <a:off x="1072667" y="2978093"/>
            <a:ext cx="4444234" cy="2480166"/>
          </a:xfrm>
          <a:prstGeom prst="rect">
            <a:avLst/>
          </a:prstGeom>
          <a:noFill/>
        </p:spPr>
        <p:txBody>
          <a:bodyPr wrap="square" rtlCol="0">
            <a:spAutoFit/>
          </a:bodyPr>
          <a:lstStyle/>
          <a:p>
            <a:pPr marL="285750" indent="-285750">
              <a:lnSpc>
                <a:spcPct val="20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rPr>
              <a:t>党的领导为商务改革发展提供了根本保证。</a:t>
            </a:r>
            <a:endParaRPr lang="zh-CN" altLang="en-US" sz="1600" dirty="0">
              <a:solidFill>
                <a:schemeClr val="tx1">
                  <a:lumMod val="85000"/>
                  <a:lumOff val="15000"/>
                </a:schemeClr>
              </a:solidFill>
              <a:cs typeface="+mn-ea"/>
            </a:endParaRPr>
          </a:p>
          <a:p>
            <a:pPr marL="285750" indent="-285750">
              <a:lnSpc>
                <a:spcPct val="20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rPr>
              <a:t>制度优势显著，经济长期向好，超大规模市场优势日益显现，产业体系完备，人力资源丰富，自主创新步伐加快，推动商务高质量发展具有多方面优势和条件。</a:t>
            </a:r>
            <a:endParaRPr lang="zh-CN" altLang="en-US" sz="1600" dirty="0">
              <a:solidFill>
                <a:schemeClr val="tx1">
                  <a:lumMod val="85000"/>
                  <a:lumOff val="15000"/>
                </a:schemeClr>
              </a:solidFill>
              <a:cs typeface="+mn-ea"/>
            </a:endParaRPr>
          </a:p>
        </p:txBody>
      </p:sp>
      <p:sp>
        <p:nvSpPr>
          <p:cNvPr id="309" name="文本框 308"/>
          <p:cNvSpPr txBox="true"/>
          <p:nvPr/>
        </p:nvSpPr>
        <p:spPr>
          <a:xfrm>
            <a:off x="6294108" y="2545774"/>
            <a:ext cx="4983492" cy="3742050"/>
          </a:xfrm>
          <a:prstGeom prst="rect">
            <a:avLst/>
          </a:prstGeom>
          <a:noFill/>
        </p:spPr>
        <p:txBody>
          <a:bodyPr wrap="square" rtlCol="0">
            <a:spAutoFit/>
          </a:bodyPr>
          <a:lstStyle/>
          <a:p>
            <a:pPr marL="285750" indent="-285750">
              <a:lnSpc>
                <a:spcPct val="15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rPr>
              <a:t>国内社会主要矛盾变化带来新特征新要求，商务发展面临的不平衡、不充分问题仍然突出。</a:t>
            </a:r>
            <a:endParaRPr lang="zh-CN" altLang="en-US" sz="1600" dirty="0">
              <a:solidFill>
                <a:schemeClr val="tx1">
                  <a:lumMod val="85000"/>
                  <a:lumOff val="15000"/>
                </a:schemeClr>
              </a:solidFill>
              <a:cs typeface="+mn-ea"/>
            </a:endParaRPr>
          </a:p>
          <a:p>
            <a:pPr marL="285750" indent="-285750">
              <a:lnSpc>
                <a:spcPct val="15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rPr>
              <a:t>高质量商品和服务供给仍然不足，消费需求新增长点需深入挖掘，商贸流通现代化水平有待提高。</a:t>
            </a:r>
            <a:endParaRPr lang="zh-CN" altLang="en-US" sz="1600" dirty="0">
              <a:solidFill>
                <a:schemeClr val="tx1">
                  <a:lumMod val="85000"/>
                  <a:lumOff val="15000"/>
                </a:schemeClr>
              </a:solidFill>
              <a:cs typeface="+mn-ea"/>
            </a:endParaRPr>
          </a:p>
          <a:p>
            <a:pPr marL="285750" indent="-285750">
              <a:lnSpc>
                <a:spcPct val="15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rPr>
              <a:t>与业态、模式、应用场景创新相适应的政策和监管体系需加快健全。</a:t>
            </a:r>
            <a:endParaRPr lang="zh-CN" altLang="en-US" sz="1600" dirty="0">
              <a:solidFill>
                <a:schemeClr val="tx1">
                  <a:lumMod val="85000"/>
                  <a:lumOff val="15000"/>
                </a:schemeClr>
              </a:solidFill>
              <a:cs typeface="+mn-ea"/>
            </a:endParaRPr>
          </a:p>
          <a:p>
            <a:pPr marL="285750" indent="-285750">
              <a:lnSpc>
                <a:spcPct val="15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rPr>
              <a:t>区域间开放水平仍不平衡，营商环境与国际先进水平仍有差距。</a:t>
            </a:r>
            <a:endParaRPr lang="zh-CN" altLang="en-US" sz="1600" dirty="0">
              <a:solidFill>
                <a:schemeClr val="tx1">
                  <a:lumMod val="85000"/>
                  <a:lumOff val="15000"/>
                </a:schemeClr>
              </a:solidFill>
              <a:cs typeface="+mn-ea"/>
            </a:endParaRPr>
          </a:p>
          <a:p>
            <a:pPr marL="285750" indent="-285750">
              <a:lnSpc>
                <a:spcPct val="150000"/>
              </a:lnSpc>
              <a:buClr>
                <a:srgbClr val="0070C0"/>
              </a:buClr>
              <a:buFont typeface="Arial" panose="02080604020202020204" pitchFamily="34" charset="0"/>
              <a:buChar char="•"/>
            </a:pPr>
            <a:r>
              <a:rPr lang="zh-CN" altLang="en-US" sz="1600" dirty="0">
                <a:solidFill>
                  <a:schemeClr val="tx1">
                    <a:lumMod val="85000"/>
                    <a:lumOff val="15000"/>
                  </a:schemeClr>
                </a:solidFill>
                <a:cs typeface="+mn-ea"/>
              </a:rPr>
              <a:t>要素成本持续上升，传统竞争优势逐渐弱化，国际合作和竞争新优势需加快重塑。</a:t>
            </a:r>
            <a:endParaRPr lang="zh-CN" altLang="en-US" sz="1600" dirty="0">
              <a:solidFill>
                <a:schemeClr val="tx1">
                  <a:lumMod val="85000"/>
                  <a:lumOff val="15000"/>
                </a:schemeClr>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08"/>
                                        </p:tgtEl>
                                        <p:attrNameLst>
                                          <p:attrName>style.visibility</p:attrName>
                                        </p:attrNameLst>
                                      </p:cBhvr>
                                      <p:to>
                                        <p:strVal val="visible"/>
                                      </p:to>
                                    </p:set>
                                    <p:animEffect transition="in" filter="wipe(left)">
                                      <p:cBhvr>
                                        <p:cTn id="10" dur="500"/>
                                        <p:tgtEl>
                                          <p:spTgt spid="308"/>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05"/>
                                        </p:tgtEl>
                                        <p:attrNameLst>
                                          <p:attrName>style.visibility</p:attrName>
                                        </p:attrNameLst>
                                      </p:cBhvr>
                                      <p:to>
                                        <p:strVal val="visible"/>
                                      </p:to>
                                    </p:set>
                                    <p:animEffect transition="in" filter="wipe(left)">
                                      <p:cBhvr>
                                        <p:cTn id="14" dur="500"/>
                                        <p:tgtEl>
                                          <p:spTgt spid="30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09"/>
                                        </p:tgtEl>
                                        <p:attrNameLst>
                                          <p:attrName>style.visibility</p:attrName>
                                        </p:attrNameLst>
                                      </p:cBhvr>
                                      <p:to>
                                        <p:strVal val="visible"/>
                                      </p:to>
                                    </p:set>
                                    <p:animEffect transition="in" filter="wipe(left)">
                                      <p:cBhvr>
                                        <p:cTn id="17" dur="500"/>
                                        <p:tgtEl>
                                          <p:spTgt spid="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 grpId="0"/>
      <p:bldP spid="30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71450"/>
            <a:ext cx="12192000" cy="711200"/>
            <a:chOff x="0" y="171450"/>
            <a:chExt cx="12192000" cy="711200"/>
          </a:xfrm>
        </p:grpSpPr>
        <p:grpSp>
          <p:nvGrpSpPr>
            <p:cNvPr id="5" name="组合 4"/>
            <p:cNvGrpSpPr/>
            <p:nvPr/>
          </p:nvGrpSpPr>
          <p:grpSpPr>
            <a:xfrm>
              <a:off x="0" y="171450"/>
              <a:ext cx="12192000" cy="711200"/>
              <a:chOff x="0" y="171450"/>
              <a:chExt cx="12192000" cy="711200"/>
            </a:xfrm>
          </p:grpSpPr>
          <p:sp>
            <p:nvSpPr>
              <p:cNvPr id="7" name="矩形 6"/>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6"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四、聊城商务发展面临的机遇与挑战</a:t>
              </a:r>
              <a:endParaRPr lang="zh-CN" altLang="en-US" sz="2600" b="1" dirty="0">
                <a:solidFill>
                  <a:schemeClr val="bg1"/>
                </a:solidFill>
                <a:cs typeface="+mn-ea"/>
                <a:sym typeface="+mn-lt"/>
              </a:endParaRPr>
            </a:p>
          </p:txBody>
        </p:sp>
      </p:grpSp>
      <p:grpSp>
        <p:nvGrpSpPr>
          <p:cNvPr id="9" name="组合 8"/>
          <p:cNvGrpSpPr/>
          <p:nvPr/>
        </p:nvGrpSpPr>
        <p:grpSpPr>
          <a:xfrm>
            <a:off x="685627" y="1117601"/>
            <a:ext cx="1798493" cy="502112"/>
            <a:chOff x="733252" y="1326689"/>
            <a:chExt cx="3105323" cy="502112"/>
          </a:xfrm>
        </p:grpSpPr>
        <p:sp>
          <p:nvSpPr>
            <p:cNvPr id="10" name="矩形: 圆角 9"/>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true"/>
            <p:nvPr/>
          </p:nvSpPr>
          <p:spPr>
            <a:xfrm>
              <a:off x="1112377" y="1369586"/>
              <a:ext cx="2489374" cy="400110"/>
            </a:xfrm>
            <a:prstGeom prst="rect">
              <a:avLst/>
            </a:prstGeom>
            <a:noFill/>
          </p:spPr>
          <p:txBody>
            <a:bodyPr wrap="square" rtlCol="0">
              <a:spAutoFit/>
            </a:bodyPr>
            <a:lstStyle/>
            <a:p>
              <a:r>
                <a:rPr lang="zh-CN" altLang="en-US" sz="2000" b="1" kern="100" spc="300" dirty="0">
                  <a:solidFill>
                    <a:srgbClr val="0070C0"/>
                  </a:solidFill>
                  <a:cs typeface="+mn-ea"/>
                  <a:sym typeface="+mn-lt"/>
                </a:rPr>
                <a:t>从我市看</a:t>
              </a:r>
              <a:endParaRPr lang="en-US" altLang="zh-CN" sz="2000" b="1" kern="100" spc="300" dirty="0">
                <a:solidFill>
                  <a:srgbClr val="0070C0"/>
                </a:solidFill>
                <a:cs typeface="+mn-ea"/>
                <a:sym typeface="+mn-lt"/>
              </a:endParaRPr>
            </a:p>
          </p:txBody>
        </p:sp>
      </p:grpSp>
      <p:grpSp>
        <p:nvGrpSpPr>
          <p:cNvPr id="15" name="组合 14"/>
          <p:cNvGrpSpPr/>
          <p:nvPr/>
        </p:nvGrpSpPr>
        <p:grpSpPr>
          <a:xfrm>
            <a:off x="784918" y="1977080"/>
            <a:ext cx="10628820" cy="2293258"/>
            <a:chOff x="1146403" y="2042633"/>
            <a:chExt cx="10628820" cy="2293258"/>
          </a:xfrm>
        </p:grpSpPr>
        <p:sp>
          <p:nvSpPr>
            <p:cNvPr id="16" name="矩形 15"/>
            <p:cNvSpPr/>
            <p:nvPr/>
          </p:nvSpPr>
          <p:spPr>
            <a:xfrm>
              <a:off x="1146403" y="2206171"/>
              <a:ext cx="10628820" cy="202799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true"/>
            <p:nvPr/>
          </p:nvSpPr>
          <p:spPr>
            <a:xfrm>
              <a:off x="5818788" y="2336657"/>
              <a:ext cx="5791269" cy="1705210"/>
            </a:xfrm>
            <a:prstGeom prst="rect">
              <a:avLst/>
            </a:prstGeom>
            <a:noFill/>
          </p:spPr>
          <p:txBody>
            <a:bodyPr wrap="square">
              <a:spAutoFit/>
            </a:bodyPr>
            <a:lstStyle/>
            <a:p>
              <a:pPr marL="0" marR="0" algn="just">
                <a:lnSpc>
                  <a:spcPct val="150000"/>
                </a:lnSpc>
                <a:spcBef>
                  <a:spcPts val="0"/>
                </a:spcBef>
                <a:spcAft>
                  <a:spcPts val="0"/>
                </a:spcAft>
              </a:pPr>
              <a:r>
                <a:rPr lang="zh-CN" altLang="en-US" kern="100" dirty="0">
                  <a:effectLst/>
                  <a:cs typeface="+mn-ea"/>
                  <a:sym typeface="+mn-lt"/>
                </a:rPr>
                <a:t>京津冀协同发展、中部崛起、黄河流域生态保护和高质量发展等一系列区域发展战略深入实施，聊城地处京津冀城市群、山东半岛城市群、中原城市群中间地带，是全省为数不多的</a:t>
              </a:r>
              <a:r>
                <a:rPr lang="zh-CN" altLang="en-US" b="1" kern="100" dirty="0">
                  <a:solidFill>
                    <a:srgbClr val="C00000"/>
                  </a:solidFill>
                  <a:effectLst/>
                  <a:cs typeface="+mn-ea"/>
                  <a:sym typeface="+mn-lt"/>
                </a:rPr>
                <a:t>国家重大战略叠加区</a:t>
              </a:r>
              <a:r>
                <a:rPr lang="zh-CN" altLang="en-US" kern="100" dirty="0">
                  <a:effectLst/>
                  <a:cs typeface="+mn-ea"/>
                  <a:sym typeface="+mn-lt"/>
                </a:rPr>
                <a:t>。</a:t>
              </a:r>
              <a:endParaRPr lang="zh-CN" altLang="en-US" kern="100" dirty="0">
                <a:effectLst/>
                <a:cs typeface="+mn-ea"/>
                <a:sym typeface="+mn-lt"/>
              </a:endParaRPr>
            </a:p>
          </p:txBody>
        </p:sp>
        <p:pic>
          <p:nvPicPr>
            <p:cNvPr id="18" name="图片 17"/>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a:off x="1146403" y="2042633"/>
              <a:ext cx="4110446" cy="2293258"/>
            </a:xfrm>
            <a:custGeom>
              <a:avLst/>
              <a:gdLst>
                <a:gd name="connsiteX0" fmla="*/ 0 w 3705647"/>
                <a:gd name="connsiteY0" fmla="*/ 0 h 4686291"/>
                <a:gd name="connsiteX1" fmla="*/ 3705647 w 3705647"/>
                <a:gd name="connsiteY1" fmla="*/ 0 h 4686291"/>
                <a:gd name="connsiteX2" fmla="*/ 3705647 w 3705647"/>
                <a:gd name="connsiteY2" fmla="*/ 4686291 h 4686291"/>
                <a:gd name="connsiteX3" fmla="*/ 0 w 3705647"/>
                <a:gd name="connsiteY3" fmla="*/ 4686291 h 4686291"/>
              </a:gdLst>
              <a:ahLst/>
              <a:cxnLst>
                <a:cxn ang="0">
                  <a:pos x="connsiteX0" y="connsiteY0"/>
                </a:cxn>
                <a:cxn ang="0">
                  <a:pos x="connsiteX1" y="connsiteY1"/>
                </a:cxn>
                <a:cxn ang="0">
                  <a:pos x="connsiteX2" y="connsiteY2"/>
                </a:cxn>
                <a:cxn ang="0">
                  <a:pos x="connsiteX3" y="connsiteY3"/>
                </a:cxn>
              </a:cxnLst>
              <a:rect l="l" t="t" r="r" b="b"/>
              <a:pathLst>
                <a:path w="3705647" h="4686291">
                  <a:moveTo>
                    <a:pt x="0" y="0"/>
                  </a:moveTo>
                  <a:lnTo>
                    <a:pt x="3705647" y="0"/>
                  </a:lnTo>
                  <a:lnTo>
                    <a:pt x="3705647" y="4686291"/>
                  </a:lnTo>
                  <a:lnTo>
                    <a:pt x="0" y="4686291"/>
                  </a:lnTo>
                  <a:close/>
                </a:path>
              </a:pathLst>
            </a:custGeom>
            <a:solidFill>
              <a:srgbClr val="FFC000">
                <a:lumMod val="20000"/>
                <a:lumOff val="80000"/>
              </a:srgbClr>
            </a:solidFill>
            <a:ln w="63500">
              <a:solidFill>
                <a:sysClr val="window" lastClr="FFFFFF"/>
              </a:solidFill>
            </a:ln>
            <a:effectLst>
              <a:outerShdw blurRad="190500" sx="102000" sy="102000" algn="ctr" rotWithShape="0">
                <a:prstClr val="black">
                  <a:alpha val="10000"/>
                </a:prstClr>
              </a:outerShdw>
            </a:effectLst>
          </p:spPr>
        </p:pic>
      </p:grpSp>
      <p:grpSp>
        <p:nvGrpSpPr>
          <p:cNvPr id="19" name="组合 18"/>
          <p:cNvGrpSpPr/>
          <p:nvPr/>
        </p:nvGrpSpPr>
        <p:grpSpPr>
          <a:xfrm>
            <a:off x="446087" y="4430918"/>
            <a:ext cx="11437788" cy="1812363"/>
            <a:chOff x="656598" y="4682251"/>
            <a:chExt cx="11437788" cy="1812363"/>
          </a:xfrm>
        </p:grpSpPr>
        <p:grpSp>
          <p:nvGrpSpPr>
            <p:cNvPr id="20" name="组合 19"/>
            <p:cNvGrpSpPr/>
            <p:nvPr/>
          </p:nvGrpSpPr>
          <p:grpSpPr>
            <a:xfrm>
              <a:off x="656598" y="4682251"/>
              <a:ext cx="8957302" cy="1812363"/>
              <a:chOff x="351798" y="4758451"/>
              <a:chExt cx="8957302" cy="1812363"/>
            </a:xfrm>
          </p:grpSpPr>
          <p:sp>
            <p:nvSpPr>
              <p:cNvPr id="23" name="矩形: 圆角 22"/>
              <p:cNvSpPr/>
              <p:nvPr/>
            </p:nvSpPr>
            <p:spPr>
              <a:xfrm>
                <a:off x="351798" y="4900036"/>
                <a:ext cx="8835708" cy="1670778"/>
              </a:xfrm>
              <a:prstGeom prst="roundRect">
                <a:avLst>
                  <a:gd name="adj" fmla="val 2225"/>
                </a:avLst>
              </a:prstGeom>
              <a:gradFill>
                <a:gsLst>
                  <a:gs pos="100000">
                    <a:srgbClr val="0070C0">
                      <a:alpha val="7000"/>
                    </a:srgbClr>
                  </a:gs>
                  <a:gs pos="0">
                    <a:schemeClr val="accent1">
                      <a:alpha val="0"/>
                    </a:schemeClr>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sp>
            <p:nvSpPr>
              <p:cNvPr id="24" name="文本框 23"/>
              <p:cNvSpPr txBox="true"/>
              <p:nvPr/>
            </p:nvSpPr>
            <p:spPr>
              <a:xfrm>
                <a:off x="473392" y="4758451"/>
                <a:ext cx="8835708" cy="1670778"/>
              </a:xfrm>
              <a:prstGeom prst="rect">
                <a:avLst/>
              </a:prstGeom>
              <a:noFill/>
            </p:spPr>
            <p:txBody>
              <a:bodyPr wrap="square">
                <a:spAutoFit/>
              </a:bodyPr>
              <a:lstStyle/>
              <a:p>
                <a:pPr marL="342900" marR="0" indent="-342900" algn="just">
                  <a:lnSpc>
                    <a:spcPct val="200000"/>
                  </a:lnSpc>
                  <a:spcBef>
                    <a:spcPts val="0"/>
                  </a:spcBef>
                  <a:spcAft>
                    <a:spcPts val="0"/>
                  </a:spcAft>
                  <a:buClr>
                    <a:srgbClr val="0070C0"/>
                  </a:buClr>
                  <a:buFont typeface="Arial" panose="02080604020202020204" pitchFamily="34" charset="0"/>
                  <a:buChar char="•"/>
                </a:pPr>
                <a:r>
                  <a:rPr lang="zh-CN" altLang="en-US" kern="100" dirty="0">
                    <a:effectLst/>
                    <a:cs typeface="+mn-ea"/>
                    <a:sym typeface="+mn-lt"/>
                  </a:rPr>
                  <a:t>特别是山东获批国家级</a:t>
                </a:r>
                <a:r>
                  <a:rPr lang="zh-CN" altLang="en-US" b="1" kern="100" dirty="0">
                    <a:solidFill>
                      <a:srgbClr val="C00000"/>
                    </a:solidFill>
                    <a:effectLst/>
                    <a:cs typeface="+mn-ea"/>
                    <a:sym typeface="+mn-lt"/>
                  </a:rPr>
                  <a:t>新旧动能转换</a:t>
                </a:r>
                <a:r>
                  <a:rPr lang="zh-CN" altLang="en-US" kern="100" dirty="0">
                    <a:effectLst/>
                    <a:cs typeface="+mn-ea"/>
                    <a:sym typeface="+mn-lt"/>
                  </a:rPr>
                  <a:t>综合实验区</a:t>
                </a:r>
                <a:r>
                  <a:rPr lang="zh-CN" altLang="en-US" kern="100" dirty="0">
                    <a:cs typeface="+mn-ea"/>
                    <a:sym typeface="+mn-lt"/>
                  </a:rPr>
                  <a:t>。</a:t>
                </a:r>
                <a:endParaRPr lang="en-US" altLang="zh-CN" kern="100" dirty="0">
                  <a:effectLst/>
                  <a:cs typeface="+mn-ea"/>
                  <a:sym typeface="+mn-lt"/>
                </a:endParaRPr>
              </a:p>
              <a:p>
                <a:pPr marL="342900" marR="0" indent="-342900" algn="just">
                  <a:lnSpc>
                    <a:spcPct val="200000"/>
                  </a:lnSpc>
                  <a:spcBef>
                    <a:spcPts val="0"/>
                  </a:spcBef>
                  <a:spcAft>
                    <a:spcPts val="0"/>
                  </a:spcAft>
                  <a:buClr>
                    <a:srgbClr val="0070C0"/>
                  </a:buClr>
                  <a:buFont typeface="Arial" panose="02080604020202020204" pitchFamily="34" charset="0"/>
                  <a:buChar char="•"/>
                </a:pPr>
                <a:r>
                  <a:rPr lang="zh-CN" altLang="en-US" kern="100" dirty="0">
                    <a:effectLst/>
                    <a:cs typeface="+mn-ea"/>
                    <a:sym typeface="+mn-lt"/>
                  </a:rPr>
                  <a:t>中国</a:t>
                </a:r>
                <a:r>
                  <a:rPr lang="en-US" altLang="zh-CN" kern="100" dirty="0">
                    <a:effectLst/>
                    <a:cs typeface="+mn-ea"/>
                    <a:sym typeface="+mn-lt"/>
                  </a:rPr>
                  <a:t>(</a:t>
                </a:r>
                <a:r>
                  <a:rPr lang="zh-CN" altLang="en-US" kern="100" dirty="0">
                    <a:effectLst/>
                    <a:cs typeface="+mn-ea"/>
                    <a:sym typeface="+mn-lt"/>
                  </a:rPr>
                  <a:t>山东</a:t>
                </a:r>
                <a:r>
                  <a:rPr lang="en-US" altLang="zh-CN" kern="100" dirty="0">
                    <a:effectLst/>
                    <a:cs typeface="+mn-ea"/>
                    <a:sym typeface="+mn-lt"/>
                  </a:rPr>
                  <a:t>)</a:t>
                </a:r>
                <a:r>
                  <a:rPr lang="zh-CN" altLang="en-US" kern="100" dirty="0">
                    <a:effectLst/>
                    <a:cs typeface="+mn-ea"/>
                    <a:sym typeface="+mn-lt"/>
                  </a:rPr>
                  <a:t>自由贸易试验区、上合组织地方经贸合作示范区等重大平台加快建设</a:t>
                </a:r>
                <a:r>
                  <a:rPr lang="zh-CN" altLang="en-US" kern="100" dirty="0">
                    <a:cs typeface="+mn-ea"/>
                    <a:sym typeface="+mn-lt"/>
                  </a:rPr>
                  <a:t>。</a:t>
                </a:r>
                <a:endParaRPr lang="en-US" altLang="zh-CN" kern="100" dirty="0">
                  <a:effectLst/>
                  <a:cs typeface="+mn-ea"/>
                  <a:sym typeface="+mn-lt"/>
                </a:endParaRPr>
              </a:p>
              <a:p>
                <a:pPr marL="342900" marR="0" indent="-342900" algn="just">
                  <a:lnSpc>
                    <a:spcPct val="200000"/>
                  </a:lnSpc>
                  <a:spcBef>
                    <a:spcPts val="0"/>
                  </a:spcBef>
                  <a:spcAft>
                    <a:spcPts val="0"/>
                  </a:spcAft>
                  <a:buClr>
                    <a:srgbClr val="0070C0"/>
                  </a:buClr>
                  <a:buFont typeface="Arial" panose="02080604020202020204" pitchFamily="34" charset="0"/>
                  <a:buChar char="•"/>
                </a:pPr>
                <a:r>
                  <a:rPr lang="zh-CN" altLang="en-US" kern="100" dirty="0">
                    <a:effectLst/>
                    <a:cs typeface="+mn-ea"/>
                    <a:sym typeface="+mn-lt"/>
                  </a:rPr>
                  <a:t>省会经济圈一体化、黄河现代产业合作示范带建设加快推进。</a:t>
                </a:r>
                <a:endParaRPr lang="en-US" altLang="zh-CN" kern="100" dirty="0">
                  <a:effectLst/>
                  <a:cs typeface="+mn-ea"/>
                  <a:sym typeface="+mn-lt"/>
                </a:endParaRPr>
              </a:p>
            </p:txBody>
          </p:sp>
        </p:grpSp>
        <p:sp>
          <p:nvSpPr>
            <p:cNvPr id="21" name="文本框 20"/>
            <p:cNvSpPr txBox="true"/>
            <p:nvPr/>
          </p:nvSpPr>
          <p:spPr>
            <a:xfrm>
              <a:off x="9848505" y="5132253"/>
              <a:ext cx="2245881" cy="1053943"/>
            </a:xfrm>
            <a:prstGeom prst="rect">
              <a:avLst/>
            </a:prstGeom>
            <a:noFill/>
          </p:spPr>
          <p:txBody>
            <a:bodyPr wrap="square" rtlCol="0">
              <a:spAutoFit/>
            </a:bodyPr>
            <a:lstStyle/>
            <a:p>
              <a:pPr algn="ctr">
                <a:lnSpc>
                  <a:spcPct val="150000"/>
                </a:lnSpc>
              </a:pPr>
              <a:r>
                <a:rPr lang="zh-CN" altLang="en-US" sz="2200" b="1" kern="100" dirty="0">
                  <a:solidFill>
                    <a:srgbClr val="C00000"/>
                  </a:solidFill>
                  <a:effectLst/>
                  <a:cs typeface="+mn-ea"/>
                  <a:sym typeface="+mn-lt"/>
                </a:rPr>
                <a:t>为聊城的发展</a:t>
              </a:r>
              <a:endParaRPr lang="en-US" altLang="zh-CN" sz="2200" b="1" kern="100" dirty="0">
                <a:solidFill>
                  <a:srgbClr val="C00000"/>
                </a:solidFill>
                <a:effectLst/>
                <a:cs typeface="+mn-ea"/>
                <a:sym typeface="+mn-lt"/>
              </a:endParaRPr>
            </a:p>
            <a:p>
              <a:pPr algn="ctr">
                <a:lnSpc>
                  <a:spcPct val="150000"/>
                </a:lnSpc>
              </a:pPr>
              <a:r>
                <a:rPr lang="zh-CN" altLang="en-US" sz="2200" b="1" kern="100" dirty="0">
                  <a:solidFill>
                    <a:srgbClr val="C00000"/>
                  </a:solidFill>
                  <a:effectLst/>
                  <a:cs typeface="+mn-ea"/>
                  <a:sym typeface="+mn-lt"/>
                </a:rPr>
                <a:t>提供了重大机遇</a:t>
              </a:r>
              <a:endParaRPr lang="zh-CN" altLang="en-US" sz="2200" b="1" dirty="0">
                <a:solidFill>
                  <a:srgbClr val="C00000"/>
                </a:solidFill>
                <a:cs typeface="+mn-ea"/>
                <a:sym typeface="+mn-lt"/>
              </a:endParaRPr>
            </a:p>
          </p:txBody>
        </p:sp>
        <p:sp>
          <p:nvSpPr>
            <p:cNvPr id="22" name="箭头: V 形 21"/>
            <p:cNvSpPr/>
            <p:nvPr/>
          </p:nvSpPr>
          <p:spPr>
            <a:xfrm>
              <a:off x="9621898" y="5558827"/>
              <a:ext cx="227192" cy="343208"/>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25" name="文本框 24"/>
          <p:cNvSpPr txBox="true"/>
          <p:nvPr/>
        </p:nvSpPr>
        <p:spPr>
          <a:xfrm>
            <a:off x="2624525" y="1108718"/>
            <a:ext cx="3280229" cy="430887"/>
          </a:xfrm>
          <a:prstGeom prst="rect">
            <a:avLst/>
          </a:prstGeom>
          <a:noFill/>
        </p:spPr>
        <p:txBody>
          <a:bodyPr wrap="square" rtlCol="0">
            <a:spAutoFit/>
          </a:bodyPr>
          <a:lstStyle/>
          <a:p>
            <a:r>
              <a:rPr lang="zh-CN" altLang="en-US" sz="2200" b="1" kern="100" dirty="0">
                <a:solidFill>
                  <a:srgbClr val="C00000"/>
                </a:solidFill>
                <a:cs typeface="+mn-ea"/>
              </a:rPr>
              <a:t>外部环境更趋复杂严峻</a:t>
            </a:r>
            <a:endParaRPr lang="zh-CN" altLang="en-US" sz="2200" b="1" kern="100" dirty="0">
              <a:solidFill>
                <a:srgbClr val="C00000"/>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71450"/>
            <a:ext cx="12192000" cy="711200"/>
            <a:chOff x="0" y="171450"/>
            <a:chExt cx="12192000" cy="711200"/>
          </a:xfrm>
        </p:grpSpPr>
        <p:grpSp>
          <p:nvGrpSpPr>
            <p:cNvPr id="5" name="组合 4"/>
            <p:cNvGrpSpPr/>
            <p:nvPr/>
          </p:nvGrpSpPr>
          <p:grpSpPr>
            <a:xfrm>
              <a:off x="0" y="171450"/>
              <a:ext cx="12192000" cy="711200"/>
              <a:chOff x="0" y="171450"/>
              <a:chExt cx="12192000" cy="711200"/>
            </a:xfrm>
          </p:grpSpPr>
          <p:sp>
            <p:nvSpPr>
              <p:cNvPr id="7" name="矩形 6"/>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6"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四、聊城商务发展面临的机遇与挑战</a:t>
              </a:r>
              <a:endParaRPr lang="zh-CN" altLang="en-US" sz="2600" b="1" dirty="0">
                <a:solidFill>
                  <a:schemeClr val="bg1"/>
                </a:solidFill>
                <a:cs typeface="+mn-ea"/>
                <a:sym typeface="+mn-lt"/>
              </a:endParaRPr>
            </a:p>
          </p:txBody>
        </p:sp>
      </p:grpSp>
      <p:grpSp>
        <p:nvGrpSpPr>
          <p:cNvPr id="9" name="组合 8"/>
          <p:cNvGrpSpPr/>
          <p:nvPr/>
        </p:nvGrpSpPr>
        <p:grpSpPr>
          <a:xfrm>
            <a:off x="685627" y="1117601"/>
            <a:ext cx="1798493" cy="502112"/>
            <a:chOff x="733252" y="1326689"/>
            <a:chExt cx="3105323" cy="502112"/>
          </a:xfrm>
        </p:grpSpPr>
        <p:sp>
          <p:nvSpPr>
            <p:cNvPr id="10" name="矩形: 圆角 9"/>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true"/>
            <p:nvPr/>
          </p:nvSpPr>
          <p:spPr>
            <a:xfrm>
              <a:off x="1112377" y="1369586"/>
              <a:ext cx="2489374" cy="400110"/>
            </a:xfrm>
            <a:prstGeom prst="rect">
              <a:avLst/>
            </a:prstGeom>
            <a:noFill/>
          </p:spPr>
          <p:txBody>
            <a:bodyPr wrap="square" rtlCol="0">
              <a:spAutoFit/>
            </a:bodyPr>
            <a:lstStyle/>
            <a:p>
              <a:r>
                <a:rPr lang="zh-CN" altLang="en-US" sz="2000" b="1" kern="100" spc="300" dirty="0">
                  <a:solidFill>
                    <a:srgbClr val="0070C0"/>
                  </a:solidFill>
                  <a:cs typeface="+mn-ea"/>
                  <a:sym typeface="+mn-lt"/>
                </a:rPr>
                <a:t>从我市看</a:t>
              </a:r>
              <a:endParaRPr lang="en-US" altLang="zh-CN" sz="2000" b="1" kern="100" spc="300" dirty="0">
                <a:solidFill>
                  <a:srgbClr val="0070C0"/>
                </a:solidFill>
                <a:cs typeface="+mn-ea"/>
                <a:sym typeface="+mn-lt"/>
              </a:endParaRPr>
            </a:p>
          </p:txBody>
        </p:sp>
      </p:grpSp>
      <p:sp>
        <p:nvSpPr>
          <p:cNvPr id="25" name="文本框 24"/>
          <p:cNvSpPr txBox="true"/>
          <p:nvPr/>
        </p:nvSpPr>
        <p:spPr>
          <a:xfrm>
            <a:off x="2624525" y="1108718"/>
            <a:ext cx="3280229" cy="430887"/>
          </a:xfrm>
          <a:prstGeom prst="rect">
            <a:avLst/>
          </a:prstGeom>
          <a:noFill/>
        </p:spPr>
        <p:txBody>
          <a:bodyPr wrap="square" rtlCol="0">
            <a:spAutoFit/>
          </a:bodyPr>
          <a:lstStyle/>
          <a:p>
            <a:r>
              <a:rPr lang="zh-CN" altLang="en-US" sz="2200" b="1" kern="100" dirty="0">
                <a:solidFill>
                  <a:srgbClr val="C00000"/>
                </a:solidFill>
                <a:cs typeface="+mn-ea"/>
              </a:rPr>
              <a:t>外部环境更趋复杂严峻</a:t>
            </a:r>
            <a:endParaRPr lang="zh-CN" altLang="en-US" sz="2200" b="1" kern="100" dirty="0">
              <a:solidFill>
                <a:srgbClr val="C00000"/>
              </a:solidFill>
              <a:cs typeface="+mn-ea"/>
            </a:endParaRPr>
          </a:p>
        </p:txBody>
      </p:sp>
      <p:grpSp>
        <p:nvGrpSpPr>
          <p:cNvPr id="26" name="组合 25"/>
          <p:cNvGrpSpPr/>
          <p:nvPr/>
        </p:nvGrpSpPr>
        <p:grpSpPr>
          <a:xfrm>
            <a:off x="800013" y="1924664"/>
            <a:ext cx="10591974" cy="2577896"/>
            <a:chOff x="932369" y="1936048"/>
            <a:chExt cx="10591974" cy="2577896"/>
          </a:xfrm>
        </p:grpSpPr>
        <p:sp>
          <p:nvSpPr>
            <p:cNvPr id="27" name="矩形 26"/>
            <p:cNvSpPr/>
            <p:nvPr/>
          </p:nvSpPr>
          <p:spPr>
            <a:xfrm>
              <a:off x="932369" y="1936048"/>
              <a:ext cx="10591974" cy="2577896"/>
            </a:xfrm>
            <a:prstGeom prst="rect">
              <a:avLst/>
            </a:prstGeom>
            <a:solidFill>
              <a:srgbClr val="FFFFFF">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true"/>
            <p:nvPr/>
          </p:nvSpPr>
          <p:spPr>
            <a:xfrm>
              <a:off x="1197091" y="1996140"/>
              <a:ext cx="10222518" cy="2444115"/>
            </a:xfrm>
            <a:prstGeom prst="rect">
              <a:avLst/>
            </a:prstGeom>
            <a:noFill/>
          </p:spPr>
          <p:txBody>
            <a:bodyPr wrap="square">
              <a:spAutoFit/>
            </a:bodyPr>
            <a:lstStyle/>
            <a:p>
              <a:pPr marL="285750" marR="0" indent="-285750" algn="just">
                <a:lnSpc>
                  <a:spcPct val="170000"/>
                </a:lnSpc>
                <a:spcBef>
                  <a:spcPts val="0"/>
                </a:spcBef>
                <a:spcAft>
                  <a:spcPts val="0"/>
                </a:spcAft>
                <a:buClr>
                  <a:srgbClr val="0070C0"/>
                </a:buClr>
                <a:buFont typeface="Arial" panose="02080604020202020204" pitchFamily="34" charset="0"/>
                <a:buChar char="•"/>
              </a:pPr>
              <a:r>
                <a:rPr lang="zh-CN" altLang="en-US" sz="1800" kern="100" dirty="0">
                  <a:effectLst/>
                  <a:cs typeface="+mn-ea"/>
                  <a:sym typeface="+mn-lt"/>
                </a:rPr>
                <a:t>今年</a:t>
              </a:r>
              <a:r>
                <a:rPr lang="en-US" altLang="zh-CN" sz="1800" b="0" kern="100" dirty="0">
                  <a:effectLst/>
                  <a:cs typeface="+mn-ea"/>
                  <a:sym typeface="+mn-lt"/>
                </a:rPr>
                <a:t>3</a:t>
              </a:r>
              <a:r>
                <a:rPr lang="zh-CN" altLang="en-US" sz="1800" b="0" kern="100" dirty="0">
                  <a:effectLst/>
                  <a:cs typeface="+mn-ea"/>
                  <a:sym typeface="+mn-lt"/>
                </a:rPr>
                <a:t>月以来国内新冠肺炎疫情多点散发，居民对餐饮、住宿等消费仍有顾虑。</a:t>
              </a:r>
              <a:endParaRPr lang="en-US" altLang="zh-CN" sz="1800" b="0" kern="100" dirty="0">
                <a:effectLst/>
                <a:cs typeface="+mn-ea"/>
                <a:sym typeface="+mn-lt"/>
              </a:endParaRPr>
            </a:p>
            <a:p>
              <a:pPr marL="285750" marR="0" indent="-285750" algn="just">
                <a:lnSpc>
                  <a:spcPct val="170000"/>
                </a:lnSpc>
                <a:spcBef>
                  <a:spcPts val="0"/>
                </a:spcBef>
                <a:spcAft>
                  <a:spcPts val="0"/>
                </a:spcAft>
                <a:buClr>
                  <a:srgbClr val="0070C0"/>
                </a:buClr>
                <a:buFont typeface="Arial" panose="02080604020202020204" pitchFamily="34" charset="0"/>
                <a:buChar char="•"/>
              </a:pPr>
              <a:r>
                <a:rPr lang="zh-CN" altLang="en-US" sz="1800" b="0" kern="100" dirty="0">
                  <a:effectLst/>
                  <a:cs typeface="+mn-ea"/>
                  <a:sym typeface="+mn-lt"/>
                </a:rPr>
                <a:t>外贸回升向好压力较大，受俄乌局势影响，钢铁板材、生物制品等产品受影响严重。</a:t>
              </a:r>
              <a:endParaRPr lang="en-US" altLang="zh-CN" sz="1800" b="0" kern="100" dirty="0">
                <a:effectLst/>
                <a:cs typeface="+mn-ea"/>
                <a:sym typeface="+mn-lt"/>
              </a:endParaRPr>
            </a:p>
            <a:p>
              <a:pPr marL="285750" marR="0" indent="-285750" algn="just">
                <a:lnSpc>
                  <a:spcPct val="170000"/>
                </a:lnSpc>
                <a:spcBef>
                  <a:spcPts val="0"/>
                </a:spcBef>
                <a:spcAft>
                  <a:spcPts val="0"/>
                </a:spcAft>
                <a:buClr>
                  <a:srgbClr val="0070C0"/>
                </a:buClr>
                <a:buFont typeface="Arial" panose="02080604020202020204" pitchFamily="34" charset="0"/>
                <a:buChar char="•"/>
              </a:pPr>
              <a:r>
                <a:rPr lang="zh-CN" altLang="en-US" sz="1800" b="0" kern="100" dirty="0">
                  <a:effectLst/>
                  <a:cs typeface="+mn-ea"/>
                  <a:sym typeface="+mn-lt"/>
                </a:rPr>
                <a:t>企业仍</a:t>
              </a:r>
              <a:r>
                <a:rPr lang="zh-CN" altLang="en-US" sz="1800" b="0" kern="100" dirty="0" smtClean="0">
                  <a:effectLst/>
                  <a:cs typeface="+mn-ea"/>
                  <a:sym typeface="+mn-lt"/>
                </a:rPr>
                <a:t>面临国际</a:t>
              </a:r>
              <a:r>
                <a:rPr lang="zh-CN" altLang="en-US" sz="1800" b="0" kern="100" dirty="0">
                  <a:effectLst/>
                  <a:cs typeface="+mn-ea"/>
                  <a:sym typeface="+mn-lt"/>
                </a:rPr>
                <a:t>物流成本、原材料成本、能源成本、人力成本上涨等困难。</a:t>
              </a:r>
              <a:endParaRPr lang="en-US" altLang="zh-CN" sz="1800" b="0" kern="100" dirty="0">
                <a:effectLst/>
                <a:cs typeface="+mn-ea"/>
                <a:sym typeface="+mn-lt"/>
              </a:endParaRPr>
            </a:p>
            <a:p>
              <a:pPr marL="285750" marR="0" indent="-285750" algn="just">
                <a:lnSpc>
                  <a:spcPct val="170000"/>
                </a:lnSpc>
                <a:spcBef>
                  <a:spcPts val="0"/>
                </a:spcBef>
                <a:spcAft>
                  <a:spcPts val="0"/>
                </a:spcAft>
                <a:buClr>
                  <a:srgbClr val="0070C0"/>
                </a:buClr>
                <a:buFont typeface="Arial" panose="02080604020202020204" pitchFamily="34" charset="0"/>
                <a:buChar char="•"/>
              </a:pPr>
              <a:r>
                <a:rPr lang="zh-CN" altLang="en-US" sz="1800" b="0" kern="100" dirty="0">
                  <a:effectLst/>
                  <a:cs typeface="+mn-ea"/>
                  <a:sym typeface="+mn-lt"/>
                </a:rPr>
                <a:t>外资增长不确定性因素增多，</a:t>
              </a:r>
              <a:r>
                <a:rPr lang="zh-CN" altLang="en-US" sz="1800" kern="100" dirty="0">
                  <a:effectLst/>
                  <a:cs typeface="+mn-ea"/>
                  <a:sym typeface="+mn-lt"/>
                </a:rPr>
                <a:t>受疫情影响，人员跨境流动受限。</a:t>
              </a:r>
              <a:endParaRPr lang="en-US" altLang="zh-CN" sz="1800" kern="100" dirty="0">
                <a:effectLst/>
                <a:cs typeface="+mn-ea"/>
                <a:sym typeface="+mn-lt"/>
              </a:endParaRPr>
            </a:p>
            <a:p>
              <a:pPr marL="285750" marR="0" indent="-285750" algn="just">
                <a:lnSpc>
                  <a:spcPct val="170000"/>
                </a:lnSpc>
                <a:spcBef>
                  <a:spcPts val="0"/>
                </a:spcBef>
                <a:spcAft>
                  <a:spcPts val="0"/>
                </a:spcAft>
                <a:buClr>
                  <a:srgbClr val="0070C0"/>
                </a:buClr>
                <a:buFont typeface="Arial" panose="02080604020202020204" pitchFamily="34" charset="0"/>
                <a:buChar char="•"/>
              </a:pPr>
              <a:r>
                <a:rPr lang="zh-CN" altLang="en-US" sz="1800" kern="100" dirty="0">
                  <a:effectLst/>
                  <a:cs typeface="+mn-ea"/>
                  <a:sym typeface="+mn-lt"/>
                </a:rPr>
                <a:t>全球国际直接投资持续下降，主要经济体纷纷出台政策促进制造业“回流”，国际引资竞争加剧。</a:t>
              </a:r>
              <a:endParaRPr lang="zh-CN" altLang="en-US" sz="1000" kern="100" dirty="0">
                <a:effectLst/>
                <a:cs typeface="+mn-ea"/>
                <a:sym typeface="+mn-lt"/>
              </a:endParaRPr>
            </a:p>
          </p:txBody>
        </p:sp>
      </p:grpSp>
      <p:grpSp>
        <p:nvGrpSpPr>
          <p:cNvPr id="2" name="组合 1"/>
          <p:cNvGrpSpPr/>
          <p:nvPr/>
        </p:nvGrpSpPr>
        <p:grpSpPr>
          <a:xfrm>
            <a:off x="0" y="4747419"/>
            <a:ext cx="12133006" cy="2110581"/>
            <a:chOff x="0" y="4747419"/>
            <a:chExt cx="12133006" cy="2110581"/>
          </a:xfrm>
        </p:grpSpPr>
        <p:sp>
          <p:nvSpPr>
            <p:cNvPr id="29" name="矩形: 单圆角 28"/>
            <p:cNvSpPr/>
            <p:nvPr/>
          </p:nvSpPr>
          <p:spPr>
            <a:xfrm>
              <a:off x="0" y="4747419"/>
              <a:ext cx="12133006" cy="2110581"/>
            </a:xfrm>
            <a:prstGeom prst="round1Rect">
              <a:avLst>
                <a:gd name="adj" fmla="val 25392"/>
              </a:avLst>
            </a:prstGeom>
            <a:gradFill flip="none" rotWithShape="true">
              <a:gsLst>
                <a:gs pos="100000">
                  <a:srgbClr val="0070C0"/>
                </a:gs>
                <a:gs pos="1000">
                  <a:srgbClr val="0A81CA"/>
                </a:gs>
              </a:gsLst>
              <a:lin ang="810000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文本框 29"/>
            <p:cNvSpPr txBox="true"/>
            <p:nvPr/>
          </p:nvSpPr>
          <p:spPr>
            <a:xfrm>
              <a:off x="800013" y="5397396"/>
              <a:ext cx="10591974" cy="822020"/>
            </a:xfrm>
            <a:prstGeom prst="rect">
              <a:avLst/>
            </a:prstGeom>
            <a:noFill/>
          </p:spPr>
          <p:txBody>
            <a:bodyPr wrap="square">
              <a:spAutoFit/>
            </a:bodyPr>
            <a:lstStyle/>
            <a:p>
              <a:pPr marL="0" marR="0" algn="just">
                <a:lnSpc>
                  <a:spcPts val="3000"/>
                </a:lnSpc>
                <a:spcBef>
                  <a:spcPts val="0"/>
                </a:spcBef>
                <a:spcAft>
                  <a:spcPts val="0"/>
                </a:spcAft>
              </a:pPr>
              <a:r>
                <a:rPr lang="zh-CN" altLang="en-US" sz="1800" kern="100" dirty="0">
                  <a:solidFill>
                    <a:schemeClr val="bg1"/>
                  </a:solidFill>
                  <a:effectLst/>
                  <a:cs typeface="+mn-ea"/>
                  <a:sym typeface="+mn-lt"/>
                </a:rPr>
                <a:t>商务发展面临的机遇和挑战前所未有</a:t>
              </a:r>
              <a:r>
                <a:rPr lang="en-US" altLang="zh-CN" sz="1800" kern="100" dirty="0">
                  <a:solidFill>
                    <a:schemeClr val="bg1"/>
                  </a:solidFill>
                  <a:effectLst/>
                  <a:cs typeface="+mn-ea"/>
                  <a:sym typeface="+mn-lt"/>
                </a:rPr>
                <a:t>, </a:t>
              </a:r>
              <a:r>
                <a:rPr lang="zh-CN" altLang="en-US" sz="1800" kern="100" dirty="0">
                  <a:solidFill>
                    <a:schemeClr val="bg1"/>
                  </a:solidFill>
                  <a:effectLst/>
                  <a:cs typeface="+mn-ea"/>
                  <a:sym typeface="+mn-lt"/>
                </a:rPr>
                <a:t>总体上机遇大于挑战，必须增强机遇意识和风险意识，准确识变、科学应变、主动求变，抓住机遇，应对挑战，在危机中育先机、于变局中开新局。</a:t>
              </a:r>
              <a:endParaRPr lang="zh-CN" altLang="en-US" sz="1000" kern="100" dirty="0">
                <a:solidFill>
                  <a:schemeClr val="bg1"/>
                </a:solidFill>
                <a:effectLst/>
                <a:cs typeface="+mn-ea"/>
                <a:sym typeface="+mn-lt"/>
              </a:endParaRPr>
            </a:p>
          </p:txBody>
        </p:sp>
        <p:grpSp>
          <p:nvGrpSpPr>
            <p:cNvPr id="31" name="组合 30"/>
            <p:cNvGrpSpPr/>
            <p:nvPr/>
          </p:nvGrpSpPr>
          <p:grpSpPr>
            <a:xfrm>
              <a:off x="775559" y="4923798"/>
              <a:ext cx="10747959" cy="430887"/>
              <a:chOff x="775559" y="4923798"/>
              <a:chExt cx="10747959" cy="430887"/>
            </a:xfrm>
          </p:grpSpPr>
          <p:sp>
            <p:nvSpPr>
              <p:cNvPr id="32" name="矩形 31"/>
              <p:cNvSpPr/>
              <p:nvPr/>
            </p:nvSpPr>
            <p:spPr>
              <a:xfrm>
                <a:off x="775559" y="5211902"/>
                <a:ext cx="1211667" cy="84631"/>
              </a:xfrm>
              <a:prstGeom prst="rect">
                <a:avLst/>
              </a:prstGeom>
              <a:gradFill flip="none" rotWithShape="true">
                <a:gsLst>
                  <a:gs pos="100000">
                    <a:schemeClr val="accent4">
                      <a:lumMod val="40000"/>
                      <a:lumOff val="60000"/>
                    </a:schemeClr>
                  </a:gs>
                  <a:gs pos="1000">
                    <a:schemeClr val="bg1">
                      <a:alpha val="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3" name="组合 32"/>
              <p:cNvGrpSpPr/>
              <p:nvPr/>
            </p:nvGrpSpPr>
            <p:grpSpPr>
              <a:xfrm>
                <a:off x="782637" y="4923798"/>
                <a:ext cx="10740881" cy="430887"/>
                <a:chOff x="782637" y="4923798"/>
                <a:chExt cx="10740881" cy="430887"/>
              </a:xfrm>
            </p:grpSpPr>
            <p:sp>
              <p:nvSpPr>
                <p:cNvPr id="34" name="文本占位符 5"/>
                <p:cNvSpPr txBox="true"/>
                <p:nvPr/>
              </p:nvSpPr>
              <p:spPr>
                <a:xfrm>
                  <a:off x="782637" y="4923798"/>
                  <a:ext cx="1968727"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200" b="1" dirty="0">
                      <a:solidFill>
                        <a:schemeClr val="bg1"/>
                      </a:solidFill>
                      <a:cs typeface="+mn-ea"/>
                      <a:sym typeface="+mn-lt"/>
                    </a:rPr>
                    <a:t>综合来看</a:t>
                  </a:r>
                  <a:endParaRPr lang="zh-CN" altLang="en-US" sz="2200" b="1" dirty="0">
                    <a:solidFill>
                      <a:schemeClr val="bg1"/>
                    </a:solidFill>
                    <a:cs typeface="+mn-ea"/>
                    <a:sym typeface="+mn-lt"/>
                  </a:endParaRPr>
                </a:p>
              </p:txBody>
            </p:sp>
            <p:sp>
              <p:nvSpPr>
                <p:cNvPr id="35" name="箭头: V 形 34"/>
                <p:cNvSpPr/>
                <p:nvPr/>
              </p:nvSpPr>
              <p:spPr>
                <a:xfrm>
                  <a:off x="2107063" y="5022039"/>
                  <a:ext cx="145600" cy="196850"/>
                </a:xfrm>
                <a:prstGeom prst="chevron">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36" name="直接连接符 35"/>
                <p:cNvCxnSpPr/>
                <p:nvPr/>
              </p:nvCxnSpPr>
              <p:spPr>
                <a:xfrm>
                  <a:off x="2275609" y="5112327"/>
                  <a:ext cx="9247909" cy="0"/>
                </a:xfrm>
                <a:prstGeom prst="line">
                  <a:avLst/>
                </a:prstGeom>
                <a:ln>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true"/>
          </p:cNvPicPr>
          <p:nvPr/>
        </p:nvPicPr>
        <p:blipFill rotWithShape="true">
          <a:blip r:embed="rId1" cstate="print">
            <a:extLst>
              <a:ext uri="{28A0092B-C50C-407E-A947-70E740481C1C}">
                <a14:useLocalDpi xmlns:a14="http://schemas.microsoft.com/office/drawing/2010/main" val="false"/>
              </a:ext>
            </a:extLst>
          </a:blip>
          <a:srcRect t="7817" b="27894"/>
          <a:stretch>
            <a:fillRect/>
          </a:stretch>
        </p:blipFill>
        <p:spPr>
          <a:xfrm>
            <a:off x="-3" y="1631861"/>
            <a:ext cx="12192000" cy="5226139"/>
          </a:xfrm>
          <a:prstGeom prst="rect">
            <a:avLst/>
          </a:prstGeom>
        </p:spPr>
      </p:pic>
      <p:pic>
        <p:nvPicPr>
          <p:cNvPr id="18" name="图片 17"/>
          <p:cNvPicPr>
            <a:picLocks noChangeAspect="true"/>
          </p:cNvPicPr>
          <p:nvPr/>
        </p:nvPicPr>
        <p:blipFill rotWithShape="true">
          <a:blip r:embed="rId2" cstate="print">
            <a:extLst>
              <a:ext uri="{28A0092B-C50C-407E-A947-70E740481C1C}">
                <a14:useLocalDpi xmlns:a14="http://schemas.microsoft.com/office/drawing/2010/main" val="false"/>
              </a:ext>
            </a:extLst>
          </a:blip>
          <a:srcRect r="17012" b="7189"/>
          <a:stretch>
            <a:fillRect/>
          </a:stretch>
        </p:blipFill>
        <p:spPr>
          <a:xfrm>
            <a:off x="-1" y="0"/>
            <a:ext cx="12192001" cy="3606800"/>
          </a:xfrm>
          <a:prstGeom prst="rect">
            <a:avLst/>
          </a:prstGeom>
        </p:spPr>
      </p:pic>
      <p:sp>
        <p:nvSpPr>
          <p:cNvPr id="21" name="矩形 20"/>
          <p:cNvSpPr/>
          <p:nvPr/>
        </p:nvSpPr>
        <p:spPr>
          <a:xfrm>
            <a:off x="-2" y="0"/>
            <a:ext cx="12192001" cy="3606800"/>
          </a:xfrm>
          <a:prstGeom prst="rect">
            <a:avLst/>
          </a:prstGeom>
          <a:gradFill>
            <a:gsLst>
              <a:gs pos="99000">
                <a:srgbClr val="007CC8">
                  <a:alpha val="68000"/>
                </a:srgbClr>
              </a:gs>
              <a:gs pos="0">
                <a:srgbClr val="007CC8"/>
              </a:gs>
            </a:gsLst>
            <a:lin ang="5400000" scaled="true"/>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23" name="矩形 22"/>
          <p:cNvSpPr/>
          <p:nvPr/>
        </p:nvSpPr>
        <p:spPr>
          <a:xfrm>
            <a:off x="-2" y="3606800"/>
            <a:ext cx="12192002" cy="1016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文本占位符 8"/>
          <p:cNvSpPr txBox="true"/>
          <p:nvPr/>
        </p:nvSpPr>
        <p:spPr>
          <a:xfrm>
            <a:off x="1536700" y="1495354"/>
            <a:ext cx="2104811" cy="2320958"/>
          </a:xfrm>
          <a:prstGeom prst="rect">
            <a:avLst/>
          </a:prstGeom>
        </p:spPr>
        <p:txBody>
          <a:bodyPr vert="horz" wrap="none" lIns="0" tIns="45720" rIns="0" bIns="45720" rtlCol="0">
            <a:noAutofit/>
          </a:bodyPr>
          <a:lstStyle>
            <a:lvl1pPr marL="0" indent="0" algn="ctr" defTabSz="457200" rtl="0" eaLnBrk="1" latinLnBrk="0" hangingPunct="1">
              <a:lnSpc>
                <a:spcPct val="100000"/>
              </a:lnSpc>
              <a:spcBef>
                <a:spcPts val="0"/>
              </a:spcBef>
              <a:buFontTx/>
              <a:buNone/>
              <a:defRPr lang="en-US" altLang="zh-CN" sz="16600" b="1" kern="1200" spc="600" dirty="0">
                <a:ln w="19050">
                  <a:gradFill>
                    <a:gsLst>
                      <a:gs pos="23000">
                        <a:schemeClr val="bg1"/>
                      </a:gs>
                      <a:gs pos="56000">
                        <a:schemeClr val="bg1">
                          <a:alpha val="0"/>
                        </a:schemeClr>
                      </a:gs>
                      <a:gs pos="100000">
                        <a:schemeClr val="bg1">
                          <a:alpha val="0"/>
                        </a:schemeClr>
                      </a:gs>
                    </a:gsLst>
                    <a:lin ang="5400000" scaled="true"/>
                  </a:gradFill>
                </a:ln>
                <a:gradFill>
                  <a:gsLst>
                    <a:gs pos="17000">
                      <a:schemeClr val="bg1">
                        <a:alpha val="74000"/>
                      </a:schemeClr>
                    </a:gs>
                    <a:gs pos="58000">
                      <a:srgbClr val="FFFFFF">
                        <a:alpha val="24000"/>
                      </a:srgbClr>
                    </a:gs>
                    <a:gs pos="83000">
                      <a:schemeClr val="bg1">
                        <a:alpha val="0"/>
                      </a:schemeClr>
                    </a:gs>
                  </a:gsLst>
                  <a:lin ang="5400000" scaled="true"/>
                </a:gradFill>
                <a:latin typeface="Impact" panose="020B0806030902050204" pitchFamily="34" charset="0"/>
                <a:ea typeface="+mn-ea"/>
                <a:cs typeface="+mn-cs"/>
              </a:defRPr>
            </a:lvl1pPr>
            <a:lvl2pPr marL="685800" indent="-228600" algn="l" defTabSz="914400" rtl="0" eaLnBrk="1" latinLnBrk="0" hangingPunct="1">
              <a:lnSpc>
                <a:spcPct val="100000"/>
              </a:lnSpc>
              <a:spcBef>
                <a:spcPts val="0"/>
              </a:spcBef>
              <a:buFont typeface="Arial" panose="0208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8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0"/>
              </a:spcBef>
              <a:buFont typeface="Arial" panose="0208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0"/>
              </a:spcBef>
              <a:buFont typeface="Arial" panose="0208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r>
              <a:rPr lang="en-US" altLang="zh-CN" dirty="0">
                <a:latin typeface="+mn-lt"/>
                <a:cs typeface="+mn-ea"/>
                <a:sym typeface="+mn-lt"/>
              </a:rPr>
              <a:t>0</a:t>
            </a:r>
            <a:r>
              <a:rPr lang="zh-CN" altLang="en-US" sz="100" dirty="0">
                <a:latin typeface="+mn-lt"/>
                <a:cs typeface="+mn-ea"/>
                <a:sym typeface="+mn-lt"/>
              </a:rPr>
              <a:t> </a:t>
            </a:r>
            <a:r>
              <a:rPr lang="en-US" altLang="zh-CN" dirty="0">
                <a:latin typeface="+mn-lt"/>
                <a:cs typeface="+mn-ea"/>
                <a:sym typeface="+mn-lt"/>
              </a:rPr>
              <a:t>2</a:t>
            </a:r>
            <a:endParaRPr lang="en-US" altLang="zh-CN" dirty="0">
              <a:latin typeface="+mn-lt"/>
              <a:cs typeface="+mn-ea"/>
              <a:sym typeface="+mn-lt"/>
            </a:endParaRPr>
          </a:p>
        </p:txBody>
      </p:sp>
      <p:sp>
        <p:nvSpPr>
          <p:cNvPr id="26" name="矩形 25"/>
          <p:cNvSpPr/>
          <p:nvPr/>
        </p:nvSpPr>
        <p:spPr>
          <a:xfrm>
            <a:off x="-6" y="3708400"/>
            <a:ext cx="12192001" cy="3149600"/>
          </a:xfrm>
          <a:prstGeom prst="rect">
            <a:avLst/>
          </a:prstGeom>
          <a:solidFill>
            <a:srgbClr val="FFFFFF">
              <a:alpha val="8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标题 5"/>
          <p:cNvSpPr txBox="true"/>
          <p:nvPr/>
        </p:nvSpPr>
        <p:spPr>
          <a:xfrm>
            <a:off x="1934643" y="4665979"/>
            <a:ext cx="5549900" cy="92333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5000" b="1" kern="100" dirty="0">
                <a:latin typeface="+mn-lt"/>
                <a:ea typeface="+mn-ea"/>
                <a:cs typeface="+mn-ea"/>
                <a:sym typeface="+mn-lt"/>
              </a:rPr>
              <a:t>锚定聊城商务发展</a:t>
            </a:r>
            <a:endParaRPr lang="en-US" sz="5000" b="1" kern="100" dirty="0">
              <a:latin typeface="+mn-lt"/>
              <a:ea typeface="+mn-ea"/>
              <a:cs typeface="+mn-ea"/>
              <a:sym typeface="+mn-lt"/>
            </a:endParaRPr>
          </a:p>
        </p:txBody>
      </p:sp>
      <p:pic>
        <p:nvPicPr>
          <p:cNvPr id="2" name="图片 1"/>
          <p:cNvPicPr>
            <a:picLocks noChangeAspect="true"/>
          </p:cNvPicPr>
          <p:nvPr/>
        </p:nvPicPr>
        <p:blipFill>
          <a:blip r:embed="rId3"/>
          <a:stretch>
            <a:fillRect/>
          </a:stretch>
        </p:blipFill>
        <p:spPr>
          <a:xfrm>
            <a:off x="6550668" y="3706945"/>
            <a:ext cx="3706689" cy="23837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71450"/>
            <a:ext cx="12192000" cy="711200"/>
            <a:chOff x="0" y="171450"/>
            <a:chExt cx="12192000" cy="711200"/>
          </a:xfrm>
        </p:grpSpPr>
        <p:grpSp>
          <p:nvGrpSpPr>
            <p:cNvPr id="4" name="组合 3"/>
            <p:cNvGrpSpPr/>
            <p:nvPr/>
          </p:nvGrpSpPr>
          <p:grpSpPr>
            <a:xfrm>
              <a:off x="0" y="171450"/>
              <a:ext cx="12192000" cy="711200"/>
              <a:chOff x="0" y="171450"/>
              <a:chExt cx="12192000" cy="711200"/>
            </a:xfrm>
          </p:grpSpPr>
          <p:sp>
            <p:nvSpPr>
              <p:cNvPr id="6" name="矩形 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一、总体要求</a:t>
              </a:r>
              <a:endParaRPr lang="zh-CN" altLang="en-US" sz="2600" b="1" dirty="0">
                <a:solidFill>
                  <a:schemeClr val="bg1"/>
                </a:solidFill>
                <a:cs typeface="+mn-ea"/>
                <a:sym typeface="+mn-lt"/>
              </a:endParaRPr>
            </a:p>
          </p:txBody>
        </p:sp>
      </p:grpSp>
      <p:grpSp>
        <p:nvGrpSpPr>
          <p:cNvPr id="21" name="组合 20"/>
          <p:cNvGrpSpPr/>
          <p:nvPr/>
        </p:nvGrpSpPr>
        <p:grpSpPr>
          <a:xfrm>
            <a:off x="1354316" y="931423"/>
            <a:ext cx="9483369" cy="1848431"/>
            <a:chOff x="1265781" y="931423"/>
            <a:chExt cx="9483369" cy="1848431"/>
          </a:xfrm>
        </p:grpSpPr>
        <p:grpSp>
          <p:nvGrpSpPr>
            <p:cNvPr id="11" name="组合 10"/>
            <p:cNvGrpSpPr/>
            <p:nvPr/>
          </p:nvGrpSpPr>
          <p:grpSpPr>
            <a:xfrm>
              <a:off x="1265781" y="931423"/>
              <a:ext cx="9311460" cy="1846754"/>
              <a:chOff x="1259976" y="1307296"/>
              <a:chExt cx="9311460" cy="2504351"/>
            </a:xfrm>
          </p:grpSpPr>
          <p:grpSp>
            <p:nvGrpSpPr>
              <p:cNvPr id="13" name="组合 12"/>
              <p:cNvGrpSpPr/>
              <p:nvPr/>
            </p:nvGrpSpPr>
            <p:grpSpPr>
              <a:xfrm>
                <a:off x="1259976" y="1682321"/>
                <a:ext cx="9311460" cy="2129326"/>
                <a:chOff x="7062788" y="2019304"/>
                <a:chExt cx="3393455" cy="2098367"/>
              </a:xfrm>
            </p:grpSpPr>
            <p:grpSp>
              <p:nvGrpSpPr>
                <p:cNvPr id="16" name="组合 15"/>
                <p:cNvGrpSpPr/>
                <p:nvPr/>
              </p:nvGrpSpPr>
              <p:grpSpPr>
                <a:xfrm>
                  <a:off x="7067714" y="2019304"/>
                  <a:ext cx="3388529" cy="2098367"/>
                  <a:chOff x="911225" y="1380521"/>
                  <a:chExt cx="3388529" cy="2462627"/>
                </a:xfrm>
              </p:grpSpPr>
              <p:sp>
                <p:nvSpPr>
                  <p:cNvPr id="18" name="矩形: 圆角 17"/>
                  <p:cNvSpPr/>
                  <p:nvPr/>
                </p:nvSpPr>
                <p:spPr>
                  <a:xfrm>
                    <a:off x="911225" y="1380521"/>
                    <a:ext cx="3388529" cy="2462627"/>
                  </a:xfrm>
                  <a:prstGeom prst="roundRect">
                    <a:avLst>
                      <a:gd name="adj" fmla="val 0"/>
                    </a:avLst>
                  </a:pr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cxnSp>
                <p:nvCxnSpPr>
                  <p:cNvPr id="19" name="直接连接符 18"/>
                  <p:cNvCxnSpPr/>
                  <p:nvPr/>
                </p:nvCxnSpPr>
                <p:spPr>
                  <a:xfrm>
                    <a:off x="1131651" y="1380521"/>
                    <a:ext cx="3168103" cy="0"/>
                  </a:xfrm>
                  <a:prstGeom prst="line">
                    <a:avLst/>
                  </a:prstGeom>
                  <a:ln w="6350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flipV="true">
                  <a:off x="7062788" y="4070907"/>
                  <a:ext cx="2794334" cy="31176"/>
                </a:xfrm>
                <a:prstGeom prst="line">
                  <a:avLst/>
                </a:prstGeom>
                <a:ln w="6350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14" name="文本框 13"/>
              <p:cNvSpPr txBox="true"/>
              <p:nvPr/>
            </p:nvSpPr>
            <p:spPr>
              <a:xfrm>
                <a:off x="1273492" y="1307296"/>
                <a:ext cx="432928" cy="512716"/>
              </a:xfrm>
              <a:custGeom>
                <a:avLst/>
                <a:gdLst/>
                <a:ahLst/>
                <a:cxnLst/>
                <a:rect l="l" t="t" r="r" b="b"/>
                <a:pathLst>
                  <a:path w="468781" h="406077">
                    <a:moveTo>
                      <a:pt x="422002" y="0"/>
                    </a:moveTo>
                    <a:lnTo>
                      <a:pt x="468781" y="88580"/>
                    </a:lnTo>
                    <a:cubicBezTo>
                      <a:pt x="430628" y="106496"/>
                      <a:pt x="404253" y="124328"/>
                      <a:pt x="389655" y="142077"/>
                    </a:cubicBezTo>
                    <a:cubicBezTo>
                      <a:pt x="375057" y="159826"/>
                      <a:pt x="366929" y="180810"/>
                      <a:pt x="365271" y="205029"/>
                    </a:cubicBezTo>
                    <a:lnTo>
                      <a:pt x="468781" y="205029"/>
                    </a:lnTo>
                    <a:lnTo>
                      <a:pt x="468781" y="406077"/>
                    </a:lnTo>
                    <a:lnTo>
                      <a:pt x="252305" y="406077"/>
                    </a:lnTo>
                    <a:lnTo>
                      <a:pt x="252305" y="239367"/>
                    </a:lnTo>
                    <a:cubicBezTo>
                      <a:pt x="252305" y="177990"/>
                      <a:pt x="265078" y="129553"/>
                      <a:pt x="290624" y="94055"/>
                    </a:cubicBezTo>
                    <a:cubicBezTo>
                      <a:pt x="316170" y="58556"/>
                      <a:pt x="359962" y="27204"/>
                      <a:pt x="422002" y="0"/>
                    </a:cubicBezTo>
                    <a:close/>
                    <a:moveTo>
                      <a:pt x="169696" y="0"/>
                    </a:moveTo>
                    <a:lnTo>
                      <a:pt x="216475" y="88580"/>
                    </a:lnTo>
                    <a:cubicBezTo>
                      <a:pt x="178322" y="106496"/>
                      <a:pt x="151947" y="124328"/>
                      <a:pt x="137350" y="142077"/>
                    </a:cubicBezTo>
                    <a:cubicBezTo>
                      <a:pt x="122752" y="159826"/>
                      <a:pt x="114624" y="180810"/>
                      <a:pt x="112965" y="205029"/>
                    </a:cubicBezTo>
                    <a:lnTo>
                      <a:pt x="216475" y="205029"/>
                    </a:lnTo>
                    <a:lnTo>
                      <a:pt x="216475" y="406077"/>
                    </a:lnTo>
                    <a:lnTo>
                      <a:pt x="0" y="406077"/>
                    </a:lnTo>
                    <a:lnTo>
                      <a:pt x="0" y="239367"/>
                    </a:lnTo>
                    <a:cubicBezTo>
                      <a:pt x="0" y="177990"/>
                      <a:pt x="12772" y="129553"/>
                      <a:pt x="38318" y="94055"/>
                    </a:cubicBezTo>
                    <a:cubicBezTo>
                      <a:pt x="63864" y="58556"/>
                      <a:pt x="107657" y="27204"/>
                      <a:pt x="16969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false" anchor="t" anchorCtr="false" forceAA="false" compatLnSpc="true">
                <a:noAutofit/>
              </a:bodyPr>
              <a:lstStyle/>
              <a:p>
                <a:pPr algn="ctr"/>
                <a:endParaRPr lang="zh-CN" altLang="en-US" sz="8000" b="1" spc="600" dirty="0">
                  <a:solidFill>
                    <a:schemeClr val="bg1"/>
                  </a:solidFill>
                  <a:cs typeface="+mn-ea"/>
                  <a:sym typeface="+mn-lt"/>
                </a:endParaRPr>
              </a:p>
            </p:txBody>
          </p:sp>
          <p:sp>
            <p:nvSpPr>
              <p:cNvPr id="15" name="文本框 14"/>
              <p:cNvSpPr txBox="true"/>
              <p:nvPr/>
            </p:nvSpPr>
            <p:spPr>
              <a:xfrm>
                <a:off x="1982296" y="1899550"/>
                <a:ext cx="6336976" cy="1624007"/>
              </a:xfrm>
              <a:prstGeom prst="rect">
                <a:avLst/>
              </a:prstGeom>
              <a:noFill/>
            </p:spPr>
            <p:txBody>
              <a:bodyPr wrap="square" lIns="0" tIns="0" rIns="0" bIns="0" rtlCol="0">
                <a:spAutoFit/>
              </a:bodyPr>
              <a:lstStyle/>
              <a:p>
                <a:pPr algn="just">
                  <a:lnSpc>
                    <a:spcPct val="150000"/>
                  </a:lnSpc>
                </a:pPr>
                <a:r>
                  <a:rPr lang="zh-CN" altLang="en-US" dirty="0">
                    <a:solidFill>
                      <a:schemeClr val="tx1">
                        <a:lumMod val="85000"/>
                        <a:lumOff val="15000"/>
                      </a:schemeClr>
                    </a:solidFill>
                    <a:cs typeface="+mn-ea"/>
                    <a:sym typeface="+mn-lt"/>
                  </a:rPr>
                  <a:t>以习近平新时代中国特色社会主义思想为指导，全面贯彻党的十九大和十九届历次全会精神，深入落实习近平总书记对山东工作的重要指示要求。</a:t>
                </a:r>
                <a:endParaRPr lang="en-US" altLang="zh-CN" dirty="0">
                  <a:solidFill>
                    <a:schemeClr val="tx1">
                      <a:lumMod val="85000"/>
                      <a:lumOff val="15000"/>
                    </a:schemeClr>
                  </a:solidFill>
                  <a:cs typeface="+mn-ea"/>
                  <a:sym typeface="+mn-lt"/>
                </a:endParaRPr>
              </a:p>
            </p:txBody>
          </p:sp>
        </p:grpSp>
        <p:pic>
          <p:nvPicPr>
            <p:cNvPr id="12" name="图片 11"/>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flipH="true">
              <a:off x="8946801" y="945506"/>
              <a:ext cx="1802349" cy="1834348"/>
            </a:xfrm>
            <a:prstGeom prst="rect">
              <a:avLst/>
            </a:prstGeom>
          </p:spPr>
        </p:pic>
      </p:grpSp>
      <p:sp>
        <p:nvSpPr>
          <p:cNvPr id="25" name="矩形: 单圆角 24"/>
          <p:cNvSpPr/>
          <p:nvPr/>
        </p:nvSpPr>
        <p:spPr>
          <a:xfrm>
            <a:off x="0" y="2900059"/>
            <a:ext cx="12192000" cy="3957941"/>
          </a:xfrm>
          <a:prstGeom prst="round1Rect">
            <a:avLst>
              <a:gd name="adj" fmla="val 25392"/>
            </a:avLst>
          </a:prstGeom>
          <a:gradFill flip="none" rotWithShape="true">
            <a:gsLst>
              <a:gs pos="100000">
                <a:srgbClr val="0070C0"/>
              </a:gs>
              <a:gs pos="1000">
                <a:srgbClr val="0A81CA"/>
              </a:gs>
            </a:gsLst>
            <a:lin ang="810000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p:cNvSpPr txBox="true"/>
          <p:nvPr/>
        </p:nvSpPr>
        <p:spPr>
          <a:xfrm>
            <a:off x="1354316" y="3109083"/>
            <a:ext cx="9664740" cy="3634740"/>
          </a:xfrm>
          <a:prstGeom prst="rect">
            <a:avLst/>
          </a:prstGeom>
          <a:noFill/>
        </p:spPr>
        <p:txBody>
          <a:bodyPr wrap="square">
            <a:spAutoFit/>
          </a:bodyPr>
          <a:lstStyle/>
          <a:p>
            <a:pPr marL="342900" indent="-342900" algn="just">
              <a:lnSpc>
                <a:spcPct val="160000"/>
              </a:lnSpc>
              <a:buClr>
                <a:schemeClr val="bg1"/>
              </a:buClr>
              <a:buFont typeface="Wingdings" panose="05000000000000000000" pitchFamily="2" charset="2"/>
              <a:buChar char="ü"/>
            </a:pPr>
            <a:r>
              <a:rPr lang="zh-CN" altLang="en-US" sz="1600" kern="100" dirty="0">
                <a:solidFill>
                  <a:schemeClr val="bg1"/>
                </a:solidFill>
                <a:cs typeface="+mn-ea"/>
                <a:sym typeface="+mn-lt"/>
              </a:rPr>
              <a:t>新发展理念：</a:t>
            </a:r>
            <a:r>
              <a:rPr lang="zh-CN" altLang="en-US" sz="1600" kern="100" dirty="0">
                <a:solidFill>
                  <a:schemeClr val="bg1"/>
                </a:solidFill>
                <a:effectLst/>
                <a:cs typeface="+mn-ea"/>
                <a:sym typeface="+mn-lt"/>
              </a:rPr>
              <a:t>创新、协调、绿色、开放、共享</a:t>
            </a:r>
            <a:endParaRPr lang="en-US" altLang="zh-CN" sz="1600" kern="100" dirty="0">
              <a:solidFill>
                <a:schemeClr val="bg1"/>
              </a:solidFill>
              <a:effectLst/>
              <a:cs typeface="+mn-ea"/>
              <a:sym typeface="+mn-lt"/>
            </a:endParaRPr>
          </a:p>
          <a:p>
            <a:pPr marL="342900" indent="-342900" algn="just">
              <a:lnSpc>
                <a:spcPct val="160000"/>
              </a:lnSpc>
              <a:buClr>
                <a:schemeClr val="bg1"/>
              </a:buClr>
              <a:buFont typeface="Wingdings" panose="05000000000000000000" pitchFamily="2" charset="2"/>
              <a:buChar char="ü"/>
            </a:pPr>
            <a:r>
              <a:rPr lang="zh-CN" altLang="en-US" sz="1600" kern="100" dirty="0">
                <a:solidFill>
                  <a:schemeClr val="bg1"/>
                </a:solidFill>
                <a:cs typeface="+mn-ea"/>
                <a:sym typeface="+mn-lt"/>
              </a:rPr>
              <a:t>新发展格局：</a:t>
            </a:r>
            <a:r>
              <a:rPr lang="zh-CN" altLang="en-US" sz="1600" kern="100" dirty="0">
                <a:solidFill>
                  <a:schemeClr val="bg1"/>
                </a:solidFill>
                <a:effectLst/>
                <a:cs typeface="+mn-ea"/>
                <a:sym typeface="+mn-lt"/>
              </a:rPr>
              <a:t>以国内大循环为主体、国内国际双循环相互促进</a:t>
            </a:r>
            <a:endParaRPr lang="en-US" altLang="zh-CN" sz="1600" kern="100" dirty="0">
              <a:solidFill>
                <a:schemeClr val="bg1"/>
              </a:solidFill>
              <a:effectLst/>
              <a:cs typeface="+mn-ea"/>
              <a:sym typeface="+mn-lt"/>
            </a:endParaRPr>
          </a:p>
          <a:p>
            <a:pPr marL="342900" indent="-342900" algn="just">
              <a:lnSpc>
                <a:spcPct val="160000"/>
              </a:lnSpc>
              <a:buClr>
                <a:schemeClr val="bg1"/>
              </a:buClr>
              <a:buFont typeface="Wingdings" panose="05000000000000000000" pitchFamily="2" charset="2"/>
              <a:buChar char="ü"/>
            </a:pPr>
            <a:r>
              <a:rPr lang="zh-CN" altLang="en-US" sz="1600" kern="100" dirty="0">
                <a:solidFill>
                  <a:schemeClr val="bg1"/>
                </a:solidFill>
                <a:effectLst/>
                <a:cs typeface="+mn-ea"/>
                <a:sym typeface="+mn-lt"/>
              </a:rPr>
              <a:t>围绕“建设近悦远来的开放新聊城”</a:t>
            </a:r>
            <a:endParaRPr lang="en-US" altLang="zh-CN" sz="1600" kern="100" dirty="0">
              <a:solidFill>
                <a:schemeClr val="bg1"/>
              </a:solidFill>
              <a:effectLst/>
              <a:cs typeface="+mn-ea"/>
              <a:sym typeface="+mn-lt"/>
            </a:endParaRPr>
          </a:p>
          <a:p>
            <a:pPr marL="342900" indent="-342900" algn="just">
              <a:lnSpc>
                <a:spcPct val="160000"/>
              </a:lnSpc>
              <a:buClr>
                <a:schemeClr val="bg1"/>
              </a:buClr>
              <a:buFont typeface="Wingdings" panose="05000000000000000000" pitchFamily="2" charset="2"/>
              <a:buChar char="ü"/>
            </a:pPr>
            <a:r>
              <a:rPr lang="zh-CN" altLang="en-US" sz="1600" kern="100" dirty="0">
                <a:solidFill>
                  <a:schemeClr val="bg1"/>
                </a:solidFill>
                <a:effectLst/>
                <a:cs typeface="+mn-ea"/>
                <a:sym typeface="+mn-lt"/>
              </a:rPr>
              <a:t>统筹国际国内两个市场、两种资源</a:t>
            </a:r>
            <a:endParaRPr lang="en-US" altLang="zh-CN" sz="1600" kern="100" dirty="0">
              <a:solidFill>
                <a:schemeClr val="bg1"/>
              </a:solidFill>
              <a:effectLst/>
              <a:cs typeface="+mn-ea"/>
              <a:sym typeface="+mn-lt"/>
            </a:endParaRPr>
          </a:p>
          <a:p>
            <a:pPr marL="342900" indent="-342900" algn="just">
              <a:lnSpc>
                <a:spcPct val="160000"/>
              </a:lnSpc>
              <a:buClr>
                <a:schemeClr val="bg1"/>
              </a:buClr>
              <a:buFont typeface="Wingdings" panose="05000000000000000000" pitchFamily="2" charset="2"/>
              <a:buChar char="ü"/>
            </a:pPr>
            <a:r>
              <a:rPr lang="zh-CN" altLang="en-US" sz="1600" kern="100" dirty="0">
                <a:solidFill>
                  <a:schemeClr val="bg1"/>
                </a:solidFill>
                <a:effectLst/>
                <a:cs typeface="+mn-ea"/>
                <a:sym typeface="+mn-lt"/>
              </a:rPr>
              <a:t>深度参与国际、区域性经济合作和“一带一路”建设</a:t>
            </a:r>
            <a:endParaRPr lang="en-US" altLang="zh-CN" sz="1600" kern="100" dirty="0">
              <a:solidFill>
                <a:schemeClr val="bg1"/>
              </a:solidFill>
              <a:effectLst/>
              <a:cs typeface="+mn-ea"/>
              <a:sym typeface="+mn-lt"/>
            </a:endParaRPr>
          </a:p>
          <a:p>
            <a:pPr marL="342900" indent="-342900" algn="just">
              <a:lnSpc>
                <a:spcPct val="160000"/>
              </a:lnSpc>
              <a:buClr>
                <a:schemeClr val="bg1"/>
              </a:buClr>
              <a:buFont typeface="Wingdings" panose="05000000000000000000" pitchFamily="2" charset="2"/>
              <a:buChar char="ü"/>
            </a:pPr>
            <a:r>
              <a:rPr lang="zh-CN" altLang="en-US" sz="1600" kern="100" dirty="0">
                <a:solidFill>
                  <a:schemeClr val="bg1"/>
                </a:solidFill>
                <a:effectLst/>
                <a:cs typeface="+mn-ea"/>
                <a:sym typeface="+mn-lt"/>
              </a:rPr>
              <a:t>坚持“引进来”和“走出去”并重、外资外贸外经融合发展、扩大内需与对外开放有机结合</a:t>
            </a:r>
            <a:endParaRPr lang="en-US" altLang="zh-CN" sz="1600" kern="100" dirty="0">
              <a:solidFill>
                <a:schemeClr val="bg1"/>
              </a:solidFill>
              <a:effectLst/>
              <a:cs typeface="+mn-ea"/>
              <a:sym typeface="+mn-lt"/>
            </a:endParaRPr>
          </a:p>
          <a:p>
            <a:pPr marL="342900" indent="-342900" algn="just">
              <a:lnSpc>
                <a:spcPct val="160000"/>
              </a:lnSpc>
              <a:buClr>
                <a:schemeClr val="bg1"/>
              </a:buClr>
              <a:buFont typeface="Wingdings" panose="05000000000000000000" pitchFamily="2" charset="2"/>
              <a:buChar char="ü"/>
            </a:pPr>
            <a:r>
              <a:rPr lang="zh-CN" altLang="en-US" sz="1600" kern="100" dirty="0">
                <a:solidFill>
                  <a:schemeClr val="bg1"/>
                </a:solidFill>
                <a:effectLst/>
                <a:cs typeface="+mn-ea"/>
                <a:sym typeface="+mn-lt"/>
              </a:rPr>
              <a:t>加快建设商务高质量发展体系</a:t>
            </a:r>
            <a:endParaRPr lang="zh-CN" altLang="en-US" sz="1600" kern="100" dirty="0">
              <a:solidFill>
                <a:schemeClr val="bg1"/>
              </a:solidFill>
              <a:effectLst/>
              <a:cs typeface="+mn-ea"/>
              <a:sym typeface="+mn-lt"/>
            </a:endParaRPr>
          </a:p>
          <a:p>
            <a:pPr marL="342900" indent="-342900" algn="just">
              <a:lnSpc>
                <a:spcPct val="160000"/>
              </a:lnSpc>
              <a:buClr>
                <a:schemeClr val="bg1"/>
              </a:buClr>
              <a:buFont typeface="Wingdings" panose="05000000000000000000" pitchFamily="2" charset="2"/>
              <a:buChar char="ü"/>
            </a:pPr>
            <a:r>
              <a:rPr lang="zh-CN" altLang="en-US" sz="1600" kern="100" dirty="0">
                <a:solidFill>
                  <a:schemeClr val="bg1"/>
                </a:solidFill>
                <a:effectLst/>
                <a:cs typeface="+mn-ea"/>
                <a:sym typeface="+mn-lt"/>
              </a:rPr>
              <a:t>落实商务发展</a:t>
            </a:r>
            <a:r>
              <a:rPr lang="en-US" altLang="zh-CN" sz="1600" kern="100" dirty="0">
                <a:solidFill>
                  <a:schemeClr val="bg1"/>
                </a:solidFill>
                <a:effectLst/>
                <a:cs typeface="+mn-ea"/>
                <a:sym typeface="+mn-lt"/>
              </a:rPr>
              <a:t>“</a:t>
            </a:r>
            <a:r>
              <a:rPr lang="zh-CN" altLang="en-US" sz="1600" kern="100" dirty="0">
                <a:solidFill>
                  <a:schemeClr val="bg1"/>
                </a:solidFill>
                <a:effectLst/>
                <a:cs typeface="+mn-ea"/>
                <a:sym typeface="+mn-lt"/>
              </a:rPr>
              <a:t>七大工程</a:t>
            </a:r>
            <a:r>
              <a:rPr lang="en-US" altLang="zh-CN" sz="1600" kern="100" dirty="0">
                <a:solidFill>
                  <a:schemeClr val="bg1"/>
                </a:solidFill>
                <a:effectLst/>
                <a:cs typeface="+mn-ea"/>
                <a:sym typeface="+mn-lt"/>
              </a:rPr>
              <a:t>”</a:t>
            </a:r>
            <a:endParaRPr lang="en-US" altLang="zh-CN" sz="1600" kern="100" dirty="0">
              <a:solidFill>
                <a:schemeClr val="bg1"/>
              </a:solidFill>
              <a:effectLst/>
              <a:cs typeface="+mn-ea"/>
              <a:sym typeface="+mn-lt"/>
            </a:endParaRPr>
          </a:p>
          <a:p>
            <a:pPr marL="342900" indent="-342900" algn="just">
              <a:lnSpc>
                <a:spcPct val="160000"/>
              </a:lnSpc>
              <a:buClr>
                <a:schemeClr val="bg1"/>
              </a:buClr>
              <a:buFont typeface="Wingdings" panose="05000000000000000000" pitchFamily="2" charset="2"/>
              <a:buChar char="ü"/>
            </a:pPr>
            <a:r>
              <a:rPr lang="zh-CN" altLang="en-US" sz="1600" kern="100" dirty="0">
                <a:solidFill>
                  <a:schemeClr val="bg1"/>
                </a:solidFill>
                <a:effectLst/>
                <a:cs typeface="+mn-ea"/>
                <a:sym typeface="+mn-lt"/>
              </a:rPr>
              <a:t>培育新动能、塑造新优势</a:t>
            </a:r>
            <a:endParaRPr lang="en-US" altLang="zh-CN" sz="1600" kern="100" dirty="0">
              <a:solidFill>
                <a:schemeClr val="bg1"/>
              </a:solidFill>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5341257"/>
            <a:ext cx="12192000" cy="151674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0" y="171450"/>
            <a:ext cx="12192000" cy="711200"/>
            <a:chOff x="0" y="171450"/>
            <a:chExt cx="12192000" cy="711200"/>
          </a:xfrm>
        </p:grpSpPr>
        <p:grpSp>
          <p:nvGrpSpPr>
            <p:cNvPr id="4" name="组合 3"/>
            <p:cNvGrpSpPr/>
            <p:nvPr/>
          </p:nvGrpSpPr>
          <p:grpSpPr>
            <a:xfrm>
              <a:off x="0" y="171450"/>
              <a:ext cx="12192000" cy="711200"/>
              <a:chOff x="0" y="171450"/>
              <a:chExt cx="12192000" cy="711200"/>
            </a:xfrm>
          </p:grpSpPr>
          <p:sp>
            <p:nvSpPr>
              <p:cNvPr id="6" name="矩形 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graphicFrame>
        <p:nvGraphicFramePr>
          <p:cNvPr id="2" name="表格 1"/>
          <p:cNvGraphicFramePr>
            <a:graphicFrameLocks noGrp="true"/>
          </p:cNvGraphicFramePr>
          <p:nvPr/>
        </p:nvGraphicFramePr>
        <p:xfrm>
          <a:off x="623775" y="1781541"/>
          <a:ext cx="10944449" cy="4351338"/>
        </p:xfrm>
        <a:graphic>
          <a:graphicData uri="http://schemas.openxmlformats.org/drawingml/2006/table">
            <a:tbl>
              <a:tblPr>
                <a:tableStyleId>{5C22544A-7EE6-4342-B048-85BDC9FD1C3A}</a:tableStyleId>
              </a:tblPr>
              <a:tblGrid>
                <a:gridCol w="1553368"/>
                <a:gridCol w="1451429"/>
                <a:gridCol w="3700814"/>
                <a:gridCol w="1072966"/>
                <a:gridCol w="1072966"/>
                <a:gridCol w="1046453"/>
                <a:gridCol w="1046453"/>
              </a:tblGrid>
              <a:tr h="483482">
                <a:tc>
                  <a:txBody>
                    <a:bodyPr/>
                    <a:lstStyle/>
                    <a:p>
                      <a:pPr marL="0" marR="0" algn="ctr">
                        <a:lnSpc>
                          <a:spcPct val="100000"/>
                        </a:lnSpc>
                        <a:spcBef>
                          <a:spcPts val="0"/>
                        </a:spcBef>
                        <a:spcAft>
                          <a:spcPts val="0"/>
                        </a:spcAft>
                      </a:pPr>
                      <a:r>
                        <a:rPr lang="zh-CN" altLang="en-US" sz="1600" kern="0">
                          <a:solidFill>
                            <a:schemeClr val="bg1"/>
                          </a:solidFill>
                          <a:effectLst/>
                        </a:rPr>
                        <a:t>类别</a:t>
                      </a:r>
                      <a:endParaRPr lang="zh-CN" altLang="en-US" sz="1600" kern="100">
                        <a:solidFill>
                          <a:schemeClr val="bg1"/>
                        </a:solidFill>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B w="6350" cap="flat" cmpd="sng" algn="ctr">
                      <a:solidFill>
                        <a:schemeClr val="accent1">
                          <a:lumMod val="60000"/>
                          <a:lumOff val="40000"/>
                        </a:schemeClr>
                      </a:solidFill>
                      <a:prstDash val="solid"/>
                      <a:round/>
                      <a:headEnd type="none" w="med" len="med"/>
                      <a:tailEnd type="none" w="med" len="med"/>
                    </a:lnB>
                    <a:solidFill>
                      <a:srgbClr val="0070C0"/>
                    </a:solidFill>
                  </a:tcPr>
                </a:tc>
                <a:tc>
                  <a:txBody>
                    <a:bodyPr/>
                    <a:lstStyle/>
                    <a:p>
                      <a:pPr marL="0" marR="0" algn="ctr">
                        <a:lnSpc>
                          <a:spcPct val="100000"/>
                        </a:lnSpc>
                        <a:spcBef>
                          <a:spcPts val="0"/>
                        </a:spcBef>
                        <a:spcAft>
                          <a:spcPts val="0"/>
                        </a:spcAft>
                      </a:pPr>
                      <a:r>
                        <a:rPr lang="zh-CN" altLang="en-US" sz="1600" kern="0">
                          <a:solidFill>
                            <a:schemeClr val="bg1"/>
                          </a:solidFill>
                          <a:effectLst/>
                        </a:rPr>
                        <a:t>序号</a:t>
                      </a:r>
                      <a:endParaRPr lang="zh-CN" altLang="en-US" sz="1600" kern="100">
                        <a:solidFill>
                          <a:schemeClr val="bg1"/>
                        </a:solidFill>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B w="6350" cap="flat" cmpd="sng" algn="ctr">
                      <a:solidFill>
                        <a:schemeClr val="accent1">
                          <a:lumMod val="60000"/>
                          <a:lumOff val="40000"/>
                        </a:schemeClr>
                      </a:solidFill>
                      <a:prstDash val="solid"/>
                      <a:round/>
                      <a:headEnd type="none" w="med" len="med"/>
                      <a:tailEnd type="none" w="med" len="med"/>
                    </a:lnB>
                    <a:solidFill>
                      <a:srgbClr val="0070C0"/>
                    </a:solidFill>
                  </a:tcPr>
                </a:tc>
                <a:tc>
                  <a:txBody>
                    <a:bodyPr/>
                    <a:lstStyle/>
                    <a:p>
                      <a:pPr marL="0" marR="0" algn="ctr">
                        <a:lnSpc>
                          <a:spcPct val="100000"/>
                        </a:lnSpc>
                        <a:spcBef>
                          <a:spcPts val="0"/>
                        </a:spcBef>
                        <a:spcAft>
                          <a:spcPts val="0"/>
                        </a:spcAft>
                      </a:pPr>
                      <a:r>
                        <a:rPr lang="zh-CN" altLang="en-US" sz="1600" kern="0" dirty="0">
                          <a:solidFill>
                            <a:schemeClr val="bg1"/>
                          </a:solidFill>
                          <a:effectLst/>
                        </a:rPr>
                        <a:t>指标</a:t>
                      </a:r>
                      <a:endParaRPr lang="zh-CN" altLang="en-US" sz="1600" kern="100" dirty="0">
                        <a:solidFill>
                          <a:schemeClr val="bg1"/>
                        </a:solidFill>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B w="6350" cap="flat" cmpd="sng" algn="ctr">
                      <a:solidFill>
                        <a:schemeClr val="accent1">
                          <a:lumMod val="60000"/>
                          <a:lumOff val="40000"/>
                        </a:schemeClr>
                      </a:solidFill>
                      <a:prstDash val="solid"/>
                      <a:round/>
                      <a:headEnd type="none" w="med" len="med"/>
                      <a:tailEnd type="none" w="med" len="med"/>
                    </a:lnB>
                    <a:solidFill>
                      <a:srgbClr val="0070C0"/>
                    </a:solidFill>
                  </a:tcPr>
                </a:tc>
                <a:tc>
                  <a:txBody>
                    <a:bodyPr/>
                    <a:lstStyle/>
                    <a:p>
                      <a:pPr marL="0" marR="0" algn="ctr">
                        <a:lnSpc>
                          <a:spcPct val="100000"/>
                        </a:lnSpc>
                        <a:spcBef>
                          <a:spcPts val="0"/>
                        </a:spcBef>
                        <a:spcAft>
                          <a:spcPts val="0"/>
                        </a:spcAft>
                      </a:pPr>
                      <a:r>
                        <a:rPr lang="en-US" altLang="zh-CN" sz="1600" kern="0">
                          <a:solidFill>
                            <a:schemeClr val="bg1"/>
                          </a:solidFill>
                          <a:effectLst/>
                        </a:rPr>
                        <a:t>2020</a:t>
                      </a:r>
                      <a:r>
                        <a:rPr lang="zh-CN" altLang="en-US" sz="1600" kern="0">
                          <a:solidFill>
                            <a:schemeClr val="bg1"/>
                          </a:solidFill>
                          <a:effectLst/>
                        </a:rPr>
                        <a:t>年</a:t>
                      </a:r>
                      <a:endParaRPr lang="zh-CN" altLang="en-US" sz="1600" kern="100">
                        <a:solidFill>
                          <a:schemeClr val="bg1"/>
                        </a:solidFill>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B w="6350" cap="flat" cmpd="sng" algn="ctr">
                      <a:solidFill>
                        <a:schemeClr val="accent1">
                          <a:lumMod val="60000"/>
                          <a:lumOff val="40000"/>
                        </a:schemeClr>
                      </a:solidFill>
                      <a:prstDash val="solid"/>
                      <a:round/>
                      <a:headEnd type="none" w="med" len="med"/>
                      <a:tailEnd type="none" w="med" len="med"/>
                    </a:lnB>
                    <a:solidFill>
                      <a:srgbClr val="0070C0"/>
                    </a:solidFill>
                  </a:tcPr>
                </a:tc>
                <a:tc>
                  <a:txBody>
                    <a:bodyPr/>
                    <a:lstStyle/>
                    <a:p>
                      <a:pPr marL="0" marR="0" algn="ctr">
                        <a:lnSpc>
                          <a:spcPct val="100000"/>
                        </a:lnSpc>
                        <a:spcBef>
                          <a:spcPts val="0"/>
                        </a:spcBef>
                        <a:spcAft>
                          <a:spcPts val="0"/>
                        </a:spcAft>
                      </a:pPr>
                      <a:r>
                        <a:rPr lang="en-US" altLang="zh-CN" sz="1600" kern="0">
                          <a:solidFill>
                            <a:schemeClr val="bg1"/>
                          </a:solidFill>
                          <a:effectLst/>
                        </a:rPr>
                        <a:t>2025</a:t>
                      </a:r>
                      <a:r>
                        <a:rPr lang="zh-CN" altLang="en-US" sz="1600" kern="0">
                          <a:solidFill>
                            <a:schemeClr val="bg1"/>
                          </a:solidFill>
                          <a:effectLst/>
                        </a:rPr>
                        <a:t>年</a:t>
                      </a:r>
                      <a:endParaRPr lang="zh-CN" altLang="en-US" sz="1600" kern="100">
                        <a:solidFill>
                          <a:schemeClr val="bg1"/>
                        </a:solidFill>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B w="6350" cap="flat" cmpd="sng" algn="ctr">
                      <a:solidFill>
                        <a:schemeClr val="accent1">
                          <a:lumMod val="60000"/>
                          <a:lumOff val="40000"/>
                        </a:schemeClr>
                      </a:solidFill>
                      <a:prstDash val="solid"/>
                      <a:round/>
                      <a:headEnd type="none" w="med" len="med"/>
                      <a:tailEnd type="none" w="med" len="med"/>
                    </a:lnB>
                    <a:solidFill>
                      <a:srgbClr val="0070C0"/>
                    </a:solidFill>
                  </a:tcPr>
                </a:tc>
                <a:tc>
                  <a:txBody>
                    <a:bodyPr/>
                    <a:lstStyle/>
                    <a:p>
                      <a:pPr marL="0" marR="0" algn="ctr">
                        <a:lnSpc>
                          <a:spcPct val="100000"/>
                        </a:lnSpc>
                        <a:spcBef>
                          <a:spcPts val="0"/>
                        </a:spcBef>
                        <a:spcAft>
                          <a:spcPts val="0"/>
                        </a:spcAft>
                      </a:pPr>
                      <a:r>
                        <a:rPr lang="zh-CN" altLang="en-US" sz="1600" kern="0">
                          <a:solidFill>
                            <a:schemeClr val="bg1"/>
                          </a:solidFill>
                          <a:effectLst/>
                        </a:rPr>
                        <a:t>年均</a:t>
                      </a:r>
                      <a:r>
                        <a:rPr lang="en-US" altLang="zh-CN" sz="1600" kern="0">
                          <a:solidFill>
                            <a:schemeClr val="bg1"/>
                          </a:solidFill>
                          <a:effectLst/>
                        </a:rPr>
                        <a:t>/</a:t>
                      </a:r>
                      <a:r>
                        <a:rPr lang="zh-CN" altLang="en-US" sz="1600" kern="0">
                          <a:solidFill>
                            <a:schemeClr val="bg1"/>
                          </a:solidFill>
                          <a:effectLst/>
                        </a:rPr>
                        <a:t>累计</a:t>
                      </a:r>
                      <a:endParaRPr lang="zh-CN" altLang="en-US" sz="1600" kern="100">
                        <a:solidFill>
                          <a:schemeClr val="bg1"/>
                        </a:solidFill>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B w="6350" cap="flat" cmpd="sng" algn="ctr">
                      <a:solidFill>
                        <a:schemeClr val="accent1">
                          <a:lumMod val="60000"/>
                          <a:lumOff val="40000"/>
                        </a:schemeClr>
                      </a:solidFill>
                      <a:prstDash val="solid"/>
                      <a:round/>
                      <a:headEnd type="none" w="med" len="med"/>
                      <a:tailEnd type="none" w="med" len="med"/>
                    </a:lnB>
                    <a:solidFill>
                      <a:srgbClr val="0070C0"/>
                    </a:solidFill>
                  </a:tcPr>
                </a:tc>
                <a:tc>
                  <a:txBody>
                    <a:bodyPr/>
                    <a:lstStyle/>
                    <a:p>
                      <a:pPr marL="0" marR="0" algn="ctr">
                        <a:lnSpc>
                          <a:spcPct val="100000"/>
                        </a:lnSpc>
                        <a:spcBef>
                          <a:spcPts val="0"/>
                        </a:spcBef>
                        <a:spcAft>
                          <a:spcPts val="0"/>
                        </a:spcAft>
                      </a:pPr>
                      <a:r>
                        <a:rPr lang="zh-CN" altLang="en-US" sz="1600" kern="0" dirty="0">
                          <a:solidFill>
                            <a:schemeClr val="bg1"/>
                          </a:solidFill>
                          <a:effectLst/>
                        </a:rPr>
                        <a:t>指标属性</a:t>
                      </a:r>
                      <a:endParaRPr lang="zh-CN" altLang="en-US" sz="1600" kern="100" dirty="0">
                        <a:solidFill>
                          <a:schemeClr val="bg1"/>
                        </a:solidFill>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B w="6350" cap="flat" cmpd="sng" algn="ctr">
                      <a:solidFill>
                        <a:schemeClr val="accent1">
                          <a:lumMod val="60000"/>
                          <a:lumOff val="40000"/>
                        </a:schemeClr>
                      </a:solidFill>
                      <a:prstDash val="solid"/>
                      <a:round/>
                      <a:headEnd type="none" w="med" len="med"/>
                      <a:tailEnd type="none" w="med" len="med"/>
                    </a:lnB>
                    <a:solidFill>
                      <a:srgbClr val="0070C0"/>
                    </a:solidFill>
                  </a:tcPr>
                </a:tc>
              </a:tr>
              <a:tr h="483482">
                <a:tc rowSpan="2">
                  <a:txBody>
                    <a:bodyPr/>
                    <a:lstStyle/>
                    <a:p>
                      <a:pPr marL="0" marR="0" algn="ctr">
                        <a:lnSpc>
                          <a:spcPct val="100000"/>
                        </a:lnSpc>
                        <a:spcBef>
                          <a:spcPts val="0"/>
                        </a:spcBef>
                        <a:spcAft>
                          <a:spcPts val="0"/>
                        </a:spcAft>
                      </a:pPr>
                      <a:r>
                        <a:rPr lang="zh-CN" altLang="en-US" sz="1600" kern="0" dirty="0">
                          <a:effectLst/>
                        </a:rPr>
                        <a:t>商业消费</a:t>
                      </a:r>
                      <a:endParaRPr lang="zh-CN" altLang="en-US" sz="1600" kern="100" dirty="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1</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l">
                        <a:lnSpc>
                          <a:spcPct val="100000"/>
                        </a:lnSpc>
                        <a:spcBef>
                          <a:spcPts val="0"/>
                        </a:spcBef>
                        <a:spcAft>
                          <a:spcPts val="0"/>
                        </a:spcAft>
                      </a:pPr>
                      <a:r>
                        <a:rPr lang="zh-CN" altLang="en-US" sz="1600" kern="0">
                          <a:effectLst/>
                        </a:rPr>
                        <a:t>社会消费品零售总额（亿元）</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801</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1123</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7%</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zh-CN" altLang="en-US" sz="1600" kern="0" dirty="0">
                          <a:effectLst/>
                        </a:rPr>
                        <a:t>预期性</a:t>
                      </a:r>
                      <a:endParaRPr lang="zh-CN" altLang="en-US" sz="1600" kern="100" dirty="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r>
              <a:tr h="483482">
                <a:tc vMerge="true">
                  <a:tcPr/>
                </a:tc>
                <a:tc>
                  <a:txBody>
                    <a:bodyPr/>
                    <a:lstStyle/>
                    <a:p>
                      <a:pPr marL="0" marR="0" algn="ctr">
                        <a:lnSpc>
                          <a:spcPct val="100000"/>
                        </a:lnSpc>
                        <a:spcBef>
                          <a:spcPts val="0"/>
                        </a:spcBef>
                        <a:spcAft>
                          <a:spcPts val="0"/>
                        </a:spcAft>
                      </a:pPr>
                      <a:r>
                        <a:rPr lang="en-US" altLang="zh-CN" sz="1600" kern="0">
                          <a:effectLst/>
                        </a:rPr>
                        <a:t>2</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l">
                        <a:lnSpc>
                          <a:spcPct val="100000"/>
                        </a:lnSpc>
                        <a:spcBef>
                          <a:spcPts val="0"/>
                        </a:spcBef>
                        <a:spcAft>
                          <a:spcPts val="0"/>
                        </a:spcAft>
                      </a:pPr>
                      <a:r>
                        <a:rPr lang="zh-CN" altLang="en-US" sz="1600" kern="0">
                          <a:effectLst/>
                        </a:rPr>
                        <a:t>网络零售额（亿元）</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126.3</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254</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15%</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zh-CN" altLang="en-US" sz="1600" kern="0" dirty="0">
                          <a:effectLst/>
                        </a:rPr>
                        <a:t>预期性</a:t>
                      </a:r>
                      <a:endParaRPr lang="zh-CN" altLang="en-US" sz="1600" kern="100" dirty="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r>
              <a:tr h="483482">
                <a:tc rowSpan="4">
                  <a:txBody>
                    <a:bodyPr/>
                    <a:lstStyle/>
                    <a:p>
                      <a:pPr marL="0" marR="0" algn="ctr">
                        <a:lnSpc>
                          <a:spcPct val="100000"/>
                        </a:lnSpc>
                        <a:spcBef>
                          <a:spcPts val="0"/>
                        </a:spcBef>
                        <a:spcAft>
                          <a:spcPts val="0"/>
                        </a:spcAft>
                      </a:pPr>
                      <a:r>
                        <a:rPr lang="zh-CN" altLang="en-US" sz="1600" kern="0" dirty="0">
                          <a:effectLst/>
                        </a:rPr>
                        <a:t>对外贸易</a:t>
                      </a:r>
                      <a:endParaRPr lang="zh-CN" altLang="en-US" sz="1600" kern="100" dirty="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3</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l">
                        <a:lnSpc>
                          <a:spcPct val="100000"/>
                        </a:lnSpc>
                        <a:spcBef>
                          <a:spcPts val="0"/>
                        </a:spcBef>
                        <a:spcAft>
                          <a:spcPts val="0"/>
                        </a:spcAft>
                      </a:pPr>
                      <a:r>
                        <a:rPr lang="zh-CN" altLang="en-US" sz="1600" kern="0">
                          <a:effectLst/>
                        </a:rPr>
                        <a:t>货物贸易进出口总额（亿元）</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404.2 </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567</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7%</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zh-CN" altLang="en-US" sz="1600" kern="0" dirty="0">
                          <a:effectLst/>
                        </a:rPr>
                        <a:t>预期性</a:t>
                      </a:r>
                      <a:endParaRPr lang="zh-CN" altLang="en-US" sz="1600" kern="100" dirty="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r>
              <a:tr h="483482">
                <a:tc vMerge="true">
                  <a:tcPr/>
                </a:tc>
                <a:tc>
                  <a:txBody>
                    <a:bodyPr/>
                    <a:lstStyle/>
                    <a:p>
                      <a:pPr marL="0" marR="0" algn="ctr">
                        <a:lnSpc>
                          <a:spcPct val="100000"/>
                        </a:lnSpc>
                        <a:spcBef>
                          <a:spcPts val="0"/>
                        </a:spcBef>
                        <a:spcAft>
                          <a:spcPts val="0"/>
                        </a:spcAft>
                      </a:pPr>
                      <a:r>
                        <a:rPr lang="en-US" altLang="zh-CN" sz="1600" kern="0">
                          <a:effectLst/>
                        </a:rPr>
                        <a:t>4</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l">
                        <a:lnSpc>
                          <a:spcPct val="100000"/>
                        </a:lnSpc>
                        <a:spcBef>
                          <a:spcPts val="0"/>
                        </a:spcBef>
                        <a:spcAft>
                          <a:spcPts val="0"/>
                        </a:spcAft>
                      </a:pPr>
                      <a:r>
                        <a:rPr lang="zh-CN" altLang="en-US" sz="1600" kern="0">
                          <a:effectLst/>
                        </a:rPr>
                        <a:t>服务贸易进出口总额（亿元）</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14.8</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23</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9%</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zh-CN" altLang="en-US" sz="1600" kern="0" dirty="0">
                          <a:effectLst/>
                        </a:rPr>
                        <a:t>预期性</a:t>
                      </a:r>
                      <a:endParaRPr lang="zh-CN" altLang="en-US" sz="1600" kern="100" dirty="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r>
              <a:tr h="483482">
                <a:tc vMerge="true">
                  <a:tcPr/>
                </a:tc>
                <a:tc>
                  <a:txBody>
                    <a:bodyPr/>
                    <a:lstStyle/>
                    <a:p>
                      <a:pPr marL="0" marR="0" algn="ctr">
                        <a:lnSpc>
                          <a:spcPct val="100000"/>
                        </a:lnSpc>
                        <a:spcBef>
                          <a:spcPts val="0"/>
                        </a:spcBef>
                        <a:spcAft>
                          <a:spcPts val="0"/>
                        </a:spcAft>
                      </a:pPr>
                      <a:r>
                        <a:rPr lang="en-US" altLang="zh-CN" sz="1600" kern="0">
                          <a:effectLst/>
                        </a:rPr>
                        <a:t>5</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l">
                        <a:lnSpc>
                          <a:spcPct val="100000"/>
                        </a:lnSpc>
                        <a:spcBef>
                          <a:spcPts val="0"/>
                        </a:spcBef>
                        <a:spcAft>
                          <a:spcPts val="0"/>
                        </a:spcAft>
                      </a:pPr>
                      <a:r>
                        <a:rPr lang="zh-CN" altLang="en-US" sz="1600" kern="0">
                          <a:effectLst/>
                        </a:rPr>
                        <a:t>进出口过亿元企业数量（家）</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57</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100</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11.9%</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zh-CN" altLang="en-US" sz="1600" kern="0" dirty="0">
                          <a:effectLst/>
                        </a:rPr>
                        <a:t>预期性</a:t>
                      </a:r>
                      <a:endParaRPr lang="zh-CN" altLang="en-US" sz="1600" kern="100" dirty="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r>
              <a:tr h="483482">
                <a:tc vMerge="true">
                  <a:tcPr/>
                </a:tc>
                <a:tc>
                  <a:txBody>
                    <a:bodyPr/>
                    <a:lstStyle/>
                    <a:p>
                      <a:pPr marL="0" marR="0" algn="ctr">
                        <a:lnSpc>
                          <a:spcPct val="100000"/>
                        </a:lnSpc>
                        <a:spcBef>
                          <a:spcPts val="0"/>
                        </a:spcBef>
                        <a:spcAft>
                          <a:spcPts val="0"/>
                        </a:spcAft>
                      </a:pPr>
                      <a:r>
                        <a:rPr lang="en-US" altLang="zh-CN" sz="1600" kern="0">
                          <a:effectLst/>
                        </a:rPr>
                        <a:t>6</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l">
                        <a:lnSpc>
                          <a:spcPct val="100000"/>
                        </a:lnSpc>
                        <a:spcBef>
                          <a:spcPts val="0"/>
                        </a:spcBef>
                        <a:spcAft>
                          <a:spcPts val="0"/>
                        </a:spcAft>
                      </a:pPr>
                      <a:r>
                        <a:rPr lang="zh-CN" altLang="en-US" sz="1600" kern="0">
                          <a:effectLst/>
                        </a:rPr>
                        <a:t>跨境电子商务交易额（亿元）</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0.18</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50</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zh-CN" altLang="en-US" sz="1600" kern="0" dirty="0">
                          <a:effectLst/>
                        </a:rPr>
                        <a:t>预期性</a:t>
                      </a:r>
                      <a:endParaRPr lang="zh-CN" altLang="en-US" sz="1600" kern="100" dirty="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r>
              <a:tr h="483482">
                <a:tc rowSpan="2">
                  <a:txBody>
                    <a:bodyPr/>
                    <a:lstStyle/>
                    <a:p>
                      <a:pPr marL="0" marR="0" algn="ctr">
                        <a:lnSpc>
                          <a:spcPct val="100000"/>
                        </a:lnSpc>
                        <a:spcBef>
                          <a:spcPts val="0"/>
                        </a:spcBef>
                        <a:spcAft>
                          <a:spcPts val="0"/>
                        </a:spcAft>
                      </a:pPr>
                      <a:r>
                        <a:rPr lang="zh-CN" altLang="en-US" sz="1600" kern="0" dirty="0">
                          <a:effectLst/>
                        </a:rPr>
                        <a:t>利用外资</a:t>
                      </a:r>
                      <a:endParaRPr lang="zh-CN" altLang="en-US" sz="1600" kern="100" dirty="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7</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l">
                        <a:lnSpc>
                          <a:spcPct val="100000"/>
                        </a:lnSpc>
                        <a:spcBef>
                          <a:spcPts val="0"/>
                        </a:spcBef>
                        <a:spcAft>
                          <a:spcPts val="0"/>
                        </a:spcAft>
                      </a:pPr>
                      <a:r>
                        <a:rPr lang="zh-CN" altLang="en-US" sz="1600" kern="0">
                          <a:effectLst/>
                        </a:rPr>
                        <a:t>实际使用外资金额（亿美元）</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2.1</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10</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37%</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zh-CN" altLang="en-US" sz="1600" kern="0" dirty="0">
                          <a:effectLst/>
                        </a:rPr>
                        <a:t>预期性</a:t>
                      </a:r>
                      <a:endParaRPr lang="zh-CN" altLang="en-US" sz="1600" kern="100" dirty="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r>
              <a:tr h="483482">
                <a:tc vMerge="true">
                  <a:tcPr/>
                </a:tc>
                <a:tc>
                  <a:txBody>
                    <a:bodyPr/>
                    <a:lstStyle/>
                    <a:p>
                      <a:pPr marL="0" marR="0" algn="ctr">
                        <a:lnSpc>
                          <a:spcPct val="100000"/>
                        </a:lnSpc>
                        <a:spcBef>
                          <a:spcPts val="0"/>
                        </a:spcBef>
                        <a:spcAft>
                          <a:spcPts val="0"/>
                        </a:spcAft>
                      </a:pPr>
                      <a:r>
                        <a:rPr lang="en-US" altLang="zh-CN" sz="1600" kern="0">
                          <a:effectLst/>
                        </a:rPr>
                        <a:t>8</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l">
                        <a:lnSpc>
                          <a:spcPct val="100000"/>
                        </a:lnSpc>
                        <a:spcBef>
                          <a:spcPts val="0"/>
                        </a:spcBef>
                        <a:spcAft>
                          <a:spcPts val="0"/>
                        </a:spcAft>
                      </a:pPr>
                      <a:r>
                        <a:rPr lang="zh-CN" altLang="en-US" sz="1600" kern="0">
                          <a:effectLst/>
                        </a:rPr>
                        <a:t>每年引进过千万美元的外资项目数（个）</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6</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15</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altLang="zh-CN" sz="1600" kern="0">
                          <a:effectLst/>
                        </a:rPr>
                        <a:t>20.1%</a:t>
                      </a:r>
                      <a:endParaRPr lang="zh-CN" altLang="en-US" sz="1600" kern="10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zh-CN" altLang="en-US" sz="1600" kern="0" dirty="0">
                          <a:effectLst/>
                        </a:rPr>
                        <a:t>预期性</a:t>
                      </a:r>
                      <a:endParaRPr lang="zh-CN" altLang="en-US" sz="1600" kern="100" dirty="0">
                        <a:effectLst/>
                        <a:latin typeface="Calibri" panose="020F0502020204030204" pitchFamily="34" charset="0"/>
                        <a:ea typeface="宋体" pitchFamily="2" charset="-122"/>
                        <a:cs typeface="Times New Roman" panose="02020603050405020304" pitchFamily="18" charset="0"/>
                      </a:endParaRPr>
                    </a:p>
                  </a:txBody>
                  <a:tcPr marL="55577" marR="55577" marT="27789" marB="27789"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chemeClr val="bg1"/>
                    </a:solidFill>
                  </a:tcPr>
                </a:tc>
              </a:tr>
            </a:tbl>
          </a:graphicData>
        </a:graphic>
      </p:graphicFrame>
      <p:sp>
        <p:nvSpPr>
          <p:cNvPr id="8" name="文本框 7"/>
          <p:cNvSpPr txBox="true"/>
          <p:nvPr/>
        </p:nvSpPr>
        <p:spPr>
          <a:xfrm>
            <a:off x="4261757" y="1101263"/>
            <a:ext cx="4083957" cy="461665"/>
          </a:xfrm>
          <a:prstGeom prst="rect">
            <a:avLst/>
          </a:prstGeom>
          <a:noFill/>
        </p:spPr>
        <p:txBody>
          <a:bodyPr wrap="square" rtlCol="0">
            <a:spAutoFit/>
          </a:bodyPr>
          <a:lstStyle/>
          <a:p>
            <a:r>
              <a:rPr lang="zh-CN" altLang="en-US" sz="2400" b="1" dirty="0">
                <a:solidFill>
                  <a:srgbClr val="0070C0"/>
                </a:solidFill>
                <a:cs typeface="+mn-ea"/>
              </a:rPr>
              <a:t>聊城市商务高质量发展目标</a:t>
            </a:r>
            <a:endParaRPr lang="zh-CN" altLang="en-US" sz="2400" b="1" dirty="0">
              <a:solidFill>
                <a:srgbClr val="0070C0"/>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71450"/>
            <a:ext cx="12192000" cy="711200"/>
            <a:chOff x="0" y="171450"/>
            <a:chExt cx="12192000" cy="711200"/>
          </a:xfrm>
        </p:grpSpPr>
        <p:grpSp>
          <p:nvGrpSpPr>
            <p:cNvPr id="4" name="组合 3"/>
            <p:cNvGrpSpPr/>
            <p:nvPr/>
          </p:nvGrpSpPr>
          <p:grpSpPr>
            <a:xfrm>
              <a:off x="0" y="171450"/>
              <a:ext cx="12192000" cy="711200"/>
              <a:chOff x="0" y="171450"/>
              <a:chExt cx="12192000" cy="711200"/>
            </a:xfrm>
          </p:grpSpPr>
          <p:sp>
            <p:nvSpPr>
              <p:cNvPr id="6" name="矩形 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grpSp>
        <p:nvGrpSpPr>
          <p:cNvPr id="20" name="组合 19"/>
          <p:cNvGrpSpPr/>
          <p:nvPr/>
        </p:nvGrpSpPr>
        <p:grpSpPr>
          <a:xfrm>
            <a:off x="574649" y="1105806"/>
            <a:ext cx="2887940" cy="502112"/>
            <a:chOff x="733252" y="1326689"/>
            <a:chExt cx="2523915" cy="502112"/>
          </a:xfrm>
        </p:grpSpPr>
        <p:sp>
          <p:nvSpPr>
            <p:cNvPr id="22" name="矩形: 圆角 21"/>
            <p:cNvSpPr/>
            <p:nvPr/>
          </p:nvSpPr>
          <p:spPr>
            <a:xfrm>
              <a:off x="733252" y="1326689"/>
              <a:ext cx="2523914"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true"/>
            <p:nvPr/>
          </p:nvSpPr>
          <p:spPr>
            <a:xfrm>
              <a:off x="826317" y="1368598"/>
              <a:ext cx="2430850" cy="400110"/>
            </a:xfrm>
            <a:prstGeom prst="rect">
              <a:avLst/>
            </a:prstGeom>
            <a:noFill/>
          </p:spPr>
          <p:txBody>
            <a:bodyPr wrap="square" rtlCol="0">
              <a:spAutoFit/>
            </a:bodyPr>
            <a:lstStyle/>
            <a:p>
              <a:r>
                <a:rPr lang="en-US" altLang="zh-CN" sz="2000" b="1" kern="100" dirty="0">
                  <a:solidFill>
                    <a:srgbClr val="0070C0"/>
                  </a:solidFill>
                  <a:cs typeface="+mn-ea"/>
                  <a:sym typeface="+mn-lt"/>
                </a:rPr>
                <a:t>1. </a:t>
              </a:r>
              <a:r>
                <a:rPr lang="zh-CN" altLang="en-US" sz="2000" b="1" kern="100" dirty="0">
                  <a:solidFill>
                    <a:srgbClr val="0070C0"/>
                  </a:solidFill>
                  <a:cs typeface="+mn-ea"/>
                  <a:sym typeface="+mn-lt"/>
                </a:rPr>
                <a:t>建设商贸流通新体系</a:t>
              </a:r>
              <a:endParaRPr lang="en-US" altLang="zh-CN" sz="2000" b="1" kern="100" dirty="0">
                <a:solidFill>
                  <a:srgbClr val="0070C0"/>
                </a:solidFill>
                <a:cs typeface="+mn-ea"/>
                <a:sym typeface="+mn-lt"/>
              </a:endParaRPr>
            </a:p>
          </p:txBody>
        </p:sp>
      </p:grpSp>
      <p:grpSp>
        <p:nvGrpSpPr>
          <p:cNvPr id="2" name="组合 1"/>
          <p:cNvGrpSpPr/>
          <p:nvPr/>
        </p:nvGrpSpPr>
        <p:grpSpPr>
          <a:xfrm>
            <a:off x="876700" y="2255689"/>
            <a:ext cx="10467182" cy="961097"/>
            <a:chOff x="319087" y="1823090"/>
            <a:chExt cx="10467182" cy="961097"/>
          </a:xfrm>
        </p:grpSpPr>
        <p:sp>
          <p:nvSpPr>
            <p:cNvPr id="28" name="文本框 27"/>
            <p:cNvSpPr txBox="true"/>
            <p:nvPr/>
          </p:nvSpPr>
          <p:spPr>
            <a:xfrm>
              <a:off x="1657350" y="1823090"/>
              <a:ext cx="9128919" cy="961097"/>
            </a:xfrm>
            <a:prstGeom prst="rect">
              <a:avLst/>
            </a:prstGeom>
            <a:noFill/>
          </p:spPr>
          <p:txBody>
            <a:bodyPr wrap="square" rtlCol="0">
              <a:spAutoFit/>
            </a:bodyPr>
            <a:lstStyle/>
            <a:p>
              <a:pPr marL="285750" indent="-285750">
                <a:lnSpc>
                  <a:spcPct val="150000"/>
                </a:lnSpc>
                <a:buClr>
                  <a:srgbClr val="0A81CA"/>
                </a:buClr>
                <a:buFont typeface="Wingdings" panose="05000000000000000000" pitchFamily="2" charset="2"/>
                <a:buChar char="Ø"/>
              </a:pPr>
              <a:r>
                <a:rPr lang="zh-CN" altLang="en-US" sz="1800" b="1" kern="100" spc="30" dirty="0">
                  <a:solidFill>
                    <a:srgbClr val="0070C0"/>
                  </a:solidFill>
                  <a:effectLst/>
                  <a:cs typeface="+mn-ea"/>
                  <a:sym typeface="+mn-lt"/>
                </a:rPr>
                <a:t>实现社会消费品零售总额</a:t>
              </a:r>
              <a:r>
                <a:rPr lang="en-US" altLang="zh-CN" sz="2000" b="1" kern="100" spc="30" dirty="0">
                  <a:solidFill>
                    <a:srgbClr val="C00000"/>
                  </a:solidFill>
                  <a:cs typeface="+mn-ea"/>
                  <a:sym typeface="+mn-lt"/>
                </a:rPr>
                <a:t>1123</a:t>
              </a:r>
              <a:r>
                <a:rPr lang="zh-CN" altLang="en-US" sz="2000" b="1" kern="100" spc="30" dirty="0">
                  <a:solidFill>
                    <a:srgbClr val="C00000"/>
                  </a:solidFill>
                  <a:cs typeface="+mn-ea"/>
                  <a:sym typeface="+mn-lt"/>
                </a:rPr>
                <a:t>亿元</a:t>
              </a:r>
              <a:r>
                <a:rPr lang="zh-CN" altLang="en-US" sz="1800" b="1" kern="100" spc="30" dirty="0">
                  <a:solidFill>
                    <a:srgbClr val="0070C0"/>
                  </a:solidFill>
                  <a:effectLst/>
                  <a:cs typeface="+mn-ea"/>
                  <a:sym typeface="+mn-lt"/>
                </a:rPr>
                <a:t>，年均增长</a:t>
              </a:r>
              <a:r>
                <a:rPr lang="en-US" altLang="zh-CN" sz="2000" b="1" kern="100" spc="30" dirty="0">
                  <a:solidFill>
                    <a:srgbClr val="C00000"/>
                  </a:solidFill>
                  <a:cs typeface="+mn-ea"/>
                  <a:sym typeface="+mn-lt"/>
                </a:rPr>
                <a:t>7%</a:t>
              </a:r>
              <a:r>
                <a:rPr lang="zh-CN" altLang="en-US" sz="2000" b="1" kern="100" spc="30" dirty="0">
                  <a:solidFill>
                    <a:srgbClr val="C00000"/>
                  </a:solidFill>
                  <a:cs typeface="+mn-ea"/>
                  <a:sym typeface="+mn-lt"/>
                </a:rPr>
                <a:t>左右</a:t>
              </a:r>
              <a:r>
                <a:rPr lang="zh-CN" altLang="en-US" sz="1800" b="1" kern="100" spc="30" dirty="0">
                  <a:solidFill>
                    <a:srgbClr val="0070C0"/>
                  </a:solidFill>
                  <a:effectLst/>
                  <a:cs typeface="+mn-ea"/>
                  <a:sym typeface="+mn-lt"/>
                </a:rPr>
                <a:t>，力争进入全省中游行列；</a:t>
              </a:r>
              <a:endParaRPr lang="en-US" altLang="zh-CN" sz="1800" b="1" kern="100" spc="30" dirty="0">
                <a:solidFill>
                  <a:srgbClr val="0070C0"/>
                </a:solidFill>
                <a:effectLst/>
                <a:cs typeface="+mn-ea"/>
                <a:sym typeface="+mn-lt"/>
              </a:endParaRPr>
            </a:p>
            <a:p>
              <a:pPr marL="285750" indent="-285750">
                <a:lnSpc>
                  <a:spcPct val="150000"/>
                </a:lnSpc>
                <a:buClr>
                  <a:srgbClr val="0A81CA"/>
                </a:buClr>
                <a:buFont typeface="Wingdings" panose="05000000000000000000" pitchFamily="2" charset="2"/>
                <a:buChar char="Ø"/>
              </a:pPr>
              <a:r>
                <a:rPr lang="zh-CN" altLang="en-US" sz="1800" b="1" kern="100" spc="30" dirty="0">
                  <a:solidFill>
                    <a:srgbClr val="0070C0"/>
                  </a:solidFill>
                  <a:effectLst/>
                  <a:cs typeface="+mn-ea"/>
                  <a:sym typeface="+mn-lt"/>
                </a:rPr>
                <a:t>网络零售额</a:t>
              </a:r>
              <a:r>
                <a:rPr lang="en-US" altLang="zh-CN" sz="2000" b="1" kern="100" spc="30" dirty="0">
                  <a:solidFill>
                    <a:srgbClr val="C00000"/>
                  </a:solidFill>
                  <a:cs typeface="+mn-ea"/>
                  <a:sym typeface="+mn-lt"/>
                </a:rPr>
                <a:t>254</a:t>
              </a:r>
              <a:r>
                <a:rPr lang="zh-CN" altLang="en-US" sz="2000" b="1" kern="100" spc="30" dirty="0">
                  <a:solidFill>
                    <a:srgbClr val="C00000"/>
                  </a:solidFill>
                  <a:cs typeface="+mn-ea"/>
                  <a:sym typeface="+mn-lt"/>
                </a:rPr>
                <a:t>亿元</a:t>
              </a:r>
              <a:r>
                <a:rPr lang="zh-CN" altLang="en-US" sz="1800" b="1" kern="100" spc="30" dirty="0">
                  <a:solidFill>
                    <a:srgbClr val="0070C0"/>
                  </a:solidFill>
                  <a:effectLst/>
                  <a:cs typeface="+mn-ea"/>
                  <a:sym typeface="+mn-lt"/>
                </a:rPr>
                <a:t>，年均增长</a:t>
              </a:r>
              <a:r>
                <a:rPr lang="en-US" altLang="zh-CN" sz="2000" b="1" kern="100" spc="30" dirty="0">
                  <a:solidFill>
                    <a:srgbClr val="C00000"/>
                  </a:solidFill>
                  <a:cs typeface="+mn-ea"/>
                  <a:sym typeface="+mn-lt"/>
                </a:rPr>
                <a:t>15%</a:t>
              </a:r>
              <a:r>
                <a:rPr lang="zh-CN" altLang="en-US" sz="1800" b="1" kern="100" spc="30" dirty="0">
                  <a:solidFill>
                    <a:srgbClr val="0070C0"/>
                  </a:solidFill>
                  <a:effectLst/>
                  <a:cs typeface="+mn-ea"/>
                  <a:sym typeface="+mn-lt"/>
                </a:rPr>
                <a:t>，争取进入全省</a:t>
              </a:r>
              <a:r>
                <a:rPr lang="zh-CN" altLang="en-US" b="1" kern="100" spc="30" dirty="0">
                  <a:solidFill>
                    <a:srgbClr val="0070C0"/>
                  </a:solidFill>
                  <a:cs typeface="+mn-ea"/>
                  <a:sym typeface="+mn-lt"/>
                </a:rPr>
                <a:t>中等偏上</a:t>
              </a:r>
              <a:r>
                <a:rPr lang="zh-CN" altLang="en-US" sz="1800" b="1" kern="100" spc="30" dirty="0">
                  <a:solidFill>
                    <a:srgbClr val="0070C0"/>
                  </a:solidFill>
                  <a:effectLst/>
                  <a:cs typeface="+mn-ea"/>
                  <a:sym typeface="+mn-lt"/>
                </a:rPr>
                <a:t>行列。</a:t>
              </a:r>
              <a:endParaRPr lang="en-US" altLang="zh-CN" sz="1800" b="1" kern="100" dirty="0">
                <a:solidFill>
                  <a:srgbClr val="0070C0"/>
                </a:solidFill>
                <a:effectLst/>
                <a:cs typeface="+mn-ea"/>
                <a:sym typeface="+mn-lt"/>
              </a:endParaRPr>
            </a:p>
          </p:txBody>
        </p:sp>
        <p:grpSp>
          <p:nvGrpSpPr>
            <p:cNvPr id="30" name="组合 29"/>
            <p:cNvGrpSpPr/>
            <p:nvPr/>
          </p:nvGrpSpPr>
          <p:grpSpPr>
            <a:xfrm>
              <a:off x="319087" y="1919151"/>
              <a:ext cx="1465439" cy="430887"/>
              <a:chOff x="750711" y="4599948"/>
              <a:chExt cx="1465439" cy="430887"/>
            </a:xfrm>
          </p:grpSpPr>
          <p:sp>
            <p:nvSpPr>
              <p:cNvPr id="31" name="矩形 30"/>
              <p:cNvSpPr/>
              <p:nvPr/>
            </p:nvSpPr>
            <p:spPr>
              <a:xfrm>
                <a:off x="750711" y="4873640"/>
                <a:ext cx="1249521" cy="90520"/>
              </a:xfrm>
              <a:prstGeom prst="rect">
                <a:avLst/>
              </a:prstGeom>
              <a:gradFill flip="none" rotWithShape="true">
                <a:gsLst>
                  <a:gs pos="100000">
                    <a:srgbClr val="0A81CA"/>
                  </a:gs>
                  <a:gs pos="1000">
                    <a:schemeClr val="bg1">
                      <a:alpha val="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文本占位符 5"/>
              <p:cNvSpPr txBox="true"/>
              <p:nvPr/>
            </p:nvSpPr>
            <p:spPr>
              <a:xfrm>
                <a:off x="774527" y="4599948"/>
                <a:ext cx="1441623"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lgn="ctr">
                  <a:buNone/>
                </a:pPr>
                <a:r>
                  <a:rPr lang="zh-CN" altLang="en-US" sz="2000" b="1" dirty="0">
                    <a:cs typeface="+mn-ea"/>
                    <a:sym typeface="+mn-lt"/>
                  </a:rPr>
                  <a:t>到</a:t>
                </a:r>
                <a:r>
                  <a:rPr lang="en-US" altLang="zh-CN" sz="2000" b="1" dirty="0">
                    <a:cs typeface="+mn-ea"/>
                    <a:sym typeface="+mn-lt"/>
                  </a:rPr>
                  <a:t>2025</a:t>
                </a:r>
                <a:r>
                  <a:rPr lang="zh-CN" altLang="en-US" sz="2000" b="1" dirty="0">
                    <a:cs typeface="+mn-ea"/>
                    <a:sym typeface="+mn-lt"/>
                  </a:rPr>
                  <a:t>年</a:t>
                </a:r>
                <a:endParaRPr lang="zh-CN" altLang="en-US" sz="2000" b="1" dirty="0">
                  <a:cs typeface="+mn-ea"/>
                  <a:sym typeface="+mn-lt"/>
                </a:endParaRPr>
              </a:p>
            </p:txBody>
          </p:sp>
        </p:grpSp>
      </p:grpSp>
      <p:cxnSp>
        <p:nvCxnSpPr>
          <p:cNvPr id="54" name="直接连接符 53"/>
          <p:cNvCxnSpPr/>
          <p:nvPr/>
        </p:nvCxnSpPr>
        <p:spPr>
          <a:xfrm>
            <a:off x="732692" y="3260995"/>
            <a:ext cx="10936794"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35" name="矩形: 圆角 34"/>
          <p:cNvSpPr/>
          <p:nvPr/>
        </p:nvSpPr>
        <p:spPr>
          <a:xfrm>
            <a:off x="732692" y="3368557"/>
            <a:ext cx="3190312"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一是健全完善城乡商业体系</a:t>
            </a:r>
            <a:endParaRPr lang="zh-CN" altLang="en-US" b="1" dirty="0">
              <a:solidFill>
                <a:schemeClr val="bg1"/>
              </a:solidFill>
              <a:cs typeface="+mn-ea"/>
              <a:sym typeface="+mn-lt"/>
            </a:endParaRPr>
          </a:p>
        </p:txBody>
      </p:sp>
      <p:grpSp>
        <p:nvGrpSpPr>
          <p:cNvPr id="12" name="组合 11"/>
          <p:cNvGrpSpPr/>
          <p:nvPr/>
        </p:nvGrpSpPr>
        <p:grpSpPr>
          <a:xfrm>
            <a:off x="706437" y="4000658"/>
            <a:ext cx="9472613" cy="2536206"/>
            <a:chOff x="706437" y="3942602"/>
            <a:chExt cx="9472613" cy="2536206"/>
          </a:xfrm>
        </p:grpSpPr>
        <p:sp>
          <p:nvSpPr>
            <p:cNvPr id="11" name="矩形 10"/>
            <p:cNvSpPr/>
            <p:nvPr/>
          </p:nvSpPr>
          <p:spPr>
            <a:xfrm>
              <a:off x="706437" y="3942602"/>
              <a:ext cx="9472613" cy="2536206"/>
            </a:xfrm>
            <a:prstGeom prst="rect">
              <a:avLst/>
            </a:prstGeom>
            <a:solidFill>
              <a:schemeClr val="accent1">
                <a:alpha val="7000"/>
              </a:schemeClr>
            </a:soli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true"/>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true"/>
            <p:nvPr/>
          </p:nvSpPr>
          <p:spPr>
            <a:xfrm>
              <a:off x="876700" y="3980019"/>
              <a:ext cx="7354491" cy="2400401"/>
            </a:xfrm>
            <a:prstGeom prst="rect">
              <a:avLst/>
            </a:prstGeom>
            <a:noFill/>
          </p:spPr>
          <p:txBody>
            <a:bodyPr wrap="square" rtlCol="0">
              <a:spAutoFit/>
            </a:bodyPr>
            <a:lstStyle/>
            <a:p>
              <a:pPr marL="285750" indent="-285750">
                <a:lnSpc>
                  <a:spcPct val="150000"/>
                </a:lnSpc>
                <a:buClr>
                  <a:srgbClr val="0070C0"/>
                </a:buClr>
                <a:buFont typeface="Wingdings" panose="05000000000000000000" pitchFamily="2" charset="2"/>
                <a:buChar char="ü"/>
              </a:pPr>
              <a:r>
                <a:rPr lang="zh-CN" altLang="en-US" sz="1700" kern="0" dirty="0">
                  <a:solidFill>
                    <a:schemeClr val="dk1"/>
                  </a:solidFill>
                  <a:cs typeface="+mn-ea"/>
                </a:rPr>
                <a:t>推进聊城商业与城市主导产业相互渗透与融合，促进供给侧结构优化，实现城市由单中心向多中心格局发展。</a:t>
              </a:r>
              <a:endParaRPr lang="en-US" altLang="zh-CN" sz="1700" kern="0" dirty="0">
                <a:solidFill>
                  <a:schemeClr val="dk1"/>
                </a:solidFill>
                <a:cs typeface="+mn-ea"/>
              </a:endParaRPr>
            </a:p>
            <a:p>
              <a:pPr marL="285750" indent="-285750">
                <a:lnSpc>
                  <a:spcPct val="150000"/>
                </a:lnSpc>
                <a:buClr>
                  <a:srgbClr val="0070C0"/>
                </a:buClr>
                <a:buFont typeface="Wingdings" panose="05000000000000000000" pitchFamily="2" charset="2"/>
                <a:buChar char="ü"/>
              </a:pPr>
              <a:r>
                <a:rPr lang="zh-CN" altLang="en-US" sz="1700" kern="0" dirty="0">
                  <a:solidFill>
                    <a:schemeClr val="dk1"/>
                  </a:solidFill>
                  <a:cs typeface="+mn-ea"/>
                </a:rPr>
                <a:t>推动品质零售、市场物流、商贸服务、特色商业、商务商业有机结合、协同发展。</a:t>
              </a:r>
              <a:endParaRPr lang="en-US" altLang="zh-CN" sz="1700" kern="0" dirty="0">
                <a:solidFill>
                  <a:schemeClr val="dk1"/>
                </a:solidFill>
                <a:cs typeface="+mn-ea"/>
              </a:endParaRPr>
            </a:p>
            <a:p>
              <a:pPr marL="285750" indent="-285750">
                <a:lnSpc>
                  <a:spcPct val="150000"/>
                </a:lnSpc>
                <a:buClr>
                  <a:srgbClr val="0070C0"/>
                </a:buClr>
                <a:buFont typeface="Wingdings" panose="05000000000000000000" pitchFamily="2" charset="2"/>
                <a:buChar char="ü"/>
              </a:pPr>
              <a:r>
                <a:rPr lang="zh-CN" altLang="en-US" sz="1700" kern="0" dirty="0">
                  <a:solidFill>
                    <a:schemeClr val="dk1"/>
                  </a:solidFill>
                  <a:cs typeface="+mn-ea"/>
                </a:rPr>
                <a:t>凸显各功能区特色，营造“日常生活不出社区、双休购物不出片区、时尚消费不出城区”的商贸服务环境。</a:t>
              </a:r>
              <a:endParaRPr lang="zh-CN" altLang="en-US" sz="1700" kern="0" dirty="0">
                <a:solidFill>
                  <a:schemeClr val="dk1"/>
                </a:solidFill>
                <a:cs typeface="+mn-ea"/>
              </a:endParaRPr>
            </a:p>
          </p:txBody>
        </p:sp>
      </p:grpSp>
      <p:pic>
        <p:nvPicPr>
          <p:cNvPr id="36" name="图片 35"/>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8370491" y="3990450"/>
            <a:ext cx="3407455" cy="2502205"/>
          </a:xfrm>
          <a:prstGeom prst="rect">
            <a:avLst/>
          </a:prstGeom>
          <a:ln>
            <a:solidFill>
              <a:schemeClr val="bg1">
                <a:lumMod val="85000"/>
              </a:schemeClr>
            </a:solidFill>
          </a:ln>
          <a:effectLst>
            <a:outerShdw blurRad="76200" dir="18900000" sy="23000" kx="-1200000" algn="bl" rotWithShape="0">
              <a:prstClr val="black">
                <a:alpha val="20000"/>
              </a:prstClr>
            </a:outerShdw>
          </a:effectLst>
        </p:spPr>
      </p:pic>
      <p:grpSp>
        <p:nvGrpSpPr>
          <p:cNvPr id="25" name="组合 24"/>
          <p:cNvGrpSpPr/>
          <p:nvPr/>
        </p:nvGrpSpPr>
        <p:grpSpPr>
          <a:xfrm>
            <a:off x="876923" y="1712890"/>
            <a:ext cx="10467182" cy="526948"/>
            <a:chOff x="319087" y="1823090"/>
            <a:chExt cx="10467182" cy="526948"/>
          </a:xfrm>
        </p:grpSpPr>
        <p:sp>
          <p:nvSpPr>
            <p:cNvPr id="26" name="文本框 25"/>
            <p:cNvSpPr txBox="true"/>
            <p:nvPr/>
          </p:nvSpPr>
          <p:spPr>
            <a:xfrm>
              <a:off x="1657350" y="1823090"/>
              <a:ext cx="9128919" cy="499432"/>
            </a:xfrm>
            <a:prstGeom prst="rect">
              <a:avLst/>
            </a:prstGeom>
            <a:noFill/>
          </p:spPr>
          <p:txBody>
            <a:bodyPr wrap="square" rtlCol="0">
              <a:spAutoFit/>
            </a:bodyPr>
            <a:lstStyle/>
            <a:p>
              <a:pPr marL="285750" indent="-285750">
                <a:lnSpc>
                  <a:spcPct val="150000"/>
                </a:lnSpc>
                <a:buClr>
                  <a:srgbClr val="0A81CA"/>
                </a:buClr>
                <a:buFont typeface="Wingdings" panose="05000000000000000000" pitchFamily="2" charset="2"/>
                <a:buChar char="Ø"/>
              </a:pPr>
              <a:r>
                <a:rPr lang="zh-CN" altLang="en-US" sz="1800" b="1" kern="100" spc="30" dirty="0">
                  <a:solidFill>
                    <a:srgbClr val="0070C0"/>
                  </a:solidFill>
                  <a:effectLst/>
                  <a:cs typeface="+mn-ea"/>
                  <a:sym typeface="+mn-lt"/>
                </a:rPr>
                <a:t>社会消费品零售总额达</a:t>
              </a:r>
              <a:r>
                <a:rPr lang="en-US" altLang="zh-CN" sz="2000" b="1" kern="100" spc="30" dirty="0">
                  <a:solidFill>
                    <a:srgbClr val="C00000"/>
                  </a:solidFill>
                  <a:cs typeface="+mn-ea"/>
                  <a:sym typeface="+mn-lt"/>
                </a:rPr>
                <a:t>987.1</a:t>
              </a:r>
              <a:r>
                <a:rPr lang="zh-CN" altLang="en-US" sz="2000" b="1" kern="100" spc="30" dirty="0">
                  <a:solidFill>
                    <a:srgbClr val="C00000"/>
                  </a:solidFill>
                  <a:cs typeface="+mn-ea"/>
                  <a:sym typeface="+mn-lt"/>
                </a:rPr>
                <a:t>亿元</a:t>
              </a:r>
              <a:r>
                <a:rPr lang="zh-CN" altLang="en-US" sz="1800" b="1" kern="100" spc="30" dirty="0">
                  <a:solidFill>
                    <a:srgbClr val="0070C0"/>
                  </a:solidFill>
                  <a:effectLst/>
                  <a:cs typeface="+mn-ea"/>
                  <a:sym typeface="+mn-lt"/>
                </a:rPr>
                <a:t>，增长</a:t>
              </a:r>
              <a:r>
                <a:rPr lang="en-US" altLang="zh-CN" sz="2000" b="1" kern="100" spc="30" dirty="0">
                  <a:solidFill>
                    <a:srgbClr val="C00000"/>
                  </a:solidFill>
                  <a:cs typeface="+mn-ea"/>
                  <a:sym typeface="+mn-lt"/>
                </a:rPr>
                <a:t>7%</a:t>
              </a:r>
              <a:r>
                <a:rPr lang="zh-CN" altLang="en-US" sz="1800" b="1" kern="100" spc="30" dirty="0">
                  <a:solidFill>
                    <a:srgbClr val="0070C0"/>
                  </a:solidFill>
                  <a:effectLst/>
                  <a:cs typeface="+mn-ea"/>
                  <a:sym typeface="+mn-lt"/>
                </a:rPr>
                <a:t>，全省第</a:t>
              </a:r>
              <a:r>
                <a:rPr lang="en-US" altLang="zh-CN" sz="2000" b="1" kern="100" spc="30" dirty="0">
                  <a:solidFill>
                    <a:srgbClr val="C00000"/>
                  </a:solidFill>
                  <a:cs typeface="+mn-ea"/>
                  <a:sym typeface="+mn-lt"/>
                </a:rPr>
                <a:t>11</a:t>
              </a:r>
              <a:r>
                <a:rPr lang="zh-CN" altLang="en-US" sz="1800" b="1" kern="100" spc="30" dirty="0">
                  <a:solidFill>
                    <a:srgbClr val="0070C0"/>
                  </a:solidFill>
                  <a:effectLst/>
                  <a:cs typeface="+mn-ea"/>
                  <a:sym typeface="+mn-lt"/>
                </a:rPr>
                <a:t>位，组内第</a:t>
              </a:r>
              <a:r>
                <a:rPr lang="en-US" altLang="zh-CN" sz="2000" b="1" kern="100" spc="30" dirty="0">
                  <a:solidFill>
                    <a:srgbClr val="C00000"/>
                  </a:solidFill>
                  <a:cs typeface="+mn-ea"/>
                  <a:sym typeface="+mn-lt"/>
                </a:rPr>
                <a:t>4</a:t>
              </a:r>
              <a:r>
                <a:rPr lang="zh-CN" altLang="en-US" sz="1800" b="1" kern="100" spc="30" dirty="0">
                  <a:solidFill>
                    <a:srgbClr val="0070C0"/>
                  </a:solidFill>
                  <a:effectLst/>
                  <a:cs typeface="+mn-ea"/>
                  <a:sym typeface="+mn-lt"/>
                </a:rPr>
                <a:t>位。</a:t>
              </a:r>
              <a:endParaRPr lang="zh-CN" altLang="en-US" sz="1800" b="1" kern="100" spc="30" dirty="0">
                <a:solidFill>
                  <a:srgbClr val="0070C0"/>
                </a:solidFill>
                <a:effectLst/>
                <a:cs typeface="+mn-ea"/>
                <a:sym typeface="+mn-lt"/>
              </a:endParaRPr>
            </a:p>
          </p:txBody>
        </p:sp>
        <p:grpSp>
          <p:nvGrpSpPr>
            <p:cNvPr id="27" name="组合 26"/>
            <p:cNvGrpSpPr/>
            <p:nvPr/>
          </p:nvGrpSpPr>
          <p:grpSpPr>
            <a:xfrm>
              <a:off x="319087" y="1919151"/>
              <a:ext cx="1465439" cy="430887"/>
              <a:chOff x="750711" y="4599948"/>
              <a:chExt cx="1465439" cy="430887"/>
            </a:xfrm>
          </p:grpSpPr>
          <p:sp>
            <p:nvSpPr>
              <p:cNvPr id="29" name="矩形 28"/>
              <p:cNvSpPr/>
              <p:nvPr/>
            </p:nvSpPr>
            <p:spPr>
              <a:xfrm>
                <a:off x="750711" y="4873640"/>
                <a:ext cx="1249521" cy="90520"/>
              </a:xfrm>
              <a:prstGeom prst="rect">
                <a:avLst/>
              </a:prstGeom>
              <a:gradFill flip="none" rotWithShape="true">
                <a:gsLst>
                  <a:gs pos="100000">
                    <a:srgbClr val="0A81CA"/>
                  </a:gs>
                  <a:gs pos="1000">
                    <a:schemeClr val="bg1">
                      <a:alpha val="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占位符 5"/>
              <p:cNvSpPr txBox="true"/>
              <p:nvPr/>
            </p:nvSpPr>
            <p:spPr>
              <a:xfrm>
                <a:off x="774527" y="4599948"/>
                <a:ext cx="1441623"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lgn="ctr">
                  <a:buNone/>
                </a:pPr>
                <a:r>
                  <a:rPr lang="en-US" altLang="zh-CN" sz="2000" b="1" dirty="0" smtClean="0">
                    <a:cs typeface="+mn-ea"/>
                    <a:sym typeface="+mn-lt"/>
                  </a:rPr>
                  <a:t>2022</a:t>
                </a:r>
                <a:r>
                  <a:rPr lang="zh-CN" altLang="en-US" sz="2000" b="1" dirty="0">
                    <a:cs typeface="+mn-ea"/>
                    <a:sym typeface="+mn-lt"/>
                  </a:rPr>
                  <a:t>年</a:t>
                </a:r>
                <a:endParaRPr lang="zh-CN" altLang="en-US" sz="2000" b="1" dirty="0">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par>
                                <p:cTn id="12" presetID="22" presetClass="entr" presetSubtype="8" fill="hold" nodeType="with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wipe(left)">
                                      <p:cBhvr>
                                        <p:cTn id="14" dur="500"/>
                                        <p:tgtEl>
                                          <p:spTgt spid="5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left)">
                                      <p:cBhvr>
                                        <p:cTn id="18" dur="500"/>
                                        <p:tgtEl>
                                          <p:spTgt spid="35"/>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tru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171450"/>
            <a:ext cx="12192000" cy="711200"/>
            <a:chOff x="0" y="171450"/>
            <a:chExt cx="12192000" cy="711200"/>
          </a:xfrm>
        </p:grpSpPr>
        <p:grpSp>
          <p:nvGrpSpPr>
            <p:cNvPr id="18" name="组合 17"/>
            <p:cNvGrpSpPr/>
            <p:nvPr/>
          </p:nvGrpSpPr>
          <p:grpSpPr>
            <a:xfrm>
              <a:off x="0" y="171450"/>
              <a:ext cx="12192000" cy="711200"/>
              <a:chOff x="0" y="171450"/>
              <a:chExt cx="12192000" cy="711200"/>
            </a:xfrm>
          </p:grpSpPr>
          <p:sp>
            <p:nvSpPr>
              <p:cNvPr id="20" name="矩形 19"/>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19"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grpSp>
        <p:nvGrpSpPr>
          <p:cNvPr id="30" name="组合 29"/>
          <p:cNvGrpSpPr/>
          <p:nvPr/>
        </p:nvGrpSpPr>
        <p:grpSpPr>
          <a:xfrm>
            <a:off x="574649" y="1105806"/>
            <a:ext cx="2887940" cy="502112"/>
            <a:chOff x="733252" y="1326689"/>
            <a:chExt cx="2523915" cy="502112"/>
          </a:xfrm>
        </p:grpSpPr>
        <p:sp>
          <p:nvSpPr>
            <p:cNvPr id="31" name="矩形: 圆角 30"/>
            <p:cNvSpPr/>
            <p:nvPr/>
          </p:nvSpPr>
          <p:spPr>
            <a:xfrm>
              <a:off x="733252" y="1326689"/>
              <a:ext cx="2523914"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true"/>
            <p:nvPr/>
          </p:nvSpPr>
          <p:spPr>
            <a:xfrm>
              <a:off x="826317" y="1368598"/>
              <a:ext cx="2430850" cy="400110"/>
            </a:xfrm>
            <a:prstGeom prst="rect">
              <a:avLst/>
            </a:prstGeom>
            <a:noFill/>
          </p:spPr>
          <p:txBody>
            <a:bodyPr wrap="square" rtlCol="0">
              <a:spAutoFit/>
            </a:bodyPr>
            <a:lstStyle/>
            <a:p>
              <a:r>
                <a:rPr lang="en-US" altLang="zh-CN" sz="2000" b="1" kern="100" dirty="0">
                  <a:solidFill>
                    <a:srgbClr val="0070C0"/>
                  </a:solidFill>
                  <a:cs typeface="+mn-ea"/>
                  <a:sym typeface="+mn-lt"/>
                </a:rPr>
                <a:t>1. </a:t>
              </a:r>
              <a:r>
                <a:rPr lang="zh-CN" altLang="en-US" sz="2000" b="1" kern="100" dirty="0">
                  <a:solidFill>
                    <a:srgbClr val="0070C0"/>
                  </a:solidFill>
                  <a:cs typeface="+mn-ea"/>
                  <a:sym typeface="+mn-lt"/>
                </a:rPr>
                <a:t>建设商贸流通新体系</a:t>
              </a:r>
              <a:endParaRPr lang="en-US" altLang="zh-CN" sz="2000" b="1" kern="100" dirty="0">
                <a:solidFill>
                  <a:srgbClr val="0070C0"/>
                </a:solidFill>
                <a:cs typeface="+mn-ea"/>
                <a:sym typeface="+mn-lt"/>
              </a:endParaRPr>
            </a:p>
          </p:txBody>
        </p:sp>
      </p:grpSp>
      <p:grpSp>
        <p:nvGrpSpPr>
          <p:cNvPr id="2" name="组合 1"/>
          <p:cNvGrpSpPr/>
          <p:nvPr/>
        </p:nvGrpSpPr>
        <p:grpSpPr>
          <a:xfrm>
            <a:off x="3557429" y="1094255"/>
            <a:ext cx="3855223" cy="502470"/>
            <a:chOff x="3557429" y="1094255"/>
            <a:chExt cx="3855223" cy="502470"/>
          </a:xfrm>
        </p:grpSpPr>
        <p:sp>
          <p:nvSpPr>
            <p:cNvPr id="28" name="矩形: 圆角 27"/>
            <p:cNvSpPr/>
            <p:nvPr/>
          </p:nvSpPr>
          <p:spPr>
            <a:xfrm>
              <a:off x="4222340" y="1094255"/>
              <a:ext cx="3190312"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二是促进城乡流通一体化</a:t>
              </a:r>
              <a:endParaRPr lang="zh-CN" altLang="en-US" b="1" dirty="0">
                <a:solidFill>
                  <a:schemeClr val="bg1"/>
                </a:solidFill>
                <a:cs typeface="+mn-ea"/>
                <a:sym typeface="+mn-lt"/>
              </a:endParaRPr>
            </a:p>
          </p:txBody>
        </p:sp>
        <p:cxnSp>
          <p:nvCxnSpPr>
            <p:cNvPr id="33" name="直接连接符 32"/>
            <p:cNvCxnSpPr/>
            <p:nvPr/>
          </p:nvCxnSpPr>
          <p:spPr>
            <a:xfrm>
              <a:off x="3557429" y="1343436"/>
              <a:ext cx="570071"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40087" y="1896573"/>
            <a:ext cx="11397972" cy="4961427"/>
            <a:chOff x="-40087" y="1896573"/>
            <a:chExt cx="11397972" cy="4961427"/>
          </a:xfrm>
        </p:grpSpPr>
        <p:sp>
          <p:nvSpPr>
            <p:cNvPr id="22" name="矩形: 圆角 21"/>
            <p:cNvSpPr/>
            <p:nvPr/>
          </p:nvSpPr>
          <p:spPr>
            <a:xfrm flipV="true">
              <a:off x="834114" y="1896573"/>
              <a:ext cx="10523771" cy="3886770"/>
            </a:xfrm>
            <a:prstGeom prst="roundRect">
              <a:avLst>
                <a:gd name="adj" fmla="val 2225"/>
              </a:avLst>
            </a:prstGeom>
            <a:gradFill>
              <a:gsLst>
                <a:gs pos="100000">
                  <a:srgbClr val="0070C0">
                    <a:alpha val="7000"/>
                  </a:srgbClr>
                </a:gs>
                <a:gs pos="0">
                  <a:schemeClr val="accent1">
                    <a:alpha val="0"/>
                  </a:schemeClr>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sp>
          <p:nvSpPr>
            <p:cNvPr id="21" name="文本框 20"/>
            <p:cNvSpPr txBox="true"/>
            <p:nvPr/>
          </p:nvSpPr>
          <p:spPr>
            <a:xfrm>
              <a:off x="3094851" y="2273550"/>
              <a:ext cx="8037606" cy="961097"/>
            </a:xfrm>
            <a:prstGeom prst="rect">
              <a:avLst/>
            </a:prstGeom>
            <a:noFill/>
          </p:spPr>
          <p:txBody>
            <a:bodyPr wrap="square">
              <a:spAutoFit/>
            </a:bodyPr>
            <a:lstStyle/>
            <a:p>
              <a:pPr marL="285750" marR="0" indent="-285750" algn="just">
                <a:lnSpc>
                  <a:spcPct val="150000"/>
                </a:lnSpc>
                <a:spcBef>
                  <a:spcPts val="0"/>
                </a:spcBef>
                <a:spcAft>
                  <a:spcPts val="0"/>
                </a:spcAft>
                <a:buClr>
                  <a:srgbClr val="0070C0"/>
                </a:buClr>
                <a:buFont typeface="Wingdings" panose="05000000000000000000" pitchFamily="2" charset="2"/>
                <a:buChar char="ü"/>
              </a:pPr>
              <a:r>
                <a:rPr lang="zh-CN" altLang="en-US" sz="2000" kern="100" dirty="0">
                  <a:cs typeface="+mn-ea"/>
                  <a:sym typeface="+mn-lt"/>
                </a:rPr>
                <a:t>深入推进城乡高效配送，整合交通、商贸、供销、邮政、快递等资源，鼓励网点共享、统仓共配，构建县乡村三级物流网络。</a:t>
              </a:r>
              <a:endParaRPr lang="zh-CN" altLang="en-US" sz="2000" kern="100" dirty="0">
                <a:cs typeface="+mn-ea"/>
                <a:sym typeface="+mn-lt"/>
              </a:endParaRPr>
            </a:p>
          </p:txBody>
        </p:sp>
        <p:pic>
          <p:nvPicPr>
            <p:cNvPr id="29" name="图片 28"/>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a:off x="-40087" y="3819808"/>
              <a:ext cx="4077442" cy="3038192"/>
            </a:xfrm>
            <a:prstGeom prst="rect">
              <a:avLst/>
            </a:prstGeom>
          </p:spPr>
        </p:pic>
        <p:sp>
          <p:nvSpPr>
            <p:cNvPr id="35" name="文本框 34"/>
            <p:cNvSpPr txBox="true"/>
            <p:nvPr/>
          </p:nvSpPr>
          <p:spPr>
            <a:xfrm>
              <a:off x="3094851" y="3538099"/>
              <a:ext cx="8037606" cy="961097"/>
            </a:xfrm>
            <a:prstGeom prst="rect">
              <a:avLst/>
            </a:prstGeom>
            <a:noFill/>
          </p:spPr>
          <p:txBody>
            <a:bodyPr wrap="square">
              <a:spAutoFit/>
            </a:bodyPr>
            <a:lstStyle/>
            <a:p>
              <a:pPr marL="285750" marR="0" indent="-285750" algn="just">
                <a:lnSpc>
                  <a:spcPct val="150000"/>
                </a:lnSpc>
                <a:spcBef>
                  <a:spcPts val="0"/>
                </a:spcBef>
                <a:spcAft>
                  <a:spcPts val="0"/>
                </a:spcAft>
                <a:buClr>
                  <a:srgbClr val="0070C0"/>
                </a:buClr>
                <a:buFont typeface="Wingdings" panose="05000000000000000000" pitchFamily="2" charset="2"/>
                <a:buChar char="ü"/>
              </a:pPr>
              <a:r>
                <a:rPr lang="zh-CN" altLang="en-US" sz="2000" kern="100" dirty="0">
                  <a:cs typeface="+mn-ea"/>
                  <a:sym typeface="+mn-lt"/>
                </a:rPr>
                <a:t>科学规划城乡物流基础设施，建设具备资源整合、集散中转、仓储配送、数据共享等功能的县域物流配送中心。</a:t>
              </a:r>
              <a:endParaRPr lang="zh-CN" altLang="en-US" sz="2000" kern="100" dirty="0">
                <a:cs typeface="+mn-ea"/>
                <a:sym typeface="+mn-lt"/>
              </a:endParaRPr>
            </a:p>
          </p:txBody>
        </p:sp>
        <p:sp>
          <p:nvSpPr>
            <p:cNvPr id="36" name="文本框 35"/>
            <p:cNvSpPr txBox="true"/>
            <p:nvPr/>
          </p:nvSpPr>
          <p:spPr>
            <a:xfrm>
              <a:off x="3094851" y="4802648"/>
              <a:ext cx="8037606" cy="961097"/>
            </a:xfrm>
            <a:prstGeom prst="rect">
              <a:avLst/>
            </a:prstGeom>
            <a:noFill/>
          </p:spPr>
          <p:txBody>
            <a:bodyPr wrap="square">
              <a:spAutoFit/>
            </a:bodyPr>
            <a:lstStyle/>
            <a:p>
              <a:pPr marL="285750" marR="0" indent="-285750" algn="just">
                <a:lnSpc>
                  <a:spcPct val="150000"/>
                </a:lnSpc>
                <a:spcBef>
                  <a:spcPts val="0"/>
                </a:spcBef>
                <a:spcAft>
                  <a:spcPts val="0"/>
                </a:spcAft>
                <a:buClr>
                  <a:srgbClr val="0070C0"/>
                </a:buClr>
                <a:buFont typeface="Wingdings" panose="05000000000000000000" pitchFamily="2" charset="2"/>
                <a:buChar char="ü"/>
              </a:pPr>
              <a:r>
                <a:rPr lang="zh-CN" altLang="en-US" sz="2000" kern="100" dirty="0">
                  <a:cs typeface="+mn-ea"/>
                  <a:sym typeface="+mn-lt"/>
                </a:rPr>
                <a:t>完善城乡物流网络节点，推动快递进村，畅通农产品上行、工业品下行渠道。</a:t>
              </a:r>
              <a:endParaRPr lang="zh-CN" altLang="en-US" sz="2000" kern="1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1510279"/>
            <a:ext cx="12192000" cy="2528463"/>
            <a:chOff x="0" y="1510279"/>
            <a:chExt cx="12192000" cy="2528463"/>
          </a:xfrm>
        </p:grpSpPr>
        <p:sp>
          <p:nvSpPr>
            <p:cNvPr id="27" name="PA-矩形 41"/>
            <p:cNvSpPr/>
            <p:nvPr>
              <p:custDataLst>
                <p:tags r:id="rId1"/>
              </p:custDataLst>
            </p:nvPr>
          </p:nvSpPr>
          <p:spPr>
            <a:xfrm>
              <a:off x="0" y="1510279"/>
              <a:ext cx="12192000" cy="2528463"/>
            </a:xfrm>
            <a:prstGeom prst="rect">
              <a:avLst/>
            </a:prstGeom>
            <a:gradFill>
              <a:gsLst>
                <a:gs pos="94000">
                  <a:srgbClr val="0070C0"/>
                </a:gs>
                <a:gs pos="0">
                  <a:schemeClr val="accent1"/>
                </a:gs>
              </a:gsLst>
              <a:lin ang="4200000" scaled="false"/>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pic>
          <p:nvPicPr>
            <p:cNvPr id="7" name="图片 6"/>
            <p:cNvPicPr>
              <a:picLocks noChangeAspect="true"/>
            </p:cNvPicPr>
            <p:nvPr/>
          </p:nvPicPr>
          <p:blipFill>
            <a:blip r:embed="rId2"/>
            <a:stretch>
              <a:fillRect/>
            </a:stretch>
          </p:blipFill>
          <p:spPr>
            <a:xfrm>
              <a:off x="4398117" y="1646986"/>
              <a:ext cx="3395766" cy="1121761"/>
            </a:xfrm>
            <a:prstGeom prst="rect">
              <a:avLst/>
            </a:prstGeom>
          </p:spPr>
        </p:pic>
      </p:grpSp>
      <p:grpSp>
        <p:nvGrpSpPr>
          <p:cNvPr id="8" name="组合 7"/>
          <p:cNvGrpSpPr/>
          <p:nvPr/>
        </p:nvGrpSpPr>
        <p:grpSpPr>
          <a:xfrm>
            <a:off x="6087512" y="616207"/>
            <a:ext cx="4596774" cy="471747"/>
            <a:chOff x="3165235" y="1054082"/>
            <a:chExt cx="5220229" cy="535729"/>
          </a:xfrm>
        </p:grpSpPr>
        <p:sp>
          <p:nvSpPr>
            <p:cNvPr id="4" name="矩形: 圆角 3"/>
            <p:cNvSpPr/>
            <p:nvPr>
              <p:custDataLst>
                <p:tags r:id="rId3"/>
              </p:custDataLst>
            </p:nvPr>
          </p:nvSpPr>
          <p:spPr>
            <a:xfrm>
              <a:off x="3165235" y="1054083"/>
              <a:ext cx="1507211" cy="535728"/>
            </a:xfrm>
            <a:prstGeom prst="roundRect">
              <a:avLst>
                <a:gd name="adj" fmla="val 50000"/>
              </a:avLst>
            </a:prstGeom>
            <a:gradFill>
              <a:gsLst>
                <a:gs pos="0">
                  <a:srgbClr val="0070C0"/>
                </a:gs>
                <a:gs pos="100000">
                  <a:srgbClr val="0070C0"/>
                </a:gs>
              </a:gsLst>
              <a:lin ang="0" scaled="false"/>
            </a:gradFill>
            <a:ln>
              <a:noFill/>
            </a:ln>
            <a:effectLst>
              <a:outerShdw blurRad="152400" dist="152400" dir="2699995" algn="tl" rotWithShape="0">
                <a:srgbClr val="3DBAE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200" b="0" i="0" u="none" strike="noStrike" kern="1200" cap="none" spc="0" normalizeH="0" baseline="0" noProof="0" dirty="0">
                  <a:ln>
                    <a:noFill/>
                  </a:ln>
                  <a:solidFill>
                    <a:prstClr val="white"/>
                  </a:solidFill>
                  <a:effectLst/>
                  <a:uLnTx/>
                  <a:uFillTx/>
                  <a:cs typeface="+mn-ea"/>
                  <a:sym typeface="+mn-lt"/>
                </a:rPr>
                <a:t> </a:t>
              </a:r>
              <a:r>
                <a:rPr lang="zh-CN" altLang="en-US" sz="2200" b="1" dirty="0">
                  <a:solidFill>
                    <a:schemeClr val="bg1"/>
                  </a:solidFill>
                  <a:cs typeface="+mn-ea"/>
                  <a:sym typeface="+mn-lt"/>
                </a:rPr>
                <a:t>投 资</a:t>
              </a:r>
              <a:endParaRPr lang="zh-CN" altLang="en-US" sz="2200" b="1" dirty="0">
                <a:solidFill>
                  <a:schemeClr val="bg1"/>
                </a:solidFill>
                <a:cs typeface="+mn-ea"/>
                <a:sym typeface="+mn-lt"/>
              </a:endParaRPr>
            </a:p>
          </p:txBody>
        </p:sp>
        <p:sp>
          <p:nvSpPr>
            <p:cNvPr id="5" name="矩形: 圆角 4"/>
            <p:cNvSpPr/>
            <p:nvPr>
              <p:custDataLst>
                <p:tags r:id="rId4"/>
              </p:custDataLst>
            </p:nvPr>
          </p:nvSpPr>
          <p:spPr>
            <a:xfrm>
              <a:off x="5021744" y="1054082"/>
              <a:ext cx="1507211" cy="535728"/>
            </a:xfrm>
            <a:prstGeom prst="roundRect">
              <a:avLst>
                <a:gd name="adj" fmla="val 50000"/>
              </a:avLst>
            </a:prstGeom>
            <a:gradFill>
              <a:gsLst>
                <a:gs pos="0">
                  <a:srgbClr val="0070C0"/>
                </a:gs>
                <a:gs pos="100000">
                  <a:srgbClr val="0070C0"/>
                </a:gs>
              </a:gsLst>
              <a:lin ang="0" scaled="false"/>
            </a:gradFill>
            <a:ln>
              <a:noFill/>
            </a:ln>
            <a:effectLst>
              <a:outerShdw blurRad="152400" dist="152400" dir="2699995" algn="tl" rotWithShape="0">
                <a:srgbClr val="3DBAE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200" b="0" i="0" u="none" strike="noStrike" kern="1200" cap="none" spc="0" normalizeH="0" baseline="0" noProof="0" dirty="0">
                  <a:ln>
                    <a:noFill/>
                  </a:ln>
                  <a:solidFill>
                    <a:prstClr val="white"/>
                  </a:solidFill>
                  <a:effectLst/>
                  <a:uLnTx/>
                  <a:uFillTx/>
                  <a:cs typeface="+mn-ea"/>
                  <a:sym typeface="+mn-lt"/>
                </a:rPr>
                <a:t> </a:t>
              </a:r>
              <a:r>
                <a:rPr lang="zh-CN" altLang="en-US" sz="2200" b="1" dirty="0">
                  <a:solidFill>
                    <a:schemeClr val="bg1"/>
                  </a:solidFill>
                  <a:cs typeface="+mn-ea"/>
                  <a:sym typeface="+mn-lt"/>
                </a:rPr>
                <a:t>消 费</a:t>
              </a:r>
              <a:endParaRPr lang="zh-CN" altLang="en-US" sz="2200" b="1" dirty="0">
                <a:solidFill>
                  <a:schemeClr val="bg1"/>
                </a:solidFill>
                <a:cs typeface="+mn-ea"/>
                <a:sym typeface="+mn-lt"/>
              </a:endParaRPr>
            </a:p>
          </p:txBody>
        </p:sp>
        <p:sp>
          <p:nvSpPr>
            <p:cNvPr id="6" name="矩形: 圆角 5"/>
            <p:cNvSpPr/>
            <p:nvPr>
              <p:custDataLst>
                <p:tags r:id="rId5"/>
              </p:custDataLst>
            </p:nvPr>
          </p:nvSpPr>
          <p:spPr>
            <a:xfrm>
              <a:off x="6878253" y="1054083"/>
              <a:ext cx="1507211" cy="535728"/>
            </a:xfrm>
            <a:prstGeom prst="roundRect">
              <a:avLst>
                <a:gd name="adj" fmla="val 50000"/>
              </a:avLst>
            </a:prstGeom>
            <a:gradFill>
              <a:gsLst>
                <a:gs pos="0">
                  <a:srgbClr val="0070C0"/>
                </a:gs>
                <a:gs pos="100000">
                  <a:srgbClr val="0070C0"/>
                </a:gs>
              </a:gsLst>
              <a:lin ang="0" scaled="false"/>
            </a:gradFill>
            <a:ln>
              <a:noFill/>
            </a:ln>
            <a:effectLst>
              <a:outerShdw blurRad="152400" dist="152400" dir="2699995" algn="tl" rotWithShape="0">
                <a:srgbClr val="3DBAE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200" b="0" i="0" u="none" strike="noStrike" kern="1200" cap="none" spc="0" normalizeH="0" baseline="0" noProof="0" dirty="0">
                  <a:ln>
                    <a:noFill/>
                  </a:ln>
                  <a:solidFill>
                    <a:prstClr val="white"/>
                  </a:solidFill>
                  <a:effectLst/>
                  <a:uLnTx/>
                  <a:uFillTx/>
                  <a:cs typeface="+mn-ea"/>
                  <a:sym typeface="+mn-lt"/>
                </a:rPr>
                <a:t> </a:t>
              </a:r>
              <a:r>
                <a:rPr lang="zh-CN" altLang="en-US" sz="2200" b="1" dirty="0">
                  <a:solidFill>
                    <a:schemeClr val="bg1"/>
                  </a:solidFill>
                  <a:cs typeface="+mn-ea"/>
                  <a:sym typeface="+mn-lt"/>
                </a:rPr>
                <a:t>出 口</a:t>
              </a:r>
              <a:endParaRPr lang="zh-CN" altLang="en-US" sz="2200" b="1" dirty="0">
                <a:solidFill>
                  <a:schemeClr val="bg1"/>
                </a:solidFill>
                <a:cs typeface="+mn-ea"/>
                <a:sym typeface="+mn-lt"/>
              </a:endParaRPr>
            </a:p>
          </p:txBody>
        </p:sp>
      </p:grpSp>
      <p:sp>
        <p:nvSpPr>
          <p:cNvPr id="3" name="文本框 2"/>
          <p:cNvSpPr txBox="true"/>
          <p:nvPr/>
        </p:nvSpPr>
        <p:spPr>
          <a:xfrm>
            <a:off x="1123784" y="698157"/>
            <a:ext cx="2245302" cy="453779"/>
          </a:xfrm>
          <a:prstGeom prst="rect">
            <a:avLst/>
          </a:prstGeom>
          <a:noFill/>
        </p:spPr>
        <p:txBody>
          <a:bodyPr wrap="square">
            <a:spAutoFit/>
          </a:bodyPr>
          <a:lstStyle/>
          <a:p>
            <a:pPr marL="0" marR="0" indent="406400" algn="just">
              <a:lnSpc>
                <a:spcPts val="3000"/>
              </a:lnSpc>
              <a:spcBef>
                <a:spcPts val="0"/>
              </a:spcBef>
              <a:spcAft>
                <a:spcPts val="0"/>
              </a:spcAft>
            </a:pPr>
            <a:r>
              <a:rPr lang="zh-CN" altLang="en-US" sz="2200" b="1" dirty="0">
                <a:effectLst>
                  <a:glow rad="63500">
                    <a:schemeClr val="bg1">
                      <a:alpha val="40000"/>
                    </a:schemeClr>
                  </a:glow>
                </a:effectLst>
                <a:cs typeface="+mn-ea"/>
                <a:sym typeface="+mn-lt"/>
              </a:rPr>
              <a:t>国民经济的</a:t>
            </a:r>
            <a:endParaRPr lang="zh-CN" altLang="en-US" sz="2200" b="1" dirty="0">
              <a:effectLst>
                <a:glow rad="63500">
                  <a:schemeClr val="bg1">
                    <a:alpha val="40000"/>
                  </a:schemeClr>
                </a:glow>
              </a:effectLst>
              <a:cs typeface="+mn-ea"/>
              <a:sym typeface="+mn-lt"/>
            </a:endParaRPr>
          </a:p>
        </p:txBody>
      </p:sp>
      <p:grpSp>
        <p:nvGrpSpPr>
          <p:cNvPr id="10" name="组合 9"/>
          <p:cNvGrpSpPr/>
          <p:nvPr/>
        </p:nvGrpSpPr>
        <p:grpSpPr>
          <a:xfrm>
            <a:off x="410573" y="2870200"/>
            <a:ext cx="11373440" cy="3276374"/>
            <a:chOff x="410573" y="2870200"/>
            <a:chExt cx="11373440" cy="3276374"/>
          </a:xfrm>
        </p:grpSpPr>
        <p:sp>
          <p:nvSpPr>
            <p:cNvPr id="28" name="PA-任意多边形 71"/>
            <p:cNvSpPr/>
            <p:nvPr>
              <p:custDataLst>
                <p:tags r:id="rId6"/>
              </p:custDataLst>
            </p:nvPr>
          </p:nvSpPr>
          <p:spPr>
            <a:xfrm>
              <a:off x="410573" y="2870200"/>
              <a:ext cx="11373440" cy="3276374"/>
            </a:xfrm>
            <a:custGeom>
              <a:avLst/>
              <a:gdLst>
                <a:gd name="connsiteX0" fmla="*/ 258174 w 11373440"/>
                <a:gd name="connsiteY0" fmla="*/ 0 h 2857175"/>
                <a:gd name="connsiteX1" fmla="*/ 11115266 w 11373440"/>
                <a:gd name="connsiteY1" fmla="*/ 0 h 2857175"/>
                <a:gd name="connsiteX2" fmla="*/ 11373440 w 11373440"/>
                <a:gd name="connsiteY2" fmla="*/ 258174 h 2857175"/>
                <a:gd name="connsiteX3" fmla="*/ 11373440 w 11373440"/>
                <a:gd name="connsiteY3" fmla="*/ 1098297 h 2857175"/>
                <a:gd name="connsiteX4" fmla="*/ 11373440 w 11373440"/>
                <a:gd name="connsiteY4" fmla="*/ 2599001 h 2857175"/>
                <a:gd name="connsiteX5" fmla="*/ 11373440 w 11373440"/>
                <a:gd name="connsiteY5" fmla="*/ 2857175 h 2857175"/>
                <a:gd name="connsiteX6" fmla="*/ 11115266 w 11373440"/>
                <a:gd name="connsiteY6" fmla="*/ 2857175 h 2857175"/>
                <a:gd name="connsiteX7" fmla="*/ 258174 w 11373440"/>
                <a:gd name="connsiteY7" fmla="*/ 2857175 h 2857175"/>
                <a:gd name="connsiteX8" fmla="*/ 0 w 11373440"/>
                <a:gd name="connsiteY8" fmla="*/ 2857175 h 2857175"/>
                <a:gd name="connsiteX9" fmla="*/ 0 w 11373440"/>
                <a:gd name="connsiteY9" fmla="*/ 2599001 h 2857175"/>
                <a:gd name="connsiteX10" fmla="*/ 0 w 11373440"/>
                <a:gd name="connsiteY10" fmla="*/ 1098297 h 2857175"/>
                <a:gd name="connsiteX11" fmla="*/ 0 w 11373440"/>
                <a:gd name="connsiteY11" fmla="*/ 258174 h 2857175"/>
                <a:gd name="connsiteX12" fmla="*/ 258174 w 11373440"/>
                <a:gd name="connsiteY12" fmla="*/ 0 h 28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73440" h="2857175">
                  <a:moveTo>
                    <a:pt x="258174" y="0"/>
                  </a:moveTo>
                  <a:lnTo>
                    <a:pt x="11115266" y="0"/>
                  </a:lnTo>
                  <a:cubicBezTo>
                    <a:pt x="11257852" y="0"/>
                    <a:pt x="11373440" y="115588"/>
                    <a:pt x="11373440" y="258174"/>
                  </a:cubicBezTo>
                  <a:lnTo>
                    <a:pt x="11373440" y="1098297"/>
                  </a:lnTo>
                  <a:lnTo>
                    <a:pt x="11373440" y="2599001"/>
                  </a:lnTo>
                  <a:lnTo>
                    <a:pt x="11373440" y="2857175"/>
                  </a:lnTo>
                  <a:lnTo>
                    <a:pt x="11115266" y="2857175"/>
                  </a:lnTo>
                  <a:lnTo>
                    <a:pt x="258174" y="2857175"/>
                  </a:lnTo>
                  <a:lnTo>
                    <a:pt x="0" y="2857175"/>
                  </a:lnTo>
                  <a:lnTo>
                    <a:pt x="0" y="2599001"/>
                  </a:lnTo>
                  <a:lnTo>
                    <a:pt x="0" y="1098297"/>
                  </a:lnTo>
                  <a:lnTo>
                    <a:pt x="0" y="258174"/>
                  </a:lnTo>
                  <a:cubicBezTo>
                    <a:pt x="0" y="115588"/>
                    <a:pt x="115588" y="0"/>
                    <a:pt x="258174" y="0"/>
                  </a:cubicBezTo>
                  <a:close/>
                </a:path>
              </a:pathLst>
            </a:custGeom>
            <a:solidFill>
              <a:schemeClr val="bg1"/>
            </a:solidFill>
            <a:ln w="12700" cap="flat" cmpd="sng" algn="ctr">
              <a:noFill/>
              <a:prstDash val="solid"/>
              <a:miter lim="800000"/>
            </a:ln>
            <a:effectLst>
              <a:outerShdw blurRad="508000" dist="88900" dir="5400000" algn="t" rotWithShape="0">
                <a:schemeClr val="accent1">
                  <a:alpha val="7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pic>
          <p:nvPicPr>
            <p:cNvPr id="12" name="图片 11"/>
            <p:cNvPicPr>
              <a:picLocks noChangeAspect="true"/>
            </p:cNvPicPr>
            <p:nvPr/>
          </p:nvPicPr>
          <p:blipFill>
            <a:blip r:embed="rId7" cstate="print">
              <a:extLst>
                <a:ext uri="{28A0092B-C50C-407E-A947-70E740481C1C}">
                  <a14:useLocalDpi xmlns:a14="http://schemas.microsoft.com/office/drawing/2010/main" val="false"/>
                </a:ext>
              </a:extLst>
            </a:blip>
            <a:stretch>
              <a:fillRect/>
            </a:stretch>
          </p:blipFill>
          <p:spPr>
            <a:xfrm>
              <a:off x="474223" y="3176964"/>
              <a:ext cx="3485471" cy="2722836"/>
            </a:xfrm>
            <a:prstGeom prst="rect">
              <a:avLst/>
            </a:prstGeom>
            <a:ln>
              <a:noFill/>
            </a:ln>
            <a:effectLst>
              <a:softEdge rad="112500"/>
            </a:effectLst>
          </p:spPr>
        </p:pic>
        <p:sp>
          <p:nvSpPr>
            <p:cNvPr id="30" name="文本框 29"/>
            <p:cNvSpPr txBox="true"/>
            <p:nvPr/>
          </p:nvSpPr>
          <p:spPr>
            <a:xfrm>
              <a:off x="4143645" y="3021887"/>
              <a:ext cx="7107845" cy="1422954"/>
            </a:xfrm>
            <a:prstGeom prst="rect">
              <a:avLst/>
            </a:prstGeom>
            <a:noFill/>
          </p:spPr>
          <p:txBody>
            <a:bodyPr wrap="square" rtlCol="0">
              <a:spAutoFit/>
            </a:bodyPr>
            <a:lstStyle/>
            <a:p>
              <a:pPr>
                <a:lnSpc>
                  <a:spcPct val="150000"/>
                </a:lnSpc>
              </a:pPr>
              <a:r>
                <a:rPr lang="zh-CN" altLang="en-US" sz="2000" kern="100" dirty="0">
                  <a:cs typeface="+mn-ea"/>
                  <a:sym typeface="+mn-lt"/>
                </a:rPr>
                <a:t>原意是指三匹马拉一辆车。中国古代以拉车马匹的多少来区分地位，所谓“三驾马车”，不是说三匹马拉的车，而是说三匹马一组一辕，分前、中、后三组来拉的车。</a:t>
              </a:r>
              <a:endParaRPr lang="zh-CN" altLang="en-US" sz="2000" kern="100" dirty="0">
                <a:cs typeface="+mn-ea"/>
                <a:sym typeface="+mn-lt"/>
              </a:endParaRPr>
            </a:p>
          </p:txBody>
        </p:sp>
        <p:grpSp>
          <p:nvGrpSpPr>
            <p:cNvPr id="35" name="组合 34"/>
            <p:cNvGrpSpPr/>
            <p:nvPr/>
          </p:nvGrpSpPr>
          <p:grpSpPr>
            <a:xfrm>
              <a:off x="4143645" y="4369951"/>
              <a:ext cx="6891500" cy="499624"/>
              <a:chOff x="4652800" y="4608942"/>
              <a:chExt cx="6891500" cy="499624"/>
            </a:xfrm>
          </p:grpSpPr>
          <p:sp>
            <p:nvSpPr>
              <p:cNvPr id="32" name="文本框 31"/>
              <p:cNvSpPr txBox="true"/>
              <p:nvPr/>
            </p:nvSpPr>
            <p:spPr>
              <a:xfrm>
                <a:off x="4652800" y="4608942"/>
                <a:ext cx="2799859" cy="499624"/>
              </a:xfrm>
              <a:prstGeom prst="rect">
                <a:avLst/>
              </a:prstGeom>
              <a:noFill/>
            </p:spPr>
            <p:txBody>
              <a:bodyPr wrap="square" rtlCol="0">
                <a:spAutoFit/>
              </a:bodyPr>
              <a:lstStyle/>
              <a:p>
                <a:pPr>
                  <a:lnSpc>
                    <a:spcPct val="150000"/>
                  </a:lnSpc>
                </a:pPr>
                <a:r>
                  <a:rPr lang="zh-CN" altLang="en-US" sz="2000" b="1" kern="100" dirty="0">
                    <a:solidFill>
                      <a:srgbClr val="0070C0"/>
                    </a:solidFill>
                    <a:cs typeface="+mn-ea"/>
                    <a:sym typeface="+mn-lt"/>
                  </a:rPr>
                  <a:t>现已常常被用在经济上</a:t>
                </a:r>
                <a:endParaRPr lang="zh-CN" altLang="en-US" sz="2000" b="1" kern="100" dirty="0">
                  <a:solidFill>
                    <a:srgbClr val="0070C0"/>
                  </a:solidFill>
                  <a:cs typeface="+mn-ea"/>
                  <a:sym typeface="+mn-lt"/>
                </a:endParaRPr>
              </a:p>
            </p:txBody>
          </p:sp>
          <p:cxnSp>
            <p:nvCxnSpPr>
              <p:cNvPr id="34" name="直接连接符 33"/>
              <p:cNvCxnSpPr/>
              <p:nvPr/>
            </p:nvCxnSpPr>
            <p:spPr>
              <a:xfrm>
                <a:off x="7439959" y="4896854"/>
                <a:ext cx="4104341" cy="0"/>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3960634" y="5148566"/>
              <a:ext cx="2454731" cy="471746"/>
              <a:chOff x="4546108" y="5156267"/>
              <a:chExt cx="2567572" cy="471746"/>
            </a:xfrm>
          </p:grpSpPr>
          <p:sp>
            <p:nvSpPr>
              <p:cNvPr id="36" name="矩形: 圆角 35"/>
              <p:cNvSpPr/>
              <p:nvPr>
                <p:custDataLst>
                  <p:tags r:id="rId8"/>
                </p:custDataLst>
              </p:nvPr>
            </p:nvSpPr>
            <p:spPr>
              <a:xfrm>
                <a:off x="4546108" y="5156267"/>
                <a:ext cx="2536398" cy="471746"/>
              </a:xfrm>
              <a:prstGeom prst="roundRect">
                <a:avLst>
                  <a:gd name="adj" fmla="val 50000"/>
                </a:avLst>
              </a:prstGeom>
              <a:solidFill>
                <a:srgbClr val="0070C0">
                  <a:alpha val="10980"/>
                </a:srgb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b="1" dirty="0">
                  <a:solidFill>
                    <a:schemeClr val="bg1"/>
                  </a:solidFill>
                  <a:cs typeface="+mn-ea"/>
                  <a:sym typeface="+mn-lt"/>
                </a:endParaRPr>
              </a:p>
            </p:txBody>
          </p:sp>
          <p:sp>
            <p:nvSpPr>
              <p:cNvPr id="37" name="文本框 36"/>
              <p:cNvSpPr txBox="true"/>
              <p:nvPr/>
            </p:nvSpPr>
            <p:spPr>
              <a:xfrm>
                <a:off x="4577282" y="5208404"/>
                <a:ext cx="2536398" cy="369332"/>
              </a:xfrm>
              <a:prstGeom prst="rect">
                <a:avLst/>
              </a:prstGeom>
              <a:noFill/>
            </p:spPr>
            <p:txBody>
              <a:bodyPr wrap="square" rtlCol="0">
                <a:spAutoFit/>
              </a:bodyPr>
              <a:lstStyle/>
              <a:p>
                <a:r>
                  <a:rPr lang="zh-CN" altLang="en-US" kern="100" dirty="0">
                    <a:cs typeface="+mn-ea"/>
                    <a:sym typeface="+mn-lt"/>
                  </a:rPr>
                  <a:t>国家</a:t>
                </a:r>
                <a:r>
                  <a:rPr lang="zh-CN" altLang="en-US" b="1" kern="100" dirty="0">
                    <a:solidFill>
                      <a:srgbClr val="C00000"/>
                    </a:solidFill>
                    <a:cs typeface="+mn-ea"/>
                    <a:sym typeface="+mn-lt"/>
                  </a:rPr>
                  <a:t>财政</a:t>
                </a:r>
                <a:r>
                  <a:rPr lang="zh-CN" altLang="en-US" kern="100" dirty="0">
                    <a:cs typeface="+mn-ea"/>
                    <a:sym typeface="+mn-lt"/>
                  </a:rPr>
                  <a:t>“三驾马车”</a:t>
                </a:r>
                <a:endParaRPr lang="zh-CN" altLang="en-US" dirty="0">
                  <a:cs typeface="+mn-ea"/>
                  <a:sym typeface="+mn-lt"/>
                </a:endParaRPr>
              </a:p>
            </p:txBody>
          </p:sp>
        </p:grpSp>
        <p:grpSp>
          <p:nvGrpSpPr>
            <p:cNvPr id="39" name="组合 38"/>
            <p:cNvGrpSpPr/>
            <p:nvPr/>
          </p:nvGrpSpPr>
          <p:grpSpPr>
            <a:xfrm>
              <a:off x="6512306" y="5148566"/>
              <a:ext cx="2364491" cy="471746"/>
              <a:chOff x="4546108" y="5156267"/>
              <a:chExt cx="2628300" cy="471746"/>
            </a:xfrm>
          </p:grpSpPr>
          <p:sp>
            <p:nvSpPr>
              <p:cNvPr id="40" name="矩形: 圆角 39"/>
              <p:cNvSpPr/>
              <p:nvPr>
                <p:custDataLst>
                  <p:tags r:id="rId9"/>
                </p:custDataLst>
              </p:nvPr>
            </p:nvSpPr>
            <p:spPr>
              <a:xfrm>
                <a:off x="4546108" y="5156267"/>
                <a:ext cx="2628300" cy="471746"/>
              </a:xfrm>
              <a:prstGeom prst="roundRect">
                <a:avLst>
                  <a:gd name="adj" fmla="val 50000"/>
                </a:avLst>
              </a:prstGeom>
              <a:solidFill>
                <a:srgbClr val="0070C0">
                  <a:alpha val="10980"/>
                </a:srgb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b="1" dirty="0">
                  <a:solidFill>
                    <a:schemeClr val="bg1"/>
                  </a:solidFill>
                  <a:cs typeface="+mn-ea"/>
                  <a:sym typeface="+mn-lt"/>
                </a:endParaRPr>
              </a:p>
            </p:txBody>
          </p:sp>
          <p:sp>
            <p:nvSpPr>
              <p:cNvPr id="41" name="文本框 40"/>
              <p:cNvSpPr txBox="true"/>
              <p:nvPr/>
            </p:nvSpPr>
            <p:spPr>
              <a:xfrm>
                <a:off x="4580280" y="5208404"/>
                <a:ext cx="2551774" cy="369332"/>
              </a:xfrm>
              <a:prstGeom prst="rect">
                <a:avLst/>
              </a:prstGeom>
              <a:noFill/>
            </p:spPr>
            <p:txBody>
              <a:bodyPr wrap="square" rtlCol="0">
                <a:spAutoFit/>
              </a:bodyPr>
              <a:lstStyle/>
              <a:p>
                <a:r>
                  <a:rPr lang="zh-CN" altLang="en-US" kern="100" dirty="0">
                    <a:cs typeface="+mn-ea"/>
                    <a:sym typeface="+mn-lt"/>
                  </a:rPr>
                  <a:t>国民</a:t>
                </a:r>
                <a:r>
                  <a:rPr lang="zh-CN" altLang="en-US" b="1" kern="100" dirty="0">
                    <a:solidFill>
                      <a:srgbClr val="C00000"/>
                    </a:solidFill>
                    <a:cs typeface="+mn-ea"/>
                    <a:sym typeface="+mn-lt"/>
                  </a:rPr>
                  <a:t>经济</a:t>
                </a:r>
                <a:r>
                  <a:rPr lang="zh-CN" altLang="en-US" kern="100" dirty="0">
                    <a:cs typeface="+mn-ea"/>
                    <a:sym typeface="+mn-lt"/>
                  </a:rPr>
                  <a:t>“三驾马车”</a:t>
                </a:r>
                <a:endParaRPr lang="zh-CN" altLang="en-US" dirty="0">
                  <a:cs typeface="+mn-ea"/>
                  <a:sym typeface="+mn-lt"/>
                </a:endParaRPr>
              </a:p>
            </p:txBody>
          </p:sp>
        </p:grpSp>
        <p:grpSp>
          <p:nvGrpSpPr>
            <p:cNvPr id="42" name="组合 41"/>
            <p:cNvGrpSpPr/>
            <p:nvPr/>
          </p:nvGrpSpPr>
          <p:grpSpPr>
            <a:xfrm>
              <a:off x="8973738" y="5148566"/>
              <a:ext cx="2393827" cy="471746"/>
              <a:chOff x="4546107" y="5156267"/>
              <a:chExt cx="2660908" cy="471746"/>
            </a:xfrm>
          </p:grpSpPr>
          <p:sp>
            <p:nvSpPr>
              <p:cNvPr id="43" name="矩形: 圆角 42"/>
              <p:cNvSpPr/>
              <p:nvPr>
                <p:custDataLst>
                  <p:tags r:id="rId10"/>
                </p:custDataLst>
              </p:nvPr>
            </p:nvSpPr>
            <p:spPr>
              <a:xfrm>
                <a:off x="4546107" y="5156267"/>
                <a:ext cx="2660908" cy="471746"/>
              </a:xfrm>
              <a:prstGeom prst="roundRect">
                <a:avLst>
                  <a:gd name="adj" fmla="val 50000"/>
                </a:avLst>
              </a:prstGeom>
              <a:solidFill>
                <a:srgbClr val="0070C0">
                  <a:alpha val="10980"/>
                </a:srgb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b="1" dirty="0">
                  <a:solidFill>
                    <a:schemeClr val="bg1"/>
                  </a:solidFill>
                  <a:cs typeface="+mn-ea"/>
                  <a:sym typeface="+mn-lt"/>
                </a:endParaRPr>
              </a:p>
            </p:txBody>
          </p:sp>
          <p:sp>
            <p:nvSpPr>
              <p:cNvPr id="44" name="文本框 43"/>
              <p:cNvSpPr txBox="true"/>
              <p:nvPr/>
            </p:nvSpPr>
            <p:spPr>
              <a:xfrm>
                <a:off x="4614162" y="5216024"/>
                <a:ext cx="2586119" cy="369332"/>
              </a:xfrm>
              <a:prstGeom prst="rect">
                <a:avLst/>
              </a:prstGeom>
              <a:noFill/>
            </p:spPr>
            <p:txBody>
              <a:bodyPr wrap="square" rtlCol="0">
                <a:spAutoFit/>
              </a:bodyPr>
              <a:lstStyle/>
              <a:p>
                <a:r>
                  <a:rPr lang="zh-CN" altLang="en-US" kern="100" dirty="0">
                    <a:cs typeface="+mn-ea"/>
                    <a:sym typeface="+mn-lt"/>
                  </a:rPr>
                  <a:t>世界</a:t>
                </a:r>
                <a:r>
                  <a:rPr lang="zh-CN" altLang="en-US" b="1" kern="100" dirty="0">
                    <a:solidFill>
                      <a:srgbClr val="C00000"/>
                    </a:solidFill>
                    <a:cs typeface="+mn-ea"/>
                    <a:sym typeface="+mn-lt"/>
                  </a:rPr>
                  <a:t>经济</a:t>
                </a:r>
                <a:r>
                  <a:rPr lang="zh-CN" altLang="en-US" kern="100" dirty="0">
                    <a:cs typeface="+mn-ea"/>
                    <a:sym typeface="+mn-lt"/>
                  </a:rPr>
                  <a:t>“三驾马车”</a:t>
                </a:r>
                <a:endParaRPr lang="zh-CN" altLang="en-US" dirty="0">
                  <a:cs typeface="+mn-ea"/>
                  <a:sym typeface="+mn-lt"/>
                </a:endParaRPr>
              </a:p>
            </p:txBody>
          </p:sp>
        </p:grpSp>
      </p:grpSp>
      <p:pic>
        <p:nvPicPr>
          <p:cNvPr id="2" name="图片 1"/>
          <p:cNvPicPr>
            <a:picLocks noChangeAspect="true"/>
          </p:cNvPicPr>
          <p:nvPr/>
        </p:nvPicPr>
        <p:blipFill>
          <a:blip r:embed="rId11"/>
          <a:stretch>
            <a:fillRect/>
          </a:stretch>
        </p:blipFill>
        <p:spPr>
          <a:xfrm>
            <a:off x="2783170" y="261499"/>
            <a:ext cx="3346994" cy="107298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685627" y="1117601"/>
            <a:ext cx="3969500" cy="502112"/>
            <a:chOff x="733252" y="1326689"/>
            <a:chExt cx="3292013" cy="502112"/>
          </a:xfrm>
        </p:grpSpPr>
        <p:sp>
          <p:nvSpPr>
            <p:cNvPr id="45" name="矩形: 圆角 44"/>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文本框 45"/>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1.</a:t>
              </a:r>
              <a:r>
                <a:rPr lang="zh-CN" altLang="en-US" sz="2000" b="1" kern="100" dirty="0">
                  <a:solidFill>
                    <a:srgbClr val="0070C0"/>
                  </a:solidFill>
                  <a:cs typeface="+mn-ea"/>
                  <a:sym typeface="+mn-lt"/>
                </a:rPr>
                <a:t>建设区域性商贸流通新体系</a:t>
              </a:r>
              <a:endParaRPr lang="en-US" altLang="zh-CN" sz="2000" b="1" kern="100" dirty="0">
                <a:solidFill>
                  <a:srgbClr val="0070C0"/>
                </a:solidFill>
                <a:cs typeface="+mn-ea"/>
                <a:sym typeface="+mn-lt"/>
              </a:endParaRPr>
            </a:p>
          </p:txBody>
        </p:sp>
      </p:grpSp>
      <p:grpSp>
        <p:nvGrpSpPr>
          <p:cNvPr id="2" name="组合 1"/>
          <p:cNvGrpSpPr/>
          <p:nvPr/>
        </p:nvGrpSpPr>
        <p:grpSpPr>
          <a:xfrm>
            <a:off x="4542233" y="1117601"/>
            <a:ext cx="4103003" cy="502470"/>
            <a:chOff x="4542233" y="1117601"/>
            <a:chExt cx="4103003" cy="502470"/>
          </a:xfrm>
        </p:grpSpPr>
        <p:sp>
          <p:nvSpPr>
            <p:cNvPr id="15" name="矩形: 圆角 14"/>
            <p:cNvSpPr/>
            <p:nvPr/>
          </p:nvSpPr>
          <p:spPr>
            <a:xfrm>
              <a:off x="5454924" y="1117601"/>
              <a:ext cx="3190312"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三是提升商贸载体能级水平</a:t>
              </a:r>
              <a:endParaRPr lang="zh-CN" altLang="en-US" b="1" dirty="0">
                <a:solidFill>
                  <a:schemeClr val="bg1"/>
                </a:solidFill>
                <a:cs typeface="+mn-ea"/>
                <a:sym typeface="+mn-lt"/>
              </a:endParaRPr>
            </a:p>
          </p:txBody>
        </p:sp>
        <p:cxnSp>
          <p:nvCxnSpPr>
            <p:cNvPr id="16" name="直接连接符 15"/>
            <p:cNvCxnSpPr/>
            <p:nvPr/>
          </p:nvCxnSpPr>
          <p:spPr>
            <a:xfrm>
              <a:off x="4542233"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333585" y="2169987"/>
            <a:ext cx="9131300" cy="1170017"/>
            <a:chOff x="149640" y="4839141"/>
            <a:chExt cx="9131300" cy="713668"/>
          </a:xfrm>
        </p:grpSpPr>
        <p:sp>
          <p:nvSpPr>
            <p:cNvPr id="28" name="平行四边形 27"/>
            <p:cNvSpPr/>
            <p:nvPr/>
          </p:nvSpPr>
          <p:spPr>
            <a:xfrm flipV="true">
              <a:off x="149640" y="4839141"/>
              <a:ext cx="9131300" cy="678212"/>
            </a:xfrm>
            <a:prstGeom prst="parallelogram">
              <a:avLst>
                <a:gd name="adj" fmla="val 0"/>
              </a:avLst>
            </a:prstGeom>
            <a:gradFill flip="none" rotWithShape="true">
              <a:gsLst>
                <a:gs pos="0">
                  <a:schemeClr val="accent1">
                    <a:lumMod val="5000"/>
                    <a:lumOff val="95000"/>
                    <a:alpha val="0"/>
                  </a:schemeClr>
                </a:gs>
                <a:gs pos="100000">
                  <a:schemeClr val="accent1">
                    <a:lumMod val="30000"/>
                    <a:lumOff val="70000"/>
                  </a:schemeClr>
                </a:gs>
              </a:gsLst>
              <a:lin ang="10800000" scaled="true"/>
              <a:tileRect/>
            </a:gradFill>
            <a:ln>
              <a:gradFill flip="none" rotWithShape="true">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true"/>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1" name="文本框 30"/>
            <p:cNvSpPr txBox="true"/>
            <p:nvPr/>
          </p:nvSpPr>
          <p:spPr>
            <a:xfrm>
              <a:off x="278466" y="4914162"/>
              <a:ext cx="7213333" cy="638647"/>
            </a:xfrm>
            <a:prstGeom prst="rect">
              <a:avLst/>
            </a:prstGeom>
            <a:noFill/>
          </p:spPr>
          <p:txBody>
            <a:bodyPr wrap="square" rtlCol="0">
              <a:spAutoFit/>
            </a:bodyPr>
            <a:lstStyle/>
            <a:p>
              <a:pPr>
                <a:lnSpc>
                  <a:spcPct val="130000"/>
                </a:lnSpc>
              </a:pPr>
              <a:r>
                <a:rPr lang="zh-CN" altLang="en-US" sz="2000" kern="100" dirty="0">
                  <a:cs typeface="+mn-ea"/>
                  <a:sym typeface="+mn-lt"/>
                </a:rPr>
                <a:t>培育商贸服务龙头企业和连锁经营企业，大力发展区域性市场和专业市场，推动商品市场改造提升，完善社区商业服务网络。</a:t>
              </a:r>
              <a:endParaRPr lang="zh-CN" altLang="en-US" sz="2000" kern="100" dirty="0">
                <a:cs typeface="+mn-ea"/>
                <a:sym typeface="+mn-lt"/>
              </a:endParaRPr>
            </a:p>
          </p:txBody>
        </p:sp>
      </p:grpSp>
      <p:grpSp>
        <p:nvGrpSpPr>
          <p:cNvPr id="23" name="组合 22"/>
          <p:cNvGrpSpPr/>
          <p:nvPr/>
        </p:nvGrpSpPr>
        <p:grpSpPr>
          <a:xfrm>
            <a:off x="333585" y="3541235"/>
            <a:ext cx="9131300" cy="1116965"/>
            <a:chOff x="245195" y="5656562"/>
            <a:chExt cx="9131300" cy="681309"/>
          </a:xfrm>
        </p:grpSpPr>
        <p:sp>
          <p:nvSpPr>
            <p:cNvPr id="30" name="平行四边形 29"/>
            <p:cNvSpPr/>
            <p:nvPr/>
          </p:nvSpPr>
          <p:spPr>
            <a:xfrm flipV="true">
              <a:off x="245195" y="5659659"/>
              <a:ext cx="9131300" cy="678212"/>
            </a:xfrm>
            <a:prstGeom prst="parallelogram">
              <a:avLst>
                <a:gd name="adj" fmla="val 0"/>
              </a:avLst>
            </a:prstGeom>
            <a:gradFill flip="none" rotWithShape="true">
              <a:gsLst>
                <a:gs pos="0">
                  <a:schemeClr val="accent1">
                    <a:lumMod val="5000"/>
                    <a:lumOff val="95000"/>
                    <a:alpha val="0"/>
                  </a:schemeClr>
                </a:gs>
                <a:gs pos="100000">
                  <a:schemeClr val="accent1">
                    <a:lumMod val="30000"/>
                    <a:lumOff val="70000"/>
                  </a:schemeClr>
                </a:gs>
              </a:gsLst>
              <a:lin ang="10800000" scaled="true"/>
              <a:tileRect/>
            </a:gradFill>
            <a:ln>
              <a:gradFill flip="none" rotWithShape="true">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true"/>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2" name="文本框 31"/>
            <p:cNvSpPr txBox="true"/>
            <p:nvPr/>
          </p:nvSpPr>
          <p:spPr>
            <a:xfrm>
              <a:off x="423139" y="5656562"/>
              <a:ext cx="6947000" cy="586235"/>
            </a:xfrm>
            <a:prstGeom prst="rect">
              <a:avLst/>
            </a:prstGeom>
            <a:noFill/>
          </p:spPr>
          <p:txBody>
            <a:bodyPr wrap="square" rtlCol="0">
              <a:spAutoFit/>
            </a:bodyPr>
            <a:lstStyle/>
            <a:p>
              <a:pPr>
                <a:lnSpc>
                  <a:spcPct val="150000"/>
                </a:lnSpc>
              </a:pPr>
              <a:r>
                <a:rPr lang="zh-CN" altLang="en-US" sz="2000" kern="100" dirty="0">
                  <a:cs typeface="+mn-ea"/>
                  <a:sym typeface="+mn-lt"/>
                </a:rPr>
                <a:t>推动大型购物广场转型升级，扶持品牌专卖店发展，建设符合聊城消费需求的特色商业街，提升商业业态层次。</a:t>
              </a:r>
              <a:endParaRPr lang="zh-CN" altLang="en-US" sz="2000" kern="100" dirty="0">
                <a:cs typeface="+mn-ea"/>
                <a:sym typeface="+mn-lt"/>
              </a:endParaRPr>
            </a:p>
          </p:txBody>
        </p:sp>
      </p:grpSp>
      <p:pic>
        <p:nvPicPr>
          <p:cNvPr id="14" name="图片 13"/>
          <p:cNvPicPr>
            <a:picLocks noChangeAspect="true"/>
          </p:cNvPicPr>
          <p:nvPr/>
        </p:nvPicPr>
        <p:blipFill rotWithShape="true">
          <a:blip r:embed="rId1"/>
          <a:srcRect r="22043"/>
          <a:stretch>
            <a:fillRect/>
          </a:stretch>
        </p:blipFill>
        <p:spPr>
          <a:xfrm>
            <a:off x="7675744" y="2169987"/>
            <a:ext cx="4221616" cy="3648085"/>
          </a:xfrm>
          <a:prstGeom prst="round2DiagRect">
            <a:avLst>
              <a:gd name="adj1" fmla="val 0"/>
              <a:gd name="adj2" fmla="val 0"/>
            </a:avLst>
          </a:prstGeom>
          <a:ln w="88900" cap="sq">
            <a:solidFill>
              <a:srgbClr val="FFFFFF"/>
            </a:solidFill>
            <a:miter lim="800000"/>
            <a:headEnd/>
            <a:tailEnd/>
          </a:ln>
          <a:effectLst>
            <a:outerShdw blurRad="254000" algn="tl" rotWithShape="0">
              <a:srgbClr val="000000">
                <a:alpha val="43000"/>
              </a:srgbClr>
            </a:outerShdw>
          </a:effectLst>
        </p:spPr>
      </p:pic>
      <p:grpSp>
        <p:nvGrpSpPr>
          <p:cNvPr id="35" name="组合 34"/>
          <p:cNvGrpSpPr/>
          <p:nvPr/>
        </p:nvGrpSpPr>
        <p:grpSpPr>
          <a:xfrm>
            <a:off x="333585" y="4859432"/>
            <a:ext cx="9131300" cy="1111888"/>
            <a:chOff x="245195" y="5659659"/>
            <a:chExt cx="9131300" cy="678212"/>
          </a:xfrm>
        </p:grpSpPr>
        <p:sp>
          <p:nvSpPr>
            <p:cNvPr id="36" name="平行四边形 35"/>
            <p:cNvSpPr/>
            <p:nvPr/>
          </p:nvSpPr>
          <p:spPr>
            <a:xfrm flipV="true">
              <a:off x="245195" y="5659659"/>
              <a:ext cx="9131300" cy="678212"/>
            </a:xfrm>
            <a:prstGeom prst="parallelogram">
              <a:avLst>
                <a:gd name="adj" fmla="val 0"/>
              </a:avLst>
            </a:prstGeom>
            <a:gradFill flip="none" rotWithShape="true">
              <a:gsLst>
                <a:gs pos="0">
                  <a:schemeClr val="accent1">
                    <a:lumMod val="5000"/>
                    <a:lumOff val="95000"/>
                    <a:alpha val="0"/>
                  </a:schemeClr>
                </a:gs>
                <a:gs pos="100000">
                  <a:schemeClr val="accent1">
                    <a:lumMod val="30000"/>
                    <a:lumOff val="70000"/>
                  </a:schemeClr>
                </a:gs>
              </a:gsLst>
              <a:lin ang="10800000" scaled="true"/>
              <a:tileRect/>
            </a:gradFill>
            <a:ln>
              <a:gradFill flip="none" rotWithShape="true">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true"/>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7" name="文本框 36"/>
            <p:cNvSpPr txBox="true"/>
            <p:nvPr/>
          </p:nvSpPr>
          <p:spPr>
            <a:xfrm>
              <a:off x="423139" y="5811882"/>
              <a:ext cx="6679027" cy="373765"/>
            </a:xfrm>
            <a:prstGeom prst="rect">
              <a:avLst/>
            </a:prstGeom>
            <a:noFill/>
          </p:spPr>
          <p:txBody>
            <a:bodyPr wrap="square" rtlCol="0">
              <a:spAutoFit/>
            </a:bodyPr>
            <a:lstStyle/>
            <a:p>
              <a:pPr>
                <a:lnSpc>
                  <a:spcPct val="150000"/>
                </a:lnSpc>
              </a:pPr>
              <a:r>
                <a:rPr lang="zh-CN" altLang="en-US" sz="2000" kern="100" dirty="0">
                  <a:cs typeface="+mn-ea"/>
                  <a:sym typeface="+mn-lt"/>
                </a:rPr>
                <a:t>推进农贸市场、标准化菜市场、农超对接等民生工程建设。</a:t>
              </a:r>
              <a:endParaRPr lang="zh-CN" altLang="en-US" sz="2000" kern="100" dirty="0">
                <a:cs typeface="+mn-ea"/>
                <a:sym typeface="+mn-lt"/>
              </a:endParaRPr>
            </a:p>
          </p:txBody>
        </p:sp>
      </p:grpSp>
      <p:grpSp>
        <p:nvGrpSpPr>
          <p:cNvPr id="38" name="组合 37"/>
          <p:cNvGrpSpPr/>
          <p:nvPr/>
        </p:nvGrpSpPr>
        <p:grpSpPr>
          <a:xfrm>
            <a:off x="0" y="171450"/>
            <a:ext cx="12192000" cy="711200"/>
            <a:chOff x="0" y="171450"/>
            <a:chExt cx="12192000" cy="711200"/>
          </a:xfrm>
        </p:grpSpPr>
        <p:grpSp>
          <p:nvGrpSpPr>
            <p:cNvPr id="39" name="组合 38"/>
            <p:cNvGrpSpPr/>
            <p:nvPr/>
          </p:nvGrpSpPr>
          <p:grpSpPr>
            <a:xfrm>
              <a:off x="0" y="171450"/>
              <a:ext cx="12192000" cy="711200"/>
              <a:chOff x="0" y="171450"/>
              <a:chExt cx="12192000" cy="711200"/>
            </a:xfrm>
          </p:grpSpPr>
          <p:sp>
            <p:nvSpPr>
              <p:cNvPr id="41" name="矩形 40"/>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矩形 41"/>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40"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par>
                                <p:cTn id="16" presetID="22" presetClass="entr" presetSubtype="2"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right)">
                                      <p:cBhvr>
                                        <p:cTn id="18" dur="500"/>
                                        <p:tgtEl>
                                          <p:spTgt spid="23"/>
                                        </p:tgtEl>
                                      </p:cBhvr>
                                    </p:animEffect>
                                  </p:childTnLst>
                                </p:cTn>
                              </p:par>
                              <p:par>
                                <p:cTn id="19" presetID="22" presetClass="entr" presetSubtype="2"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right)">
                                      <p:cBhvr>
                                        <p:cTn id="2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685627" y="1117601"/>
            <a:ext cx="3969500" cy="502112"/>
            <a:chOff x="733252" y="1326689"/>
            <a:chExt cx="3292013" cy="502112"/>
          </a:xfrm>
        </p:grpSpPr>
        <p:sp>
          <p:nvSpPr>
            <p:cNvPr id="45" name="矩形: 圆角 44"/>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文本框 45"/>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1.</a:t>
              </a:r>
              <a:r>
                <a:rPr lang="zh-CN" altLang="en-US" sz="2000" b="1" kern="100" dirty="0">
                  <a:solidFill>
                    <a:srgbClr val="0070C0"/>
                  </a:solidFill>
                  <a:cs typeface="+mn-ea"/>
                  <a:sym typeface="+mn-lt"/>
                </a:rPr>
                <a:t>建设区域性商贸流通新体系</a:t>
              </a:r>
              <a:endParaRPr lang="en-US" altLang="zh-CN" sz="2000" b="1" kern="100" dirty="0">
                <a:solidFill>
                  <a:srgbClr val="0070C0"/>
                </a:solidFill>
                <a:cs typeface="+mn-ea"/>
                <a:sym typeface="+mn-lt"/>
              </a:endParaRPr>
            </a:p>
          </p:txBody>
        </p:sp>
      </p:grpSp>
      <p:grpSp>
        <p:nvGrpSpPr>
          <p:cNvPr id="2" name="组合 1"/>
          <p:cNvGrpSpPr/>
          <p:nvPr/>
        </p:nvGrpSpPr>
        <p:grpSpPr>
          <a:xfrm>
            <a:off x="4542233" y="1117601"/>
            <a:ext cx="4103003" cy="502470"/>
            <a:chOff x="4542233" y="1117601"/>
            <a:chExt cx="4103003" cy="502470"/>
          </a:xfrm>
        </p:grpSpPr>
        <p:sp>
          <p:nvSpPr>
            <p:cNvPr id="15" name="矩形: 圆角 14"/>
            <p:cNvSpPr/>
            <p:nvPr/>
          </p:nvSpPr>
          <p:spPr>
            <a:xfrm>
              <a:off x="5454924" y="1117601"/>
              <a:ext cx="3190312"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四是提升消费创新引领能力</a:t>
              </a:r>
              <a:endParaRPr lang="zh-CN" altLang="en-US" b="1" dirty="0">
                <a:solidFill>
                  <a:schemeClr val="bg1"/>
                </a:solidFill>
                <a:cs typeface="+mn-ea"/>
                <a:sym typeface="+mn-lt"/>
              </a:endParaRPr>
            </a:p>
          </p:txBody>
        </p:sp>
        <p:cxnSp>
          <p:nvCxnSpPr>
            <p:cNvPr id="16" name="直接连接符 15"/>
            <p:cNvCxnSpPr/>
            <p:nvPr/>
          </p:nvCxnSpPr>
          <p:spPr>
            <a:xfrm>
              <a:off x="4542233"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0" y="5484110"/>
            <a:ext cx="12192000" cy="1373889"/>
          </a:xfrm>
          <a:prstGeom prst="rect">
            <a:avLst/>
          </a:prstGeom>
          <a:gradFill flip="none" rotWithShape="true">
            <a:gsLst>
              <a:gs pos="0">
                <a:schemeClr val="accent1"/>
              </a:gs>
              <a:gs pos="100000">
                <a:schemeClr val="accent1">
                  <a:lumMod val="89000"/>
                </a:schemeClr>
              </a:gs>
            </a:gsLst>
            <a:lin ang="270000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9" name="组合 8"/>
          <p:cNvGrpSpPr/>
          <p:nvPr/>
        </p:nvGrpSpPr>
        <p:grpSpPr>
          <a:xfrm>
            <a:off x="3509105" y="1945896"/>
            <a:ext cx="2467727" cy="4315205"/>
            <a:chOff x="3509105" y="1945896"/>
            <a:chExt cx="2467727" cy="4315205"/>
          </a:xfrm>
        </p:grpSpPr>
        <p:grpSp>
          <p:nvGrpSpPr>
            <p:cNvPr id="39" name="组合 38"/>
            <p:cNvGrpSpPr/>
            <p:nvPr/>
          </p:nvGrpSpPr>
          <p:grpSpPr>
            <a:xfrm>
              <a:off x="3509105" y="1945896"/>
              <a:ext cx="2467727" cy="4315205"/>
              <a:chOff x="4980942" y="1896573"/>
              <a:chExt cx="2230115" cy="4315205"/>
            </a:xfrm>
          </p:grpSpPr>
          <p:sp>
            <p:nvSpPr>
              <p:cNvPr id="40" name="矩形 39"/>
              <p:cNvSpPr/>
              <p:nvPr/>
            </p:nvSpPr>
            <p:spPr>
              <a:xfrm>
                <a:off x="4980942" y="1896574"/>
                <a:ext cx="2230115" cy="4315204"/>
              </a:xfrm>
              <a:prstGeom prst="rect">
                <a:avLst/>
              </a:prstGeom>
              <a:solidFill>
                <a:schemeClr val="bg1"/>
              </a:solidFill>
              <a:ln>
                <a:gradFill flip="none" rotWithShape="true">
                  <a:gsLst>
                    <a:gs pos="0">
                      <a:schemeClr val="accent1">
                        <a:lumMod val="20000"/>
                        <a:lumOff val="80000"/>
                      </a:schemeClr>
                    </a:gs>
                    <a:gs pos="32000">
                      <a:schemeClr val="accent1">
                        <a:lumMod val="45000"/>
                        <a:lumOff val="55000"/>
                        <a:alpha val="0"/>
                      </a:schemeClr>
                    </a:gs>
                    <a:gs pos="77000">
                      <a:schemeClr val="accent1">
                        <a:lumMod val="45000"/>
                        <a:lumOff val="55000"/>
                        <a:alpha val="0"/>
                      </a:schemeClr>
                    </a:gs>
                    <a:gs pos="100000">
                      <a:schemeClr val="accent1">
                        <a:lumMod val="20000"/>
                        <a:lumOff val="80000"/>
                      </a:schemeClr>
                    </a:gs>
                  </a:gsLst>
                  <a:lin ang="0" scaled="true"/>
                  <a:tileRect/>
                </a:gradFill>
              </a:ln>
              <a:effectLst>
                <a:reflection blurRad="6350" stA="21000" endPos="18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1" name="直接连接符 40"/>
              <p:cNvCxnSpPr/>
              <p:nvPr/>
            </p:nvCxnSpPr>
            <p:spPr>
              <a:xfrm>
                <a:off x="4980942" y="1896573"/>
                <a:ext cx="2230115"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3" name="文本框 52"/>
            <p:cNvSpPr txBox="true"/>
            <p:nvPr/>
          </p:nvSpPr>
          <p:spPr>
            <a:xfrm>
              <a:off x="3777584" y="3707845"/>
              <a:ext cx="2029456" cy="1582869"/>
            </a:xfrm>
            <a:prstGeom prst="rect">
              <a:avLst/>
            </a:prstGeom>
            <a:noFill/>
          </p:spPr>
          <p:txBody>
            <a:bodyPr wrap="square" rtlCol="0">
              <a:spAutoFit/>
            </a:bodyPr>
            <a:lstStyle/>
            <a:p>
              <a:pPr>
                <a:lnSpc>
                  <a:spcPct val="200000"/>
                </a:lnSpc>
              </a:pPr>
              <a:r>
                <a:rPr lang="zh-CN" altLang="en-US" sz="1700" kern="100" dirty="0">
                  <a:cs typeface="+mn-ea"/>
                  <a:sym typeface="+mn-lt"/>
                </a:rPr>
                <a:t>大力推广聊城特色餐饮品牌，提振餐饮消费。</a:t>
              </a:r>
              <a:endParaRPr lang="en-US" altLang="zh-CN" sz="1700" kern="100" dirty="0">
                <a:cs typeface="+mn-ea"/>
                <a:sym typeface="+mn-lt"/>
              </a:endParaRPr>
            </a:p>
          </p:txBody>
        </p:sp>
        <p:pic>
          <p:nvPicPr>
            <p:cNvPr id="56" name="图片 55"/>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3711906" y="2197100"/>
              <a:ext cx="2062123" cy="1387003"/>
            </a:xfrm>
            <a:prstGeom prst="rect">
              <a:avLst/>
            </a:prstGeom>
          </p:spPr>
        </p:pic>
      </p:grpSp>
      <p:grpSp>
        <p:nvGrpSpPr>
          <p:cNvPr id="10" name="组合 9"/>
          <p:cNvGrpSpPr/>
          <p:nvPr/>
        </p:nvGrpSpPr>
        <p:grpSpPr>
          <a:xfrm>
            <a:off x="6205410" y="1945896"/>
            <a:ext cx="2467727" cy="4315205"/>
            <a:chOff x="6205410" y="1945896"/>
            <a:chExt cx="2467727" cy="4315205"/>
          </a:xfrm>
        </p:grpSpPr>
        <p:grpSp>
          <p:nvGrpSpPr>
            <p:cNvPr id="42" name="组合 41"/>
            <p:cNvGrpSpPr/>
            <p:nvPr/>
          </p:nvGrpSpPr>
          <p:grpSpPr>
            <a:xfrm>
              <a:off x="6205410" y="1945896"/>
              <a:ext cx="2467727" cy="4315205"/>
              <a:chOff x="7359747" y="1896573"/>
              <a:chExt cx="2230115" cy="4315205"/>
            </a:xfrm>
          </p:grpSpPr>
          <p:sp>
            <p:nvSpPr>
              <p:cNvPr id="43" name="矩形 42"/>
              <p:cNvSpPr/>
              <p:nvPr/>
            </p:nvSpPr>
            <p:spPr>
              <a:xfrm>
                <a:off x="7359747" y="1896574"/>
                <a:ext cx="2230115" cy="4315204"/>
              </a:xfrm>
              <a:prstGeom prst="rect">
                <a:avLst/>
              </a:prstGeom>
              <a:solidFill>
                <a:schemeClr val="bg1"/>
              </a:solidFill>
              <a:ln>
                <a:gradFill flip="none" rotWithShape="true">
                  <a:gsLst>
                    <a:gs pos="0">
                      <a:schemeClr val="accent1">
                        <a:lumMod val="20000"/>
                        <a:lumOff val="80000"/>
                      </a:schemeClr>
                    </a:gs>
                    <a:gs pos="32000">
                      <a:schemeClr val="accent1">
                        <a:lumMod val="45000"/>
                        <a:lumOff val="55000"/>
                        <a:alpha val="0"/>
                      </a:schemeClr>
                    </a:gs>
                    <a:gs pos="77000">
                      <a:schemeClr val="accent1">
                        <a:lumMod val="45000"/>
                        <a:lumOff val="55000"/>
                        <a:alpha val="0"/>
                      </a:schemeClr>
                    </a:gs>
                    <a:gs pos="100000">
                      <a:schemeClr val="accent1">
                        <a:lumMod val="20000"/>
                        <a:lumOff val="80000"/>
                      </a:schemeClr>
                    </a:gs>
                  </a:gsLst>
                  <a:lin ang="0" scaled="true"/>
                  <a:tileRect/>
                </a:gradFill>
              </a:ln>
              <a:effectLst>
                <a:reflection blurRad="6350" stA="21000" endPos="18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7" name="直接连接符 46"/>
              <p:cNvCxnSpPr/>
              <p:nvPr/>
            </p:nvCxnSpPr>
            <p:spPr>
              <a:xfrm>
                <a:off x="7359747" y="1896573"/>
                <a:ext cx="2230115"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文本框 53"/>
            <p:cNvSpPr txBox="true"/>
            <p:nvPr/>
          </p:nvSpPr>
          <p:spPr>
            <a:xfrm>
              <a:off x="6345169" y="3696272"/>
              <a:ext cx="2233392" cy="1661993"/>
            </a:xfrm>
            <a:prstGeom prst="rect">
              <a:avLst/>
            </a:prstGeom>
            <a:noFill/>
          </p:spPr>
          <p:txBody>
            <a:bodyPr wrap="square" rtlCol="0">
              <a:spAutoFit/>
            </a:bodyPr>
            <a:lstStyle/>
            <a:p>
              <a:pPr>
                <a:lnSpc>
                  <a:spcPct val="200000"/>
                </a:lnSpc>
              </a:pPr>
              <a:r>
                <a:rPr lang="zh-CN" altLang="en-US" sz="1700" kern="100" dirty="0">
                  <a:cs typeface="+mn-ea"/>
                  <a:sym typeface="+mn-lt"/>
                </a:rPr>
                <a:t>鼓励地方特色小吃品牌化、规模化发展，做大“小吃经济”。</a:t>
              </a:r>
              <a:endParaRPr lang="en-US" altLang="zh-CN" sz="1700" kern="100" dirty="0">
                <a:cs typeface="+mn-ea"/>
                <a:sym typeface="+mn-lt"/>
              </a:endParaRPr>
            </a:p>
          </p:txBody>
        </p:sp>
        <p:pic>
          <p:nvPicPr>
            <p:cNvPr id="57" name="图片 56"/>
            <p:cNvPicPr>
              <a:picLocks noChangeAspect="true"/>
            </p:cNvPicPr>
            <p:nvPr/>
          </p:nvPicPr>
          <p:blipFill rotWithShape="true">
            <a:blip r:embed="rId2">
              <a:extLst>
                <a:ext uri="{28A0092B-C50C-407E-A947-70E740481C1C}">
                  <a14:useLocalDpi xmlns:a14="http://schemas.microsoft.com/office/drawing/2010/main" val="false"/>
                </a:ext>
              </a:extLst>
            </a:blip>
            <a:srcRect b="18106"/>
            <a:stretch>
              <a:fillRect/>
            </a:stretch>
          </p:blipFill>
          <p:spPr>
            <a:xfrm>
              <a:off x="6414772" y="2167710"/>
              <a:ext cx="2029456" cy="1425952"/>
            </a:xfrm>
            <a:prstGeom prst="rect">
              <a:avLst/>
            </a:prstGeom>
          </p:spPr>
        </p:pic>
      </p:grpSp>
      <p:grpSp>
        <p:nvGrpSpPr>
          <p:cNvPr id="8" name="组合 7"/>
          <p:cNvGrpSpPr/>
          <p:nvPr/>
        </p:nvGrpSpPr>
        <p:grpSpPr>
          <a:xfrm>
            <a:off x="812800" y="1945896"/>
            <a:ext cx="2467727" cy="4306842"/>
            <a:chOff x="812800" y="1945896"/>
            <a:chExt cx="2467727" cy="4306842"/>
          </a:xfrm>
        </p:grpSpPr>
        <p:grpSp>
          <p:nvGrpSpPr>
            <p:cNvPr id="33" name="组合 32"/>
            <p:cNvGrpSpPr/>
            <p:nvPr/>
          </p:nvGrpSpPr>
          <p:grpSpPr>
            <a:xfrm>
              <a:off x="812800" y="1945896"/>
              <a:ext cx="2467727" cy="4289805"/>
              <a:chOff x="2602137" y="1896573"/>
              <a:chExt cx="2230115" cy="4289805"/>
            </a:xfrm>
          </p:grpSpPr>
          <p:sp>
            <p:nvSpPr>
              <p:cNvPr id="34" name="矩形 33"/>
              <p:cNvSpPr/>
              <p:nvPr/>
            </p:nvSpPr>
            <p:spPr>
              <a:xfrm>
                <a:off x="2602137" y="1896574"/>
                <a:ext cx="2230115" cy="4289804"/>
              </a:xfrm>
              <a:prstGeom prst="rect">
                <a:avLst/>
              </a:prstGeom>
              <a:solidFill>
                <a:schemeClr val="bg1"/>
              </a:solidFill>
              <a:ln>
                <a:gradFill flip="none" rotWithShape="true">
                  <a:gsLst>
                    <a:gs pos="0">
                      <a:schemeClr val="accent1">
                        <a:lumMod val="20000"/>
                        <a:lumOff val="80000"/>
                      </a:schemeClr>
                    </a:gs>
                    <a:gs pos="32000">
                      <a:schemeClr val="accent1">
                        <a:lumMod val="45000"/>
                        <a:lumOff val="55000"/>
                        <a:alpha val="0"/>
                      </a:schemeClr>
                    </a:gs>
                    <a:gs pos="77000">
                      <a:schemeClr val="accent1">
                        <a:lumMod val="45000"/>
                        <a:lumOff val="55000"/>
                        <a:alpha val="0"/>
                      </a:schemeClr>
                    </a:gs>
                    <a:gs pos="100000">
                      <a:schemeClr val="accent1">
                        <a:lumMod val="20000"/>
                        <a:lumOff val="80000"/>
                      </a:schemeClr>
                    </a:gs>
                  </a:gsLst>
                  <a:lin ang="0" scaled="true"/>
                  <a:tileRect/>
                </a:gradFill>
              </a:ln>
              <a:effectLst>
                <a:reflection blurRad="6350" stA="21000" endPos="18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8" name="直接连接符 37"/>
              <p:cNvCxnSpPr/>
              <p:nvPr/>
            </p:nvCxnSpPr>
            <p:spPr>
              <a:xfrm>
                <a:off x="2602137" y="1896573"/>
                <a:ext cx="2230115"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2" name="文本框 51"/>
            <p:cNvSpPr txBox="true"/>
            <p:nvPr/>
          </p:nvSpPr>
          <p:spPr>
            <a:xfrm>
              <a:off x="1030614" y="3852337"/>
              <a:ext cx="2161012" cy="2400401"/>
            </a:xfrm>
            <a:prstGeom prst="rect">
              <a:avLst/>
            </a:prstGeom>
            <a:noFill/>
          </p:spPr>
          <p:txBody>
            <a:bodyPr wrap="square" rtlCol="0">
              <a:spAutoFit/>
            </a:bodyPr>
            <a:lstStyle/>
            <a:p>
              <a:pPr>
                <a:lnSpc>
                  <a:spcPct val="150000"/>
                </a:lnSpc>
              </a:pPr>
              <a:r>
                <a:rPr lang="zh-CN" altLang="en-US" sz="1700" kern="100" dirty="0">
                  <a:cs typeface="+mn-ea"/>
                  <a:sym typeface="+mn-lt"/>
                </a:rPr>
                <a:t>推动线上线下消费有机融合、双向提速，鼓励发展新零售、社区经济等新业态新模式，培育新型消费示范企业。</a:t>
              </a:r>
              <a:endParaRPr lang="en-US" altLang="zh-CN" sz="1700" kern="100" dirty="0">
                <a:cs typeface="+mn-ea"/>
                <a:sym typeface="+mn-lt"/>
              </a:endParaRPr>
            </a:p>
          </p:txBody>
        </p:sp>
        <p:pic>
          <p:nvPicPr>
            <p:cNvPr id="60" name="图片 59"/>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1045169" y="2161427"/>
              <a:ext cx="2002987" cy="1396391"/>
            </a:xfrm>
            <a:prstGeom prst="rect">
              <a:avLst/>
            </a:prstGeom>
          </p:spPr>
        </p:pic>
      </p:grpSp>
      <p:grpSp>
        <p:nvGrpSpPr>
          <p:cNvPr id="61" name="组合 60"/>
          <p:cNvGrpSpPr/>
          <p:nvPr/>
        </p:nvGrpSpPr>
        <p:grpSpPr>
          <a:xfrm>
            <a:off x="0" y="171450"/>
            <a:ext cx="12192000" cy="711200"/>
            <a:chOff x="0" y="171450"/>
            <a:chExt cx="12192000" cy="711200"/>
          </a:xfrm>
        </p:grpSpPr>
        <p:grpSp>
          <p:nvGrpSpPr>
            <p:cNvPr id="62" name="组合 61"/>
            <p:cNvGrpSpPr/>
            <p:nvPr/>
          </p:nvGrpSpPr>
          <p:grpSpPr>
            <a:xfrm>
              <a:off x="0" y="171450"/>
              <a:ext cx="12192000" cy="711200"/>
              <a:chOff x="0" y="171450"/>
              <a:chExt cx="12192000" cy="711200"/>
            </a:xfrm>
          </p:grpSpPr>
          <p:sp>
            <p:nvSpPr>
              <p:cNvPr id="64" name="矩形 63"/>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矩形 64"/>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63"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grpSp>
        <p:nvGrpSpPr>
          <p:cNvPr id="4" name="组合 3"/>
          <p:cNvGrpSpPr/>
          <p:nvPr/>
        </p:nvGrpSpPr>
        <p:grpSpPr>
          <a:xfrm>
            <a:off x="8901716" y="1945896"/>
            <a:ext cx="2467727" cy="4315205"/>
            <a:chOff x="8901716" y="1945896"/>
            <a:chExt cx="2467727" cy="4315205"/>
          </a:xfrm>
        </p:grpSpPr>
        <p:grpSp>
          <p:nvGrpSpPr>
            <p:cNvPr id="11" name="组合 10"/>
            <p:cNvGrpSpPr/>
            <p:nvPr/>
          </p:nvGrpSpPr>
          <p:grpSpPr>
            <a:xfrm>
              <a:off x="8901716" y="1945896"/>
              <a:ext cx="2467727" cy="4315205"/>
              <a:chOff x="8901716" y="1945896"/>
              <a:chExt cx="2467727" cy="4315205"/>
            </a:xfrm>
          </p:grpSpPr>
          <p:grpSp>
            <p:nvGrpSpPr>
              <p:cNvPr id="48" name="组合 47"/>
              <p:cNvGrpSpPr/>
              <p:nvPr/>
            </p:nvGrpSpPr>
            <p:grpSpPr>
              <a:xfrm>
                <a:off x="8901716" y="1945896"/>
                <a:ext cx="2467727" cy="4315205"/>
                <a:chOff x="9738553" y="1896573"/>
                <a:chExt cx="2230115" cy="4315205"/>
              </a:xfrm>
            </p:grpSpPr>
            <p:sp>
              <p:nvSpPr>
                <p:cNvPr id="49" name="矩形 48"/>
                <p:cNvSpPr/>
                <p:nvPr/>
              </p:nvSpPr>
              <p:spPr>
                <a:xfrm>
                  <a:off x="9738553" y="1896574"/>
                  <a:ext cx="2230115" cy="4315204"/>
                </a:xfrm>
                <a:prstGeom prst="rect">
                  <a:avLst/>
                </a:prstGeom>
                <a:solidFill>
                  <a:schemeClr val="bg1"/>
                </a:solidFill>
                <a:ln>
                  <a:gradFill flip="none" rotWithShape="true">
                    <a:gsLst>
                      <a:gs pos="0">
                        <a:schemeClr val="accent1">
                          <a:lumMod val="20000"/>
                          <a:lumOff val="80000"/>
                        </a:schemeClr>
                      </a:gs>
                      <a:gs pos="32000">
                        <a:schemeClr val="accent1">
                          <a:lumMod val="45000"/>
                          <a:lumOff val="55000"/>
                          <a:alpha val="0"/>
                        </a:schemeClr>
                      </a:gs>
                      <a:gs pos="77000">
                        <a:schemeClr val="accent1">
                          <a:lumMod val="45000"/>
                          <a:lumOff val="55000"/>
                          <a:alpha val="0"/>
                        </a:schemeClr>
                      </a:gs>
                      <a:gs pos="100000">
                        <a:schemeClr val="accent1">
                          <a:lumMod val="20000"/>
                          <a:lumOff val="80000"/>
                        </a:schemeClr>
                      </a:gs>
                    </a:gsLst>
                    <a:lin ang="0" scaled="true"/>
                    <a:tileRect/>
                  </a:gradFill>
                </a:ln>
                <a:effectLst>
                  <a:reflection blurRad="6350" stA="21000" endPos="18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50" name="直接连接符 49"/>
                <p:cNvCxnSpPr/>
                <p:nvPr/>
              </p:nvCxnSpPr>
              <p:spPr>
                <a:xfrm>
                  <a:off x="9738553" y="1896573"/>
                  <a:ext cx="2230115"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5" name="文本框 54"/>
              <p:cNvSpPr txBox="true"/>
              <p:nvPr/>
            </p:nvSpPr>
            <p:spPr>
              <a:xfrm>
                <a:off x="9168031" y="3681774"/>
                <a:ext cx="2188712" cy="1670586"/>
              </a:xfrm>
              <a:prstGeom prst="rect">
                <a:avLst/>
              </a:prstGeom>
              <a:noFill/>
            </p:spPr>
            <p:txBody>
              <a:bodyPr wrap="square" rtlCol="0">
                <a:spAutoFit/>
              </a:bodyPr>
              <a:lstStyle/>
              <a:p>
                <a:pPr>
                  <a:lnSpc>
                    <a:spcPct val="200000"/>
                  </a:lnSpc>
                </a:pPr>
                <a:r>
                  <a:rPr lang="zh-CN" altLang="en-US" sz="1700" kern="100" dirty="0">
                    <a:cs typeface="+mn-ea"/>
                    <a:sym typeface="+mn-lt"/>
                  </a:rPr>
                  <a:t>培育家政服务龙头企业，促进全市家政行业规范化发展。</a:t>
                </a:r>
                <a:endParaRPr lang="en-US" altLang="zh-CN" sz="1700" kern="100" dirty="0">
                  <a:cs typeface="+mn-ea"/>
                  <a:sym typeface="+mn-lt"/>
                </a:endParaRPr>
              </a:p>
            </p:txBody>
          </p:sp>
        </p:grpSp>
        <p:pic>
          <p:nvPicPr>
            <p:cNvPr id="3" name="图片 2" descr="微信图片_20220609225609"/>
            <p:cNvPicPr>
              <a:picLocks noChangeAspect="true"/>
            </p:cNvPicPr>
            <p:nvPr/>
          </p:nvPicPr>
          <p:blipFill>
            <a:blip r:embed="rId4"/>
            <a:stretch>
              <a:fillRect/>
            </a:stretch>
          </p:blipFill>
          <p:spPr>
            <a:xfrm>
              <a:off x="9108440" y="2162175"/>
              <a:ext cx="2052955" cy="143256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anim calcmode="lin" valueType="num">
                                      <p:cBhvr>
                                        <p:cTn id="17" dur="500" fill="hold"/>
                                        <p:tgtEl>
                                          <p:spTgt spid="9"/>
                                        </p:tgtEl>
                                        <p:attrNameLst>
                                          <p:attrName>ppt_x</p:attrName>
                                        </p:attrNameLst>
                                      </p:cBhvr>
                                      <p:tavLst>
                                        <p:tav tm="0">
                                          <p:val>
                                            <p:strVal val="#ppt_x"/>
                                          </p:val>
                                        </p:tav>
                                        <p:tav tm="100000">
                                          <p:val>
                                            <p:strVal val="#ppt_x"/>
                                          </p:val>
                                        </p:tav>
                                      </p:tavLst>
                                    </p:anim>
                                    <p:anim calcmode="lin" valueType="num">
                                      <p:cBhvr>
                                        <p:cTn id="18" dur="5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anim calcmode="lin" valueType="num">
                                      <p:cBhvr>
                                        <p:cTn id="27" dur="500" fill="hold"/>
                                        <p:tgtEl>
                                          <p:spTgt spid="4"/>
                                        </p:tgtEl>
                                        <p:attrNameLst>
                                          <p:attrName>ppt_x</p:attrName>
                                        </p:attrNameLst>
                                      </p:cBhvr>
                                      <p:tavLst>
                                        <p:tav tm="0">
                                          <p:val>
                                            <p:strVal val="#ppt_x"/>
                                          </p:val>
                                        </p:tav>
                                        <p:tav tm="100000">
                                          <p:val>
                                            <p:strVal val="#ppt_x"/>
                                          </p:val>
                                        </p:tav>
                                      </p:tavLst>
                                    </p:anim>
                                    <p:anim calcmode="lin" valueType="num">
                                      <p:cBhvr>
                                        <p:cTn id="28"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598543" y="1059543"/>
            <a:ext cx="3091957" cy="502112"/>
            <a:chOff x="733252" y="1326689"/>
            <a:chExt cx="3292013" cy="502112"/>
          </a:xfrm>
        </p:grpSpPr>
        <p:sp>
          <p:nvSpPr>
            <p:cNvPr id="45" name="矩形: 圆角 44"/>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文本框 45"/>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2. </a:t>
              </a:r>
              <a:r>
                <a:rPr lang="zh-CN" altLang="en-US" sz="2000" b="1" kern="100" dirty="0">
                  <a:solidFill>
                    <a:srgbClr val="0070C0"/>
                  </a:solidFill>
                  <a:cs typeface="+mn-ea"/>
                  <a:sym typeface="+mn-lt"/>
                </a:rPr>
                <a:t>打造外贸发展新高地</a:t>
              </a:r>
              <a:endParaRPr lang="en-US" altLang="zh-CN" sz="2000" b="1" kern="100" dirty="0">
                <a:solidFill>
                  <a:srgbClr val="0070C0"/>
                </a:solidFill>
                <a:cs typeface="+mn-ea"/>
                <a:sym typeface="+mn-lt"/>
              </a:endParaRPr>
            </a:p>
          </p:txBody>
        </p:sp>
      </p:grpSp>
      <p:sp>
        <p:nvSpPr>
          <p:cNvPr id="66" name="矩形: 圆角 65"/>
          <p:cNvSpPr/>
          <p:nvPr/>
        </p:nvSpPr>
        <p:spPr>
          <a:xfrm>
            <a:off x="773035" y="3426576"/>
            <a:ext cx="3950045" cy="409957"/>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一是培育壮大主体，激发外贸活力</a:t>
            </a:r>
            <a:endParaRPr lang="zh-CN" altLang="en-US" b="1" dirty="0">
              <a:solidFill>
                <a:schemeClr val="bg1"/>
              </a:solidFill>
              <a:cs typeface="+mn-ea"/>
              <a:sym typeface="+mn-lt"/>
            </a:endParaRPr>
          </a:p>
        </p:txBody>
      </p:sp>
      <p:grpSp>
        <p:nvGrpSpPr>
          <p:cNvPr id="37" name="组合 36"/>
          <p:cNvGrpSpPr/>
          <p:nvPr/>
        </p:nvGrpSpPr>
        <p:grpSpPr>
          <a:xfrm>
            <a:off x="490119" y="1924521"/>
            <a:ext cx="10463718" cy="1015663"/>
            <a:chOff x="319087" y="1773643"/>
            <a:chExt cx="10463718" cy="1015663"/>
          </a:xfrm>
        </p:grpSpPr>
        <p:sp>
          <p:nvSpPr>
            <p:cNvPr id="51" name="文本框 50"/>
            <p:cNvSpPr txBox="true"/>
            <p:nvPr/>
          </p:nvSpPr>
          <p:spPr>
            <a:xfrm>
              <a:off x="1653886" y="1773643"/>
              <a:ext cx="9128919" cy="1015663"/>
            </a:xfrm>
            <a:prstGeom prst="rect">
              <a:avLst/>
            </a:prstGeom>
            <a:noFill/>
          </p:spPr>
          <p:txBody>
            <a:bodyPr wrap="square" rtlCol="0">
              <a:spAutoFit/>
            </a:bodyPr>
            <a:lstStyle/>
            <a:p>
              <a:pPr marL="285750" indent="-285750">
                <a:lnSpc>
                  <a:spcPct val="150000"/>
                </a:lnSpc>
                <a:buClr>
                  <a:srgbClr val="0A81CA"/>
                </a:buClr>
                <a:buFont typeface="Wingdings" panose="05000000000000000000" pitchFamily="2" charset="2"/>
                <a:buChar char="Ø"/>
              </a:pPr>
              <a:r>
                <a:rPr lang="zh-CN" altLang="en-US" sz="1600" b="1" kern="100" spc="30" dirty="0">
                  <a:solidFill>
                    <a:srgbClr val="0070C0"/>
                  </a:solidFill>
                  <a:effectLst/>
                  <a:cs typeface="+mn-ea"/>
                  <a:sym typeface="+mn-lt"/>
                </a:rPr>
                <a:t>全市进出口总额年均增长</a:t>
              </a:r>
              <a:r>
                <a:rPr lang="en-US" altLang="zh-CN" sz="2000" b="1" kern="100" spc="30" dirty="0">
                  <a:solidFill>
                    <a:srgbClr val="C00000"/>
                  </a:solidFill>
                  <a:cs typeface="+mn-ea"/>
                  <a:sym typeface="+mn-lt"/>
                </a:rPr>
                <a:t>7%</a:t>
              </a:r>
              <a:r>
                <a:rPr lang="zh-CN" altLang="en-US" sz="1600" b="1" kern="100" spc="30" dirty="0" smtClean="0">
                  <a:solidFill>
                    <a:srgbClr val="0070C0"/>
                  </a:solidFill>
                  <a:effectLst/>
                  <a:cs typeface="+mn-ea"/>
                  <a:sym typeface="+mn-lt"/>
                </a:rPr>
                <a:t>以上，</a:t>
              </a:r>
              <a:r>
                <a:rPr lang="zh-CN" altLang="en-US" sz="1600" b="1" kern="100" spc="30" dirty="0" smtClean="0">
                  <a:solidFill>
                    <a:srgbClr val="0070C0"/>
                  </a:solidFill>
                  <a:cs typeface="+mn-ea"/>
                  <a:sym typeface="+mn-lt"/>
                </a:rPr>
                <a:t>新增</a:t>
              </a:r>
              <a:r>
                <a:rPr lang="zh-CN" altLang="en-US" sz="1600" b="1" kern="100" spc="30" dirty="0">
                  <a:solidFill>
                    <a:srgbClr val="0070C0"/>
                  </a:solidFill>
                  <a:cs typeface="+mn-ea"/>
                  <a:sym typeface="+mn-lt"/>
                </a:rPr>
                <a:t>有进出口实绩的企业</a:t>
              </a:r>
              <a:r>
                <a:rPr lang="en-US" altLang="zh-CN" sz="2000" b="1" kern="100" spc="30" dirty="0">
                  <a:solidFill>
                    <a:srgbClr val="C00000"/>
                  </a:solidFill>
                  <a:cs typeface="+mn-ea"/>
                  <a:sym typeface="+mn-lt"/>
                </a:rPr>
                <a:t>1000</a:t>
              </a:r>
              <a:r>
                <a:rPr lang="zh-CN" altLang="en-US" sz="1600" b="1" kern="100" spc="30" dirty="0" smtClean="0">
                  <a:solidFill>
                    <a:srgbClr val="0070C0"/>
                  </a:solidFill>
                  <a:cs typeface="+mn-ea"/>
                  <a:sym typeface="+mn-lt"/>
                </a:rPr>
                <a:t>家，进出口</a:t>
              </a:r>
              <a:r>
                <a:rPr lang="zh-CN" altLang="en-US" sz="1600" b="1" kern="100" spc="30" dirty="0">
                  <a:solidFill>
                    <a:srgbClr val="0070C0"/>
                  </a:solidFill>
                  <a:cs typeface="+mn-ea"/>
                  <a:sym typeface="+mn-lt"/>
                </a:rPr>
                <a:t>过亿元的企业达到</a:t>
              </a:r>
              <a:r>
                <a:rPr lang="en-US" altLang="zh-CN" sz="2000" b="1" kern="100" spc="30" dirty="0">
                  <a:solidFill>
                    <a:srgbClr val="C00000"/>
                  </a:solidFill>
                  <a:cs typeface="+mn-ea"/>
                  <a:sym typeface="+mn-lt"/>
                </a:rPr>
                <a:t>100</a:t>
              </a:r>
              <a:r>
                <a:rPr lang="zh-CN" altLang="en-US" sz="1600" b="1" kern="100" spc="30" dirty="0" smtClean="0">
                  <a:solidFill>
                    <a:srgbClr val="0070C0"/>
                  </a:solidFill>
                  <a:cs typeface="+mn-ea"/>
                  <a:sym typeface="+mn-lt"/>
                </a:rPr>
                <a:t>家。</a:t>
              </a:r>
              <a:r>
                <a:rPr lang="zh-CN" altLang="en-US" sz="1600" b="1" kern="100" spc="30" dirty="0">
                  <a:solidFill>
                    <a:srgbClr val="0070C0"/>
                  </a:solidFill>
                  <a:cs typeface="+mn-ea"/>
                  <a:sym typeface="+mn-lt"/>
                </a:rPr>
                <a:t>对外贸易整体水平力争进入</a:t>
              </a:r>
              <a:r>
                <a:rPr lang="zh-CN" altLang="en-US" sz="1600" b="1" kern="100" spc="30" dirty="0">
                  <a:solidFill>
                    <a:srgbClr val="C00000"/>
                  </a:solidFill>
                  <a:cs typeface="+mn-ea"/>
                  <a:sym typeface="+mn-lt"/>
                </a:rPr>
                <a:t>全省中游</a:t>
              </a:r>
              <a:r>
                <a:rPr lang="zh-CN" altLang="en-US" sz="1600" b="1" kern="100" spc="30" dirty="0">
                  <a:solidFill>
                    <a:srgbClr val="0070C0"/>
                  </a:solidFill>
                  <a:cs typeface="+mn-ea"/>
                  <a:sym typeface="+mn-lt"/>
                </a:rPr>
                <a:t>行列</a:t>
              </a:r>
              <a:r>
                <a:rPr lang="zh-CN" altLang="en-US" sz="1600" b="1" kern="100" spc="30" dirty="0" smtClean="0">
                  <a:solidFill>
                    <a:srgbClr val="0070C0"/>
                  </a:solidFill>
                  <a:cs typeface="+mn-ea"/>
                  <a:sym typeface="+mn-lt"/>
                </a:rPr>
                <a:t>。</a:t>
              </a:r>
              <a:endParaRPr lang="en-US" altLang="zh-CN" sz="1600" b="1" kern="100" spc="30" dirty="0">
                <a:solidFill>
                  <a:srgbClr val="0070C0"/>
                </a:solidFill>
                <a:cs typeface="+mn-ea"/>
                <a:sym typeface="+mn-lt"/>
              </a:endParaRPr>
            </a:p>
          </p:txBody>
        </p:sp>
        <p:grpSp>
          <p:nvGrpSpPr>
            <p:cNvPr id="59" name="组合 58"/>
            <p:cNvGrpSpPr/>
            <p:nvPr/>
          </p:nvGrpSpPr>
          <p:grpSpPr>
            <a:xfrm>
              <a:off x="319087" y="1947091"/>
              <a:ext cx="1407795" cy="431165"/>
              <a:chOff x="750711" y="4627888"/>
              <a:chExt cx="1407795" cy="431165"/>
            </a:xfrm>
          </p:grpSpPr>
          <p:sp>
            <p:nvSpPr>
              <p:cNvPr id="61" name="矩形 60"/>
              <p:cNvSpPr/>
              <p:nvPr/>
            </p:nvSpPr>
            <p:spPr>
              <a:xfrm>
                <a:off x="750711" y="4826015"/>
                <a:ext cx="1249521" cy="90520"/>
              </a:xfrm>
              <a:prstGeom prst="rect">
                <a:avLst/>
              </a:prstGeom>
              <a:gradFill flip="none" rotWithShape="true">
                <a:gsLst>
                  <a:gs pos="100000">
                    <a:srgbClr val="0A81CA"/>
                  </a:gs>
                  <a:gs pos="1000">
                    <a:schemeClr val="bg1">
                      <a:alpha val="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62" name="文本占位符 5"/>
              <p:cNvSpPr txBox="true"/>
              <p:nvPr/>
            </p:nvSpPr>
            <p:spPr>
              <a:xfrm>
                <a:off x="946291" y="4627888"/>
                <a:ext cx="1212215" cy="431165"/>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1600" b="1" dirty="0">
                    <a:cs typeface="+mn-ea"/>
                    <a:sym typeface="+mn-lt"/>
                  </a:rPr>
                  <a:t>十四五期间</a:t>
                </a:r>
                <a:endParaRPr lang="zh-CN" altLang="en-US" sz="1600" b="1" dirty="0">
                  <a:cs typeface="+mn-ea"/>
                  <a:sym typeface="+mn-lt"/>
                </a:endParaRPr>
              </a:p>
            </p:txBody>
          </p:sp>
        </p:grpSp>
      </p:grpSp>
      <p:cxnSp>
        <p:nvCxnSpPr>
          <p:cNvPr id="67" name="直接连接符 66"/>
          <p:cNvCxnSpPr/>
          <p:nvPr/>
        </p:nvCxnSpPr>
        <p:spPr>
          <a:xfrm>
            <a:off x="701703" y="3282697"/>
            <a:ext cx="10973458"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648367" y="3796895"/>
            <a:ext cx="7708233" cy="2903809"/>
            <a:chOff x="766232" y="1820373"/>
            <a:chExt cx="7708233" cy="2903809"/>
          </a:xfrm>
        </p:grpSpPr>
        <p:sp>
          <p:nvSpPr>
            <p:cNvPr id="69" name="矩形: 圆角 68"/>
            <p:cNvSpPr/>
            <p:nvPr/>
          </p:nvSpPr>
          <p:spPr>
            <a:xfrm>
              <a:off x="766232" y="1820373"/>
              <a:ext cx="7708233" cy="2903809"/>
            </a:xfrm>
            <a:prstGeom prst="roundRect">
              <a:avLst>
                <a:gd name="adj" fmla="val 2225"/>
              </a:avLst>
            </a:prstGeom>
            <a:gradFill>
              <a:gsLst>
                <a:gs pos="100000">
                  <a:srgbClr val="0070C0">
                    <a:alpha val="7000"/>
                  </a:srgbClr>
                </a:gs>
                <a:gs pos="0">
                  <a:schemeClr val="accent1">
                    <a:alpha val="0"/>
                  </a:schemeClr>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sp>
          <p:nvSpPr>
            <p:cNvPr id="70" name="文本框 69"/>
            <p:cNvSpPr txBox="true"/>
            <p:nvPr/>
          </p:nvSpPr>
          <p:spPr>
            <a:xfrm>
              <a:off x="889296" y="1896573"/>
              <a:ext cx="7430236" cy="2737929"/>
            </a:xfrm>
            <a:prstGeom prst="rect">
              <a:avLst/>
            </a:prstGeom>
            <a:noFill/>
          </p:spPr>
          <p:txBody>
            <a:bodyPr wrap="square">
              <a:spAutoFit/>
            </a:bodyPr>
            <a:lstStyle/>
            <a:p>
              <a:pPr marL="285750" marR="0" indent="-285750" algn="l">
                <a:lnSpc>
                  <a:spcPts val="3000"/>
                </a:lnSpc>
                <a:spcBef>
                  <a:spcPts val="0"/>
                </a:spcBef>
                <a:spcAft>
                  <a:spcPts val="0"/>
                </a:spcAft>
                <a:buClr>
                  <a:srgbClr val="0070C0"/>
                </a:buClr>
                <a:buFont typeface="Wingdings" panose="05000000000000000000" pitchFamily="2" charset="2"/>
                <a:buChar char="ü"/>
              </a:pPr>
              <a:r>
                <a:rPr lang="zh-CN" altLang="en-US" sz="1600" kern="100" dirty="0">
                  <a:cs typeface="+mn-ea"/>
                  <a:sym typeface="+mn-lt"/>
                </a:rPr>
                <a:t>加快培育具有较强创新能力和国际竞争力的本土外贸企业，鼓励引导中小企业走“</a:t>
              </a:r>
              <a:r>
                <a:rPr lang="zh-CN" altLang="en-US" sz="1600" b="1" kern="100" dirty="0">
                  <a:solidFill>
                    <a:srgbClr val="C00000"/>
                  </a:solidFill>
                  <a:cs typeface="+mn-ea"/>
                  <a:sym typeface="+mn-lt"/>
                </a:rPr>
                <a:t>专精特新</a:t>
              </a:r>
              <a:r>
                <a:rPr lang="zh-CN" altLang="en-US" sz="1600" kern="100" dirty="0">
                  <a:cs typeface="+mn-ea"/>
                  <a:sym typeface="+mn-lt"/>
                </a:rPr>
                <a:t>”发展道路，引导支持企业开展国际商标注册、国际资质认证、境外专利申请，培育国际自主品牌。</a:t>
              </a:r>
              <a:endParaRPr lang="en-US" altLang="zh-CN" sz="1600" kern="100" dirty="0">
                <a:cs typeface="+mn-ea"/>
                <a:sym typeface="+mn-lt"/>
              </a:endParaRPr>
            </a:p>
            <a:p>
              <a:pPr marL="285750" marR="0" indent="-285750" algn="l">
                <a:lnSpc>
                  <a:spcPts val="3000"/>
                </a:lnSpc>
                <a:spcBef>
                  <a:spcPts val="0"/>
                </a:spcBef>
                <a:spcAft>
                  <a:spcPts val="0"/>
                </a:spcAft>
                <a:buClr>
                  <a:srgbClr val="0070C0"/>
                </a:buClr>
                <a:buFont typeface="Wingdings" panose="05000000000000000000" pitchFamily="2" charset="2"/>
                <a:buChar char="ü"/>
              </a:pPr>
              <a:r>
                <a:rPr lang="zh-CN" altLang="en-US" sz="1600" kern="100" dirty="0">
                  <a:cs typeface="+mn-ea"/>
                  <a:sym typeface="+mn-lt"/>
                </a:rPr>
                <a:t>鼓励新兴外贸企业做大做强，持续壮大进出口队伍。</a:t>
              </a:r>
              <a:endParaRPr lang="en-US" altLang="zh-CN" sz="1600" kern="100" dirty="0">
                <a:cs typeface="+mn-ea"/>
                <a:sym typeface="+mn-lt"/>
              </a:endParaRPr>
            </a:p>
            <a:p>
              <a:pPr marL="285750" marR="0" indent="-285750" algn="l">
                <a:lnSpc>
                  <a:spcPts val="3000"/>
                </a:lnSpc>
                <a:spcBef>
                  <a:spcPts val="0"/>
                </a:spcBef>
                <a:spcAft>
                  <a:spcPts val="0"/>
                </a:spcAft>
                <a:buClr>
                  <a:srgbClr val="0070C0"/>
                </a:buClr>
                <a:buFont typeface="Wingdings" panose="05000000000000000000" pitchFamily="2" charset="2"/>
                <a:buChar char="ü"/>
              </a:pPr>
              <a:r>
                <a:rPr lang="zh-CN" altLang="en-US" sz="1600" kern="100" dirty="0">
                  <a:cs typeface="+mn-ea"/>
                  <a:sym typeface="+mn-lt"/>
                </a:rPr>
                <a:t>积极推动</a:t>
              </a:r>
              <a:r>
                <a:rPr lang="zh-CN" altLang="en-US" sz="1600" b="1" kern="100" dirty="0">
                  <a:solidFill>
                    <a:srgbClr val="C00000"/>
                  </a:solidFill>
                  <a:cs typeface="+mn-ea"/>
                  <a:sym typeface="+mn-lt"/>
                </a:rPr>
                <a:t>客车</a:t>
              </a:r>
              <a:r>
                <a:rPr lang="zh-CN" altLang="en-US" sz="1600" kern="100" dirty="0">
                  <a:cs typeface="+mn-ea"/>
                  <a:sym typeface="+mn-lt"/>
                </a:rPr>
                <a:t>、</a:t>
              </a:r>
              <a:r>
                <a:rPr lang="zh-CN" altLang="en-US" sz="1600" b="1" kern="100" dirty="0">
                  <a:solidFill>
                    <a:srgbClr val="C00000"/>
                  </a:solidFill>
                  <a:cs typeface="+mn-ea"/>
                  <a:sym typeface="+mn-lt"/>
                </a:rPr>
                <a:t>农业机械</a:t>
              </a:r>
              <a:r>
                <a:rPr lang="zh-CN" altLang="en-US" sz="1600" kern="100" dirty="0">
                  <a:cs typeface="+mn-ea"/>
                  <a:sym typeface="+mn-lt"/>
                </a:rPr>
                <a:t>、</a:t>
              </a:r>
              <a:r>
                <a:rPr lang="zh-CN" altLang="en-US" sz="1600" b="1" kern="100" dirty="0">
                  <a:solidFill>
                    <a:srgbClr val="C00000"/>
                  </a:solidFill>
                  <a:cs typeface="+mn-ea"/>
                  <a:sym typeface="+mn-lt"/>
                </a:rPr>
                <a:t>纺织设备</a:t>
              </a:r>
              <a:r>
                <a:rPr lang="zh-CN" altLang="en-US" sz="1600" kern="100" dirty="0">
                  <a:cs typeface="+mn-ea"/>
                  <a:sym typeface="+mn-lt"/>
                </a:rPr>
                <a:t>、</a:t>
              </a:r>
              <a:r>
                <a:rPr lang="zh-CN" altLang="en-US" sz="1600" b="1" kern="100" dirty="0">
                  <a:solidFill>
                    <a:srgbClr val="C00000"/>
                  </a:solidFill>
                  <a:cs typeface="+mn-ea"/>
                  <a:sym typeface="+mn-lt"/>
                </a:rPr>
                <a:t>有色金属</a:t>
              </a:r>
              <a:r>
                <a:rPr lang="zh-CN" altLang="en-US" sz="1600" kern="100" dirty="0">
                  <a:cs typeface="+mn-ea"/>
                  <a:sym typeface="+mn-lt"/>
                </a:rPr>
                <a:t>、</a:t>
              </a:r>
              <a:r>
                <a:rPr lang="zh-CN" altLang="en-US" sz="1600" b="1" kern="100" dirty="0">
                  <a:solidFill>
                    <a:srgbClr val="C00000"/>
                  </a:solidFill>
                  <a:cs typeface="+mn-ea"/>
                  <a:sym typeface="+mn-lt"/>
                </a:rPr>
                <a:t>生物化工产品</a:t>
              </a:r>
              <a:r>
                <a:rPr lang="zh-CN" altLang="en-US" sz="1600" kern="100" dirty="0">
                  <a:cs typeface="+mn-ea"/>
                  <a:sym typeface="+mn-lt"/>
                </a:rPr>
                <a:t>、</a:t>
              </a:r>
              <a:r>
                <a:rPr lang="zh-CN" altLang="en-US" sz="1600" b="1" kern="100" dirty="0">
                  <a:solidFill>
                    <a:srgbClr val="C00000"/>
                  </a:solidFill>
                  <a:cs typeface="+mn-ea"/>
                  <a:sym typeface="+mn-lt"/>
                </a:rPr>
                <a:t>宠物食品</a:t>
              </a:r>
              <a:r>
                <a:rPr lang="zh-CN" altLang="en-US" sz="1600" kern="100" dirty="0">
                  <a:cs typeface="+mn-ea"/>
                  <a:sym typeface="+mn-lt"/>
                </a:rPr>
                <a:t>等传统优势产品扩大国际市场份额。</a:t>
              </a:r>
              <a:endParaRPr lang="en-US" altLang="zh-CN" sz="1600" kern="100" dirty="0">
                <a:cs typeface="+mn-ea"/>
                <a:sym typeface="+mn-lt"/>
              </a:endParaRPr>
            </a:p>
            <a:p>
              <a:pPr marL="285750" marR="0" indent="-285750" algn="l">
                <a:lnSpc>
                  <a:spcPts val="3000"/>
                </a:lnSpc>
                <a:spcBef>
                  <a:spcPts val="0"/>
                </a:spcBef>
                <a:spcAft>
                  <a:spcPts val="0"/>
                </a:spcAft>
                <a:buClr>
                  <a:srgbClr val="0070C0"/>
                </a:buClr>
                <a:buFont typeface="Wingdings" panose="05000000000000000000" pitchFamily="2" charset="2"/>
                <a:buChar char="ü"/>
              </a:pPr>
              <a:r>
                <a:rPr lang="zh-CN" altLang="en-US" sz="1600" kern="100" dirty="0">
                  <a:cs typeface="+mn-ea"/>
                  <a:sym typeface="+mn-lt"/>
                </a:rPr>
                <a:t>促进纺织、服装、木制品等</a:t>
              </a:r>
              <a:r>
                <a:rPr lang="zh-CN" altLang="en-US" sz="1600" b="1" kern="100" dirty="0">
                  <a:solidFill>
                    <a:srgbClr val="C00000"/>
                  </a:solidFill>
                  <a:cs typeface="+mn-ea"/>
                  <a:sym typeface="+mn-lt"/>
                </a:rPr>
                <a:t>劳动密集型产业</a:t>
              </a:r>
              <a:r>
                <a:rPr lang="zh-CN" altLang="en-US" sz="1600" kern="100" dirty="0">
                  <a:cs typeface="+mn-ea"/>
                  <a:sym typeface="+mn-lt"/>
                </a:rPr>
                <a:t>转型升级，稳步扩大出口规模。</a:t>
              </a:r>
              <a:endParaRPr lang="en-US" altLang="zh-CN" sz="1600" kern="100" dirty="0">
                <a:cs typeface="+mn-ea"/>
                <a:sym typeface="+mn-lt"/>
              </a:endParaRPr>
            </a:p>
          </p:txBody>
        </p:sp>
      </p:grpSp>
      <p:grpSp>
        <p:nvGrpSpPr>
          <p:cNvPr id="71" name="组合 70"/>
          <p:cNvGrpSpPr/>
          <p:nvPr/>
        </p:nvGrpSpPr>
        <p:grpSpPr>
          <a:xfrm>
            <a:off x="8479664" y="3631136"/>
            <a:ext cx="2866314" cy="3094954"/>
            <a:chOff x="913275" y="4501298"/>
            <a:chExt cx="3283512" cy="3545431"/>
          </a:xfrm>
        </p:grpSpPr>
        <p:pic>
          <p:nvPicPr>
            <p:cNvPr id="72" name="图片 71"/>
            <p:cNvPicPr>
              <a:picLocks noChangeAspect="true"/>
            </p:cNvPicPr>
            <p:nvPr/>
          </p:nvPicPr>
          <p:blipFill rotWithShape="true">
            <a:blip r:embed="rId1" cstate="print">
              <a:extLst>
                <a:ext uri="{28A0092B-C50C-407E-A947-70E740481C1C}">
                  <a14:useLocalDpi xmlns:a14="http://schemas.microsoft.com/office/drawing/2010/main" val="false"/>
                </a:ext>
              </a:extLst>
            </a:blip>
            <a:srcRect t="11900" b="10860"/>
            <a:stretch>
              <a:fillRect/>
            </a:stretch>
          </p:blipFill>
          <p:spPr>
            <a:xfrm>
              <a:off x="913275" y="4501298"/>
              <a:ext cx="3283512" cy="1742985"/>
            </a:xfrm>
            <a:prstGeom prst="rect">
              <a:avLst/>
            </a:prstGeom>
            <a:ln>
              <a:solidFill>
                <a:schemeClr val="bg1">
                  <a:lumMod val="85000"/>
                </a:schemeClr>
              </a:solidFill>
            </a:ln>
          </p:spPr>
        </p:pic>
        <p:pic>
          <p:nvPicPr>
            <p:cNvPr id="74" name="图片 73"/>
            <p:cNvPicPr>
              <a:picLocks noChangeAspect="true"/>
            </p:cNvPicPr>
            <p:nvPr/>
          </p:nvPicPr>
          <p:blipFill rotWithShape="true">
            <a:blip r:embed="rId2" cstate="print">
              <a:extLst>
                <a:ext uri="{28A0092B-C50C-407E-A947-70E740481C1C}">
                  <a14:useLocalDpi xmlns:a14="http://schemas.microsoft.com/office/drawing/2010/main" val="false"/>
                </a:ext>
              </a:extLst>
            </a:blip>
            <a:srcRect t="17797"/>
            <a:stretch>
              <a:fillRect/>
            </a:stretch>
          </p:blipFill>
          <p:spPr>
            <a:xfrm flipH="true">
              <a:off x="913275" y="6266289"/>
              <a:ext cx="3283512" cy="1780440"/>
            </a:xfrm>
            <a:prstGeom prst="rect">
              <a:avLst/>
            </a:prstGeom>
            <a:ln>
              <a:solidFill>
                <a:schemeClr val="bg1">
                  <a:lumMod val="85000"/>
                </a:schemeClr>
              </a:solidFill>
            </a:ln>
          </p:spPr>
        </p:pic>
      </p:grpSp>
      <p:grpSp>
        <p:nvGrpSpPr>
          <p:cNvPr id="75" name="组合 74"/>
          <p:cNvGrpSpPr/>
          <p:nvPr/>
        </p:nvGrpSpPr>
        <p:grpSpPr>
          <a:xfrm>
            <a:off x="0" y="171450"/>
            <a:ext cx="12192000" cy="711200"/>
            <a:chOff x="0" y="171450"/>
            <a:chExt cx="12192000" cy="711200"/>
          </a:xfrm>
        </p:grpSpPr>
        <p:grpSp>
          <p:nvGrpSpPr>
            <p:cNvPr id="76" name="组合 75"/>
            <p:cNvGrpSpPr/>
            <p:nvPr/>
          </p:nvGrpSpPr>
          <p:grpSpPr>
            <a:xfrm>
              <a:off x="0" y="171450"/>
              <a:ext cx="12192000" cy="711200"/>
              <a:chOff x="0" y="171450"/>
              <a:chExt cx="12192000" cy="711200"/>
            </a:xfrm>
          </p:grpSpPr>
          <p:sp>
            <p:nvSpPr>
              <p:cNvPr id="78" name="矩形 77"/>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矩形 78"/>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77"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grpSp>
        <p:nvGrpSpPr>
          <p:cNvPr id="31" name="组合 30"/>
          <p:cNvGrpSpPr/>
          <p:nvPr/>
        </p:nvGrpSpPr>
        <p:grpSpPr>
          <a:xfrm>
            <a:off x="497451" y="1511854"/>
            <a:ext cx="10452058" cy="553085"/>
            <a:chOff x="316233" y="1818094"/>
            <a:chExt cx="10452058" cy="553085"/>
          </a:xfrm>
        </p:grpSpPr>
        <p:sp>
          <p:nvSpPr>
            <p:cNvPr id="32" name="文本框 31"/>
            <p:cNvSpPr txBox="true"/>
            <p:nvPr/>
          </p:nvSpPr>
          <p:spPr>
            <a:xfrm>
              <a:off x="1639372" y="1818094"/>
              <a:ext cx="9128919" cy="553085"/>
            </a:xfrm>
            <a:prstGeom prst="rect">
              <a:avLst/>
            </a:prstGeom>
            <a:noFill/>
          </p:spPr>
          <p:txBody>
            <a:bodyPr wrap="square" rtlCol="0">
              <a:spAutoFit/>
            </a:bodyPr>
            <a:lstStyle/>
            <a:p>
              <a:pPr marL="285750" indent="-285750">
                <a:lnSpc>
                  <a:spcPct val="150000"/>
                </a:lnSpc>
                <a:buClr>
                  <a:srgbClr val="0A81CA"/>
                </a:buClr>
                <a:buFont typeface="Wingdings" panose="05000000000000000000" pitchFamily="2" charset="2"/>
                <a:buChar char="Ø"/>
              </a:pPr>
              <a:r>
                <a:rPr lang="zh-CN" altLang="en-US" sz="1600" b="1" kern="100" spc="30" dirty="0">
                  <a:solidFill>
                    <a:srgbClr val="0070C0"/>
                  </a:solidFill>
                  <a:effectLst/>
                  <a:cs typeface="+mn-ea"/>
                  <a:sym typeface="+mn-lt"/>
                </a:rPr>
                <a:t>进出口总额达到</a:t>
              </a:r>
              <a:r>
                <a:rPr lang="en-US" altLang="zh-CN" sz="2000" b="1" kern="100" spc="30" dirty="0">
                  <a:solidFill>
                    <a:srgbClr val="C00000"/>
                  </a:solidFill>
                  <a:cs typeface="+mn-ea"/>
                  <a:sym typeface="+mn-lt"/>
                </a:rPr>
                <a:t>550</a:t>
              </a:r>
              <a:r>
                <a:rPr lang="zh-CN" altLang="en-US" sz="1600" b="1" kern="100" spc="30" dirty="0">
                  <a:solidFill>
                    <a:srgbClr val="0070C0"/>
                  </a:solidFill>
                  <a:effectLst/>
                  <a:cs typeface="+mn-ea"/>
                  <a:sym typeface="+mn-lt"/>
                </a:rPr>
                <a:t>亿元，增长</a:t>
              </a:r>
              <a:r>
                <a:rPr lang="en-US" altLang="zh-CN" sz="2000" b="1" kern="100" spc="30" dirty="0">
                  <a:solidFill>
                    <a:srgbClr val="C00000"/>
                  </a:solidFill>
                  <a:cs typeface="+mn-ea"/>
                  <a:sym typeface="+mn-lt"/>
                </a:rPr>
                <a:t>3.7%</a:t>
              </a:r>
              <a:r>
                <a:rPr lang="zh-CN" altLang="en-US" sz="1600" b="1" kern="100" spc="30" dirty="0">
                  <a:solidFill>
                    <a:srgbClr val="0070C0"/>
                  </a:solidFill>
                  <a:effectLst/>
                  <a:cs typeface="+mn-ea"/>
                  <a:sym typeface="+mn-lt"/>
                </a:rPr>
                <a:t>，全省第</a:t>
              </a:r>
              <a:r>
                <a:rPr lang="en-US" altLang="zh-CN" sz="2000" b="1" kern="100" spc="30" dirty="0">
                  <a:solidFill>
                    <a:srgbClr val="C00000"/>
                  </a:solidFill>
                  <a:cs typeface="+mn-ea"/>
                  <a:sym typeface="+mn-lt"/>
                </a:rPr>
                <a:t>12</a:t>
              </a:r>
              <a:r>
                <a:rPr lang="zh-CN" altLang="en-US" sz="1600" b="1" kern="100" spc="30" dirty="0">
                  <a:solidFill>
                    <a:srgbClr val="0070C0"/>
                  </a:solidFill>
                  <a:effectLst/>
                  <a:cs typeface="+mn-ea"/>
                  <a:sym typeface="+mn-lt"/>
                </a:rPr>
                <a:t>位，组内第</a:t>
              </a:r>
              <a:r>
                <a:rPr lang="en-US" altLang="zh-CN" sz="2000" b="1" kern="100" spc="30" dirty="0">
                  <a:solidFill>
                    <a:srgbClr val="C00000"/>
                  </a:solidFill>
                  <a:cs typeface="+mn-ea"/>
                  <a:sym typeface="+mn-lt"/>
                </a:rPr>
                <a:t>4</a:t>
              </a:r>
              <a:r>
                <a:rPr lang="zh-CN" altLang="en-US" sz="1600" b="1" kern="100" spc="30" dirty="0">
                  <a:solidFill>
                    <a:srgbClr val="0070C0"/>
                  </a:solidFill>
                  <a:effectLst/>
                  <a:cs typeface="+mn-ea"/>
                  <a:sym typeface="+mn-lt"/>
                </a:rPr>
                <a:t>位。</a:t>
              </a:r>
              <a:endParaRPr lang="en-US" altLang="zh-CN" sz="1600" b="1" kern="100" spc="30" dirty="0">
                <a:solidFill>
                  <a:srgbClr val="0070C0"/>
                </a:solidFill>
                <a:cs typeface="+mn-ea"/>
                <a:sym typeface="+mn-lt"/>
              </a:endParaRPr>
            </a:p>
          </p:txBody>
        </p:sp>
        <p:grpSp>
          <p:nvGrpSpPr>
            <p:cNvPr id="33" name="组合 32"/>
            <p:cNvGrpSpPr/>
            <p:nvPr/>
          </p:nvGrpSpPr>
          <p:grpSpPr>
            <a:xfrm>
              <a:off x="316233" y="1892481"/>
              <a:ext cx="1441623" cy="430887"/>
              <a:chOff x="747857" y="4573278"/>
              <a:chExt cx="1441623" cy="430887"/>
            </a:xfrm>
          </p:grpSpPr>
          <p:sp>
            <p:nvSpPr>
              <p:cNvPr id="34" name="矩形 33"/>
              <p:cNvSpPr/>
              <p:nvPr/>
            </p:nvSpPr>
            <p:spPr>
              <a:xfrm>
                <a:off x="750711" y="4826015"/>
                <a:ext cx="1249521" cy="90520"/>
              </a:xfrm>
              <a:prstGeom prst="rect">
                <a:avLst/>
              </a:prstGeom>
              <a:gradFill flip="none" rotWithShape="true">
                <a:gsLst>
                  <a:gs pos="100000">
                    <a:srgbClr val="0A81CA"/>
                  </a:gs>
                  <a:gs pos="1000">
                    <a:schemeClr val="bg1">
                      <a:alpha val="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35" name="文本占位符 5"/>
              <p:cNvSpPr txBox="true"/>
              <p:nvPr/>
            </p:nvSpPr>
            <p:spPr>
              <a:xfrm>
                <a:off x="747857" y="4573278"/>
                <a:ext cx="1441623"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lgn="ctr">
                  <a:buNone/>
                </a:pPr>
                <a:r>
                  <a:rPr lang="en-US" altLang="zh-CN" sz="1600" b="1" dirty="0" smtClean="0">
                    <a:cs typeface="+mn-ea"/>
                    <a:sym typeface="+mn-lt"/>
                  </a:rPr>
                  <a:t>2022</a:t>
                </a:r>
                <a:r>
                  <a:rPr lang="zh-CN" altLang="en-US" sz="1600" b="1" dirty="0">
                    <a:cs typeface="+mn-ea"/>
                    <a:sym typeface="+mn-lt"/>
                  </a:rPr>
                  <a:t>年</a:t>
                </a:r>
                <a:endParaRPr lang="zh-CN" altLang="en-US" sz="1600" b="1" dirty="0">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par>
                                <p:cTn id="12" presetID="10" presetClass="entr" presetSubtype="0" fill="hold" nodeType="with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wipe(left)">
                                      <p:cBhvr>
                                        <p:cTn id="18" dur="500"/>
                                        <p:tgtEl>
                                          <p:spTgt spid="66"/>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500"/>
                                        <p:tgtEl>
                                          <p:spTgt spid="68"/>
                                        </p:tgtEl>
                                      </p:cBhvr>
                                    </p:animEffect>
                                    <p:anim calcmode="lin" valueType="num">
                                      <p:cBhvr>
                                        <p:cTn id="23" dur="500" fill="hold"/>
                                        <p:tgtEl>
                                          <p:spTgt spid="68"/>
                                        </p:tgtEl>
                                        <p:attrNameLst>
                                          <p:attrName>ppt_x</p:attrName>
                                        </p:attrNameLst>
                                      </p:cBhvr>
                                      <p:tavLst>
                                        <p:tav tm="0">
                                          <p:val>
                                            <p:strVal val="#ppt_x"/>
                                          </p:val>
                                        </p:tav>
                                        <p:tav tm="100000">
                                          <p:val>
                                            <p:strVal val="#ppt_x"/>
                                          </p:val>
                                        </p:tav>
                                      </p:tavLst>
                                    </p:anim>
                                    <p:anim calcmode="lin" valueType="num">
                                      <p:cBhvr>
                                        <p:cTn id="24" dur="500" fill="hold"/>
                                        <p:tgtEl>
                                          <p:spTgt spid="6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anim calcmode="lin" valueType="num">
                                      <p:cBhvr>
                                        <p:cTn id="28" dur="500" fill="hold"/>
                                        <p:tgtEl>
                                          <p:spTgt spid="71"/>
                                        </p:tgtEl>
                                        <p:attrNameLst>
                                          <p:attrName>ppt_x</p:attrName>
                                        </p:attrNameLst>
                                      </p:cBhvr>
                                      <p:tavLst>
                                        <p:tav tm="0">
                                          <p:val>
                                            <p:strVal val="#ppt_x"/>
                                          </p:val>
                                        </p:tav>
                                        <p:tav tm="100000">
                                          <p:val>
                                            <p:strVal val="#ppt_x"/>
                                          </p:val>
                                        </p:tav>
                                      </p:tavLst>
                                    </p:anim>
                                    <p:anim calcmode="lin" valueType="num">
                                      <p:cBhvr>
                                        <p:cTn id="29" dur="5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true"/>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685627" y="1117601"/>
            <a:ext cx="3091957" cy="502112"/>
            <a:chOff x="733252" y="1326689"/>
            <a:chExt cx="3292013" cy="502112"/>
          </a:xfrm>
        </p:grpSpPr>
        <p:sp>
          <p:nvSpPr>
            <p:cNvPr id="45" name="矩形: 圆角 44"/>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文本框 45"/>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2. </a:t>
              </a:r>
              <a:r>
                <a:rPr lang="zh-CN" altLang="en-US" sz="2000" b="1" kern="100" dirty="0">
                  <a:solidFill>
                    <a:srgbClr val="0070C0"/>
                  </a:solidFill>
                  <a:cs typeface="+mn-ea"/>
                  <a:sym typeface="+mn-lt"/>
                </a:rPr>
                <a:t>打造外贸发展新高地</a:t>
              </a:r>
              <a:endParaRPr lang="en-US" altLang="zh-CN" sz="2000" b="1" kern="100" dirty="0">
                <a:solidFill>
                  <a:srgbClr val="0070C0"/>
                </a:solidFill>
                <a:cs typeface="+mn-ea"/>
                <a:sym typeface="+mn-lt"/>
              </a:endParaRPr>
            </a:p>
          </p:txBody>
        </p:sp>
      </p:grpSp>
      <p:grpSp>
        <p:nvGrpSpPr>
          <p:cNvPr id="2" name="组合 1"/>
          <p:cNvGrpSpPr/>
          <p:nvPr/>
        </p:nvGrpSpPr>
        <p:grpSpPr>
          <a:xfrm>
            <a:off x="3704033" y="1127945"/>
            <a:ext cx="5909867" cy="502470"/>
            <a:chOff x="3704033" y="1127945"/>
            <a:chExt cx="5909867" cy="502470"/>
          </a:xfrm>
        </p:grpSpPr>
        <p:sp>
          <p:nvSpPr>
            <p:cNvPr id="28" name="矩形: 圆角 27"/>
            <p:cNvSpPr/>
            <p:nvPr/>
          </p:nvSpPr>
          <p:spPr>
            <a:xfrm>
              <a:off x="4616724" y="1127945"/>
              <a:ext cx="4997176"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二是发展新业态新模式，培育外贸发展优势</a:t>
              </a:r>
              <a:endParaRPr lang="zh-CN" altLang="en-US" b="1" dirty="0">
                <a:solidFill>
                  <a:schemeClr val="bg1"/>
                </a:solidFill>
                <a:cs typeface="+mn-ea"/>
                <a:sym typeface="+mn-lt"/>
              </a:endParaRPr>
            </a:p>
          </p:txBody>
        </p:sp>
        <p:cxnSp>
          <p:nvCxnSpPr>
            <p:cNvPr id="29" name="直接连接符 28"/>
            <p:cNvCxnSpPr/>
            <p:nvPr/>
          </p:nvCxnSpPr>
          <p:spPr>
            <a:xfrm>
              <a:off x="3704033" y="1379180"/>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928116" y="2932026"/>
            <a:ext cx="10324158" cy="996067"/>
            <a:chOff x="1087773" y="3077169"/>
            <a:chExt cx="10324158" cy="996067"/>
          </a:xfrm>
        </p:grpSpPr>
        <p:sp>
          <p:nvSpPr>
            <p:cNvPr id="33" name="矩形: 圆角 32"/>
            <p:cNvSpPr/>
            <p:nvPr/>
          </p:nvSpPr>
          <p:spPr>
            <a:xfrm rot="5400000">
              <a:off x="5751818" y="-1586876"/>
              <a:ext cx="996067" cy="10324158"/>
            </a:xfrm>
            <a:prstGeom prst="roundRect">
              <a:avLst>
                <a:gd name="adj" fmla="val 2225"/>
              </a:avLst>
            </a:prstGeom>
            <a:gradFill>
              <a:gsLst>
                <a:gs pos="100000">
                  <a:srgbClr val="0070C0">
                    <a:alpha val="7000"/>
                  </a:srgbClr>
                </a:gs>
                <a:gs pos="0">
                  <a:schemeClr val="accent1">
                    <a:alpha val="0"/>
                  </a:schemeClr>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sp>
          <p:nvSpPr>
            <p:cNvPr id="34" name="文本框 33"/>
            <p:cNvSpPr txBox="true"/>
            <p:nvPr/>
          </p:nvSpPr>
          <p:spPr>
            <a:xfrm>
              <a:off x="1222854" y="3137999"/>
              <a:ext cx="10094635" cy="874407"/>
            </a:xfrm>
            <a:prstGeom prst="rect">
              <a:avLst/>
            </a:prstGeom>
            <a:noFill/>
          </p:spPr>
          <p:txBody>
            <a:bodyPr wrap="square">
              <a:spAutoFit/>
            </a:bodyPr>
            <a:lstStyle/>
            <a:p>
              <a:pPr marL="285750" marR="0" indent="-285750" algn="l">
                <a:lnSpc>
                  <a:spcPct val="150000"/>
                </a:lnSpc>
                <a:spcBef>
                  <a:spcPts val="0"/>
                </a:spcBef>
                <a:spcAft>
                  <a:spcPts val="0"/>
                </a:spcAft>
                <a:buClr>
                  <a:srgbClr val="0070C0"/>
                </a:buClr>
                <a:buFont typeface="Wingdings" panose="05000000000000000000" pitchFamily="2" charset="2"/>
                <a:buChar char="ü"/>
              </a:pPr>
              <a:r>
                <a:rPr lang="zh-CN" altLang="en-US" kern="100" dirty="0">
                  <a:cs typeface="+mn-ea"/>
                  <a:sym typeface="+mn-lt"/>
                </a:rPr>
                <a:t>推动家纺家居、汽车配件配饰、小型机械、劳保用品、宠物食品、肉制品等外贸企业借助跨境电商平台拓展国际市场。</a:t>
              </a:r>
              <a:endParaRPr lang="zh-CN" altLang="en-US" kern="100" dirty="0">
                <a:cs typeface="+mn-ea"/>
                <a:sym typeface="+mn-lt"/>
              </a:endParaRPr>
            </a:p>
          </p:txBody>
        </p:sp>
      </p:grpSp>
      <p:grpSp>
        <p:nvGrpSpPr>
          <p:cNvPr id="35" name="组合 34"/>
          <p:cNvGrpSpPr/>
          <p:nvPr/>
        </p:nvGrpSpPr>
        <p:grpSpPr>
          <a:xfrm>
            <a:off x="928116" y="1858421"/>
            <a:ext cx="10324158" cy="1018860"/>
            <a:chOff x="1087773" y="2003564"/>
            <a:chExt cx="10324158" cy="1018860"/>
          </a:xfrm>
        </p:grpSpPr>
        <p:sp>
          <p:nvSpPr>
            <p:cNvPr id="36" name="矩形: 圆角 35"/>
            <p:cNvSpPr/>
            <p:nvPr/>
          </p:nvSpPr>
          <p:spPr>
            <a:xfrm rot="5400000">
              <a:off x="5740422" y="-2649085"/>
              <a:ext cx="1018860" cy="10324158"/>
            </a:xfrm>
            <a:prstGeom prst="roundRect">
              <a:avLst>
                <a:gd name="adj" fmla="val 2225"/>
              </a:avLst>
            </a:prstGeom>
            <a:gradFill>
              <a:gsLst>
                <a:gs pos="100000">
                  <a:srgbClr val="0070C0">
                    <a:alpha val="7000"/>
                  </a:srgbClr>
                </a:gs>
                <a:gs pos="0">
                  <a:schemeClr val="accent1">
                    <a:alpha val="0"/>
                  </a:schemeClr>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sp>
          <p:nvSpPr>
            <p:cNvPr id="38" name="文本框 37"/>
            <p:cNvSpPr txBox="true"/>
            <p:nvPr/>
          </p:nvSpPr>
          <p:spPr>
            <a:xfrm>
              <a:off x="1222854" y="2053187"/>
              <a:ext cx="10094635" cy="874407"/>
            </a:xfrm>
            <a:prstGeom prst="rect">
              <a:avLst/>
            </a:prstGeom>
            <a:noFill/>
          </p:spPr>
          <p:txBody>
            <a:bodyPr wrap="square">
              <a:spAutoFit/>
            </a:bodyPr>
            <a:lstStyle/>
            <a:p>
              <a:pPr marL="285750" marR="0" indent="-285750" algn="l">
                <a:lnSpc>
                  <a:spcPct val="150000"/>
                </a:lnSpc>
                <a:spcBef>
                  <a:spcPts val="0"/>
                </a:spcBef>
                <a:spcAft>
                  <a:spcPts val="0"/>
                </a:spcAft>
                <a:buClr>
                  <a:srgbClr val="0070C0"/>
                </a:buClr>
                <a:buFont typeface="Wingdings" panose="05000000000000000000" pitchFamily="2" charset="2"/>
                <a:buChar char="ü"/>
              </a:pPr>
              <a:r>
                <a:rPr lang="zh-CN" altLang="en-US" kern="100" dirty="0">
                  <a:cs typeface="+mn-ea"/>
                  <a:sym typeface="+mn-lt"/>
                </a:rPr>
                <a:t>积极完善山东利贸通综合服务平台试点工作，支持外贸综合服务企业信息化综合服务平台建设，完善报关报检、物流、退税、结算等服务功能。</a:t>
              </a:r>
              <a:endParaRPr lang="zh-CN" altLang="en-US" kern="100" dirty="0">
                <a:cs typeface="+mn-ea"/>
                <a:sym typeface="+mn-lt"/>
              </a:endParaRPr>
            </a:p>
          </p:txBody>
        </p:sp>
      </p:grpSp>
      <p:pic>
        <p:nvPicPr>
          <p:cNvPr id="39" name="图片 38"/>
          <p:cNvPicPr>
            <a:picLocks noChangeAspect="true"/>
          </p:cNvPicPr>
          <p:nvPr/>
        </p:nvPicPr>
        <p:blipFill rotWithShape="true">
          <a:blip r:embed="rId1" cstate="print">
            <a:extLst>
              <a:ext uri="{28A0092B-C50C-407E-A947-70E740481C1C}">
                <a14:useLocalDpi xmlns:a14="http://schemas.microsoft.com/office/drawing/2010/main" val="false"/>
              </a:ext>
            </a:extLst>
          </a:blip>
          <a:srcRect l="17007" r="16397"/>
          <a:stretch>
            <a:fillRect/>
          </a:stretch>
        </p:blipFill>
        <p:spPr>
          <a:xfrm>
            <a:off x="780069" y="4188450"/>
            <a:ext cx="2917349" cy="2104325"/>
          </a:xfrm>
          <a:prstGeom prst="rect">
            <a:avLst/>
          </a:prstGeom>
        </p:spPr>
      </p:pic>
      <p:pic>
        <p:nvPicPr>
          <p:cNvPr id="40" name="图片 39"/>
          <p:cNvPicPr>
            <a:picLocks noChangeAspect="true"/>
          </p:cNvPicPr>
          <p:nvPr/>
        </p:nvPicPr>
        <p:blipFill>
          <a:blip r:embed="rId2" cstate="print">
            <a:extLst>
              <a:ext uri="{28A0092B-C50C-407E-A947-70E740481C1C}">
                <a14:useLocalDpi xmlns:a14="http://schemas.microsoft.com/office/drawing/2010/main" val="false"/>
              </a:ext>
            </a:extLst>
          </a:blip>
          <a:stretch>
            <a:fillRect/>
          </a:stretch>
        </p:blipFill>
        <p:spPr>
          <a:xfrm>
            <a:off x="3784498" y="4188450"/>
            <a:ext cx="3799521" cy="2113817"/>
          </a:xfrm>
          <a:prstGeom prst="rect">
            <a:avLst/>
          </a:prstGeom>
        </p:spPr>
      </p:pic>
      <p:pic>
        <p:nvPicPr>
          <p:cNvPr id="41" name="图片 40"/>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7671694" y="4184069"/>
            <a:ext cx="3740237" cy="2113817"/>
          </a:xfrm>
          <a:prstGeom prst="rect">
            <a:avLst/>
          </a:prstGeom>
        </p:spPr>
      </p:pic>
      <p:grpSp>
        <p:nvGrpSpPr>
          <p:cNvPr id="42" name="组合 41"/>
          <p:cNvGrpSpPr/>
          <p:nvPr/>
        </p:nvGrpSpPr>
        <p:grpSpPr>
          <a:xfrm>
            <a:off x="0" y="171450"/>
            <a:ext cx="12192000" cy="711200"/>
            <a:chOff x="0" y="171450"/>
            <a:chExt cx="12192000" cy="711200"/>
          </a:xfrm>
        </p:grpSpPr>
        <p:grpSp>
          <p:nvGrpSpPr>
            <p:cNvPr id="43" name="组合 42"/>
            <p:cNvGrpSpPr/>
            <p:nvPr/>
          </p:nvGrpSpPr>
          <p:grpSpPr>
            <a:xfrm>
              <a:off x="0" y="171450"/>
              <a:ext cx="12192000" cy="711200"/>
              <a:chOff x="0" y="171450"/>
              <a:chExt cx="12192000" cy="711200"/>
            </a:xfrm>
          </p:grpSpPr>
          <p:sp>
            <p:nvSpPr>
              <p:cNvPr id="48" name="矩形 47"/>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矩形 48"/>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47"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par>
                                <p:cTn id="12" presetID="22" presetClass="entr" presetSubtype="8"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left)">
                                      <p:cBhvr>
                                        <p:cTn id="14" dur="500"/>
                                        <p:tgtEl>
                                          <p:spTgt spid="3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par>
                                <p:cTn id="19" presetID="10" presetClass="entr" presetSubtype="0"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10" presetClass="entr" presetSubtype="0" fill="hold" nodeType="with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446087" y="4071790"/>
            <a:ext cx="11187113" cy="2187876"/>
            <a:chOff x="319087" y="4403424"/>
            <a:chExt cx="11187113" cy="2187876"/>
          </a:xfrm>
        </p:grpSpPr>
        <p:sp>
          <p:nvSpPr>
            <p:cNvPr id="29" name="矩形: 剪去对角 28"/>
            <p:cNvSpPr/>
            <p:nvPr/>
          </p:nvSpPr>
          <p:spPr>
            <a:xfrm>
              <a:off x="319087" y="4403424"/>
              <a:ext cx="11187113" cy="2187876"/>
            </a:xfrm>
            <a:prstGeom prst="snip2DiagRect">
              <a:avLst>
                <a:gd name="adj1" fmla="val 0"/>
                <a:gd name="adj2" fmla="val 16922"/>
              </a:avLst>
            </a:prstGeom>
            <a:solidFill>
              <a:srgbClr val="FFFFFF">
                <a:alpha val="20000"/>
              </a:srgbClr>
            </a:solidFill>
            <a:ln w="6350">
              <a:gradFill flip="none" rotWithShape="true">
                <a:gsLst>
                  <a:gs pos="0">
                    <a:schemeClr val="accent1">
                      <a:lumMod val="75000"/>
                    </a:schemeClr>
                  </a:gs>
                  <a:gs pos="45000">
                    <a:schemeClr val="accent1">
                      <a:lumMod val="45000"/>
                      <a:lumOff val="55000"/>
                      <a:alpha val="0"/>
                    </a:schemeClr>
                  </a:gs>
                  <a:gs pos="64000">
                    <a:schemeClr val="accent1">
                      <a:lumMod val="45000"/>
                      <a:lumOff val="55000"/>
                      <a:alpha val="0"/>
                    </a:schemeClr>
                  </a:gs>
                  <a:gs pos="100000">
                    <a:schemeClr val="accent1">
                      <a:lumMod val="75000"/>
                    </a:schemeClr>
                  </a:gs>
                </a:gsLst>
                <a:lin ang="2700000" scaled="true"/>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21"/>
            <p:cNvSpPr txBox="true"/>
            <p:nvPr/>
          </p:nvSpPr>
          <p:spPr>
            <a:xfrm>
              <a:off x="752793" y="4474572"/>
              <a:ext cx="10651808" cy="1884427"/>
            </a:xfrm>
            <a:prstGeom prst="rect">
              <a:avLst/>
            </a:prstGeom>
            <a:noFill/>
          </p:spPr>
          <p:txBody>
            <a:bodyPr wrap="square">
              <a:spAutoFit/>
            </a:bodyPr>
            <a:lstStyle/>
            <a:p>
              <a:pPr marL="285750" marR="0" indent="-285750" algn="just">
                <a:lnSpc>
                  <a:spcPct val="150000"/>
                </a:lnSpc>
                <a:spcBef>
                  <a:spcPts val="0"/>
                </a:spcBef>
                <a:spcAft>
                  <a:spcPts val="0"/>
                </a:spcAft>
                <a:buClr>
                  <a:srgbClr val="0070C0"/>
                </a:buClr>
                <a:buFont typeface="Wingdings" panose="05000000000000000000" pitchFamily="2" charset="2"/>
                <a:buChar char="ü"/>
              </a:pPr>
              <a:r>
                <a:rPr lang="zh-CN" altLang="en-US" sz="2000" kern="100" dirty="0">
                  <a:cs typeface="+mn-ea"/>
                  <a:sym typeface="+mn-lt"/>
                </a:rPr>
                <a:t>加大对</a:t>
              </a:r>
              <a:r>
                <a:rPr lang="en-US" altLang="zh-CN" sz="2000" kern="100" dirty="0">
                  <a:cs typeface="+mn-ea"/>
                  <a:sym typeface="+mn-lt"/>
                </a:rPr>
                <a:t>RCEP </a:t>
              </a:r>
              <a:r>
                <a:rPr lang="zh-CN" altLang="en-US" sz="2000" kern="100" dirty="0">
                  <a:cs typeface="+mn-ea"/>
                  <a:sym typeface="+mn-lt"/>
                </a:rPr>
                <a:t>区域、重点国家、“一带一路”市场开拓力度，发挥中欧班列等平台载体作用</a:t>
              </a:r>
              <a:r>
                <a:rPr lang="en-US" altLang="zh-CN" sz="2000" kern="100" dirty="0">
                  <a:cs typeface="+mn-ea"/>
                  <a:sym typeface="+mn-lt"/>
                </a:rPr>
                <a:t>,</a:t>
              </a:r>
              <a:r>
                <a:rPr lang="zh-CN" altLang="en-US" sz="2000" kern="100" dirty="0">
                  <a:cs typeface="+mn-ea"/>
                  <a:sym typeface="+mn-lt"/>
                </a:rPr>
                <a:t>巩固欧盟市场。</a:t>
              </a:r>
              <a:endParaRPr lang="en-US" altLang="zh-CN" sz="2000" kern="100" dirty="0">
                <a:cs typeface="+mn-ea"/>
                <a:sym typeface="+mn-lt"/>
              </a:endParaRPr>
            </a:p>
            <a:p>
              <a:pPr marL="285750" marR="0" indent="-285750" algn="just">
                <a:lnSpc>
                  <a:spcPct val="150000"/>
                </a:lnSpc>
                <a:spcBef>
                  <a:spcPts val="0"/>
                </a:spcBef>
                <a:spcAft>
                  <a:spcPts val="0"/>
                </a:spcAft>
                <a:buClr>
                  <a:srgbClr val="0070C0"/>
                </a:buClr>
                <a:buFont typeface="Wingdings" panose="05000000000000000000" pitchFamily="2" charset="2"/>
                <a:buChar char="ü"/>
              </a:pPr>
              <a:r>
                <a:rPr lang="zh-CN" altLang="en-US" sz="2000" kern="100" dirty="0">
                  <a:cs typeface="+mn-ea"/>
                  <a:sym typeface="+mn-lt"/>
                </a:rPr>
                <a:t>用足用好关税减让、原产地累积规则、开放市场准入等互惠措施，深度拓展 </a:t>
              </a:r>
              <a:r>
                <a:rPr lang="en-US" altLang="zh-CN" sz="2000" kern="100" dirty="0">
                  <a:cs typeface="+mn-ea"/>
                  <a:sym typeface="+mn-lt"/>
                </a:rPr>
                <a:t>RCEP </a:t>
              </a:r>
              <a:r>
                <a:rPr lang="zh-CN" altLang="en-US" sz="2000" kern="100" dirty="0">
                  <a:cs typeface="+mn-ea"/>
                  <a:sym typeface="+mn-lt"/>
                </a:rPr>
                <a:t>市场。</a:t>
              </a:r>
              <a:endParaRPr lang="en-US" altLang="zh-CN" sz="2000" kern="100" dirty="0">
                <a:cs typeface="+mn-ea"/>
                <a:sym typeface="+mn-lt"/>
              </a:endParaRPr>
            </a:p>
            <a:p>
              <a:pPr marL="285750" marR="0" indent="-285750" algn="just">
                <a:lnSpc>
                  <a:spcPct val="150000"/>
                </a:lnSpc>
                <a:spcBef>
                  <a:spcPts val="0"/>
                </a:spcBef>
                <a:spcAft>
                  <a:spcPts val="0"/>
                </a:spcAft>
                <a:buClr>
                  <a:srgbClr val="0070C0"/>
                </a:buClr>
                <a:buFont typeface="Wingdings" panose="05000000000000000000" pitchFamily="2" charset="2"/>
                <a:buChar char="ü"/>
              </a:pPr>
              <a:r>
                <a:rPr lang="zh-CN" altLang="en-US" sz="2000" kern="100" dirty="0">
                  <a:cs typeface="+mn-ea"/>
                  <a:sym typeface="+mn-lt"/>
                </a:rPr>
                <a:t>发挥企业对外投资优势，通过对外承包工程带动对“一带一路”等新兴市场出口。</a:t>
              </a:r>
              <a:endParaRPr lang="zh-CN" altLang="en-US" sz="2000" kern="100" dirty="0">
                <a:cs typeface="+mn-ea"/>
                <a:sym typeface="+mn-lt"/>
              </a:endParaRPr>
            </a:p>
          </p:txBody>
        </p:sp>
      </p:grpSp>
      <p:pic>
        <p:nvPicPr>
          <p:cNvPr id="11" name="图片 10"/>
          <p:cNvPicPr>
            <a:picLocks noChangeAspect="true"/>
          </p:cNvPicPr>
          <p:nvPr/>
        </p:nvPicPr>
        <p:blipFill rotWithShape="true">
          <a:blip r:embed="rId1" cstate="print">
            <a:extLst>
              <a:ext uri="{28A0092B-C50C-407E-A947-70E740481C1C}">
                <a14:useLocalDpi xmlns:a14="http://schemas.microsoft.com/office/drawing/2010/main" val="false"/>
              </a:ext>
            </a:extLst>
          </a:blip>
          <a:srcRect t="2231" b="18326"/>
          <a:stretch>
            <a:fillRect/>
          </a:stretch>
        </p:blipFill>
        <p:spPr>
          <a:xfrm>
            <a:off x="1225653" y="2011360"/>
            <a:ext cx="3155292" cy="1879990"/>
          </a:xfrm>
          <a:prstGeom prst="rect">
            <a:avLst/>
          </a:prstGeom>
        </p:spPr>
      </p:pic>
      <p:pic>
        <p:nvPicPr>
          <p:cNvPr id="14" name="图片 13"/>
          <p:cNvPicPr>
            <a:picLocks noChangeAspect="true"/>
          </p:cNvPicPr>
          <p:nvPr/>
        </p:nvPicPr>
        <p:blipFill rotWithShape="true">
          <a:blip r:embed="rId2" cstate="print">
            <a:extLst>
              <a:ext uri="{28A0092B-C50C-407E-A947-70E740481C1C}">
                <a14:useLocalDpi xmlns:a14="http://schemas.microsoft.com/office/drawing/2010/main" val="false"/>
              </a:ext>
            </a:extLst>
          </a:blip>
          <a:srcRect t="23192" b="28497"/>
          <a:stretch>
            <a:fillRect/>
          </a:stretch>
        </p:blipFill>
        <p:spPr>
          <a:xfrm>
            <a:off x="8030449" y="2011360"/>
            <a:ext cx="2918531" cy="1879990"/>
          </a:xfrm>
          <a:prstGeom prst="rect">
            <a:avLst/>
          </a:prstGeom>
        </p:spPr>
      </p:pic>
      <p:pic>
        <p:nvPicPr>
          <p:cNvPr id="8" name="图片 7"/>
          <p:cNvPicPr>
            <a:picLocks noChangeAspect="true"/>
          </p:cNvPicPr>
          <p:nvPr/>
        </p:nvPicPr>
        <p:blipFill rotWithShape="true">
          <a:blip r:embed="rId3" cstate="print">
            <a:extLst>
              <a:ext uri="{28A0092B-C50C-407E-A947-70E740481C1C}">
                <a14:useLocalDpi xmlns:a14="http://schemas.microsoft.com/office/drawing/2010/main" val="false"/>
              </a:ext>
            </a:extLst>
          </a:blip>
          <a:srcRect t="19816"/>
          <a:stretch>
            <a:fillRect/>
          </a:stretch>
        </p:blipFill>
        <p:spPr>
          <a:xfrm>
            <a:off x="4446968" y="2011360"/>
            <a:ext cx="3517458" cy="1879991"/>
          </a:xfrm>
          <a:prstGeom prst="rect">
            <a:avLst/>
          </a:prstGeom>
        </p:spPr>
      </p:pic>
      <p:grpSp>
        <p:nvGrpSpPr>
          <p:cNvPr id="25" name="组合 24"/>
          <p:cNvGrpSpPr/>
          <p:nvPr/>
        </p:nvGrpSpPr>
        <p:grpSpPr>
          <a:xfrm>
            <a:off x="0" y="171450"/>
            <a:ext cx="12192000" cy="711200"/>
            <a:chOff x="0" y="171450"/>
            <a:chExt cx="12192000" cy="711200"/>
          </a:xfrm>
        </p:grpSpPr>
        <p:grpSp>
          <p:nvGrpSpPr>
            <p:cNvPr id="26" name="组合 25"/>
            <p:cNvGrpSpPr/>
            <p:nvPr/>
          </p:nvGrpSpPr>
          <p:grpSpPr>
            <a:xfrm>
              <a:off x="0" y="171450"/>
              <a:ext cx="12192000" cy="711200"/>
              <a:chOff x="0" y="171450"/>
              <a:chExt cx="12192000" cy="711200"/>
            </a:xfrm>
          </p:grpSpPr>
          <p:sp>
            <p:nvSpPr>
              <p:cNvPr id="33" name="矩形 32"/>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32"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grpSp>
        <p:nvGrpSpPr>
          <p:cNvPr id="35" name="组合 34"/>
          <p:cNvGrpSpPr/>
          <p:nvPr/>
        </p:nvGrpSpPr>
        <p:grpSpPr>
          <a:xfrm>
            <a:off x="685627" y="1117601"/>
            <a:ext cx="3091957" cy="502112"/>
            <a:chOff x="733252" y="1326689"/>
            <a:chExt cx="3292013" cy="502112"/>
          </a:xfrm>
        </p:grpSpPr>
        <p:sp>
          <p:nvSpPr>
            <p:cNvPr id="36" name="矩形: 圆角 35"/>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文本框 36"/>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2. </a:t>
              </a:r>
              <a:r>
                <a:rPr lang="zh-CN" altLang="en-US" sz="2000" b="1" kern="100" dirty="0">
                  <a:solidFill>
                    <a:srgbClr val="0070C0"/>
                  </a:solidFill>
                  <a:cs typeface="+mn-ea"/>
                  <a:sym typeface="+mn-lt"/>
                </a:rPr>
                <a:t>打造外贸发展新高地</a:t>
              </a:r>
              <a:endParaRPr lang="en-US" altLang="zh-CN" sz="2000" b="1" kern="100" dirty="0">
                <a:solidFill>
                  <a:srgbClr val="0070C0"/>
                </a:solidFill>
                <a:cs typeface="+mn-ea"/>
                <a:sym typeface="+mn-lt"/>
              </a:endParaRPr>
            </a:p>
          </p:txBody>
        </p:sp>
      </p:grpSp>
      <p:grpSp>
        <p:nvGrpSpPr>
          <p:cNvPr id="2" name="组合 1"/>
          <p:cNvGrpSpPr/>
          <p:nvPr/>
        </p:nvGrpSpPr>
        <p:grpSpPr>
          <a:xfrm>
            <a:off x="3704033" y="1127945"/>
            <a:ext cx="5909867" cy="502470"/>
            <a:chOff x="3704033" y="1127945"/>
            <a:chExt cx="5909867" cy="502470"/>
          </a:xfrm>
        </p:grpSpPr>
        <p:sp>
          <p:nvSpPr>
            <p:cNvPr id="38" name="矩形: 圆角 37"/>
            <p:cNvSpPr/>
            <p:nvPr/>
          </p:nvSpPr>
          <p:spPr>
            <a:xfrm>
              <a:off x="4616724" y="1127945"/>
              <a:ext cx="4997176"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三是优化国际市场布局，拓展外贸发展空间</a:t>
              </a:r>
              <a:endParaRPr lang="zh-CN" altLang="en-US" b="1" dirty="0">
                <a:solidFill>
                  <a:schemeClr val="bg1"/>
                </a:solidFill>
                <a:cs typeface="+mn-ea"/>
                <a:sym typeface="+mn-lt"/>
              </a:endParaRPr>
            </a:p>
          </p:txBody>
        </p:sp>
        <p:cxnSp>
          <p:nvCxnSpPr>
            <p:cNvPr id="40" name="直接连接符 39"/>
            <p:cNvCxnSpPr/>
            <p:nvPr/>
          </p:nvCxnSpPr>
          <p:spPr>
            <a:xfrm>
              <a:off x="3704033" y="1379180"/>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高楼大厦的景色&#10;&#10;描述已自动生成"/>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flipH="true">
            <a:off x="7558767" y="1034493"/>
            <a:ext cx="4619446" cy="6107340"/>
          </a:xfrm>
          <a:prstGeom prst="rect">
            <a:avLst/>
          </a:prstGeom>
        </p:spPr>
      </p:pic>
      <p:grpSp>
        <p:nvGrpSpPr>
          <p:cNvPr id="11" name="组合 10"/>
          <p:cNvGrpSpPr/>
          <p:nvPr/>
        </p:nvGrpSpPr>
        <p:grpSpPr>
          <a:xfrm>
            <a:off x="685627" y="2147808"/>
            <a:ext cx="9189918" cy="3592591"/>
            <a:chOff x="1115543" y="2147808"/>
            <a:chExt cx="9189918" cy="3592591"/>
          </a:xfrm>
        </p:grpSpPr>
        <p:sp>
          <p:nvSpPr>
            <p:cNvPr id="29" name="矩形: 圆角 28"/>
            <p:cNvSpPr/>
            <p:nvPr/>
          </p:nvSpPr>
          <p:spPr>
            <a:xfrm>
              <a:off x="1115543" y="2147808"/>
              <a:ext cx="9189918" cy="3592591"/>
            </a:xfrm>
            <a:prstGeom prst="roundRect">
              <a:avLst>
                <a:gd name="adj" fmla="val 2225"/>
              </a:avLst>
            </a:prstGeom>
            <a:gradFill>
              <a:gsLst>
                <a:gs pos="100000">
                  <a:srgbClr val="0070C0">
                    <a:alpha val="7000"/>
                  </a:srgbClr>
                </a:gs>
                <a:gs pos="0">
                  <a:schemeClr val="accent1">
                    <a:alpha val="0"/>
                  </a:schemeClr>
                </a:gs>
              </a:gsLst>
              <a:lin ang="5400000" scaled="true"/>
            </a:gradFill>
            <a:ln>
              <a:gradFill flip="none" rotWithShape="true">
                <a:gsLst>
                  <a:gs pos="0">
                    <a:schemeClr val="accent1">
                      <a:alpha val="0"/>
                    </a:schemeClr>
                  </a:gs>
                  <a:gs pos="100000">
                    <a:schemeClr val="accent1">
                      <a:alpha val="50000"/>
                    </a:schemeClr>
                  </a:gs>
                </a:gsLst>
                <a:lin ang="10800000" scaled="true"/>
                <a:tileRect/>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sp>
          <p:nvSpPr>
            <p:cNvPr id="2" name="文本框 1"/>
            <p:cNvSpPr txBox="true"/>
            <p:nvPr/>
          </p:nvSpPr>
          <p:spPr>
            <a:xfrm>
              <a:off x="1294249" y="2398684"/>
              <a:ext cx="8113486" cy="1344407"/>
            </a:xfrm>
            <a:prstGeom prst="rect">
              <a:avLst/>
            </a:prstGeom>
            <a:noFill/>
          </p:spPr>
          <p:txBody>
            <a:bodyPr wrap="square" rtlCol="0">
              <a:spAutoFit/>
            </a:bodyPr>
            <a:lstStyle/>
            <a:p>
              <a:pPr marL="342900" indent="-342900">
                <a:lnSpc>
                  <a:spcPct val="200000"/>
                </a:lnSpc>
                <a:buClr>
                  <a:srgbClr val="0070C0"/>
                </a:buClr>
                <a:buFont typeface="Wingdings" panose="05000000000000000000" pitchFamily="2" charset="2"/>
                <a:buChar char="l"/>
              </a:pPr>
              <a:r>
                <a:rPr lang="zh-CN" altLang="en-US" sz="2200" kern="100" dirty="0">
                  <a:cs typeface="+mn-ea"/>
                  <a:sym typeface="+mn-lt"/>
                </a:rPr>
                <a:t>落实内外贸一体化调控机制，指导企业做好经营资质、质量标准、检验检疫、认证认可等衔接。</a:t>
              </a:r>
              <a:endParaRPr lang="en-US" altLang="zh-CN" sz="2200" kern="100" dirty="0">
                <a:cs typeface="+mn-ea"/>
                <a:sym typeface="+mn-lt"/>
              </a:endParaRPr>
            </a:p>
          </p:txBody>
        </p:sp>
        <p:sp>
          <p:nvSpPr>
            <p:cNvPr id="30" name="文本框 29"/>
            <p:cNvSpPr txBox="true"/>
            <p:nvPr/>
          </p:nvSpPr>
          <p:spPr>
            <a:xfrm>
              <a:off x="1294249" y="3996516"/>
              <a:ext cx="8113486" cy="1344407"/>
            </a:xfrm>
            <a:prstGeom prst="rect">
              <a:avLst/>
            </a:prstGeom>
            <a:noFill/>
          </p:spPr>
          <p:txBody>
            <a:bodyPr wrap="square" rtlCol="0">
              <a:spAutoFit/>
            </a:bodyPr>
            <a:lstStyle/>
            <a:p>
              <a:pPr marL="342900" indent="-342900">
                <a:lnSpc>
                  <a:spcPct val="200000"/>
                </a:lnSpc>
                <a:buClr>
                  <a:srgbClr val="0070C0"/>
                </a:buClr>
                <a:buFont typeface="Wingdings" panose="05000000000000000000" pitchFamily="2" charset="2"/>
                <a:buChar char="l"/>
              </a:pPr>
              <a:r>
                <a:rPr lang="zh-CN" altLang="en-US" sz="2200" kern="100" dirty="0">
                  <a:cs typeface="+mn-ea"/>
                  <a:sym typeface="+mn-lt"/>
                </a:rPr>
                <a:t>推进“同线同标同质”工作，在一般消费品、工业品领域扩大适用范围，积极培育争创“双循环示范企业”。</a:t>
              </a:r>
              <a:endParaRPr lang="zh-CN" altLang="en-US" sz="2200" kern="100" dirty="0">
                <a:cs typeface="+mn-ea"/>
                <a:sym typeface="+mn-lt"/>
              </a:endParaRPr>
            </a:p>
          </p:txBody>
        </p:sp>
      </p:grpSp>
      <p:grpSp>
        <p:nvGrpSpPr>
          <p:cNvPr id="17" name="组合 16"/>
          <p:cNvGrpSpPr/>
          <p:nvPr/>
        </p:nvGrpSpPr>
        <p:grpSpPr>
          <a:xfrm>
            <a:off x="0" y="171450"/>
            <a:ext cx="12192000" cy="711200"/>
            <a:chOff x="0" y="171450"/>
            <a:chExt cx="12192000" cy="711200"/>
          </a:xfrm>
        </p:grpSpPr>
        <p:grpSp>
          <p:nvGrpSpPr>
            <p:cNvPr id="18" name="组合 17"/>
            <p:cNvGrpSpPr/>
            <p:nvPr/>
          </p:nvGrpSpPr>
          <p:grpSpPr>
            <a:xfrm>
              <a:off x="0" y="171450"/>
              <a:ext cx="12192000" cy="711200"/>
              <a:chOff x="0" y="171450"/>
              <a:chExt cx="12192000" cy="711200"/>
            </a:xfrm>
          </p:grpSpPr>
          <p:sp>
            <p:nvSpPr>
              <p:cNvPr id="20" name="矩形 19"/>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19"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grpSp>
        <p:nvGrpSpPr>
          <p:cNvPr id="22" name="组合 21"/>
          <p:cNvGrpSpPr/>
          <p:nvPr/>
        </p:nvGrpSpPr>
        <p:grpSpPr>
          <a:xfrm>
            <a:off x="685627" y="1117601"/>
            <a:ext cx="3091957" cy="502112"/>
            <a:chOff x="733252" y="1326689"/>
            <a:chExt cx="3292013" cy="502112"/>
          </a:xfrm>
        </p:grpSpPr>
        <p:sp>
          <p:nvSpPr>
            <p:cNvPr id="23" name="矩形: 圆角 22"/>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文本框 23"/>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2. </a:t>
              </a:r>
              <a:r>
                <a:rPr lang="zh-CN" altLang="en-US" sz="2000" b="1" kern="100" dirty="0">
                  <a:solidFill>
                    <a:srgbClr val="0070C0"/>
                  </a:solidFill>
                  <a:cs typeface="+mn-ea"/>
                  <a:sym typeface="+mn-lt"/>
                </a:rPr>
                <a:t>打造外贸发展新高地</a:t>
              </a:r>
              <a:endParaRPr lang="en-US" altLang="zh-CN" sz="2000" b="1" kern="100" dirty="0">
                <a:solidFill>
                  <a:srgbClr val="0070C0"/>
                </a:solidFill>
                <a:cs typeface="+mn-ea"/>
                <a:sym typeface="+mn-lt"/>
              </a:endParaRPr>
            </a:p>
          </p:txBody>
        </p:sp>
      </p:grpSp>
      <p:grpSp>
        <p:nvGrpSpPr>
          <p:cNvPr id="3" name="组合 2"/>
          <p:cNvGrpSpPr/>
          <p:nvPr/>
        </p:nvGrpSpPr>
        <p:grpSpPr>
          <a:xfrm>
            <a:off x="3704033" y="1127945"/>
            <a:ext cx="4589067" cy="502470"/>
            <a:chOff x="3704033" y="1127945"/>
            <a:chExt cx="4589067" cy="502470"/>
          </a:xfrm>
        </p:grpSpPr>
        <p:sp>
          <p:nvSpPr>
            <p:cNvPr id="25" name="矩形: 圆角 24"/>
            <p:cNvSpPr/>
            <p:nvPr/>
          </p:nvSpPr>
          <p:spPr>
            <a:xfrm>
              <a:off x="4616724" y="1127945"/>
              <a:ext cx="3676376"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四是推进内外贸一体化发展</a:t>
              </a:r>
              <a:endParaRPr lang="zh-CN" altLang="en-US" b="1" dirty="0">
                <a:solidFill>
                  <a:schemeClr val="bg1"/>
                </a:solidFill>
                <a:cs typeface="+mn-ea"/>
                <a:sym typeface="+mn-lt"/>
              </a:endParaRPr>
            </a:p>
          </p:txBody>
        </p:sp>
        <p:cxnSp>
          <p:nvCxnSpPr>
            <p:cNvPr id="26" name="直接连接符 25"/>
            <p:cNvCxnSpPr/>
            <p:nvPr/>
          </p:nvCxnSpPr>
          <p:spPr>
            <a:xfrm>
              <a:off x="3704033" y="1379180"/>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171450"/>
            <a:ext cx="12192000" cy="711200"/>
            <a:chOff x="0" y="171450"/>
            <a:chExt cx="12192000" cy="711200"/>
          </a:xfrm>
        </p:grpSpPr>
        <p:grpSp>
          <p:nvGrpSpPr>
            <p:cNvPr id="18" name="组合 17"/>
            <p:cNvGrpSpPr/>
            <p:nvPr/>
          </p:nvGrpSpPr>
          <p:grpSpPr>
            <a:xfrm>
              <a:off x="0" y="171450"/>
              <a:ext cx="12192000" cy="711200"/>
              <a:chOff x="0" y="171450"/>
              <a:chExt cx="12192000" cy="711200"/>
            </a:xfrm>
          </p:grpSpPr>
          <p:sp>
            <p:nvSpPr>
              <p:cNvPr id="20" name="矩形 19"/>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19"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grpSp>
        <p:nvGrpSpPr>
          <p:cNvPr id="22" name="组合 21"/>
          <p:cNvGrpSpPr/>
          <p:nvPr/>
        </p:nvGrpSpPr>
        <p:grpSpPr>
          <a:xfrm>
            <a:off x="685627" y="1117601"/>
            <a:ext cx="3091957" cy="502112"/>
            <a:chOff x="733252" y="1326689"/>
            <a:chExt cx="3292013" cy="502112"/>
          </a:xfrm>
        </p:grpSpPr>
        <p:sp>
          <p:nvSpPr>
            <p:cNvPr id="23" name="矩形: 圆角 22"/>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文本框 23"/>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3.</a:t>
              </a:r>
              <a:r>
                <a:rPr lang="zh-CN" altLang="en-US" sz="2000" b="1" kern="100" dirty="0">
                  <a:solidFill>
                    <a:srgbClr val="0070C0"/>
                  </a:solidFill>
                  <a:cs typeface="+mn-ea"/>
                  <a:sym typeface="+mn-lt"/>
                </a:rPr>
                <a:t>形成招商引资新优势</a:t>
              </a:r>
              <a:endParaRPr lang="en-US" altLang="zh-CN" sz="2000" b="1" kern="100" dirty="0">
                <a:solidFill>
                  <a:srgbClr val="0070C0"/>
                </a:solidFill>
                <a:cs typeface="+mn-ea"/>
                <a:sym typeface="+mn-lt"/>
              </a:endParaRPr>
            </a:p>
          </p:txBody>
        </p:sp>
      </p:grpSp>
      <p:sp>
        <p:nvSpPr>
          <p:cNvPr id="41" name="矩形: 圆角 40"/>
          <p:cNvSpPr/>
          <p:nvPr/>
        </p:nvSpPr>
        <p:spPr>
          <a:xfrm>
            <a:off x="1003942" y="2775941"/>
            <a:ext cx="2829204" cy="409957"/>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一是聚焦重点产业地区</a:t>
            </a:r>
            <a:endParaRPr lang="zh-CN" altLang="en-US" b="1" dirty="0">
              <a:solidFill>
                <a:schemeClr val="bg1"/>
              </a:solidFill>
              <a:cs typeface="+mn-ea"/>
              <a:sym typeface="+mn-lt"/>
            </a:endParaRPr>
          </a:p>
        </p:txBody>
      </p:sp>
      <p:grpSp>
        <p:nvGrpSpPr>
          <p:cNvPr id="3" name="组合 2"/>
          <p:cNvGrpSpPr/>
          <p:nvPr/>
        </p:nvGrpSpPr>
        <p:grpSpPr>
          <a:xfrm>
            <a:off x="1058368" y="3331018"/>
            <a:ext cx="10269100" cy="3028742"/>
            <a:chOff x="1058368" y="3515170"/>
            <a:chExt cx="10269100" cy="3028742"/>
          </a:xfrm>
        </p:grpSpPr>
        <p:sp>
          <p:nvSpPr>
            <p:cNvPr id="46" name="矩形 45"/>
            <p:cNvSpPr/>
            <p:nvPr/>
          </p:nvSpPr>
          <p:spPr>
            <a:xfrm>
              <a:off x="3259339" y="3539777"/>
              <a:ext cx="8068129" cy="3004135"/>
            </a:xfrm>
            <a:prstGeom prst="rect">
              <a:avLst/>
            </a:prstGeom>
            <a:noFill/>
            <a:ln>
              <a:solidFill>
                <a:srgbClr val="0A81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文本框 42"/>
            <p:cNvSpPr txBox="true"/>
            <p:nvPr/>
          </p:nvSpPr>
          <p:spPr>
            <a:xfrm>
              <a:off x="3761828" y="4006151"/>
              <a:ext cx="7397662" cy="2067233"/>
            </a:xfrm>
            <a:prstGeom prst="rect">
              <a:avLst/>
            </a:prstGeom>
            <a:noFill/>
          </p:spPr>
          <p:txBody>
            <a:bodyPr wrap="square" rtlCol="0">
              <a:spAutoFit/>
            </a:bodyPr>
            <a:lstStyle/>
            <a:p>
              <a:pPr marL="285750" indent="-285750">
                <a:lnSpc>
                  <a:spcPct val="150000"/>
                </a:lnSpc>
                <a:spcAft>
                  <a:spcPts val="1000"/>
                </a:spcAft>
                <a:buClr>
                  <a:srgbClr val="0070C0"/>
                </a:buClr>
                <a:buFont typeface="Wingdings" panose="05000000000000000000" pitchFamily="2" charset="2"/>
                <a:buChar char="ü"/>
              </a:pPr>
              <a:r>
                <a:rPr lang="zh-CN" altLang="en-US" sz="1600" kern="100" dirty="0" smtClean="0">
                  <a:cs typeface="+mn-ea"/>
                  <a:sym typeface="+mn-lt"/>
                </a:rPr>
                <a:t>聚焦</a:t>
              </a:r>
              <a:r>
                <a:rPr lang="zh-CN" altLang="en-US" sz="1600" kern="100" dirty="0">
                  <a:cs typeface="+mn-ea"/>
                  <a:sym typeface="+mn-lt"/>
                </a:rPr>
                <a:t>新旧动能转换，以优化升级传统制造业和培育发展战略性新兴产业为重点，精心策划、储备一批特色鲜明、品质高端的大项目、好项目。</a:t>
              </a:r>
              <a:endParaRPr lang="en-US" altLang="zh-CN" sz="1600" kern="100" dirty="0">
                <a:cs typeface="+mn-ea"/>
                <a:sym typeface="+mn-lt"/>
              </a:endParaRPr>
            </a:p>
            <a:p>
              <a:pPr marL="285750" indent="-285750">
                <a:lnSpc>
                  <a:spcPct val="150000"/>
                </a:lnSpc>
                <a:spcAft>
                  <a:spcPts val="1000"/>
                </a:spcAft>
                <a:buClr>
                  <a:srgbClr val="0070C0"/>
                </a:buClr>
                <a:buFont typeface="Wingdings" panose="05000000000000000000" pitchFamily="2" charset="2"/>
                <a:buChar char="ü"/>
              </a:pPr>
              <a:r>
                <a:rPr lang="zh-CN" altLang="en-US" sz="1600" kern="100" dirty="0">
                  <a:cs typeface="+mn-ea"/>
                  <a:sym typeface="+mn-lt"/>
                </a:rPr>
                <a:t>围绕制造业十二大产业链，实施强链、延链、建链、补链战略，围绕关键环节、关键技术、关键零部件，盯住目标企业、锁定重大项目，有的放矢、定点推送，实现“引来一个、发展一条、带动一片”的产业集群效应。</a:t>
              </a:r>
              <a:endParaRPr lang="zh-CN" altLang="en-US" sz="1600" kern="100" dirty="0">
                <a:cs typeface="+mn-ea"/>
                <a:sym typeface="+mn-lt"/>
              </a:endParaRPr>
            </a:p>
          </p:txBody>
        </p:sp>
        <p:grpSp>
          <p:nvGrpSpPr>
            <p:cNvPr id="5" name="组合 4"/>
            <p:cNvGrpSpPr/>
            <p:nvPr/>
          </p:nvGrpSpPr>
          <p:grpSpPr>
            <a:xfrm>
              <a:off x="1058368" y="3515170"/>
              <a:ext cx="2535482" cy="3008136"/>
              <a:chOff x="601418" y="1986969"/>
              <a:chExt cx="3744391" cy="4442405"/>
            </a:xfrm>
          </p:grpSpPr>
          <p:pic>
            <p:nvPicPr>
              <p:cNvPr id="44" name="图片 43"/>
              <p:cNvPicPr>
                <a:picLocks noChangeAspect="true"/>
              </p:cNvPicPr>
              <p:nvPr/>
            </p:nvPicPr>
            <p:blipFill>
              <a:blip r:embed="rId1" cstate="print">
                <a:extLst>
                  <a:ext uri="{BEBA8EAE-BF5A-486C-A8C5-ECC9F3942E4B}">
                    <a14:imgProps xmlns:a14="http://schemas.microsoft.com/office/drawing/2010/main">
                      <a14:imgLayer r:embed="rId2">
                        <a14:imgEffect>
                          <a14:brightnessContrast bright="10000"/>
                        </a14:imgEffect>
                      </a14:imgLayer>
                    </a14:imgProps>
                  </a:ext>
                  <a:ext uri="{28A0092B-C50C-407E-A947-70E740481C1C}">
                    <a14:useLocalDpi xmlns:a14="http://schemas.microsoft.com/office/drawing/2010/main" val="false"/>
                  </a:ext>
                </a:extLst>
              </a:blip>
              <a:stretch>
                <a:fillRect/>
              </a:stretch>
            </p:blipFill>
            <p:spPr>
              <a:xfrm>
                <a:off x="601419" y="1986969"/>
                <a:ext cx="3744390" cy="2110900"/>
              </a:xfrm>
              <a:custGeom>
                <a:avLst/>
                <a:gdLst>
                  <a:gd name="connsiteX0" fmla="*/ 0 w 3698236"/>
                  <a:gd name="connsiteY0" fmla="*/ 0 h 2164232"/>
                  <a:gd name="connsiteX1" fmla="*/ 3698236 w 3698236"/>
                  <a:gd name="connsiteY1" fmla="*/ 0 h 2164232"/>
                  <a:gd name="connsiteX2" fmla="*/ 3698236 w 3698236"/>
                  <a:gd name="connsiteY2" fmla="*/ 2164232 h 2164232"/>
                  <a:gd name="connsiteX3" fmla="*/ 0 w 3698236"/>
                  <a:gd name="connsiteY3" fmla="*/ 2164232 h 2164232"/>
                </a:gdLst>
                <a:ahLst/>
                <a:cxnLst>
                  <a:cxn ang="0">
                    <a:pos x="connsiteX0" y="connsiteY0"/>
                  </a:cxn>
                  <a:cxn ang="0">
                    <a:pos x="connsiteX1" y="connsiteY1"/>
                  </a:cxn>
                  <a:cxn ang="0">
                    <a:pos x="connsiteX2" y="connsiteY2"/>
                  </a:cxn>
                  <a:cxn ang="0">
                    <a:pos x="connsiteX3" y="connsiteY3"/>
                  </a:cxn>
                </a:cxnLst>
                <a:rect l="l" t="t" r="r" b="b"/>
                <a:pathLst>
                  <a:path w="3698236" h="2164232">
                    <a:moveTo>
                      <a:pt x="0" y="0"/>
                    </a:moveTo>
                    <a:lnTo>
                      <a:pt x="3698236" y="0"/>
                    </a:lnTo>
                    <a:lnTo>
                      <a:pt x="3698236" y="2164232"/>
                    </a:lnTo>
                    <a:lnTo>
                      <a:pt x="0" y="2164232"/>
                    </a:lnTo>
                    <a:close/>
                  </a:path>
                </a:pathLst>
              </a:custGeom>
              <a:solidFill>
                <a:srgbClr val="FFC000">
                  <a:lumMod val="20000"/>
                  <a:lumOff val="80000"/>
                </a:srgbClr>
              </a:solidFill>
              <a:ln w="63500">
                <a:solidFill>
                  <a:sysClr val="window" lastClr="FFFFFF"/>
                </a:solidFill>
              </a:ln>
              <a:effectLst>
                <a:outerShdw blurRad="190500" sx="102000" sy="102000" algn="ctr" rotWithShape="0">
                  <a:prstClr val="black">
                    <a:alpha val="10000"/>
                  </a:prstClr>
                </a:outerShdw>
              </a:effectLst>
            </p:spPr>
          </p:pic>
          <p:pic>
            <p:nvPicPr>
              <p:cNvPr id="45" name="图片 44"/>
              <p:cNvPicPr>
                <a:picLocks noChangeAspect="true"/>
              </p:cNvPicPr>
              <p:nvPr/>
            </p:nvPicPr>
            <p:blipFill>
              <a:blip r:embed="rId3" cstate="print">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false"/>
                  </a:ext>
                </a:extLst>
              </a:blip>
              <a:stretch>
                <a:fillRect/>
              </a:stretch>
            </p:blipFill>
            <p:spPr>
              <a:xfrm>
                <a:off x="601418" y="4318474"/>
                <a:ext cx="3744391" cy="2110900"/>
              </a:xfrm>
              <a:custGeom>
                <a:avLst/>
                <a:gdLst>
                  <a:gd name="connsiteX0" fmla="*/ 0 w 3698236"/>
                  <a:gd name="connsiteY0" fmla="*/ 0 h 2164232"/>
                  <a:gd name="connsiteX1" fmla="*/ 3698236 w 3698236"/>
                  <a:gd name="connsiteY1" fmla="*/ 0 h 2164232"/>
                  <a:gd name="connsiteX2" fmla="*/ 3698236 w 3698236"/>
                  <a:gd name="connsiteY2" fmla="*/ 2164232 h 2164232"/>
                  <a:gd name="connsiteX3" fmla="*/ 0 w 3698236"/>
                  <a:gd name="connsiteY3" fmla="*/ 2164232 h 2164232"/>
                </a:gdLst>
                <a:ahLst/>
                <a:cxnLst>
                  <a:cxn ang="0">
                    <a:pos x="connsiteX0" y="connsiteY0"/>
                  </a:cxn>
                  <a:cxn ang="0">
                    <a:pos x="connsiteX1" y="connsiteY1"/>
                  </a:cxn>
                  <a:cxn ang="0">
                    <a:pos x="connsiteX2" y="connsiteY2"/>
                  </a:cxn>
                  <a:cxn ang="0">
                    <a:pos x="connsiteX3" y="connsiteY3"/>
                  </a:cxn>
                </a:cxnLst>
                <a:rect l="l" t="t" r="r" b="b"/>
                <a:pathLst>
                  <a:path w="3698236" h="2164232">
                    <a:moveTo>
                      <a:pt x="0" y="0"/>
                    </a:moveTo>
                    <a:lnTo>
                      <a:pt x="3698236" y="0"/>
                    </a:lnTo>
                    <a:lnTo>
                      <a:pt x="3698236" y="2164232"/>
                    </a:lnTo>
                    <a:lnTo>
                      <a:pt x="0" y="2164232"/>
                    </a:lnTo>
                    <a:close/>
                  </a:path>
                </a:pathLst>
              </a:custGeom>
              <a:solidFill>
                <a:srgbClr val="FFC000">
                  <a:lumMod val="20000"/>
                  <a:lumOff val="80000"/>
                </a:srgbClr>
              </a:solidFill>
              <a:ln w="63500">
                <a:solidFill>
                  <a:sysClr val="window" lastClr="FFFFFF"/>
                </a:solidFill>
              </a:ln>
              <a:effectLst>
                <a:outerShdw blurRad="190500" sx="102000" sy="102000" algn="ctr" rotWithShape="0">
                  <a:prstClr val="black">
                    <a:alpha val="10000"/>
                  </a:prstClr>
                </a:outerShdw>
              </a:effectLst>
            </p:spPr>
          </p:pic>
        </p:grpSp>
      </p:grpSp>
      <p:grpSp>
        <p:nvGrpSpPr>
          <p:cNvPr id="27" name="组合 26"/>
          <p:cNvGrpSpPr/>
          <p:nvPr/>
        </p:nvGrpSpPr>
        <p:grpSpPr>
          <a:xfrm>
            <a:off x="1312702" y="2114309"/>
            <a:ext cx="10163677" cy="541780"/>
            <a:chOff x="663578" y="1840008"/>
            <a:chExt cx="10163677" cy="541780"/>
          </a:xfrm>
        </p:grpSpPr>
        <p:sp>
          <p:nvSpPr>
            <p:cNvPr id="31" name="文本框 30"/>
            <p:cNvSpPr txBox="true"/>
            <p:nvPr/>
          </p:nvSpPr>
          <p:spPr>
            <a:xfrm>
              <a:off x="1698336" y="1840008"/>
              <a:ext cx="9128919" cy="453266"/>
            </a:xfrm>
            <a:prstGeom prst="rect">
              <a:avLst/>
            </a:prstGeom>
            <a:noFill/>
          </p:spPr>
          <p:txBody>
            <a:bodyPr wrap="square" rtlCol="0">
              <a:spAutoFit/>
            </a:bodyPr>
            <a:lstStyle/>
            <a:p>
              <a:pPr marL="285750" indent="-285750">
                <a:lnSpc>
                  <a:spcPct val="130000"/>
                </a:lnSpc>
                <a:buClr>
                  <a:srgbClr val="0A81CA"/>
                </a:buClr>
                <a:buFont typeface="Wingdings" panose="05000000000000000000" pitchFamily="2" charset="2"/>
                <a:buChar char="Ø"/>
              </a:pPr>
              <a:r>
                <a:rPr lang="zh-CN" altLang="en-US" sz="1600" b="1" kern="100" spc="30" dirty="0">
                  <a:solidFill>
                    <a:srgbClr val="0070C0"/>
                  </a:solidFill>
                  <a:cs typeface="+mn-ea"/>
                  <a:sym typeface="+mn-lt"/>
                </a:rPr>
                <a:t>实际使用外资总额达到</a:t>
              </a:r>
              <a:r>
                <a:rPr lang="en-US" altLang="zh-CN" sz="2000" b="1" kern="100" spc="30" dirty="0">
                  <a:solidFill>
                    <a:srgbClr val="C00000"/>
                  </a:solidFill>
                  <a:cs typeface="+mn-ea"/>
                  <a:sym typeface="+mn-lt"/>
                </a:rPr>
                <a:t>6.8</a:t>
              </a:r>
              <a:r>
                <a:rPr lang="zh-CN" altLang="en-US" sz="2000" b="1" kern="100" spc="30" dirty="0">
                  <a:solidFill>
                    <a:srgbClr val="C00000"/>
                  </a:solidFill>
                  <a:cs typeface="+mn-ea"/>
                  <a:sym typeface="+mn-lt"/>
                </a:rPr>
                <a:t>亿</a:t>
              </a:r>
              <a:r>
                <a:rPr lang="zh-CN" altLang="en-US" sz="1600" b="1" kern="100" spc="30" dirty="0">
                  <a:solidFill>
                    <a:srgbClr val="0070C0"/>
                  </a:solidFill>
                  <a:cs typeface="+mn-ea"/>
                  <a:sym typeface="+mn-lt"/>
                </a:rPr>
                <a:t>美元，增长</a:t>
              </a:r>
              <a:r>
                <a:rPr lang="en-US" altLang="zh-CN" sz="2000" b="1" kern="100" spc="30" dirty="0">
                  <a:solidFill>
                    <a:srgbClr val="C00000"/>
                  </a:solidFill>
                  <a:cs typeface="+mn-ea"/>
                  <a:sym typeface="+mn-lt"/>
                </a:rPr>
                <a:t>50%</a:t>
              </a:r>
              <a:r>
                <a:rPr lang="zh-CN" altLang="en-US" sz="1600" b="1" kern="100" spc="30" dirty="0">
                  <a:solidFill>
                    <a:srgbClr val="0070C0"/>
                  </a:solidFill>
                  <a:cs typeface="+mn-ea"/>
                  <a:sym typeface="+mn-lt"/>
                </a:rPr>
                <a:t>，全省第</a:t>
              </a:r>
              <a:r>
                <a:rPr lang="en-US" altLang="zh-CN" sz="2000" b="1" kern="100" spc="30" dirty="0">
                  <a:solidFill>
                    <a:srgbClr val="C00000"/>
                  </a:solidFill>
                  <a:cs typeface="+mn-ea"/>
                  <a:sym typeface="+mn-lt"/>
                </a:rPr>
                <a:t>9</a:t>
              </a:r>
              <a:r>
                <a:rPr lang="zh-CN" altLang="en-US" sz="1600" b="1" kern="100" spc="30" dirty="0">
                  <a:solidFill>
                    <a:srgbClr val="0070C0"/>
                  </a:solidFill>
                  <a:cs typeface="+mn-ea"/>
                  <a:sym typeface="+mn-lt"/>
                </a:rPr>
                <a:t>位，组内第</a:t>
              </a:r>
              <a:r>
                <a:rPr lang="en-US" altLang="zh-CN" sz="2000" b="1" kern="100" spc="30" dirty="0">
                  <a:solidFill>
                    <a:srgbClr val="C00000"/>
                  </a:solidFill>
                  <a:cs typeface="+mn-ea"/>
                  <a:sym typeface="+mn-lt"/>
                </a:rPr>
                <a:t>3</a:t>
              </a:r>
              <a:r>
                <a:rPr lang="zh-CN" altLang="en-US" sz="1600" b="1" kern="100" spc="30" dirty="0">
                  <a:solidFill>
                    <a:srgbClr val="0070C0"/>
                  </a:solidFill>
                  <a:cs typeface="+mn-ea"/>
                  <a:sym typeface="+mn-lt"/>
                </a:rPr>
                <a:t>位。</a:t>
              </a:r>
              <a:endParaRPr lang="zh-CN" altLang="en-US" sz="1600" b="1" kern="100" spc="30" dirty="0">
                <a:solidFill>
                  <a:srgbClr val="0070C0"/>
                </a:solidFill>
                <a:cs typeface="+mn-ea"/>
              </a:endParaRPr>
            </a:p>
          </p:txBody>
        </p:sp>
        <p:sp>
          <p:nvSpPr>
            <p:cNvPr id="34" name="文本占位符 5"/>
            <p:cNvSpPr txBox="true"/>
            <p:nvPr/>
          </p:nvSpPr>
          <p:spPr>
            <a:xfrm>
              <a:off x="663578" y="1950901"/>
              <a:ext cx="1441623"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endParaRPr lang="zh-CN" altLang="en-US" sz="1600" b="1" dirty="0">
                <a:cs typeface="+mn-ea"/>
                <a:sym typeface="+mn-lt"/>
              </a:endParaRPr>
            </a:p>
          </p:txBody>
        </p:sp>
      </p:grpSp>
      <p:cxnSp>
        <p:nvCxnSpPr>
          <p:cNvPr id="40" name="直接连接符 39"/>
          <p:cNvCxnSpPr/>
          <p:nvPr/>
        </p:nvCxnSpPr>
        <p:spPr>
          <a:xfrm>
            <a:off x="1117123" y="2717772"/>
            <a:ext cx="10210345"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968211" y="1707803"/>
            <a:ext cx="10508168" cy="503680"/>
            <a:chOff x="319087" y="1878108"/>
            <a:chExt cx="10508168" cy="503680"/>
          </a:xfrm>
        </p:grpSpPr>
        <p:sp>
          <p:nvSpPr>
            <p:cNvPr id="29" name="文本框 28"/>
            <p:cNvSpPr txBox="true"/>
            <p:nvPr/>
          </p:nvSpPr>
          <p:spPr>
            <a:xfrm>
              <a:off x="1698336" y="1878108"/>
              <a:ext cx="9128919" cy="381130"/>
            </a:xfrm>
            <a:prstGeom prst="rect">
              <a:avLst/>
            </a:prstGeom>
            <a:noFill/>
          </p:spPr>
          <p:txBody>
            <a:bodyPr wrap="square" rtlCol="0">
              <a:spAutoFit/>
            </a:bodyPr>
            <a:lstStyle/>
            <a:p>
              <a:pPr marL="285750" indent="-285750">
                <a:lnSpc>
                  <a:spcPct val="130000"/>
                </a:lnSpc>
                <a:buClr>
                  <a:srgbClr val="0A81CA"/>
                </a:buClr>
                <a:buFont typeface="Wingdings" panose="05000000000000000000" pitchFamily="2" charset="2"/>
                <a:buChar char="Ø"/>
              </a:pPr>
              <a:r>
                <a:rPr lang="zh-CN" altLang="en-US" sz="1600" b="1" kern="100" spc="30" dirty="0">
                  <a:solidFill>
                    <a:srgbClr val="0070C0"/>
                  </a:solidFill>
                  <a:cs typeface="+mn-ea"/>
                </a:rPr>
                <a:t>实现五个“</a:t>
              </a:r>
              <a:r>
                <a:rPr lang="en-US" altLang="zh-CN" sz="1600" b="1" kern="100" spc="30" dirty="0">
                  <a:solidFill>
                    <a:srgbClr val="0070C0"/>
                  </a:solidFill>
                  <a:cs typeface="+mn-ea"/>
                </a:rPr>
                <a:t>100”</a:t>
              </a:r>
              <a:r>
                <a:rPr lang="zh-CN" altLang="en-US" sz="1600" b="1" kern="100" spc="30" dirty="0">
                  <a:solidFill>
                    <a:srgbClr val="0070C0"/>
                  </a:solidFill>
                  <a:cs typeface="+mn-ea"/>
                </a:rPr>
                <a:t>攻坚任务目标，招商引资到位资金</a:t>
              </a:r>
              <a:r>
                <a:rPr lang="en-US" altLang="zh-CN" sz="1600" b="1" kern="100" spc="30" dirty="0">
                  <a:solidFill>
                    <a:srgbClr val="0070C0"/>
                  </a:solidFill>
                  <a:cs typeface="+mn-ea"/>
                </a:rPr>
                <a:t>420</a:t>
              </a:r>
              <a:r>
                <a:rPr lang="zh-CN" altLang="en-US" sz="1600" b="1" kern="100" spc="30" dirty="0">
                  <a:solidFill>
                    <a:srgbClr val="0070C0"/>
                  </a:solidFill>
                  <a:cs typeface="+mn-ea"/>
                </a:rPr>
                <a:t>亿元</a:t>
              </a:r>
              <a:r>
                <a:rPr lang="zh-CN" altLang="en-US" sz="1600" b="1" kern="100" spc="30" dirty="0" smtClean="0">
                  <a:solidFill>
                    <a:srgbClr val="0070C0"/>
                  </a:solidFill>
                  <a:cs typeface="+mn-ea"/>
                </a:rPr>
                <a:t>。</a:t>
              </a:r>
              <a:endParaRPr lang="zh-CN" altLang="en-US" sz="1600" b="1" kern="100" spc="30" dirty="0">
                <a:solidFill>
                  <a:srgbClr val="0070C0"/>
                </a:solidFill>
                <a:cs typeface="+mn-ea"/>
              </a:endParaRPr>
            </a:p>
          </p:txBody>
        </p:sp>
        <p:grpSp>
          <p:nvGrpSpPr>
            <p:cNvPr id="30" name="组合 29"/>
            <p:cNvGrpSpPr/>
            <p:nvPr/>
          </p:nvGrpSpPr>
          <p:grpSpPr>
            <a:xfrm>
              <a:off x="319087" y="1950901"/>
              <a:ext cx="1786114" cy="430887"/>
              <a:chOff x="750711" y="4631698"/>
              <a:chExt cx="1786114" cy="430887"/>
            </a:xfrm>
          </p:grpSpPr>
          <p:sp>
            <p:nvSpPr>
              <p:cNvPr id="35" name="矩形 34"/>
              <p:cNvSpPr/>
              <p:nvPr/>
            </p:nvSpPr>
            <p:spPr>
              <a:xfrm>
                <a:off x="750711" y="4826015"/>
                <a:ext cx="1249521" cy="90520"/>
              </a:xfrm>
              <a:prstGeom prst="rect">
                <a:avLst/>
              </a:prstGeom>
              <a:gradFill flip="none" rotWithShape="true">
                <a:gsLst>
                  <a:gs pos="100000">
                    <a:srgbClr val="0A81CA"/>
                  </a:gs>
                  <a:gs pos="1000">
                    <a:schemeClr val="bg1">
                      <a:alpha val="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36" name="文本占位符 5"/>
              <p:cNvSpPr txBox="true"/>
              <p:nvPr/>
            </p:nvSpPr>
            <p:spPr>
              <a:xfrm>
                <a:off x="1095202" y="4631698"/>
                <a:ext cx="1441623"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en-US" altLang="zh-CN" sz="1600" b="1" dirty="0" smtClean="0">
                    <a:cs typeface="+mn-ea"/>
                    <a:sym typeface="+mn-lt"/>
                  </a:rPr>
                  <a:t>2022</a:t>
                </a:r>
                <a:r>
                  <a:rPr lang="zh-CN" altLang="en-US" sz="1600" b="1" dirty="0">
                    <a:cs typeface="+mn-ea"/>
                    <a:sym typeface="+mn-lt"/>
                  </a:rPr>
                  <a:t>年</a:t>
                </a:r>
                <a:endParaRPr lang="zh-CN" altLang="en-US" sz="1600" b="1" dirty="0">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par>
                                <p:cTn id="12" presetID="10" presetClass="entr" presetSubtype="0" fill="hold"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500"/>
                                        <p:tgtEl>
                                          <p:spTgt spid="40"/>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wipe(left)">
                                      <p:cBhvr>
                                        <p:cTn id="18" dur="500"/>
                                        <p:tgtEl>
                                          <p:spTgt spid="41"/>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true"/>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171450"/>
            <a:ext cx="12192000" cy="711200"/>
            <a:chOff x="0" y="171450"/>
            <a:chExt cx="12192000" cy="711200"/>
          </a:xfrm>
        </p:grpSpPr>
        <p:grpSp>
          <p:nvGrpSpPr>
            <p:cNvPr id="18" name="组合 17"/>
            <p:cNvGrpSpPr/>
            <p:nvPr/>
          </p:nvGrpSpPr>
          <p:grpSpPr>
            <a:xfrm>
              <a:off x="0" y="171450"/>
              <a:ext cx="12192000" cy="711200"/>
              <a:chOff x="0" y="171450"/>
              <a:chExt cx="12192000" cy="711200"/>
            </a:xfrm>
          </p:grpSpPr>
          <p:sp>
            <p:nvSpPr>
              <p:cNvPr id="20" name="矩形 19"/>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19"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grpSp>
        <p:nvGrpSpPr>
          <p:cNvPr id="22" name="组合 21"/>
          <p:cNvGrpSpPr/>
          <p:nvPr/>
        </p:nvGrpSpPr>
        <p:grpSpPr>
          <a:xfrm>
            <a:off x="685627" y="1117601"/>
            <a:ext cx="3091957" cy="502112"/>
            <a:chOff x="733252" y="1326689"/>
            <a:chExt cx="3292013" cy="502112"/>
          </a:xfrm>
        </p:grpSpPr>
        <p:sp>
          <p:nvSpPr>
            <p:cNvPr id="23" name="矩形: 圆角 22"/>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文本框 23"/>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3.</a:t>
              </a:r>
              <a:r>
                <a:rPr lang="zh-CN" altLang="en-US" sz="2000" b="1" kern="100" dirty="0">
                  <a:solidFill>
                    <a:srgbClr val="0070C0"/>
                  </a:solidFill>
                  <a:cs typeface="+mn-ea"/>
                  <a:sym typeface="+mn-lt"/>
                </a:rPr>
                <a:t>形成招商引资新优势</a:t>
              </a:r>
              <a:endParaRPr lang="en-US" altLang="zh-CN" sz="2000" b="1" kern="100" dirty="0">
                <a:solidFill>
                  <a:srgbClr val="0070C0"/>
                </a:solidFill>
                <a:cs typeface="+mn-ea"/>
                <a:sym typeface="+mn-lt"/>
              </a:endParaRPr>
            </a:p>
          </p:txBody>
        </p:sp>
      </p:grpSp>
      <p:grpSp>
        <p:nvGrpSpPr>
          <p:cNvPr id="2" name="组合 1"/>
          <p:cNvGrpSpPr/>
          <p:nvPr/>
        </p:nvGrpSpPr>
        <p:grpSpPr>
          <a:xfrm>
            <a:off x="3704033" y="1127945"/>
            <a:ext cx="4106467" cy="502470"/>
            <a:chOff x="3704033" y="1127945"/>
            <a:chExt cx="4106467" cy="502470"/>
          </a:xfrm>
        </p:grpSpPr>
        <p:sp>
          <p:nvSpPr>
            <p:cNvPr id="25" name="矩形: 圆角 24"/>
            <p:cNvSpPr/>
            <p:nvPr/>
          </p:nvSpPr>
          <p:spPr>
            <a:xfrm>
              <a:off x="4616724" y="1127945"/>
              <a:ext cx="3193776"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二是切实抓好招大引强</a:t>
              </a:r>
              <a:endParaRPr lang="zh-CN" altLang="en-US" b="1" dirty="0">
                <a:solidFill>
                  <a:schemeClr val="bg1"/>
                </a:solidFill>
                <a:cs typeface="+mn-ea"/>
                <a:sym typeface="+mn-lt"/>
              </a:endParaRPr>
            </a:p>
          </p:txBody>
        </p:sp>
        <p:cxnSp>
          <p:nvCxnSpPr>
            <p:cNvPr id="26" name="直接连接符 25"/>
            <p:cNvCxnSpPr/>
            <p:nvPr/>
          </p:nvCxnSpPr>
          <p:spPr>
            <a:xfrm>
              <a:off x="3704033" y="1379180"/>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685627" y="1854665"/>
            <a:ext cx="10702612" cy="2901825"/>
            <a:chOff x="549591" y="1873377"/>
            <a:chExt cx="10702612" cy="2901825"/>
          </a:xfrm>
        </p:grpSpPr>
        <p:sp>
          <p:nvSpPr>
            <p:cNvPr id="30" name="矩形: 圆角 29"/>
            <p:cNvSpPr/>
            <p:nvPr/>
          </p:nvSpPr>
          <p:spPr>
            <a:xfrm rot="5400000">
              <a:off x="4449984" y="-2027017"/>
              <a:ext cx="2901825" cy="10702612"/>
            </a:xfrm>
            <a:prstGeom prst="roundRect">
              <a:avLst>
                <a:gd name="adj" fmla="val 2225"/>
              </a:avLst>
            </a:prstGeom>
            <a:gradFill>
              <a:gsLst>
                <a:gs pos="100000">
                  <a:srgbClr val="0070C0">
                    <a:alpha val="7000"/>
                  </a:srgbClr>
                </a:gs>
                <a:gs pos="0">
                  <a:schemeClr val="accent1">
                    <a:alpha val="0"/>
                  </a:schemeClr>
                </a:gs>
              </a:gsLst>
              <a:lin ang="5400000" scaled="true"/>
            </a:gradFill>
            <a:ln>
              <a:gradFill flip="none" rotWithShape="true">
                <a:gsLst>
                  <a:gs pos="0">
                    <a:schemeClr val="accent1">
                      <a:alpha val="0"/>
                    </a:schemeClr>
                  </a:gs>
                  <a:gs pos="100000">
                    <a:schemeClr val="accent1">
                      <a:alpha val="50000"/>
                    </a:schemeClr>
                  </a:gs>
                </a:gsLst>
                <a:lin ang="10800000" scaled="true"/>
                <a:tileRect/>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sp>
          <p:nvSpPr>
            <p:cNvPr id="35" name="文本框 34"/>
            <p:cNvSpPr txBox="true"/>
            <p:nvPr/>
          </p:nvSpPr>
          <p:spPr>
            <a:xfrm>
              <a:off x="681729" y="1915461"/>
              <a:ext cx="10532372" cy="1568450"/>
            </a:xfrm>
            <a:prstGeom prst="rect">
              <a:avLst/>
            </a:prstGeom>
            <a:noFill/>
          </p:spPr>
          <p:txBody>
            <a:bodyPr wrap="square" rtlCol="0">
              <a:spAutoFit/>
            </a:bodyPr>
            <a:lstStyle/>
            <a:p>
              <a:pPr marL="285750" indent="-285750">
                <a:lnSpc>
                  <a:spcPct val="150000"/>
                </a:lnSpc>
                <a:buClr>
                  <a:srgbClr val="0A81CA"/>
                </a:buClr>
                <a:buFont typeface="Wingdings" panose="05000000000000000000" pitchFamily="2" charset="2"/>
                <a:buChar char="ü"/>
              </a:pPr>
              <a:r>
                <a:rPr lang="zh-CN" altLang="en-US" sz="1600" kern="100" dirty="0">
                  <a:cs typeface="+mn-ea"/>
                  <a:sym typeface="+mn-lt"/>
                </a:rPr>
                <a:t>坚持将世界</a:t>
              </a:r>
              <a:r>
                <a:rPr lang="en-US" altLang="zh-CN" sz="1600" kern="100" dirty="0">
                  <a:cs typeface="+mn-ea"/>
                  <a:sym typeface="+mn-lt"/>
                </a:rPr>
                <a:t>500</a:t>
              </a:r>
              <a:r>
                <a:rPr lang="zh-CN" altLang="en-US" sz="1600" kern="100" dirty="0">
                  <a:cs typeface="+mn-ea"/>
                  <a:sym typeface="+mn-lt"/>
                </a:rPr>
                <a:t>强、国际行业领军企业、跨国公司和中国</a:t>
              </a:r>
              <a:r>
                <a:rPr lang="en-US" altLang="zh-CN" sz="1600" kern="100" dirty="0">
                  <a:cs typeface="+mn-ea"/>
                  <a:sym typeface="+mn-lt"/>
                </a:rPr>
                <a:t>500</a:t>
              </a:r>
              <a:r>
                <a:rPr lang="zh-CN" altLang="en-US" sz="1600" kern="100" dirty="0">
                  <a:cs typeface="+mn-ea"/>
                  <a:sym typeface="+mn-lt"/>
                </a:rPr>
                <a:t>强企业作为招商引资的主方向、主抓手，不断扩大行业龙头企业带动效应。</a:t>
              </a:r>
              <a:endParaRPr lang="en-US" altLang="zh-CN" sz="1600" kern="100" dirty="0">
                <a:cs typeface="+mn-ea"/>
                <a:sym typeface="+mn-lt"/>
              </a:endParaRPr>
            </a:p>
            <a:p>
              <a:pPr marL="285750" indent="-285750">
                <a:lnSpc>
                  <a:spcPct val="150000"/>
                </a:lnSpc>
                <a:buClr>
                  <a:srgbClr val="0A81CA"/>
                </a:buClr>
                <a:buFont typeface="Wingdings" panose="05000000000000000000" pitchFamily="2" charset="2"/>
                <a:buChar char="ü"/>
              </a:pPr>
              <a:r>
                <a:rPr lang="zh-CN" altLang="en-US" sz="1600" kern="100" dirty="0">
                  <a:cs typeface="+mn-ea"/>
                  <a:sym typeface="+mn-lt"/>
                </a:rPr>
                <a:t>加强产业谋划、项目策划，做实招商计划，全面提升项目生成能力，高门槛、高质量、高水准引进项目。</a:t>
              </a:r>
              <a:endParaRPr lang="en-US" altLang="zh-CN" sz="1600" kern="100" dirty="0">
                <a:cs typeface="+mn-ea"/>
                <a:sym typeface="+mn-lt"/>
              </a:endParaRPr>
            </a:p>
            <a:p>
              <a:pPr marL="285750" indent="-285750">
                <a:lnSpc>
                  <a:spcPct val="150000"/>
                </a:lnSpc>
                <a:buClr>
                  <a:srgbClr val="0A81CA"/>
                </a:buClr>
                <a:buFont typeface="Wingdings" panose="05000000000000000000" pitchFamily="2" charset="2"/>
                <a:buChar char="ü"/>
              </a:pPr>
              <a:endParaRPr lang="zh-CN" altLang="en-US" sz="1600" kern="100" dirty="0">
                <a:cs typeface="+mn-ea"/>
                <a:sym typeface="+mn-lt"/>
              </a:endParaRPr>
            </a:p>
          </p:txBody>
        </p:sp>
      </p:grpSp>
      <p:grpSp>
        <p:nvGrpSpPr>
          <p:cNvPr id="36" name="组合 35"/>
          <p:cNvGrpSpPr/>
          <p:nvPr/>
        </p:nvGrpSpPr>
        <p:grpSpPr>
          <a:xfrm>
            <a:off x="516867" y="4024812"/>
            <a:ext cx="11040130" cy="2254251"/>
            <a:chOff x="1027542" y="4432299"/>
            <a:chExt cx="9827271" cy="2006601"/>
          </a:xfrm>
        </p:grpSpPr>
        <p:pic>
          <p:nvPicPr>
            <p:cNvPr id="37" name="图片 36"/>
            <p:cNvPicPr>
              <a:picLocks noChangeAspect="true"/>
            </p:cNvPicPr>
            <p:nvPr/>
          </p:nvPicPr>
          <p:blipFill rotWithShape="true">
            <a:blip r:embed="rId1">
              <a:extLst>
                <a:ext uri="{28A0092B-C50C-407E-A947-70E740481C1C}">
                  <a14:useLocalDpi xmlns:a14="http://schemas.microsoft.com/office/drawing/2010/main" val="false"/>
                </a:ext>
              </a:extLst>
            </a:blip>
            <a:srcRect t="14337" b="17952"/>
            <a:stretch>
              <a:fillRect/>
            </a:stretch>
          </p:blipFill>
          <p:spPr>
            <a:xfrm>
              <a:off x="1027542" y="4432299"/>
              <a:ext cx="5266113" cy="2006601"/>
            </a:xfrm>
            <a:custGeom>
              <a:avLst/>
              <a:gdLst>
                <a:gd name="connsiteX0" fmla="*/ 0 w 3698236"/>
                <a:gd name="connsiteY0" fmla="*/ 0 h 2164232"/>
                <a:gd name="connsiteX1" fmla="*/ 3698236 w 3698236"/>
                <a:gd name="connsiteY1" fmla="*/ 0 h 2164232"/>
                <a:gd name="connsiteX2" fmla="*/ 3698236 w 3698236"/>
                <a:gd name="connsiteY2" fmla="*/ 2164232 h 2164232"/>
                <a:gd name="connsiteX3" fmla="*/ 0 w 3698236"/>
                <a:gd name="connsiteY3" fmla="*/ 2164232 h 2164232"/>
              </a:gdLst>
              <a:ahLst/>
              <a:cxnLst>
                <a:cxn ang="0">
                  <a:pos x="connsiteX0" y="connsiteY0"/>
                </a:cxn>
                <a:cxn ang="0">
                  <a:pos x="connsiteX1" y="connsiteY1"/>
                </a:cxn>
                <a:cxn ang="0">
                  <a:pos x="connsiteX2" y="connsiteY2"/>
                </a:cxn>
                <a:cxn ang="0">
                  <a:pos x="connsiteX3" y="connsiteY3"/>
                </a:cxn>
              </a:cxnLst>
              <a:rect l="l" t="t" r="r" b="b"/>
              <a:pathLst>
                <a:path w="3698236" h="2164232">
                  <a:moveTo>
                    <a:pt x="0" y="0"/>
                  </a:moveTo>
                  <a:lnTo>
                    <a:pt x="3698236" y="0"/>
                  </a:lnTo>
                  <a:lnTo>
                    <a:pt x="3698236" y="2164232"/>
                  </a:lnTo>
                  <a:lnTo>
                    <a:pt x="0" y="2164232"/>
                  </a:lnTo>
                  <a:close/>
                </a:path>
              </a:pathLst>
            </a:custGeom>
            <a:solidFill>
              <a:srgbClr val="FFC000">
                <a:lumMod val="20000"/>
                <a:lumOff val="80000"/>
              </a:srgbClr>
            </a:solidFill>
            <a:ln w="63500">
              <a:solidFill>
                <a:sysClr val="window" lastClr="FFFFFF"/>
              </a:solidFill>
            </a:ln>
            <a:effectLst>
              <a:outerShdw blurRad="190500" sx="102000" sy="102000" algn="ctr" rotWithShape="0">
                <a:prstClr val="black">
                  <a:alpha val="10000"/>
                </a:prstClr>
              </a:outerShdw>
            </a:effectLst>
          </p:spPr>
        </p:pic>
        <p:pic>
          <p:nvPicPr>
            <p:cNvPr id="38" name="图片 37"/>
            <p:cNvPicPr>
              <a:picLocks noChangeAspect="true"/>
            </p:cNvPicPr>
            <p:nvPr/>
          </p:nvPicPr>
          <p:blipFill rotWithShape="true">
            <a:blip r:embed="rId2" cstate="print">
              <a:extLst>
                <a:ext uri="{28A0092B-C50C-407E-A947-70E740481C1C}">
                  <a14:useLocalDpi xmlns:a14="http://schemas.microsoft.com/office/drawing/2010/main" val="false"/>
                </a:ext>
              </a:extLst>
            </a:blip>
            <a:srcRect t="14381" b="17702"/>
            <a:stretch>
              <a:fillRect/>
            </a:stretch>
          </p:blipFill>
          <p:spPr>
            <a:xfrm>
              <a:off x="6423073" y="4432299"/>
              <a:ext cx="4431740" cy="2006601"/>
            </a:xfrm>
            <a:custGeom>
              <a:avLst/>
              <a:gdLst>
                <a:gd name="connsiteX0" fmla="*/ 0 w 3698236"/>
                <a:gd name="connsiteY0" fmla="*/ 0 h 2164232"/>
                <a:gd name="connsiteX1" fmla="*/ 3698236 w 3698236"/>
                <a:gd name="connsiteY1" fmla="*/ 0 h 2164232"/>
                <a:gd name="connsiteX2" fmla="*/ 3698236 w 3698236"/>
                <a:gd name="connsiteY2" fmla="*/ 2164232 h 2164232"/>
                <a:gd name="connsiteX3" fmla="*/ 0 w 3698236"/>
                <a:gd name="connsiteY3" fmla="*/ 2164232 h 2164232"/>
              </a:gdLst>
              <a:ahLst/>
              <a:cxnLst>
                <a:cxn ang="0">
                  <a:pos x="connsiteX0" y="connsiteY0"/>
                </a:cxn>
                <a:cxn ang="0">
                  <a:pos x="connsiteX1" y="connsiteY1"/>
                </a:cxn>
                <a:cxn ang="0">
                  <a:pos x="connsiteX2" y="connsiteY2"/>
                </a:cxn>
                <a:cxn ang="0">
                  <a:pos x="connsiteX3" y="connsiteY3"/>
                </a:cxn>
              </a:cxnLst>
              <a:rect l="l" t="t" r="r" b="b"/>
              <a:pathLst>
                <a:path w="3698236" h="2164232">
                  <a:moveTo>
                    <a:pt x="0" y="0"/>
                  </a:moveTo>
                  <a:lnTo>
                    <a:pt x="3698236" y="0"/>
                  </a:lnTo>
                  <a:lnTo>
                    <a:pt x="3698236" y="2164232"/>
                  </a:lnTo>
                  <a:lnTo>
                    <a:pt x="0" y="2164232"/>
                  </a:lnTo>
                  <a:close/>
                </a:path>
              </a:pathLst>
            </a:custGeom>
            <a:solidFill>
              <a:srgbClr val="FFC000">
                <a:lumMod val="20000"/>
                <a:lumOff val="80000"/>
              </a:srgbClr>
            </a:solidFill>
            <a:ln w="63500">
              <a:solidFill>
                <a:sysClr val="window" lastClr="FFFFFF"/>
              </a:solidFill>
            </a:ln>
            <a:effectLst>
              <a:outerShdw blurRad="190500" sx="102000" sy="102000" algn="ctr" rotWithShape="0">
                <a:prstClr val="black">
                  <a:alpha val="10000"/>
                </a:prstClr>
              </a:outerShdw>
            </a:effectLst>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up)">
                                      <p:cBhvr>
                                        <p:cTn id="11" dur="500"/>
                                        <p:tgtEl>
                                          <p:spTgt spid="2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a:off x="0" y="0"/>
            <a:ext cx="12192000" cy="6858000"/>
          </a:xfrm>
          <a:prstGeom prst="rect">
            <a:avLst/>
          </a:prstGeom>
        </p:spPr>
      </p:pic>
      <p:grpSp>
        <p:nvGrpSpPr>
          <p:cNvPr id="9" name="组合 8"/>
          <p:cNvGrpSpPr/>
          <p:nvPr/>
        </p:nvGrpSpPr>
        <p:grpSpPr>
          <a:xfrm>
            <a:off x="685627" y="2015788"/>
            <a:ext cx="10934873" cy="4121276"/>
            <a:chOff x="628563" y="1854664"/>
            <a:chExt cx="10934873" cy="4121276"/>
          </a:xfrm>
        </p:grpSpPr>
        <p:sp>
          <p:nvSpPr>
            <p:cNvPr id="8" name="矩形: 折角 7"/>
            <p:cNvSpPr/>
            <p:nvPr/>
          </p:nvSpPr>
          <p:spPr>
            <a:xfrm>
              <a:off x="628563" y="1854664"/>
              <a:ext cx="10934873" cy="4121276"/>
            </a:xfrm>
            <a:prstGeom prst="foldedCorner">
              <a:avLst>
                <a:gd name="adj" fmla="val 8287"/>
              </a:avLst>
            </a:prstGeom>
            <a:solidFill>
              <a:srgbClr val="FFFFFF">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true"/>
            <p:nvPr/>
          </p:nvSpPr>
          <p:spPr>
            <a:xfrm>
              <a:off x="942986" y="1912469"/>
              <a:ext cx="10483271" cy="3969385"/>
            </a:xfrm>
            <a:prstGeom prst="rect">
              <a:avLst/>
            </a:prstGeom>
            <a:noFill/>
          </p:spPr>
          <p:txBody>
            <a:bodyPr wrap="square" rtlCol="0">
              <a:spAutoFit/>
            </a:bodyPr>
            <a:lstStyle/>
            <a:p>
              <a:pPr marL="285750" indent="-285750">
                <a:lnSpc>
                  <a:spcPct val="200000"/>
                </a:lnSpc>
                <a:buClr>
                  <a:srgbClr val="0A81CA"/>
                </a:buClr>
                <a:buFont typeface="Wingdings" panose="05000000000000000000" pitchFamily="2" charset="2"/>
                <a:buChar char="l"/>
              </a:pPr>
              <a:r>
                <a:rPr lang="zh-CN" altLang="en-US" kern="100" dirty="0">
                  <a:cs typeface="+mn-ea"/>
                  <a:sym typeface="+mn-lt"/>
                </a:rPr>
                <a:t>大力开展产业链“招标式”招商，深入梳理产业链发展情况，明确产业发展优势强项和短板弱项，围绕重点招商目标企业，针对性策划招商项目，开展精准对接洽谈。</a:t>
              </a:r>
              <a:endParaRPr lang="en-US" altLang="zh-CN" kern="100" dirty="0">
                <a:cs typeface="+mn-ea"/>
                <a:sym typeface="+mn-lt"/>
              </a:endParaRPr>
            </a:p>
            <a:p>
              <a:pPr marL="285750" indent="-285750">
                <a:lnSpc>
                  <a:spcPct val="200000"/>
                </a:lnSpc>
                <a:buClr>
                  <a:srgbClr val="0A81CA"/>
                </a:buClr>
                <a:buFont typeface="Wingdings" panose="05000000000000000000" pitchFamily="2" charset="2"/>
                <a:buChar char="l"/>
              </a:pPr>
              <a:r>
                <a:rPr lang="zh-CN" altLang="en-US" kern="100" dirty="0">
                  <a:cs typeface="+mn-ea"/>
                  <a:sym typeface="+mn-lt"/>
                </a:rPr>
                <a:t>大力开展“赋能式”招商，招引</a:t>
              </a:r>
              <a:r>
                <a:rPr lang="en-US" altLang="zh-CN" kern="100" dirty="0">
                  <a:cs typeface="+mn-ea"/>
                  <a:sym typeface="+mn-lt"/>
                </a:rPr>
                <a:t>5G+</a:t>
              </a:r>
              <a:r>
                <a:rPr lang="zh-CN" altLang="en-US" kern="100" dirty="0">
                  <a:cs typeface="+mn-ea"/>
                  <a:sym typeface="+mn-lt"/>
                </a:rPr>
                <a:t>、智能物流、工业互联网等新兴产业，赋能传统产业转型升级；招引行业龙头企业，通过合资、合作、并购等方式赋能低效企业；招引生产性服务业，赋能各产业全面提质增效。</a:t>
              </a:r>
              <a:endParaRPr lang="en-US" altLang="zh-CN" kern="100" dirty="0">
                <a:cs typeface="+mn-ea"/>
                <a:sym typeface="+mn-lt"/>
              </a:endParaRPr>
            </a:p>
            <a:p>
              <a:pPr marL="285750" indent="-285750">
                <a:lnSpc>
                  <a:spcPct val="200000"/>
                </a:lnSpc>
                <a:buClr>
                  <a:srgbClr val="0A81CA"/>
                </a:buClr>
                <a:buFont typeface="Wingdings" panose="05000000000000000000" pitchFamily="2" charset="2"/>
                <a:buChar char="l"/>
              </a:pPr>
              <a:r>
                <a:rPr lang="zh-CN" altLang="en-US" kern="100" dirty="0">
                  <a:cs typeface="+mn-ea"/>
                  <a:sym typeface="+mn-lt"/>
                </a:rPr>
                <a:t>大力开展“种源式”招商，充分挖掘现有企业上下游客户投资潜力，发挥“以商招商”作用，吸引相关企业集聚发展。</a:t>
              </a:r>
              <a:endParaRPr lang="zh-CN" altLang="en-US" kern="100" dirty="0">
                <a:cs typeface="+mn-ea"/>
                <a:sym typeface="+mn-lt"/>
              </a:endParaRPr>
            </a:p>
          </p:txBody>
        </p:sp>
      </p:grpSp>
      <p:grpSp>
        <p:nvGrpSpPr>
          <p:cNvPr id="17" name="组合 16"/>
          <p:cNvGrpSpPr/>
          <p:nvPr/>
        </p:nvGrpSpPr>
        <p:grpSpPr>
          <a:xfrm>
            <a:off x="0" y="171450"/>
            <a:ext cx="12192000" cy="711200"/>
            <a:chOff x="0" y="171450"/>
            <a:chExt cx="12192000" cy="711200"/>
          </a:xfrm>
        </p:grpSpPr>
        <p:grpSp>
          <p:nvGrpSpPr>
            <p:cNvPr id="18" name="组合 17"/>
            <p:cNvGrpSpPr/>
            <p:nvPr/>
          </p:nvGrpSpPr>
          <p:grpSpPr>
            <a:xfrm>
              <a:off x="0" y="171450"/>
              <a:ext cx="12192000" cy="711200"/>
              <a:chOff x="0" y="171450"/>
              <a:chExt cx="12192000" cy="711200"/>
            </a:xfrm>
          </p:grpSpPr>
          <p:sp>
            <p:nvSpPr>
              <p:cNvPr id="20" name="矩形 19"/>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19"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grpSp>
        <p:nvGrpSpPr>
          <p:cNvPr id="22" name="组合 21"/>
          <p:cNvGrpSpPr/>
          <p:nvPr/>
        </p:nvGrpSpPr>
        <p:grpSpPr>
          <a:xfrm>
            <a:off x="685627" y="1117601"/>
            <a:ext cx="3091957" cy="502112"/>
            <a:chOff x="733252" y="1326689"/>
            <a:chExt cx="3292013" cy="502112"/>
          </a:xfrm>
        </p:grpSpPr>
        <p:sp>
          <p:nvSpPr>
            <p:cNvPr id="23" name="矩形: 圆角 22"/>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文本框 23"/>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3.</a:t>
              </a:r>
              <a:r>
                <a:rPr lang="zh-CN" altLang="en-US" sz="2000" b="1" kern="100" dirty="0">
                  <a:solidFill>
                    <a:srgbClr val="0070C0"/>
                  </a:solidFill>
                  <a:cs typeface="+mn-ea"/>
                  <a:sym typeface="+mn-lt"/>
                </a:rPr>
                <a:t>形成招商引资新优势</a:t>
              </a:r>
              <a:endParaRPr lang="en-US" altLang="zh-CN" sz="2000" b="1" kern="100" dirty="0">
                <a:solidFill>
                  <a:srgbClr val="0070C0"/>
                </a:solidFill>
                <a:cs typeface="+mn-ea"/>
                <a:sym typeface="+mn-lt"/>
              </a:endParaRPr>
            </a:p>
          </p:txBody>
        </p:sp>
      </p:grpSp>
      <p:grpSp>
        <p:nvGrpSpPr>
          <p:cNvPr id="3" name="组合 2"/>
          <p:cNvGrpSpPr/>
          <p:nvPr/>
        </p:nvGrpSpPr>
        <p:grpSpPr>
          <a:xfrm>
            <a:off x="3704033" y="1127945"/>
            <a:ext cx="4106467" cy="502470"/>
            <a:chOff x="3704033" y="1127945"/>
            <a:chExt cx="4106467" cy="502470"/>
          </a:xfrm>
        </p:grpSpPr>
        <p:sp>
          <p:nvSpPr>
            <p:cNvPr id="25" name="矩形: 圆角 24"/>
            <p:cNvSpPr/>
            <p:nvPr/>
          </p:nvSpPr>
          <p:spPr>
            <a:xfrm>
              <a:off x="4616724" y="1127945"/>
              <a:ext cx="3193776"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三是创新招商引资模式</a:t>
              </a:r>
              <a:endParaRPr lang="zh-CN" altLang="en-US" b="1" dirty="0">
                <a:solidFill>
                  <a:schemeClr val="bg1"/>
                </a:solidFill>
                <a:cs typeface="+mn-ea"/>
                <a:sym typeface="+mn-lt"/>
              </a:endParaRPr>
            </a:p>
          </p:txBody>
        </p:sp>
        <p:cxnSp>
          <p:nvCxnSpPr>
            <p:cNvPr id="26" name="直接连接符 25"/>
            <p:cNvCxnSpPr/>
            <p:nvPr/>
          </p:nvCxnSpPr>
          <p:spPr>
            <a:xfrm>
              <a:off x="3704033" y="1379180"/>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0" y="2105898"/>
            <a:ext cx="12192000" cy="4752102"/>
            <a:chOff x="0" y="2105898"/>
            <a:chExt cx="12192000" cy="4752102"/>
          </a:xfrm>
        </p:grpSpPr>
        <p:sp>
          <p:nvSpPr>
            <p:cNvPr id="17" name="矩形 16"/>
            <p:cNvSpPr/>
            <p:nvPr/>
          </p:nvSpPr>
          <p:spPr>
            <a:xfrm>
              <a:off x="0" y="5842000"/>
              <a:ext cx="12192000" cy="1016000"/>
            </a:xfrm>
            <a:prstGeom prst="rect">
              <a:avLst/>
            </a:prstGeom>
            <a:solidFill>
              <a:srgbClr val="0A81C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圆角 17"/>
            <p:cNvSpPr/>
            <p:nvPr/>
          </p:nvSpPr>
          <p:spPr>
            <a:xfrm>
              <a:off x="995679" y="2105898"/>
              <a:ext cx="10500995" cy="4167901"/>
            </a:xfrm>
            <a:prstGeom prst="roundRect">
              <a:avLst>
                <a:gd name="adj" fmla="val 1649"/>
              </a:avLst>
            </a:prstGeom>
            <a:solidFill>
              <a:schemeClr val="bg1"/>
            </a:soli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true"/>
                <a:tileRect/>
              </a:gradFill>
            </a:ln>
            <a:effectLst>
              <a:reflection blurRad="165100" stA="37000" endPos="2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20" name="文本框 19"/>
          <p:cNvSpPr txBox="true"/>
          <p:nvPr/>
        </p:nvSpPr>
        <p:spPr>
          <a:xfrm>
            <a:off x="1632882" y="3854135"/>
            <a:ext cx="9226588" cy="1846146"/>
          </a:xfrm>
          <a:prstGeom prst="rect">
            <a:avLst/>
          </a:prstGeom>
          <a:noFill/>
        </p:spPr>
        <p:txBody>
          <a:bodyPr wrap="square" rtlCol="0">
            <a:spAutoFit/>
          </a:bodyPr>
          <a:lstStyle/>
          <a:p>
            <a:pPr marL="342900" indent="-342900">
              <a:lnSpc>
                <a:spcPct val="200000"/>
              </a:lnSpc>
              <a:buClr>
                <a:srgbClr val="0A81CA"/>
              </a:buClr>
              <a:buFont typeface="Wingdings" panose="05000000000000000000" pitchFamily="2" charset="2"/>
              <a:buChar char="l"/>
            </a:pPr>
            <a:r>
              <a:rPr lang="zh-CN" altLang="en-US" sz="2000" kern="100" dirty="0">
                <a:cs typeface="+mn-ea"/>
                <a:sym typeface="+mn-lt"/>
              </a:rPr>
              <a:t>强化与基础设施、重大民生等领域主管部门的</a:t>
            </a:r>
            <a:r>
              <a:rPr lang="zh-CN" altLang="en-US" sz="2000" b="1" kern="100" dirty="0">
                <a:solidFill>
                  <a:srgbClr val="C00000"/>
                </a:solidFill>
                <a:cs typeface="+mn-ea"/>
                <a:sym typeface="+mn-lt"/>
              </a:rPr>
              <a:t>沟通联动</a:t>
            </a:r>
            <a:r>
              <a:rPr lang="zh-CN" altLang="en-US" sz="2000" kern="100" dirty="0">
                <a:cs typeface="+mn-ea"/>
                <a:sym typeface="+mn-lt"/>
              </a:rPr>
              <a:t>，形成</a:t>
            </a:r>
            <a:r>
              <a:rPr lang="zh-CN" altLang="en-US" sz="2000" b="1" kern="100" dirty="0">
                <a:solidFill>
                  <a:srgbClr val="C00000"/>
                </a:solidFill>
                <a:cs typeface="+mn-ea"/>
                <a:sym typeface="+mn-lt"/>
              </a:rPr>
              <a:t>工作合力</a:t>
            </a:r>
            <a:r>
              <a:rPr lang="zh-CN" altLang="en-US" sz="2000" kern="100" dirty="0">
                <a:cs typeface="+mn-ea"/>
                <a:sym typeface="+mn-lt"/>
              </a:rPr>
              <a:t>，在洽谈基础设施、重点民生项目时，加强</a:t>
            </a:r>
            <a:r>
              <a:rPr lang="zh-CN" altLang="en-US" sz="2000" b="1" kern="100" dirty="0">
                <a:solidFill>
                  <a:srgbClr val="C00000"/>
                </a:solidFill>
                <a:cs typeface="+mn-ea"/>
                <a:sym typeface="+mn-lt"/>
              </a:rPr>
              <a:t>市场开放度</a:t>
            </a:r>
            <a:r>
              <a:rPr lang="zh-CN" altLang="en-US" sz="2000" kern="100" dirty="0">
                <a:cs typeface="+mn-ea"/>
                <a:sym typeface="+mn-lt"/>
              </a:rPr>
              <a:t>的应用，引导建设方、投资方利用外资，优势互补，促进共同发展。</a:t>
            </a:r>
            <a:endParaRPr lang="zh-CN" altLang="en-US" sz="2000" kern="100" dirty="0">
              <a:cs typeface="+mn-ea"/>
              <a:sym typeface="+mn-lt"/>
            </a:endParaRPr>
          </a:p>
        </p:txBody>
      </p:sp>
      <p:grpSp>
        <p:nvGrpSpPr>
          <p:cNvPr id="19" name="组合 18"/>
          <p:cNvGrpSpPr/>
          <p:nvPr/>
        </p:nvGrpSpPr>
        <p:grpSpPr>
          <a:xfrm>
            <a:off x="1632882" y="2412674"/>
            <a:ext cx="9226588" cy="1426947"/>
            <a:chOff x="1632882" y="2412674"/>
            <a:chExt cx="9226588" cy="1426947"/>
          </a:xfrm>
        </p:grpSpPr>
        <p:sp>
          <p:nvSpPr>
            <p:cNvPr id="2" name="文本框 1"/>
            <p:cNvSpPr txBox="true"/>
            <p:nvPr/>
          </p:nvSpPr>
          <p:spPr>
            <a:xfrm>
              <a:off x="1632882" y="2412674"/>
              <a:ext cx="9226588" cy="1230593"/>
            </a:xfrm>
            <a:prstGeom prst="rect">
              <a:avLst/>
            </a:prstGeom>
            <a:noFill/>
          </p:spPr>
          <p:txBody>
            <a:bodyPr wrap="square" rtlCol="0">
              <a:spAutoFit/>
            </a:bodyPr>
            <a:lstStyle/>
            <a:p>
              <a:pPr marL="342900" indent="-342900">
                <a:lnSpc>
                  <a:spcPct val="200000"/>
                </a:lnSpc>
                <a:buClr>
                  <a:srgbClr val="0A81CA"/>
                </a:buClr>
                <a:buFont typeface="Wingdings" panose="05000000000000000000" pitchFamily="2" charset="2"/>
                <a:buChar char="l"/>
              </a:pPr>
              <a:r>
                <a:rPr lang="zh-CN" altLang="en-US" sz="2000" kern="100" dirty="0">
                  <a:cs typeface="+mn-ea"/>
                  <a:sym typeface="+mn-lt"/>
                </a:rPr>
                <a:t>充分发挥国有企业资源优势，</a:t>
              </a:r>
              <a:r>
                <a:rPr lang="zh-CN" altLang="en-US" sz="2000" b="1" kern="100" dirty="0">
                  <a:solidFill>
                    <a:srgbClr val="C00000"/>
                  </a:solidFill>
                  <a:cs typeface="+mn-ea"/>
                  <a:sym typeface="+mn-lt"/>
                </a:rPr>
                <a:t>采用产权转让</a:t>
              </a:r>
              <a:r>
                <a:rPr lang="zh-CN" altLang="en-US" sz="2000" kern="100" dirty="0">
                  <a:cs typeface="+mn-ea"/>
                  <a:sym typeface="+mn-lt"/>
                </a:rPr>
                <a:t>、</a:t>
              </a:r>
              <a:r>
                <a:rPr lang="zh-CN" altLang="en-US" sz="2000" b="1" kern="100" dirty="0">
                  <a:solidFill>
                    <a:srgbClr val="C00000"/>
                  </a:solidFill>
                  <a:cs typeface="+mn-ea"/>
                  <a:sym typeface="+mn-lt"/>
                </a:rPr>
                <a:t>增资扩股</a:t>
              </a:r>
              <a:r>
                <a:rPr lang="zh-CN" altLang="en-US" sz="2000" kern="100" dirty="0">
                  <a:cs typeface="+mn-ea"/>
                  <a:sym typeface="+mn-lt"/>
                </a:rPr>
                <a:t>、</a:t>
              </a:r>
              <a:r>
                <a:rPr lang="zh-CN" altLang="en-US" sz="2000" b="1" kern="100" dirty="0">
                  <a:solidFill>
                    <a:srgbClr val="C00000"/>
                  </a:solidFill>
                  <a:cs typeface="+mn-ea"/>
                  <a:sym typeface="+mn-lt"/>
                </a:rPr>
                <a:t>联合运营</a:t>
              </a:r>
              <a:r>
                <a:rPr lang="zh-CN" altLang="en-US" sz="2000" kern="100" dirty="0">
                  <a:cs typeface="+mn-ea"/>
                  <a:sym typeface="+mn-lt"/>
                </a:rPr>
                <a:t>等方式开展项目合作，引进世界</a:t>
              </a:r>
              <a:r>
                <a:rPr lang="en-US" altLang="zh-CN" sz="2000" kern="100" dirty="0">
                  <a:cs typeface="+mn-ea"/>
                  <a:sym typeface="+mn-lt"/>
                </a:rPr>
                <a:t>500</a:t>
              </a:r>
              <a:r>
                <a:rPr lang="zh-CN" altLang="en-US" sz="2000" kern="100" dirty="0">
                  <a:cs typeface="+mn-ea"/>
                  <a:sym typeface="+mn-lt"/>
                </a:rPr>
                <a:t>强及行业领军企业优质战略资源。</a:t>
              </a:r>
              <a:endParaRPr lang="en-US" altLang="zh-CN" sz="2000" kern="100" dirty="0">
                <a:cs typeface="+mn-ea"/>
                <a:sym typeface="+mn-lt"/>
              </a:endParaRPr>
            </a:p>
          </p:txBody>
        </p:sp>
        <p:cxnSp>
          <p:nvCxnSpPr>
            <p:cNvPr id="14" name="直接连接符 13"/>
            <p:cNvCxnSpPr/>
            <p:nvPr/>
          </p:nvCxnSpPr>
          <p:spPr>
            <a:xfrm>
              <a:off x="1727201" y="3839621"/>
              <a:ext cx="8943584"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0" y="171450"/>
            <a:ext cx="12192000" cy="711200"/>
            <a:chOff x="0" y="171450"/>
            <a:chExt cx="12192000" cy="711200"/>
          </a:xfrm>
        </p:grpSpPr>
        <p:grpSp>
          <p:nvGrpSpPr>
            <p:cNvPr id="22" name="组合 21"/>
            <p:cNvGrpSpPr/>
            <p:nvPr/>
          </p:nvGrpSpPr>
          <p:grpSpPr>
            <a:xfrm>
              <a:off x="0" y="171450"/>
              <a:ext cx="12192000" cy="711200"/>
              <a:chOff x="0" y="171450"/>
              <a:chExt cx="12192000" cy="711200"/>
            </a:xfrm>
          </p:grpSpPr>
          <p:sp>
            <p:nvSpPr>
              <p:cNvPr id="24" name="矩形 23"/>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3"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grpSp>
        <p:nvGrpSpPr>
          <p:cNvPr id="26" name="组合 25"/>
          <p:cNvGrpSpPr/>
          <p:nvPr/>
        </p:nvGrpSpPr>
        <p:grpSpPr>
          <a:xfrm>
            <a:off x="685627" y="1117601"/>
            <a:ext cx="3091957" cy="502112"/>
            <a:chOff x="733252" y="1326689"/>
            <a:chExt cx="3292013" cy="502112"/>
          </a:xfrm>
        </p:grpSpPr>
        <p:sp>
          <p:nvSpPr>
            <p:cNvPr id="27" name="矩形: 圆角 26"/>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3.</a:t>
              </a:r>
              <a:r>
                <a:rPr lang="zh-CN" altLang="en-US" sz="2000" b="1" kern="100" dirty="0">
                  <a:solidFill>
                    <a:srgbClr val="0070C0"/>
                  </a:solidFill>
                  <a:cs typeface="+mn-ea"/>
                  <a:sym typeface="+mn-lt"/>
                </a:rPr>
                <a:t>形成招商引资新优势</a:t>
              </a:r>
              <a:endParaRPr lang="en-US" altLang="zh-CN" sz="2000" b="1" kern="100" dirty="0">
                <a:solidFill>
                  <a:srgbClr val="0070C0"/>
                </a:solidFill>
                <a:cs typeface="+mn-ea"/>
                <a:sym typeface="+mn-lt"/>
              </a:endParaRPr>
            </a:p>
          </p:txBody>
        </p:sp>
      </p:grpSp>
      <p:grpSp>
        <p:nvGrpSpPr>
          <p:cNvPr id="3" name="组合 2"/>
          <p:cNvGrpSpPr/>
          <p:nvPr/>
        </p:nvGrpSpPr>
        <p:grpSpPr>
          <a:xfrm>
            <a:off x="3704033" y="1127945"/>
            <a:ext cx="4710385" cy="502470"/>
            <a:chOff x="3704033" y="1127945"/>
            <a:chExt cx="4710385" cy="502470"/>
          </a:xfrm>
        </p:grpSpPr>
        <p:sp>
          <p:nvSpPr>
            <p:cNvPr id="29" name="矩形: 圆角 28"/>
            <p:cNvSpPr/>
            <p:nvPr/>
          </p:nvSpPr>
          <p:spPr>
            <a:xfrm>
              <a:off x="4616724" y="1127945"/>
              <a:ext cx="3797694"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四是加强国有企业领域引进外资</a:t>
              </a:r>
              <a:endParaRPr lang="zh-CN" altLang="en-US" b="1" dirty="0">
                <a:solidFill>
                  <a:schemeClr val="bg1"/>
                </a:solidFill>
                <a:cs typeface="+mn-ea"/>
                <a:sym typeface="+mn-lt"/>
              </a:endParaRPr>
            </a:p>
          </p:txBody>
        </p:sp>
        <p:cxnSp>
          <p:nvCxnSpPr>
            <p:cNvPr id="30" name="直接连接符 29"/>
            <p:cNvCxnSpPr/>
            <p:nvPr/>
          </p:nvCxnSpPr>
          <p:spPr>
            <a:xfrm>
              <a:off x="3704033" y="1379180"/>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638205" y="1060661"/>
            <a:ext cx="8915589" cy="872836"/>
            <a:chOff x="1257300" y="1481436"/>
            <a:chExt cx="8915589" cy="872836"/>
          </a:xfrm>
        </p:grpSpPr>
        <p:sp>
          <p:nvSpPr>
            <p:cNvPr id="14" name="矩形: 圆角 13"/>
            <p:cNvSpPr/>
            <p:nvPr>
              <p:custDataLst>
                <p:tags r:id="rId1"/>
              </p:custDataLst>
            </p:nvPr>
          </p:nvSpPr>
          <p:spPr>
            <a:xfrm>
              <a:off x="1672359" y="1677246"/>
              <a:ext cx="1327204" cy="471746"/>
            </a:xfrm>
            <a:prstGeom prst="roundRect">
              <a:avLst>
                <a:gd name="adj" fmla="val 50000"/>
              </a:avLst>
            </a:prstGeom>
            <a:gradFill>
              <a:gsLst>
                <a:gs pos="0">
                  <a:srgbClr val="0070C0"/>
                </a:gs>
                <a:gs pos="100000">
                  <a:srgbClr val="0070C0"/>
                </a:gs>
              </a:gsLst>
              <a:lin ang="0" scaled="false"/>
            </a:gradFill>
            <a:ln>
              <a:noFill/>
            </a:ln>
            <a:effectLst>
              <a:outerShdw blurRad="152400" dist="152400" dir="2699995" algn="tl" rotWithShape="0">
                <a:srgbClr val="3DBAE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200" b="0" i="0" u="none" strike="noStrike" kern="1200" cap="none" spc="0" normalizeH="0" baseline="0" noProof="0" dirty="0">
                  <a:ln>
                    <a:noFill/>
                  </a:ln>
                  <a:solidFill>
                    <a:prstClr val="white"/>
                  </a:solidFill>
                  <a:effectLst/>
                  <a:uLnTx/>
                  <a:uFillTx/>
                  <a:cs typeface="+mn-ea"/>
                  <a:sym typeface="+mn-lt"/>
                </a:rPr>
                <a:t> </a:t>
              </a:r>
              <a:r>
                <a:rPr lang="zh-CN" altLang="en-US" sz="2200" b="1" dirty="0">
                  <a:solidFill>
                    <a:schemeClr val="bg1"/>
                  </a:solidFill>
                  <a:cs typeface="+mn-ea"/>
                  <a:sym typeface="+mn-lt"/>
                </a:rPr>
                <a:t>投 资</a:t>
              </a:r>
              <a:endParaRPr lang="zh-CN" altLang="en-US" sz="2200" b="1" dirty="0">
                <a:solidFill>
                  <a:schemeClr val="bg1"/>
                </a:solidFill>
                <a:cs typeface="+mn-ea"/>
                <a:sym typeface="+mn-lt"/>
              </a:endParaRPr>
            </a:p>
          </p:txBody>
        </p:sp>
        <p:sp>
          <p:nvSpPr>
            <p:cNvPr id="15" name="矩形: 圆角 14"/>
            <p:cNvSpPr/>
            <p:nvPr>
              <p:custDataLst>
                <p:tags r:id="rId2"/>
              </p:custDataLst>
            </p:nvPr>
          </p:nvSpPr>
          <p:spPr>
            <a:xfrm>
              <a:off x="3559320" y="1677246"/>
              <a:ext cx="1327204" cy="471746"/>
            </a:xfrm>
            <a:prstGeom prst="roundRect">
              <a:avLst>
                <a:gd name="adj" fmla="val 50000"/>
              </a:avLst>
            </a:prstGeom>
            <a:gradFill>
              <a:gsLst>
                <a:gs pos="0">
                  <a:srgbClr val="0070C0"/>
                </a:gs>
                <a:gs pos="100000">
                  <a:srgbClr val="0070C0"/>
                </a:gs>
              </a:gsLst>
              <a:lin ang="0" scaled="false"/>
            </a:gradFill>
            <a:ln>
              <a:noFill/>
            </a:ln>
            <a:effectLst>
              <a:outerShdw blurRad="152400" dist="152400" dir="2699995" algn="tl" rotWithShape="0">
                <a:srgbClr val="3DBAE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200" b="0" i="0" u="none" strike="noStrike" kern="1200" cap="none" spc="0" normalizeH="0" baseline="0" noProof="0" dirty="0">
                  <a:ln>
                    <a:noFill/>
                  </a:ln>
                  <a:solidFill>
                    <a:prstClr val="white"/>
                  </a:solidFill>
                  <a:effectLst/>
                  <a:uLnTx/>
                  <a:uFillTx/>
                  <a:cs typeface="+mn-ea"/>
                  <a:sym typeface="+mn-lt"/>
                </a:rPr>
                <a:t> </a:t>
              </a:r>
              <a:r>
                <a:rPr lang="zh-CN" altLang="en-US" sz="2200" b="1" dirty="0">
                  <a:solidFill>
                    <a:schemeClr val="bg1"/>
                  </a:solidFill>
                  <a:cs typeface="+mn-ea"/>
                  <a:sym typeface="+mn-lt"/>
                </a:rPr>
                <a:t>消 费</a:t>
              </a:r>
              <a:endParaRPr lang="zh-CN" altLang="en-US" sz="2200" b="1" dirty="0">
                <a:solidFill>
                  <a:schemeClr val="bg1"/>
                </a:solidFill>
                <a:cs typeface="+mn-ea"/>
                <a:sym typeface="+mn-lt"/>
              </a:endParaRPr>
            </a:p>
          </p:txBody>
        </p:sp>
        <p:sp>
          <p:nvSpPr>
            <p:cNvPr id="16" name="矩形: 圆角 15"/>
            <p:cNvSpPr/>
            <p:nvPr>
              <p:custDataLst>
                <p:tags r:id="rId3"/>
              </p:custDataLst>
            </p:nvPr>
          </p:nvSpPr>
          <p:spPr>
            <a:xfrm>
              <a:off x="5446281" y="1677246"/>
              <a:ext cx="1327204" cy="471746"/>
            </a:xfrm>
            <a:prstGeom prst="roundRect">
              <a:avLst>
                <a:gd name="adj" fmla="val 50000"/>
              </a:avLst>
            </a:prstGeom>
            <a:gradFill>
              <a:gsLst>
                <a:gs pos="0">
                  <a:srgbClr val="0070C0"/>
                </a:gs>
                <a:gs pos="100000">
                  <a:srgbClr val="0070C0"/>
                </a:gs>
              </a:gsLst>
              <a:lin ang="0" scaled="false"/>
            </a:gradFill>
            <a:ln>
              <a:noFill/>
            </a:ln>
            <a:effectLst>
              <a:outerShdw blurRad="152400" dist="152400" dir="2699995" algn="tl" rotWithShape="0">
                <a:srgbClr val="3DBAE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200" b="0" i="0" u="none" strike="noStrike" kern="1200" cap="none" spc="0" normalizeH="0" baseline="0" noProof="0" dirty="0">
                  <a:ln>
                    <a:noFill/>
                  </a:ln>
                  <a:solidFill>
                    <a:prstClr val="white"/>
                  </a:solidFill>
                  <a:effectLst/>
                  <a:uLnTx/>
                  <a:uFillTx/>
                  <a:cs typeface="+mn-ea"/>
                  <a:sym typeface="+mn-lt"/>
                </a:rPr>
                <a:t> </a:t>
              </a:r>
              <a:r>
                <a:rPr lang="zh-CN" altLang="en-US" sz="2200" b="1" dirty="0">
                  <a:solidFill>
                    <a:schemeClr val="bg1"/>
                  </a:solidFill>
                  <a:cs typeface="+mn-ea"/>
                  <a:sym typeface="+mn-lt"/>
                </a:rPr>
                <a:t>净出口</a:t>
              </a:r>
              <a:endParaRPr lang="zh-CN" altLang="en-US" sz="2200" b="1" dirty="0">
                <a:solidFill>
                  <a:schemeClr val="bg1"/>
                </a:solidFill>
                <a:cs typeface="+mn-ea"/>
                <a:sym typeface="+mn-lt"/>
              </a:endParaRPr>
            </a:p>
          </p:txBody>
        </p:sp>
        <p:sp>
          <p:nvSpPr>
            <p:cNvPr id="17" name="加号 16"/>
            <p:cNvSpPr/>
            <p:nvPr/>
          </p:nvSpPr>
          <p:spPr>
            <a:xfrm>
              <a:off x="3115611" y="1749289"/>
              <a:ext cx="327660" cy="327660"/>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加号 17"/>
            <p:cNvSpPr/>
            <p:nvPr/>
          </p:nvSpPr>
          <p:spPr>
            <a:xfrm>
              <a:off x="5002572" y="1749289"/>
              <a:ext cx="327660" cy="327660"/>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等号 19"/>
            <p:cNvSpPr/>
            <p:nvPr/>
          </p:nvSpPr>
          <p:spPr>
            <a:xfrm>
              <a:off x="7003044" y="1793315"/>
              <a:ext cx="357765" cy="235873"/>
            </a:xfrm>
            <a:prstGeom prst="mathEqual">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5" name="组合 24"/>
            <p:cNvGrpSpPr/>
            <p:nvPr/>
          </p:nvGrpSpPr>
          <p:grpSpPr>
            <a:xfrm>
              <a:off x="7360809" y="1557829"/>
              <a:ext cx="2645398" cy="646331"/>
              <a:chOff x="7360809" y="1557829"/>
              <a:chExt cx="2645398" cy="646331"/>
            </a:xfrm>
          </p:grpSpPr>
          <p:sp>
            <p:nvSpPr>
              <p:cNvPr id="21" name="文本框 20"/>
              <p:cNvSpPr txBox="true"/>
              <p:nvPr/>
            </p:nvSpPr>
            <p:spPr>
              <a:xfrm>
                <a:off x="7360809" y="1557829"/>
                <a:ext cx="1405198" cy="646331"/>
              </a:xfrm>
              <a:prstGeom prst="rect">
                <a:avLst/>
              </a:prstGeom>
              <a:noFill/>
            </p:spPr>
            <p:txBody>
              <a:bodyPr wrap="square" rtlCol="0">
                <a:spAutoFit/>
              </a:bodyPr>
              <a:lstStyle/>
              <a:p>
                <a:pPr algn="ctr"/>
                <a:r>
                  <a:rPr lang="en-US" altLang="zh-CN" sz="3600" b="1" spc="300" dirty="0">
                    <a:solidFill>
                      <a:srgbClr val="C00000"/>
                    </a:solidFill>
                    <a:cs typeface="+mn-ea"/>
                    <a:sym typeface="+mn-lt"/>
                  </a:rPr>
                  <a:t>GDP</a:t>
                </a:r>
                <a:endParaRPr lang="en-US" altLang="zh-CN" sz="3600" b="1" spc="300" dirty="0">
                  <a:solidFill>
                    <a:srgbClr val="C00000"/>
                  </a:solidFill>
                  <a:cs typeface="+mn-ea"/>
                  <a:sym typeface="+mn-lt"/>
                </a:endParaRPr>
              </a:p>
            </p:txBody>
          </p:sp>
          <p:sp>
            <p:nvSpPr>
              <p:cNvPr id="22" name="文本框 21"/>
              <p:cNvSpPr txBox="true"/>
              <p:nvPr/>
            </p:nvSpPr>
            <p:spPr>
              <a:xfrm>
                <a:off x="8601010" y="1718105"/>
                <a:ext cx="1405197" cy="430887"/>
              </a:xfrm>
              <a:prstGeom prst="rect">
                <a:avLst/>
              </a:prstGeom>
              <a:noFill/>
            </p:spPr>
            <p:txBody>
              <a:bodyPr wrap="square" rtlCol="0">
                <a:spAutoFit/>
              </a:bodyPr>
              <a:lstStyle/>
              <a:p>
                <a:r>
                  <a:rPr lang="zh-CN" altLang="en-US" sz="2200" b="1" dirty="0">
                    <a:solidFill>
                      <a:srgbClr val="0070C0"/>
                    </a:solidFill>
                    <a:cs typeface="+mn-ea"/>
                    <a:sym typeface="+mn-lt"/>
                  </a:rPr>
                  <a:t>最终需求</a:t>
                </a:r>
                <a:endParaRPr lang="zh-CN" altLang="en-US" sz="2200" b="1" dirty="0">
                  <a:solidFill>
                    <a:srgbClr val="0070C0"/>
                  </a:solidFill>
                  <a:cs typeface="+mn-ea"/>
                  <a:sym typeface="+mn-lt"/>
                </a:endParaRPr>
              </a:p>
            </p:txBody>
          </p:sp>
        </p:grpSp>
        <p:sp>
          <p:nvSpPr>
            <p:cNvPr id="26" name="缺角矩形 25"/>
            <p:cNvSpPr/>
            <p:nvPr/>
          </p:nvSpPr>
          <p:spPr>
            <a:xfrm>
              <a:off x="1257300" y="1481436"/>
              <a:ext cx="8915589" cy="872836"/>
            </a:xfrm>
            <a:prstGeom prst="plaque">
              <a:avLst/>
            </a:prstGeom>
            <a:noFill/>
            <a:ln>
              <a:solidFill>
                <a:srgbClr val="0070C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a:off x="850883" y="2220132"/>
            <a:ext cx="10390533" cy="2335332"/>
            <a:chOff x="850883" y="2220132"/>
            <a:chExt cx="10390533" cy="2335332"/>
          </a:xfrm>
        </p:grpSpPr>
        <p:sp>
          <p:nvSpPr>
            <p:cNvPr id="34" name="矩形 33"/>
            <p:cNvSpPr/>
            <p:nvPr/>
          </p:nvSpPr>
          <p:spPr>
            <a:xfrm>
              <a:off x="880013" y="2497742"/>
              <a:ext cx="10361403" cy="17984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3" name="组合 32"/>
            <p:cNvGrpSpPr/>
            <p:nvPr/>
          </p:nvGrpSpPr>
          <p:grpSpPr>
            <a:xfrm>
              <a:off x="850883" y="2220132"/>
              <a:ext cx="4209822" cy="2335332"/>
              <a:chOff x="752611" y="2930073"/>
              <a:chExt cx="5052559" cy="2802827"/>
            </a:xfrm>
          </p:grpSpPr>
          <p:pic>
            <p:nvPicPr>
              <p:cNvPr id="29" name="图片 28"/>
              <p:cNvPicPr>
                <a:picLocks noChangeAspect="true"/>
              </p:cNvPicPr>
              <p:nvPr/>
            </p:nvPicPr>
            <p:blipFill rotWithShape="true">
              <a:blip r:embed="rId4" cstate="print">
                <a:extLst>
                  <a:ext uri="{28A0092B-C50C-407E-A947-70E740481C1C}">
                    <a14:useLocalDpi xmlns:a14="http://schemas.microsoft.com/office/drawing/2010/main" val="false"/>
                  </a:ext>
                </a:extLst>
              </a:blip>
              <a:srcRect t="32042"/>
              <a:stretch>
                <a:fillRect/>
              </a:stretch>
            </p:blipFill>
            <p:spPr>
              <a:xfrm>
                <a:off x="752611" y="2930073"/>
                <a:ext cx="5052559" cy="2802827"/>
              </a:xfrm>
              <a:prstGeom prst="rect">
                <a:avLst/>
              </a:prstGeom>
              <a:effectLst>
                <a:outerShdw blurRad="63500" sx="102000" sy="102000" algn="ctr" rotWithShape="0">
                  <a:schemeClr val="accent5">
                    <a:lumMod val="50000"/>
                    <a:alpha val="40000"/>
                  </a:schemeClr>
                </a:outerShdw>
              </a:effectLst>
            </p:spPr>
          </p:pic>
          <p:grpSp>
            <p:nvGrpSpPr>
              <p:cNvPr id="32" name="组合 31"/>
              <p:cNvGrpSpPr/>
              <p:nvPr/>
            </p:nvGrpSpPr>
            <p:grpSpPr>
              <a:xfrm>
                <a:off x="752611" y="3041841"/>
                <a:ext cx="4078412" cy="514159"/>
                <a:chOff x="752611" y="3041841"/>
                <a:chExt cx="4078412" cy="514159"/>
              </a:xfrm>
            </p:grpSpPr>
            <p:sp>
              <p:nvSpPr>
                <p:cNvPr id="30" name="矩形 29"/>
                <p:cNvSpPr/>
                <p:nvPr/>
              </p:nvSpPr>
              <p:spPr>
                <a:xfrm>
                  <a:off x="752611" y="3041841"/>
                  <a:ext cx="4078412" cy="514159"/>
                </a:xfrm>
                <a:prstGeom prst="rect">
                  <a:avLst/>
                </a:prstGeom>
                <a:gradFill>
                  <a:gsLst>
                    <a:gs pos="45000">
                      <a:srgbClr val="0070C0"/>
                    </a:gs>
                    <a:gs pos="100000">
                      <a:srgbClr val="0070C0">
                        <a:alpha val="0"/>
                      </a:srgbClr>
                    </a:gs>
                  </a:gsLst>
                  <a:lin ang="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p:cNvSpPr txBox="true"/>
                <p:nvPr/>
              </p:nvSpPr>
              <p:spPr>
                <a:xfrm>
                  <a:off x="786349" y="3100180"/>
                  <a:ext cx="3750309" cy="406327"/>
                </a:xfrm>
                <a:prstGeom prst="rect">
                  <a:avLst/>
                </a:prstGeom>
                <a:noFill/>
              </p:spPr>
              <p:txBody>
                <a:bodyPr wrap="square" rtlCol="0">
                  <a:spAutoFit/>
                </a:bodyPr>
                <a:lstStyle/>
                <a:p>
                  <a:r>
                    <a:rPr lang="zh-CN" altLang="en-US" sz="1600" b="1" dirty="0">
                      <a:solidFill>
                        <a:schemeClr val="bg1"/>
                      </a:solidFill>
                      <a:cs typeface="+mn-ea"/>
                      <a:sym typeface="+mn-lt"/>
                    </a:rPr>
                    <a:t>拉动</a:t>
                  </a:r>
                  <a:r>
                    <a:rPr lang="en-US" altLang="zh-CN" sz="1600" b="1" dirty="0">
                      <a:solidFill>
                        <a:schemeClr val="bg1"/>
                      </a:solidFill>
                      <a:cs typeface="+mn-ea"/>
                      <a:sym typeface="+mn-lt"/>
                    </a:rPr>
                    <a:t>GDP</a:t>
                  </a:r>
                  <a:r>
                    <a:rPr lang="zh-CN" altLang="en-US" sz="1600" b="1" dirty="0">
                      <a:solidFill>
                        <a:schemeClr val="bg1"/>
                      </a:solidFill>
                      <a:cs typeface="+mn-ea"/>
                      <a:sym typeface="+mn-lt"/>
                    </a:rPr>
                    <a:t>增长的“三驾马车”</a:t>
                  </a:r>
                  <a:endParaRPr lang="zh-CN" altLang="en-US" sz="1600" b="1" dirty="0">
                    <a:solidFill>
                      <a:schemeClr val="bg1"/>
                    </a:solidFill>
                    <a:cs typeface="+mn-ea"/>
                    <a:sym typeface="+mn-lt"/>
                  </a:endParaRPr>
                </a:p>
              </p:txBody>
            </p:sp>
          </p:grpSp>
        </p:grpSp>
        <p:sp>
          <p:nvSpPr>
            <p:cNvPr id="35" name="文本框 34"/>
            <p:cNvSpPr txBox="true"/>
            <p:nvPr/>
          </p:nvSpPr>
          <p:spPr>
            <a:xfrm>
              <a:off x="5573675" y="2609315"/>
              <a:ext cx="5303132" cy="1422954"/>
            </a:xfrm>
            <a:prstGeom prst="rect">
              <a:avLst/>
            </a:prstGeom>
            <a:noFill/>
          </p:spPr>
          <p:txBody>
            <a:bodyPr wrap="square" rtlCol="0">
              <a:spAutoFit/>
            </a:bodyPr>
            <a:lstStyle/>
            <a:p>
              <a:pPr>
                <a:lnSpc>
                  <a:spcPct val="150000"/>
                </a:lnSpc>
              </a:pPr>
              <a:r>
                <a:rPr lang="zh-CN" altLang="en-US" sz="2000" dirty="0">
                  <a:solidFill>
                    <a:schemeClr val="bg1"/>
                  </a:solidFill>
                  <a:cs typeface="+mn-ea"/>
                  <a:sym typeface="+mn-lt"/>
                </a:rPr>
                <a:t>商务投资促进主管部门承担着招商引资、促进消费、外贸进出口等有关职责，可以说，是</a:t>
              </a:r>
              <a:r>
                <a:rPr lang="zh-CN" altLang="en-US" sz="2000" b="1" dirty="0">
                  <a:solidFill>
                    <a:srgbClr val="FFFF00"/>
                  </a:solidFill>
                  <a:cs typeface="+mn-ea"/>
                  <a:sym typeface="+mn-lt"/>
                </a:rPr>
                <a:t>驱动“三驾马车”的重要引擎</a:t>
              </a:r>
              <a:r>
                <a:rPr lang="zh-CN" altLang="en-US" sz="2000" dirty="0">
                  <a:solidFill>
                    <a:schemeClr val="bg1"/>
                  </a:solidFill>
                  <a:cs typeface="+mn-ea"/>
                  <a:sym typeface="+mn-lt"/>
                </a:rPr>
                <a:t>。</a:t>
              </a:r>
              <a:endParaRPr lang="zh-CN" altLang="en-US" sz="2000" dirty="0">
                <a:solidFill>
                  <a:schemeClr val="bg1"/>
                </a:solidFill>
                <a:cs typeface="+mn-ea"/>
                <a:sym typeface="+mn-lt"/>
              </a:endParaRPr>
            </a:p>
          </p:txBody>
        </p:sp>
      </p:grpSp>
      <p:grpSp>
        <p:nvGrpSpPr>
          <p:cNvPr id="13" name="组合 12"/>
          <p:cNvGrpSpPr/>
          <p:nvPr/>
        </p:nvGrpSpPr>
        <p:grpSpPr>
          <a:xfrm>
            <a:off x="-4772705" y="5314950"/>
            <a:ext cx="10720223" cy="1216912"/>
            <a:chOff x="-4201205" y="5505450"/>
            <a:chExt cx="10720223" cy="1216912"/>
          </a:xfrm>
        </p:grpSpPr>
        <p:sp>
          <p:nvSpPr>
            <p:cNvPr id="57" name="矩形: 圆角 56"/>
            <p:cNvSpPr/>
            <p:nvPr/>
          </p:nvSpPr>
          <p:spPr>
            <a:xfrm>
              <a:off x="-4201205" y="5505450"/>
              <a:ext cx="10353636" cy="1216912"/>
            </a:xfrm>
            <a:prstGeom prst="roundRect">
              <a:avLst>
                <a:gd name="adj" fmla="val 50000"/>
              </a:avLst>
            </a:prstGeom>
            <a:gradFill flip="none" rotWithShape="true">
              <a:gsLst>
                <a:gs pos="0">
                  <a:schemeClr val="accent1">
                    <a:lumMod val="60000"/>
                    <a:lumOff val="40000"/>
                    <a:alpha val="29000"/>
                  </a:schemeClr>
                </a:gs>
                <a:gs pos="100000">
                  <a:schemeClr val="accent1">
                    <a:alpha val="0"/>
                  </a:schemeClr>
                </a:gs>
              </a:gsLst>
              <a:lin ang="10800000" scaled="true"/>
              <a:tileRect/>
            </a:gradFill>
            <a:ln>
              <a:gradFill flip="none" rotWithShape="true">
                <a:gsLst>
                  <a:gs pos="33000">
                    <a:schemeClr val="accent1">
                      <a:lumMod val="45000"/>
                      <a:lumOff val="55000"/>
                      <a:alpha val="0"/>
                    </a:schemeClr>
                  </a:gs>
                  <a:gs pos="100000">
                    <a:schemeClr val="accent1">
                      <a:lumMod val="30000"/>
                      <a:lumOff val="70000"/>
                      <a:alpha val="62000"/>
                    </a:schemeClr>
                  </a:gs>
                </a:gsLst>
                <a:lin ang="0" scaled="true"/>
                <a:tileRect/>
              </a:gradFill>
            </a:ln>
            <a:effectLst>
              <a:reflection blurRad="127000" stA="52000" endA="300" endPos="27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文本框 49"/>
            <p:cNvSpPr txBox="true"/>
            <p:nvPr/>
          </p:nvSpPr>
          <p:spPr>
            <a:xfrm>
              <a:off x="2946432" y="5673413"/>
              <a:ext cx="2424927" cy="430887"/>
            </a:xfrm>
            <a:prstGeom prst="rect">
              <a:avLst/>
            </a:prstGeom>
            <a:noFill/>
          </p:spPr>
          <p:txBody>
            <a:bodyPr wrap="square" rtlCol="0">
              <a:spAutoFit/>
            </a:bodyPr>
            <a:lstStyle/>
            <a:p>
              <a:r>
                <a:rPr lang="zh-CN" altLang="en-US" sz="2200" kern="100" dirty="0">
                  <a:cs typeface="+mn-ea"/>
                  <a:sym typeface="+mn-lt"/>
                </a:rPr>
                <a:t>消费是最终需求</a:t>
              </a:r>
              <a:endParaRPr lang="zh-CN" altLang="en-US" sz="2200" dirty="0">
                <a:cs typeface="+mn-ea"/>
                <a:sym typeface="+mn-lt"/>
              </a:endParaRPr>
            </a:p>
          </p:txBody>
        </p:sp>
        <p:sp>
          <p:nvSpPr>
            <p:cNvPr id="53" name="文本框 52"/>
            <p:cNvSpPr txBox="true"/>
            <p:nvPr/>
          </p:nvSpPr>
          <p:spPr>
            <a:xfrm>
              <a:off x="2946432" y="6199194"/>
              <a:ext cx="2424927" cy="430887"/>
            </a:xfrm>
            <a:prstGeom prst="rect">
              <a:avLst/>
            </a:prstGeom>
            <a:noFill/>
          </p:spPr>
          <p:txBody>
            <a:bodyPr wrap="square" rtlCol="0">
              <a:spAutoFit/>
            </a:bodyPr>
            <a:lstStyle/>
            <a:p>
              <a:r>
                <a:rPr lang="zh-CN" altLang="en-US" sz="2200" kern="100" dirty="0">
                  <a:cs typeface="+mn-ea"/>
                  <a:sym typeface="+mn-lt"/>
                </a:rPr>
                <a:t>投资是中间需求</a:t>
              </a:r>
              <a:endParaRPr lang="zh-CN" altLang="en-US" sz="2200" dirty="0">
                <a:cs typeface="+mn-ea"/>
                <a:sym typeface="+mn-lt"/>
              </a:endParaRPr>
            </a:p>
          </p:txBody>
        </p:sp>
        <p:sp>
          <p:nvSpPr>
            <p:cNvPr id="58" name="矩形: 圆角 57"/>
            <p:cNvSpPr/>
            <p:nvPr/>
          </p:nvSpPr>
          <p:spPr>
            <a:xfrm>
              <a:off x="5221832" y="5809221"/>
              <a:ext cx="1297186" cy="608083"/>
            </a:xfrm>
            <a:prstGeom prst="roundRect">
              <a:avLst>
                <a:gd name="adj" fmla="val 50000"/>
              </a:avLst>
            </a:prstGeom>
            <a:gradFill>
              <a:gsLst>
                <a:gs pos="0">
                  <a:schemeClr val="accent2">
                    <a:lumMod val="20000"/>
                    <a:lumOff val="80000"/>
                  </a:schemeClr>
                </a:gs>
                <a:gs pos="100000">
                  <a:schemeClr val="accent2"/>
                </a:gs>
              </a:gsLst>
              <a:lin ang="2700000" scaled="true"/>
            </a:gradFill>
            <a:ln>
              <a:gradFill flip="none" rotWithShape="true">
                <a:gsLst>
                  <a:gs pos="0">
                    <a:schemeClr val="bg1"/>
                  </a:gs>
                  <a:gs pos="43000">
                    <a:schemeClr val="accent2"/>
                  </a:gs>
                  <a:gs pos="100000">
                    <a:schemeClr val="bg1"/>
                  </a:gs>
                </a:gsLst>
                <a:lin ang="2700000" scaled="true"/>
                <a:tileRect/>
              </a:gradFill>
            </a:ln>
            <a:effectLst>
              <a:outerShdw blurRad="317500" dist="114300" dir="5400000" sx="97000" sy="97000" algn="t" rotWithShape="0">
                <a:schemeClr val="accent1">
                  <a:lumMod val="75000"/>
                  <a:alpha val="22000"/>
                </a:scheme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gradFill>
                    <a:gsLst>
                      <a:gs pos="43000">
                        <a:schemeClr val="accent2">
                          <a:lumMod val="52000"/>
                        </a:schemeClr>
                      </a:gs>
                      <a:gs pos="100000">
                        <a:schemeClr val="accent2">
                          <a:lumMod val="51000"/>
                        </a:schemeClr>
                      </a:gs>
                    </a:gsLst>
                    <a:lin ang="2700000" scaled="true"/>
                  </a:gradFill>
                  <a:cs typeface="+mn-ea"/>
                  <a:sym typeface="+mn-lt"/>
                </a:rPr>
                <a:t>内需</a:t>
              </a:r>
              <a:endParaRPr lang="zh-CN" altLang="en-US" sz="2600" b="1" dirty="0">
                <a:gradFill>
                  <a:gsLst>
                    <a:gs pos="43000">
                      <a:schemeClr val="accent2">
                        <a:lumMod val="52000"/>
                      </a:schemeClr>
                    </a:gs>
                    <a:gs pos="100000">
                      <a:schemeClr val="accent2">
                        <a:lumMod val="51000"/>
                      </a:schemeClr>
                    </a:gs>
                  </a:gsLst>
                  <a:lin ang="2700000" scaled="true"/>
                </a:gradFill>
                <a:cs typeface="+mn-ea"/>
                <a:sym typeface="+mn-lt"/>
              </a:endParaRPr>
            </a:p>
          </p:txBody>
        </p:sp>
      </p:grpSp>
      <p:grpSp>
        <p:nvGrpSpPr>
          <p:cNvPr id="3" name="组合 2"/>
          <p:cNvGrpSpPr/>
          <p:nvPr/>
        </p:nvGrpSpPr>
        <p:grpSpPr>
          <a:xfrm>
            <a:off x="6020184" y="5286653"/>
            <a:ext cx="10720223" cy="1216912"/>
            <a:chOff x="6591684" y="5477153"/>
            <a:chExt cx="10720223" cy="1216912"/>
          </a:xfrm>
        </p:grpSpPr>
        <p:sp>
          <p:nvSpPr>
            <p:cNvPr id="59" name="矩形: 圆角 58"/>
            <p:cNvSpPr/>
            <p:nvPr/>
          </p:nvSpPr>
          <p:spPr>
            <a:xfrm flipH="true">
              <a:off x="6958271" y="5477153"/>
              <a:ext cx="10353636" cy="1216912"/>
            </a:xfrm>
            <a:prstGeom prst="roundRect">
              <a:avLst>
                <a:gd name="adj" fmla="val 50000"/>
              </a:avLst>
            </a:prstGeom>
            <a:gradFill flip="none" rotWithShape="true">
              <a:gsLst>
                <a:gs pos="0">
                  <a:schemeClr val="accent1">
                    <a:lumMod val="60000"/>
                    <a:lumOff val="40000"/>
                    <a:alpha val="29000"/>
                  </a:schemeClr>
                </a:gs>
                <a:gs pos="100000">
                  <a:schemeClr val="accent1">
                    <a:alpha val="0"/>
                  </a:schemeClr>
                </a:gs>
              </a:gsLst>
              <a:lin ang="10800000" scaled="true"/>
              <a:tileRect/>
            </a:gradFill>
            <a:ln>
              <a:gradFill flip="none" rotWithShape="true">
                <a:gsLst>
                  <a:gs pos="33000">
                    <a:schemeClr val="accent1">
                      <a:lumMod val="45000"/>
                      <a:lumOff val="55000"/>
                      <a:alpha val="0"/>
                    </a:schemeClr>
                  </a:gs>
                  <a:gs pos="100000">
                    <a:schemeClr val="accent1">
                      <a:lumMod val="30000"/>
                      <a:lumOff val="70000"/>
                      <a:alpha val="62000"/>
                    </a:schemeClr>
                  </a:gs>
                </a:gsLst>
                <a:lin ang="0" scaled="true"/>
                <a:tileRect/>
              </a:gradFill>
            </a:ln>
            <a:effectLst>
              <a:reflection blurRad="127000" stA="52000" endA="300" endPos="27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矩形: 圆角 59"/>
            <p:cNvSpPr/>
            <p:nvPr/>
          </p:nvSpPr>
          <p:spPr>
            <a:xfrm>
              <a:off x="6591684" y="5811704"/>
              <a:ext cx="1297186" cy="608083"/>
            </a:xfrm>
            <a:prstGeom prst="roundRect">
              <a:avLst>
                <a:gd name="adj" fmla="val 50000"/>
              </a:avLst>
            </a:prstGeom>
            <a:gradFill>
              <a:gsLst>
                <a:gs pos="0">
                  <a:schemeClr val="accent5">
                    <a:lumMod val="20000"/>
                    <a:lumOff val="80000"/>
                  </a:schemeClr>
                </a:gs>
                <a:gs pos="100000">
                  <a:srgbClr val="0070C0"/>
                </a:gs>
              </a:gsLst>
              <a:lin ang="2700000" scaled="true"/>
            </a:gradFill>
            <a:ln>
              <a:gradFill flip="none" rotWithShape="true">
                <a:gsLst>
                  <a:gs pos="0">
                    <a:schemeClr val="bg1"/>
                  </a:gs>
                  <a:gs pos="43000">
                    <a:schemeClr val="accent1">
                      <a:lumMod val="75000"/>
                    </a:schemeClr>
                  </a:gs>
                  <a:gs pos="100000">
                    <a:schemeClr val="bg1"/>
                  </a:gs>
                </a:gsLst>
                <a:lin ang="2700000" scaled="true"/>
                <a:tileRect/>
              </a:gradFill>
            </a:ln>
            <a:effectLst>
              <a:outerShdw blurRad="317500" dist="114300" dir="5400000" sx="97000" sy="97000" algn="t" rotWithShape="0">
                <a:schemeClr val="accent1">
                  <a:lumMod val="75000"/>
                  <a:alpha val="22000"/>
                </a:scheme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rgbClr val="0070C0"/>
                  </a:solidFill>
                  <a:cs typeface="+mn-ea"/>
                  <a:sym typeface="+mn-lt"/>
                </a:rPr>
                <a:t>外需</a:t>
              </a:r>
              <a:endParaRPr lang="zh-CN" altLang="en-US" sz="2600" b="1" dirty="0">
                <a:solidFill>
                  <a:srgbClr val="0070C0"/>
                </a:solidFill>
                <a:cs typeface="+mn-ea"/>
                <a:sym typeface="+mn-lt"/>
              </a:endParaRPr>
            </a:p>
          </p:txBody>
        </p:sp>
        <p:sp>
          <p:nvSpPr>
            <p:cNvPr id="61" name="文本框 60"/>
            <p:cNvSpPr txBox="true"/>
            <p:nvPr/>
          </p:nvSpPr>
          <p:spPr>
            <a:xfrm>
              <a:off x="7981894" y="5883164"/>
              <a:ext cx="949222" cy="430887"/>
            </a:xfrm>
            <a:prstGeom prst="rect">
              <a:avLst/>
            </a:prstGeom>
            <a:noFill/>
          </p:spPr>
          <p:txBody>
            <a:bodyPr wrap="square" rtlCol="0">
              <a:spAutoFit/>
            </a:bodyPr>
            <a:lstStyle/>
            <a:p>
              <a:r>
                <a:rPr lang="zh-CN" altLang="en-US" sz="2200" kern="100" dirty="0">
                  <a:cs typeface="+mn-ea"/>
                  <a:sym typeface="+mn-lt"/>
                </a:rPr>
                <a:t>出口</a:t>
              </a:r>
              <a:endParaRPr lang="zh-CN" altLang="en-US" sz="2200" dirty="0">
                <a:cs typeface="+mn-ea"/>
                <a:sym typeface="+mn-lt"/>
              </a:endParaRPr>
            </a:p>
          </p:txBody>
        </p:sp>
      </p:grpSp>
      <p:pic>
        <p:nvPicPr>
          <p:cNvPr id="12" name="图片 11"/>
          <p:cNvPicPr>
            <a:picLocks noChangeAspect="true"/>
          </p:cNvPicPr>
          <p:nvPr/>
        </p:nvPicPr>
        <p:blipFill>
          <a:blip r:embed="rId5"/>
          <a:stretch>
            <a:fillRect/>
          </a:stretch>
        </p:blipFill>
        <p:spPr>
          <a:xfrm>
            <a:off x="4798733" y="-73543"/>
            <a:ext cx="2523963" cy="1127858"/>
          </a:xfrm>
          <a:prstGeom prst="rect">
            <a:avLst/>
          </a:prstGeom>
        </p:spPr>
      </p:pic>
      <p:pic>
        <p:nvPicPr>
          <p:cNvPr id="19" name="图片 18"/>
          <p:cNvPicPr>
            <a:picLocks noChangeAspect="true"/>
          </p:cNvPicPr>
          <p:nvPr/>
        </p:nvPicPr>
        <p:blipFill>
          <a:blip r:embed="rId6"/>
          <a:stretch>
            <a:fillRect/>
          </a:stretch>
        </p:blipFill>
        <p:spPr>
          <a:xfrm>
            <a:off x="598224" y="4458538"/>
            <a:ext cx="10924979" cy="9754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ppt_x"/>
                                          </p:val>
                                        </p:tav>
                                        <p:tav tm="100000">
                                          <p:val>
                                            <p:strVal val="#ppt_x"/>
                                          </p:val>
                                        </p:tav>
                                      </p:tavLst>
                                    </p:anim>
                                    <p:anim calcmode="lin" valueType="num">
                                      <p:cBhvr additive="base">
                                        <p:cTn id="19" dur="500" fill="hold"/>
                                        <p:tgtEl>
                                          <p:spTgt spid="19"/>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171450"/>
            <a:ext cx="12192000" cy="711200"/>
            <a:chOff x="0" y="171450"/>
            <a:chExt cx="12192000" cy="711200"/>
          </a:xfrm>
        </p:grpSpPr>
        <p:grpSp>
          <p:nvGrpSpPr>
            <p:cNvPr id="22" name="组合 21"/>
            <p:cNvGrpSpPr/>
            <p:nvPr/>
          </p:nvGrpSpPr>
          <p:grpSpPr>
            <a:xfrm>
              <a:off x="0" y="171450"/>
              <a:ext cx="12192000" cy="711200"/>
              <a:chOff x="0" y="171450"/>
              <a:chExt cx="12192000" cy="711200"/>
            </a:xfrm>
          </p:grpSpPr>
          <p:sp>
            <p:nvSpPr>
              <p:cNvPr id="24" name="矩形 23"/>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3"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grpSp>
        <p:nvGrpSpPr>
          <p:cNvPr id="26" name="组合 25"/>
          <p:cNvGrpSpPr/>
          <p:nvPr/>
        </p:nvGrpSpPr>
        <p:grpSpPr>
          <a:xfrm>
            <a:off x="685627" y="1117601"/>
            <a:ext cx="3091957" cy="502112"/>
            <a:chOff x="733252" y="1326689"/>
            <a:chExt cx="3292013" cy="502112"/>
          </a:xfrm>
        </p:grpSpPr>
        <p:sp>
          <p:nvSpPr>
            <p:cNvPr id="27" name="矩形: 圆角 26"/>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4.</a:t>
              </a:r>
              <a:r>
                <a:rPr lang="zh-CN" altLang="en-US" sz="2000" b="1" kern="100" dirty="0">
                  <a:solidFill>
                    <a:srgbClr val="0070C0"/>
                  </a:solidFill>
                  <a:cs typeface="+mn-ea"/>
                  <a:sym typeface="+mn-lt"/>
                </a:rPr>
                <a:t>培育对外开放新平台</a:t>
              </a:r>
              <a:endParaRPr lang="en-US" altLang="zh-CN" sz="2000" b="1" kern="100" dirty="0">
                <a:solidFill>
                  <a:srgbClr val="0070C0"/>
                </a:solidFill>
                <a:cs typeface="+mn-ea"/>
                <a:sym typeface="+mn-lt"/>
              </a:endParaRPr>
            </a:p>
          </p:txBody>
        </p:sp>
      </p:grpSp>
      <p:sp>
        <p:nvSpPr>
          <p:cNvPr id="32" name="矩形: 圆角 31"/>
          <p:cNvSpPr/>
          <p:nvPr/>
        </p:nvSpPr>
        <p:spPr>
          <a:xfrm>
            <a:off x="1453440" y="2335335"/>
            <a:ext cx="8925346" cy="3741615"/>
          </a:xfrm>
          <a:prstGeom prst="roundRect">
            <a:avLst>
              <a:gd name="adj" fmla="val 2225"/>
            </a:avLst>
          </a:prstGeom>
          <a:gradFill>
            <a:gsLst>
              <a:gs pos="100000">
                <a:srgbClr val="0070C0">
                  <a:alpha val="7000"/>
                </a:srgbClr>
              </a:gs>
              <a:gs pos="0">
                <a:schemeClr val="accent1">
                  <a:alpha val="0"/>
                </a:schemeClr>
              </a:gs>
            </a:gsLst>
            <a:lin ang="5400000" scaled="true"/>
          </a:gradFill>
          <a:ln>
            <a:gradFill flip="none" rotWithShape="true">
              <a:gsLst>
                <a:gs pos="0">
                  <a:schemeClr val="accent1">
                    <a:alpha val="0"/>
                  </a:schemeClr>
                </a:gs>
                <a:gs pos="100000">
                  <a:schemeClr val="accent1">
                    <a:alpha val="50000"/>
                  </a:schemeClr>
                </a:gs>
              </a:gsLst>
              <a:lin ang="10800000" scaled="true"/>
              <a:tileRect/>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sp>
        <p:nvSpPr>
          <p:cNvPr id="38" name="文本框 37"/>
          <p:cNvSpPr txBox="true"/>
          <p:nvPr/>
        </p:nvSpPr>
        <p:spPr>
          <a:xfrm>
            <a:off x="2072561" y="2507000"/>
            <a:ext cx="7631059" cy="3169285"/>
          </a:xfrm>
          <a:prstGeom prst="rect">
            <a:avLst/>
          </a:prstGeom>
          <a:noFill/>
        </p:spPr>
        <p:txBody>
          <a:bodyPr wrap="square" rtlCol="0">
            <a:spAutoFit/>
          </a:bodyPr>
          <a:lstStyle/>
          <a:p>
            <a:pPr marL="285750" indent="-285750">
              <a:lnSpc>
                <a:spcPct val="200000"/>
              </a:lnSpc>
              <a:buClr>
                <a:srgbClr val="0A81CA"/>
              </a:buClr>
              <a:buFont typeface="Wingdings" panose="05000000000000000000" pitchFamily="2" charset="2"/>
              <a:buChar char="l"/>
            </a:pPr>
            <a:r>
              <a:rPr lang="en-US" altLang="zh-CN" sz="2000" kern="100" dirty="0">
                <a:cs typeface="+mn-ea"/>
                <a:sym typeface="+mn-lt"/>
              </a:rPr>
              <a:t>2022</a:t>
            </a:r>
            <a:r>
              <a:rPr lang="zh-CN" altLang="en-US" sz="2000" kern="100" dirty="0">
                <a:cs typeface="+mn-ea"/>
                <a:sym typeface="+mn-lt"/>
              </a:rPr>
              <a:t>年，全市开发区综合发展水平评价目标是全省排名</a:t>
            </a:r>
            <a:r>
              <a:rPr lang="zh-CN" altLang="en-US" sz="2000" kern="100" dirty="0">
                <a:solidFill>
                  <a:srgbClr val="FF0000"/>
                </a:solidFill>
                <a:cs typeface="+mn-ea"/>
                <a:sym typeface="+mn-lt"/>
              </a:rPr>
              <a:t>第</a:t>
            </a:r>
            <a:r>
              <a:rPr lang="en-US" altLang="zh-CN" sz="2000" kern="100" dirty="0">
                <a:solidFill>
                  <a:srgbClr val="FF0000"/>
                </a:solidFill>
                <a:cs typeface="+mn-ea"/>
                <a:sym typeface="+mn-lt"/>
              </a:rPr>
              <a:t>11</a:t>
            </a:r>
            <a:r>
              <a:rPr lang="zh-CN" altLang="en-US" sz="2000" kern="100" dirty="0">
                <a:solidFill>
                  <a:srgbClr val="FF0000"/>
                </a:solidFill>
                <a:cs typeface="+mn-ea"/>
                <a:sym typeface="+mn-lt"/>
              </a:rPr>
              <a:t>位</a:t>
            </a:r>
            <a:r>
              <a:rPr lang="zh-CN" altLang="en-US" sz="2000" kern="100" dirty="0">
                <a:cs typeface="+mn-ea"/>
                <a:sym typeface="+mn-lt"/>
              </a:rPr>
              <a:t>，组内</a:t>
            </a:r>
            <a:r>
              <a:rPr lang="zh-CN" altLang="en-US" sz="2000" kern="100" dirty="0">
                <a:solidFill>
                  <a:srgbClr val="FF0000"/>
                </a:solidFill>
                <a:cs typeface="+mn-ea"/>
                <a:sym typeface="+mn-lt"/>
              </a:rPr>
              <a:t>第</a:t>
            </a:r>
            <a:r>
              <a:rPr lang="en-US" altLang="zh-CN" sz="2000" kern="100" dirty="0">
                <a:solidFill>
                  <a:srgbClr val="FF0000"/>
                </a:solidFill>
                <a:cs typeface="+mn-ea"/>
                <a:sym typeface="+mn-lt"/>
              </a:rPr>
              <a:t>4</a:t>
            </a:r>
            <a:r>
              <a:rPr lang="zh-CN" altLang="en-US" sz="2000" kern="100" dirty="0">
                <a:solidFill>
                  <a:srgbClr val="FF0000"/>
                </a:solidFill>
                <a:cs typeface="+mn-ea"/>
                <a:sym typeface="+mn-lt"/>
              </a:rPr>
              <a:t>位</a:t>
            </a:r>
            <a:r>
              <a:rPr lang="zh-CN" altLang="en-US" sz="2000" kern="100" dirty="0">
                <a:cs typeface="+mn-ea"/>
                <a:sym typeface="+mn-lt"/>
              </a:rPr>
              <a:t>；“十四五”期间，力争每年前进</a:t>
            </a:r>
            <a:r>
              <a:rPr lang="en-US" altLang="zh-CN" sz="2000" kern="100" dirty="0">
                <a:solidFill>
                  <a:srgbClr val="FF0000"/>
                </a:solidFill>
                <a:cs typeface="+mn-ea"/>
                <a:sym typeface="+mn-lt"/>
              </a:rPr>
              <a:t>1-2</a:t>
            </a:r>
            <a:r>
              <a:rPr lang="zh-CN" altLang="en-US" sz="2000" kern="100" dirty="0">
                <a:solidFill>
                  <a:srgbClr val="FF0000"/>
                </a:solidFill>
                <a:cs typeface="+mn-ea"/>
                <a:sym typeface="+mn-lt"/>
              </a:rPr>
              <a:t>个位次</a:t>
            </a:r>
            <a:r>
              <a:rPr lang="zh-CN" altLang="en-US" sz="2000" kern="100" dirty="0" smtClean="0">
                <a:cs typeface="+mn-ea"/>
                <a:sym typeface="+mn-lt"/>
              </a:rPr>
              <a:t>。</a:t>
            </a:r>
            <a:endParaRPr lang="en-US" altLang="zh-CN" sz="2000" kern="100" dirty="0" smtClean="0">
              <a:cs typeface="+mn-ea"/>
              <a:sym typeface="+mn-lt"/>
            </a:endParaRPr>
          </a:p>
          <a:p>
            <a:pPr marL="285750" indent="-285750">
              <a:lnSpc>
                <a:spcPct val="200000"/>
              </a:lnSpc>
              <a:buClr>
                <a:srgbClr val="0A81CA"/>
              </a:buClr>
              <a:buFont typeface="Wingdings" panose="05000000000000000000" pitchFamily="2" charset="2"/>
              <a:buChar char="l"/>
            </a:pPr>
            <a:r>
              <a:rPr lang="zh-CN" altLang="en-US" sz="2000" kern="100" dirty="0" smtClean="0">
                <a:cs typeface="+mn-ea"/>
                <a:sym typeface="+mn-lt"/>
              </a:rPr>
              <a:t>积极</a:t>
            </a:r>
            <a:r>
              <a:rPr lang="zh-CN" altLang="en-US" sz="2000" kern="100" dirty="0">
                <a:cs typeface="+mn-ea"/>
                <a:sym typeface="+mn-lt"/>
              </a:rPr>
              <a:t>对接国家战略，着力推进体制机制创新，提升开放能级，增强辐射带动作用，将开发区建设成为</a:t>
            </a:r>
            <a:r>
              <a:rPr lang="zh-CN" altLang="en-US" sz="2000" kern="100" dirty="0">
                <a:solidFill>
                  <a:srgbClr val="FF0000"/>
                </a:solidFill>
                <a:cs typeface="+mn-ea"/>
                <a:sym typeface="+mn-lt"/>
              </a:rPr>
              <a:t>产业升级先行区、对外开放先行区、改革创新先行区</a:t>
            </a:r>
            <a:r>
              <a:rPr lang="zh-CN" altLang="en-US" sz="2000" kern="100" dirty="0">
                <a:cs typeface="+mn-ea"/>
                <a:sym typeface="+mn-lt"/>
              </a:rPr>
              <a:t>。</a:t>
            </a:r>
            <a:endParaRPr lang="zh-CN" altLang="en-US" sz="2000" kern="1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ipe(left)">
                                      <p:cBhvr>
                                        <p:cTn id="1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true"/>
      <p:bldP spid="3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171450"/>
            <a:ext cx="12192000" cy="711200"/>
            <a:chOff x="0" y="171450"/>
            <a:chExt cx="12192000" cy="711200"/>
          </a:xfrm>
        </p:grpSpPr>
        <p:grpSp>
          <p:nvGrpSpPr>
            <p:cNvPr id="22" name="组合 21"/>
            <p:cNvGrpSpPr/>
            <p:nvPr/>
          </p:nvGrpSpPr>
          <p:grpSpPr>
            <a:xfrm>
              <a:off x="0" y="171450"/>
              <a:ext cx="12192000" cy="711200"/>
              <a:chOff x="0" y="171450"/>
              <a:chExt cx="12192000" cy="711200"/>
            </a:xfrm>
          </p:grpSpPr>
          <p:sp>
            <p:nvSpPr>
              <p:cNvPr id="24" name="矩形 23"/>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3"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grpSp>
        <p:nvGrpSpPr>
          <p:cNvPr id="26" name="组合 25"/>
          <p:cNvGrpSpPr/>
          <p:nvPr/>
        </p:nvGrpSpPr>
        <p:grpSpPr>
          <a:xfrm>
            <a:off x="685627" y="1117601"/>
            <a:ext cx="3091957" cy="502112"/>
            <a:chOff x="733252" y="1326689"/>
            <a:chExt cx="3292013" cy="502112"/>
          </a:xfrm>
        </p:grpSpPr>
        <p:sp>
          <p:nvSpPr>
            <p:cNvPr id="27" name="矩形: 圆角 26"/>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4.</a:t>
              </a:r>
              <a:r>
                <a:rPr lang="zh-CN" altLang="en-US" sz="2000" b="1" kern="100" dirty="0">
                  <a:solidFill>
                    <a:srgbClr val="0070C0"/>
                  </a:solidFill>
                  <a:cs typeface="+mn-ea"/>
                  <a:sym typeface="+mn-lt"/>
                </a:rPr>
                <a:t>培育对外开放新平台</a:t>
              </a:r>
              <a:endParaRPr lang="en-US" altLang="zh-CN" sz="2000" b="1" kern="100" dirty="0">
                <a:solidFill>
                  <a:srgbClr val="0070C0"/>
                </a:solidFill>
                <a:cs typeface="+mn-ea"/>
                <a:sym typeface="+mn-lt"/>
              </a:endParaRPr>
            </a:p>
          </p:txBody>
        </p:sp>
      </p:grpSp>
      <p:grpSp>
        <p:nvGrpSpPr>
          <p:cNvPr id="2" name="组合 1"/>
          <p:cNvGrpSpPr/>
          <p:nvPr/>
        </p:nvGrpSpPr>
        <p:grpSpPr>
          <a:xfrm>
            <a:off x="3704033" y="1127945"/>
            <a:ext cx="4710385" cy="502470"/>
            <a:chOff x="3704033" y="1127945"/>
            <a:chExt cx="4710385" cy="502470"/>
          </a:xfrm>
        </p:grpSpPr>
        <p:sp>
          <p:nvSpPr>
            <p:cNvPr id="29" name="矩形: 圆角 28"/>
            <p:cNvSpPr/>
            <p:nvPr/>
          </p:nvSpPr>
          <p:spPr>
            <a:xfrm>
              <a:off x="4616724" y="1127945"/>
              <a:ext cx="3797694"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一是打造高品质开放主阵地</a:t>
              </a:r>
              <a:endParaRPr lang="zh-CN" altLang="en-US" b="1" dirty="0">
                <a:solidFill>
                  <a:schemeClr val="bg1"/>
                </a:solidFill>
                <a:cs typeface="+mn-ea"/>
                <a:sym typeface="+mn-lt"/>
              </a:endParaRPr>
            </a:p>
          </p:txBody>
        </p:sp>
        <p:cxnSp>
          <p:nvCxnSpPr>
            <p:cNvPr id="30" name="直接连接符 29"/>
            <p:cNvCxnSpPr/>
            <p:nvPr/>
          </p:nvCxnSpPr>
          <p:spPr>
            <a:xfrm>
              <a:off x="3704033" y="1379180"/>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
        <p:nvSpPr>
          <p:cNvPr id="32" name="矩形: 圆角 31"/>
          <p:cNvSpPr/>
          <p:nvPr/>
        </p:nvSpPr>
        <p:spPr>
          <a:xfrm>
            <a:off x="405690" y="2325810"/>
            <a:ext cx="8925346" cy="3741615"/>
          </a:xfrm>
          <a:prstGeom prst="roundRect">
            <a:avLst>
              <a:gd name="adj" fmla="val 2225"/>
            </a:avLst>
          </a:prstGeom>
          <a:gradFill>
            <a:gsLst>
              <a:gs pos="100000">
                <a:srgbClr val="0070C0">
                  <a:alpha val="7000"/>
                </a:srgbClr>
              </a:gs>
              <a:gs pos="0">
                <a:schemeClr val="accent1">
                  <a:alpha val="0"/>
                </a:schemeClr>
              </a:gs>
            </a:gsLst>
            <a:lin ang="5400000" scaled="true"/>
          </a:gradFill>
          <a:ln>
            <a:gradFill flip="none" rotWithShape="true">
              <a:gsLst>
                <a:gs pos="0">
                  <a:schemeClr val="accent1">
                    <a:alpha val="0"/>
                  </a:schemeClr>
                </a:gs>
                <a:gs pos="100000">
                  <a:schemeClr val="accent1">
                    <a:alpha val="50000"/>
                  </a:schemeClr>
                </a:gs>
              </a:gsLst>
              <a:lin ang="10800000" scaled="true"/>
              <a:tileRect/>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sp>
        <p:nvSpPr>
          <p:cNvPr id="38" name="文本框 37"/>
          <p:cNvSpPr txBox="true"/>
          <p:nvPr/>
        </p:nvSpPr>
        <p:spPr>
          <a:xfrm>
            <a:off x="672386" y="2830850"/>
            <a:ext cx="7631059" cy="2553335"/>
          </a:xfrm>
          <a:prstGeom prst="rect">
            <a:avLst/>
          </a:prstGeom>
          <a:noFill/>
        </p:spPr>
        <p:txBody>
          <a:bodyPr wrap="square" rtlCol="0">
            <a:spAutoFit/>
          </a:bodyPr>
          <a:lstStyle/>
          <a:p>
            <a:pPr marL="285750" indent="-285750">
              <a:lnSpc>
                <a:spcPct val="200000"/>
              </a:lnSpc>
              <a:buClr>
                <a:srgbClr val="0A81CA"/>
              </a:buClr>
              <a:buFont typeface="Wingdings" panose="05000000000000000000" pitchFamily="2" charset="2"/>
              <a:buChar char="l"/>
            </a:pPr>
            <a:r>
              <a:rPr lang="zh-CN" altLang="en-US" sz="2000" kern="100" dirty="0" smtClean="0">
                <a:cs typeface="+mn-ea"/>
                <a:sym typeface="+mn-lt"/>
              </a:rPr>
              <a:t>推动</a:t>
            </a:r>
            <a:r>
              <a:rPr lang="zh-CN" altLang="en-US" sz="2000" kern="100" dirty="0">
                <a:cs typeface="+mn-ea"/>
                <a:sym typeface="+mn-lt"/>
              </a:rPr>
              <a:t>开发区高水平利用外资、高质量发展对外贸易，加大对世界</a:t>
            </a:r>
            <a:r>
              <a:rPr lang="en-US" altLang="zh-CN" sz="2000" kern="100" dirty="0">
                <a:cs typeface="+mn-ea"/>
                <a:sym typeface="+mn-lt"/>
              </a:rPr>
              <a:t>500</a:t>
            </a:r>
            <a:r>
              <a:rPr lang="zh-CN" altLang="en-US" sz="2000" kern="100" dirty="0">
                <a:cs typeface="+mn-ea"/>
                <a:sym typeface="+mn-lt"/>
              </a:rPr>
              <a:t>强、跨国公司总部等知名企业的引进力度。</a:t>
            </a:r>
            <a:endParaRPr lang="en-US" altLang="zh-CN" sz="2000" kern="100" dirty="0">
              <a:cs typeface="+mn-ea"/>
              <a:sym typeface="+mn-lt"/>
            </a:endParaRPr>
          </a:p>
          <a:p>
            <a:pPr marL="285750" indent="-285750">
              <a:lnSpc>
                <a:spcPct val="200000"/>
              </a:lnSpc>
              <a:buClr>
                <a:srgbClr val="0A81CA"/>
              </a:buClr>
              <a:buFont typeface="Wingdings" panose="05000000000000000000" pitchFamily="2" charset="2"/>
              <a:buChar char="l"/>
            </a:pPr>
            <a:r>
              <a:rPr lang="zh-CN" altLang="en-US" sz="2000" kern="100" dirty="0">
                <a:cs typeface="+mn-ea"/>
                <a:sym typeface="+mn-lt"/>
              </a:rPr>
              <a:t>实施国际合作园区、“双招双引”特色园区、外贸新业态特色园区培育计划</a:t>
            </a:r>
            <a:r>
              <a:rPr lang="zh-CN" altLang="en-US" sz="2000" kern="100" dirty="0" smtClean="0">
                <a:cs typeface="+mn-ea"/>
                <a:sym typeface="+mn-lt"/>
              </a:rPr>
              <a:t>。</a:t>
            </a:r>
            <a:endParaRPr lang="zh-CN" altLang="en-US" sz="2000" kern="100" dirty="0">
              <a:cs typeface="+mn-ea"/>
              <a:sym typeface="+mn-lt"/>
            </a:endParaRPr>
          </a:p>
        </p:txBody>
      </p:sp>
      <p:grpSp>
        <p:nvGrpSpPr>
          <p:cNvPr id="4" name="组合 3"/>
          <p:cNvGrpSpPr/>
          <p:nvPr/>
        </p:nvGrpSpPr>
        <p:grpSpPr>
          <a:xfrm>
            <a:off x="8570141" y="2116260"/>
            <a:ext cx="3093072" cy="4408366"/>
            <a:chOff x="8686256" y="2182935"/>
            <a:chExt cx="3093072" cy="4408366"/>
          </a:xfrm>
        </p:grpSpPr>
        <p:grpSp>
          <p:nvGrpSpPr>
            <p:cNvPr id="33" name="组合 32"/>
            <p:cNvGrpSpPr/>
            <p:nvPr/>
          </p:nvGrpSpPr>
          <p:grpSpPr>
            <a:xfrm>
              <a:off x="8686256" y="2182935"/>
              <a:ext cx="3093072" cy="4408366"/>
              <a:chOff x="8686256" y="2182935"/>
              <a:chExt cx="3093072" cy="4408366"/>
            </a:xfrm>
          </p:grpSpPr>
          <p:sp>
            <p:nvSpPr>
              <p:cNvPr id="34" name="矩形 33"/>
              <p:cNvSpPr/>
              <p:nvPr/>
            </p:nvSpPr>
            <p:spPr>
              <a:xfrm>
                <a:off x="8686256" y="2182935"/>
                <a:ext cx="2914637" cy="2239737"/>
              </a:xfrm>
              <a:prstGeom prst="rect">
                <a:avLst/>
              </a:prstGeom>
              <a:noFill/>
              <a:ln>
                <a:solidFill>
                  <a:srgbClr val="0A81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矩形 34"/>
              <p:cNvSpPr/>
              <p:nvPr/>
            </p:nvSpPr>
            <p:spPr>
              <a:xfrm>
                <a:off x="9128834" y="4596729"/>
                <a:ext cx="2650494" cy="1994572"/>
              </a:xfrm>
              <a:prstGeom prst="rect">
                <a:avLst/>
              </a:prstGeom>
              <a:noFill/>
              <a:ln>
                <a:solidFill>
                  <a:srgbClr val="0A81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6" name="图片 35"/>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8747090" y="2362047"/>
                <a:ext cx="2987883" cy="1991921"/>
              </a:xfrm>
              <a:prstGeom prst="rect">
                <a:avLst/>
              </a:prstGeom>
            </p:spPr>
          </p:pic>
        </p:grpSp>
        <p:pic>
          <p:nvPicPr>
            <p:cNvPr id="3" name="图片 2" descr="微信图片_20220609230720"/>
            <p:cNvPicPr>
              <a:picLocks noChangeAspect="true"/>
            </p:cNvPicPr>
            <p:nvPr/>
          </p:nvPicPr>
          <p:blipFill>
            <a:blip r:embed="rId2"/>
            <a:stretch>
              <a:fillRect/>
            </a:stretch>
          </p:blipFill>
          <p:spPr>
            <a:xfrm>
              <a:off x="8747090" y="4533080"/>
              <a:ext cx="2987883" cy="199232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wipe(left)">
                                      <p:cBhvr>
                                        <p:cTn id="14" dur="500"/>
                                        <p:tgtEl>
                                          <p:spTgt spid="38"/>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true"/>
      <p:bldP spid="3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p:cNvSpPr/>
          <p:nvPr/>
        </p:nvSpPr>
        <p:spPr>
          <a:xfrm>
            <a:off x="-876300" y="4808372"/>
            <a:ext cx="13881100" cy="3467100"/>
          </a:xfrm>
          <a:prstGeom prst="ellipse">
            <a:avLst/>
          </a:prstGeom>
          <a:solidFill>
            <a:srgbClr val="228D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736599" y="2188017"/>
            <a:ext cx="10726109" cy="3886770"/>
            <a:chOff x="736599" y="2188017"/>
            <a:chExt cx="10726109" cy="3886770"/>
          </a:xfrm>
        </p:grpSpPr>
        <p:sp>
          <p:nvSpPr>
            <p:cNvPr id="18" name="矩形: 圆角 17"/>
            <p:cNvSpPr/>
            <p:nvPr/>
          </p:nvSpPr>
          <p:spPr>
            <a:xfrm flipV="true">
              <a:off x="736599" y="2188017"/>
              <a:ext cx="10718802" cy="3886770"/>
            </a:xfrm>
            <a:prstGeom prst="roundRect">
              <a:avLst>
                <a:gd name="adj" fmla="val 2225"/>
              </a:avLst>
            </a:prstGeom>
            <a:gradFill>
              <a:gsLst>
                <a:gs pos="100000">
                  <a:schemeClr val="bg1"/>
                </a:gs>
                <a:gs pos="0">
                  <a:schemeClr val="bg1"/>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pic>
          <p:nvPicPr>
            <p:cNvPr id="13" name="图片 12"/>
            <p:cNvPicPr>
              <a:picLocks noChangeAspect="true"/>
            </p:cNvPicPr>
            <p:nvPr/>
          </p:nvPicPr>
          <p:blipFill rotWithShape="true">
            <a:blip r:embed="rId1" cstate="print">
              <a:extLst>
                <a:ext uri="{28A0092B-C50C-407E-A947-70E740481C1C}">
                  <a14:useLocalDpi xmlns:a14="http://schemas.microsoft.com/office/drawing/2010/main" val="false"/>
                </a:ext>
              </a:extLst>
            </a:blip>
            <a:srcRect l="10053" t="16863" r="9896" b="11597"/>
            <a:stretch>
              <a:fillRect/>
            </a:stretch>
          </p:blipFill>
          <p:spPr>
            <a:xfrm>
              <a:off x="4902162" y="2775206"/>
              <a:ext cx="6560546" cy="3293521"/>
            </a:xfrm>
            <a:prstGeom prst="roundRect">
              <a:avLst>
                <a:gd name="adj" fmla="val 1628"/>
              </a:avLst>
            </a:prstGeom>
          </p:spPr>
        </p:pic>
      </p:grpSp>
      <p:grpSp>
        <p:nvGrpSpPr>
          <p:cNvPr id="14" name="组合 13"/>
          <p:cNvGrpSpPr/>
          <p:nvPr/>
        </p:nvGrpSpPr>
        <p:grpSpPr>
          <a:xfrm>
            <a:off x="1225550" y="2414402"/>
            <a:ext cx="9759950" cy="3161699"/>
            <a:chOff x="1225550" y="3013969"/>
            <a:chExt cx="9759950" cy="3161699"/>
          </a:xfrm>
        </p:grpSpPr>
        <p:sp>
          <p:nvSpPr>
            <p:cNvPr id="11" name="椭圆 10"/>
            <p:cNvSpPr/>
            <p:nvPr/>
          </p:nvSpPr>
          <p:spPr>
            <a:xfrm>
              <a:off x="1225550" y="3320256"/>
              <a:ext cx="141288" cy="141288"/>
            </a:xfrm>
            <a:prstGeom prst="ellipse">
              <a:avLst/>
            </a:prstGeom>
            <a:gradFill>
              <a:gsLst>
                <a:gs pos="0">
                  <a:srgbClr val="1588FB"/>
                </a:gs>
                <a:gs pos="100000">
                  <a:srgbClr val="00B0F0"/>
                </a:gs>
              </a:gsLst>
              <a:lin ang="5400000" scaled="true"/>
            </a:gradFill>
            <a:ln w="22225">
              <a:solidFill>
                <a:srgbClr val="1588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1225550" y="4332487"/>
              <a:ext cx="141288" cy="141288"/>
            </a:xfrm>
            <a:prstGeom prst="ellipse">
              <a:avLst/>
            </a:prstGeom>
            <a:gradFill>
              <a:gsLst>
                <a:gs pos="0">
                  <a:srgbClr val="1588FB"/>
                </a:gs>
                <a:gs pos="100000">
                  <a:srgbClr val="00B0F0"/>
                </a:gs>
              </a:gsLst>
              <a:lin ang="5400000" scaled="true"/>
            </a:gradFill>
            <a:ln w="22225">
              <a:solidFill>
                <a:srgbClr val="1588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1225550" y="5879805"/>
              <a:ext cx="141288" cy="141288"/>
            </a:xfrm>
            <a:prstGeom prst="ellipse">
              <a:avLst/>
            </a:prstGeom>
            <a:gradFill>
              <a:gsLst>
                <a:gs pos="0">
                  <a:srgbClr val="1588FB"/>
                </a:gs>
                <a:gs pos="100000">
                  <a:srgbClr val="00B0F0"/>
                </a:gs>
              </a:gsLst>
              <a:lin ang="5400000" scaled="true"/>
            </a:gradFill>
            <a:ln w="22225">
              <a:solidFill>
                <a:srgbClr val="1588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p:cNvSpPr txBox="true"/>
            <p:nvPr/>
          </p:nvSpPr>
          <p:spPr>
            <a:xfrm>
              <a:off x="1592132" y="3013969"/>
              <a:ext cx="9393368" cy="3161699"/>
            </a:xfrm>
            <a:prstGeom prst="rect">
              <a:avLst/>
            </a:prstGeom>
            <a:noFill/>
          </p:spPr>
          <p:txBody>
            <a:bodyPr wrap="square">
              <a:spAutoFit/>
            </a:bodyPr>
            <a:lstStyle/>
            <a:p>
              <a:pPr algn="just">
                <a:lnSpc>
                  <a:spcPct val="170000"/>
                </a:lnSpc>
              </a:pPr>
              <a:r>
                <a:rPr lang="zh-CN" altLang="en-US" sz="2000" dirty="0">
                  <a:cs typeface="+mn-ea"/>
                  <a:sym typeface="+mn-lt"/>
                </a:rPr>
                <a:t>引导优势资源向开发区集聚，加快培养一批成长性好、发展潜力大、具有国际竞争力的创新型领军企业。</a:t>
              </a:r>
              <a:endParaRPr lang="en-US" altLang="zh-CN" sz="2000" dirty="0">
                <a:cs typeface="+mn-ea"/>
                <a:sym typeface="+mn-lt"/>
              </a:endParaRPr>
            </a:p>
            <a:p>
              <a:pPr algn="just">
                <a:lnSpc>
                  <a:spcPct val="170000"/>
                </a:lnSpc>
              </a:pPr>
              <a:r>
                <a:rPr lang="zh-CN" altLang="en-US" sz="2000" dirty="0">
                  <a:cs typeface="+mn-ea"/>
                  <a:sym typeface="+mn-lt"/>
                </a:rPr>
                <a:t>积极培育科技型中小企业，孵化和培育科技型创业团队和初创企业，推动面广量大的科技中小企业加速成长为高新技术企业、瞪羚企业、独角兽企业和制造业单项冠军企业。</a:t>
              </a:r>
              <a:endParaRPr lang="en-US" altLang="zh-CN" sz="2000" dirty="0">
                <a:cs typeface="+mn-ea"/>
                <a:sym typeface="+mn-lt"/>
              </a:endParaRPr>
            </a:p>
            <a:p>
              <a:pPr algn="just">
                <a:lnSpc>
                  <a:spcPct val="170000"/>
                </a:lnSpc>
              </a:pPr>
              <a:r>
                <a:rPr lang="zh-CN" altLang="en-US" sz="2000" dirty="0">
                  <a:cs typeface="+mn-ea"/>
                  <a:sym typeface="+mn-lt"/>
                </a:rPr>
                <a:t>推动开发区龙头企业平台化转型，搭建资源、信息、人才等共享平台。</a:t>
              </a:r>
              <a:endParaRPr lang="zh-CN" altLang="en-US" sz="2000" dirty="0">
                <a:cs typeface="+mn-ea"/>
                <a:sym typeface="+mn-lt"/>
              </a:endParaRPr>
            </a:p>
          </p:txBody>
        </p:sp>
      </p:grpSp>
      <p:grpSp>
        <p:nvGrpSpPr>
          <p:cNvPr id="23" name="组合 22"/>
          <p:cNvGrpSpPr/>
          <p:nvPr/>
        </p:nvGrpSpPr>
        <p:grpSpPr>
          <a:xfrm>
            <a:off x="0" y="171450"/>
            <a:ext cx="12192000" cy="711200"/>
            <a:chOff x="0" y="171450"/>
            <a:chExt cx="12192000" cy="711200"/>
          </a:xfrm>
        </p:grpSpPr>
        <p:grpSp>
          <p:nvGrpSpPr>
            <p:cNvPr id="24" name="组合 23"/>
            <p:cNvGrpSpPr/>
            <p:nvPr/>
          </p:nvGrpSpPr>
          <p:grpSpPr>
            <a:xfrm>
              <a:off x="0" y="171450"/>
              <a:ext cx="12192000" cy="711200"/>
              <a:chOff x="0" y="171450"/>
              <a:chExt cx="12192000" cy="711200"/>
            </a:xfrm>
          </p:grpSpPr>
          <p:sp>
            <p:nvSpPr>
              <p:cNvPr id="26" name="矩形 2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grpSp>
        <p:nvGrpSpPr>
          <p:cNvPr id="28" name="组合 27"/>
          <p:cNvGrpSpPr/>
          <p:nvPr/>
        </p:nvGrpSpPr>
        <p:grpSpPr>
          <a:xfrm>
            <a:off x="685627" y="1117601"/>
            <a:ext cx="3091957" cy="502112"/>
            <a:chOff x="733252" y="1326689"/>
            <a:chExt cx="3292013" cy="502112"/>
          </a:xfrm>
        </p:grpSpPr>
        <p:sp>
          <p:nvSpPr>
            <p:cNvPr id="29" name="矩形: 圆角 28"/>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文本框 29"/>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4.</a:t>
              </a:r>
              <a:r>
                <a:rPr lang="zh-CN" altLang="en-US" sz="2000" b="1" kern="100" dirty="0">
                  <a:solidFill>
                    <a:srgbClr val="0070C0"/>
                  </a:solidFill>
                  <a:cs typeface="+mn-ea"/>
                  <a:sym typeface="+mn-lt"/>
                </a:rPr>
                <a:t>培育对外开放新平台</a:t>
              </a:r>
              <a:endParaRPr lang="en-US" altLang="zh-CN" sz="2000" b="1" kern="100" dirty="0">
                <a:solidFill>
                  <a:srgbClr val="0070C0"/>
                </a:solidFill>
                <a:cs typeface="+mn-ea"/>
                <a:sym typeface="+mn-lt"/>
              </a:endParaRPr>
            </a:p>
          </p:txBody>
        </p:sp>
      </p:grpSp>
      <p:grpSp>
        <p:nvGrpSpPr>
          <p:cNvPr id="2" name="组合 1"/>
          <p:cNvGrpSpPr/>
          <p:nvPr/>
        </p:nvGrpSpPr>
        <p:grpSpPr>
          <a:xfrm>
            <a:off x="3704033" y="1127945"/>
            <a:ext cx="4264310" cy="502470"/>
            <a:chOff x="3704033" y="1127945"/>
            <a:chExt cx="4264310" cy="502470"/>
          </a:xfrm>
        </p:grpSpPr>
        <p:sp>
          <p:nvSpPr>
            <p:cNvPr id="31" name="矩形: 圆角 30"/>
            <p:cNvSpPr/>
            <p:nvPr/>
          </p:nvSpPr>
          <p:spPr>
            <a:xfrm>
              <a:off x="4616724" y="1127945"/>
              <a:ext cx="3351619"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二是推动开发区创新发展</a:t>
              </a:r>
              <a:endParaRPr lang="zh-CN" altLang="en-US" b="1" dirty="0">
                <a:solidFill>
                  <a:schemeClr val="bg1"/>
                </a:solidFill>
                <a:cs typeface="+mn-ea"/>
                <a:sym typeface="+mn-lt"/>
              </a:endParaRPr>
            </a:p>
          </p:txBody>
        </p:sp>
        <p:cxnSp>
          <p:nvCxnSpPr>
            <p:cNvPr id="32" name="直接连接符 31"/>
            <p:cNvCxnSpPr/>
            <p:nvPr/>
          </p:nvCxnSpPr>
          <p:spPr>
            <a:xfrm>
              <a:off x="3704033" y="1379180"/>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10"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true"/>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true"/>
          </p:cNvPicPr>
          <p:nvPr/>
        </p:nvPicPr>
        <p:blipFill rotWithShape="true">
          <a:blip r:embed="rId1"/>
          <a:srcRect l="16371" r="16371"/>
          <a:stretch>
            <a:fillRect/>
          </a:stretch>
        </p:blipFill>
        <p:spPr>
          <a:xfrm>
            <a:off x="549592" y="1972945"/>
            <a:ext cx="5232423" cy="4360730"/>
          </a:xfrm>
          <a:prstGeom prst="roundRect">
            <a:avLst>
              <a:gd name="adj" fmla="val 2929"/>
            </a:avLst>
          </a:prstGeom>
          <a:solidFill>
            <a:srgbClr val="FFFFFF">
              <a:shade val="85000"/>
            </a:srgbClr>
          </a:solidFill>
          <a:ln>
            <a:noFill/>
          </a:ln>
          <a:effectLst>
            <a:reflection blurRad="12700" stA="38000" endPos="28000" dist="5000" dir="5400000" sy="-100000" algn="bl" rotWithShape="0"/>
          </a:effectLst>
        </p:spPr>
      </p:pic>
      <p:grpSp>
        <p:nvGrpSpPr>
          <p:cNvPr id="12" name="组合 11"/>
          <p:cNvGrpSpPr/>
          <p:nvPr/>
        </p:nvGrpSpPr>
        <p:grpSpPr>
          <a:xfrm>
            <a:off x="6096000" y="1971062"/>
            <a:ext cx="5706679" cy="2162787"/>
            <a:chOff x="6096000" y="1971062"/>
            <a:chExt cx="5706679" cy="2162787"/>
          </a:xfrm>
        </p:grpSpPr>
        <p:sp>
          <p:nvSpPr>
            <p:cNvPr id="18" name="矩形: 圆角 17"/>
            <p:cNvSpPr/>
            <p:nvPr/>
          </p:nvSpPr>
          <p:spPr>
            <a:xfrm rot="16200000">
              <a:off x="7867946" y="199117"/>
              <a:ext cx="2162787" cy="5706678"/>
            </a:xfrm>
            <a:prstGeom prst="roundRect">
              <a:avLst>
                <a:gd name="adj" fmla="val 988"/>
              </a:avLst>
            </a:prstGeom>
            <a:gradFill>
              <a:gsLst>
                <a:gs pos="0">
                  <a:srgbClr val="E1EEF8">
                    <a:alpha val="49000"/>
                  </a:srgbClr>
                </a:gs>
                <a:gs pos="100000">
                  <a:schemeClr val="accent1">
                    <a:lumMod val="20000"/>
                    <a:lumOff val="80000"/>
                    <a:alpha val="43000"/>
                  </a:schemeClr>
                </a:gs>
              </a:gsLst>
              <a:lin ang="5400000" scaled="true"/>
            </a:gra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tileRect/>
              </a:gradFill>
            </a:ln>
            <a:effectLst>
              <a:outerShdw blurRad="88900" dist="50800" dir="5400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cs typeface="+mn-ea"/>
                <a:sym typeface="+mn-lt"/>
              </a:endParaRPr>
            </a:p>
          </p:txBody>
        </p:sp>
        <p:cxnSp>
          <p:nvCxnSpPr>
            <p:cNvPr id="19" name="直接连接符 18"/>
            <p:cNvCxnSpPr/>
            <p:nvPr/>
          </p:nvCxnSpPr>
          <p:spPr>
            <a:xfrm flipV="true">
              <a:off x="6096000" y="1974738"/>
              <a:ext cx="0" cy="2155437"/>
            </a:xfrm>
            <a:prstGeom prst="line">
              <a:avLst/>
            </a:prstGeom>
            <a:ln w="28575" cap="rnd">
              <a:solidFill>
                <a:srgbClr val="228DCF"/>
              </a:solidFill>
            </a:ln>
          </p:spPr>
          <p:style>
            <a:lnRef idx="1">
              <a:schemeClr val="accent1"/>
            </a:lnRef>
            <a:fillRef idx="0">
              <a:schemeClr val="accent1"/>
            </a:fillRef>
            <a:effectRef idx="0">
              <a:schemeClr val="accent1"/>
            </a:effectRef>
            <a:fontRef idx="minor">
              <a:schemeClr val="tx1"/>
            </a:fontRef>
          </p:style>
        </p:cxnSp>
        <p:sp>
          <p:nvSpPr>
            <p:cNvPr id="20" name="文本框 19"/>
            <p:cNvSpPr txBox="true"/>
            <p:nvPr/>
          </p:nvSpPr>
          <p:spPr>
            <a:xfrm>
              <a:off x="6422000" y="2199755"/>
              <a:ext cx="5167206" cy="1705403"/>
            </a:xfrm>
            <a:prstGeom prst="rect">
              <a:avLst/>
            </a:prstGeom>
            <a:noFill/>
          </p:spPr>
          <p:txBody>
            <a:bodyPr wrap="square" rtlCol="0">
              <a:spAutoFit/>
            </a:bodyPr>
            <a:lstStyle/>
            <a:p>
              <a:pPr algn="just">
                <a:lnSpc>
                  <a:spcPct val="150000"/>
                </a:lnSpc>
              </a:pPr>
              <a:r>
                <a:rPr lang="zh-CN" altLang="en-US" kern="100" dirty="0">
                  <a:cs typeface="+mn-ea"/>
                  <a:sym typeface="+mn-lt"/>
                </a:rPr>
                <a:t>引导开发区立足资源禀赋和产业基础，瞄准主导产业细分领域，选准产业“主方向”，明确适合本地发展的</a:t>
              </a:r>
              <a:r>
                <a:rPr lang="zh-CN" altLang="en-US" b="1" kern="100" dirty="0">
                  <a:solidFill>
                    <a:srgbClr val="C00000"/>
                  </a:solidFill>
                  <a:cs typeface="+mn-ea"/>
                  <a:sym typeface="+mn-lt"/>
                </a:rPr>
                <a:t>优势产业</a:t>
              </a:r>
              <a:r>
                <a:rPr lang="zh-CN" altLang="en-US" kern="100" dirty="0">
                  <a:cs typeface="+mn-ea"/>
                  <a:sym typeface="+mn-lt"/>
                </a:rPr>
                <a:t>、</a:t>
              </a:r>
              <a:r>
                <a:rPr lang="zh-CN" altLang="en-US" b="1" kern="100" dirty="0">
                  <a:solidFill>
                    <a:srgbClr val="C00000"/>
                  </a:solidFill>
                  <a:cs typeface="+mn-ea"/>
                  <a:sym typeface="+mn-lt"/>
                </a:rPr>
                <a:t>特色产业</a:t>
              </a:r>
              <a:r>
                <a:rPr lang="zh-CN" altLang="en-US" kern="100" dirty="0">
                  <a:cs typeface="+mn-ea"/>
                  <a:sym typeface="+mn-lt"/>
                </a:rPr>
                <a:t>和</a:t>
              </a:r>
              <a:r>
                <a:rPr lang="zh-CN" altLang="en-US" b="1" kern="100" dirty="0">
                  <a:solidFill>
                    <a:srgbClr val="C00000"/>
                  </a:solidFill>
                  <a:cs typeface="+mn-ea"/>
                  <a:sym typeface="+mn-lt"/>
                </a:rPr>
                <a:t>新兴产业</a:t>
              </a:r>
              <a:r>
                <a:rPr lang="zh-CN" altLang="en-US" kern="100" dirty="0">
                  <a:cs typeface="+mn-ea"/>
                  <a:sym typeface="+mn-lt"/>
                </a:rPr>
                <a:t>，打造区域重点突破产业。</a:t>
              </a:r>
              <a:endParaRPr lang="en-US" altLang="zh-CN" kern="100" dirty="0">
                <a:cs typeface="+mn-ea"/>
                <a:sym typeface="+mn-lt"/>
              </a:endParaRPr>
            </a:p>
          </p:txBody>
        </p:sp>
      </p:grpSp>
      <p:grpSp>
        <p:nvGrpSpPr>
          <p:cNvPr id="28" name="组合 27"/>
          <p:cNvGrpSpPr/>
          <p:nvPr/>
        </p:nvGrpSpPr>
        <p:grpSpPr>
          <a:xfrm>
            <a:off x="6096000" y="4257675"/>
            <a:ext cx="5706679" cy="2075999"/>
            <a:chOff x="6096000" y="4257675"/>
            <a:chExt cx="5706679" cy="2075999"/>
          </a:xfrm>
        </p:grpSpPr>
        <p:sp>
          <p:nvSpPr>
            <p:cNvPr id="27" name="矩形 26"/>
            <p:cNvSpPr/>
            <p:nvPr/>
          </p:nvSpPr>
          <p:spPr>
            <a:xfrm>
              <a:off x="6096000" y="4257675"/>
              <a:ext cx="5706679" cy="207599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6537887" y="4848634"/>
              <a:ext cx="4130158" cy="369332"/>
              <a:chOff x="6280712" y="5106659"/>
              <a:chExt cx="4130158" cy="369332"/>
            </a:xfrm>
          </p:grpSpPr>
          <p:sp>
            <p:nvSpPr>
              <p:cNvPr id="24" name="椭圆 23"/>
              <p:cNvSpPr/>
              <p:nvPr/>
            </p:nvSpPr>
            <p:spPr>
              <a:xfrm>
                <a:off x="6280712" y="5220681"/>
                <a:ext cx="141288" cy="141288"/>
              </a:xfrm>
              <a:prstGeom prst="ellipse">
                <a:avLst/>
              </a:prstGeom>
              <a:gradFill>
                <a:gsLst>
                  <a:gs pos="0">
                    <a:schemeClr val="bg1"/>
                  </a:gs>
                  <a:gs pos="100000">
                    <a:schemeClr val="accent4">
                      <a:lumMod val="20000"/>
                      <a:lumOff val="80000"/>
                    </a:schemeClr>
                  </a:gs>
                </a:gsLst>
                <a:lin ang="5400000" scaled="true"/>
              </a:gradFill>
              <a:ln w="22225">
                <a:solidFill>
                  <a:schemeClr val="accent4">
                    <a:lumMod val="20000"/>
                    <a:lumOff val="80000"/>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p:cNvSpPr txBox="true"/>
              <p:nvPr/>
            </p:nvSpPr>
            <p:spPr>
              <a:xfrm>
                <a:off x="6533839" y="5106659"/>
                <a:ext cx="3877031" cy="369332"/>
              </a:xfrm>
              <a:prstGeom prst="rect">
                <a:avLst/>
              </a:prstGeom>
              <a:noFill/>
            </p:spPr>
            <p:txBody>
              <a:bodyPr wrap="square">
                <a:spAutoFit/>
              </a:bodyPr>
              <a:lstStyle/>
              <a:p>
                <a:r>
                  <a:rPr lang="zh-CN" altLang="en-US" dirty="0">
                    <a:solidFill>
                      <a:schemeClr val="bg1"/>
                    </a:solidFill>
                    <a:cs typeface="+mn-ea"/>
                    <a:sym typeface="+mn-lt"/>
                  </a:rPr>
                  <a:t>进一步提升主导产业集聚度</a:t>
                </a:r>
                <a:endParaRPr lang="zh-CN" altLang="en-US" dirty="0">
                  <a:solidFill>
                    <a:schemeClr val="bg1"/>
                  </a:solidFill>
                  <a:cs typeface="+mn-ea"/>
                  <a:sym typeface="+mn-lt"/>
                </a:endParaRPr>
              </a:p>
            </p:txBody>
          </p:sp>
        </p:grpSp>
        <p:grpSp>
          <p:nvGrpSpPr>
            <p:cNvPr id="34" name="组合 33"/>
            <p:cNvGrpSpPr/>
            <p:nvPr/>
          </p:nvGrpSpPr>
          <p:grpSpPr>
            <a:xfrm>
              <a:off x="6537887" y="5452516"/>
              <a:ext cx="4130158" cy="369332"/>
              <a:chOff x="6280712" y="4763759"/>
              <a:chExt cx="4130158" cy="369332"/>
            </a:xfrm>
          </p:grpSpPr>
          <p:sp>
            <p:nvSpPr>
              <p:cNvPr id="35" name="椭圆 34"/>
              <p:cNvSpPr/>
              <p:nvPr/>
            </p:nvSpPr>
            <p:spPr>
              <a:xfrm>
                <a:off x="6280712" y="4877781"/>
                <a:ext cx="141288" cy="141288"/>
              </a:xfrm>
              <a:prstGeom prst="ellipse">
                <a:avLst/>
              </a:prstGeom>
              <a:gradFill>
                <a:gsLst>
                  <a:gs pos="0">
                    <a:schemeClr val="bg1"/>
                  </a:gs>
                  <a:gs pos="100000">
                    <a:schemeClr val="accent4">
                      <a:lumMod val="20000"/>
                      <a:lumOff val="80000"/>
                    </a:schemeClr>
                  </a:gs>
                </a:gsLst>
                <a:lin ang="5400000" scaled="true"/>
              </a:gradFill>
              <a:ln w="22225">
                <a:solidFill>
                  <a:schemeClr val="accent4">
                    <a:lumMod val="20000"/>
                    <a:lumOff val="80000"/>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文本框 35"/>
              <p:cNvSpPr txBox="true"/>
              <p:nvPr/>
            </p:nvSpPr>
            <p:spPr>
              <a:xfrm>
                <a:off x="6533839" y="4763759"/>
                <a:ext cx="3877031" cy="369332"/>
              </a:xfrm>
              <a:prstGeom prst="rect">
                <a:avLst/>
              </a:prstGeom>
              <a:noFill/>
            </p:spPr>
            <p:txBody>
              <a:bodyPr wrap="square">
                <a:spAutoFit/>
              </a:bodyPr>
              <a:lstStyle/>
              <a:p>
                <a:r>
                  <a:rPr lang="zh-CN" altLang="en-US" dirty="0">
                    <a:solidFill>
                      <a:schemeClr val="bg1"/>
                    </a:solidFill>
                    <a:cs typeface="+mn-ea"/>
                    <a:sym typeface="+mn-lt"/>
                  </a:rPr>
                  <a:t>打造百亿级以上产业集群</a:t>
                </a:r>
                <a:endParaRPr lang="zh-CN" altLang="en-US" dirty="0">
                  <a:solidFill>
                    <a:schemeClr val="bg1"/>
                  </a:solidFill>
                  <a:cs typeface="+mn-ea"/>
                  <a:sym typeface="+mn-lt"/>
                </a:endParaRPr>
              </a:p>
            </p:txBody>
          </p:sp>
        </p:grpSp>
        <p:sp>
          <p:nvSpPr>
            <p:cNvPr id="40" name="big-building_63691"/>
            <p:cNvSpPr/>
            <p:nvPr/>
          </p:nvSpPr>
          <p:spPr>
            <a:xfrm>
              <a:off x="10886523" y="5254148"/>
              <a:ext cx="755885" cy="910600"/>
            </a:xfrm>
            <a:custGeom>
              <a:avLst/>
              <a:gdLst>
                <a:gd name="T0" fmla="*/ 2105 w 6362"/>
                <a:gd name="T1" fmla="*/ 16 h 7676"/>
                <a:gd name="T2" fmla="*/ 845 w 6362"/>
                <a:gd name="T3" fmla="*/ 2534 h 7676"/>
                <a:gd name="T4" fmla="*/ 1983 w 6362"/>
                <a:gd name="T5" fmla="*/ 7656 h 7676"/>
                <a:gd name="T6" fmla="*/ 6362 w 6362"/>
                <a:gd name="T7" fmla="*/ 3275 h 7676"/>
                <a:gd name="T8" fmla="*/ 581 w 6362"/>
                <a:gd name="T9" fmla="*/ 6389 h 7676"/>
                <a:gd name="T10" fmla="*/ 144 w 6362"/>
                <a:gd name="T11" fmla="*/ 5379 h 7676"/>
                <a:gd name="T12" fmla="*/ 643 w 6362"/>
                <a:gd name="T13" fmla="*/ 5153 h 7676"/>
                <a:gd name="T14" fmla="*/ 88 w 6362"/>
                <a:gd name="T15" fmla="*/ 5065 h 7676"/>
                <a:gd name="T16" fmla="*/ 643 w 6362"/>
                <a:gd name="T17" fmla="*/ 4355 h 7676"/>
                <a:gd name="T18" fmla="*/ 132 w 6362"/>
                <a:gd name="T19" fmla="*/ 4039 h 7676"/>
                <a:gd name="T20" fmla="*/ 588 w 6362"/>
                <a:gd name="T21" fmla="*/ 3117 h 7676"/>
                <a:gd name="T22" fmla="*/ 1726 w 6362"/>
                <a:gd name="T23" fmla="*/ 6845 h 7676"/>
                <a:gd name="T24" fmla="*/ 933 w 6362"/>
                <a:gd name="T25" fmla="*/ 6522 h 7676"/>
                <a:gd name="T26" fmla="*/ 1726 w 6362"/>
                <a:gd name="T27" fmla="*/ 5852 h 7676"/>
                <a:gd name="T28" fmla="*/ 1682 w 6362"/>
                <a:gd name="T29" fmla="*/ 5400 h 7676"/>
                <a:gd name="T30" fmla="*/ 946 w 6362"/>
                <a:gd name="T31" fmla="*/ 4329 h 7676"/>
                <a:gd name="T32" fmla="*/ 1726 w 6362"/>
                <a:gd name="T33" fmla="*/ 5356 h 7676"/>
                <a:gd name="T34" fmla="*/ 947 w 6362"/>
                <a:gd name="T35" fmla="*/ 3958 h 7676"/>
                <a:gd name="T36" fmla="*/ 1709 w 6362"/>
                <a:gd name="T37" fmla="*/ 2840 h 7676"/>
                <a:gd name="T38" fmla="*/ 1700 w 6362"/>
                <a:gd name="T39" fmla="*/ 1923 h 7676"/>
                <a:gd name="T40" fmla="*/ 1147 w 6362"/>
                <a:gd name="T41" fmla="*/ 1196 h 7676"/>
                <a:gd name="T42" fmla="*/ 1726 w 6362"/>
                <a:gd name="T43" fmla="*/ 1882 h 7676"/>
                <a:gd name="T44" fmla="*/ 5103 w 6362"/>
                <a:gd name="T45" fmla="*/ 1936 h 7676"/>
                <a:gd name="T46" fmla="*/ 5074 w 6362"/>
                <a:gd name="T47" fmla="*/ 2697 h 7676"/>
                <a:gd name="T48" fmla="*/ 4652 w 6362"/>
                <a:gd name="T49" fmla="*/ 3262 h 7676"/>
                <a:gd name="T50" fmla="*/ 5130 w 6362"/>
                <a:gd name="T51" fmla="*/ 4012 h 7676"/>
                <a:gd name="T52" fmla="*/ 4652 w 6362"/>
                <a:gd name="T53" fmla="*/ 3989 h 7676"/>
                <a:gd name="T54" fmla="*/ 3120 w 6362"/>
                <a:gd name="T55" fmla="*/ 1079 h 7676"/>
                <a:gd name="T56" fmla="*/ 3090 w 6362"/>
                <a:gd name="T57" fmla="*/ 2088 h 7676"/>
                <a:gd name="T58" fmla="*/ 2314 w 6362"/>
                <a:gd name="T59" fmla="*/ 2836 h 7676"/>
                <a:gd name="T60" fmla="*/ 3147 w 6362"/>
                <a:gd name="T61" fmla="*/ 3898 h 7676"/>
                <a:gd name="T62" fmla="*/ 2314 w 6362"/>
                <a:gd name="T63" fmla="*/ 3855 h 7676"/>
                <a:gd name="T64" fmla="*/ 2314 w 6362"/>
                <a:gd name="T65" fmla="*/ 5384 h 7676"/>
                <a:gd name="T66" fmla="*/ 3147 w 6362"/>
                <a:gd name="T67" fmla="*/ 4361 h 7676"/>
                <a:gd name="T68" fmla="*/ 4040 w 6362"/>
                <a:gd name="T69" fmla="*/ 6799 h 7676"/>
                <a:gd name="T70" fmla="*/ 2704 w 6362"/>
                <a:gd name="T71" fmla="*/ 7273 h 7676"/>
                <a:gd name="T72" fmla="*/ 4040 w 6362"/>
                <a:gd name="T73" fmla="*/ 5577 h 7676"/>
                <a:gd name="T74" fmla="*/ 3728 w 6362"/>
                <a:gd name="T75" fmla="*/ 5250 h 7676"/>
                <a:gd name="T76" fmla="*/ 3723 w 6362"/>
                <a:gd name="T77" fmla="*/ 4313 h 7676"/>
                <a:gd name="T78" fmla="*/ 4291 w 6362"/>
                <a:gd name="T79" fmla="*/ 5138 h 7676"/>
                <a:gd name="T80" fmla="*/ 3720 w 6362"/>
                <a:gd name="T81" fmla="*/ 3977 h 7676"/>
                <a:gd name="T82" fmla="*/ 4255 w 6362"/>
                <a:gd name="T83" fmla="*/ 3137 h 7676"/>
                <a:gd name="T84" fmla="*/ 4247 w 6362"/>
                <a:gd name="T85" fmla="*/ 2442 h 7676"/>
                <a:gd name="T86" fmla="*/ 3699 w 6362"/>
                <a:gd name="T87" fmla="*/ 1351 h 7676"/>
                <a:gd name="T88" fmla="*/ 4291 w 6362"/>
                <a:gd name="T89" fmla="*/ 2397 h 7676"/>
                <a:gd name="T90" fmla="*/ 4455 w 6362"/>
                <a:gd name="T91" fmla="*/ 6649 h 7676"/>
                <a:gd name="T92" fmla="*/ 5289 w 6362"/>
                <a:gd name="T93" fmla="*/ 5300 h 7676"/>
                <a:gd name="T94" fmla="*/ 5397 w 6362"/>
                <a:gd name="T95" fmla="*/ 3361 h 7676"/>
                <a:gd name="T96" fmla="*/ 5756 w 6362"/>
                <a:gd name="T97" fmla="*/ 4080 h 7676"/>
                <a:gd name="T98" fmla="*/ 5381 w 6362"/>
                <a:gd name="T99" fmla="*/ 3395 h 7676"/>
                <a:gd name="T100" fmla="*/ 5395 w 6362"/>
                <a:gd name="T101" fmla="*/ 4318 h 7676"/>
                <a:gd name="T102" fmla="*/ 5769 w 6362"/>
                <a:gd name="T103" fmla="*/ 4945 h 7676"/>
                <a:gd name="T104" fmla="*/ 6130 w 6362"/>
                <a:gd name="T105" fmla="*/ 6035 h 7676"/>
                <a:gd name="T106" fmla="*/ 5536 w 6362"/>
                <a:gd name="T107" fmla="*/ 5272 h 7676"/>
                <a:gd name="T108" fmla="*/ 6159 w 6362"/>
                <a:gd name="T109" fmla="*/ 5994 h 7676"/>
                <a:gd name="T110" fmla="*/ 5992 w 6362"/>
                <a:gd name="T111" fmla="*/ 4955 h 7676"/>
                <a:gd name="T112" fmla="*/ 6230 w 6362"/>
                <a:gd name="T113" fmla="*/ 4300 h 7676"/>
                <a:gd name="T114" fmla="*/ 6231 w 6362"/>
                <a:gd name="T115" fmla="*/ 4121 h 7676"/>
                <a:gd name="T116" fmla="*/ 5964 w 6362"/>
                <a:gd name="T117" fmla="*/ 3464 h 7676"/>
                <a:gd name="T118" fmla="*/ 6261 w 6362"/>
                <a:gd name="T119" fmla="*/ 4109 h 7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2" h="7676">
                  <a:moveTo>
                    <a:pt x="6262" y="3147"/>
                  </a:moveTo>
                  <a:lnTo>
                    <a:pt x="5393" y="2934"/>
                  </a:lnTo>
                  <a:lnTo>
                    <a:pt x="5393" y="1724"/>
                  </a:lnTo>
                  <a:cubicBezTo>
                    <a:pt x="5393" y="1674"/>
                    <a:pt x="5365" y="1628"/>
                    <a:pt x="5319" y="1606"/>
                  </a:cubicBezTo>
                  <a:lnTo>
                    <a:pt x="2105" y="16"/>
                  </a:lnTo>
                  <a:cubicBezTo>
                    <a:pt x="2105" y="16"/>
                    <a:pt x="2077" y="0"/>
                    <a:pt x="2039" y="2"/>
                  </a:cubicBezTo>
                  <a:cubicBezTo>
                    <a:pt x="2000" y="4"/>
                    <a:pt x="1970" y="26"/>
                    <a:pt x="1970" y="26"/>
                  </a:cubicBezTo>
                  <a:lnTo>
                    <a:pt x="900" y="789"/>
                  </a:lnTo>
                  <a:cubicBezTo>
                    <a:pt x="865" y="814"/>
                    <a:pt x="845" y="854"/>
                    <a:pt x="845" y="897"/>
                  </a:cubicBezTo>
                  <a:lnTo>
                    <a:pt x="845" y="2534"/>
                  </a:lnTo>
                  <a:lnTo>
                    <a:pt x="88" y="2801"/>
                  </a:lnTo>
                  <a:cubicBezTo>
                    <a:pt x="35" y="2819"/>
                    <a:pt x="0" y="2869"/>
                    <a:pt x="0" y="2925"/>
                  </a:cubicBezTo>
                  <a:lnTo>
                    <a:pt x="0" y="6491"/>
                  </a:lnTo>
                  <a:cubicBezTo>
                    <a:pt x="0" y="6540"/>
                    <a:pt x="26" y="6584"/>
                    <a:pt x="69" y="6607"/>
                  </a:cubicBezTo>
                  <a:lnTo>
                    <a:pt x="1983" y="7656"/>
                  </a:lnTo>
                  <a:cubicBezTo>
                    <a:pt x="1983" y="7656"/>
                    <a:pt x="2007" y="7669"/>
                    <a:pt x="2028" y="7671"/>
                  </a:cubicBezTo>
                  <a:cubicBezTo>
                    <a:pt x="2067" y="7676"/>
                    <a:pt x="2094" y="7664"/>
                    <a:pt x="2094" y="7664"/>
                  </a:cubicBezTo>
                  <a:lnTo>
                    <a:pt x="6277" y="6070"/>
                  </a:lnTo>
                  <a:cubicBezTo>
                    <a:pt x="6329" y="6051"/>
                    <a:pt x="6362" y="6002"/>
                    <a:pt x="6362" y="5947"/>
                  </a:cubicBezTo>
                  <a:lnTo>
                    <a:pt x="6362" y="3275"/>
                  </a:lnTo>
                  <a:cubicBezTo>
                    <a:pt x="6362" y="3214"/>
                    <a:pt x="6321" y="3161"/>
                    <a:pt x="6262" y="3147"/>
                  </a:cubicBezTo>
                  <a:close/>
                  <a:moveTo>
                    <a:pt x="643" y="6349"/>
                  </a:moveTo>
                  <a:cubicBezTo>
                    <a:pt x="643" y="6364"/>
                    <a:pt x="636" y="6378"/>
                    <a:pt x="623" y="6386"/>
                  </a:cubicBezTo>
                  <a:cubicBezTo>
                    <a:pt x="616" y="6390"/>
                    <a:pt x="608" y="6393"/>
                    <a:pt x="599" y="6393"/>
                  </a:cubicBezTo>
                  <a:cubicBezTo>
                    <a:pt x="593" y="6393"/>
                    <a:pt x="587" y="6391"/>
                    <a:pt x="581" y="6389"/>
                  </a:cubicBezTo>
                  <a:lnTo>
                    <a:pt x="114" y="6175"/>
                  </a:lnTo>
                  <a:cubicBezTo>
                    <a:pt x="98" y="6168"/>
                    <a:pt x="88" y="6152"/>
                    <a:pt x="88" y="6135"/>
                  </a:cubicBezTo>
                  <a:lnTo>
                    <a:pt x="88" y="5422"/>
                  </a:lnTo>
                  <a:cubicBezTo>
                    <a:pt x="88" y="5408"/>
                    <a:pt x="94" y="5395"/>
                    <a:pt x="105" y="5387"/>
                  </a:cubicBezTo>
                  <a:cubicBezTo>
                    <a:pt x="116" y="5378"/>
                    <a:pt x="131" y="5376"/>
                    <a:pt x="144" y="5379"/>
                  </a:cubicBezTo>
                  <a:lnTo>
                    <a:pt x="611" y="5509"/>
                  </a:lnTo>
                  <a:cubicBezTo>
                    <a:pt x="630" y="5514"/>
                    <a:pt x="643" y="5532"/>
                    <a:pt x="643" y="5551"/>
                  </a:cubicBezTo>
                  <a:lnTo>
                    <a:pt x="643" y="6349"/>
                  </a:lnTo>
                  <a:lnTo>
                    <a:pt x="643" y="6349"/>
                  </a:lnTo>
                  <a:close/>
                  <a:moveTo>
                    <a:pt x="643" y="5153"/>
                  </a:moveTo>
                  <a:cubicBezTo>
                    <a:pt x="643" y="5166"/>
                    <a:pt x="637" y="5178"/>
                    <a:pt x="627" y="5187"/>
                  </a:cubicBezTo>
                  <a:cubicBezTo>
                    <a:pt x="619" y="5193"/>
                    <a:pt x="610" y="5197"/>
                    <a:pt x="599" y="5197"/>
                  </a:cubicBezTo>
                  <a:cubicBezTo>
                    <a:pt x="596" y="5197"/>
                    <a:pt x="594" y="5197"/>
                    <a:pt x="591" y="5196"/>
                  </a:cubicBezTo>
                  <a:lnTo>
                    <a:pt x="124" y="5108"/>
                  </a:lnTo>
                  <a:cubicBezTo>
                    <a:pt x="103" y="5104"/>
                    <a:pt x="88" y="5086"/>
                    <a:pt x="88" y="5065"/>
                  </a:cubicBezTo>
                  <a:lnTo>
                    <a:pt x="88" y="4352"/>
                  </a:lnTo>
                  <a:cubicBezTo>
                    <a:pt x="88" y="4340"/>
                    <a:pt x="93" y="4329"/>
                    <a:pt x="101" y="4321"/>
                  </a:cubicBezTo>
                  <a:cubicBezTo>
                    <a:pt x="110" y="4312"/>
                    <a:pt x="121" y="4308"/>
                    <a:pt x="133" y="4308"/>
                  </a:cubicBezTo>
                  <a:lnTo>
                    <a:pt x="600" y="4311"/>
                  </a:lnTo>
                  <a:cubicBezTo>
                    <a:pt x="624" y="4312"/>
                    <a:pt x="643" y="4331"/>
                    <a:pt x="643" y="4355"/>
                  </a:cubicBezTo>
                  <a:lnTo>
                    <a:pt x="643" y="5153"/>
                  </a:lnTo>
                  <a:close/>
                  <a:moveTo>
                    <a:pt x="643" y="3957"/>
                  </a:moveTo>
                  <a:cubicBezTo>
                    <a:pt x="643" y="3980"/>
                    <a:pt x="626" y="3999"/>
                    <a:pt x="603" y="4001"/>
                  </a:cubicBezTo>
                  <a:lnTo>
                    <a:pt x="136" y="4039"/>
                  </a:lnTo>
                  <a:cubicBezTo>
                    <a:pt x="135" y="4039"/>
                    <a:pt x="133" y="4039"/>
                    <a:pt x="132" y="4039"/>
                  </a:cubicBezTo>
                  <a:cubicBezTo>
                    <a:pt x="121" y="4039"/>
                    <a:pt x="110" y="4035"/>
                    <a:pt x="102" y="4028"/>
                  </a:cubicBezTo>
                  <a:cubicBezTo>
                    <a:pt x="93" y="4019"/>
                    <a:pt x="88" y="4008"/>
                    <a:pt x="88" y="3995"/>
                  </a:cubicBezTo>
                  <a:lnTo>
                    <a:pt x="88" y="3282"/>
                  </a:lnTo>
                  <a:cubicBezTo>
                    <a:pt x="88" y="3262"/>
                    <a:pt x="102" y="3245"/>
                    <a:pt x="121" y="3239"/>
                  </a:cubicBezTo>
                  <a:lnTo>
                    <a:pt x="588" y="3117"/>
                  </a:lnTo>
                  <a:cubicBezTo>
                    <a:pt x="601" y="3113"/>
                    <a:pt x="615" y="3116"/>
                    <a:pt x="626" y="3125"/>
                  </a:cubicBezTo>
                  <a:cubicBezTo>
                    <a:pt x="637" y="3133"/>
                    <a:pt x="643" y="3146"/>
                    <a:pt x="643" y="3159"/>
                  </a:cubicBezTo>
                  <a:lnTo>
                    <a:pt x="643" y="3957"/>
                  </a:lnTo>
                  <a:lnTo>
                    <a:pt x="643" y="3957"/>
                  </a:lnTo>
                  <a:close/>
                  <a:moveTo>
                    <a:pt x="1726" y="6845"/>
                  </a:moveTo>
                  <a:cubicBezTo>
                    <a:pt x="1726" y="6860"/>
                    <a:pt x="1718" y="6874"/>
                    <a:pt x="1706" y="6882"/>
                  </a:cubicBezTo>
                  <a:cubicBezTo>
                    <a:pt x="1699" y="6886"/>
                    <a:pt x="1690" y="6889"/>
                    <a:pt x="1682" y="6889"/>
                  </a:cubicBezTo>
                  <a:cubicBezTo>
                    <a:pt x="1676" y="6889"/>
                    <a:pt x="1670" y="6887"/>
                    <a:pt x="1664" y="6885"/>
                  </a:cubicBezTo>
                  <a:lnTo>
                    <a:pt x="959" y="6562"/>
                  </a:lnTo>
                  <a:cubicBezTo>
                    <a:pt x="943" y="6555"/>
                    <a:pt x="933" y="6539"/>
                    <a:pt x="933" y="6522"/>
                  </a:cubicBezTo>
                  <a:lnTo>
                    <a:pt x="933" y="5656"/>
                  </a:lnTo>
                  <a:cubicBezTo>
                    <a:pt x="933" y="5643"/>
                    <a:pt x="939" y="5630"/>
                    <a:pt x="950" y="5621"/>
                  </a:cubicBezTo>
                  <a:cubicBezTo>
                    <a:pt x="961" y="5613"/>
                    <a:pt x="976" y="5610"/>
                    <a:pt x="989" y="5614"/>
                  </a:cubicBezTo>
                  <a:lnTo>
                    <a:pt x="1694" y="5810"/>
                  </a:lnTo>
                  <a:cubicBezTo>
                    <a:pt x="1713" y="5815"/>
                    <a:pt x="1726" y="5833"/>
                    <a:pt x="1726" y="5852"/>
                  </a:cubicBezTo>
                  <a:lnTo>
                    <a:pt x="1726" y="6845"/>
                  </a:lnTo>
                  <a:lnTo>
                    <a:pt x="1726" y="6845"/>
                  </a:lnTo>
                  <a:close/>
                  <a:moveTo>
                    <a:pt x="1726" y="5356"/>
                  </a:moveTo>
                  <a:cubicBezTo>
                    <a:pt x="1726" y="5369"/>
                    <a:pt x="1720" y="5382"/>
                    <a:pt x="1710" y="5390"/>
                  </a:cubicBezTo>
                  <a:cubicBezTo>
                    <a:pt x="1702" y="5397"/>
                    <a:pt x="1692" y="5400"/>
                    <a:pt x="1682" y="5400"/>
                  </a:cubicBezTo>
                  <a:cubicBezTo>
                    <a:pt x="1679" y="5400"/>
                    <a:pt x="1677" y="5400"/>
                    <a:pt x="1674" y="5399"/>
                  </a:cubicBezTo>
                  <a:lnTo>
                    <a:pt x="969" y="5267"/>
                  </a:lnTo>
                  <a:cubicBezTo>
                    <a:pt x="948" y="5263"/>
                    <a:pt x="933" y="5245"/>
                    <a:pt x="933" y="5223"/>
                  </a:cubicBezTo>
                  <a:lnTo>
                    <a:pt x="933" y="4361"/>
                  </a:lnTo>
                  <a:cubicBezTo>
                    <a:pt x="933" y="4349"/>
                    <a:pt x="937" y="4338"/>
                    <a:pt x="946" y="4329"/>
                  </a:cubicBezTo>
                  <a:cubicBezTo>
                    <a:pt x="954" y="4321"/>
                    <a:pt x="966" y="4317"/>
                    <a:pt x="977" y="4317"/>
                  </a:cubicBezTo>
                  <a:lnTo>
                    <a:pt x="1682" y="4319"/>
                  </a:lnTo>
                  <a:cubicBezTo>
                    <a:pt x="1706" y="4320"/>
                    <a:pt x="1726" y="4339"/>
                    <a:pt x="1726" y="4364"/>
                  </a:cubicBezTo>
                  <a:lnTo>
                    <a:pt x="1726" y="5356"/>
                  </a:lnTo>
                  <a:lnTo>
                    <a:pt x="1726" y="5356"/>
                  </a:lnTo>
                  <a:close/>
                  <a:moveTo>
                    <a:pt x="1726" y="3867"/>
                  </a:moveTo>
                  <a:cubicBezTo>
                    <a:pt x="1726" y="3890"/>
                    <a:pt x="1709" y="3909"/>
                    <a:pt x="1686" y="3911"/>
                  </a:cubicBezTo>
                  <a:lnTo>
                    <a:pt x="980" y="3969"/>
                  </a:lnTo>
                  <a:cubicBezTo>
                    <a:pt x="979" y="3969"/>
                    <a:pt x="978" y="3969"/>
                    <a:pt x="977" y="3969"/>
                  </a:cubicBezTo>
                  <a:cubicBezTo>
                    <a:pt x="966" y="3969"/>
                    <a:pt x="955" y="3965"/>
                    <a:pt x="947" y="3958"/>
                  </a:cubicBezTo>
                  <a:cubicBezTo>
                    <a:pt x="938" y="3950"/>
                    <a:pt x="933" y="3938"/>
                    <a:pt x="933" y="3926"/>
                  </a:cubicBezTo>
                  <a:lnTo>
                    <a:pt x="933" y="3060"/>
                  </a:lnTo>
                  <a:cubicBezTo>
                    <a:pt x="933" y="3040"/>
                    <a:pt x="946" y="3023"/>
                    <a:pt x="966" y="3017"/>
                  </a:cubicBezTo>
                  <a:lnTo>
                    <a:pt x="1671" y="2832"/>
                  </a:lnTo>
                  <a:cubicBezTo>
                    <a:pt x="1684" y="2829"/>
                    <a:pt x="1698" y="2831"/>
                    <a:pt x="1709" y="2840"/>
                  </a:cubicBezTo>
                  <a:cubicBezTo>
                    <a:pt x="1720" y="2848"/>
                    <a:pt x="1726" y="2861"/>
                    <a:pt x="1726" y="2875"/>
                  </a:cubicBezTo>
                  <a:lnTo>
                    <a:pt x="1726" y="3867"/>
                  </a:lnTo>
                  <a:lnTo>
                    <a:pt x="1726" y="3867"/>
                  </a:lnTo>
                  <a:close/>
                  <a:moveTo>
                    <a:pt x="1726" y="1882"/>
                  </a:moveTo>
                  <a:cubicBezTo>
                    <a:pt x="1726" y="1900"/>
                    <a:pt x="1716" y="1916"/>
                    <a:pt x="1700" y="1923"/>
                  </a:cubicBezTo>
                  <a:lnTo>
                    <a:pt x="1209" y="2140"/>
                  </a:lnTo>
                  <a:cubicBezTo>
                    <a:pt x="1203" y="2143"/>
                    <a:pt x="1197" y="2144"/>
                    <a:pt x="1191" y="2144"/>
                  </a:cubicBezTo>
                  <a:cubicBezTo>
                    <a:pt x="1183" y="2144"/>
                    <a:pt x="1174" y="2142"/>
                    <a:pt x="1167" y="2137"/>
                  </a:cubicBezTo>
                  <a:cubicBezTo>
                    <a:pt x="1154" y="2129"/>
                    <a:pt x="1147" y="2115"/>
                    <a:pt x="1147" y="2100"/>
                  </a:cubicBezTo>
                  <a:lnTo>
                    <a:pt x="1147" y="1196"/>
                  </a:lnTo>
                  <a:cubicBezTo>
                    <a:pt x="1147" y="1181"/>
                    <a:pt x="1155" y="1167"/>
                    <a:pt x="1167" y="1158"/>
                  </a:cubicBezTo>
                  <a:lnTo>
                    <a:pt x="1659" y="852"/>
                  </a:lnTo>
                  <a:cubicBezTo>
                    <a:pt x="1672" y="844"/>
                    <a:pt x="1689" y="843"/>
                    <a:pt x="1703" y="851"/>
                  </a:cubicBezTo>
                  <a:cubicBezTo>
                    <a:pt x="1717" y="859"/>
                    <a:pt x="1726" y="874"/>
                    <a:pt x="1726" y="890"/>
                  </a:cubicBezTo>
                  <a:lnTo>
                    <a:pt x="1726" y="1882"/>
                  </a:lnTo>
                  <a:lnTo>
                    <a:pt x="1726" y="1882"/>
                  </a:lnTo>
                  <a:close/>
                  <a:moveTo>
                    <a:pt x="4652" y="1808"/>
                  </a:moveTo>
                  <a:cubicBezTo>
                    <a:pt x="4652" y="1794"/>
                    <a:pt x="4660" y="1780"/>
                    <a:pt x="4672" y="1772"/>
                  </a:cubicBezTo>
                  <a:cubicBezTo>
                    <a:pt x="4684" y="1763"/>
                    <a:pt x="4700" y="1762"/>
                    <a:pt x="4714" y="1768"/>
                  </a:cubicBezTo>
                  <a:lnTo>
                    <a:pt x="5103" y="1936"/>
                  </a:lnTo>
                  <a:cubicBezTo>
                    <a:pt x="5119" y="1943"/>
                    <a:pt x="5130" y="1959"/>
                    <a:pt x="5130" y="1977"/>
                  </a:cubicBezTo>
                  <a:lnTo>
                    <a:pt x="5130" y="2655"/>
                  </a:lnTo>
                  <a:cubicBezTo>
                    <a:pt x="5130" y="2668"/>
                    <a:pt x="5123" y="2681"/>
                    <a:pt x="5112" y="2690"/>
                  </a:cubicBezTo>
                  <a:cubicBezTo>
                    <a:pt x="5104" y="2696"/>
                    <a:pt x="5095" y="2699"/>
                    <a:pt x="5085" y="2699"/>
                  </a:cubicBezTo>
                  <a:cubicBezTo>
                    <a:pt x="5082" y="2699"/>
                    <a:pt x="5078" y="2698"/>
                    <a:pt x="5074" y="2697"/>
                  </a:cubicBezTo>
                  <a:lnTo>
                    <a:pt x="4685" y="2592"/>
                  </a:lnTo>
                  <a:cubicBezTo>
                    <a:pt x="4666" y="2587"/>
                    <a:pt x="4652" y="2570"/>
                    <a:pt x="4652" y="2550"/>
                  </a:cubicBezTo>
                  <a:lnTo>
                    <a:pt x="4652" y="1808"/>
                  </a:lnTo>
                  <a:lnTo>
                    <a:pt x="4652" y="1808"/>
                  </a:lnTo>
                  <a:close/>
                  <a:moveTo>
                    <a:pt x="4652" y="3262"/>
                  </a:moveTo>
                  <a:cubicBezTo>
                    <a:pt x="4652" y="3249"/>
                    <a:pt x="4658" y="3237"/>
                    <a:pt x="4668" y="3228"/>
                  </a:cubicBezTo>
                  <a:cubicBezTo>
                    <a:pt x="4678" y="3220"/>
                    <a:pt x="4691" y="3217"/>
                    <a:pt x="4704" y="3219"/>
                  </a:cubicBezTo>
                  <a:lnTo>
                    <a:pt x="5093" y="3290"/>
                  </a:lnTo>
                  <a:cubicBezTo>
                    <a:pt x="5114" y="3293"/>
                    <a:pt x="5130" y="3312"/>
                    <a:pt x="5130" y="3333"/>
                  </a:cubicBezTo>
                  <a:lnTo>
                    <a:pt x="5130" y="4012"/>
                  </a:lnTo>
                  <a:cubicBezTo>
                    <a:pt x="5130" y="4024"/>
                    <a:pt x="5125" y="4035"/>
                    <a:pt x="5116" y="4043"/>
                  </a:cubicBezTo>
                  <a:cubicBezTo>
                    <a:pt x="5107" y="4051"/>
                    <a:pt x="5097" y="4055"/>
                    <a:pt x="5085" y="4055"/>
                  </a:cubicBezTo>
                  <a:lnTo>
                    <a:pt x="5083" y="4055"/>
                  </a:lnTo>
                  <a:lnTo>
                    <a:pt x="4694" y="4033"/>
                  </a:lnTo>
                  <a:cubicBezTo>
                    <a:pt x="4670" y="4032"/>
                    <a:pt x="4652" y="4012"/>
                    <a:pt x="4652" y="3989"/>
                  </a:cubicBezTo>
                  <a:lnTo>
                    <a:pt x="4652" y="3262"/>
                  </a:lnTo>
                  <a:close/>
                  <a:moveTo>
                    <a:pt x="2314" y="798"/>
                  </a:moveTo>
                  <a:cubicBezTo>
                    <a:pt x="2314" y="783"/>
                    <a:pt x="2321" y="769"/>
                    <a:pt x="2334" y="761"/>
                  </a:cubicBezTo>
                  <a:cubicBezTo>
                    <a:pt x="2346" y="753"/>
                    <a:pt x="2362" y="751"/>
                    <a:pt x="2375" y="757"/>
                  </a:cubicBezTo>
                  <a:lnTo>
                    <a:pt x="3120" y="1079"/>
                  </a:lnTo>
                  <a:cubicBezTo>
                    <a:pt x="3136" y="1086"/>
                    <a:pt x="3147" y="1102"/>
                    <a:pt x="3147" y="1120"/>
                  </a:cubicBezTo>
                  <a:lnTo>
                    <a:pt x="3147" y="2046"/>
                  </a:lnTo>
                  <a:cubicBezTo>
                    <a:pt x="3147" y="2060"/>
                    <a:pt x="3140" y="2073"/>
                    <a:pt x="3129" y="2081"/>
                  </a:cubicBezTo>
                  <a:cubicBezTo>
                    <a:pt x="3121" y="2087"/>
                    <a:pt x="3112" y="2090"/>
                    <a:pt x="3103" y="2090"/>
                  </a:cubicBezTo>
                  <a:cubicBezTo>
                    <a:pt x="3098" y="2090"/>
                    <a:pt x="3094" y="2089"/>
                    <a:pt x="3090" y="2088"/>
                  </a:cubicBezTo>
                  <a:lnTo>
                    <a:pt x="2345" y="1859"/>
                  </a:lnTo>
                  <a:cubicBezTo>
                    <a:pt x="2326" y="1853"/>
                    <a:pt x="2314" y="1836"/>
                    <a:pt x="2314" y="1817"/>
                  </a:cubicBezTo>
                  <a:lnTo>
                    <a:pt x="2314" y="798"/>
                  </a:lnTo>
                  <a:lnTo>
                    <a:pt x="2314" y="798"/>
                  </a:lnTo>
                  <a:close/>
                  <a:moveTo>
                    <a:pt x="2314" y="2836"/>
                  </a:moveTo>
                  <a:cubicBezTo>
                    <a:pt x="2314" y="2823"/>
                    <a:pt x="2320" y="2810"/>
                    <a:pt x="2330" y="2802"/>
                  </a:cubicBezTo>
                  <a:cubicBezTo>
                    <a:pt x="2340" y="2794"/>
                    <a:pt x="2353" y="2790"/>
                    <a:pt x="2366" y="2792"/>
                  </a:cubicBezTo>
                  <a:lnTo>
                    <a:pt x="3111" y="2928"/>
                  </a:lnTo>
                  <a:cubicBezTo>
                    <a:pt x="3132" y="2932"/>
                    <a:pt x="3147" y="2950"/>
                    <a:pt x="3147" y="2972"/>
                  </a:cubicBezTo>
                  <a:lnTo>
                    <a:pt x="3147" y="3898"/>
                  </a:lnTo>
                  <a:cubicBezTo>
                    <a:pt x="3147" y="3910"/>
                    <a:pt x="3142" y="3921"/>
                    <a:pt x="3133" y="3930"/>
                  </a:cubicBezTo>
                  <a:cubicBezTo>
                    <a:pt x="3125" y="3938"/>
                    <a:pt x="3114" y="3942"/>
                    <a:pt x="3103" y="3942"/>
                  </a:cubicBezTo>
                  <a:cubicBezTo>
                    <a:pt x="3102" y="3942"/>
                    <a:pt x="3101" y="3942"/>
                    <a:pt x="3100" y="3942"/>
                  </a:cubicBezTo>
                  <a:lnTo>
                    <a:pt x="2355" y="3899"/>
                  </a:lnTo>
                  <a:cubicBezTo>
                    <a:pt x="2332" y="3897"/>
                    <a:pt x="2314" y="3878"/>
                    <a:pt x="2314" y="3855"/>
                  </a:cubicBezTo>
                  <a:lnTo>
                    <a:pt x="2314" y="2836"/>
                  </a:lnTo>
                  <a:lnTo>
                    <a:pt x="2314" y="2836"/>
                  </a:lnTo>
                  <a:close/>
                  <a:moveTo>
                    <a:pt x="2358" y="5428"/>
                  </a:moveTo>
                  <a:cubicBezTo>
                    <a:pt x="2347" y="5428"/>
                    <a:pt x="2337" y="5424"/>
                    <a:pt x="2329" y="5417"/>
                  </a:cubicBezTo>
                  <a:cubicBezTo>
                    <a:pt x="2319" y="5409"/>
                    <a:pt x="2314" y="5396"/>
                    <a:pt x="2314" y="5384"/>
                  </a:cubicBezTo>
                  <a:lnTo>
                    <a:pt x="2314" y="4365"/>
                  </a:lnTo>
                  <a:cubicBezTo>
                    <a:pt x="2314" y="4341"/>
                    <a:pt x="2334" y="4321"/>
                    <a:pt x="2358" y="4321"/>
                  </a:cubicBezTo>
                  <a:lnTo>
                    <a:pt x="3103" y="4317"/>
                  </a:lnTo>
                  <a:cubicBezTo>
                    <a:pt x="3114" y="4317"/>
                    <a:pt x="3126" y="4321"/>
                    <a:pt x="3134" y="4330"/>
                  </a:cubicBezTo>
                  <a:cubicBezTo>
                    <a:pt x="3142" y="4338"/>
                    <a:pt x="3147" y="4349"/>
                    <a:pt x="3147" y="4361"/>
                  </a:cubicBezTo>
                  <a:lnTo>
                    <a:pt x="3147" y="5287"/>
                  </a:lnTo>
                  <a:cubicBezTo>
                    <a:pt x="3147" y="5309"/>
                    <a:pt x="3130" y="5328"/>
                    <a:pt x="3109" y="5331"/>
                  </a:cubicBezTo>
                  <a:lnTo>
                    <a:pt x="2364" y="5428"/>
                  </a:lnTo>
                  <a:cubicBezTo>
                    <a:pt x="2362" y="5428"/>
                    <a:pt x="2360" y="5428"/>
                    <a:pt x="2358" y="5428"/>
                  </a:cubicBezTo>
                  <a:close/>
                  <a:moveTo>
                    <a:pt x="4040" y="6799"/>
                  </a:moveTo>
                  <a:cubicBezTo>
                    <a:pt x="4040" y="6818"/>
                    <a:pt x="4028" y="6834"/>
                    <a:pt x="4011" y="6840"/>
                  </a:cubicBezTo>
                  <a:lnTo>
                    <a:pt x="2764" y="7315"/>
                  </a:lnTo>
                  <a:cubicBezTo>
                    <a:pt x="2759" y="7317"/>
                    <a:pt x="2754" y="7317"/>
                    <a:pt x="2748" y="7317"/>
                  </a:cubicBezTo>
                  <a:cubicBezTo>
                    <a:pt x="2739" y="7317"/>
                    <a:pt x="2731" y="7315"/>
                    <a:pt x="2723" y="7310"/>
                  </a:cubicBezTo>
                  <a:cubicBezTo>
                    <a:pt x="2711" y="7301"/>
                    <a:pt x="2704" y="7288"/>
                    <a:pt x="2704" y="7273"/>
                  </a:cubicBezTo>
                  <a:lnTo>
                    <a:pt x="2704" y="5818"/>
                  </a:lnTo>
                  <a:cubicBezTo>
                    <a:pt x="2704" y="5797"/>
                    <a:pt x="2719" y="5779"/>
                    <a:pt x="2740" y="5774"/>
                  </a:cubicBezTo>
                  <a:lnTo>
                    <a:pt x="3987" y="5534"/>
                  </a:lnTo>
                  <a:cubicBezTo>
                    <a:pt x="4000" y="5531"/>
                    <a:pt x="4013" y="5535"/>
                    <a:pt x="4024" y="5543"/>
                  </a:cubicBezTo>
                  <a:cubicBezTo>
                    <a:pt x="4034" y="5552"/>
                    <a:pt x="4040" y="5564"/>
                    <a:pt x="4040" y="5577"/>
                  </a:cubicBezTo>
                  <a:lnTo>
                    <a:pt x="4040" y="6799"/>
                  </a:lnTo>
                  <a:lnTo>
                    <a:pt x="4040" y="6799"/>
                  </a:lnTo>
                  <a:close/>
                  <a:moveTo>
                    <a:pt x="4291" y="5138"/>
                  </a:moveTo>
                  <a:cubicBezTo>
                    <a:pt x="4291" y="5160"/>
                    <a:pt x="4275" y="5179"/>
                    <a:pt x="4253" y="5182"/>
                  </a:cubicBezTo>
                  <a:lnTo>
                    <a:pt x="3728" y="5250"/>
                  </a:lnTo>
                  <a:cubicBezTo>
                    <a:pt x="3726" y="5250"/>
                    <a:pt x="3725" y="5250"/>
                    <a:pt x="3723" y="5250"/>
                  </a:cubicBezTo>
                  <a:cubicBezTo>
                    <a:pt x="3712" y="5250"/>
                    <a:pt x="3702" y="5246"/>
                    <a:pt x="3694" y="5239"/>
                  </a:cubicBezTo>
                  <a:cubicBezTo>
                    <a:pt x="3684" y="5231"/>
                    <a:pt x="3679" y="5219"/>
                    <a:pt x="3679" y="5206"/>
                  </a:cubicBezTo>
                  <a:lnTo>
                    <a:pt x="3679" y="4358"/>
                  </a:lnTo>
                  <a:cubicBezTo>
                    <a:pt x="3679" y="4333"/>
                    <a:pt x="3698" y="4314"/>
                    <a:pt x="3723" y="4313"/>
                  </a:cubicBezTo>
                  <a:lnTo>
                    <a:pt x="4247" y="4311"/>
                  </a:lnTo>
                  <a:cubicBezTo>
                    <a:pt x="4259" y="4311"/>
                    <a:pt x="4270" y="4315"/>
                    <a:pt x="4278" y="4324"/>
                  </a:cubicBezTo>
                  <a:cubicBezTo>
                    <a:pt x="4287" y="4332"/>
                    <a:pt x="4291" y="4343"/>
                    <a:pt x="4291" y="4355"/>
                  </a:cubicBezTo>
                  <a:lnTo>
                    <a:pt x="4291" y="5138"/>
                  </a:lnTo>
                  <a:lnTo>
                    <a:pt x="4291" y="5138"/>
                  </a:lnTo>
                  <a:close/>
                  <a:moveTo>
                    <a:pt x="4291" y="3963"/>
                  </a:moveTo>
                  <a:cubicBezTo>
                    <a:pt x="4291" y="3975"/>
                    <a:pt x="4286" y="3987"/>
                    <a:pt x="4277" y="3995"/>
                  </a:cubicBezTo>
                  <a:cubicBezTo>
                    <a:pt x="4269" y="4003"/>
                    <a:pt x="4258" y="4007"/>
                    <a:pt x="4247" y="4007"/>
                  </a:cubicBezTo>
                  <a:lnTo>
                    <a:pt x="4244" y="4007"/>
                  </a:lnTo>
                  <a:lnTo>
                    <a:pt x="3720" y="3977"/>
                  </a:lnTo>
                  <a:cubicBezTo>
                    <a:pt x="3697" y="3976"/>
                    <a:pt x="3679" y="3956"/>
                    <a:pt x="3679" y="3933"/>
                  </a:cubicBezTo>
                  <a:lnTo>
                    <a:pt x="3679" y="3085"/>
                  </a:lnTo>
                  <a:cubicBezTo>
                    <a:pt x="3679" y="3072"/>
                    <a:pt x="3684" y="3059"/>
                    <a:pt x="3695" y="3051"/>
                  </a:cubicBezTo>
                  <a:cubicBezTo>
                    <a:pt x="3704" y="3042"/>
                    <a:pt x="3718" y="3039"/>
                    <a:pt x="3731" y="3041"/>
                  </a:cubicBezTo>
                  <a:lnTo>
                    <a:pt x="4255" y="3137"/>
                  </a:lnTo>
                  <a:cubicBezTo>
                    <a:pt x="4276" y="3141"/>
                    <a:pt x="4291" y="3159"/>
                    <a:pt x="4291" y="3180"/>
                  </a:cubicBezTo>
                  <a:lnTo>
                    <a:pt x="4291" y="3963"/>
                  </a:lnTo>
                  <a:close/>
                  <a:moveTo>
                    <a:pt x="4291" y="2397"/>
                  </a:moveTo>
                  <a:cubicBezTo>
                    <a:pt x="4291" y="2411"/>
                    <a:pt x="4284" y="2425"/>
                    <a:pt x="4273" y="2433"/>
                  </a:cubicBezTo>
                  <a:cubicBezTo>
                    <a:pt x="4266" y="2438"/>
                    <a:pt x="4256" y="2442"/>
                    <a:pt x="4247" y="2442"/>
                  </a:cubicBezTo>
                  <a:cubicBezTo>
                    <a:pt x="4243" y="2442"/>
                    <a:pt x="4238" y="2441"/>
                    <a:pt x="4234" y="2440"/>
                  </a:cubicBezTo>
                  <a:lnTo>
                    <a:pt x="3710" y="2279"/>
                  </a:lnTo>
                  <a:cubicBezTo>
                    <a:pt x="3692" y="2273"/>
                    <a:pt x="3679" y="2256"/>
                    <a:pt x="3679" y="2236"/>
                  </a:cubicBezTo>
                  <a:lnTo>
                    <a:pt x="3679" y="1388"/>
                  </a:lnTo>
                  <a:cubicBezTo>
                    <a:pt x="3679" y="1373"/>
                    <a:pt x="3686" y="1359"/>
                    <a:pt x="3699" y="1351"/>
                  </a:cubicBezTo>
                  <a:cubicBezTo>
                    <a:pt x="3711" y="1343"/>
                    <a:pt x="3727" y="1341"/>
                    <a:pt x="3740" y="1347"/>
                  </a:cubicBezTo>
                  <a:lnTo>
                    <a:pt x="4265" y="1574"/>
                  </a:lnTo>
                  <a:cubicBezTo>
                    <a:pt x="4281" y="1581"/>
                    <a:pt x="4291" y="1597"/>
                    <a:pt x="4291" y="1614"/>
                  </a:cubicBezTo>
                  <a:lnTo>
                    <a:pt x="4291" y="2397"/>
                  </a:lnTo>
                  <a:lnTo>
                    <a:pt x="4291" y="2397"/>
                  </a:lnTo>
                  <a:close/>
                  <a:moveTo>
                    <a:pt x="5305" y="6318"/>
                  </a:moveTo>
                  <a:cubicBezTo>
                    <a:pt x="5305" y="6336"/>
                    <a:pt x="5294" y="6353"/>
                    <a:pt x="5276" y="6359"/>
                  </a:cubicBezTo>
                  <a:lnTo>
                    <a:pt x="4496" y="6655"/>
                  </a:lnTo>
                  <a:cubicBezTo>
                    <a:pt x="4491" y="6657"/>
                    <a:pt x="4485" y="6657"/>
                    <a:pt x="4480" y="6657"/>
                  </a:cubicBezTo>
                  <a:cubicBezTo>
                    <a:pt x="4471" y="6657"/>
                    <a:pt x="4462" y="6655"/>
                    <a:pt x="4455" y="6649"/>
                  </a:cubicBezTo>
                  <a:cubicBezTo>
                    <a:pt x="4443" y="6641"/>
                    <a:pt x="4436" y="6628"/>
                    <a:pt x="4436" y="6613"/>
                  </a:cubicBezTo>
                  <a:lnTo>
                    <a:pt x="4436" y="5484"/>
                  </a:lnTo>
                  <a:cubicBezTo>
                    <a:pt x="4436" y="5463"/>
                    <a:pt x="4451" y="5445"/>
                    <a:pt x="4472" y="5441"/>
                  </a:cubicBezTo>
                  <a:lnTo>
                    <a:pt x="5253" y="5290"/>
                  </a:lnTo>
                  <a:cubicBezTo>
                    <a:pt x="5265" y="5288"/>
                    <a:pt x="5279" y="5291"/>
                    <a:pt x="5289" y="5300"/>
                  </a:cubicBezTo>
                  <a:cubicBezTo>
                    <a:pt x="5299" y="5308"/>
                    <a:pt x="5305" y="5321"/>
                    <a:pt x="5305" y="5334"/>
                  </a:cubicBezTo>
                  <a:lnTo>
                    <a:pt x="5305" y="6318"/>
                  </a:lnTo>
                  <a:lnTo>
                    <a:pt x="5305" y="6318"/>
                  </a:lnTo>
                  <a:close/>
                  <a:moveTo>
                    <a:pt x="5381" y="3395"/>
                  </a:moveTo>
                  <a:cubicBezTo>
                    <a:pt x="5381" y="3382"/>
                    <a:pt x="5387" y="3370"/>
                    <a:pt x="5397" y="3361"/>
                  </a:cubicBezTo>
                  <a:cubicBezTo>
                    <a:pt x="5407" y="3353"/>
                    <a:pt x="5420" y="3349"/>
                    <a:pt x="5433" y="3352"/>
                  </a:cubicBezTo>
                  <a:lnTo>
                    <a:pt x="5734" y="3406"/>
                  </a:lnTo>
                  <a:cubicBezTo>
                    <a:pt x="5754" y="3410"/>
                    <a:pt x="5770" y="3428"/>
                    <a:pt x="5770" y="3450"/>
                  </a:cubicBezTo>
                  <a:lnTo>
                    <a:pt x="5770" y="4048"/>
                  </a:lnTo>
                  <a:cubicBezTo>
                    <a:pt x="5770" y="4060"/>
                    <a:pt x="5765" y="4072"/>
                    <a:pt x="5756" y="4080"/>
                  </a:cubicBezTo>
                  <a:cubicBezTo>
                    <a:pt x="5748" y="4088"/>
                    <a:pt x="5737" y="4092"/>
                    <a:pt x="5726" y="4092"/>
                  </a:cubicBezTo>
                  <a:lnTo>
                    <a:pt x="5723" y="4092"/>
                  </a:lnTo>
                  <a:lnTo>
                    <a:pt x="5423" y="4075"/>
                  </a:lnTo>
                  <a:cubicBezTo>
                    <a:pt x="5399" y="4073"/>
                    <a:pt x="5381" y="4054"/>
                    <a:pt x="5381" y="4031"/>
                  </a:cubicBezTo>
                  <a:lnTo>
                    <a:pt x="5381" y="3395"/>
                  </a:lnTo>
                  <a:close/>
                  <a:moveTo>
                    <a:pt x="5426" y="5028"/>
                  </a:moveTo>
                  <a:cubicBezTo>
                    <a:pt x="5415" y="5028"/>
                    <a:pt x="5405" y="5025"/>
                    <a:pt x="5396" y="5018"/>
                  </a:cubicBezTo>
                  <a:cubicBezTo>
                    <a:pt x="5387" y="5009"/>
                    <a:pt x="5381" y="4997"/>
                    <a:pt x="5381" y="4984"/>
                  </a:cubicBezTo>
                  <a:lnTo>
                    <a:pt x="5382" y="4349"/>
                  </a:lnTo>
                  <a:cubicBezTo>
                    <a:pt x="5382" y="4337"/>
                    <a:pt x="5387" y="4326"/>
                    <a:pt x="5395" y="4318"/>
                  </a:cubicBezTo>
                  <a:cubicBezTo>
                    <a:pt x="5404" y="4309"/>
                    <a:pt x="5415" y="4305"/>
                    <a:pt x="5426" y="4305"/>
                  </a:cubicBezTo>
                  <a:lnTo>
                    <a:pt x="5426" y="4305"/>
                  </a:lnTo>
                  <a:lnTo>
                    <a:pt x="5725" y="4306"/>
                  </a:lnTo>
                  <a:cubicBezTo>
                    <a:pt x="5750" y="4306"/>
                    <a:pt x="5769" y="4325"/>
                    <a:pt x="5769" y="4350"/>
                  </a:cubicBezTo>
                  <a:lnTo>
                    <a:pt x="5769" y="4945"/>
                  </a:lnTo>
                  <a:cubicBezTo>
                    <a:pt x="5769" y="4968"/>
                    <a:pt x="5753" y="4986"/>
                    <a:pt x="5731" y="4989"/>
                  </a:cubicBezTo>
                  <a:lnTo>
                    <a:pt x="5431" y="5028"/>
                  </a:lnTo>
                  <a:cubicBezTo>
                    <a:pt x="5429" y="5028"/>
                    <a:pt x="5428" y="5028"/>
                    <a:pt x="5426" y="5028"/>
                  </a:cubicBezTo>
                  <a:close/>
                  <a:moveTo>
                    <a:pt x="6159" y="5994"/>
                  </a:moveTo>
                  <a:cubicBezTo>
                    <a:pt x="6159" y="6012"/>
                    <a:pt x="6147" y="6028"/>
                    <a:pt x="6130" y="6035"/>
                  </a:cubicBezTo>
                  <a:lnTo>
                    <a:pt x="5596" y="6238"/>
                  </a:lnTo>
                  <a:cubicBezTo>
                    <a:pt x="5591" y="6240"/>
                    <a:pt x="5585" y="6241"/>
                    <a:pt x="5580" y="6241"/>
                  </a:cubicBezTo>
                  <a:cubicBezTo>
                    <a:pt x="5571" y="6241"/>
                    <a:pt x="5562" y="6238"/>
                    <a:pt x="5555" y="6233"/>
                  </a:cubicBezTo>
                  <a:cubicBezTo>
                    <a:pt x="5543" y="6225"/>
                    <a:pt x="5536" y="6211"/>
                    <a:pt x="5536" y="6197"/>
                  </a:cubicBezTo>
                  <a:lnTo>
                    <a:pt x="5536" y="5272"/>
                  </a:lnTo>
                  <a:cubicBezTo>
                    <a:pt x="5536" y="5251"/>
                    <a:pt x="5551" y="5233"/>
                    <a:pt x="5572" y="5229"/>
                  </a:cubicBezTo>
                  <a:lnTo>
                    <a:pt x="6106" y="5126"/>
                  </a:lnTo>
                  <a:cubicBezTo>
                    <a:pt x="6119" y="5123"/>
                    <a:pt x="6133" y="5127"/>
                    <a:pt x="6143" y="5135"/>
                  </a:cubicBezTo>
                  <a:cubicBezTo>
                    <a:pt x="6153" y="5144"/>
                    <a:pt x="6159" y="5156"/>
                    <a:pt x="6159" y="5169"/>
                  </a:cubicBezTo>
                  <a:lnTo>
                    <a:pt x="6159" y="5994"/>
                  </a:lnTo>
                  <a:lnTo>
                    <a:pt x="6159" y="5994"/>
                  </a:lnTo>
                  <a:close/>
                  <a:moveTo>
                    <a:pt x="6274" y="4880"/>
                  </a:moveTo>
                  <a:cubicBezTo>
                    <a:pt x="6274" y="4902"/>
                    <a:pt x="6258" y="4921"/>
                    <a:pt x="6236" y="4923"/>
                  </a:cubicBezTo>
                  <a:lnTo>
                    <a:pt x="5998" y="4954"/>
                  </a:lnTo>
                  <a:cubicBezTo>
                    <a:pt x="5996" y="4955"/>
                    <a:pt x="5994" y="4955"/>
                    <a:pt x="5992" y="4955"/>
                  </a:cubicBezTo>
                  <a:cubicBezTo>
                    <a:pt x="5982" y="4955"/>
                    <a:pt x="5971" y="4951"/>
                    <a:pt x="5963" y="4944"/>
                  </a:cubicBezTo>
                  <a:cubicBezTo>
                    <a:pt x="5953" y="4935"/>
                    <a:pt x="5948" y="4923"/>
                    <a:pt x="5948" y="4911"/>
                  </a:cubicBezTo>
                  <a:lnTo>
                    <a:pt x="5948" y="4346"/>
                  </a:lnTo>
                  <a:cubicBezTo>
                    <a:pt x="5948" y="4322"/>
                    <a:pt x="5968" y="4302"/>
                    <a:pt x="5992" y="4302"/>
                  </a:cubicBezTo>
                  <a:lnTo>
                    <a:pt x="6230" y="4300"/>
                  </a:lnTo>
                  <a:cubicBezTo>
                    <a:pt x="6242" y="4300"/>
                    <a:pt x="6253" y="4305"/>
                    <a:pt x="6261" y="4313"/>
                  </a:cubicBezTo>
                  <a:cubicBezTo>
                    <a:pt x="6270" y="4322"/>
                    <a:pt x="6275" y="4333"/>
                    <a:pt x="6275" y="4344"/>
                  </a:cubicBezTo>
                  <a:lnTo>
                    <a:pt x="6274" y="4880"/>
                  </a:lnTo>
                  <a:close/>
                  <a:moveTo>
                    <a:pt x="6261" y="4109"/>
                  </a:moveTo>
                  <a:cubicBezTo>
                    <a:pt x="6253" y="4117"/>
                    <a:pt x="6242" y="4121"/>
                    <a:pt x="6231" y="4121"/>
                  </a:cubicBezTo>
                  <a:cubicBezTo>
                    <a:pt x="6230" y="4121"/>
                    <a:pt x="6229" y="4121"/>
                    <a:pt x="6228" y="4121"/>
                  </a:cubicBezTo>
                  <a:lnTo>
                    <a:pt x="5989" y="4107"/>
                  </a:lnTo>
                  <a:cubicBezTo>
                    <a:pt x="5966" y="4106"/>
                    <a:pt x="5948" y="4087"/>
                    <a:pt x="5948" y="4063"/>
                  </a:cubicBezTo>
                  <a:lnTo>
                    <a:pt x="5948" y="3498"/>
                  </a:lnTo>
                  <a:cubicBezTo>
                    <a:pt x="5948" y="3485"/>
                    <a:pt x="5954" y="3473"/>
                    <a:pt x="5964" y="3464"/>
                  </a:cubicBezTo>
                  <a:cubicBezTo>
                    <a:pt x="5974" y="3456"/>
                    <a:pt x="5987" y="3453"/>
                    <a:pt x="6000" y="3455"/>
                  </a:cubicBezTo>
                  <a:lnTo>
                    <a:pt x="6238" y="3498"/>
                  </a:lnTo>
                  <a:cubicBezTo>
                    <a:pt x="6259" y="3502"/>
                    <a:pt x="6274" y="3520"/>
                    <a:pt x="6274" y="3542"/>
                  </a:cubicBezTo>
                  <a:lnTo>
                    <a:pt x="6275" y="4077"/>
                  </a:lnTo>
                  <a:cubicBezTo>
                    <a:pt x="6275" y="4089"/>
                    <a:pt x="6270" y="4101"/>
                    <a:pt x="6261" y="4109"/>
                  </a:cubicBezTo>
                  <a:close/>
                </a:path>
              </a:pathLst>
            </a:custGeom>
            <a:gradFill>
              <a:gsLst>
                <a:gs pos="0">
                  <a:srgbClr val="E1EEF8">
                    <a:alpha val="49000"/>
                  </a:srgbClr>
                </a:gs>
                <a:gs pos="100000">
                  <a:schemeClr val="accent1">
                    <a:lumMod val="20000"/>
                    <a:lumOff val="80000"/>
                    <a:alpha val="0"/>
                  </a:schemeClr>
                </a:gs>
              </a:gsLst>
              <a:lin ang="5400000" scaled="tru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38" name="组合 37"/>
          <p:cNvGrpSpPr/>
          <p:nvPr/>
        </p:nvGrpSpPr>
        <p:grpSpPr>
          <a:xfrm>
            <a:off x="0" y="171450"/>
            <a:ext cx="12192000" cy="711200"/>
            <a:chOff x="0" y="171450"/>
            <a:chExt cx="12192000" cy="711200"/>
          </a:xfrm>
        </p:grpSpPr>
        <p:grpSp>
          <p:nvGrpSpPr>
            <p:cNvPr id="39" name="组合 38"/>
            <p:cNvGrpSpPr/>
            <p:nvPr/>
          </p:nvGrpSpPr>
          <p:grpSpPr>
            <a:xfrm>
              <a:off x="0" y="171450"/>
              <a:ext cx="12192000" cy="711200"/>
              <a:chOff x="0" y="171450"/>
              <a:chExt cx="12192000" cy="711200"/>
            </a:xfrm>
          </p:grpSpPr>
          <p:sp>
            <p:nvSpPr>
              <p:cNvPr id="42" name="矩形 41"/>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41"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grpSp>
        <p:nvGrpSpPr>
          <p:cNvPr id="47" name="组合 46"/>
          <p:cNvGrpSpPr/>
          <p:nvPr/>
        </p:nvGrpSpPr>
        <p:grpSpPr>
          <a:xfrm>
            <a:off x="685627" y="1117601"/>
            <a:ext cx="3091957" cy="502112"/>
            <a:chOff x="733252" y="1326689"/>
            <a:chExt cx="3292013" cy="502112"/>
          </a:xfrm>
        </p:grpSpPr>
        <p:sp>
          <p:nvSpPr>
            <p:cNvPr id="48" name="矩形: 圆角 47"/>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文本框 48"/>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4.</a:t>
              </a:r>
              <a:r>
                <a:rPr lang="zh-CN" altLang="en-US" sz="2000" b="1" kern="100" dirty="0">
                  <a:solidFill>
                    <a:srgbClr val="0070C0"/>
                  </a:solidFill>
                  <a:cs typeface="+mn-ea"/>
                  <a:sym typeface="+mn-lt"/>
                </a:rPr>
                <a:t>培育对外开放新平台</a:t>
              </a:r>
              <a:endParaRPr lang="en-US" altLang="zh-CN" sz="2000" b="1" kern="100" dirty="0">
                <a:solidFill>
                  <a:srgbClr val="0070C0"/>
                </a:solidFill>
                <a:cs typeface="+mn-ea"/>
                <a:sym typeface="+mn-lt"/>
              </a:endParaRPr>
            </a:p>
          </p:txBody>
        </p:sp>
      </p:grpSp>
      <p:grpSp>
        <p:nvGrpSpPr>
          <p:cNvPr id="2" name="组合 1"/>
          <p:cNvGrpSpPr/>
          <p:nvPr/>
        </p:nvGrpSpPr>
        <p:grpSpPr>
          <a:xfrm>
            <a:off x="3704033" y="1127945"/>
            <a:ext cx="4264310" cy="502470"/>
            <a:chOff x="3704033" y="1127945"/>
            <a:chExt cx="4264310" cy="502470"/>
          </a:xfrm>
        </p:grpSpPr>
        <p:sp>
          <p:nvSpPr>
            <p:cNvPr id="50" name="矩形: 圆角 49"/>
            <p:cNvSpPr/>
            <p:nvPr/>
          </p:nvSpPr>
          <p:spPr>
            <a:xfrm>
              <a:off x="4616724" y="1127945"/>
              <a:ext cx="3351619"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三是打造开发区产业集群</a:t>
              </a:r>
              <a:endParaRPr lang="zh-CN" altLang="en-US" b="1" dirty="0">
                <a:solidFill>
                  <a:schemeClr val="bg1"/>
                </a:solidFill>
                <a:cs typeface="+mn-ea"/>
                <a:sym typeface="+mn-lt"/>
              </a:endParaRPr>
            </a:p>
          </p:txBody>
        </p:sp>
        <p:cxnSp>
          <p:nvCxnSpPr>
            <p:cNvPr id="51" name="直接连接符 50"/>
            <p:cNvCxnSpPr/>
            <p:nvPr/>
          </p:nvCxnSpPr>
          <p:spPr>
            <a:xfrm>
              <a:off x="3704033" y="1379180"/>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left)">
                                      <p:cBhvr>
                                        <p:cTn id="1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圆顶角 37"/>
          <p:cNvSpPr/>
          <p:nvPr/>
        </p:nvSpPr>
        <p:spPr>
          <a:xfrm>
            <a:off x="-10398" y="5493393"/>
            <a:ext cx="12216714" cy="1405440"/>
          </a:xfrm>
          <a:prstGeom prst="round2SameRect">
            <a:avLst>
              <a:gd name="adj1" fmla="val 16667"/>
              <a:gd name="adj2" fmla="val 0"/>
            </a:avLst>
          </a:prstGeom>
          <a:gradFill>
            <a:gsLst>
              <a:gs pos="0">
                <a:srgbClr val="0070C0"/>
              </a:gs>
              <a:gs pos="98701">
                <a:srgbClr val="0070C0"/>
              </a:gs>
            </a:gsLst>
            <a:lin ang="13500000" scaled="true"/>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34" name="组合 33"/>
          <p:cNvGrpSpPr/>
          <p:nvPr/>
        </p:nvGrpSpPr>
        <p:grpSpPr>
          <a:xfrm>
            <a:off x="0" y="171450"/>
            <a:ext cx="12192000" cy="711200"/>
            <a:chOff x="0" y="171450"/>
            <a:chExt cx="12192000" cy="711200"/>
          </a:xfrm>
        </p:grpSpPr>
        <p:grpSp>
          <p:nvGrpSpPr>
            <p:cNvPr id="35" name="组合 34"/>
            <p:cNvGrpSpPr/>
            <p:nvPr/>
          </p:nvGrpSpPr>
          <p:grpSpPr>
            <a:xfrm>
              <a:off x="0" y="171450"/>
              <a:ext cx="12192000" cy="711200"/>
              <a:chOff x="0" y="171450"/>
              <a:chExt cx="12192000" cy="711200"/>
            </a:xfrm>
          </p:grpSpPr>
          <p:sp>
            <p:nvSpPr>
              <p:cNvPr id="40" name="矩形 39"/>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矩形 40"/>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36"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grpSp>
        <p:nvGrpSpPr>
          <p:cNvPr id="48" name="组合 47"/>
          <p:cNvGrpSpPr/>
          <p:nvPr/>
        </p:nvGrpSpPr>
        <p:grpSpPr>
          <a:xfrm>
            <a:off x="685627" y="1117601"/>
            <a:ext cx="3091957" cy="502112"/>
            <a:chOff x="733252" y="1326689"/>
            <a:chExt cx="3292013" cy="502112"/>
          </a:xfrm>
        </p:grpSpPr>
        <p:sp>
          <p:nvSpPr>
            <p:cNvPr id="49" name="矩形: 圆角 48"/>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文本框 49"/>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4.</a:t>
              </a:r>
              <a:r>
                <a:rPr lang="zh-CN" altLang="en-US" sz="2000" b="1" kern="100" dirty="0">
                  <a:solidFill>
                    <a:srgbClr val="0070C0"/>
                  </a:solidFill>
                  <a:cs typeface="+mn-ea"/>
                  <a:sym typeface="+mn-lt"/>
                </a:rPr>
                <a:t>培育对外开放新平台</a:t>
              </a:r>
              <a:endParaRPr lang="en-US" altLang="zh-CN" sz="2000" b="1" kern="100" dirty="0">
                <a:solidFill>
                  <a:srgbClr val="0070C0"/>
                </a:solidFill>
                <a:cs typeface="+mn-ea"/>
                <a:sym typeface="+mn-lt"/>
              </a:endParaRPr>
            </a:p>
          </p:txBody>
        </p:sp>
      </p:grpSp>
      <p:grpSp>
        <p:nvGrpSpPr>
          <p:cNvPr id="2" name="组合 1"/>
          <p:cNvGrpSpPr/>
          <p:nvPr/>
        </p:nvGrpSpPr>
        <p:grpSpPr>
          <a:xfrm>
            <a:off x="3704033" y="1127945"/>
            <a:ext cx="5309338" cy="502470"/>
            <a:chOff x="3704033" y="1127945"/>
            <a:chExt cx="5309338" cy="502470"/>
          </a:xfrm>
        </p:grpSpPr>
        <p:sp>
          <p:nvSpPr>
            <p:cNvPr id="51" name="矩形: 圆角 50"/>
            <p:cNvSpPr/>
            <p:nvPr/>
          </p:nvSpPr>
          <p:spPr>
            <a:xfrm>
              <a:off x="4616724" y="1127945"/>
              <a:ext cx="4396647"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四是培育具有较高知名度的开放品牌</a:t>
              </a:r>
              <a:endParaRPr lang="zh-CN" altLang="en-US" b="1" dirty="0">
                <a:solidFill>
                  <a:schemeClr val="bg1"/>
                </a:solidFill>
                <a:cs typeface="+mn-ea"/>
                <a:sym typeface="+mn-lt"/>
              </a:endParaRPr>
            </a:p>
          </p:txBody>
        </p:sp>
        <p:cxnSp>
          <p:nvCxnSpPr>
            <p:cNvPr id="52" name="直接连接符 51"/>
            <p:cNvCxnSpPr/>
            <p:nvPr/>
          </p:nvCxnSpPr>
          <p:spPr>
            <a:xfrm>
              <a:off x="3704033" y="1379180"/>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4340935" y="2012966"/>
            <a:ext cx="3402267" cy="3966614"/>
            <a:chOff x="4340935" y="2012966"/>
            <a:chExt cx="3402267" cy="3966614"/>
          </a:xfrm>
        </p:grpSpPr>
        <p:grpSp>
          <p:nvGrpSpPr>
            <p:cNvPr id="57" name="组合 56"/>
            <p:cNvGrpSpPr/>
            <p:nvPr/>
          </p:nvGrpSpPr>
          <p:grpSpPr>
            <a:xfrm>
              <a:off x="4340935" y="2012966"/>
              <a:ext cx="3402267" cy="3966614"/>
              <a:chOff x="750632" y="2006600"/>
              <a:chExt cx="3402267" cy="3966614"/>
            </a:xfrm>
          </p:grpSpPr>
          <p:sp>
            <p:nvSpPr>
              <p:cNvPr id="58" name="矩形 57"/>
              <p:cNvSpPr/>
              <p:nvPr/>
            </p:nvSpPr>
            <p:spPr>
              <a:xfrm>
                <a:off x="1429068" y="4578189"/>
                <a:ext cx="2338184" cy="1250792"/>
              </a:xfrm>
              <a:prstGeom prst="rect">
                <a:avLst/>
              </a:prstGeom>
            </p:spPr>
            <p:txBody>
              <a:bodyPr wrap="square" lIns="0" tIns="0" rIns="0" bIns="0">
                <a:spAutoFit/>
              </a:bodyPr>
              <a:lstStyle/>
              <a:p>
                <a:pPr algn="ctr">
                  <a:lnSpc>
                    <a:spcPct val="130000"/>
                  </a:lnSpc>
                </a:pPr>
                <a:r>
                  <a:rPr lang="zh-CN" altLang="en-US" sz="1600" spc="300">
                    <a:solidFill>
                      <a:schemeClr val="bg1"/>
                    </a:solidFill>
                    <a:cs typeface="+mn-ea"/>
                    <a:sym typeface="+mn-lt"/>
                  </a:rPr>
                  <a:t>可以</a:t>
                </a:r>
                <a:r>
                  <a:rPr lang="zh-CN" altLang="en-US" sz="100" spc="300">
                    <a:solidFill>
                      <a:schemeClr val="bg1"/>
                    </a:solidFill>
                    <a:cs typeface="+mn-ea"/>
                    <a:sym typeface="+mn-lt"/>
                  </a:rPr>
                  <a:t> </a:t>
                </a:r>
                <a:r>
                  <a:rPr lang="zh-CN" altLang="en-US" sz="1600" spc="300">
                    <a:solidFill>
                      <a:schemeClr val="bg1"/>
                    </a:solidFill>
                    <a:cs typeface="+mn-ea"/>
                    <a:sym typeface="+mn-lt"/>
                  </a:rPr>
                  <a:t>写</a:t>
                </a:r>
                <a:r>
                  <a:rPr lang="zh-CN" altLang="en-US" sz="1600" spc="300" dirty="0">
                    <a:solidFill>
                      <a:schemeClr val="bg1"/>
                    </a:solidFill>
                    <a:cs typeface="+mn-ea"/>
                    <a:sym typeface="+mn-lt"/>
                  </a:rPr>
                  <a:t>头衔</a:t>
                </a:r>
                <a:endParaRPr lang="en-US" altLang="zh-CN" sz="1600" spc="300" dirty="0">
                  <a:solidFill>
                    <a:schemeClr val="bg1"/>
                  </a:solidFill>
                  <a:cs typeface="+mn-ea"/>
                  <a:sym typeface="+mn-lt"/>
                </a:endParaRPr>
              </a:p>
              <a:p>
                <a:pPr algn="ctr">
                  <a:lnSpc>
                    <a:spcPct val="130000"/>
                  </a:lnSpc>
                </a:pPr>
                <a:r>
                  <a:rPr lang="zh-CN" altLang="en-US" sz="1600" spc="300" dirty="0">
                    <a:solidFill>
                      <a:schemeClr val="bg1"/>
                    </a:solidFill>
                    <a:cs typeface="+mn-ea"/>
                    <a:sym typeface="+mn-lt"/>
                  </a:rPr>
                  <a:t>可以写职务</a:t>
                </a:r>
                <a:endParaRPr lang="en-US" altLang="zh-CN" sz="1600" spc="300" dirty="0">
                  <a:solidFill>
                    <a:schemeClr val="bg1"/>
                  </a:solidFill>
                  <a:cs typeface="+mn-ea"/>
                  <a:sym typeface="+mn-lt"/>
                </a:endParaRPr>
              </a:p>
              <a:p>
                <a:pPr algn="ctr">
                  <a:lnSpc>
                    <a:spcPct val="130000"/>
                  </a:lnSpc>
                </a:pPr>
                <a:r>
                  <a:rPr lang="zh-CN" altLang="en-US" sz="1600" spc="300" dirty="0">
                    <a:solidFill>
                      <a:schemeClr val="bg1"/>
                    </a:solidFill>
                    <a:cs typeface="+mn-ea"/>
                    <a:sym typeface="+mn-lt"/>
                  </a:rPr>
                  <a:t>可以写获奖</a:t>
                </a:r>
                <a:endParaRPr lang="en-US" altLang="zh-CN" sz="1600" spc="300" dirty="0">
                  <a:solidFill>
                    <a:schemeClr val="bg1"/>
                  </a:solidFill>
                  <a:cs typeface="+mn-ea"/>
                  <a:sym typeface="+mn-lt"/>
                </a:endParaRPr>
              </a:p>
              <a:p>
                <a:pPr algn="ctr">
                  <a:lnSpc>
                    <a:spcPct val="130000"/>
                  </a:lnSpc>
                </a:pPr>
                <a:r>
                  <a:rPr lang="zh-CN" altLang="en-US" sz="1600" spc="300" dirty="0">
                    <a:solidFill>
                      <a:schemeClr val="bg1"/>
                    </a:solidFill>
                    <a:cs typeface="+mn-ea"/>
                    <a:sym typeface="+mn-lt"/>
                  </a:rPr>
                  <a:t>可以写其他</a:t>
                </a:r>
                <a:endParaRPr lang="zh-CN" altLang="en-US" sz="1600" spc="300" dirty="0">
                  <a:solidFill>
                    <a:schemeClr val="bg1"/>
                  </a:solidFill>
                  <a:cs typeface="+mn-ea"/>
                  <a:sym typeface="+mn-lt"/>
                </a:endParaRPr>
              </a:p>
            </p:txBody>
          </p:sp>
          <p:sp>
            <p:nvSpPr>
              <p:cNvPr id="59" name="矩形: 圆角 58"/>
              <p:cNvSpPr/>
              <p:nvPr>
                <p:custDataLst>
                  <p:tags r:id="rId1"/>
                </p:custDataLst>
              </p:nvPr>
            </p:nvSpPr>
            <p:spPr>
              <a:xfrm>
                <a:off x="750632" y="2006600"/>
                <a:ext cx="3402267" cy="3966614"/>
              </a:xfrm>
              <a:prstGeom prst="roundRect">
                <a:avLst>
                  <a:gd name="adj" fmla="val 1344"/>
                </a:avLst>
              </a:prstGeom>
              <a:solidFill>
                <a:schemeClr val="bg1"/>
              </a:soli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3500000" scaled="true"/>
                  <a:tileRect/>
                </a:gradFill>
              </a:ln>
              <a:effectLst>
                <a:outerShdw blurRad="152400" dist="152400" dir="2699995" algn="tl" rotWithShape="0">
                  <a:srgbClr val="3DBAE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40" b="0" i="0" u="none" strike="noStrike" kern="1200" cap="none" spc="0" normalizeH="0" baseline="0" noProof="0">
                  <a:ln>
                    <a:noFill/>
                  </a:ln>
                  <a:solidFill>
                    <a:prstClr val="white"/>
                  </a:solidFill>
                  <a:effectLst/>
                  <a:uLnTx/>
                  <a:uFillTx/>
                  <a:cs typeface="+mn-ea"/>
                  <a:sym typeface="+mn-lt"/>
                </a:endParaRPr>
              </a:p>
            </p:txBody>
          </p:sp>
        </p:grpSp>
        <p:sp>
          <p:nvSpPr>
            <p:cNvPr id="55" name="文本框 54"/>
            <p:cNvSpPr txBox="true"/>
            <p:nvPr/>
          </p:nvSpPr>
          <p:spPr>
            <a:xfrm>
              <a:off x="4581151" y="2200028"/>
              <a:ext cx="2975350" cy="1705210"/>
            </a:xfrm>
            <a:prstGeom prst="rect">
              <a:avLst/>
            </a:prstGeom>
            <a:noFill/>
          </p:spPr>
          <p:txBody>
            <a:bodyPr wrap="square">
              <a:spAutoFit/>
            </a:bodyPr>
            <a:lstStyle/>
            <a:p>
              <a:pPr>
                <a:lnSpc>
                  <a:spcPct val="150000"/>
                </a:lnSpc>
              </a:pPr>
              <a:r>
                <a:rPr lang="zh-CN" altLang="en-US" kern="100" dirty="0">
                  <a:cs typeface="+mn-ea"/>
                </a:rPr>
                <a:t>依托国家、省、市服务平台，拓展推介宣传渠道，积极举办各类会展活动，打造对外宣传高端平台。</a:t>
              </a:r>
              <a:endParaRPr lang="zh-CN" altLang="en-US" kern="100" dirty="0">
                <a:cs typeface="+mn-ea"/>
              </a:endParaRPr>
            </a:p>
          </p:txBody>
        </p:sp>
        <p:pic>
          <p:nvPicPr>
            <p:cNvPr id="12" name="图片 11"/>
            <p:cNvPicPr>
              <a:picLocks noChangeAspect="true"/>
            </p:cNvPicPr>
            <p:nvPr/>
          </p:nvPicPr>
          <p:blipFill>
            <a:blip r:embed="rId2" cstate="print">
              <a:extLst>
                <a:ext uri="{28A0092B-C50C-407E-A947-70E740481C1C}">
                  <a14:useLocalDpi xmlns:a14="http://schemas.microsoft.com/office/drawing/2010/main" val="false"/>
                </a:ext>
              </a:extLst>
            </a:blip>
            <a:stretch>
              <a:fillRect/>
            </a:stretch>
          </p:blipFill>
          <p:spPr>
            <a:xfrm>
              <a:off x="4836965" y="3944496"/>
              <a:ext cx="2304000" cy="1728000"/>
            </a:xfrm>
            <a:prstGeom prst="rect">
              <a:avLst/>
            </a:prstGeom>
            <a:ln>
              <a:noFill/>
            </a:ln>
            <a:effectLst>
              <a:softEdge rad="112500"/>
            </a:effectLst>
          </p:spPr>
        </p:pic>
      </p:grpSp>
      <p:grpSp>
        <p:nvGrpSpPr>
          <p:cNvPr id="5" name="组合 4"/>
          <p:cNvGrpSpPr/>
          <p:nvPr/>
        </p:nvGrpSpPr>
        <p:grpSpPr>
          <a:xfrm>
            <a:off x="7931239" y="2014072"/>
            <a:ext cx="3402267" cy="3966614"/>
            <a:chOff x="7931239" y="2014072"/>
            <a:chExt cx="3402267" cy="3966614"/>
          </a:xfrm>
        </p:grpSpPr>
        <p:grpSp>
          <p:nvGrpSpPr>
            <p:cNvPr id="64" name="组合 63"/>
            <p:cNvGrpSpPr/>
            <p:nvPr/>
          </p:nvGrpSpPr>
          <p:grpSpPr>
            <a:xfrm>
              <a:off x="7931239" y="2014072"/>
              <a:ext cx="3402267" cy="3966614"/>
              <a:chOff x="750632" y="2006600"/>
              <a:chExt cx="3402267" cy="3966614"/>
            </a:xfrm>
          </p:grpSpPr>
          <p:sp>
            <p:nvSpPr>
              <p:cNvPr id="65" name="矩形 64"/>
              <p:cNvSpPr/>
              <p:nvPr/>
            </p:nvSpPr>
            <p:spPr>
              <a:xfrm>
                <a:off x="1429068" y="4578189"/>
                <a:ext cx="2338184" cy="1250792"/>
              </a:xfrm>
              <a:prstGeom prst="rect">
                <a:avLst/>
              </a:prstGeom>
            </p:spPr>
            <p:txBody>
              <a:bodyPr wrap="square" lIns="0" tIns="0" rIns="0" bIns="0">
                <a:spAutoFit/>
              </a:bodyPr>
              <a:lstStyle/>
              <a:p>
                <a:pPr algn="ctr">
                  <a:lnSpc>
                    <a:spcPct val="130000"/>
                  </a:lnSpc>
                </a:pPr>
                <a:r>
                  <a:rPr lang="zh-CN" altLang="en-US" sz="1600" spc="300">
                    <a:solidFill>
                      <a:schemeClr val="bg1"/>
                    </a:solidFill>
                    <a:cs typeface="+mn-ea"/>
                    <a:sym typeface="+mn-lt"/>
                  </a:rPr>
                  <a:t>可以</a:t>
                </a:r>
                <a:r>
                  <a:rPr lang="zh-CN" altLang="en-US" sz="100" spc="300">
                    <a:solidFill>
                      <a:schemeClr val="bg1"/>
                    </a:solidFill>
                    <a:cs typeface="+mn-ea"/>
                    <a:sym typeface="+mn-lt"/>
                  </a:rPr>
                  <a:t> </a:t>
                </a:r>
                <a:r>
                  <a:rPr lang="zh-CN" altLang="en-US" sz="1600" spc="300">
                    <a:solidFill>
                      <a:schemeClr val="bg1"/>
                    </a:solidFill>
                    <a:cs typeface="+mn-ea"/>
                    <a:sym typeface="+mn-lt"/>
                  </a:rPr>
                  <a:t>写</a:t>
                </a:r>
                <a:r>
                  <a:rPr lang="zh-CN" altLang="en-US" sz="1600" spc="300" dirty="0">
                    <a:solidFill>
                      <a:schemeClr val="bg1"/>
                    </a:solidFill>
                    <a:cs typeface="+mn-ea"/>
                    <a:sym typeface="+mn-lt"/>
                  </a:rPr>
                  <a:t>头衔</a:t>
                </a:r>
                <a:endParaRPr lang="en-US" altLang="zh-CN" sz="1600" spc="300" dirty="0">
                  <a:solidFill>
                    <a:schemeClr val="bg1"/>
                  </a:solidFill>
                  <a:cs typeface="+mn-ea"/>
                  <a:sym typeface="+mn-lt"/>
                </a:endParaRPr>
              </a:p>
              <a:p>
                <a:pPr algn="ctr">
                  <a:lnSpc>
                    <a:spcPct val="130000"/>
                  </a:lnSpc>
                </a:pPr>
                <a:r>
                  <a:rPr lang="zh-CN" altLang="en-US" sz="1600" spc="300" dirty="0">
                    <a:solidFill>
                      <a:schemeClr val="bg1"/>
                    </a:solidFill>
                    <a:cs typeface="+mn-ea"/>
                    <a:sym typeface="+mn-lt"/>
                  </a:rPr>
                  <a:t>可以写职务</a:t>
                </a:r>
                <a:endParaRPr lang="en-US" altLang="zh-CN" sz="1600" spc="300" dirty="0">
                  <a:solidFill>
                    <a:schemeClr val="bg1"/>
                  </a:solidFill>
                  <a:cs typeface="+mn-ea"/>
                  <a:sym typeface="+mn-lt"/>
                </a:endParaRPr>
              </a:p>
              <a:p>
                <a:pPr algn="ctr">
                  <a:lnSpc>
                    <a:spcPct val="130000"/>
                  </a:lnSpc>
                </a:pPr>
                <a:r>
                  <a:rPr lang="zh-CN" altLang="en-US" sz="1600" spc="300" dirty="0">
                    <a:solidFill>
                      <a:schemeClr val="bg1"/>
                    </a:solidFill>
                    <a:cs typeface="+mn-ea"/>
                    <a:sym typeface="+mn-lt"/>
                  </a:rPr>
                  <a:t>可以写获奖</a:t>
                </a:r>
                <a:endParaRPr lang="en-US" altLang="zh-CN" sz="1600" spc="300" dirty="0">
                  <a:solidFill>
                    <a:schemeClr val="bg1"/>
                  </a:solidFill>
                  <a:cs typeface="+mn-ea"/>
                  <a:sym typeface="+mn-lt"/>
                </a:endParaRPr>
              </a:p>
              <a:p>
                <a:pPr algn="ctr">
                  <a:lnSpc>
                    <a:spcPct val="130000"/>
                  </a:lnSpc>
                </a:pPr>
                <a:r>
                  <a:rPr lang="zh-CN" altLang="en-US" sz="1600" spc="300" dirty="0">
                    <a:solidFill>
                      <a:schemeClr val="bg1"/>
                    </a:solidFill>
                    <a:cs typeface="+mn-ea"/>
                    <a:sym typeface="+mn-lt"/>
                  </a:rPr>
                  <a:t>可以写其他</a:t>
                </a:r>
                <a:endParaRPr lang="zh-CN" altLang="en-US" sz="1600" spc="300" dirty="0">
                  <a:solidFill>
                    <a:schemeClr val="bg1"/>
                  </a:solidFill>
                  <a:cs typeface="+mn-ea"/>
                  <a:sym typeface="+mn-lt"/>
                </a:endParaRPr>
              </a:p>
            </p:txBody>
          </p:sp>
          <p:sp>
            <p:nvSpPr>
              <p:cNvPr id="66" name="矩形: 圆角 65"/>
              <p:cNvSpPr/>
              <p:nvPr>
                <p:custDataLst>
                  <p:tags r:id="rId3"/>
                </p:custDataLst>
              </p:nvPr>
            </p:nvSpPr>
            <p:spPr>
              <a:xfrm>
                <a:off x="750632" y="2006600"/>
                <a:ext cx="3402267" cy="3966614"/>
              </a:xfrm>
              <a:prstGeom prst="roundRect">
                <a:avLst>
                  <a:gd name="adj" fmla="val 1344"/>
                </a:avLst>
              </a:prstGeom>
              <a:solidFill>
                <a:schemeClr val="bg1"/>
              </a:soli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3500000" scaled="true"/>
                  <a:tileRect/>
                </a:gradFill>
              </a:ln>
              <a:effectLst>
                <a:outerShdw blurRad="152400" dist="152400" dir="2699995" algn="tl" rotWithShape="0">
                  <a:srgbClr val="3DBAE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40" b="0" i="0" u="none" strike="noStrike" kern="1200" cap="none" spc="0" normalizeH="0" baseline="0" noProof="0">
                  <a:ln>
                    <a:noFill/>
                  </a:ln>
                  <a:solidFill>
                    <a:prstClr val="white"/>
                  </a:solidFill>
                  <a:effectLst/>
                  <a:uLnTx/>
                  <a:uFillTx/>
                  <a:cs typeface="+mn-ea"/>
                  <a:sym typeface="+mn-lt"/>
                </a:endParaRPr>
              </a:p>
            </p:txBody>
          </p:sp>
        </p:grpSp>
        <p:sp>
          <p:nvSpPr>
            <p:cNvPr id="56" name="文本框 55"/>
            <p:cNvSpPr txBox="true"/>
            <p:nvPr/>
          </p:nvSpPr>
          <p:spPr>
            <a:xfrm>
              <a:off x="8091367" y="2173412"/>
              <a:ext cx="3214625" cy="1705210"/>
            </a:xfrm>
            <a:prstGeom prst="rect">
              <a:avLst/>
            </a:prstGeom>
            <a:noFill/>
          </p:spPr>
          <p:txBody>
            <a:bodyPr wrap="square">
              <a:spAutoFit/>
            </a:bodyPr>
            <a:lstStyle/>
            <a:p>
              <a:pPr>
                <a:lnSpc>
                  <a:spcPct val="150000"/>
                </a:lnSpc>
              </a:pPr>
              <a:r>
                <a:rPr lang="zh-CN" altLang="en-US" kern="100" dirty="0">
                  <a:cs typeface="+mn-ea"/>
                </a:rPr>
                <a:t>大力建设“内陆港、综合保税区”二合一开放平台，积极拓展货物拆拼和集运业务，培育壮大内陆在岸转口和过境贸易。</a:t>
              </a:r>
              <a:endParaRPr lang="zh-CN" altLang="en-US" kern="100" dirty="0">
                <a:cs typeface="+mn-ea"/>
              </a:endParaRPr>
            </a:p>
          </p:txBody>
        </p:sp>
        <p:pic>
          <p:nvPicPr>
            <p:cNvPr id="18" name="图片 17"/>
            <p:cNvPicPr>
              <a:picLocks noChangeAspect="true"/>
            </p:cNvPicPr>
            <p:nvPr/>
          </p:nvPicPr>
          <p:blipFill rotWithShape="true">
            <a:blip r:embed="rId4">
              <a:extLst>
                <a:ext uri="{28A0092B-C50C-407E-A947-70E740481C1C}">
                  <a14:useLocalDpi xmlns:a14="http://schemas.microsoft.com/office/drawing/2010/main" val="false"/>
                </a:ext>
              </a:extLst>
            </a:blip>
            <a:srcRect t="8789"/>
            <a:stretch>
              <a:fillRect/>
            </a:stretch>
          </p:blipFill>
          <p:spPr>
            <a:xfrm>
              <a:off x="8142077" y="4004115"/>
              <a:ext cx="2991411" cy="1740512"/>
            </a:xfrm>
            <a:prstGeom prst="rect">
              <a:avLst/>
            </a:prstGeom>
            <a:ln>
              <a:noFill/>
            </a:ln>
            <a:effectLst>
              <a:softEdge rad="112500"/>
            </a:effectLst>
          </p:spPr>
        </p:pic>
      </p:grpSp>
      <p:grpSp>
        <p:nvGrpSpPr>
          <p:cNvPr id="3" name="组合 2"/>
          <p:cNvGrpSpPr/>
          <p:nvPr/>
        </p:nvGrpSpPr>
        <p:grpSpPr>
          <a:xfrm>
            <a:off x="750632" y="2006600"/>
            <a:ext cx="3402267" cy="3966614"/>
            <a:chOff x="750632" y="2006600"/>
            <a:chExt cx="3402267" cy="3966614"/>
          </a:xfrm>
        </p:grpSpPr>
        <p:grpSp>
          <p:nvGrpSpPr>
            <p:cNvPr id="8" name="组合 7"/>
            <p:cNvGrpSpPr/>
            <p:nvPr/>
          </p:nvGrpSpPr>
          <p:grpSpPr>
            <a:xfrm>
              <a:off x="750632" y="2006600"/>
              <a:ext cx="3402267" cy="3966614"/>
              <a:chOff x="750632" y="2006600"/>
              <a:chExt cx="3402267" cy="3966614"/>
            </a:xfrm>
          </p:grpSpPr>
          <p:sp>
            <p:nvSpPr>
              <p:cNvPr id="37" name="矩形 36"/>
              <p:cNvSpPr/>
              <p:nvPr/>
            </p:nvSpPr>
            <p:spPr>
              <a:xfrm>
                <a:off x="1429068" y="4578189"/>
                <a:ext cx="2338184" cy="1250792"/>
              </a:xfrm>
              <a:prstGeom prst="rect">
                <a:avLst/>
              </a:prstGeom>
            </p:spPr>
            <p:txBody>
              <a:bodyPr wrap="square" lIns="0" tIns="0" rIns="0" bIns="0">
                <a:spAutoFit/>
              </a:bodyPr>
              <a:lstStyle/>
              <a:p>
                <a:pPr algn="ctr">
                  <a:lnSpc>
                    <a:spcPct val="130000"/>
                  </a:lnSpc>
                </a:pPr>
                <a:r>
                  <a:rPr lang="zh-CN" altLang="en-US" sz="1600" spc="300">
                    <a:solidFill>
                      <a:schemeClr val="bg1"/>
                    </a:solidFill>
                    <a:cs typeface="+mn-ea"/>
                    <a:sym typeface="+mn-lt"/>
                  </a:rPr>
                  <a:t>可以</a:t>
                </a:r>
                <a:r>
                  <a:rPr lang="zh-CN" altLang="en-US" sz="100" spc="300">
                    <a:solidFill>
                      <a:schemeClr val="bg1"/>
                    </a:solidFill>
                    <a:cs typeface="+mn-ea"/>
                    <a:sym typeface="+mn-lt"/>
                  </a:rPr>
                  <a:t> </a:t>
                </a:r>
                <a:r>
                  <a:rPr lang="zh-CN" altLang="en-US" sz="1600" spc="300">
                    <a:solidFill>
                      <a:schemeClr val="bg1"/>
                    </a:solidFill>
                    <a:cs typeface="+mn-ea"/>
                    <a:sym typeface="+mn-lt"/>
                  </a:rPr>
                  <a:t>写</a:t>
                </a:r>
                <a:r>
                  <a:rPr lang="zh-CN" altLang="en-US" sz="1600" spc="300" dirty="0">
                    <a:solidFill>
                      <a:schemeClr val="bg1"/>
                    </a:solidFill>
                    <a:cs typeface="+mn-ea"/>
                    <a:sym typeface="+mn-lt"/>
                  </a:rPr>
                  <a:t>头衔</a:t>
                </a:r>
                <a:endParaRPr lang="en-US" altLang="zh-CN" sz="1600" spc="300" dirty="0">
                  <a:solidFill>
                    <a:schemeClr val="bg1"/>
                  </a:solidFill>
                  <a:cs typeface="+mn-ea"/>
                  <a:sym typeface="+mn-lt"/>
                </a:endParaRPr>
              </a:p>
              <a:p>
                <a:pPr algn="ctr">
                  <a:lnSpc>
                    <a:spcPct val="130000"/>
                  </a:lnSpc>
                </a:pPr>
                <a:r>
                  <a:rPr lang="zh-CN" altLang="en-US" sz="1600" spc="300" dirty="0">
                    <a:solidFill>
                      <a:schemeClr val="bg1"/>
                    </a:solidFill>
                    <a:cs typeface="+mn-ea"/>
                    <a:sym typeface="+mn-lt"/>
                  </a:rPr>
                  <a:t>可以写职务</a:t>
                </a:r>
                <a:endParaRPr lang="en-US" altLang="zh-CN" sz="1600" spc="300" dirty="0">
                  <a:solidFill>
                    <a:schemeClr val="bg1"/>
                  </a:solidFill>
                  <a:cs typeface="+mn-ea"/>
                  <a:sym typeface="+mn-lt"/>
                </a:endParaRPr>
              </a:p>
              <a:p>
                <a:pPr algn="ctr">
                  <a:lnSpc>
                    <a:spcPct val="130000"/>
                  </a:lnSpc>
                </a:pPr>
                <a:r>
                  <a:rPr lang="zh-CN" altLang="en-US" sz="1600" spc="300" dirty="0">
                    <a:solidFill>
                      <a:schemeClr val="bg1"/>
                    </a:solidFill>
                    <a:cs typeface="+mn-ea"/>
                    <a:sym typeface="+mn-lt"/>
                  </a:rPr>
                  <a:t>可以写获奖</a:t>
                </a:r>
                <a:endParaRPr lang="en-US" altLang="zh-CN" sz="1600" spc="300" dirty="0">
                  <a:solidFill>
                    <a:schemeClr val="bg1"/>
                  </a:solidFill>
                  <a:cs typeface="+mn-ea"/>
                  <a:sym typeface="+mn-lt"/>
                </a:endParaRPr>
              </a:p>
              <a:p>
                <a:pPr algn="ctr">
                  <a:lnSpc>
                    <a:spcPct val="130000"/>
                  </a:lnSpc>
                </a:pPr>
                <a:r>
                  <a:rPr lang="zh-CN" altLang="en-US" sz="1600" spc="300" dirty="0">
                    <a:solidFill>
                      <a:schemeClr val="bg1"/>
                    </a:solidFill>
                    <a:cs typeface="+mn-ea"/>
                    <a:sym typeface="+mn-lt"/>
                  </a:rPr>
                  <a:t>可以写其他</a:t>
                </a:r>
                <a:endParaRPr lang="zh-CN" altLang="en-US" sz="1600" spc="300" dirty="0">
                  <a:solidFill>
                    <a:schemeClr val="bg1"/>
                  </a:solidFill>
                  <a:cs typeface="+mn-ea"/>
                  <a:sym typeface="+mn-lt"/>
                </a:endParaRPr>
              </a:p>
            </p:txBody>
          </p:sp>
          <p:sp>
            <p:nvSpPr>
              <p:cNvPr id="39" name="矩形: 圆角 38"/>
              <p:cNvSpPr/>
              <p:nvPr>
                <p:custDataLst>
                  <p:tags r:id="rId5"/>
                </p:custDataLst>
              </p:nvPr>
            </p:nvSpPr>
            <p:spPr>
              <a:xfrm>
                <a:off x="750632" y="2006600"/>
                <a:ext cx="3402267" cy="3966614"/>
              </a:xfrm>
              <a:prstGeom prst="roundRect">
                <a:avLst>
                  <a:gd name="adj" fmla="val 1344"/>
                </a:avLst>
              </a:prstGeom>
              <a:solidFill>
                <a:schemeClr val="bg1"/>
              </a:soli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3500000" scaled="true"/>
                  <a:tileRect/>
                </a:gradFill>
              </a:ln>
              <a:effectLst>
                <a:outerShdw blurRad="152400" dist="152400" dir="2699995" algn="tl" rotWithShape="0">
                  <a:srgbClr val="3DBAE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40" b="0" i="0" u="none" strike="noStrike" kern="1200" cap="none" spc="0" normalizeH="0" baseline="0" noProof="0">
                  <a:ln>
                    <a:noFill/>
                  </a:ln>
                  <a:solidFill>
                    <a:prstClr val="white"/>
                  </a:solidFill>
                  <a:effectLst/>
                  <a:uLnTx/>
                  <a:uFillTx/>
                  <a:cs typeface="+mn-ea"/>
                  <a:sym typeface="+mn-lt"/>
                </a:endParaRPr>
              </a:p>
            </p:txBody>
          </p:sp>
        </p:grpSp>
        <p:sp>
          <p:nvSpPr>
            <p:cNvPr id="9" name="文本框 8"/>
            <p:cNvSpPr txBox="true"/>
            <p:nvPr/>
          </p:nvSpPr>
          <p:spPr>
            <a:xfrm>
              <a:off x="1066285" y="2214392"/>
              <a:ext cx="2806549" cy="1705210"/>
            </a:xfrm>
            <a:prstGeom prst="rect">
              <a:avLst/>
            </a:prstGeom>
            <a:noFill/>
          </p:spPr>
          <p:txBody>
            <a:bodyPr wrap="square" rtlCol="0">
              <a:spAutoFit/>
            </a:bodyPr>
            <a:lstStyle/>
            <a:p>
              <a:pPr>
                <a:lnSpc>
                  <a:spcPct val="150000"/>
                </a:lnSpc>
              </a:pPr>
              <a:r>
                <a:rPr lang="zh-CN" altLang="en-US" kern="100" dirty="0">
                  <a:cs typeface="+mn-ea"/>
                </a:rPr>
                <a:t>组织开展各类产业专题招商推介活动，打造引领聊城开放发展、创新发展的靓丽名片。</a:t>
              </a:r>
              <a:endParaRPr lang="zh-CN" altLang="en-US" kern="100" dirty="0">
                <a:cs typeface="+mn-ea"/>
              </a:endParaRPr>
            </a:p>
          </p:txBody>
        </p:sp>
        <p:pic>
          <p:nvPicPr>
            <p:cNvPr id="2050" name="Picture 2"/>
            <p:cNvPicPr>
              <a:picLocks noChangeAspect="true" noChangeArrowheads="true"/>
            </p:cNvPicPr>
            <p:nvPr/>
          </p:nvPicPr>
          <p:blipFill>
            <a:blip r:embed="rId6" cstate="print">
              <a:extLst>
                <a:ext uri="{28A0092B-C50C-407E-A947-70E740481C1C}">
                  <a14:useLocalDpi xmlns:a14="http://schemas.microsoft.com/office/drawing/2010/main" val="false"/>
                </a:ext>
              </a:extLst>
            </a:blip>
            <a:stretch>
              <a:fillRect/>
            </a:stretch>
          </p:blipFill>
          <p:spPr bwMode="auto">
            <a:xfrm>
              <a:off x="919706" y="3973836"/>
              <a:ext cx="3082011" cy="173363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2750525"/>
            <a:ext cx="12192000" cy="3644378"/>
          </a:xfrm>
          <a:prstGeom prst="rect">
            <a:avLst/>
          </a:prstGeom>
          <a:gradFill flip="none" rotWithShape="true">
            <a:gsLst>
              <a:gs pos="100000">
                <a:srgbClr val="0070C0"/>
              </a:gs>
              <a:gs pos="1000">
                <a:srgbClr val="0A81CA">
                  <a:alpha val="60000"/>
                </a:srgb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true"/>
          <p:nvPr/>
        </p:nvSpPr>
        <p:spPr>
          <a:xfrm>
            <a:off x="5350992" y="3198022"/>
            <a:ext cx="6291416" cy="2576924"/>
          </a:xfrm>
          <a:prstGeom prst="rect">
            <a:avLst/>
          </a:prstGeom>
          <a:noFill/>
        </p:spPr>
        <p:txBody>
          <a:bodyPr wrap="square" rtlCol="0">
            <a:spAutoFit/>
          </a:bodyPr>
          <a:lstStyle>
            <a:defPPr>
              <a:defRPr lang="zh-CN"/>
            </a:defPPr>
            <a:lvl1pPr marL="285750" marR="0" indent="-285750" algn="just">
              <a:lnSpc>
                <a:spcPct val="130000"/>
              </a:lnSpc>
              <a:spcBef>
                <a:spcPts val="1200"/>
              </a:spcBef>
              <a:spcAft>
                <a:spcPts val="0"/>
              </a:spcAft>
              <a:buClr>
                <a:srgbClr val="0070C0"/>
              </a:buClr>
              <a:buFont typeface="Arial" panose="02080604020202020204" pitchFamily="34" charset="0"/>
              <a:buChar char="•"/>
              <a:defRPr kern="100">
                <a:effectLst/>
                <a:latin typeface="+mj-ea"/>
                <a:ea typeface="+mj-ea"/>
                <a:cs typeface="Times New Roman" panose="02020603050405020304" pitchFamily="18" charset="0"/>
              </a:defRPr>
            </a:lvl1pPr>
          </a:lstStyle>
          <a:p>
            <a:pPr>
              <a:lnSpc>
                <a:spcPct val="150000"/>
              </a:lnSpc>
              <a:spcBef>
                <a:spcPts val="1800"/>
              </a:spcBef>
              <a:buClr>
                <a:srgbClr val="FFFF00"/>
              </a:buClr>
            </a:pPr>
            <a:r>
              <a:rPr lang="zh-CN" altLang="en-US" sz="2000" dirty="0">
                <a:solidFill>
                  <a:schemeClr val="bg1"/>
                </a:solidFill>
                <a:effectLst>
                  <a:outerShdw blurRad="38100" dist="38100" dir="2700000" algn="tl">
                    <a:srgbClr val="000000">
                      <a:alpha val="43137"/>
                    </a:srgbClr>
                  </a:outerShdw>
                </a:effectLst>
                <a:latin typeface="+mn-lt"/>
                <a:ea typeface="+mn-ea"/>
                <a:cs typeface="+mn-ea"/>
                <a:sym typeface="+mn-lt"/>
              </a:rPr>
              <a:t>探索“双向飞地”“共管园区”等跨区域产业合作新模式。</a:t>
            </a:r>
            <a:endParaRPr lang="en-US" altLang="zh-CN" sz="2000" dirty="0">
              <a:solidFill>
                <a:schemeClr val="bg1"/>
              </a:solidFill>
              <a:effectLst>
                <a:outerShdw blurRad="38100" dist="38100" dir="2700000" algn="tl">
                  <a:srgbClr val="000000">
                    <a:alpha val="43137"/>
                  </a:srgbClr>
                </a:outerShdw>
              </a:effectLst>
              <a:latin typeface="+mn-lt"/>
              <a:ea typeface="+mn-ea"/>
              <a:cs typeface="+mn-ea"/>
              <a:sym typeface="+mn-lt"/>
            </a:endParaRPr>
          </a:p>
          <a:p>
            <a:pPr>
              <a:lnSpc>
                <a:spcPct val="150000"/>
              </a:lnSpc>
              <a:spcBef>
                <a:spcPts val="1800"/>
              </a:spcBef>
              <a:buClr>
                <a:srgbClr val="FFFF00"/>
              </a:buClr>
            </a:pPr>
            <a:r>
              <a:rPr lang="zh-CN" altLang="en-US" sz="2000" dirty="0">
                <a:solidFill>
                  <a:schemeClr val="bg1"/>
                </a:solidFill>
                <a:effectLst>
                  <a:outerShdw blurRad="38100" dist="38100" dir="2700000" algn="tl">
                    <a:srgbClr val="000000">
                      <a:alpha val="43137"/>
                    </a:srgbClr>
                  </a:outerShdw>
                </a:effectLst>
                <a:latin typeface="+mn-lt"/>
                <a:ea typeface="+mn-ea"/>
                <a:cs typeface="+mn-ea"/>
                <a:sym typeface="+mn-lt"/>
              </a:rPr>
              <a:t>鼓励企业在“一带一路”沿线国家、</a:t>
            </a:r>
            <a:r>
              <a:rPr lang="en-US" altLang="zh-CN" sz="2000" dirty="0">
                <a:solidFill>
                  <a:schemeClr val="bg1"/>
                </a:solidFill>
                <a:effectLst>
                  <a:outerShdw blurRad="38100" dist="38100" dir="2700000" algn="tl">
                    <a:srgbClr val="000000">
                      <a:alpha val="43137"/>
                    </a:srgbClr>
                  </a:outerShdw>
                </a:effectLst>
                <a:latin typeface="+mn-lt"/>
                <a:ea typeface="+mn-ea"/>
                <a:cs typeface="+mn-ea"/>
                <a:sym typeface="+mn-lt"/>
              </a:rPr>
              <a:t>RCEP</a:t>
            </a:r>
            <a:r>
              <a:rPr lang="zh-CN" altLang="en-US" sz="2000" dirty="0">
                <a:solidFill>
                  <a:schemeClr val="bg1"/>
                </a:solidFill>
                <a:effectLst>
                  <a:outerShdw blurRad="38100" dist="38100" dir="2700000" algn="tl">
                    <a:srgbClr val="000000">
                      <a:alpha val="43137"/>
                    </a:srgbClr>
                  </a:outerShdw>
                </a:effectLst>
                <a:latin typeface="+mn-lt"/>
                <a:ea typeface="+mn-ea"/>
                <a:cs typeface="+mn-ea"/>
                <a:sym typeface="+mn-lt"/>
              </a:rPr>
              <a:t>区域、欧盟、非洲等地区培育建设境外经贸合作园区、物流园区和公共海外仓，塑造国际经济合作新优势。</a:t>
            </a:r>
            <a:endParaRPr lang="en-US" altLang="zh-CN" sz="2000" dirty="0">
              <a:solidFill>
                <a:schemeClr val="bg1"/>
              </a:solidFill>
              <a:effectLst>
                <a:outerShdw blurRad="38100" dist="38100" dir="2700000" algn="tl">
                  <a:srgbClr val="000000">
                    <a:alpha val="43137"/>
                  </a:srgbClr>
                </a:outerShdw>
              </a:effectLst>
              <a:latin typeface="+mn-lt"/>
              <a:ea typeface="+mn-ea"/>
              <a:cs typeface="+mn-ea"/>
              <a:sym typeface="+mn-lt"/>
            </a:endParaRPr>
          </a:p>
        </p:txBody>
      </p:sp>
      <p:pic>
        <p:nvPicPr>
          <p:cNvPr id="9" name="图片 8" descr="人们站在火车旁走&#10;&#10;描述已自动生成"/>
          <p:cNvPicPr>
            <a:picLocks noChangeAspect="true"/>
          </p:cNvPicPr>
          <p:nvPr/>
        </p:nvPicPr>
        <p:blipFill rotWithShape="true">
          <a:blip r:embed="rId1" cstate="print">
            <a:extLst>
              <a:ext uri="{BEBA8EAE-BF5A-486C-A8C5-ECC9F3942E4B}">
                <a14:imgProps xmlns:a14="http://schemas.microsoft.com/office/drawing/2010/main">
                  <a14:imgLayer r:embed="rId2">
                    <a14:imgEffect>
                      <a14:brightnessContrast bright="20000"/>
                    </a14:imgEffect>
                  </a14:imgLayer>
                </a14:imgProps>
              </a:ext>
              <a:ext uri="{28A0092B-C50C-407E-A947-70E740481C1C}">
                <a14:useLocalDpi xmlns:a14="http://schemas.microsoft.com/office/drawing/2010/main" val="false"/>
              </a:ext>
            </a:extLst>
          </a:blip>
          <a:srcRect b="16074"/>
          <a:stretch>
            <a:fillRect/>
          </a:stretch>
        </p:blipFill>
        <p:spPr>
          <a:xfrm>
            <a:off x="549592" y="3012926"/>
            <a:ext cx="3131127" cy="1970867"/>
          </a:xfrm>
          <a:prstGeom prst="rect">
            <a:avLst/>
          </a:prstGeom>
          <a:solidFill>
            <a:srgbClr val="FFFFFF">
              <a:shade val="85000"/>
            </a:srgbClr>
          </a:solidFill>
          <a:ln w="381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1" name="图片 10" descr="一群人站在一起合影&#10;&#10;描述已自动生成"/>
          <p:cNvPicPr>
            <a:picLocks noChangeAspect="true"/>
          </p:cNvPicPr>
          <p:nvPr/>
        </p:nvPicPr>
        <p:blipFill rotWithShape="true">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false"/>
              </a:ext>
            </a:extLst>
          </a:blip>
          <a:srcRect t="16074"/>
          <a:stretch>
            <a:fillRect/>
          </a:stretch>
        </p:blipFill>
        <p:spPr>
          <a:xfrm rot="526808">
            <a:off x="2465266" y="4673404"/>
            <a:ext cx="2380917" cy="1498652"/>
          </a:xfrm>
          <a:prstGeom prst="rect">
            <a:avLst/>
          </a:prstGeom>
          <a:solidFill>
            <a:srgbClr val="FFFFFF">
              <a:shade val="85000"/>
            </a:srgbClr>
          </a:solidFill>
          <a:ln w="381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nvGrpSpPr>
          <p:cNvPr id="27" name="组合 26"/>
          <p:cNvGrpSpPr/>
          <p:nvPr/>
        </p:nvGrpSpPr>
        <p:grpSpPr>
          <a:xfrm>
            <a:off x="517061" y="1779286"/>
            <a:ext cx="11154045" cy="949937"/>
            <a:chOff x="517061" y="1854842"/>
            <a:chExt cx="11154045" cy="550289"/>
          </a:xfrm>
        </p:grpSpPr>
        <p:grpSp>
          <p:nvGrpSpPr>
            <p:cNvPr id="19" name="组合 18"/>
            <p:cNvGrpSpPr/>
            <p:nvPr/>
          </p:nvGrpSpPr>
          <p:grpSpPr>
            <a:xfrm>
              <a:off x="517061" y="1854842"/>
              <a:ext cx="11154045" cy="502113"/>
              <a:chOff x="551278" y="1995106"/>
              <a:chExt cx="11154045" cy="502113"/>
            </a:xfrm>
          </p:grpSpPr>
          <p:sp>
            <p:nvSpPr>
              <p:cNvPr id="23" name="矩形: 圆角 22"/>
              <p:cNvSpPr/>
              <p:nvPr/>
            </p:nvSpPr>
            <p:spPr>
              <a:xfrm>
                <a:off x="1443917" y="1995106"/>
                <a:ext cx="9501188" cy="502113"/>
              </a:xfrm>
              <a:prstGeom prst="roundRect">
                <a:avLst>
                  <a:gd name="adj" fmla="val 5228"/>
                </a:avLst>
              </a:prstGeom>
              <a:solidFill>
                <a:schemeClr val="bg1"/>
              </a:solidFill>
              <a:ln>
                <a:gradFill>
                  <a:gsLst>
                    <a:gs pos="0">
                      <a:srgbClr val="E1EEF8"/>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a:outerShdw blurRad="393700" dist="127000" dir="5400000" sx="98000" sy="98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1" name="直接连接符 20"/>
              <p:cNvCxnSpPr/>
              <p:nvPr/>
            </p:nvCxnSpPr>
            <p:spPr>
              <a:xfrm>
                <a:off x="11012610" y="2243405"/>
                <a:ext cx="69271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51278" y="2243405"/>
                <a:ext cx="835158"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3" name="文本框 12"/>
            <p:cNvSpPr txBox="true"/>
            <p:nvPr/>
          </p:nvSpPr>
          <p:spPr>
            <a:xfrm>
              <a:off x="1467181" y="1896761"/>
              <a:ext cx="9501188" cy="508370"/>
            </a:xfrm>
            <a:prstGeom prst="rect">
              <a:avLst/>
            </a:prstGeom>
          </p:spPr>
          <p:txBody>
            <a:bodyPr/>
            <a:lstStyle>
              <a:defPPr>
                <a:defRPr lang="zh-CN"/>
              </a:defPPr>
              <a:lvl1pPr indent="0" algn="ctr">
                <a:lnSpc>
                  <a:spcPct val="120000"/>
                </a:lnSpc>
                <a:spcBef>
                  <a:spcPts val="0"/>
                </a:spcBef>
                <a:buFont typeface="Arial" panose="02080604020202020204" pitchFamily="34" charset="0"/>
                <a:buNone/>
                <a:defRPr sz="2000" b="1">
                  <a:solidFill>
                    <a:srgbClr val="0070C0"/>
                  </a:solidFill>
                </a:defRPr>
              </a:lvl1pPr>
              <a:lvl2pPr marL="685800" indent="-228600">
                <a:lnSpc>
                  <a:spcPct val="90000"/>
                </a:lnSpc>
                <a:spcBef>
                  <a:spcPts val="500"/>
                </a:spcBef>
                <a:buFont typeface="Arial" panose="02080604020202020204" pitchFamily="34" charset="0"/>
                <a:buChar char="•"/>
                <a:defRPr sz="2400"/>
              </a:lvl2pPr>
              <a:lvl3pPr marL="1143000" indent="-228600">
                <a:lnSpc>
                  <a:spcPct val="90000"/>
                </a:lnSpc>
                <a:spcBef>
                  <a:spcPts val="500"/>
                </a:spcBef>
                <a:buFont typeface="Arial" panose="02080604020202020204" pitchFamily="34" charset="0"/>
                <a:buChar char="•"/>
                <a:defRPr sz="2000"/>
              </a:lvl3pPr>
              <a:lvl4pPr marL="1600200" indent="-228600">
                <a:lnSpc>
                  <a:spcPct val="90000"/>
                </a:lnSpc>
                <a:spcBef>
                  <a:spcPts val="500"/>
                </a:spcBef>
                <a:buFont typeface="Arial" panose="02080604020202020204" pitchFamily="34" charset="0"/>
                <a:buChar char="•"/>
              </a:lvl4pPr>
              <a:lvl5pPr marL="2057400" indent="-228600">
                <a:lnSpc>
                  <a:spcPct val="90000"/>
                </a:lnSpc>
                <a:spcBef>
                  <a:spcPts val="500"/>
                </a:spcBef>
                <a:buFont typeface="Arial" panose="02080604020202020204" pitchFamily="34" charset="0"/>
                <a:buChar char="•"/>
              </a:lvl5pPr>
              <a:lvl6pPr marL="2514600" indent="-228600">
                <a:lnSpc>
                  <a:spcPct val="90000"/>
                </a:lnSpc>
                <a:spcBef>
                  <a:spcPts val="500"/>
                </a:spcBef>
                <a:buFont typeface="Arial" panose="02080604020202020204" pitchFamily="34" charset="0"/>
                <a:buChar char="•"/>
              </a:lvl6pPr>
              <a:lvl7pPr marL="2971800" indent="-228600">
                <a:lnSpc>
                  <a:spcPct val="90000"/>
                </a:lnSpc>
                <a:spcBef>
                  <a:spcPts val="500"/>
                </a:spcBef>
                <a:buFont typeface="Arial" panose="02080604020202020204" pitchFamily="34" charset="0"/>
                <a:buChar char="•"/>
              </a:lvl7pPr>
              <a:lvl8pPr marL="3429000" indent="-228600">
                <a:lnSpc>
                  <a:spcPct val="90000"/>
                </a:lnSpc>
                <a:spcBef>
                  <a:spcPts val="500"/>
                </a:spcBef>
                <a:buFont typeface="Arial" panose="02080604020202020204" pitchFamily="34" charset="0"/>
                <a:buChar char="•"/>
              </a:lvl8pPr>
              <a:lvl9pPr marL="3886200" indent="-228600">
                <a:lnSpc>
                  <a:spcPct val="90000"/>
                </a:lnSpc>
                <a:spcBef>
                  <a:spcPts val="500"/>
                </a:spcBef>
                <a:buFont typeface="Arial" panose="02080604020202020204" pitchFamily="34" charset="0"/>
                <a:buChar char="•"/>
              </a:lvl9pPr>
            </a:lstStyle>
            <a:p>
              <a:r>
                <a:rPr lang="zh-CN" altLang="en-US" sz="1800" dirty="0">
                  <a:cs typeface="+mn-ea"/>
                  <a:sym typeface="+mn-lt"/>
                </a:rPr>
                <a:t>充分利用黄河流域生态保护和高质量发展、鲁西崛起三年行动计划等国家、省战略机遇，加强对接</a:t>
              </a:r>
              <a:r>
                <a:rPr lang="zh-CN" altLang="en-US" sz="1800" dirty="0" smtClean="0">
                  <a:cs typeface="+mn-ea"/>
                  <a:sym typeface="+mn-lt"/>
                </a:rPr>
                <a:t>，推动</a:t>
              </a:r>
              <a:r>
                <a:rPr lang="zh-CN" altLang="en-US" sz="1800" dirty="0">
                  <a:cs typeface="+mn-ea"/>
                  <a:sym typeface="+mn-lt"/>
                </a:rPr>
                <a:t>与济南、东部地市及周边外省地市在商务领域的交流与合作。</a:t>
              </a:r>
              <a:endParaRPr lang="zh-CN" altLang="en-US" sz="1800" dirty="0">
                <a:cs typeface="+mn-ea"/>
                <a:sym typeface="+mn-lt"/>
              </a:endParaRPr>
            </a:p>
          </p:txBody>
        </p:sp>
      </p:grpSp>
      <p:grpSp>
        <p:nvGrpSpPr>
          <p:cNvPr id="24" name="组合 23"/>
          <p:cNvGrpSpPr/>
          <p:nvPr/>
        </p:nvGrpSpPr>
        <p:grpSpPr>
          <a:xfrm>
            <a:off x="0" y="171450"/>
            <a:ext cx="12192000" cy="711200"/>
            <a:chOff x="0" y="171450"/>
            <a:chExt cx="12192000" cy="711200"/>
          </a:xfrm>
        </p:grpSpPr>
        <p:grpSp>
          <p:nvGrpSpPr>
            <p:cNvPr id="25" name="组合 24"/>
            <p:cNvGrpSpPr/>
            <p:nvPr/>
          </p:nvGrpSpPr>
          <p:grpSpPr>
            <a:xfrm>
              <a:off x="0" y="171450"/>
              <a:ext cx="12192000" cy="711200"/>
              <a:chOff x="0" y="171450"/>
              <a:chExt cx="12192000" cy="711200"/>
            </a:xfrm>
          </p:grpSpPr>
          <p:sp>
            <p:nvSpPr>
              <p:cNvPr id="28" name="矩形 27"/>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6"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二、主要目标</a:t>
              </a:r>
              <a:endParaRPr lang="zh-CN" altLang="en-US" sz="2600" b="1" dirty="0">
                <a:solidFill>
                  <a:schemeClr val="bg1"/>
                </a:solidFill>
                <a:cs typeface="+mn-ea"/>
                <a:sym typeface="+mn-lt"/>
              </a:endParaRPr>
            </a:p>
          </p:txBody>
        </p:sp>
      </p:grpSp>
      <p:grpSp>
        <p:nvGrpSpPr>
          <p:cNvPr id="30" name="组合 29"/>
          <p:cNvGrpSpPr/>
          <p:nvPr/>
        </p:nvGrpSpPr>
        <p:grpSpPr>
          <a:xfrm>
            <a:off x="685627" y="1117601"/>
            <a:ext cx="3091957" cy="502112"/>
            <a:chOff x="733252" y="1326689"/>
            <a:chExt cx="3292013" cy="502112"/>
          </a:xfrm>
        </p:grpSpPr>
        <p:sp>
          <p:nvSpPr>
            <p:cNvPr id="31" name="矩形: 圆角 30"/>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true"/>
            <p:nvPr/>
          </p:nvSpPr>
          <p:spPr>
            <a:xfrm>
              <a:off x="826316" y="1368598"/>
              <a:ext cx="3198949" cy="400110"/>
            </a:xfrm>
            <a:prstGeom prst="rect">
              <a:avLst/>
            </a:prstGeom>
            <a:noFill/>
          </p:spPr>
          <p:txBody>
            <a:bodyPr wrap="square" rtlCol="0">
              <a:spAutoFit/>
            </a:bodyPr>
            <a:lstStyle/>
            <a:p>
              <a:r>
                <a:rPr lang="en-US" altLang="zh-CN" sz="2000" b="1" kern="100" dirty="0">
                  <a:solidFill>
                    <a:srgbClr val="0070C0"/>
                  </a:solidFill>
                  <a:cs typeface="+mn-ea"/>
                  <a:sym typeface="+mn-lt"/>
                </a:rPr>
                <a:t>4.</a:t>
              </a:r>
              <a:r>
                <a:rPr lang="zh-CN" altLang="en-US" sz="2000" b="1" kern="100" dirty="0">
                  <a:solidFill>
                    <a:srgbClr val="0070C0"/>
                  </a:solidFill>
                  <a:cs typeface="+mn-ea"/>
                  <a:sym typeface="+mn-lt"/>
                </a:rPr>
                <a:t>培育对外开放新平台</a:t>
              </a:r>
              <a:endParaRPr lang="en-US" altLang="zh-CN" sz="2000" b="1" kern="100" dirty="0">
                <a:solidFill>
                  <a:srgbClr val="0070C0"/>
                </a:solidFill>
                <a:cs typeface="+mn-ea"/>
                <a:sym typeface="+mn-lt"/>
              </a:endParaRPr>
            </a:p>
          </p:txBody>
        </p:sp>
      </p:grpSp>
      <p:grpSp>
        <p:nvGrpSpPr>
          <p:cNvPr id="3" name="组合 2"/>
          <p:cNvGrpSpPr/>
          <p:nvPr/>
        </p:nvGrpSpPr>
        <p:grpSpPr>
          <a:xfrm>
            <a:off x="3704033" y="1127945"/>
            <a:ext cx="4135042" cy="502470"/>
            <a:chOff x="3704033" y="1127945"/>
            <a:chExt cx="4135042" cy="502470"/>
          </a:xfrm>
        </p:grpSpPr>
        <p:sp>
          <p:nvSpPr>
            <p:cNvPr id="33" name="矩形: 圆角 32"/>
            <p:cNvSpPr/>
            <p:nvPr/>
          </p:nvSpPr>
          <p:spPr>
            <a:xfrm>
              <a:off x="4616724" y="1127945"/>
              <a:ext cx="3222351"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五是积极融入区域发展战略</a:t>
              </a:r>
              <a:endParaRPr lang="zh-CN" altLang="en-US" b="1" dirty="0">
                <a:solidFill>
                  <a:schemeClr val="bg1"/>
                </a:solidFill>
                <a:cs typeface="+mn-ea"/>
                <a:sym typeface="+mn-lt"/>
              </a:endParaRPr>
            </a:p>
          </p:txBody>
        </p:sp>
        <p:cxnSp>
          <p:nvCxnSpPr>
            <p:cNvPr id="34" name="直接连接符 33"/>
            <p:cNvCxnSpPr/>
            <p:nvPr/>
          </p:nvCxnSpPr>
          <p:spPr>
            <a:xfrm>
              <a:off x="3704033" y="1379180"/>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randombar(horizontal)">
                                      <p:cBhvr>
                                        <p:cTn id="17" dur="500"/>
                                        <p:tgtEl>
                                          <p:spTgt spid="18"/>
                                        </p:tgtEl>
                                      </p:cBhvr>
                                    </p:animEffect>
                                  </p:childTnLst>
                                </p:cTn>
                              </p:par>
                              <p:par>
                                <p:cTn id="18" presetID="14" presetClass="entr" presetSubtype="1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par>
                                <p:cTn id="21" presetID="14" presetClass="entr" presetSubtype="1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randombar(horizontal)">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true"/>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true"/>
          </p:cNvPicPr>
          <p:nvPr/>
        </p:nvPicPr>
        <p:blipFill rotWithShape="true">
          <a:blip r:embed="rId1" cstate="print">
            <a:extLst>
              <a:ext uri="{28A0092B-C50C-407E-A947-70E740481C1C}">
                <a14:useLocalDpi xmlns:a14="http://schemas.microsoft.com/office/drawing/2010/main" val="false"/>
              </a:ext>
            </a:extLst>
          </a:blip>
          <a:srcRect t="7817" b="27894"/>
          <a:stretch>
            <a:fillRect/>
          </a:stretch>
        </p:blipFill>
        <p:spPr>
          <a:xfrm>
            <a:off x="-3" y="1631861"/>
            <a:ext cx="12192000" cy="5226139"/>
          </a:xfrm>
          <a:prstGeom prst="rect">
            <a:avLst/>
          </a:prstGeom>
        </p:spPr>
      </p:pic>
      <p:pic>
        <p:nvPicPr>
          <p:cNvPr id="18" name="图片 17"/>
          <p:cNvPicPr>
            <a:picLocks noChangeAspect="true"/>
          </p:cNvPicPr>
          <p:nvPr/>
        </p:nvPicPr>
        <p:blipFill rotWithShape="true">
          <a:blip r:embed="rId2" cstate="print">
            <a:extLst>
              <a:ext uri="{28A0092B-C50C-407E-A947-70E740481C1C}">
                <a14:useLocalDpi xmlns:a14="http://schemas.microsoft.com/office/drawing/2010/main" val="false"/>
              </a:ext>
            </a:extLst>
          </a:blip>
          <a:srcRect r="17012" b="7189"/>
          <a:stretch>
            <a:fillRect/>
          </a:stretch>
        </p:blipFill>
        <p:spPr>
          <a:xfrm>
            <a:off x="-1" y="0"/>
            <a:ext cx="12192001" cy="3606800"/>
          </a:xfrm>
          <a:prstGeom prst="rect">
            <a:avLst/>
          </a:prstGeom>
        </p:spPr>
      </p:pic>
      <p:sp>
        <p:nvSpPr>
          <p:cNvPr id="21" name="矩形 20"/>
          <p:cNvSpPr/>
          <p:nvPr/>
        </p:nvSpPr>
        <p:spPr>
          <a:xfrm>
            <a:off x="-2" y="0"/>
            <a:ext cx="12192001" cy="3606800"/>
          </a:xfrm>
          <a:prstGeom prst="rect">
            <a:avLst/>
          </a:prstGeom>
          <a:gradFill>
            <a:gsLst>
              <a:gs pos="99000">
                <a:srgbClr val="007CC8">
                  <a:alpha val="68000"/>
                </a:srgbClr>
              </a:gs>
              <a:gs pos="0">
                <a:srgbClr val="007CC8"/>
              </a:gs>
            </a:gsLst>
            <a:lin ang="5400000" scaled="true"/>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23" name="矩形 22"/>
          <p:cNvSpPr/>
          <p:nvPr/>
        </p:nvSpPr>
        <p:spPr>
          <a:xfrm>
            <a:off x="-2" y="3606800"/>
            <a:ext cx="12192002" cy="1016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文本占位符 8"/>
          <p:cNvSpPr txBox="true"/>
          <p:nvPr/>
        </p:nvSpPr>
        <p:spPr>
          <a:xfrm>
            <a:off x="1536700" y="1495354"/>
            <a:ext cx="2104811" cy="2320958"/>
          </a:xfrm>
          <a:prstGeom prst="rect">
            <a:avLst/>
          </a:prstGeom>
        </p:spPr>
        <p:txBody>
          <a:bodyPr vert="horz" wrap="none" lIns="0" tIns="45720" rIns="0" bIns="45720" rtlCol="0">
            <a:noAutofit/>
          </a:bodyPr>
          <a:lstStyle>
            <a:lvl1pPr marL="0" indent="0" algn="ctr" defTabSz="457200" rtl="0" eaLnBrk="1" latinLnBrk="0" hangingPunct="1">
              <a:lnSpc>
                <a:spcPct val="100000"/>
              </a:lnSpc>
              <a:spcBef>
                <a:spcPts val="0"/>
              </a:spcBef>
              <a:buFontTx/>
              <a:buNone/>
              <a:defRPr lang="en-US" altLang="zh-CN" sz="16600" b="1" kern="1200" spc="600" dirty="0">
                <a:ln w="19050">
                  <a:gradFill>
                    <a:gsLst>
                      <a:gs pos="23000">
                        <a:schemeClr val="bg1"/>
                      </a:gs>
                      <a:gs pos="56000">
                        <a:schemeClr val="bg1">
                          <a:alpha val="0"/>
                        </a:schemeClr>
                      </a:gs>
                      <a:gs pos="100000">
                        <a:schemeClr val="bg1">
                          <a:alpha val="0"/>
                        </a:schemeClr>
                      </a:gs>
                    </a:gsLst>
                    <a:lin ang="5400000" scaled="true"/>
                  </a:gradFill>
                </a:ln>
                <a:gradFill>
                  <a:gsLst>
                    <a:gs pos="17000">
                      <a:schemeClr val="bg1">
                        <a:alpha val="74000"/>
                      </a:schemeClr>
                    </a:gs>
                    <a:gs pos="58000">
                      <a:srgbClr val="FFFFFF">
                        <a:alpha val="24000"/>
                      </a:srgbClr>
                    </a:gs>
                    <a:gs pos="83000">
                      <a:schemeClr val="bg1">
                        <a:alpha val="0"/>
                      </a:schemeClr>
                    </a:gs>
                  </a:gsLst>
                  <a:lin ang="5400000" scaled="true"/>
                </a:gradFill>
                <a:latin typeface="Impact" panose="020B0806030902050204" pitchFamily="34" charset="0"/>
                <a:ea typeface="+mn-ea"/>
                <a:cs typeface="+mn-cs"/>
              </a:defRPr>
            </a:lvl1pPr>
            <a:lvl2pPr marL="685800" indent="-228600" algn="l" defTabSz="914400" rtl="0" eaLnBrk="1" latinLnBrk="0" hangingPunct="1">
              <a:lnSpc>
                <a:spcPct val="100000"/>
              </a:lnSpc>
              <a:spcBef>
                <a:spcPts val="0"/>
              </a:spcBef>
              <a:buFont typeface="Arial" panose="0208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8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0"/>
              </a:spcBef>
              <a:buFont typeface="Arial" panose="0208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0"/>
              </a:spcBef>
              <a:buFont typeface="Arial" panose="0208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r>
              <a:rPr lang="en-US" altLang="zh-CN" dirty="0">
                <a:latin typeface="+mn-lt"/>
                <a:cs typeface="+mn-ea"/>
                <a:sym typeface="+mn-lt"/>
              </a:rPr>
              <a:t>0</a:t>
            </a:r>
            <a:r>
              <a:rPr lang="zh-CN" altLang="en-US" sz="100" dirty="0">
                <a:latin typeface="+mn-lt"/>
                <a:cs typeface="+mn-ea"/>
                <a:sym typeface="+mn-lt"/>
              </a:rPr>
              <a:t> </a:t>
            </a:r>
            <a:r>
              <a:rPr lang="en-US" altLang="zh-CN" dirty="0">
                <a:latin typeface="+mn-lt"/>
                <a:cs typeface="+mn-ea"/>
                <a:sym typeface="+mn-lt"/>
              </a:rPr>
              <a:t>3</a:t>
            </a:r>
            <a:endParaRPr lang="en-US" altLang="zh-CN" dirty="0">
              <a:latin typeface="+mn-lt"/>
              <a:cs typeface="+mn-ea"/>
              <a:sym typeface="+mn-lt"/>
            </a:endParaRPr>
          </a:p>
        </p:txBody>
      </p:sp>
      <p:sp>
        <p:nvSpPr>
          <p:cNvPr id="26" name="矩形 25"/>
          <p:cNvSpPr/>
          <p:nvPr/>
        </p:nvSpPr>
        <p:spPr>
          <a:xfrm>
            <a:off x="-6" y="3708400"/>
            <a:ext cx="12192001" cy="3149600"/>
          </a:xfrm>
          <a:prstGeom prst="rect">
            <a:avLst/>
          </a:prstGeom>
          <a:solidFill>
            <a:srgbClr val="FFFFFF">
              <a:alpha val="8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标题 5"/>
          <p:cNvSpPr txBox="true"/>
          <p:nvPr/>
        </p:nvSpPr>
        <p:spPr>
          <a:xfrm>
            <a:off x="1938593" y="4640489"/>
            <a:ext cx="5549900" cy="92333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5000" b="1" kern="100" dirty="0">
                <a:latin typeface="+mn-lt"/>
                <a:ea typeface="+mn-ea"/>
                <a:cs typeface="+mn-ea"/>
                <a:sym typeface="+mn-lt"/>
              </a:rPr>
              <a:t>抓牢聊城商务发展</a:t>
            </a:r>
            <a:endParaRPr lang="en-US" sz="5000" b="1" kern="100" dirty="0">
              <a:latin typeface="+mn-lt"/>
              <a:ea typeface="+mn-ea"/>
              <a:cs typeface="+mn-ea"/>
              <a:sym typeface="+mn-lt"/>
            </a:endParaRPr>
          </a:p>
        </p:txBody>
      </p:sp>
      <p:pic>
        <p:nvPicPr>
          <p:cNvPr id="2" name="图片 1"/>
          <p:cNvPicPr>
            <a:picLocks noChangeAspect="true"/>
          </p:cNvPicPr>
          <p:nvPr/>
        </p:nvPicPr>
        <p:blipFill>
          <a:blip r:embed="rId3"/>
          <a:stretch>
            <a:fillRect/>
          </a:stretch>
        </p:blipFill>
        <p:spPr>
          <a:xfrm>
            <a:off x="6550956" y="3706945"/>
            <a:ext cx="4102964" cy="23837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71450"/>
            <a:ext cx="12192000" cy="711200"/>
            <a:chOff x="0" y="171450"/>
            <a:chExt cx="12192000" cy="711200"/>
          </a:xfrm>
        </p:grpSpPr>
        <p:grpSp>
          <p:nvGrpSpPr>
            <p:cNvPr id="3" name="组合 2"/>
            <p:cNvGrpSpPr/>
            <p:nvPr/>
          </p:nvGrpSpPr>
          <p:grpSpPr>
            <a:xfrm>
              <a:off x="0" y="171450"/>
              <a:ext cx="12192000" cy="711200"/>
              <a:chOff x="0" y="171450"/>
              <a:chExt cx="12192000" cy="711200"/>
            </a:xfrm>
          </p:grpSpPr>
          <p:sp>
            <p:nvSpPr>
              <p:cNvPr id="5" name="矩形 4"/>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4" name="文本占位符 5"/>
            <p:cNvSpPr txBox="true"/>
            <p:nvPr/>
          </p:nvSpPr>
          <p:spPr>
            <a:xfrm>
              <a:off x="446087" y="311228"/>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pic>
        <p:nvPicPr>
          <p:cNvPr id="12" name="图片 11"/>
          <p:cNvPicPr>
            <a:picLocks noChangeAspect="true"/>
          </p:cNvPicPr>
          <p:nvPr/>
        </p:nvPicPr>
        <p:blipFill rotWithShape="true">
          <a:blip r:embed="rId1" cstate="print">
            <a:alphaModFix amt="15000"/>
            <a:extLst>
              <a:ext uri="{28A0092B-C50C-407E-A947-70E740481C1C}">
                <a14:useLocalDpi xmlns:a14="http://schemas.microsoft.com/office/drawing/2010/main" val="false"/>
              </a:ext>
            </a:extLst>
          </a:blip>
          <a:srcRect b="41857"/>
          <a:stretch>
            <a:fillRect/>
          </a:stretch>
        </p:blipFill>
        <p:spPr>
          <a:xfrm>
            <a:off x="0" y="2762249"/>
            <a:ext cx="12192000" cy="4095751"/>
          </a:xfrm>
          <a:prstGeom prst="rect">
            <a:avLst/>
          </a:prstGeom>
        </p:spPr>
      </p:pic>
      <p:grpSp>
        <p:nvGrpSpPr>
          <p:cNvPr id="35" name="组合 34"/>
          <p:cNvGrpSpPr/>
          <p:nvPr/>
        </p:nvGrpSpPr>
        <p:grpSpPr>
          <a:xfrm>
            <a:off x="2188953" y="2969986"/>
            <a:ext cx="3528958" cy="613538"/>
            <a:chOff x="4680477" y="5156267"/>
            <a:chExt cx="2342647" cy="841021"/>
          </a:xfrm>
        </p:grpSpPr>
        <p:sp>
          <p:nvSpPr>
            <p:cNvPr id="36" name="矩形: 圆角 35"/>
            <p:cNvSpPr/>
            <p:nvPr>
              <p:custDataLst>
                <p:tags r:id="rId2"/>
              </p:custDataLst>
            </p:nvPr>
          </p:nvSpPr>
          <p:spPr>
            <a:xfrm>
              <a:off x="4680477" y="5156267"/>
              <a:ext cx="2342647" cy="471746"/>
            </a:xfrm>
            <a:prstGeom prst="roundRect">
              <a:avLst>
                <a:gd name="adj" fmla="val 50000"/>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dirty="0">
                <a:solidFill>
                  <a:schemeClr val="bg1"/>
                </a:solidFill>
                <a:cs typeface="+mn-ea"/>
                <a:sym typeface="+mn-lt"/>
              </a:endParaRPr>
            </a:p>
          </p:txBody>
        </p:sp>
        <p:sp>
          <p:nvSpPr>
            <p:cNvPr id="37" name="文本框 36"/>
            <p:cNvSpPr txBox="true"/>
            <p:nvPr/>
          </p:nvSpPr>
          <p:spPr>
            <a:xfrm>
              <a:off x="4730673" y="5166291"/>
              <a:ext cx="2193351" cy="830997"/>
            </a:xfrm>
            <a:prstGeom prst="rect">
              <a:avLst/>
            </a:prstGeom>
            <a:noFill/>
          </p:spPr>
          <p:txBody>
            <a:bodyPr wrap="square" rtlCol="0">
              <a:spAutoFit/>
            </a:bodyPr>
            <a:lstStyle/>
            <a:p>
              <a:pPr algn="ctr"/>
              <a:r>
                <a:rPr lang="zh-CN" altLang="en-US" sz="1600" kern="100" dirty="0">
                  <a:cs typeface="+mn-ea"/>
                  <a:sym typeface="+mn-lt"/>
                </a:rPr>
                <a:t>多次到省商务厅汇报工作争取支持</a:t>
              </a:r>
              <a:endParaRPr lang="zh-CN" altLang="en-US" sz="1600" dirty="0">
                <a:solidFill>
                  <a:srgbClr val="C00000"/>
                </a:solidFill>
                <a:cs typeface="+mn-ea"/>
                <a:sym typeface="+mn-lt"/>
              </a:endParaRPr>
            </a:p>
          </p:txBody>
        </p:sp>
      </p:grpSp>
      <p:grpSp>
        <p:nvGrpSpPr>
          <p:cNvPr id="62" name="组合 61"/>
          <p:cNvGrpSpPr/>
          <p:nvPr/>
        </p:nvGrpSpPr>
        <p:grpSpPr>
          <a:xfrm>
            <a:off x="5859873" y="2962673"/>
            <a:ext cx="5775608" cy="345868"/>
            <a:chOff x="4559150" y="5156267"/>
            <a:chExt cx="2536398" cy="474106"/>
          </a:xfrm>
        </p:grpSpPr>
        <p:sp>
          <p:nvSpPr>
            <p:cNvPr id="63" name="矩形: 圆角 62"/>
            <p:cNvSpPr/>
            <p:nvPr>
              <p:custDataLst>
                <p:tags r:id="rId3"/>
              </p:custDataLst>
            </p:nvPr>
          </p:nvSpPr>
          <p:spPr>
            <a:xfrm>
              <a:off x="4559150" y="5156267"/>
              <a:ext cx="2536398" cy="471746"/>
            </a:xfrm>
            <a:prstGeom prst="roundRect">
              <a:avLst>
                <a:gd name="adj" fmla="val 50000"/>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dirty="0">
                <a:solidFill>
                  <a:schemeClr val="bg1"/>
                </a:solidFill>
                <a:cs typeface="+mn-ea"/>
                <a:sym typeface="+mn-lt"/>
              </a:endParaRPr>
            </a:p>
          </p:txBody>
        </p:sp>
        <p:sp>
          <p:nvSpPr>
            <p:cNvPr id="64" name="文本框 63"/>
            <p:cNvSpPr txBox="true"/>
            <p:nvPr/>
          </p:nvSpPr>
          <p:spPr>
            <a:xfrm>
              <a:off x="4624703" y="5166291"/>
              <a:ext cx="2375016" cy="464082"/>
            </a:xfrm>
            <a:prstGeom prst="rect">
              <a:avLst/>
            </a:prstGeom>
            <a:noFill/>
          </p:spPr>
          <p:txBody>
            <a:bodyPr wrap="square" rtlCol="0">
              <a:spAutoFit/>
            </a:bodyPr>
            <a:lstStyle/>
            <a:p>
              <a:pPr algn="ctr"/>
              <a:r>
                <a:rPr lang="zh-CN" altLang="en-US" sz="1600" kern="100" dirty="0">
                  <a:cs typeface="+mn-ea"/>
                  <a:sym typeface="+mn-lt"/>
                </a:rPr>
                <a:t>邀请省商务厅团组</a:t>
              </a:r>
              <a:r>
                <a:rPr lang="en-US" altLang="zh-CN" sz="1600" kern="100" dirty="0">
                  <a:cs typeface="+mn-ea"/>
                  <a:sym typeface="+mn-lt"/>
                </a:rPr>
                <a:t>5</a:t>
              </a:r>
              <a:r>
                <a:rPr lang="zh-CN" altLang="en-US" sz="1600" kern="100" dirty="0">
                  <a:cs typeface="+mn-ea"/>
                  <a:sym typeface="+mn-lt"/>
                </a:rPr>
                <a:t>批</a:t>
              </a:r>
              <a:r>
                <a:rPr lang="en-US" altLang="zh-CN" sz="1600" kern="100" dirty="0">
                  <a:cs typeface="+mn-ea"/>
                  <a:sym typeface="+mn-lt"/>
                </a:rPr>
                <a:t>20</a:t>
              </a:r>
              <a:r>
                <a:rPr lang="zh-CN" altLang="en-US" sz="1600" kern="100" dirty="0">
                  <a:cs typeface="+mn-ea"/>
                  <a:sym typeface="+mn-lt"/>
                </a:rPr>
                <a:t>余人次来聊考察、调研、指导工作</a:t>
              </a:r>
              <a:endParaRPr lang="zh-CN" altLang="en-US" sz="1600" dirty="0">
                <a:solidFill>
                  <a:srgbClr val="C00000"/>
                </a:solidFill>
                <a:cs typeface="+mn-ea"/>
                <a:sym typeface="+mn-lt"/>
              </a:endParaRPr>
            </a:p>
          </p:txBody>
        </p:sp>
      </p:grpSp>
      <p:grpSp>
        <p:nvGrpSpPr>
          <p:cNvPr id="66" name="组合 65"/>
          <p:cNvGrpSpPr/>
          <p:nvPr/>
        </p:nvGrpSpPr>
        <p:grpSpPr>
          <a:xfrm>
            <a:off x="782599" y="2956299"/>
            <a:ext cx="1293595" cy="847772"/>
            <a:chOff x="5902325" y="3307698"/>
            <a:chExt cx="787400" cy="847772"/>
          </a:xfrm>
        </p:grpSpPr>
        <p:sp>
          <p:nvSpPr>
            <p:cNvPr id="68" name="矩形: 圆角 67"/>
            <p:cNvSpPr/>
            <p:nvPr/>
          </p:nvSpPr>
          <p:spPr>
            <a:xfrm>
              <a:off x="5902325" y="3307698"/>
              <a:ext cx="787400" cy="372104"/>
            </a:xfrm>
            <a:prstGeom prst="roundRect">
              <a:avLst>
                <a:gd name="adj" fmla="val 50000"/>
              </a:avLst>
            </a:prstGeom>
            <a:gradFill>
              <a:gsLst>
                <a:gs pos="0">
                  <a:srgbClr val="0A81CA">
                    <a:alpha val="45000"/>
                  </a:srgbClr>
                </a:gs>
                <a:gs pos="100000">
                  <a:srgbClr val="0A81CA"/>
                </a:gs>
              </a:gsLst>
              <a:lin ang="2700000" scaled="true"/>
            </a:gradFill>
            <a:ln>
              <a:noFill/>
            </a:ln>
            <a:effectLst>
              <a:outerShdw blurRad="292100" dist="127000" dir="2700000" sx="99000" sy="99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文本框 68"/>
            <p:cNvSpPr txBox="true"/>
            <p:nvPr/>
          </p:nvSpPr>
          <p:spPr>
            <a:xfrm>
              <a:off x="5924549" y="3324473"/>
              <a:ext cx="742952" cy="830997"/>
            </a:xfrm>
            <a:prstGeom prst="rect">
              <a:avLst/>
            </a:prstGeom>
            <a:noFill/>
          </p:spPr>
          <p:txBody>
            <a:bodyPr wrap="square" rtlCol="0">
              <a:spAutoFit/>
            </a:bodyPr>
            <a:lstStyle/>
            <a:p>
              <a:pPr algn="ctr"/>
              <a:r>
                <a:rPr lang="zh-CN" altLang="en-US" sz="1600" b="1" dirty="0">
                  <a:solidFill>
                    <a:schemeClr val="bg1"/>
                  </a:solidFill>
                  <a:cs typeface="+mn-ea"/>
                  <a:sym typeface="+mn-lt"/>
                </a:rPr>
                <a:t>最近二十天</a:t>
              </a:r>
              <a:endParaRPr lang="zh-CN" altLang="en-US" sz="1600" b="1" dirty="0">
                <a:solidFill>
                  <a:schemeClr val="bg1"/>
                </a:solidFill>
                <a:cs typeface="+mn-ea"/>
                <a:sym typeface="+mn-lt"/>
              </a:endParaRPr>
            </a:p>
          </p:txBody>
        </p:sp>
      </p:grpSp>
      <p:sp>
        <p:nvSpPr>
          <p:cNvPr id="70" name="矩形: 圆顶角 69"/>
          <p:cNvSpPr/>
          <p:nvPr/>
        </p:nvSpPr>
        <p:spPr>
          <a:xfrm>
            <a:off x="-10398" y="5254171"/>
            <a:ext cx="12216714" cy="1644662"/>
          </a:xfrm>
          <a:prstGeom prst="round2SameRect">
            <a:avLst>
              <a:gd name="adj1" fmla="val 16667"/>
              <a:gd name="adj2" fmla="val 0"/>
            </a:avLst>
          </a:prstGeom>
          <a:gradFill>
            <a:gsLst>
              <a:gs pos="0">
                <a:srgbClr val="0070C0"/>
              </a:gs>
              <a:gs pos="98701">
                <a:srgbClr val="0070C0"/>
              </a:gs>
            </a:gsLst>
            <a:lin ang="13500000" scaled="true"/>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6" name="矩形: 圆角 75"/>
          <p:cNvSpPr/>
          <p:nvPr>
            <p:custDataLst>
              <p:tags r:id="rId4"/>
            </p:custDataLst>
          </p:nvPr>
        </p:nvSpPr>
        <p:spPr>
          <a:xfrm>
            <a:off x="750632" y="3529876"/>
            <a:ext cx="10884849" cy="2926453"/>
          </a:xfrm>
          <a:prstGeom prst="roundRect">
            <a:avLst>
              <a:gd name="adj" fmla="val 1344"/>
            </a:avLst>
          </a:prstGeom>
          <a:solidFill>
            <a:schemeClr val="bg1"/>
          </a:soli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3500000" scaled="true"/>
              <a:tileRect/>
            </a:gradFill>
          </a:ln>
          <a:effectLst>
            <a:outerShdw blurRad="152400" dist="152400" dir="2699995" algn="tl" rotWithShape="0">
              <a:srgbClr val="3DBAE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40" b="0" i="0" u="none" strike="noStrike" kern="1200" cap="none" spc="0" normalizeH="0" baseline="0" noProof="0">
              <a:ln>
                <a:noFill/>
              </a:ln>
              <a:solidFill>
                <a:prstClr val="white"/>
              </a:solidFill>
              <a:effectLst/>
              <a:uLnTx/>
              <a:uFillTx/>
              <a:cs typeface="+mn-ea"/>
              <a:sym typeface="+mn-lt"/>
            </a:endParaRPr>
          </a:p>
        </p:txBody>
      </p:sp>
      <p:grpSp>
        <p:nvGrpSpPr>
          <p:cNvPr id="16" name="组合 15"/>
          <p:cNvGrpSpPr/>
          <p:nvPr/>
        </p:nvGrpSpPr>
        <p:grpSpPr>
          <a:xfrm>
            <a:off x="980718" y="3835833"/>
            <a:ext cx="425090" cy="2009178"/>
            <a:chOff x="980718" y="3861959"/>
            <a:chExt cx="425090" cy="2009178"/>
          </a:xfrm>
        </p:grpSpPr>
        <p:grpSp>
          <p:nvGrpSpPr>
            <p:cNvPr id="33" name="组合 32"/>
            <p:cNvGrpSpPr/>
            <p:nvPr/>
          </p:nvGrpSpPr>
          <p:grpSpPr>
            <a:xfrm rot="5400000">
              <a:off x="187546" y="4763335"/>
              <a:ext cx="2009178" cy="206425"/>
              <a:chOff x="3338881" y="2397692"/>
              <a:chExt cx="2578015" cy="264868"/>
            </a:xfrm>
            <a:solidFill>
              <a:srgbClr val="0070C0"/>
            </a:solidFill>
          </p:grpSpPr>
          <p:grpSp>
            <p:nvGrpSpPr>
              <p:cNvPr id="23" name="组合 22"/>
              <p:cNvGrpSpPr/>
              <p:nvPr/>
            </p:nvGrpSpPr>
            <p:grpSpPr>
              <a:xfrm>
                <a:off x="5607418" y="2402134"/>
                <a:ext cx="309478" cy="260426"/>
                <a:chOff x="5607418" y="2402134"/>
                <a:chExt cx="309478" cy="260426"/>
              </a:xfrm>
              <a:grpFill/>
            </p:grpSpPr>
            <p:sp>
              <p:nvSpPr>
                <p:cNvPr id="21" name="箭头: V 形 20"/>
                <p:cNvSpPr/>
                <p:nvPr/>
              </p:nvSpPr>
              <p:spPr>
                <a:xfrm>
                  <a:off x="5607418" y="2403681"/>
                  <a:ext cx="169979" cy="2588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a:solidFill>
                      <a:srgbClr val="0070C0"/>
                    </a:solidFill>
                    <a:latin typeface="+mj-ea"/>
                    <a:ea typeface="+mj-ea"/>
                  </a:endParaRPr>
                </a:p>
              </p:txBody>
            </p:sp>
            <p:sp>
              <p:nvSpPr>
                <p:cNvPr id="22" name="箭头: V 形 21"/>
                <p:cNvSpPr/>
                <p:nvPr/>
              </p:nvSpPr>
              <p:spPr>
                <a:xfrm>
                  <a:off x="5746918" y="2402134"/>
                  <a:ext cx="169978" cy="25888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a:solidFill>
                      <a:srgbClr val="0070C0"/>
                    </a:solidFill>
                    <a:latin typeface="+mj-ea"/>
                    <a:ea typeface="+mj-ea"/>
                  </a:endParaRPr>
                </a:p>
              </p:txBody>
            </p:sp>
          </p:grpSp>
          <p:grpSp>
            <p:nvGrpSpPr>
              <p:cNvPr id="24" name="组合 23"/>
              <p:cNvGrpSpPr/>
              <p:nvPr/>
            </p:nvGrpSpPr>
            <p:grpSpPr>
              <a:xfrm flipH="true">
                <a:off x="3338881" y="2397692"/>
                <a:ext cx="309477" cy="260426"/>
                <a:chOff x="3918302" y="2417555"/>
                <a:chExt cx="309477" cy="260426"/>
              </a:xfrm>
              <a:grpFill/>
            </p:grpSpPr>
            <p:sp>
              <p:nvSpPr>
                <p:cNvPr id="25" name="箭头: V 形 24"/>
                <p:cNvSpPr/>
                <p:nvPr/>
              </p:nvSpPr>
              <p:spPr>
                <a:xfrm>
                  <a:off x="3918302" y="2419102"/>
                  <a:ext cx="169979" cy="2588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a:solidFill>
                      <a:srgbClr val="0070C0"/>
                    </a:solidFill>
                    <a:latin typeface="+mj-ea"/>
                    <a:ea typeface="+mj-ea"/>
                  </a:endParaRPr>
                </a:p>
              </p:txBody>
            </p:sp>
            <p:sp>
              <p:nvSpPr>
                <p:cNvPr id="26" name="箭头: V 形 25"/>
                <p:cNvSpPr/>
                <p:nvPr/>
              </p:nvSpPr>
              <p:spPr>
                <a:xfrm>
                  <a:off x="4057800" y="2417555"/>
                  <a:ext cx="169979" cy="2588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a:solidFill>
                      <a:srgbClr val="0070C0"/>
                    </a:solidFill>
                    <a:latin typeface="+mj-ea"/>
                    <a:ea typeface="+mj-ea"/>
                  </a:endParaRPr>
                </a:p>
              </p:txBody>
            </p:sp>
          </p:grpSp>
        </p:grpSp>
        <p:sp>
          <p:nvSpPr>
            <p:cNvPr id="13" name="标题 5"/>
            <p:cNvSpPr txBox="true"/>
            <p:nvPr/>
          </p:nvSpPr>
          <p:spPr>
            <a:xfrm>
              <a:off x="980718" y="4054370"/>
              <a:ext cx="425090" cy="67285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r>
                <a:rPr lang="zh-CN" altLang="en-US" sz="1600" b="1" kern="100" dirty="0">
                  <a:solidFill>
                    <a:srgbClr val="0070C0"/>
                  </a:solidFill>
                  <a:latin typeface="+mn-lt"/>
                  <a:ea typeface="+mn-ea"/>
                  <a:cs typeface="+mn-ea"/>
                  <a:sym typeface="+mn-lt"/>
                </a:rPr>
                <a:t>今年以来</a:t>
              </a:r>
              <a:endParaRPr lang="en-US" altLang="zh-CN" sz="1600" b="1" kern="100" dirty="0">
                <a:solidFill>
                  <a:srgbClr val="0070C0"/>
                </a:solidFill>
                <a:latin typeface="+mn-lt"/>
                <a:ea typeface="+mn-ea"/>
                <a:cs typeface="+mn-ea"/>
                <a:sym typeface="+mn-lt"/>
              </a:endParaRPr>
            </a:p>
          </p:txBody>
        </p:sp>
      </p:grpSp>
      <p:grpSp>
        <p:nvGrpSpPr>
          <p:cNvPr id="109" name="组合 108"/>
          <p:cNvGrpSpPr/>
          <p:nvPr/>
        </p:nvGrpSpPr>
        <p:grpSpPr>
          <a:xfrm>
            <a:off x="1444995" y="3586242"/>
            <a:ext cx="10358682" cy="477926"/>
            <a:chOff x="1444995" y="3586242"/>
            <a:chExt cx="10358682" cy="477926"/>
          </a:xfrm>
        </p:grpSpPr>
        <p:sp>
          <p:nvSpPr>
            <p:cNvPr id="52" name="文本框 51"/>
            <p:cNvSpPr txBox="true"/>
            <p:nvPr/>
          </p:nvSpPr>
          <p:spPr>
            <a:xfrm>
              <a:off x="5060143" y="3586242"/>
              <a:ext cx="6743534" cy="458715"/>
            </a:xfrm>
            <a:prstGeom prst="rect">
              <a:avLst/>
            </a:prstGeom>
            <a:noFill/>
          </p:spPr>
          <p:txBody>
            <a:bodyPr wrap="square">
              <a:spAutoFit/>
            </a:bodyPr>
            <a:lstStyle>
              <a:defPPr>
                <a:defRPr lang="zh-CN"/>
              </a:defPPr>
              <a:lvl1pPr marR="0" algn="just">
                <a:lnSpc>
                  <a:spcPct val="150000"/>
                </a:lnSpc>
                <a:spcBef>
                  <a:spcPts val="0"/>
                </a:spcBef>
                <a:spcAft>
                  <a:spcPts val="500"/>
                </a:spcAft>
                <a:defRPr sz="1600" kern="100" spc="30">
                  <a:solidFill>
                    <a:schemeClr val="tx1">
                      <a:lumMod val="85000"/>
                      <a:lumOff val="15000"/>
                    </a:schemeClr>
                  </a:solidFill>
                  <a:cs typeface="+mn-ea"/>
                </a:defRPr>
              </a:lvl1pPr>
            </a:lstStyle>
            <a:p>
              <a:r>
                <a:rPr lang="zh-CN" altLang="zh-CN" dirty="0"/>
                <a:t>中央外经贸发展专项资金</a:t>
              </a:r>
              <a:r>
                <a:rPr lang="en-US" altLang="zh-CN" sz="1800" b="1" dirty="0">
                  <a:solidFill>
                    <a:srgbClr val="C00000"/>
                  </a:solidFill>
                </a:rPr>
                <a:t>720.82</a:t>
              </a:r>
              <a:r>
                <a:rPr lang="zh-CN" altLang="zh-CN" sz="1800" b="1" dirty="0">
                  <a:solidFill>
                    <a:srgbClr val="C00000"/>
                  </a:solidFill>
                </a:rPr>
                <a:t>万元</a:t>
              </a:r>
              <a:r>
                <a:rPr lang="zh-CN" altLang="zh-CN" dirty="0"/>
                <a:t>，中央服务业发展资金</a:t>
              </a:r>
              <a:r>
                <a:rPr lang="en-US" altLang="zh-CN" sz="1800" b="1" dirty="0">
                  <a:solidFill>
                    <a:srgbClr val="C00000"/>
                  </a:solidFill>
                </a:rPr>
                <a:t>475</a:t>
              </a:r>
              <a:r>
                <a:rPr lang="zh-CN" altLang="zh-CN" sz="1800" b="1" dirty="0">
                  <a:solidFill>
                    <a:srgbClr val="C00000"/>
                  </a:solidFill>
                </a:rPr>
                <a:t>万元</a:t>
              </a:r>
              <a:r>
                <a:rPr lang="zh-CN" altLang="zh-CN" dirty="0"/>
                <a:t>；</a:t>
              </a:r>
              <a:endParaRPr lang="en-US" altLang="zh-CN" dirty="0"/>
            </a:p>
          </p:txBody>
        </p:sp>
        <p:grpSp>
          <p:nvGrpSpPr>
            <p:cNvPr id="38" name="组合 37"/>
            <p:cNvGrpSpPr/>
            <p:nvPr/>
          </p:nvGrpSpPr>
          <p:grpSpPr>
            <a:xfrm>
              <a:off x="1444995" y="3694836"/>
              <a:ext cx="3624787" cy="369332"/>
              <a:chOff x="4559150" y="5124722"/>
              <a:chExt cx="2418008" cy="545703"/>
            </a:xfrm>
          </p:grpSpPr>
          <p:sp>
            <p:nvSpPr>
              <p:cNvPr id="39" name="矩形: 圆角 38"/>
              <p:cNvSpPr/>
              <p:nvPr>
                <p:custDataLst>
                  <p:tags r:id="rId5"/>
                </p:custDataLst>
              </p:nvPr>
            </p:nvSpPr>
            <p:spPr>
              <a:xfrm>
                <a:off x="4559150" y="5156267"/>
                <a:ext cx="2418008" cy="471746"/>
              </a:xfrm>
              <a:prstGeom prst="roundRect">
                <a:avLst>
                  <a:gd name="adj" fmla="val 50000"/>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sz="1600" dirty="0">
                  <a:solidFill>
                    <a:schemeClr val="bg1"/>
                  </a:solidFill>
                  <a:cs typeface="+mn-ea"/>
                  <a:sym typeface="+mn-lt"/>
                </a:endParaRPr>
              </a:p>
            </p:txBody>
          </p:sp>
          <p:sp>
            <p:nvSpPr>
              <p:cNvPr id="40" name="文本框 39"/>
              <p:cNvSpPr txBox="true"/>
              <p:nvPr/>
            </p:nvSpPr>
            <p:spPr>
              <a:xfrm>
                <a:off x="4621408" y="5124722"/>
                <a:ext cx="2293491" cy="545703"/>
              </a:xfrm>
              <a:prstGeom prst="rect">
                <a:avLst/>
              </a:prstGeom>
              <a:noFill/>
            </p:spPr>
            <p:txBody>
              <a:bodyPr wrap="square" rtlCol="0">
                <a:spAutoFit/>
              </a:bodyPr>
              <a:lstStyle/>
              <a:p>
                <a:pPr algn="ctr"/>
                <a:r>
                  <a:rPr lang="zh-CN" altLang="en-US" sz="1600" kern="100" dirty="0">
                    <a:solidFill>
                      <a:srgbClr val="0070C0"/>
                    </a:solidFill>
                    <a:cs typeface="+mn-ea"/>
                    <a:sym typeface="+mn-lt"/>
                  </a:rPr>
                  <a:t>共争取国家级专项资金</a:t>
                </a:r>
                <a:r>
                  <a:rPr lang="en-US" altLang="zh-CN" b="1" kern="100" dirty="0">
                    <a:solidFill>
                      <a:srgbClr val="C00000"/>
                    </a:solidFill>
                    <a:cs typeface="+mn-ea"/>
                    <a:sym typeface="+mn-lt"/>
                  </a:rPr>
                  <a:t>1195.82</a:t>
                </a:r>
                <a:r>
                  <a:rPr lang="zh-CN" altLang="en-US" b="1" kern="100" dirty="0">
                    <a:solidFill>
                      <a:srgbClr val="C00000"/>
                    </a:solidFill>
                    <a:cs typeface="+mn-ea"/>
                    <a:sym typeface="+mn-lt"/>
                  </a:rPr>
                  <a:t>万元</a:t>
                </a:r>
                <a:endParaRPr lang="zh-CN" altLang="en-US" b="1" dirty="0">
                  <a:solidFill>
                    <a:srgbClr val="C00000"/>
                  </a:solidFill>
                  <a:cs typeface="+mn-ea"/>
                  <a:sym typeface="+mn-lt"/>
                </a:endParaRPr>
              </a:p>
            </p:txBody>
          </p:sp>
        </p:grpSp>
      </p:grpSp>
      <p:grpSp>
        <p:nvGrpSpPr>
          <p:cNvPr id="110" name="组合 109"/>
          <p:cNvGrpSpPr/>
          <p:nvPr/>
        </p:nvGrpSpPr>
        <p:grpSpPr>
          <a:xfrm>
            <a:off x="1444995" y="4144344"/>
            <a:ext cx="10358682" cy="439875"/>
            <a:chOff x="1444995" y="4144344"/>
            <a:chExt cx="10358682" cy="439875"/>
          </a:xfrm>
        </p:grpSpPr>
        <p:sp>
          <p:nvSpPr>
            <p:cNvPr id="78" name="文本框 77"/>
            <p:cNvSpPr txBox="true"/>
            <p:nvPr/>
          </p:nvSpPr>
          <p:spPr>
            <a:xfrm>
              <a:off x="5060143" y="4144344"/>
              <a:ext cx="6743534" cy="418063"/>
            </a:xfrm>
            <a:prstGeom prst="rect">
              <a:avLst/>
            </a:prstGeom>
            <a:noFill/>
          </p:spPr>
          <p:txBody>
            <a:bodyPr wrap="square">
              <a:spAutoFit/>
            </a:bodyPr>
            <a:lstStyle>
              <a:defPPr>
                <a:defRPr lang="zh-CN"/>
              </a:defPPr>
              <a:lvl1pPr marR="0" algn="just">
                <a:lnSpc>
                  <a:spcPct val="150000"/>
                </a:lnSpc>
                <a:spcBef>
                  <a:spcPts val="0"/>
                </a:spcBef>
                <a:spcAft>
                  <a:spcPts val="500"/>
                </a:spcAft>
                <a:defRPr sz="1600" kern="100" spc="30">
                  <a:solidFill>
                    <a:schemeClr val="tx1">
                      <a:lumMod val="85000"/>
                      <a:lumOff val="15000"/>
                    </a:schemeClr>
                  </a:solidFill>
                  <a:cs typeface="+mn-ea"/>
                </a:defRPr>
              </a:lvl1pPr>
            </a:lstStyle>
            <a:p>
              <a:r>
                <a:rPr lang="zh-CN" altLang="en-US" dirty="0"/>
                <a:t>全省共享市场采购贸易方式试点和山东省开发区东西合作共建试点</a:t>
              </a:r>
              <a:r>
                <a:rPr lang="zh-CN" altLang="zh-CN" dirty="0"/>
                <a:t>；</a:t>
              </a:r>
              <a:endParaRPr lang="en-US" altLang="zh-CN" dirty="0"/>
            </a:p>
          </p:txBody>
        </p:sp>
        <p:grpSp>
          <p:nvGrpSpPr>
            <p:cNvPr id="79" name="组合 78"/>
            <p:cNvGrpSpPr/>
            <p:nvPr/>
          </p:nvGrpSpPr>
          <p:grpSpPr>
            <a:xfrm>
              <a:off x="1444995" y="4214887"/>
              <a:ext cx="3624787" cy="369332"/>
              <a:chOff x="4559150" y="5127028"/>
              <a:chExt cx="2418008" cy="545702"/>
            </a:xfrm>
          </p:grpSpPr>
          <p:sp>
            <p:nvSpPr>
              <p:cNvPr id="80" name="矩形: 圆角 79"/>
              <p:cNvSpPr/>
              <p:nvPr>
                <p:custDataLst>
                  <p:tags r:id="rId6"/>
                </p:custDataLst>
              </p:nvPr>
            </p:nvSpPr>
            <p:spPr>
              <a:xfrm>
                <a:off x="4559150" y="5156267"/>
                <a:ext cx="2418008" cy="471746"/>
              </a:xfrm>
              <a:prstGeom prst="roundRect">
                <a:avLst>
                  <a:gd name="adj" fmla="val 50000"/>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sz="1600" dirty="0">
                  <a:solidFill>
                    <a:schemeClr val="bg1"/>
                  </a:solidFill>
                  <a:cs typeface="+mn-ea"/>
                  <a:sym typeface="+mn-lt"/>
                </a:endParaRPr>
              </a:p>
            </p:txBody>
          </p:sp>
          <p:sp>
            <p:nvSpPr>
              <p:cNvPr id="81" name="文本框 80"/>
              <p:cNvSpPr txBox="true"/>
              <p:nvPr/>
            </p:nvSpPr>
            <p:spPr>
              <a:xfrm>
                <a:off x="5105867" y="5127028"/>
                <a:ext cx="1337470" cy="545702"/>
              </a:xfrm>
              <a:prstGeom prst="rect">
                <a:avLst/>
              </a:prstGeom>
              <a:noFill/>
            </p:spPr>
            <p:txBody>
              <a:bodyPr wrap="square" rtlCol="0">
                <a:spAutoFit/>
              </a:bodyPr>
              <a:lstStyle/>
              <a:p>
                <a:r>
                  <a:rPr lang="zh-CN" altLang="en-US" sz="1600" kern="100" dirty="0">
                    <a:solidFill>
                      <a:srgbClr val="0070C0"/>
                    </a:solidFill>
                    <a:cs typeface="+mn-ea"/>
                    <a:sym typeface="+mn-lt"/>
                  </a:rPr>
                  <a:t>对上争取试点</a:t>
                </a:r>
                <a:r>
                  <a:rPr lang="en-US" altLang="zh-CN" b="1" kern="100" dirty="0">
                    <a:solidFill>
                      <a:srgbClr val="C00000"/>
                    </a:solidFill>
                    <a:cs typeface="+mn-ea"/>
                    <a:sym typeface="+mn-lt"/>
                  </a:rPr>
                  <a:t>2</a:t>
                </a:r>
                <a:r>
                  <a:rPr lang="zh-CN" altLang="en-US" b="1" kern="100" dirty="0">
                    <a:solidFill>
                      <a:srgbClr val="C00000"/>
                    </a:solidFill>
                    <a:cs typeface="+mn-ea"/>
                    <a:sym typeface="+mn-lt"/>
                  </a:rPr>
                  <a:t>个</a:t>
                </a:r>
                <a:endParaRPr lang="zh-CN" altLang="en-US" b="1" kern="100" dirty="0">
                  <a:solidFill>
                    <a:srgbClr val="C00000"/>
                  </a:solidFill>
                  <a:cs typeface="+mn-ea"/>
                  <a:sym typeface="+mn-lt"/>
                </a:endParaRPr>
              </a:p>
            </p:txBody>
          </p:sp>
        </p:grpSp>
      </p:grpSp>
      <p:grpSp>
        <p:nvGrpSpPr>
          <p:cNvPr id="83" name="组合 82"/>
          <p:cNvGrpSpPr/>
          <p:nvPr/>
        </p:nvGrpSpPr>
        <p:grpSpPr>
          <a:xfrm>
            <a:off x="1524009" y="4688311"/>
            <a:ext cx="4976774" cy="461665"/>
            <a:chOff x="1525464" y="4818941"/>
            <a:chExt cx="4470818" cy="461665"/>
          </a:xfrm>
        </p:grpSpPr>
        <p:sp>
          <p:nvSpPr>
            <p:cNvPr id="77" name="文本框 76"/>
            <p:cNvSpPr txBox="true"/>
            <p:nvPr/>
          </p:nvSpPr>
          <p:spPr>
            <a:xfrm>
              <a:off x="1525464" y="4818941"/>
              <a:ext cx="4470818" cy="461665"/>
            </a:xfrm>
            <a:prstGeom prst="rect">
              <a:avLst/>
            </a:prstGeom>
            <a:noFill/>
          </p:spPr>
          <p:txBody>
            <a:bodyPr wrap="square">
              <a:spAutoFit/>
            </a:bodyPr>
            <a:lstStyle>
              <a:defPPr>
                <a:defRPr lang="zh-CN"/>
              </a:defPPr>
              <a:lvl1pPr marR="0" algn="just">
                <a:lnSpc>
                  <a:spcPct val="150000"/>
                </a:lnSpc>
                <a:spcBef>
                  <a:spcPts val="0"/>
                </a:spcBef>
                <a:spcAft>
                  <a:spcPts val="500"/>
                </a:spcAft>
                <a:defRPr sz="1600" kern="100" spc="30">
                  <a:solidFill>
                    <a:schemeClr val="tx1">
                      <a:lumMod val="85000"/>
                      <a:lumOff val="15000"/>
                    </a:schemeClr>
                  </a:solidFill>
                  <a:cs typeface="+mn-ea"/>
                </a:defRPr>
              </a:lvl1pPr>
            </a:lstStyle>
            <a:p>
              <a:r>
                <a:rPr lang="zh-CN" altLang="zh-CN" b="1" dirty="0">
                  <a:solidFill>
                    <a:srgbClr val="C00000"/>
                  </a:solidFill>
                </a:rPr>
                <a:t>东阿和冠县</a:t>
              </a:r>
              <a:r>
                <a:rPr lang="zh-CN" altLang="zh-CN" dirty="0"/>
                <a:t>入围</a:t>
              </a:r>
              <a:r>
                <a:rPr lang="en-US" altLang="zh-CN" dirty="0"/>
                <a:t>2021</a:t>
              </a:r>
              <a:r>
                <a:rPr lang="zh-CN" altLang="zh-CN" dirty="0"/>
                <a:t>年全国“农产品数字化百强县”</a:t>
              </a:r>
              <a:endParaRPr lang="zh-CN" altLang="en-US" dirty="0"/>
            </a:p>
          </p:txBody>
        </p:sp>
        <p:cxnSp>
          <p:nvCxnSpPr>
            <p:cNvPr id="19" name="直接连接符 18"/>
            <p:cNvCxnSpPr/>
            <p:nvPr/>
          </p:nvCxnSpPr>
          <p:spPr>
            <a:xfrm>
              <a:off x="1538325" y="5195190"/>
              <a:ext cx="4179586" cy="0"/>
            </a:xfrm>
            <a:prstGeom prst="line">
              <a:avLst/>
            </a:prstGeom>
            <a:ln w="34925" cap="rnd">
              <a:gradFill flip="none" rotWithShape="true">
                <a:gsLst>
                  <a:gs pos="0">
                    <a:srgbClr val="F6910A">
                      <a:alpha val="0"/>
                    </a:srgbClr>
                  </a:gs>
                  <a:gs pos="43000">
                    <a:srgbClr val="F6910A"/>
                  </a:gs>
                  <a:gs pos="68000">
                    <a:srgbClr val="F6910A"/>
                  </a:gs>
                  <a:gs pos="100000">
                    <a:srgbClr val="F6910A">
                      <a:alpha val="0"/>
                    </a:srgbClr>
                  </a:gs>
                </a:gsLst>
                <a:lin ang="0" scaled="true"/>
                <a:tileRect/>
              </a:gra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6382169" y="4696764"/>
            <a:ext cx="4976774" cy="418063"/>
            <a:chOff x="1525464" y="4818941"/>
            <a:chExt cx="4470818" cy="418063"/>
          </a:xfrm>
        </p:grpSpPr>
        <p:sp>
          <p:nvSpPr>
            <p:cNvPr id="88" name="文本框 87"/>
            <p:cNvSpPr txBox="true"/>
            <p:nvPr/>
          </p:nvSpPr>
          <p:spPr>
            <a:xfrm>
              <a:off x="1525464" y="4818941"/>
              <a:ext cx="4470818" cy="418063"/>
            </a:xfrm>
            <a:prstGeom prst="rect">
              <a:avLst/>
            </a:prstGeom>
            <a:noFill/>
          </p:spPr>
          <p:txBody>
            <a:bodyPr wrap="square">
              <a:spAutoFit/>
            </a:bodyPr>
            <a:lstStyle>
              <a:defPPr>
                <a:defRPr lang="zh-CN"/>
              </a:defPPr>
              <a:lvl1pPr marR="0" algn="just">
                <a:lnSpc>
                  <a:spcPct val="150000"/>
                </a:lnSpc>
                <a:spcBef>
                  <a:spcPts val="0"/>
                </a:spcBef>
                <a:spcAft>
                  <a:spcPts val="500"/>
                </a:spcAft>
                <a:defRPr sz="1600" kern="100" spc="30">
                  <a:solidFill>
                    <a:schemeClr val="tx1">
                      <a:lumMod val="85000"/>
                      <a:lumOff val="15000"/>
                    </a:schemeClr>
                  </a:solidFill>
                  <a:cs typeface="+mn-ea"/>
                </a:defRPr>
              </a:lvl1pPr>
            </a:lstStyle>
            <a:p>
              <a:pPr algn="ctr"/>
              <a:r>
                <a:rPr lang="en-US" altLang="zh-CN" b="1" dirty="0">
                  <a:solidFill>
                    <a:srgbClr val="C00000"/>
                  </a:solidFill>
                </a:rPr>
                <a:t>2</a:t>
              </a:r>
              <a:r>
                <a:rPr lang="zh-CN" altLang="en-US" b="1" dirty="0">
                  <a:solidFill>
                    <a:srgbClr val="C00000"/>
                  </a:solidFill>
                </a:rPr>
                <a:t>家</a:t>
              </a:r>
              <a:r>
                <a:rPr lang="zh-CN" altLang="en-US" dirty="0"/>
                <a:t>老字号成功入选第一批“好品山东”品牌</a:t>
              </a:r>
              <a:endParaRPr lang="zh-CN" altLang="en-US" dirty="0"/>
            </a:p>
          </p:txBody>
        </p:sp>
        <p:cxnSp>
          <p:nvCxnSpPr>
            <p:cNvPr id="89" name="直接连接符 88"/>
            <p:cNvCxnSpPr/>
            <p:nvPr/>
          </p:nvCxnSpPr>
          <p:spPr>
            <a:xfrm>
              <a:off x="1538325" y="5195190"/>
              <a:ext cx="4179586" cy="0"/>
            </a:xfrm>
            <a:prstGeom prst="line">
              <a:avLst/>
            </a:prstGeom>
            <a:ln w="34925" cap="rnd">
              <a:gradFill flip="none" rotWithShape="true">
                <a:gsLst>
                  <a:gs pos="0">
                    <a:srgbClr val="F6910A">
                      <a:alpha val="0"/>
                    </a:srgbClr>
                  </a:gs>
                  <a:gs pos="43000">
                    <a:srgbClr val="F6910A"/>
                  </a:gs>
                  <a:gs pos="68000">
                    <a:srgbClr val="F6910A"/>
                  </a:gs>
                  <a:gs pos="100000">
                    <a:srgbClr val="F6910A">
                      <a:alpha val="0"/>
                    </a:srgbClr>
                  </a:gs>
                </a:gsLst>
                <a:lin ang="0" scaled="true"/>
                <a:tileRect/>
              </a:gradFill>
            </a:ln>
          </p:spPr>
          <p:style>
            <a:lnRef idx="1">
              <a:schemeClr val="accent1"/>
            </a:lnRef>
            <a:fillRef idx="0">
              <a:schemeClr val="accent1"/>
            </a:fillRef>
            <a:effectRef idx="0">
              <a:schemeClr val="accent1"/>
            </a:effectRef>
            <a:fontRef idx="minor">
              <a:schemeClr val="tx1"/>
            </a:fontRef>
          </p:style>
        </p:cxnSp>
      </p:grpSp>
      <p:grpSp>
        <p:nvGrpSpPr>
          <p:cNvPr id="90" name="组合 89"/>
          <p:cNvGrpSpPr/>
          <p:nvPr/>
        </p:nvGrpSpPr>
        <p:grpSpPr>
          <a:xfrm>
            <a:off x="1545010" y="5070475"/>
            <a:ext cx="4976774" cy="418063"/>
            <a:chOff x="1525464" y="4818941"/>
            <a:chExt cx="4470818" cy="418063"/>
          </a:xfrm>
        </p:grpSpPr>
        <p:sp>
          <p:nvSpPr>
            <p:cNvPr id="91" name="文本框 90"/>
            <p:cNvSpPr txBox="true"/>
            <p:nvPr/>
          </p:nvSpPr>
          <p:spPr>
            <a:xfrm>
              <a:off x="1525464" y="4818941"/>
              <a:ext cx="4470818" cy="418063"/>
            </a:xfrm>
            <a:prstGeom prst="rect">
              <a:avLst/>
            </a:prstGeom>
            <a:noFill/>
          </p:spPr>
          <p:txBody>
            <a:bodyPr wrap="square">
              <a:spAutoFit/>
            </a:bodyPr>
            <a:lstStyle>
              <a:defPPr>
                <a:defRPr lang="zh-CN"/>
              </a:defPPr>
              <a:lvl1pPr marR="0" algn="just">
                <a:lnSpc>
                  <a:spcPct val="150000"/>
                </a:lnSpc>
                <a:spcBef>
                  <a:spcPts val="0"/>
                </a:spcBef>
                <a:spcAft>
                  <a:spcPts val="500"/>
                </a:spcAft>
                <a:defRPr sz="1600" kern="100" spc="30">
                  <a:solidFill>
                    <a:schemeClr val="tx1">
                      <a:lumMod val="85000"/>
                      <a:lumOff val="15000"/>
                    </a:schemeClr>
                  </a:solidFill>
                  <a:cs typeface="+mn-ea"/>
                </a:defRPr>
              </a:lvl1pPr>
            </a:lstStyle>
            <a:p>
              <a:r>
                <a:rPr lang="en-US" altLang="zh-CN" b="1" dirty="0">
                  <a:solidFill>
                    <a:srgbClr val="C00000"/>
                  </a:solidFill>
                </a:rPr>
                <a:t>15</a:t>
              </a:r>
              <a:r>
                <a:rPr lang="zh-CN" altLang="en-US" b="1" dirty="0">
                  <a:solidFill>
                    <a:srgbClr val="C00000"/>
                  </a:solidFill>
                </a:rPr>
                <a:t>家</a:t>
              </a:r>
              <a:r>
                <a:rPr lang="zh-CN" altLang="en-US" dirty="0"/>
                <a:t>企业入选全省首批电商生态链企业“白名单”</a:t>
              </a:r>
              <a:endParaRPr lang="zh-CN" altLang="en-US" dirty="0"/>
            </a:p>
          </p:txBody>
        </p:sp>
        <p:cxnSp>
          <p:nvCxnSpPr>
            <p:cNvPr id="92" name="直接连接符 91"/>
            <p:cNvCxnSpPr/>
            <p:nvPr/>
          </p:nvCxnSpPr>
          <p:spPr>
            <a:xfrm>
              <a:off x="1538325" y="5195190"/>
              <a:ext cx="4179586" cy="0"/>
            </a:xfrm>
            <a:prstGeom prst="line">
              <a:avLst/>
            </a:prstGeom>
            <a:ln w="34925" cap="rnd">
              <a:gradFill flip="none" rotWithShape="true">
                <a:gsLst>
                  <a:gs pos="0">
                    <a:srgbClr val="F6910A">
                      <a:alpha val="0"/>
                    </a:srgbClr>
                  </a:gs>
                  <a:gs pos="43000">
                    <a:srgbClr val="F6910A"/>
                  </a:gs>
                  <a:gs pos="68000">
                    <a:srgbClr val="F6910A"/>
                  </a:gs>
                  <a:gs pos="100000">
                    <a:srgbClr val="F6910A">
                      <a:alpha val="0"/>
                    </a:srgbClr>
                  </a:gs>
                </a:gsLst>
                <a:lin ang="0" scaled="true"/>
                <a:tileRect/>
              </a:gradFill>
            </a:ln>
          </p:spPr>
          <p:style>
            <a:lnRef idx="1">
              <a:schemeClr val="accent1"/>
            </a:lnRef>
            <a:fillRef idx="0">
              <a:schemeClr val="accent1"/>
            </a:fillRef>
            <a:effectRef idx="0">
              <a:schemeClr val="accent1"/>
            </a:effectRef>
            <a:fontRef idx="minor">
              <a:schemeClr val="tx1"/>
            </a:fontRef>
          </p:style>
        </p:cxnSp>
      </p:grpSp>
      <p:grpSp>
        <p:nvGrpSpPr>
          <p:cNvPr id="93" name="组合 92"/>
          <p:cNvGrpSpPr/>
          <p:nvPr/>
        </p:nvGrpSpPr>
        <p:grpSpPr>
          <a:xfrm>
            <a:off x="6403170" y="5078928"/>
            <a:ext cx="4976774" cy="418063"/>
            <a:chOff x="1525464" y="4818941"/>
            <a:chExt cx="4470818" cy="418063"/>
          </a:xfrm>
        </p:grpSpPr>
        <p:sp>
          <p:nvSpPr>
            <p:cNvPr id="94" name="文本框 93"/>
            <p:cNvSpPr txBox="true"/>
            <p:nvPr/>
          </p:nvSpPr>
          <p:spPr>
            <a:xfrm>
              <a:off x="1525464" y="4818941"/>
              <a:ext cx="4470818" cy="418063"/>
            </a:xfrm>
            <a:prstGeom prst="rect">
              <a:avLst/>
            </a:prstGeom>
            <a:noFill/>
          </p:spPr>
          <p:txBody>
            <a:bodyPr wrap="square">
              <a:spAutoFit/>
            </a:bodyPr>
            <a:lstStyle>
              <a:defPPr>
                <a:defRPr lang="zh-CN"/>
              </a:defPPr>
              <a:lvl1pPr marR="0" algn="just">
                <a:lnSpc>
                  <a:spcPct val="150000"/>
                </a:lnSpc>
                <a:spcBef>
                  <a:spcPts val="0"/>
                </a:spcBef>
                <a:spcAft>
                  <a:spcPts val="500"/>
                </a:spcAft>
                <a:defRPr sz="1600" kern="100" spc="30">
                  <a:solidFill>
                    <a:schemeClr val="tx1">
                      <a:lumMod val="85000"/>
                      <a:lumOff val="15000"/>
                    </a:schemeClr>
                  </a:solidFill>
                  <a:cs typeface="+mn-ea"/>
                </a:defRPr>
              </a:lvl1pPr>
            </a:lstStyle>
            <a:p>
              <a:pPr algn="ctr"/>
              <a:r>
                <a:rPr lang="en-US" altLang="zh-CN" b="1" dirty="0">
                  <a:solidFill>
                    <a:srgbClr val="C00000"/>
                  </a:solidFill>
                </a:rPr>
                <a:t>5</a:t>
              </a:r>
              <a:r>
                <a:rPr lang="zh-CN" altLang="en-US" b="1" dirty="0">
                  <a:solidFill>
                    <a:srgbClr val="C00000"/>
                  </a:solidFill>
                </a:rPr>
                <a:t>家</a:t>
              </a:r>
              <a:r>
                <a:rPr lang="zh-CN" altLang="en-US" dirty="0"/>
                <a:t>餐饮企业被评为第一批山东省“绿色饭店”</a:t>
              </a:r>
              <a:endParaRPr lang="zh-CN" altLang="en-US" dirty="0"/>
            </a:p>
          </p:txBody>
        </p:sp>
        <p:cxnSp>
          <p:nvCxnSpPr>
            <p:cNvPr id="95" name="直接连接符 94"/>
            <p:cNvCxnSpPr/>
            <p:nvPr/>
          </p:nvCxnSpPr>
          <p:spPr>
            <a:xfrm>
              <a:off x="1538325" y="5195190"/>
              <a:ext cx="4179586" cy="0"/>
            </a:xfrm>
            <a:prstGeom prst="line">
              <a:avLst/>
            </a:prstGeom>
            <a:ln w="34925" cap="rnd">
              <a:gradFill flip="none" rotWithShape="true">
                <a:gsLst>
                  <a:gs pos="0">
                    <a:srgbClr val="F6910A">
                      <a:alpha val="0"/>
                    </a:srgbClr>
                  </a:gs>
                  <a:gs pos="43000">
                    <a:srgbClr val="F6910A"/>
                  </a:gs>
                  <a:gs pos="68000">
                    <a:srgbClr val="F6910A"/>
                  </a:gs>
                  <a:gs pos="100000">
                    <a:srgbClr val="F6910A">
                      <a:alpha val="0"/>
                    </a:srgbClr>
                  </a:gs>
                </a:gsLst>
                <a:lin ang="0" scaled="true"/>
                <a:tileRect/>
              </a:gradFill>
            </a:ln>
          </p:spPr>
          <p:style>
            <a:lnRef idx="1">
              <a:schemeClr val="accent1"/>
            </a:lnRef>
            <a:fillRef idx="0">
              <a:schemeClr val="accent1"/>
            </a:fillRef>
            <a:effectRef idx="0">
              <a:schemeClr val="accent1"/>
            </a:effectRef>
            <a:fontRef idx="minor">
              <a:schemeClr val="tx1"/>
            </a:fontRef>
          </p:style>
        </p:cxnSp>
      </p:grpSp>
      <p:grpSp>
        <p:nvGrpSpPr>
          <p:cNvPr id="96" name="组合 95"/>
          <p:cNvGrpSpPr/>
          <p:nvPr/>
        </p:nvGrpSpPr>
        <p:grpSpPr>
          <a:xfrm>
            <a:off x="1512180" y="5477467"/>
            <a:ext cx="4976774" cy="418063"/>
            <a:chOff x="1525464" y="4818941"/>
            <a:chExt cx="4470818" cy="418063"/>
          </a:xfrm>
        </p:grpSpPr>
        <p:sp>
          <p:nvSpPr>
            <p:cNvPr id="97" name="文本框 96"/>
            <p:cNvSpPr txBox="true"/>
            <p:nvPr/>
          </p:nvSpPr>
          <p:spPr>
            <a:xfrm>
              <a:off x="1525464" y="4818941"/>
              <a:ext cx="4470818" cy="418063"/>
            </a:xfrm>
            <a:prstGeom prst="rect">
              <a:avLst/>
            </a:prstGeom>
            <a:noFill/>
          </p:spPr>
          <p:txBody>
            <a:bodyPr wrap="square">
              <a:spAutoFit/>
            </a:bodyPr>
            <a:lstStyle>
              <a:defPPr>
                <a:defRPr lang="zh-CN"/>
              </a:defPPr>
              <a:lvl1pPr marR="0" algn="just">
                <a:lnSpc>
                  <a:spcPct val="150000"/>
                </a:lnSpc>
                <a:spcBef>
                  <a:spcPts val="0"/>
                </a:spcBef>
                <a:spcAft>
                  <a:spcPts val="500"/>
                </a:spcAft>
                <a:defRPr sz="1600" kern="100" spc="30">
                  <a:solidFill>
                    <a:schemeClr val="tx1">
                      <a:lumMod val="85000"/>
                      <a:lumOff val="15000"/>
                    </a:schemeClr>
                  </a:solidFill>
                  <a:cs typeface="+mn-ea"/>
                </a:defRPr>
              </a:lvl1pPr>
            </a:lstStyle>
            <a:p>
              <a:pPr algn="ctr"/>
              <a:r>
                <a:rPr lang="en-US" altLang="zh-CN" b="1" dirty="0">
                  <a:solidFill>
                    <a:srgbClr val="C00000"/>
                  </a:solidFill>
                </a:rPr>
                <a:t>6</a:t>
              </a:r>
              <a:r>
                <a:rPr lang="zh-CN" altLang="en-US" b="1" dirty="0">
                  <a:solidFill>
                    <a:srgbClr val="C00000"/>
                  </a:solidFill>
                </a:rPr>
                <a:t>家</a:t>
              </a:r>
              <a:r>
                <a:rPr lang="zh-CN" altLang="en-US" dirty="0"/>
                <a:t>餐饮企业被评为“齐鲁餐饮名店”</a:t>
              </a:r>
              <a:endParaRPr lang="zh-CN" altLang="en-US" dirty="0"/>
            </a:p>
          </p:txBody>
        </p:sp>
        <p:cxnSp>
          <p:nvCxnSpPr>
            <p:cNvPr id="98" name="直接连接符 97"/>
            <p:cNvCxnSpPr/>
            <p:nvPr/>
          </p:nvCxnSpPr>
          <p:spPr>
            <a:xfrm>
              <a:off x="1538325" y="5195190"/>
              <a:ext cx="4179586" cy="0"/>
            </a:xfrm>
            <a:prstGeom prst="line">
              <a:avLst/>
            </a:prstGeom>
            <a:ln w="34925" cap="rnd">
              <a:gradFill flip="none" rotWithShape="true">
                <a:gsLst>
                  <a:gs pos="0">
                    <a:srgbClr val="F6910A">
                      <a:alpha val="0"/>
                    </a:srgbClr>
                  </a:gs>
                  <a:gs pos="43000">
                    <a:srgbClr val="F6910A"/>
                  </a:gs>
                  <a:gs pos="68000">
                    <a:srgbClr val="F6910A"/>
                  </a:gs>
                  <a:gs pos="100000">
                    <a:srgbClr val="F6910A">
                      <a:alpha val="0"/>
                    </a:srgbClr>
                  </a:gs>
                </a:gsLst>
                <a:lin ang="0" scaled="true"/>
                <a:tileRect/>
              </a:gradFill>
            </a:ln>
          </p:spPr>
          <p:style>
            <a:lnRef idx="1">
              <a:schemeClr val="accent1"/>
            </a:lnRef>
            <a:fillRef idx="0">
              <a:schemeClr val="accent1"/>
            </a:fillRef>
            <a:effectRef idx="0">
              <a:schemeClr val="accent1"/>
            </a:effectRef>
            <a:fontRef idx="minor">
              <a:schemeClr val="tx1"/>
            </a:fontRef>
          </p:style>
        </p:cxnSp>
      </p:grpSp>
      <p:grpSp>
        <p:nvGrpSpPr>
          <p:cNvPr id="99" name="组合 98"/>
          <p:cNvGrpSpPr/>
          <p:nvPr/>
        </p:nvGrpSpPr>
        <p:grpSpPr>
          <a:xfrm>
            <a:off x="6370340" y="5485920"/>
            <a:ext cx="4976774" cy="418063"/>
            <a:chOff x="1525464" y="4818941"/>
            <a:chExt cx="4470818" cy="418063"/>
          </a:xfrm>
        </p:grpSpPr>
        <p:sp>
          <p:nvSpPr>
            <p:cNvPr id="100" name="文本框 99"/>
            <p:cNvSpPr txBox="true"/>
            <p:nvPr/>
          </p:nvSpPr>
          <p:spPr>
            <a:xfrm>
              <a:off x="1525464" y="4818941"/>
              <a:ext cx="4470818" cy="418063"/>
            </a:xfrm>
            <a:prstGeom prst="rect">
              <a:avLst/>
            </a:prstGeom>
            <a:noFill/>
          </p:spPr>
          <p:txBody>
            <a:bodyPr wrap="square">
              <a:spAutoFit/>
            </a:bodyPr>
            <a:lstStyle>
              <a:defPPr>
                <a:defRPr lang="zh-CN"/>
              </a:defPPr>
              <a:lvl1pPr marR="0" algn="just">
                <a:lnSpc>
                  <a:spcPct val="150000"/>
                </a:lnSpc>
                <a:spcBef>
                  <a:spcPts val="0"/>
                </a:spcBef>
                <a:spcAft>
                  <a:spcPts val="500"/>
                </a:spcAft>
                <a:defRPr sz="1600" kern="100" spc="30">
                  <a:solidFill>
                    <a:schemeClr val="tx1">
                      <a:lumMod val="85000"/>
                      <a:lumOff val="15000"/>
                    </a:schemeClr>
                  </a:solidFill>
                  <a:cs typeface="+mn-ea"/>
                </a:defRPr>
              </a:lvl1pPr>
            </a:lstStyle>
            <a:p>
              <a:pPr algn="ctr"/>
              <a:r>
                <a:rPr lang="en-US" altLang="zh-CN" b="1" dirty="0">
                  <a:solidFill>
                    <a:srgbClr val="C00000"/>
                  </a:solidFill>
                </a:rPr>
                <a:t>7</a:t>
              </a:r>
              <a:r>
                <a:rPr lang="zh-CN" altLang="en-US" b="1" dirty="0">
                  <a:solidFill>
                    <a:srgbClr val="C00000"/>
                  </a:solidFill>
                </a:rPr>
                <a:t>道</a:t>
              </a:r>
              <a:r>
                <a:rPr lang="zh-CN" altLang="en-US" dirty="0"/>
                <a:t>菜品被评为“齐鲁名菜”</a:t>
              </a:r>
              <a:endParaRPr lang="zh-CN" altLang="en-US" dirty="0"/>
            </a:p>
          </p:txBody>
        </p:sp>
        <p:cxnSp>
          <p:nvCxnSpPr>
            <p:cNvPr id="101" name="直接连接符 100"/>
            <p:cNvCxnSpPr/>
            <p:nvPr/>
          </p:nvCxnSpPr>
          <p:spPr>
            <a:xfrm>
              <a:off x="1538325" y="5195190"/>
              <a:ext cx="4179586" cy="0"/>
            </a:xfrm>
            <a:prstGeom prst="line">
              <a:avLst/>
            </a:prstGeom>
            <a:ln w="34925" cap="rnd">
              <a:gradFill flip="none" rotWithShape="true">
                <a:gsLst>
                  <a:gs pos="0">
                    <a:srgbClr val="F6910A">
                      <a:alpha val="0"/>
                    </a:srgbClr>
                  </a:gs>
                  <a:gs pos="43000">
                    <a:srgbClr val="F6910A"/>
                  </a:gs>
                  <a:gs pos="68000">
                    <a:srgbClr val="F6910A"/>
                  </a:gs>
                  <a:gs pos="100000">
                    <a:srgbClr val="F6910A">
                      <a:alpha val="0"/>
                    </a:srgbClr>
                  </a:gs>
                </a:gsLst>
                <a:lin ang="0" scaled="true"/>
                <a:tileRect/>
              </a:gra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113958" y="880084"/>
            <a:ext cx="11749441" cy="1878508"/>
            <a:chOff x="-113958" y="880084"/>
            <a:chExt cx="11749441" cy="1878508"/>
          </a:xfrm>
        </p:grpSpPr>
        <p:grpSp>
          <p:nvGrpSpPr>
            <p:cNvPr id="108" name="组合 107"/>
            <p:cNvGrpSpPr/>
            <p:nvPr/>
          </p:nvGrpSpPr>
          <p:grpSpPr>
            <a:xfrm>
              <a:off x="-113958" y="880084"/>
              <a:ext cx="11749441" cy="1861431"/>
              <a:chOff x="1" y="856205"/>
              <a:chExt cx="11749441" cy="1861431"/>
            </a:xfrm>
          </p:grpSpPr>
          <p:grpSp>
            <p:nvGrpSpPr>
              <p:cNvPr id="11" name="组合 10"/>
              <p:cNvGrpSpPr/>
              <p:nvPr/>
            </p:nvGrpSpPr>
            <p:grpSpPr>
              <a:xfrm>
                <a:off x="1" y="856205"/>
                <a:ext cx="11749441" cy="1861431"/>
                <a:chOff x="1" y="740091"/>
                <a:chExt cx="11749441" cy="2156001"/>
              </a:xfrm>
            </p:grpSpPr>
            <p:sp>
              <p:nvSpPr>
                <p:cNvPr id="60" name="矩形: 圆角 59"/>
                <p:cNvSpPr/>
                <p:nvPr/>
              </p:nvSpPr>
              <p:spPr>
                <a:xfrm rot="16200000">
                  <a:off x="5563593" y="-3298858"/>
                  <a:ext cx="1728042" cy="10643656"/>
                </a:xfrm>
                <a:prstGeom prst="roundRect">
                  <a:avLst>
                    <a:gd name="adj" fmla="val 988"/>
                  </a:avLst>
                </a:prstGeom>
                <a:gradFill>
                  <a:gsLst>
                    <a:gs pos="0">
                      <a:srgbClr val="E1EEF8">
                        <a:alpha val="49000"/>
                      </a:srgbClr>
                    </a:gs>
                    <a:gs pos="100000">
                      <a:schemeClr val="accent1">
                        <a:lumMod val="20000"/>
                        <a:lumOff val="80000"/>
                        <a:alpha val="43000"/>
                      </a:schemeClr>
                    </a:gs>
                  </a:gsLst>
                  <a:lin ang="5400000" scaled="true"/>
                </a:gra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tileRect/>
                  </a:gradFill>
                </a:ln>
                <a:effectLst>
                  <a:outerShdw blurRad="88900" dist="50800" dir="5400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000">
                    <a:cs typeface="+mn-ea"/>
                    <a:sym typeface="+mn-lt"/>
                  </a:endParaRPr>
                </a:p>
              </p:txBody>
            </p:sp>
            <p:pic>
              <p:nvPicPr>
                <p:cNvPr id="10" name="图片 9" descr="穿西装的人站在桌子上&#10;&#10;描述已自动生成" hidden="true"/>
                <p:cNvPicPr>
                  <a:picLocks noChangeAspect="true"/>
                </p:cNvPicPr>
                <p:nvPr/>
              </p:nvPicPr>
              <p:blipFill rotWithShape="true">
                <a:blip r:embed="rId7" cstate="print">
                  <a:extLst>
                    <a:ext uri="{28A0092B-C50C-407E-A947-70E740481C1C}">
                      <a14:useLocalDpi xmlns:a14="http://schemas.microsoft.com/office/drawing/2010/main" val="false"/>
                    </a:ext>
                  </a:extLst>
                </a:blip>
                <a:srcRect r="26598"/>
                <a:stretch>
                  <a:fillRect/>
                </a:stretch>
              </p:blipFill>
              <p:spPr>
                <a:xfrm>
                  <a:off x="1" y="740091"/>
                  <a:ext cx="2113686" cy="2156001"/>
                </a:xfrm>
                <a:prstGeom prst="rect">
                  <a:avLst/>
                </a:prstGeom>
              </p:spPr>
            </p:pic>
          </p:grpSp>
          <p:sp>
            <p:nvSpPr>
              <p:cNvPr id="50" name="文本框 49"/>
              <p:cNvSpPr txBox="true"/>
              <p:nvPr/>
            </p:nvSpPr>
            <p:spPr>
              <a:xfrm>
                <a:off x="3515684" y="1293108"/>
                <a:ext cx="7995271" cy="1372683"/>
              </a:xfrm>
              <a:prstGeom prst="rect">
                <a:avLst/>
              </a:prstGeom>
              <a:noFill/>
            </p:spPr>
            <p:txBody>
              <a:bodyPr wrap="square">
                <a:spAutoFit/>
              </a:bodyPr>
              <a:lstStyle>
                <a:defPPr>
                  <a:defRPr lang="zh-CN"/>
                </a:defPPr>
                <a:lvl1pPr marR="0" algn="just">
                  <a:lnSpc>
                    <a:spcPct val="150000"/>
                  </a:lnSpc>
                  <a:spcBef>
                    <a:spcPts val="0"/>
                  </a:spcBef>
                  <a:spcAft>
                    <a:spcPts val="500"/>
                  </a:spcAft>
                  <a:defRPr sz="1600" kern="100" spc="30">
                    <a:solidFill>
                      <a:schemeClr val="tx1">
                        <a:lumMod val="85000"/>
                        <a:lumOff val="15000"/>
                      </a:schemeClr>
                    </a:solidFill>
                    <a:cs typeface="+mn-ea"/>
                  </a:defRPr>
                </a:lvl1pPr>
              </a:lstStyle>
              <a:p>
                <a:pPr>
                  <a:lnSpc>
                    <a:spcPct val="130000"/>
                  </a:lnSpc>
                </a:pPr>
                <a:r>
                  <a:rPr lang="zh-CN" altLang="zh-CN" dirty="0"/>
                  <a:t>围绕商务</a:t>
                </a:r>
                <a:r>
                  <a:rPr lang="zh-CN" altLang="zh-CN" dirty="0" smtClean="0"/>
                  <a:t>发展</a:t>
                </a:r>
                <a:r>
                  <a:rPr lang="zh-CN" altLang="en-US" dirty="0"/>
                  <a:t>“走在</a:t>
                </a:r>
                <a:r>
                  <a:rPr lang="zh-CN" altLang="en-US" dirty="0" smtClean="0"/>
                  <a:t>前、开</a:t>
                </a:r>
                <a:r>
                  <a:rPr lang="zh-CN" altLang="en-US" dirty="0"/>
                  <a:t>新局” </a:t>
                </a:r>
                <a:r>
                  <a:rPr lang="zh-CN" altLang="zh-CN" dirty="0" smtClean="0"/>
                  <a:t>的</a:t>
                </a:r>
                <a:r>
                  <a:rPr lang="zh-CN" altLang="zh-CN" dirty="0"/>
                  <a:t>新目标，面临着目前的困难与挑战，市商务投资促进局不退缩、不犹豫、不放弃、不逃避，牢固树立张百顺市长提出的</a:t>
                </a:r>
                <a:r>
                  <a:rPr lang="zh-CN" altLang="zh-CN" b="1" dirty="0">
                    <a:solidFill>
                      <a:srgbClr val="0070C0"/>
                    </a:solidFill>
                  </a:rPr>
                  <a:t>“有解思维”</a:t>
                </a:r>
                <a:r>
                  <a:rPr lang="zh-CN" altLang="zh-CN" dirty="0"/>
                  <a:t>理念，坚定</a:t>
                </a:r>
                <a:r>
                  <a:rPr lang="zh-CN" altLang="zh-CN" b="1" dirty="0">
                    <a:solidFill>
                      <a:srgbClr val="0070C0"/>
                    </a:solidFill>
                  </a:rPr>
                  <a:t>“没有解决不了的困难，没有闯不过去的关口”</a:t>
                </a:r>
                <a:r>
                  <a:rPr lang="zh-CN" altLang="zh-CN" dirty="0"/>
                  <a:t>信念，加大对上争取力度，积极向省厅汇报工作，争政策、争项目、争资金、争试点。</a:t>
                </a:r>
                <a:endParaRPr lang="zh-CN" altLang="en-US" dirty="0"/>
              </a:p>
            </p:txBody>
          </p:sp>
        </p:grpSp>
        <p:pic>
          <p:nvPicPr>
            <p:cNvPr id="67" name="图片 66"/>
            <p:cNvPicPr>
              <a:picLocks noChangeAspect="true"/>
            </p:cNvPicPr>
            <p:nvPr/>
          </p:nvPicPr>
          <p:blipFill rotWithShape="true">
            <a:blip r:embed="rId8" cstate="print">
              <a:extLst>
                <a:ext uri="{BEBA8EAE-BF5A-486C-A8C5-ECC9F3942E4B}">
                  <a14:imgProps xmlns:a14="http://schemas.microsoft.com/office/drawing/2010/main">
                    <a14:imgLayer r:embed="rId9">
                      <a14:imgEffect>
                        <a14:brightnessContrast bright="20000"/>
                      </a14:imgEffect>
                    </a14:imgLayer>
                  </a14:imgProps>
                </a:ext>
                <a:ext uri="{28A0092B-C50C-407E-A947-70E740481C1C}">
                  <a14:useLocalDpi xmlns:a14="http://schemas.microsoft.com/office/drawing/2010/main" val="false"/>
                </a:ext>
              </a:extLst>
            </a:blip>
            <a:srcRect l="3690" t="9248" r="10979" b="20139"/>
            <a:stretch>
              <a:fillRect/>
            </a:stretch>
          </p:blipFill>
          <p:spPr>
            <a:xfrm>
              <a:off x="748466" y="1256361"/>
              <a:ext cx="2430901" cy="1502231"/>
            </a:xfrm>
            <a:prstGeom prst="rect">
              <a:avLst/>
            </a:prstGeom>
            <a:ln>
              <a:solidFill>
                <a:srgbClr val="0070C0"/>
              </a:solidFill>
            </a:ln>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wipe(left)">
                                      <p:cBhvr>
                                        <p:cTn id="19" dur="500"/>
                                        <p:tgtEl>
                                          <p:spTgt spid="6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wipe(down)">
                                      <p:cBhvr>
                                        <p:cTn id="23" dur="500"/>
                                        <p:tgtEl>
                                          <p:spTgt spid="7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down)">
                                      <p:cBhvr>
                                        <p:cTn id="26" dur="500"/>
                                        <p:tgtEl>
                                          <p:spTgt spid="76"/>
                                        </p:tgtEl>
                                      </p:cBhvr>
                                    </p:animEffect>
                                  </p:childTnLst>
                                </p:cTn>
                              </p:par>
                              <p:par>
                                <p:cTn id="27" presetID="53" presetClass="entr" presetSubtype="16"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09"/>
                                        </p:tgtEl>
                                        <p:attrNameLst>
                                          <p:attrName>style.visibility</p:attrName>
                                        </p:attrNameLst>
                                      </p:cBhvr>
                                      <p:to>
                                        <p:strVal val="visible"/>
                                      </p:to>
                                    </p:set>
                                    <p:animEffect transition="in" filter="wipe(left)">
                                      <p:cBhvr>
                                        <p:cTn id="35" dur="500"/>
                                        <p:tgtEl>
                                          <p:spTgt spid="109"/>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110"/>
                                        </p:tgtEl>
                                        <p:attrNameLst>
                                          <p:attrName>style.visibility</p:attrName>
                                        </p:attrNameLst>
                                      </p:cBhvr>
                                      <p:to>
                                        <p:strVal val="visible"/>
                                      </p:to>
                                    </p:set>
                                    <p:animEffect transition="in" filter="wipe(left)">
                                      <p:cBhvr>
                                        <p:cTn id="39" dur="500"/>
                                        <p:tgtEl>
                                          <p:spTgt spid="110"/>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fade">
                                      <p:cBhvr>
                                        <p:cTn id="43" dur="500"/>
                                        <p:tgtEl>
                                          <p:spTgt spid="83"/>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childTnLst>
                                </p:cTn>
                              </p:par>
                            </p:childTnLst>
                          </p:cTn>
                        </p:par>
                        <p:par>
                          <p:cTn id="48" fill="hold">
                            <p:stCondLst>
                              <p:cond delay="4500"/>
                            </p:stCondLst>
                            <p:childTnLst>
                              <p:par>
                                <p:cTn id="49" presetID="10" presetClass="entr" presetSubtype="0" fill="hold"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500"/>
                                        <p:tgtEl>
                                          <p:spTgt spid="90"/>
                                        </p:tgtEl>
                                      </p:cBhvr>
                                    </p:animEffect>
                                  </p:childTnLst>
                                </p:cTn>
                              </p:par>
                            </p:childTnLst>
                          </p:cTn>
                        </p:par>
                        <p:par>
                          <p:cTn id="52" fill="hold">
                            <p:stCondLst>
                              <p:cond delay="5000"/>
                            </p:stCondLst>
                            <p:childTnLst>
                              <p:par>
                                <p:cTn id="53" presetID="10" presetClass="entr" presetSubtype="0" fill="hold" nodeType="afterEffect">
                                  <p:stCondLst>
                                    <p:cond delay="0"/>
                                  </p:stCondLst>
                                  <p:childTnLst>
                                    <p:set>
                                      <p:cBhvr>
                                        <p:cTn id="54" dur="1" fill="hold">
                                          <p:stCondLst>
                                            <p:cond delay="0"/>
                                          </p:stCondLst>
                                        </p:cTn>
                                        <p:tgtEl>
                                          <p:spTgt spid="93"/>
                                        </p:tgtEl>
                                        <p:attrNameLst>
                                          <p:attrName>style.visibility</p:attrName>
                                        </p:attrNameLst>
                                      </p:cBhvr>
                                      <p:to>
                                        <p:strVal val="visible"/>
                                      </p:to>
                                    </p:set>
                                    <p:animEffect transition="in" filter="fade">
                                      <p:cBhvr>
                                        <p:cTn id="55" dur="500"/>
                                        <p:tgtEl>
                                          <p:spTgt spid="93"/>
                                        </p:tgtEl>
                                      </p:cBhvr>
                                    </p:animEffect>
                                  </p:childTnLst>
                                </p:cTn>
                              </p:par>
                            </p:childTnLst>
                          </p:cTn>
                        </p:par>
                        <p:par>
                          <p:cTn id="56" fill="hold">
                            <p:stCondLst>
                              <p:cond delay="5500"/>
                            </p:stCondLst>
                            <p:childTnLst>
                              <p:par>
                                <p:cTn id="57" presetID="10" presetClass="entr" presetSubtype="0" fill="hold" nodeType="afterEffect">
                                  <p:stCondLst>
                                    <p:cond delay="0"/>
                                  </p:stCondLst>
                                  <p:childTnLst>
                                    <p:set>
                                      <p:cBhvr>
                                        <p:cTn id="58" dur="1" fill="hold">
                                          <p:stCondLst>
                                            <p:cond delay="0"/>
                                          </p:stCondLst>
                                        </p:cTn>
                                        <p:tgtEl>
                                          <p:spTgt spid="96"/>
                                        </p:tgtEl>
                                        <p:attrNameLst>
                                          <p:attrName>style.visibility</p:attrName>
                                        </p:attrNameLst>
                                      </p:cBhvr>
                                      <p:to>
                                        <p:strVal val="visible"/>
                                      </p:to>
                                    </p:set>
                                    <p:animEffect transition="in" filter="fade">
                                      <p:cBhvr>
                                        <p:cTn id="59" dur="500"/>
                                        <p:tgtEl>
                                          <p:spTgt spid="96"/>
                                        </p:tgtEl>
                                      </p:cBhvr>
                                    </p:animEffect>
                                  </p:childTnLst>
                                </p:cTn>
                              </p:par>
                            </p:childTnLst>
                          </p:cTn>
                        </p:par>
                        <p:par>
                          <p:cTn id="60" fill="hold">
                            <p:stCondLst>
                              <p:cond delay="6000"/>
                            </p:stCondLst>
                            <p:childTnLst>
                              <p:par>
                                <p:cTn id="61" presetID="10" presetClass="entr" presetSubtype="0" fill="hold" nodeType="afterEffect">
                                  <p:stCondLst>
                                    <p:cond delay="0"/>
                                  </p:stCondLst>
                                  <p:childTnLst>
                                    <p:set>
                                      <p:cBhvr>
                                        <p:cTn id="62" dur="1" fill="hold">
                                          <p:stCondLst>
                                            <p:cond delay="0"/>
                                          </p:stCondLst>
                                        </p:cTn>
                                        <p:tgtEl>
                                          <p:spTgt spid="99"/>
                                        </p:tgtEl>
                                        <p:attrNameLst>
                                          <p:attrName>style.visibility</p:attrName>
                                        </p:attrNameLst>
                                      </p:cBhvr>
                                      <p:to>
                                        <p:strVal val="visible"/>
                                      </p:to>
                                    </p:set>
                                    <p:animEffect transition="in" filter="fade">
                                      <p:cBhvr>
                                        <p:cTn id="63"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true"/>
      <p:bldP spid="76" grpId="0" animBg="true"/>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685627" y="1117601"/>
            <a:ext cx="3324398" cy="502112"/>
            <a:chOff x="733252" y="1326689"/>
            <a:chExt cx="2586071" cy="502112"/>
          </a:xfrm>
        </p:grpSpPr>
        <p:sp>
          <p:nvSpPr>
            <p:cNvPr id="45" name="矩形: 圆角 44"/>
            <p:cNvSpPr/>
            <p:nvPr/>
          </p:nvSpPr>
          <p:spPr>
            <a:xfrm>
              <a:off x="733252" y="1326689"/>
              <a:ext cx="2586071"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文本框 45"/>
            <p:cNvSpPr txBox="true"/>
            <p:nvPr/>
          </p:nvSpPr>
          <p:spPr>
            <a:xfrm>
              <a:off x="770300" y="1377690"/>
              <a:ext cx="2474365" cy="400110"/>
            </a:xfrm>
            <a:prstGeom prst="rect">
              <a:avLst/>
            </a:prstGeom>
            <a:noFill/>
          </p:spPr>
          <p:txBody>
            <a:bodyPr wrap="square" rtlCol="0">
              <a:spAutoFit/>
            </a:bodyPr>
            <a:lstStyle/>
            <a:p>
              <a:r>
                <a:rPr lang="zh-CN" altLang="en-US" sz="2000" b="1" kern="100" dirty="0">
                  <a:solidFill>
                    <a:srgbClr val="0070C0"/>
                  </a:solidFill>
                  <a:cs typeface="+mn-ea"/>
                  <a:sym typeface="+mn-lt"/>
                </a:rPr>
                <a:t>（一）商贸流通重点工程</a:t>
              </a:r>
              <a:endParaRPr lang="en-US" altLang="zh-CN" sz="2000" b="1" kern="100" dirty="0">
                <a:solidFill>
                  <a:srgbClr val="0070C0"/>
                </a:solidFill>
                <a:cs typeface="+mn-ea"/>
                <a:sym typeface="+mn-lt"/>
              </a:endParaRPr>
            </a:p>
          </p:txBody>
        </p:sp>
      </p:grpSp>
      <p:grpSp>
        <p:nvGrpSpPr>
          <p:cNvPr id="2" name="组合 1"/>
          <p:cNvGrpSpPr/>
          <p:nvPr/>
        </p:nvGrpSpPr>
        <p:grpSpPr>
          <a:xfrm>
            <a:off x="4085721" y="1117601"/>
            <a:ext cx="3821934" cy="502470"/>
            <a:chOff x="4085721" y="1117601"/>
            <a:chExt cx="3821934" cy="502470"/>
          </a:xfrm>
        </p:grpSpPr>
        <p:sp>
          <p:nvSpPr>
            <p:cNvPr id="15" name="矩形: 圆角 14"/>
            <p:cNvSpPr/>
            <p:nvPr/>
          </p:nvSpPr>
          <p:spPr>
            <a:xfrm>
              <a:off x="4998412" y="1117601"/>
              <a:ext cx="2909243"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a:solidFill>
                    <a:schemeClr val="bg1"/>
                  </a:solidFill>
                  <a:cs typeface="+mn-ea"/>
                  <a:sym typeface="+mn-lt"/>
                </a:rPr>
                <a:t>一是优化提升商业布局</a:t>
              </a:r>
              <a:endParaRPr lang="zh-CN" altLang="en-US" b="1" dirty="0">
                <a:solidFill>
                  <a:schemeClr val="bg1"/>
                </a:solidFill>
                <a:cs typeface="+mn-ea"/>
                <a:sym typeface="+mn-lt"/>
              </a:endParaRPr>
            </a:p>
          </p:txBody>
        </p:sp>
        <p:cxnSp>
          <p:nvCxnSpPr>
            <p:cNvPr id="16" name="直接连接符 15"/>
            <p:cNvCxnSpPr/>
            <p:nvPr/>
          </p:nvCxnSpPr>
          <p:spPr>
            <a:xfrm>
              <a:off x="4085721"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
        <p:nvSpPr>
          <p:cNvPr id="29" name="矩形: 圆角 28"/>
          <p:cNvSpPr/>
          <p:nvPr/>
        </p:nvSpPr>
        <p:spPr>
          <a:xfrm>
            <a:off x="0" y="1782275"/>
            <a:ext cx="12192000" cy="1122850"/>
          </a:xfrm>
          <a:prstGeom prst="roundRect">
            <a:avLst>
              <a:gd name="adj" fmla="val 0"/>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3" name="图片 12"/>
          <p:cNvPicPr>
            <a:picLocks noChangeAspect="true"/>
          </p:cNvPicPr>
          <p:nvPr/>
        </p:nvPicPr>
        <p:blipFill>
          <a:blip r:embed="rId1"/>
          <a:stretch>
            <a:fillRect/>
          </a:stretch>
        </p:blipFill>
        <p:spPr>
          <a:xfrm>
            <a:off x="333452" y="2662341"/>
            <a:ext cx="4971972" cy="3898026"/>
          </a:xfrm>
          <a:custGeom>
            <a:avLst/>
            <a:gdLst>
              <a:gd name="connsiteX0" fmla="*/ 0 w 3705647"/>
              <a:gd name="connsiteY0" fmla="*/ 0 h 4686291"/>
              <a:gd name="connsiteX1" fmla="*/ 3705647 w 3705647"/>
              <a:gd name="connsiteY1" fmla="*/ 0 h 4686291"/>
              <a:gd name="connsiteX2" fmla="*/ 3705647 w 3705647"/>
              <a:gd name="connsiteY2" fmla="*/ 4686291 h 4686291"/>
              <a:gd name="connsiteX3" fmla="*/ 0 w 3705647"/>
              <a:gd name="connsiteY3" fmla="*/ 4686291 h 4686291"/>
            </a:gdLst>
            <a:ahLst/>
            <a:cxnLst>
              <a:cxn ang="0">
                <a:pos x="connsiteX0" y="connsiteY0"/>
              </a:cxn>
              <a:cxn ang="0">
                <a:pos x="connsiteX1" y="connsiteY1"/>
              </a:cxn>
              <a:cxn ang="0">
                <a:pos x="connsiteX2" y="connsiteY2"/>
              </a:cxn>
              <a:cxn ang="0">
                <a:pos x="connsiteX3" y="connsiteY3"/>
              </a:cxn>
            </a:cxnLst>
            <a:rect l="l" t="t" r="r" b="b"/>
            <a:pathLst>
              <a:path w="3705647" h="4686291">
                <a:moveTo>
                  <a:pt x="0" y="0"/>
                </a:moveTo>
                <a:lnTo>
                  <a:pt x="3705647" y="0"/>
                </a:lnTo>
                <a:lnTo>
                  <a:pt x="3705647" y="4686291"/>
                </a:lnTo>
                <a:lnTo>
                  <a:pt x="0" y="4686291"/>
                </a:lnTo>
                <a:close/>
              </a:path>
            </a:pathLst>
          </a:custGeom>
          <a:solidFill>
            <a:srgbClr val="FFC000">
              <a:lumMod val="20000"/>
              <a:lumOff val="80000"/>
            </a:srgbClr>
          </a:solidFill>
          <a:ln w="63500">
            <a:solidFill>
              <a:sysClr val="window" lastClr="FFFFFF"/>
            </a:solidFill>
            <a:miter lim="800000"/>
            <a:headEnd/>
            <a:tailEnd/>
          </a:ln>
          <a:effectLst>
            <a:outerShdw blurRad="190500" sx="102000" sy="102000" algn="ctr" rotWithShape="0">
              <a:prstClr val="black">
                <a:alpha val="10000"/>
              </a:prstClr>
            </a:outerShdw>
          </a:effectLst>
        </p:spPr>
      </p:pic>
      <p:grpSp>
        <p:nvGrpSpPr>
          <p:cNvPr id="39" name="组合 38"/>
          <p:cNvGrpSpPr/>
          <p:nvPr/>
        </p:nvGrpSpPr>
        <p:grpSpPr>
          <a:xfrm>
            <a:off x="879634" y="1998817"/>
            <a:ext cx="5508308" cy="471746"/>
            <a:chOff x="787717" y="2122642"/>
            <a:chExt cx="5508308" cy="471746"/>
          </a:xfrm>
        </p:grpSpPr>
        <p:sp>
          <p:nvSpPr>
            <p:cNvPr id="34" name="文本框 33"/>
            <p:cNvSpPr txBox="true"/>
            <p:nvPr/>
          </p:nvSpPr>
          <p:spPr>
            <a:xfrm>
              <a:off x="787717" y="2143072"/>
              <a:ext cx="3469958" cy="430887"/>
            </a:xfrm>
            <a:prstGeom prst="rect">
              <a:avLst/>
            </a:prstGeom>
            <a:noFill/>
          </p:spPr>
          <p:txBody>
            <a:bodyPr wrap="square">
              <a:spAutoFit/>
            </a:bodyPr>
            <a:lstStyle/>
            <a:p>
              <a:pPr marL="0" marR="0" algn="ctr">
                <a:spcBef>
                  <a:spcPts val="0"/>
                </a:spcBef>
                <a:spcAft>
                  <a:spcPts val="0"/>
                </a:spcAft>
              </a:pPr>
              <a:r>
                <a:rPr lang="zh-CN" altLang="en-US" sz="2200" b="1" spc="300">
                  <a:solidFill>
                    <a:srgbClr val="FFFF00"/>
                  </a:solidFill>
                  <a:cs typeface="+mn-ea"/>
                  <a:sym typeface="+mn-lt"/>
                </a:rPr>
                <a:t>“一带两轴、三核多区” </a:t>
              </a:r>
              <a:endParaRPr lang="zh-CN" altLang="en-US" sz="2200" b="1" spc="300">
                <a:solidFill>
                  <a:srgbClr val="FFFF00"/>
                </a:solidFill>
                <a:cs typeface="+mn-ea"/>
                <a:sym typeface="+mn-lt"/>
              </a:endParaRPr>
            </a:p>
          </p:txBody>
        </p:sp>
        <p:sp>
          <p:nvSpPr>
            <p:cNvPr id="38" name="矩形: 圆角 37"/>
            <p:cNvSpPr/>
            <p:nvPr>
              <p:custDataLst>
                <p:tags r:id="rId2"/>
              </p:custDataLst>
            </p:nvPr>
          </p:nvSpPr>
          <p:spPr>
            <a:xfrm>
              <a:off x="4298002" y="2122642"/>
              <a:ext cx="1998023" cy="471746"/>
            </a:xfrm>
            <a:prstGeom prst="roundRect">
              <a:avLst>
                <a:gd name="adj" fmla="val 50000"/>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kern="100" spc="30">
                  <a:solidFill>
                    <a:srgbClr val="0070C0"/>
                  </a:solidFill>
                  <a:effectLst/>
                  <a:cs typeface="+mn-ea"/>
                  <a:sym typeface="+mn-lt"/>
                </a:rPr>
                <a:t>商业空间布局</a:t>
              </a:r>
              <a:endParaRPr lang="zh-CN" altLang="en-US" sz="2000" b="1" dirty="0">
                <a:solidFill>
                  <a:srgbClr val="0070C0"/>
                </a:solidFill>
                <a:cs typeface="+mn-ea"/>
                <a:sym typeface="+mn-lt"/>
              </a:endParaRPr>
            </a:p>
          </p:txBody>
        </p:sp>
      </p:grpSp>
      <p:grpSp>
        <p:nvGrpSpPr>
          <p:cNvPr id="19" name="组合 18"/>
          <p:cNvGrpSpPr/>
          <p:nvPr/>
        </p:nvGrpSpPr>
        <p:grpSpPr>
          <a:xfrm>
            <a:off x="6781799" y="1998817"/>
            <a:ext cx="4530567" cy="471746"/>
            <a:chOff x="6756558" y="2122642"/>
            <a:chExt cx="4530567" cy="471746"/>
          </a:xfrm>
        </p:grpSpPr>
        <p:sp>
          <p:nvSpPr>
            <p:cNvPr id="37" name="文本框 36"/>
            <p:cNvSpPr txBox="true"/>
            <p:nvPr/>
          </p:nvSpPr>
          <p:spPr>
            <a:xfrm>
              <a:off x="6756558" y="2143072"/>
              <a:ext cx="2605410" cy="430887"/>
            </a:xfrm>
            <a:prstGeom prst="rect">
              <a:avLst/>
            </a:prstGeom>
            <a:noFill/>
          </p:spPr>
          <p:txBody>
            <a:bodyPr wrap="square">
              <a:spAutoFit/>
            </a:bodyPr>
            <a:lstStyle/>
            <a:p>
              <a:pPr marL="0" marR="0" algn="ctr">
                <a:spcBef>
                  <a:spcPts val="0"/>
                </a:spcBef>
                <a:spcAft>
                  <a:spcPts val="0"/>
                </a:spcAft>
              </a:pPr>
              <a:r>
                <a:rPr lang="zh-CN" altLang="en-US" sz="2200" b="1" spc="300">
                  <a:solidFill>
                    <a:srgbClr val="FFFF00"/>
                  </a:solidFill>
                  <a:cs typeface="+mn-ea"/>
                  <a:sym typeface="+mn-lt"/>
                </a:rPr>
                <a:t>“</a:t>
              </a:r>
              <a:r>
                <a:rPr lang="en-US" altLang="zh-CN" sz="2200" b="1" spc="300">
                  <a:solidFill>
                    <a:srgbClr val="FFFF00"/>
                  </a:solidFill>
                  <a:cs typeface="+mn-ea"/>
                  <a:sym typeface="+mn-lt"/>
                </a:rPr>
                <a:t>1</a:t>
              </a:r>
              <a:r>
                <a:rPr lang="zh-CN" altLang="en-US" sz="2200" b="1" spc="300">
                  <a:solidFill>
                    <a:srgbClr val="FFFF00"/>
                  </a:solidFill>
                  <a:cs typeface="+mn-ea"/>
                  <a:sym typeface="+mn-lt"/>
                </a:rPr>
                <a:t>主</a:t>
              </a:r>
              <a:r>
                <a:rPr lang="en-US" altLang="zh-CN" sz="2200" b="1" spc="300">
                  <a:solidFill>
                    <a:srgbClr val="FFFF00"/>
                  </a:solidFill>
                  <a:cs typeface="+mn-ea"/>
                  <a:sym typeface="+mn-lt"/>
                </a:rPr>
                <a:t>3</a:t>
              </a:r>
              <a:r>
                <a:rPr lang="zh-CN" altLang="en-US" sz="2200" b="1" spc="300">
                  <a:solidFill>
                    <a:srgbClr val="FFFF00"/>
                  </a:solidFill>
                  <a:cs typeface="+mn-ea"/>
                  <a:sym typeface="+mn-lt"/>
                </a:rPr>
                <a:t>副</a:t>
              </a:r>
              <a:r>
                <a:rPr lang="en-US" altLang="zh-CN" sz="2200" b="1" spc="300">
                  <a:solidFill>
                    <a:srgbClr val="FFFF00"/>
                  </a:solidFill>
                  <a:cs typeface="+mn-ea"/>
                  <a:sym typeface="+mn-lt"/>
                </a:rPr>
                <a:t>5</a:t>
              </a:r>
              <a:r>
                <a:rPr lang="zh-CN" altLang="en-US" sz="2200" b="1" spc="300">
                  <a:solidFill>
                    <a:srgbClr val="FFFF00"/>
                  </a:solidFill>
                  <a:cs typeface="+mn-ea"/>
                  <a:sym typeface="+mn-lt"/>
                </a:rPr>
                <a:t>片”</a:t>
              </a:r>
              <a:endParaRPr lang="zh-CN" altLang="en-US" sz="2200" b="1" spc="300">
                <a:solidFill>
                  <a:srgbClr val="FFFF00"/>
                </a:solidFill>
                <a:cs typeface="+mn-ea"/>
                <a:sym typeface="+mn-lt"/>
              </a:endParaRPr>
            </a:p>
          </p:txBody>
        </p:sp>
        <p:sp>
          <p:nvSpPr>
            <p:cNvPr id="41" name="矩形: 圆角 40"/>
            <p:cNvSpPr/>
            <p:nvPr>
              <p:custDataLst>
                <p:tags r:id="rId3"/>
              </p:custDataLst>
            </p:nvPr>
          </p:nvSpPr>
          <p:spPr>
            <a:xfrm>
              <a:off x="9289102" y="2122642"/>
              <a:ext cx="1998023" cy="471746"/>
            </a:xfrm>
            <a:prstGeom prst="roundRect">
              <a:avLst>
                <a:gd name="adj" fmla="val 50000"/>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kern="100" spc="30">
                  <a:solidFill>
                    <a:srgbClr val="0070C0"/>
                  </a:solidFill>
                  <a:effectLst/>
                  <a:cs typeface="+mn-ea"/>
                  <a:sym typeface="+mn-lt"/>
                </a:rPr>
                <a:t>城市商圈布局</a:t>
              </a:r>
              <a:endParaRPr lang="zh-CN" altLang="en-US" sz="2000" b="1" dirty="0">
                <a:solidFill>
                  <a:srgbClr val="0070C0"/>
                </a:solidFill>
                <a:cs typeface="+mn-ea"/>
                <a:sym typeface="+mn-lt"/>
              </a:endParaRPr>
            </a:p>
          </p:txBody>
        </p:sp>
      </p:grpSp>
      <p:grpSp>
        <p:nvGrpSpPr>
          <p:cNvPr id="69" name="组合 68"/>
          <p:cNvGrpSpPr/>
          <p:nvPr/>
        </p:nvGrpSpPr>
        <p:grpSpPr>
          <a:xfrm>
            <a:off x="5521325" y="3009191"/>
            <a:ext cx="3346450" cy="372104"/>
            <a:chOff x="5092700" y="3123156"/>
            <a:chExt cx="3346450" cy="372104"/>
          </a:xfrm>
        </p:grpSpPr>
        <p:grpSp>
          <p:nvGrpSpPr>
            <p:cNvPr id="40" name="组合 39"/>
            <p:cNvGrpSpPr/>
            <p:nvPr/>
          </p:nvGrpSpPr>
          <p:grpSpPr>
            <a:xfrm>
              <a:off x="5092700" y="3123156"/>
              <a:ext cx="787400" cy="372104"/>
              <a:chOff x="5902325" y="3307698"/>
              <a:chExt cx="787400" cy="372104"/>
            </a:xfrm>
          </p:grpSpPr>
          <p:sp>
            <p:nvSpPr>
              <p:cNvPr id="48" name="矩形: 圆角 47"/>
              <p:cNvSpPr/>
              <p:nvPr/>
            </p:nvSpPr>
            <p:spPr>
              <a:xfrm>
                <a:off x="5902325" y="3307698"/>
                <a:ext cx="787400" cy="372104"/>
              </a:xfrm>
              <a:prstGeom prst="roundRect">
                <a:avLst>
                  <a:gd name="adj" fmla="val 50000"/>
                </a:avLst>
              </a:prstGeom>
              <a:gradFill>
                <a:gsLst>
                  <a:gs pos="0">
                    <a:srgbClr val="0A81CA">
                      <a:alpha val="45000"/>
                    </a:srgbClr>
                  </a:gs>
                  <a:gs pos="100000">
                    <a:srgbClr val="0A81CA"/>
                  </a:gs>
                </a:gsLst>
                <a:lin ang="2700000" scaled="true"/>
              </a:gradFill>
              <a:ln>
                <a:noFill/>
              </a:ln>
              <a:effectLst>
                <a:outerShdw blurRad="292100" dist="127000" dir="2700000" sx="99000" sy="99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文本框 48"/>
              <p:cNvSpPr txBox="true"/>
              <p:nvPr/>
            </p:nvSpPr>
            <p:spPr>
              <a:xfrm>
                <a:off x="5924549" y="3324473"/>
                <a:ext cx="742952" cy="338554"/>
              </a:xfrm>
              <a:prstGeom prst="rect">
                <a:avLst/>
              </a:prstGeom>
              <a:noFill/>
            </p:spPr>
            <p:txBody>
              <a:bodyPr wrap="square" rtlCol="0">
                <a:spAutoFit/>
              </a:bodyPr>
              <a:lstStyle/>
              <a:p>
                <a:pPr algn="ctr"/>
                <a:r>
                  <a:rPr lang="zh-CN" altLang="en-US" sz="1600" b="1">
                    <a:solidFill>
                      <a:schemeClr val="bg1"/>
                    </a:solidFill>
                    <a:cs typeface="+mn-ea"/>
                    <a:sym typeface="+mn-lt"/>
                  </a:rPr>
                  <a:t>一带</a:t>
                </a:r>
                <a:endParaRPr lang="en-US" altLang="zh-CN" sz="1600" b="1" dirty="0">
                  <a:solidFill>
                    <a:schemeClr val="bg1"/>
                  </a:solidFill>
                  <a:cs typeface="+mn-ea"/>
                  <a:sym typeface="+mn-lt"/>
                </a:endParaRPr>
              </a:p>
            </p:txBody>
          </p:sp>
        </p:grpSp>
        <p:sp>
          <p:nvSpPr>
            <p:cNvPr id="51" name="文本框 50"/>
            <p:cNvSpPr txBox="true"/>
            <p:nvPr/>
          </p:nvSpPr>
          <p:spPr>
            <a:xfrm>
              <a:off x="5902324" y="3155320"/>
              <a:ext cx="2536826" cy="307777"/>
            </a:xfrm>
            <a:prstGeom prst="rect">
              <a:avLst/>
            </a:prstGeom>
            <a:noFill/>
          </p:spPr>
          <p:txBody>
            <a:bodyPr wrap="square">
              <a:spAutoFit/>
            </a:bodyPr>
            <a:lstStyle/>
            <a:p>
              <a:pPr marL="0" marR="0" algn="just">
                <a:spcBef>
                  <a:spcPts val="0"/>
                </a:spcBef>
                <a:spcAft>
                  <a:spcPts val="0"/>
                </a:spcAft>
              </a:pPr>
              <a:r>
                <a:rPr lang="zh-CN" altLang="en-US" sz="1400" kern="100" dirty="0">
                  <a:cs typeface="+mn-ea"/>
                  <a:sym typeface="+mn-lt"/>
                </a:rPr>
                <a:t>徒骇河休闲商业发展带</a:t>
              </a:r>
              <a:endParaRPr lang="zh-CN" altLang="en-US" sz="1400" kern="100" dirty="0">
                <a:cs typeface="+mn-ea"/>
                <a:sym typeface="+mn-lt"/>
              </a:endParaRPr>
            </a:p>
          </p:txBody>
        </p:sp>
      </p:grpSp>
      <p:grpSp>
        <p:nvGrpSpPr>
          <p:cNvPr id="70" name="组合 69"/>
          <p:cNvGrpSpPr/>
          <p:nvPr/>
        </p:nvGrpSpPr>
        <p:grpSpPr>
          <a:xfrm>
            <a:off x="5521325" y="3466963"/>
            <a:ext cx="5699124" cy="372104"/>
            <a:chOff x="5092700" y="3608931"/>
            <a:chExt cx="5699124" cy="372104"/>
          </a:xfrm>
        </p:grpSpPr>
        <p:grpSp>
          <p:nvGrpSpPr>
            <p:cNvPr id="56" name="组合 55"/>
            <p:cNvGrpSpPr/>
            <p:nvPr/>
          </p:nvGrpSpPr>
          <p:grpSpPr>
            <a:xfrm>
              <a:off x="5092700" y="3608931"/>
              <a:ext cx="787400" cy="372104"/>
              <a:chOff x="5902325" y="3307698"/>
              <a:chExt cx="787400" cy="372104"/>
            </a:xfrm>
          </p:grpSpPr>
          <p:sp>
            <p:nvSpPr>
              <p:cNvPr id="57" name="矩形: 圆角 56"/>
              <p:cNvSpPr/>
              <p:nvPr/>
            </p:nvSpPr>
            <p:spPr>
              <a:xfrm>
                <a:off x="5902325" y="3307698"/>
                <a:ext cx="787400" cy="372104"/>
              </a:xfrm>
              <a:prstGeom prst="roundRect">
                <a:avLst>
                  <a:gd name="adj" fmla="val 50000"/>
                </a:avLst>
              </a:prstGeom>
              <a:gradFill>
                <a:gsLst>
                  <a:gs pos="0">
                    <a:srgbClr val="0A81CA">
                      <a:alpha val="45000"/>
                    </a:srgbClr>
                  </a:gs>
                  <a:gs pos="100000">
                    <a:srgbClr val="0A81CA"/>
                  </a:gs>
                </a:gsLst>
                <a:lin ang="2700000" scaled="true"/>
              </a:gradFill>
              <a:ln>
                <a:noFill/>
              </a:ln>
              <a:effectLst>
                <a:outerShdw blurRad="292100" dist="127000" dir="2700000" sx="99000" sy="99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文本框 57"/>
              <p:cNvSpPr txBox="true"/>
              <p:nvPr/>
            </p:nvSpPr>
            <p:spPr>
              <a:xfrm>
                <a:off x="5924549" y="3324473"/>
                <a:ext cx="742952" cy="338554"/>
              </a:xfrm>
              <a:prstGeom prst="rect">
                <a:avLst/>
              </a:prstGeom>
              <a:noFill/>
            </p:spPr>
            <p:txBody>
              <a:bodyPr wrap="square" rtlCol="0">
                <a:spAutoFit/>
              </a:bodyPr>
              <a:lstStyle/>
              <a:p>
                <a:pPr algn="ctr"/>
                <a:r>
                  <a:rPr lang="zh-CN" altLang="en-US" sz="1600" b="1">
                    <a:solidFill>
                      <a:schemeClr val="bg1"/>
                    </a:solidFill>
                    <a:cs typeface="+mn-ea"/>
                    <a:sym typeface="+mn-lt"/>
                  </a:rPr>
                  <a:t>两轴</a:t>
                </a:r>
                <a:endParaRPr lang="en-US" altLang="zh-CN" sz="1600" b="1" dirty="0">
                  <a:solidFill>
                    <a:schemeClr val="bg1"/>
                  </a:solidFill>
                  <a:cs typeface="+mn-ea"/>
                  <a:sym typeface="+mn-lt"/>
                </a:endParaRPr>
              </a:p>
            </p:txBody>
          </p:sp>
        </p:grpSp>
        <p:sp>
          <p:nvSpPr>
            <p:cNvPr id="59" name="文本框 58"/>
            <p:cNvSpPr txBox="true"/>
            <p:nvPr/>
          </p:nvSpPr>
          <p:spPr>
            <a:xfrm>
              <a:off x="5902323" y="3641095"/>
              <a:ext cx="4889501" cy="307777"/>
            </a:xfrm>
            <a:prstGeom prst="rect">
              <a:avLst/>
            </a:prstGeom>
            <a:noFill/>
          </p:spPr>
          <p:txBody>
            <a:bodyPr wrap="square">
              <a:spAutoFit/>
            </a:bodyPr>
            <a:lstStyle/>
            <a:p>
              <a:pPr marL="0" marR="0" algn="just">
                <a:spcBef>
                  <a:spcPts val="0"/>
                </a:spcBef>
                <a:spcAft>
                  <a:spcPts val="0"/>
                </a:spcAft>
              </a:pPr>
              <a:r>
                <a:rPr lang="zh-CN" altLang="en-US" sz="1400" kern="100">
                  <a:cs typeface="+mn-ea"/>
                  <a:sym typeface="+mn-lt"/>
                </a:rPr>
                <a:t>东昌路商业发展轴、柳园路商业发展轴</a:t>
              </a:r>
              <a:endParaRPr lang="zh-CN" altLang="en-US" sz="1400" kern="100">
                <a:cs typeface="+mn-ea"/>
                <a:sym typeface="+mn-lt"/>
              </a:endParaRPr>
            </a:p>
          </p:txBody>
        </p:sp>
      </p:grpSp>
      <p:grpSp>
        <p:nvGrpSpPr>
          <p:cNvPr id="71" name="组合 70"/>
          <p:cNvGrpSpPr/>
          <p:nvPr/>
        </p:nvGrpSpPr>
        <p:grpSpPr>
          <a:xfrm>
            <a:off x="5521325" y="3924735"/>
            <a:ext cx="6716713" cy="372104"/>
            <a:chOff x="5092700" y="4075656"/>
            <a:chExt cx="6716713" cy="372104"/>
          </a:xfrm>
        </p:grpSpPr>
        <p:grpSp>
          <p:nvGrpSpPr>
            <p:cNvPr id="60" name="组合 59"/>
            <p:cNvGrpSpPr/>
            <p:nvPr/>
          </p:nvGrpSpPr>
          <p:grpSpPr>
            <a:xfrm>
              <a:off x="5092700" y="4075656"/>
              <a:ext cx="787400" cy="372104"/>
              <a:chOff x="5902325" y="3307698"/>
              <a:chExt cx="787400" cy="372104"/>
            </a:xfrm>
          </p:grpSpPr>
          <p:sp>
            <p:nvSpPr>
              <p:cNvPr id="61" name="矩形: 圆角 60"/>
              <p:cNvSpPr/>
              <p:nvPr/>
            </p:nvSpPr>
            <p:spPr>
              <a:xfrm>
                <a:off x="5902325" y="3307698"/>
                <a:ext cx="787400" cy="372104"/>
              </a:xfrm>
              <a:prstGeom prst="roundRect">
                <a:avLst>
                  <a:gd name="adj" fmla="val 50000"/>
                </a:avLst>
              </a:prstGeom>
              <a:gradFill>
                <a:gsLst>
                  <a:gs pos="0">
                    <a:srgbClr val="0A81CA">
                      <a:alpha val="45000"/>
                    </a:srgbClr>
                  </a:gs>
                  <a:gs pos="100000">
                    <a:srgbClr val="0A81CA"/>
                  </a:gs>
                </a:gsLst>
                <a:lin ang="2700000" scaled="true"/>
              </a:gradFill>
              <a:ln>
                <a:noFill/>
              </a:ln>
              <a:effectLst>
                <a:outerShdw blurRad="292100" dist="127000" dir="2700000" sx="99000" sy="99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文本框 61"/>
              <p:cNvSpPr txBox="true"/>
              <p:nvPr/>
            </p:nvSpPr>
            <p:spPr>
              <a:xfrm>
                <a:off x="5924549" y="3324473"/>
                <a:ext cx="742952" cy="338554"/>
              </a:xfrm>
              <a:prstGeom prst="rect">
                <a:avLst/>
              </a:prstGeom>
              <a:noFill/>
            </p:spPr>
            <p:txBody>
              <a:bodyPr wrap="square" rtlCol="0">
                <a:spAutoFit/>
              </a:bodyPr>
              <a:lstStyle/>
              <a:p>
                <a:pPr algn="ctr"/>
                <a:r>
                  <a:rPr lang="zh-CN" altLang="en-US" sz="1600" b="1">
                    <a:solidFill>
                      <a:schemeClr val="bg1"/>
                    </a:solidFill>
                    <a:cs typeface="+mn-ea"/>
                    <a:sym typeface="+mn-lt"/>
                  </a:rPr>
                  <a:t>三核</a:t>
                </a:r>
                <a:endParaRPr lang="en-US" altLang="zh-CN" sz="1600" b="1" dirty="0">
                  <a:solidFill>
                    <a:schemeClr val="bg1"/>
                  </a:solidFill>
                  <a:cs typeface="+mn-ea"/>
                  <a:sym typeface="+mn-lt"/>
                </a:endParaRPr>
              </a:p>
            </p:txBody>
          </p:sp>
        </p:grpSp>
        <p:sp>
          <p:nvSpPr>
            <p:cNvPr id="63" name="文本框 62"/>
            <p:cNvSpPr txBox="true"/>
            <p:nvPr/>
          </p:nvSpPr>
          <p:spPr>
            <a:xfrm>
              <a:off x="5902323" y="4107820"/>
              <a:ext cx="5907090" cy="307777"/>
            </a:xfrm>
            <a:prstGeom prst="rect">
              <a:avLst/>
            </a:prstGeom>
            <a:noFill/>
          </p:spPr>
          <p:txBody>
            <a:bodyPr wrap="square">
              <a:spAutoFit/>
            </a:bodyPr>
            <a:lstStyle/>
            <a:p>
              <a:pPr marL="0" marR="0" algn="just">
                <a:spcBef>
                  <a:spcPts val="0"/>
                </a:spcBef>
                <a:spcAft>
                  <a:spcPts val="0"/>
                </a:spcAft>
              </a:pPr>
              <a:r>
                <a:rPr lang="zh-CN" altLang="en-US" sz="1400" kern="100">
                  <a:cs typeface="+mn-ea"/>
                  <a:sym typeface="+mn-lt"/>
                </a:rPr>
                <a:t>聊城综合商贸核心区、西部新城商务商贸核心区、东部城区商贸核心区</a:t>
              </a:r>
              <a:endParaRPr lang="zh-CN" altLang="en-US" sz="1400" kern="100">
                <a:cs typeface="+mn-ea"/>
                <a:sym typeface="+mn-lt"/>
              </a:endParaRPr>
            </a:p>
          </p:txBody>
        </p:sp>
      </p:grpSp>
      <p:grpSp>
        <p:nvGrpSpPr>
          <p:cNvPr id="68" name="组合 67"/>
          <p:cNvGrpSpPr/>
          <p:nvPr/>
        </p:nvGrpSpPr>
        <p:grpSpPr>
          <a:xfrm>
            <a:off x="5521325" y="4382507"/>
            <a:ext cx="6489700" cy="523220"/>
            <a:chOff x="5092700" y="4606088"/>
            <a:chExt cx="6489700" cy="523220"/>
          </a:xfrm>
        </p:grpSpPr>
        <p:grpSp>
          <p:nvGrpSpPr>
            <p:cNvPr id="64" name="组合 63"/>
            <p:cNvGrpSpPr/>
            <p:nvPr/>
          </p:nvGrpSpPr>
          <p:grpSpPr>
            <a:xfrm>
              <a:off x="5092700" y="4681646"/>
              <a:ext cx="787400" cy="372104"/>
              <a:chOff x="5902325" y="3307698"/>
              <a:chExt cx="787400" cy="372104"/>
            </a:xfrm>
          </p:grpSpPr>
          <p:sp>
            <p:nvSpPr>
              <p:cNvPr id="65" name="矩形: 圆角 64"/>
              <p:cNvSpPr/>
              <p:nvPr/>
            </p:nvSpPr>
            <p:spPr>
              <a:xfrm>
                <a:off x="5902325" y="3307698"/>
                <a:ext cx="787400" cy="372104"/>
              </a:xfrm>
              <a:prstGeom prst="roundRect">
                <a:avLst>
                  <a:gd name="adj" fmla="val 50000"/>
                </a:avLst>
              </a:prstGeom>
              <a:gradFill>
                <a:gsLst>
                  <a:gs pos="0">
                    <a:srgbClr val="0A81CA">
                      <a:alpha val="45000"/>
                    </a:srgbClr>
                  </a:gs>
                  <a:gs pos="100000">
                    <a:srgbClr val="0A81CA"/>
                  </a:gs>
                </a:gsLst>
                <a:lin ang="2700000" scaled="true"/>
              </a:gradFill>
              <a:ln>
                <a:noFill/>
              </a:ln>
              <a:effectLst>
                <a:outerShdw blurRad="292100" dist="127000" dir="2700000" sx="99000" sy="99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文本框 65"/>
              <p:cNvSpPr txBox="true"/>
              <p:nvPr/>
            </p:nvSpPr>
            <p:spPr>
              <a:xfrm>
                <a:off x="5924549" y="3324473"/>
                <a:ext cx="742952" cy="338554"/>
              </a:xfrm>
              <a:prstGeom prst="rect">
                <a:avLst/>
              </a:prstGeom>
              <a:noFill/>
            </p:spPr>
            <p:txBody>
              <a:bodyPr wrap="square" rtlCol="0">
                <a:spAutoFit/>
              </a:bodyPr>
              <a:lstStyle/>
              <a:p>
                <a:pPr algn="ctr"/>
                <a:r>
                  <a:rPr lang="zh-CN" altLang="en-US" sz="1600" b="1">
                    <a:solidFill>
                      <a:schemeClr val="bg1"/>
                    </a:solidFill>
                    <a:cs typeface="+mn-ea"/>
                    <a:sym typeface="+mn-lt"/>
                  </a:rPr>
                  <a:t>多区</a:t>
                </a:r>
                <a:endParaRPr lang="en-US" altLang="zh-CN" sz="1600" b="1" dirty="0">
                  <a:solidFill>
                    <a:schemeClr val="bg1"/>
                  </a:solidFill>
                  <a:cs typeface="+mn-ea"/>
                  <a:sym typeface="+mn-lt"/>
                </a:endParaRPr>
              </a:p>
            </p:txBody>
          </p:sp>
        </p:grpSp>
        <p:sp>
          <p:nvSpPr>
            <p:cNvPr id="67" name="文本框 66"/>
            <p:cNvSpPr txBox="true"/>
            <p:nvPr/>
          </p:nvSpPr>
          <p:spPr>
            <a:xfrm>
              <a:off x="5902323" y="4606088"/>
              <a:ext cx="5680077" cy="523220"/>
            </a:xfrm>
            <a:prstGeom prst="rect">
              <a:avLst/>
            </a:prstGeom>
            <a:noFill/>
          </p:spPr>
          <p:txBody>
            <a:bodyPr wrap="square">
              <a:spAutoFit/>
            </a:bodyPr>
            <a:lstStyle/>
            <a:p>
              <a:pPr marL="0" marR="0" algn="just">
                <a:spcBef>
                  <a:spcPts val="0"/>
                </a:spcBef>
                <a:spcAft>
                  <a:spcPts val="0"/>
                </a:spcAft>
              </a:pPr>
              <a:r>
                <a:rPr lang="zh-CN" altLang="en-US" sz="1400" kern="100" dirty="0">
                  <a:cs typeface="+mn-ea"/>
                  <a:sym typeface="+mn-lt"/>
                </a:rPr>
                <a:t>中部品质零售功能区、北部市场物流功能区、东部城区商贸服务区、南部特色商业功能区、西部新城商务商业区、茌平新型商务发展区</a:t>
              </a:r>
              <a:endParaRPr lang="zh-CN" altLang="en-US" sz="1400" kern="100" dirty="0">
                <a:cs typeface="+mn-ea"/>
                <a:sym typeface="+mn-lt"/>
              </a:endParaRPr>
            </a:p>
          </p:txBody>
        </p:sp>
      </p:grpSp>
      <p:grpSp>
        <p:nvGrpSpPr>
          <p:cNvPr id="72" name="组合 71"/>
          <p:cNvGrpSpPr/>
          <p:nvPr/>
        </p:nvGrpSpPr>
        <p:grpSpPr>
          <a:xfrm>
            <a:off x="5521325" y="4991395"/>
            <a:ext cx="5565774" cy="372104"/>
            <a:chOff x="5092700" y="3123156"/>
            <a:chExt cx="5565774" cy="372104"/>
          </a:xfrm>
        </p:grpSpPr>
        <p:grpSp>
          <p:nvGrpSpPr>
            <p:cNvPr id="73" name="组合 72"/>
            <p:cNvGrpSpPr/>
            <p:nvPr/>
          </p:nvGrpSpPr>
          <p:grpSpPr>
            <a:xfrm>
              <a:off x="5092700" y="3123156"/>
              <a:ext cx="787400" cy="372104"/>
              <a:chOff x="5902325" y="3307698"/>
              <a:chExt cx="787400" cy="372104"/>
            </a:xfrm>
          </p:grpSpPr>
          <p:sp>
            <p:nvSpPr>
              <p:cNvPr id="75" name="矩形: 圆角 74"/>
              <p:cNvSpPr/>
              <p:nvPr/>
            </p:nvSpPr>
            <p:spPr>
              <a:xfrm>
                <a:off x="5902325" y="3307698"/>
                <a:ext cx="787400" cy="372104"/>
              </a:xfrm>
              <a:prstGeom prst="roundRect">
                <a:avLst>
                  <a:gd name="adj" fmla="val 50000"/>
                </a:avLst>
              </a:prstGeom>
              <a:gradFill>
                <a:gsLst>
                  <a:gs pos="0">
                    <a:srgbClr val="0A81CA">
                      <a:alpha val="45000"/>
                    </a:srgbClr>
                  </a:gs>
                  <a:gs pos="100000">
                    <a:srgbClr val="0A81CA"/>
                  </a:gs>
                </a:gsLst>
                <a:lin ang="2700000" scaled="true"/>
              </a:gradFill>
              <a:ln>
                <a:noFill/>
              </a:ln>
              <a:effectLst>
                <a:outerShdw blurRad="292100" dist="127000" dir="2700000" sx="99000" sy="99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文本框 75"/>
              <p:cNvSpPr txBox="true"/>
              <p:nvPr/>
            </p:nvSpPr>
            <p:spPr>
              <a:xfrm>
                <a:off x="5924549" y="3324473"/>
                <a:ext cx="742952" cy="338554"/>
              </a:xfrm>
              <a:prstGeom prst="rect">
                <a:avLst/>
              </a:prstGeom>
              <a:noFill/>
            </p:spPr>
            <p:txBody>
              <a:bodyPr wrap="square" rtlCol="0">
                <a:spAutoFit/>
              </a:bodyPr>
              <a:lstStyle/>
              <a:p>
                <a:pPr algn="ctr"/>
                <a:r>
                  <a:rPr lang="en-US" altLang="zh-CN" sz="1600" b="1">
                    <a:solidFill>
                      <a:schemeClr val="bg1"/>
                    </a:solidFill>
                    <a:cs typeface="+mn-ea"/>
                    <a:sym typeface="+mn-lt"/>
                  </a:rPr>
                  <a:t>1</a:t>
                </a:r>
                <a:r>
                  <a:rPr lang="zh-CN" altLang="en-US" sz="1600" b="1">
                    <a:solidFill>
                      <a:schemeClr val="bg1"/>
                    </a:solidFill>
                    <a:cs typeface="+mn-ea"/>
                    <a:sym typeface="+mn-lt"/>
                  </a:rPr>
                  <a:t>主</a:t>
                </a:r>
                <a:endParaRPr lang="en-US" altLang="zh-CN" sz="1600" b="1" dirty="0">
                  <a:solidFill>
                    <a:schemeClr val="bg1"/>
                  </a:solidFill>
                  <a:cs typeface="+mn-ea"/>
                  <a:sym typeface="+mn-lt"/>
                </a:endParaRPr>
              </a:p>
            </p:txBody>
          </p:sp>
        </p:grpSp>
        <p:sp>
          <p:nvSpPr>
            <p:cNvPr id="74" name="文本框 73"/>
            <p:cNvSpPr txBox="true"/>
            <p:nvPr/>
          </p:nvSpPr>
          <p:spPr>
            <a:xfrm>
              <a:off x="5902323" y="3155320"/>
              <a:ext cx="4756151" cy="307777"/>
            </a:xfrm>
            <a:prstGeom prst="rect">
              <a:avLst/>
            </a:prstGeom>
            <a:noFill/>
          </p:spPr>
          <p:txBody>
            <a:bodyPr wrap="square">
              <a:spAutoFit/>
            </a:bodyPr>
            <a:lstStyle/>
            <a:p>
              <a:pPr marL="0" marR="0" algn="just">
                <a:spcBef>
                  <a:spcPts val="0"/>
                </a:spcBef>
                <a:spcAft>
                  <a:spcPts val="0"/>
                </a:spcAft>
              </a:pPr>
              <a:r>
                <a:rPr lang="en-US" altLang="zh-CN" sz="1400" kern="100">
                  <a:cs typeface="+mn-ea"/>
                  <a:sym typeface="+mn-lt"/>
                </a:rPr>
                <a:t>1</a:t>
              </a:r>
              <a:r>
                <a:rPr lang="zh-CN" altLang="en-US" sz="1400" kern="100">
                  <a:cs typeface="+mn-ea"/>
                  <a:sym typeface="+mn-lt"/>
                </a:rPr>
                <a:t>处城市级商圈</a:t>
              </a:r>
              <a:r>
                <a:rPr lang="en-US" altLang="zh-CN" sz="1400" kern="100">
                  <a:cs typeface="+mn-ea"/>
                  <a:sym typeface="+mn-lt"/>
                </a:rPr>
                <a:t>——</a:t>
              </a:r>
              <a:r>
                <a:rPr lang="zh-CN" altLang="en-US" sz="1400" kern="100">
                  <a:cs typeface="+mn-ea"/>
                  <a:sym typeface="+mn-lt"/>
                </a:rPr>
                <a:t>东昌府区中心商圈</a:t>
              </a:r>
              <a:endParaRPr lang="zh-CN" altLang="en-US" sz="1400" kern="100">
                <a:cs typeface="+mn-ea"/>
                <a:sym typeface="+mn-lt"/>
              </a:endParaRPr>
            </a:p>
          </p:txBody>
        </p:sp>
      </p:grpSp>
      <p:grpSp>
        <p:nvGrpSpPr>
          <p:cNvPr id="77" name="组合 76"/>
          <p:cNvGrpSpPr/>
          <p:nvPr/>
        </p:nvGrpSpPr>
        <p:grpSpPr>
          <a:xfrm>
            <a:off x="5521325" y="5449167"/>
            <a:ext cx="6489700" cy="523220"/>
            <a:chOff x="5092700" y="3047598"/>
            <a:chExt cx="6489700" cy="523220"/>
          </a:xfrm>
        </p:grpSpPr>
        <p:grpSp>
          <p:nvGrpSpPr>
            <p:cNvPr id="78" name="组合 77"/>
            <p:cNvGrpSpPr/>
            <p:nvPr/>
          </p:nvGrpSpPr>
          <p:grpSpPr>
            <a:xfrm>
              <a:off x="5092700" y="3123156"/>
              <a:ext cx="787400" cy="372104"/>
              <a:chOff x="5902325" y="3307698"/>
              <a:chExt cx="787400" cy="372104"/>
            </a:xfrm>
          </p:grpSpPr>
          <p:sp>
            <p:nvSpPr>
              <p:cNvPr id="80" name="矩形: 圆角 79"/>
              <p:cNvSpPr/>
              <p:nvPr/>
            </p:nvSpPr>
            <p:spPr>
              <a:xfrm>
                <a:off x="5902325" y="3307698"/>
                <a:ext cx="787400" cy="372104"/>
              </a:xfrm>
              <a:prstGeom prst="roundRect">
                <a:avLst>
                  <a:gd name="adj" fmla="val 50000"/>
                </a:avLst>
              </a:prstGeom>
              <a:gradFill>
                <a:gsLst>
                  <a:gs pos="0">
                    <a:srgbClr val="0A81CA">
                      <a:alpha val="45000"/>
                    </a:srgbClr>
                  </a:gs>
                  <a:gs pos="100000">
                    <a:srgbClr val="0A81CA"/>
                  </a:gs>
                </a:gsLst>
                <a:lin ang="2700000" scaled="true"/>
              </a:gradFill>
              <a:ln>
                <a:noFill/>
              </a:ln>
              <a:effectLst>
                <a:outerShdw blurRad="292100" dist="127000" dir="2700000" sx="99000" sy="99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文本框 80"/>
              <p:cNvSpPr txBox="true"/>
              <p:nvPr/>
            </p:nvSpPr>
            <p:spPr>
              <a:xfrm>
                <a:off x="5924549" y="3324473"/>
                <a:ext cx="742952" cy="338554"/>
              </a:xfrm>
              <a:prstGeom prst="rect">
                <a:avLst/>
              </a:prstGeom>
              <a:noFill/>
            </p:spPr>
            <p:txBody>
              <a:bodyPr wrap="square" rtlCol="0">
                <a:spAutoFit/>
              </a:bodyPr>
              <a:lstStyle/>
              <a:p>
                <a:pPr algn="ctr"/>
                <a:r>
                  <a:rPr lang="en-US" altLang="zh-CN" sz="1600" b="1">
                    <a:solidFill>
                      <a:schemeClr val="bg1"/>
                    </a:solidFill>
                    <a:cs typeface="+mn-ea"/>
                    <a:sym typeface="+mn-lt"/>
                  </a:rPr>
                  <a:t>3</a:t>
                </a:r>
                <a:r>
                  <a:rPr lang="zh-CN" altLang="en-US" sz="1600" b="1">
                    <a:solidFill>
                      <a:schemeClr val="bg1"/>
                    </a:solidFill>
                    <a:cs typeface="+mn-ea"/>
                    <a:sym typeface="+mn-lt"/>
                  </a:rPr>
                  <a:t>副</a:t>
                </a:r>
                <a:endParaRPr lang="en-US" altLang="zh-CN" sz="1600" b="1" dirty="0">
                  <a:solidFill>
                    <a:schemeClr val="bg1"/>
                  </a:solidFill>
                  <a:cs typeface="+mn-ea"/>
                  <a:sym typeface="+mn-lt"/>
                </a:endParaRPr>
              </a:p>
            </p:txBody>
          </p:sp>
        </p:grpSp>
        <p:sp>
          <p:nvSpPr>
            <p:cNvPr id="79" name="文本框 78"/>
            <p:cNvSpPr txBox="true"/>
            <p:nvPr/>
          </p:nvSpPr>
          <p:spPr>
            <a:xfrm>
              <a:off x="5902323" y="3047598"/>
              <a:ext cx="5680077" cy="523220"/>
            </a:xfrm>
            <a:prstGeom prst="rect">
              <a:avLst/>
            </a:prstGeom>
            <a:noFill/>
          </p:spPr>
          <p:txBody>
            <a:bodyPr wrap="square">
              <a:spAutoFit/>
            </a:bodyPr>
            <a:lstStyle/>
            <a:p>
              <a:pPr marL="0" marR="0" algn="just">
                <a:spcBef>
                  <a:spcPts val="0"/>
                </a:spcBef>
                <a:spcAft>
                  <a:spcPts val="0"/>
                </a:spcAft>
              </a:pPr>
              <a:r>
                <a:rPr lang="en-US" altLang="zh-CN" sz="1400" kern="100">
                  <a:cs typeface="+mn-ea"/>
                  <a:sym typeface="+mn-lt"/>
                </a:rPr>
                <a:t>3</a:t>
              </a:r>
              <a:r>
                <a:rPr lang="zh-CN" altLang="en-US" sz="1400" kern="100">
                  <a:cs typeface="+mn-ea"/>
                  <a:sym typeface="+mn-lt"/>
                </a:rPr>
                <a:t>处副城市级商圈</a:t>
              </a:r>
              <a:r>
                <a:rPr lang="en-US" altLang="zh-CN" sz="1400" kern="100">
                  <a:cs typeface="+mn-ea"/>
                  <a:sym typeface="+mn-lt"/>
                </a:rPr>
                <a:t>——</a:t>
              </a:r>
              <a:r>
                <a:rPr lang="zh-CN" altLang="en-US" sz="1400" kern="100">
                  <a:cs typeface="+mn-ea"/>
                  <a:sym typeface="+mn-lt"/>
                </a:rPr>
                <a:t>西部新城核心商圈、东部城区核心商圈、茌平区核心商圈</a:t>
              </a:r>
              <a:endParaRPr lang="zh-CN" altLang="en-US" sz="1400" kern="100">
                <a:cs typeface="+mn-ea"/>
                <a:sym typeface="+mn-lt"/>
              </a:endParaRPr>
            </a:p>
          </p:txBody>
        </p:sp>
      </p:grpSp>
      <p:grpSp>
        <p:nvGrpSpPr>
          <p:cNvPr id="87" name="组合 86"/>
          <p:cNvGrpSpPr/>
          <p:nvPr/>
        </p:nvGrpSpPr>
        <p:grpSpPr>
          <a:xfrm>
            <a:off x="5521325" y="6058057"/>
            <a:ext cx="6489700" cy="523220"/>
            <a:chOff x="5092700" y="3047598"/>
            <a:chExt cx="6489700" cy="523220"/>
          </a:xfrm>
        </p:grpSpPr>
        <p:grpSp>
          <p:nvGrpSpPr>
            <p:cNvPr id="88" name="组合 87"/>
            <p:cNvGrpSpPr/>
            <p:nvPr/>
          </p:nvGrpSpPr>
          <p:grpSpPr>
            <a:xfrm>
              <a:off x="5092700" y="3123156"/>
              <a:ext cx="787400" cy="372104"/>
              <a:chOff x="5902325" y="3307698"/>
              <a:chExt cx="787400" cy="372104"/>
            </a:xfrm>
          </p:grpSpPr>
          <p:sp>
            <p:nvSpPr>
              <p:cNvPr id="90" name="矩形: 圆角 89"/>
              <p:cNvSpPr/>
              <p:nvPr/>
            </p:nvSpPr>
            <p:spPr>
              <a:xfrm>
                <a:off x="5902325" y="3307698"/>
                <a:ext cx="787400" cy="372104"/>
              </a:xfrm>
              <a:prstGeom prst="roundRect">
                <a:avLst>
                  <a:gd name="adj" fmla="val 50000"/>
                </a:avLst>
              </a:prstGeom>
              <a:gradFill>
                <a:gsLst>
                  <a:gs pos="0">
                    <a:srgbClr val="0A81CA">
                      <a:alpha val="45000"/>
                    </a:srgbClr>
                  </a:gs>
                  <a:gs pos="100000">
                    <a:srgbClr val="0A81CA"/>
                  </a:gs>
                </a:gsLst>
                <a:lin ang="2700000" scaled="true"/>
              </a:gradFill>
              <a:ln>
                <a:noFill/>
              </a:ln>
              <a:effectLst>
                <a:outerShdw blurRad="292100" dist="127000" dir="2700000" sx="99000" sy="99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文本框 90"/>
              <p:cNvSpPr txBox="true"/>
              <p:nvPr/>
            </p:nvSpPr>
            <p:spPr>
              <a:xfrm>
                <a:off x="5924549" y="3324473"/>
                <a:ext cx="742952" cy="338554"/>
              </a:xfrm>
              <a:prstGeom prst="rect">
                <a:avLst/>
              </a:prstGeom>
              <a:noFill/>
            </p:spPr>
            <p:txBody>
              <a:bodyPr wrap="square" rtlCol="0">
                <a:spAutoFit/>
              </a:bodyPr>
              <a:lstStyle/>
              <a:p>
                <a:pPr algn="ctr"/>
                <a:r>
                  <a:rPr lang="en-US" altLang="zh-CN" sz="1600" b="1">
                    <a:solidFill>
                      <a:schemeClr val="bg1"/>
                    </a:solidFill>
                    <a:cs typeface="+mn-ea"/>
                    <a:sym typeface="+mn-lt"/>
                  </a:rPr>
                  <a:t>5</a:t>
                </a:r>
                <a:r>
                  <a:rPr lang="zh-CN" altLang="en-US" sz="1600" b="1">
                    <a:solidFill>
                      <a:schemeClr val="bg1"/>
                    </a:solidFill>
                    <a:cs typeface="+mn-ea"/>
                    <a:sym typeface="+mn-lt"/>
                  </a:rPr>
                  <a:t>片</a:t>
                </a:r>
                <a:endParaRPr lang="en-US" altLang="zh-CN" sz="1600" b="1" dirty="0">
                  <a:solidFill>
                    <a:schemeClr val="bg1"/>
                  </a:solidFill>
                  <a:cs typeface="+mn-ea"/>
                  <a:sym typeface="+mn-lt"/>
                </a:endParaRPr>
              </a:p>
            </p:txBody>
          </p:sp>
        </p:grpSp>
        <p:sp>
          <p:nvSpPr>
            <p:cNvPr id="89" name="文本框 88"/>
            <p:cNvSpPr txBox="true"/>
            <p:nvPr/>
          </p:nvSpPr>
          <p:spPr>
            <a:xfrm>
              <a:off x="5902323" y="3047598"/>
              <a:ext cx="5680077" cy="523220"/>
            </a:xfrm>
            <a:prstGeom prst="rect">
              <a:avLst/>
            </a:prstGeom>
            <a:noFill/>
          </p:spPr>
          <p:txBody>
            <a:bodyPr wrap="square">
              <a:spAutoFit/>
            </a:bodyPr>
            <a:lstStyle/>
            <a:p>
              <a:pPr marL="0" marR="0" algn="just">
                <a:spcBef>
                  <a:spcPts val="0"/>
                </a:spcBef>
                <a:spcAft>
                  <a:spcPts val="0"/>
                </a:spcAft>
              </a:pPr>
              <a:r>
                <a:rPr lang="en-US" altLang="zh-CN" sz="1400" kern="100">
                  <a:cs typeface="+mn-ea"/>
                  <a:sym typeface="+mn-lt"/>
                </a:rPr>
                <a:t>5</a:t>
              </a:r>
              <a:r>
                <a:rPr lang="zh-CN" altLang="en-US" sz="1400" kern="100">
                  <a:cs typeface="+mn-ea"/>
                  <a:sym typeface="+mn-lt"/>
                </a:rPr>
                <a:t>处片区级商圈</a:t>
              </a:r>
              <a:r>
                <a:rPr lang="en-US" altLang="zh-CN" sz="1400" kern="100">
                  <a:cs typeface="+mn-ea"/>
                  <a:sym typeface="+mn-lt"/>
                </a:rPr>
                <a:t>——</a:t>
              </a:r>
              <a:r>
                <a:rPr lang="zh-CN" altLang="en-US" sz="1400" kern="100">
                  <a:cs typeface="+mn-ea"/>
                  <a:sym typeface="+mn-lt"/>
                </a:rPr>
                <a:t>柳园北片区商圈、站东片区商圈、望岳湖东片区商圈、九州洼片区商圈、望岳湖主题片区商圈</a:t>
              </a:r>
              <a:endParaRPr lang="zh-CN" altLang="en-US" sz="1400" kern="100">
                <a:cs typeface="+mn-ea"/>
                <a:sym typeface="+mn-lt"/>
              </a:endParaRPr>
            </a:p>
          </p:txBody>
        </p:sp>
      </p:grpSp>
      <p:grpSp>
        <p:nvGrpSpPr>
          <p:cNvPr id="86" name="组合 85"/>
          <p:cNvGrpSpPr/>
          <p:nvPr/>
        </p:nvGrpSpPr>
        <p:grpSpPr>
          <a:xfrm>
            <a:off x="0" y="171450"/>
            <a:ext cx="12192000" cy="711200"/>
            <a:chOff x="0" y="171450"/>
            <a:chExt cx="12192000" cy="711200"/>
          </a:xfrm>
        </p:grpSpPr>
        <p:grpSp>
          <p:nvGrpSpPr>
            <p:cNvPr id="92" name="组合 91"/>
            <p:cNvGrpSpPr/>
            <p:nvPr/>
          </p:nvGrpSpPr>
          <p:grpSpPr>
            <a:xfrm>
              <a:off x="0" y="171450"/>
              <a:ext cx="12192000" cy="711200"/>
              <a:chOff x="0" y="171450"/>
              <a:chExt cx="12192000" cy="711200"/>
            </a:xfrm>
          </p:grpSpPr>
          <p:sp>
            <p:nvSpPr>
              <p:cNvPr id="94" name="矩形 93"/>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矩形 94"/>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93"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500"/>
                                        <p:tgtEl>
                                          <p:spTgt spid="69"/>
                                        </p:tgtEl>
                                      </p:cBhvr>
                                    </p:animEffect>
                                  </p:childTnLst>
                                </p:cTn>
                              </p:par>
                              <p:par>
                                <p:cTn id="16" presetID="22" presetClass="entr" presetSubtype="8" fill="hold" nodeType="withEffect">
                                  <p:stCondLst>
                                    <p:cond delay="0"/>
                                  </p:stCondLst>
                                  <p:childTnLst>
                                    <p:set>
                                      <p:cBhvr>
                                        <p:cTn id="17" dur="1" fill="hold">
                                          <p:stCondLst>
                                            <p:cond delay="0"/>
                                          </p:stCondLst>
                                        </p:cTn>
                                        <p:tgtEl>
                                          <p:spTgt spid="70"/>
                                        </p:tgtEl>
                                        <p:attrNameLst>
                                          <p:attrName>style.visibility</p:attrName>
                                        </p:attrNameLst>
                                      </p:cBhvr>
                                      <p:to>
                                        <p:strVal val="visible"/>
                                      </p:to>
                                    </p:set>
                                    <p:animEffect transition="in" filter="wipe(left)">
                                      <p:cBhvr>
                                        <p:cTn id="18" dur="500"/>
                                        <p:tgtEl>
                                          <p:spTgt spid="70"/>
                                        </p:tgtEl>
                                      </p:cBhvr>
                                    </p:animEffect>
                                  </p:childTnLst>
                                </p:cTn>
                              </p:par>
                              <p:par>
                                <p:cTn id="19" presetID="22" presetClass="entr" presetSubtype="8" fill="hold" nodeType="with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wipe(left)">
                                      <p:cBhvr>
                                        <p:cTn id="21" dur="500"/>
                                        <p:tgtEl>
                                          <p:spTgt spid="71"/>
                                        </p:tgtEl>
                                      </p:cBhvr>
                                    </p:animEffect>
                                  </p:childTnLst>
                                </p:cTn>
                              </p:par>
                              <p:par>
                                <p:cTn id="22" presetID="22" presetClass="entr" presetSubtype="8" fill="hold" nodeType="with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22" presetClass="entr" presetSubtype="8"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wipe(left)">
                                      <p:cBhvr>
                                        <p:cTn id="27" dur="500"/>
                                        <p:tgtEl>
                                          <p:spTgt spid="72"/>
                                        </p:tgtEl>
                                      </p:cBhvr>
                                    </p:animEffect>
                                  </p:childTnLst>
                                </p:cTn>
                              </p:par>
                              <p:par>
                                <p:cTn id="28" presetID="22" presetClass="entr" presetSubtype="8" fill="hold" nodeType="with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par>
                                <p:cTn id="31" presetID="22" presetClass="entr" presetSubtype="8" fill="hold" nodeType="with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wipe(left)">
                                      <p:cBhvr>
                                        <p:cTn id="33"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0" y="171450"/>
            <a:ext cx="12192000" cy="711200"/>
            <a:chOff x="0" y="171450"/>
            <a:chExt cx="12192000" cy="711200"/>
          </a:xfrm>
        </p:grpSpPr>
        <p:grpSp>
          <p:nvGrpSpPr>
            <p:cNvPr id="40" name="组合 39"/>
            <p:cNvGrpSpPr/>
            <p:nvPr/>
          </p:nvGrpSpPr>
          <p:grpSpPr>
            <a:xfrm>
              <a:off x="0" y="171450"/>
              <a:ext cx="12192000" cy="711200"/>
              <a:chOff x="0" y="171450"/>
              <a:chExt cx="12192000" cy="711200"/>
            </a:xfrm>
          </p:grpSpPr>
          <p:sp>
            <p:nvSpPr>
              <p:cNvPr id="42" name="矩形 41"/>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41"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3" name="组合 2"/>
          <p:cNvGrpSpPr/>
          <p:nvPr/>
        </p:nvGrpSpPr>
        <p:grpSpPr>
          <a:xfrm>
            <a:off x="4083809" y="1110411"/>
            <a:ext cx="3821934" cy="502470"/>
            <a:chOff x="4083809" y="1110411"/>
            <a:chExt cx="3821934" cy="502470"/>
          </a:xfrm>
        </p:grpSpPr>
        <p:sp>
          <p:nvSpPr>
            <p:cNvPr id="50" name="矩形: 圆角 49"/>
            <p:cNvSpPr/>
            <p:nvPr/>
          </p:nvSpPr>
          <p:spPr>
            <a:xfrm>
              <a:off x="4996500" y="1110411"/>
              <a:ext cx="2909243"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a:solidFill>
                    <a:schemeClr val="bg1"/>
                  </a:solidFill>
                  <a:cs typeface="+mn-ea"/>
                  <a:sym typeface="+mn-lt"/>
                </a:rPr>
                <a:t>二是推动商圈错位发展</a:t>
              </a:r>
              <a:endParaRPr lang="zh-CN" altLang="en-US" b="1" dirty="0">
                <a:solidFill>
                  <a:schemeClr val="bg1"/>
                </a:solidFill>
                <a:cs typeface="+mn-ea"/>
                <a:sym typeface="+mn-lt"/>
              </a:endParaRPr>
            </a:p>
          </p:txBody>
        </p:sp>
        <p:cxnSp>
          <p:nvCxnSpPr>
            <p:cNvPr id="51" name="直接连接符 50"/>
            <p:cNvCxnSpPr/>
            <p:nvPr/>
          </p:nvCxnSpPr>
          <p:spPr>
            <a:xfrm>
              <a:off x="4083809" y="136164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pic>
        <p:nvPicPr>
          <p:cNvPr id="119" name="图片 118"/>
          <p:cNvPicPr>
            <a:picLocks noChangeAspect="true"/>
          </p:cNvPicPr>
          <p:nvPr/>
        </p:nvPicPr>
        <p:blipFill rotWithShape="true">
          <a:blip r:embed="rId1"/>
          <a:srcRect l="4" t="567" r="339" b="347"/>
          <a:stretch>
            <a:fillRect/>
          </a:stretch>
        </p:blipFill>
        <p:spPr>
          <a:xfrm>
            <a:off x="433245" y="1950115"/>
            <a:ext cx="5232401" cy="4116706"/>
          </a:xfrm>
          <a:custGeom>
            <a:avLst/>
            <a:gdLst>
              <a:gd name="connsiteX0" fmla="*/ 0 w 3705647"/>
              <a:gd name="connsiteY0" fmla="*/ 0 h 4686291"/>
              <a:gd name="connsiteX1" fmla="*/ 3705647 w 3705647"/>
              <a:gd name="connsiteY1" fmla="*/ 0 h 4686291"/>
              <a:gd name="connsiteX2" fmla="*/ 3705647 w 3705647"/>
              <a:gd name="connsiteY2" fmla="*/ 4686291 h 4686291"/>
              <a:gd name="connsiteX3" fmla="*/ 0 w 3705647"/>
              <a:gd name="connsiteY3" fmla="*/ 4686291 h 4686291"/>
            </a:gdLst>
            <a:ahLst/>
            <a:cxnLst>
              <a:cxn ang="0">
                <a:pos x="connsiteX0" y="connsiteY0"/>
              </a:cxn>
              <a:cxn ang="0">
                <a:pos x="connsiteX1" y="connsiteY1"/>
              </a:cxn>
              <a:cxn ang="0">
                <a:pos x="connsiteX2" y="connsiteY2"/>
              </a:cxn>
              <a:cxn ang="0">
                <a:pos x="connsiteX3" y="connsiteY3"/>
              </a:cxn>
            </a:cxnLst>
            <a:rect l="l" t="t" r="r" b="b"/>
            <a:pathLst>
              <a:path w="3705647" h="4686291">
                <a:moveTo>
                  <a:pt x="0" y="0"/>
                </a:moveTo>
                <a:lnTo>
                  <a:pt x="3705647" y="0"/>
                </a:lnTo>
                <a:lnTo>
                  <a:pt x="3705647" y="4686291"/>
                </a:lnTo>
                <a:lnTo>
                  <a:pt x="0" y="4686291"/>
                </a:lnTo>
                <a:close/>
              </a:path>
            </a:pathLst>
          </a:custGeom>
          <a:solidFill>
            <a:srgbClr val="FFC000">
              <a:lumMod val="20000"/>
              <a:lumOff val="80000"/>
            </a:srgbClr>
          </a:solidFill>
          <a:ln w="63500">
            <a:solidFill>
              <a:sysClr val="window" lastClr="FFFFFF"/>
            </a:solidFill>
            <a:miter lim="800000"/>
            <a:headEnd/>
            <a:tailEnd/>
          </a:ln>
          <a:effectLst>
            <a:outerShdw blurRad="190500" sx="102000" sy="102000" algn="ctr" rotWithShape="0">
              <a:prstClr val="black">
                <a:alpha val="10000"/>
              </a:prstClr>
            </a:outerShdw>
          </a:effectLst>
        </p:spPr>
      </p:pic>
      <p:grpSp>
        <p:nvGrpSpPr>
          <p:cNvPr id="18" name="组合 17"/>
          <p:cNvGrpSpPr/>
          <p:nvPr/>
        </p:nvGrpSpPr>
        <p:grpSpPr>
          <a:xfrm>
            <a:off x="5693835" y="1635789"/>
            <a:ext cx="6064920" cy="4511011"/>
            <a:chOff x="5693835" y="1670714"/>
            <a:chExt cx="6064920" cy="4511011"/>
          </a:xfrm>
        </p:grpSpPr>
        <p:sp>
          <p:nvSpPr>
            <p:cNvPr id="83" name="矩形: 圆角 82"/>
            <p:cNvSpPr/>
            <p:nvPr/>
          </p:nvSpPr>
          <p:spPr>
            <a:xfrm>
              <a:off x="5814871" y="1670714"/>
              <a:ext cx="5943884" cy="4511011"/>
            </a:xfrm>
            <a:prstGeom prst="roundRect">
              <a:avLst>
                <a:gd name="adj" fmla="val 1083"/>
              </a:avLst>
            </a:prstGeom>
            <a:gradFill>
              <a:gsLst>
                <a:gs pos="100000">
                  <a:srgbClr val="0070C0">
                    <a:alpha val="7000"/>
                  </a:srgbClr>
                </a:gs>
                <a:gs pos="0">
                  <a:schemeClr val="accent1">
                    <a:alpha val="0"/>
                  </a:schemeClr>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grpSp>
          <p:nvGrpSpPr>
            <p:cNvPr id="10" name="组合 9"/>
            <p:cNvGrpSpPr/>
            <p:nvPr/>
          </p:nvGrpSpPr>
          <p:grpSpPr>
            <a:xfrm>
              <a:off x="5693835" y="1835722"/>
              <a:ext cx="6054567" cy="674028"/>
              <a:chOff x="5746364" y="2041875"/>
              <a:chExt cx="6054567" cy="674028"/>
            </a:xfrm>
          </p:grpSpPr>
          <p:sp>
            <p:nvSpPr>
              <p:cNvPr id="85" name="文本框 84"/>
              <p:cNvSpPr txBox="true"/>
              <p:nvPr/>
            </p:nvSpPr>
            <p:spPr>
              <a:xfrm>
                <a:off x="5922580" y="2367987"/>
                <a:ext cx="5878351" cy="347916"/>
              </a:xfrm>
              <a:prstGeom prst="rect">
                <a:avLst/>
              </a:prstGeom>
              <a:noFill/>
            </p:spPr>
            <p:txBody>
              <a:bodyPr wrap="square" rtlCol="0">
                <a:spAutoFit/>
              </a:bodyPr>
              <a:lstStyle/>
              <a:p>
                <a:pPr algn="just">
                  <a:lnSpc>
                    <a:spcPct val="112000"/>
                  </a:lnSpc>
                  <a:buClr>
                    <a:srgbClr val="0A81CA"/>
                  </a:buClr>
                </a:pPr>
                <a:r>
                  <a:rPr lang="zh-CN" altLang="en-US" sz="1600" kern="100" spc="30" dirty="0">
                    <a:solidFill>
                      <a:schemeClr val="tx1">
                        <a:lumMod val="85000"/>
                        <a:lumOff val="15000"/>
                      </a:schemeClr>
                    </a:solidFill>
                    <a:effectLst/>
                    <a:cs typeface="+mn-ea"/>
                    <a:sym typeface="+mn-lt"/>
                  </a:rPr>
                  <a:t>持续抓好</a:t>
                </a:r>
                <a:r>
                  <a:rPr lang="zh-CN" altLang="en-US" sz="1600" kern="100" spc="30" dirty="0">
                    <a:solidFill>
                      <a:srgbClr val="C00000"/>
                    </a:solidFill>
                    <a:effectLst/>
                    <a:cs typeface="+mn-ea"/>
                    <a:sym typeface="+mn-lt"/>
                  </a:rPr>
                  <a:t>旧城更新</a:t>
                </a:r>
                <a:r>
                  <a:rPr lang="zh-CN" altLang="en-US" sz="1600" kern="100" spc="30" dirty="0">
                    <a:solidFill>
                      <a:schemeClr val="tx1">
                        <a:lumMod val="85000"/>
                        <a:lumOff val="15000"/>
                      </a:schemeClr>
                    </a:solidFill>
                    <a:effectLst/>
                    <a:cs typeface="+mn-ea"/>
                    <a:sym typeface="+mn-lt"/>
                  </a:rPr>
                  <a:t>和</a:t>
                </a:r>
                <a:r>
                  <a:rPr lang="zh-CN" altLang="en-US" sz="1600" kern="100" spc="30" dirty="0">
                    <a:solidFill>
                      <a:srgbClr val="C00000"/>
                    </a:solidFill>
                    <a:effectLst/>
                    <a:cs typeface="+mn-ea"/>
                    <a:sym typeface="+mn-lt"/>
                  </a:rPr>
                  <a:t>保护</a:t>
                </a:r>
                <a:r>
                  <a:rPr lang="zh-CN" altLang="en-US" sz="1600" kern="100" spc="30" dirty="0">
                    <a:solidFill>
                      <a:schemeClr val="tx1">
                        <a:lumMod val="85000"/>
                        <a:lumOff val="15000"/>
                      </a:schemeClr>
                    </a:solidFill>
                    <a:effectLst/>
                    <a:cs typeface="+mn-ea"/>
                    <a:sym typeface="+mn-lt"/>
                  </a:rPr>
                  <a:t>，推动城区布局优化和功能升级。</a:t>
                </a:r>
                <a:endParaRPr lang="en-US" altLang="zh-CN" sz="1600" kern="100" dirty="0">
                  <a:solidFill>
                    <a:schemeClr val="tx1">
                      <a:lumMod val="85000"/>
                      <a:lumOff val="15000"/>
                    </a:schemeClr>
                  </a:solidFill>
                  <a:effectLst/>
                  <a:cs typeface="+mn-ea"/>
                  <a:sym typeface="+mn-lt"/>
                </a:endParaRPr>
              </a:p>
            </p:txBody>
          </p:sp>
          <p:sp>
            <p:nvSpPr>
              <p:cNvPr id="92" name="矩形 91"/>
              <p:cNvSpPr/>
              <p:nvPr/>
            </p:nvSpPr>
            <p:spPr>
              <a:xfrm>
                <a:off x="5746364" y="2267942"/>
                <a:ext cx="1249521" cy="90520"/>
              </a:xfrm>
              <a:prstGeom prst="rect">
                <a:avLst/>
              </a:prstGeom>
              <a:gradFill flip="none" rotWithShape="true">
                <a:gsLst>
                  <a:gs pos="100000">
                    <a:srgbClr val="FFC000"/>
                  </a:gs>
                  <a:gs pos="1000">
                    <a:schemeClr val="bg1">
                      <a:alpha val="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81CA"/>
                  </a:solidFill>
                  <a:cs typeface="+mn-ea"/>
                  <a:sym typeface="+mn-lt"/>
                </a:endParaRPr>
              </a:p>
            </p:txBody>
          </p:sp>
          <p:sp>
            <p:nvSpPr>
              <p:cNvPr id="93" name="文本占位符 5"/>
              <p:cNvSpPr txBox="true"/>
              <p:nvPr/>
            </p:nvSpPr>
            <p:spPr>
              <a:xfrm>
                <a:off x="5922580" y="2041875"/>
                <a:ext cx="1441623"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1800" b="1">
                    <a:solidFill>
                      <a:srgbClr val="0A81CA"/>
                    </a:solidFill>
                    <a:cs typeface="+mn-ea"/>
                    <a:sym typeface="+mn-lt"/>
                  </a:rPr>
                  <a:t>东昌府区</a:t>
                </a:r>
                <a:endParaRPr lang="zh-CN" altLang="en-US" sz="1800" b="1" dirty="0">
                  <a:solidFill>
                    <a:srgbClr val="0A81CA"/>
                  </a:solidFill>
                  <a:cs typeface="+mn-ea"/>
                  <a:sym typeface="+mn-lt"/>
                </a:endParaRPr>
              </a:p>
            </p:txBody>
          </p:sp>
        </p:grpSp>
        <p:grpSp>
          <p:nvGrpSpPr>
            <p:cNvPr id="11" name="组合 10"/>
            <p:cNvGrpSpPr/>
            <p:nvPr/>
          </p:nvGrpSpPr>
          <p:grpSpPr>
            <a:xfrm>
              <a:off x="5693835" y="2533708"/>
              <a:ext cx="6054567" cy="674028"/>
              <a:chOff x="5746364" y="2845831"/>
              <a:chExt cx="6054567" cy="674028"/>
            </a:xfrm>
          </p:grpSpPr>
          <p:sp>
            <p:nvSpPr>
              <p:cNvPr id="95" name="文本框 94"/>
              <p:cNvSpPr txBox="true"/>
              <p:nvPr/>
            </p:nvSpPr>
            <p:spPr>
              <a:xfrm>
                <a:off x="5922580" y="3171943"/>
                <a:ext cx="5878351" cy="347916"/>
              </a:xfrm>
              <a:prstGeom prst="rect">
                <a:avLst/>
              </a:prstGeom>
              <a:noFill/>
            </p:spPr>
            <p:txBody>
              <a:bodyPr wrap="square" rtlCol="0">
                <a:spAutoFit/>
              </a:bodyPr>
              <a:lstStyle/>
              <a:p>
                <a:pPr algn="just">
                  <a:lnSpc>
                    <a:spcPct val="112000"/>
                  </a:lnSpc>
                  <a:buClr>
                    <a:srgbClr val="0A81CA"/>
                  </a:buClr>
                </a:pPr>
                <a:r>
                  <a:rPr lang="zh-CN" altLang="en-US" sz="1600" kern="100" spc="30">
                    <a:solidFill>
                      <a:schemeClr val="tx1">
                        <a:lumMod val="85000"/>
                        <a:lumOff val="15000"/>
                      </a:schemeClr>
                    </a:solidFill>
                    <a:effectLst/>
                    <a:cs typeface="+mn-ea"/>
                    <a:sym typeface="+mn-lt"/>
                  </a:rPr>
                  <a:t>加快推动</a:t>
                </a:r>
                <a:r>
                  <a:rPr lang="zh-CN" altLang="en-US" sz="1600" kern="100" spc="30">
                    <a:solidFill>
                      <a:srgbClr val="C00000"/>
                    </a:solidFill>
                    <a:effectLst/>
                    <a:cs typeface="+mn-ea"/>
                    <a:sym typeface="+mn-lt"/>
                  </a:rPr>
                  <a:t>商贸品质升级</a:t>
                </a:r>
                <a:r>
                  <a:rPr lang="zh-CN" altLang="en-US" sz="1600" kern="100" spc="30">
                    <a:solidFill>
                      <a:schemeClr val="tx1">
                        <a:lumMod val="85000"/>
                        <a:lumOff val="15000"/>
                      </a:schemeClr>
                    </a:solidFill>
                    <a:effectLst/>
                    <a:cs typeface="+mn-ea"/>
                    <a:sym typeface="+mn-lt"/>
                  </a:rPr>
                  <a:t>，融入聊城主城区发展。</a:t>
                </a:r>
                <a:endParaRPr lang="en-US" altLang="zh-CN" sz="1600" kern="100" dirty="0">
                  <a:solidFill>
                    <a:schemeClr val="tx1">
                      <a:lumMod val="85000"/>
                      <a:lumOff val="15000"/>
                    </a:schemeClr>
                  </a:solidFill>
                  <a:effectLst/>
                  <a:cs typeface="+mn-ea"/>
                  <a:sym typeface="+mn-lt"/>
                </a:endParaRPr>
              </a:p>
            </p:txBody>
          </p:sp>
          <p:sp>
            <p:nvSpPr>
              <p:cNvPr id="97" name="矩形 96"/>
              <p:cNvSpPr/>
              <p:nvPr/>
            </p:nvSpPr>
            <p:spPr>
              <a:xfrm>
                <a:off x="5746364" y="3071898"/>
                <a:ext cx="1027633" cy="90520"/>
              </a:xfrm>
              <a:prstGeom prst="rect">
                <a:avLst/>
              </a:prstGeom>
              <a:gradFill flip="none" rotWithShape="true">
                <a:gsLst>
                  <a:gs pos="100000">
                    <a:srgbClr val="FFC000"/>
                  </a:gs>
                  <a:gs pos="1000">
                    <a:schemeClr val="bg1">
                      <a:alpha val="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81CA"/>
                  </a:solidFill>
                  <a:cs typeface="+mn-ea"/>
                  <a:sym typeface="+mn-lt"/>
                </a:endParaRPr>
              </a:p>
            </p:txBody>
          </p:sp>
          <p:sp>
            <p:nvSpPr>
              <p:cNvPr id="98" name="文本占位符 5"/>
              <p:cNvSpPr txBox="true"/>
              <p:nvPr/>
            </p:nvSpPr>
            <p:spPr>
              <a:xfrm>
                <a:off x="5922580" y="2845831"/>
                <a:ext cx="1441623"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1800" b="1">
                    <a:solidFill>
                      <a:srgbClr val="0A81CA"/>
                    </a:solidFill>
                    <a:cs typeface="+mn-ea"/>
                    <a:sym typeface="+mn-lt"/>
                  </a:rPr>
                  <a:t>茌平区</a:t>
                </a:r>
                <a:endParaRPr lang="zh-CN" altLang="en-US" sz="1800" b="1" dirty="0">
                  <a:solidFill>
                    <a:srgbClr val="0A81CA"/>
                  </a:solidFill>
                  <a:cs typeface="+mn-ea"/>
                  <a:sym typeface="+mn-lt"/>
                </a:endParaRPr>
              </a:p>
            </p:txBody>
          </p:sp>
        </p:grpSp>
        <p:grpSp>
          <p:nvGrpSpPr>
            <p:cNvPr id="8" name="组合 7"/>
            <p:cNvGrpSpPr/>
            <p:nvPr/>
          </p:nvGrpSpPr>
          <p:grpSpPr>
            <a:xfrm>
              <a:off x="5693835" y="4205461"/>
              <a:ext cx="6054567" cy="949809"/>
              <a:chOff x="5746364" y="4142230"/>
              <a:chExt cx="6054567" cy="949809"/>
            </a:xfrm>
          </p:grpSpPr>
          <p:sp>
            <p:nvSpPr>
              <p:cNvPr id="100" name="文本框 99"/>
              <p:cNvSpPr txBox="true"/>
              <p:nvPr/>
            </p:nvSpPr>
            <p:spPr>
              <a:xfrm>
                <a:off x="5922580" y="4468342"/>
                <a:ext cx="5878351" cy="623697"/>
              </a:xfrm>
              <a:prstGeom prst="rect">
                <a:avLst/>
              </a:prstGeom>
              <a:noFill/>
            </p:spPr>
            <p:txBody>
              <a:bodyPr wrap="square" rtlCol="0">
                <a:spAutoFit/>
              </a:bodyPr>
              <a:lstStyle/>
              <a:p>
                <a:pPr algn="just">
                  <a:lnSpc>
                    <a:spcPct val="112000"/>
                  </a:lnSpc>
                  <a:buClr>
                    <a:srgbClr val="0A81CA"/>
                  </a:buClr>
                </a:pPr>
                <a:r>
                  <a:rPr lang="zh-CN" altLang="en-US" sz="1600" kern="100" spc="30">
                    <a:solidFill>
                      <a:schemeClr val="tx1">
                        <a:lumMod val="85000"/>
                        <a:lumOff val="15000"/>
                      </a:schemeClr>
                    </a:solidFill>
                    <a:effectLst/>
                    <a:cs typeface="+mn-ea"/>
                    <a:sym typeface="+mn-lt"/>
                  </a:rPr>
                  <a:t>高标准推进</a:t>
                </a:r>
                <a:r>
                  <a:rPr lang="zh-CN" altLang="en-US" sz="1600" kern="100" spc="30">
                    <a:solidFill>
                      <a:srgbClr val="C00000"/>
                    </a:solidFill>
                    <a:effectLst/>
                    <a:cs typeface="+mn-ea"/>
                    <a:sym typeface="+mn-lt"/>
                  </a:rPr>
                  <a:t>商业基础设施建设</a:t>
                </a:r>
                <a:r>
                  <a:rPr lang="zh-CN" altLang="en-US" sz="1600" kern="100" spc="30">
                    <a:solidFill>
                      <a:schemeClr val="tx1">
                        <a:lumMod val="85000"/>
                        <a:lumOff val="15000"/>
                      </a:schemeClr>
                    </a:solidFill>
                    <a:effectLst/>
                    <a:cs typeface="+mn-ea"/>
                    <a:sym typeface="+mn-lt"/>
                  </a:rPr>
                  <a:t>，加快形成高能级、紧凑型、现代化的城区商圈。</a:t>
                </a:r>
                <a:endParaRPr lang="en-US" altLang="zh-CN" sz="1600" kern="100" dirty="0">
                  <a:solidFill>
                    <a:schemeClr val="tx1">
                      <a:lumMod val="85000"/>
                      <a:lumOff val="15000"/>
                    </a:schemeClr>
                  </a:solidFill>
                  <a:effectLst/>
                  <a:cs typeface="+mn-ea"/>
                  <a:sym typeface="+mn-lt"/>
                </a:endParaRPr>
              </a:p>
            </p:txBody>
          </p:sp>
          <p:sp>
            <p:nvSpPr>
              <p:cNvPr id="102" name="矩形 101"/>
              <p:cNvSpPr/>
              <p:nvPr/>
            </p:nvSpPr>
            <p:spPr>
              <a:xfrm>
                <a:off x="5746364" y="4368297"/>
                <a:ext cx="2097608" cy="90520"/>
              </a:xfrm>
              <a:prstGeom prst="rect">
                <a:avLst/>
              </a:prstGeom>
              <a:gradFill flip="none" rotWithShape="true">
                <a:gsLst>
                  <a:gs pos="100000">
                    <a:srgbClr val="FFC000"/>
                  </a:gs>
                  <a:gs pos="1000">
                    <a:schemeClr val="bg1">
                      <a:alpha val="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81CA"/>
                  </a:solidFill>
                  <a:cs typeface="+mn-ea"/>
                  <a:sym typeface="+mn-lt"/>
                </a:endParaRPr>
              </a:p>
            </p:txBody>
          </p:sp>
          <p:sp>
            <p:nvSpPr>
              <p:cNvPr id="103" name="文本占位符 5"/>
              <p:cNvSpPr txBox="true"/>
              <p:nvPr/>
            </p:nvSpPr>
            <p:spPr>
              <a:xfrm>
                <a:off x="5922580" y="4142230"/>
                <a:ext cx="2054742"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1800" b="1">
                    <a:solidFill>
                      <a:srgbClr val="0A81CA"/>
                    </a:solidFill>
                    <a:cs typeface="+mn-ea"/>
                    <a:sym typeface="+mn-lt"/>
                  </a:rPr>
                  <a:t>高新区、高铁新区</a:t>
                </a:r>
                <a:endParaRPr lang="zh-CN" altLang="en-US" sz="1800" b="1" dirty="0">
                  <a:solidFill>
                    <a:srgbClr val="0A81CA"/>
                  </a:solidFill>
                  <a:cs typeface="+mn-ea"/>
                  <a:sym typeface="+mn-lt"/>
                </a:endParaRPr>
              </a:p>
            </p:txBody>
          </p:sp>
        </p:grpSp>
        <p:grpSp>
          <p:nvGrpSpPr>
            <p:cNvPr id="9" name="组合 8"/>
            <p:cNvGrpSpPr/>
            <p:nvPr/>
          </p:nvGrpSpPr>
          <p:grpSpPr>
            <a:xfrm>
              <a:off x="5693835" y="5179229"/>
              <a:ext cx="6054567" cy="949809"/>
              <a:chOff x="5746364" y="5192406"/>
              <a:chExt cx="6054567" cy="949809"/>
            </a:xfrm>
          </p:grpSpPr>
          <p:sp>
            <p:nvSpPr>
              <p:cNvPr id="110" name="文本框 109"/>
              <p:cNvSpPr txBox="true"/>
              <p:nvPr/>
            </p:nvSpPr>
            <p:spPr>
              <a:xfrm>
                <a:off x="5922580" y="5518518"/>
                <a:ext cx="5878351" cy="623697"/>
              </a:xfrm>
              <a:prstGeom prst="rect">
                <a:avLst/>
              </a:prstGeom>
              <a:noFill/>
            </p:spPr>
            <p:txBody>
              <a:bodyPr wrap="square" rtlCol="0">
                <a:spAutoFit/>
              </a:bodyPr>
              <a:lstStyle/>
              <a:p>
                <a:pPr algn="just">
                  <a:lnSpc>
                    <a:spcPct val="112000"/>
                  </a:lnSpc>
                  <a:buClr>
                    <a:srgbClr val="0A81CA"/>
                  </a:buClr>
                </a:pPr>
                <a:r>
                  <a:rPr lang="zh-CN" altLang="en-US" sz="1600" kern="100" spc="30">
                    <a:solidFill>
                      <a:schemeClr val="tx1">
                        <a:lumMod val="85000"/>
                        <a:lumOff val="15000"/>
                      </a:schemeClr>
                    </a:solidFill>
                    <a:effectLst/>
                    <a:cs typeface="+mn-ea"/>
                    <a:sym typeface="+mn-lt"/>
                  </a:rPr>
                  <a:t>有序推进</a:t>
                </a:r>
                <a:r>
                  <a:rPr lang="zh-CN" altLang="en-US" sz="1600" kern="100" spc="30">
                    <a:solidFill>
                      <a:srgbClr val="C00000"/>
                    </a:solidFill>
                    <a:effectLst/>
                    <a:cs typeface="+mn-ea"/>
                    <a:sym typeface="+mn-lt"/>
                  </a:rPr>
                  <a:t>商旅融合</a:t>
                </a:r>
                <a:r>
                  <a:rPr lang="zh-CN" altLang="en-US" sz="1600" kern="100" spc="30">
                    <a:solidFill>
                      <a:schemeClr val="tx1">
                        <a:lumMod val="85000"/>
                        <a:lumOff val="15000"/>
                      </a:schemeClr>
                    </a:solidFill>
                    <a:effectLst/>
                    <a:cs typeface="+mn-ea"/>
                    <a:sym typeface="+mn-lt"/>
                  </a:rPr>
                  <a:t>，加快形成集休闲、旅游于一体的特色商贸服务功能区。</a:t>
                </a:r>
                <a:endParaRPr lang="en-US" altLang="zh-CN" sz="1600" kern="100" dirty="0">
                  <a:solidFill>
                    <a:schemeClr val="tx1">
                      <a:lumMod val="85000"/>
                      <a:lumOff val="15000"/>
                    </a:schemeClr>
                  </a:solidFill>
                  <a:effectLst/>
                  <a:cs typeface="+mn-ea"/>
                  <a:sym typeface="+mn-lt"/>
                </a:endParaRPr>
              </a:p>
            </p:txBody>
          </p:sp>
          <p:sp>
            <p:nvSpPr>
              <p:cNvPr id="112" name="矩形 111"/>
              <p:cNvSpPr/>
              <p:nvPr/>
            </p:nvSpPr>
            <p:spPr>
              <a:xfrm>
                <a:off x="5746364" y="5418473"/>
                <a:ext cx="1027633" cy="90520"/>
              </a:xfrm>
              <a:prstGeom prst="rect">
                <a:avLst/>
              </a:prstGeom>
              <a:gradFill flip="none" rotWithShape="true">
                <a:gsLst>
                  <a:gs pos="100000">
                    <a:srgbClr val="FFC000"/>
                  </a:gs>
                  <a:gs pos="1000">
                    <a:schemeClr val="bg1">
                      <a:alpha val="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81CA"/>
                  </a:solidFill>
                  <a:cs typeface="+mn-ea"/>
                  <a:sym typeface="+mn-lt"/>
                </a:endParaRPr>
              </a:p>
            </p:txBody>
          </p:sp>
          <p:sp>
            <p:nvSpPr>
              <p:cNvPr id="113" name="文本占位符 5"/>
              <p:cNvSpPr txBox="true"/>
              <p:nvPr/>
            </p:nvSpPr>
            <p:spPr>
              <a:xfrm>
                <a:off x="5922580" y="5192406"/>
                <a:ext cx="1441623"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1800" b="1">
                    <a:solidFill>
                      <a:srgbClr val="0A81CA"/>
                    </a:solidFill>
                    <a:cs typeface="+mn-ea"/>
                    <a:sym typeface="+mn-lt"/>
                  </a:rPr>
                  <a:t>度假区</a:t>
                </a:r>
                <a:endParaRPr lang="zh-CN" altLang="en-US" sz="1800" b="1" dirty="0">
                  <a:solidFill>
                    <a:srgbClr val="0A81CA"/>
                  </a:solidFill>
                  <a:cs typeface="+mn-ea"/>
                  <a:sym typeface="+mn-lt"/>
                </a:endParaRPr>
              </a:p>
            </p:txBody>
          </p:sp>
        </p:grpSp>
        <p:grpSp>
          <p:nvGrpSpPr>
            <p:cNvPr id="2" name="组合 1"/>
            <p:cNvGrpSpPr/>
            <p:nvPr/>
          </p:nvGrpSpPr>
          <p:grpSpPr>
            <a:xfrm>
              <a:off x="5693835" y="3231694"/>
              <a:ext cx="6064920" cy="949809"/>
              <a:chOff x="5746364" y="3455431"/>
              <a:chExt cx="6064920" cy="949809"/>
            </a:xfrm>
          </p:grpSpPr>
          <p:sp>
            <p:nvSpPr>
              <p:cNvPr id="52" name="文本框 51"/>
              <p:cNvSpPr txBox="true"/>
              <p:nvPr/>
            </p:nvSpPr>
            <p:spPr>
              <a:xfrm>
                <a:off x="5922580" y="3781543"/>
                <a:ext cx="5888704" cy="623697"/>
              </a:xfrm>
              <a:prstGeom prst="rect">
                <a:avLst/>
              </a:prstGeom>
              <a:noFill/>
            </p:spPr>
            <p:txBody>
              <a:bodyPr wrap="square" rtlCol="0">
                <a:spAutoFit/>
              </a:bodyPr>
              <a:lstStyle/>
              <a:p>
                <a:pPr algn="just">
                  <a:lnSpc>
                    <a:spcPct val="112000"/>
                  </a:lnSpc>
                  <a:buClr>
                    <a:srgbClr val="0A81CA"/>
                  </a:buClr>
                </a:pPr>
                <a:r>
                  <a:rPr lang="zh-CN" altLang="en-US" sz="1600" kern="100" spc="30">
                    <a:solidFill>
                      <a:schemeClr val="tx1">
                        <a:lumMod val="85000"/>
                        <a:lumOff val="15000"/>
                      </a:schemeClr>
                    </a:solidFill>
                    <a:effectLst/>
                    <a:cs typeface="+mn-ea"/>
                    <a:sym typeface="+mn-lt"/>
                  </a:rPr>
                  <a:t>高质量推动经开区</a:t>
                </a:r>
                <a:r>
                  <a:rPr lang="zh-CN" altLang="en-US" sz="1600" kern="100" spc="30">
                    <a:solidFill>
                      <a:srgbClr val="C00000"/>
                    </a:solidFill>
                    <a:effectLst/>
                    <a:cs typeface="+mn-ea"/>
                    <a:sym typeface="+mn-lt"/>
                  </a:rPr>
                  <a:t>商品市场</a:t>
                </a:r>
                <a:r>
                  <a:rPr lang="zh-CN" altLang="en-US" sz="1600" kern="100" spc="30">
                    <a:solidFill>
                      <a:schemeClr val="tx1">
                        <a:lumMod val="85000"/>
                        <a:lumOff val="15000"/>
                      </a:schemeClr>
                    </a:solidFill>
                    <a:effectLst/>
                    <a:cs typeface="+mn-ea"/>
                    <a:sym typeface="+mn-lt"/>
                  </a:rPr>
                  <a:t>、</a:t>
                </a:r>
                <a:r>
                  <a:rPr lang="zh-CN" altLang="en-US" sz="1600" kern="100" spc="30">
                    <a:solidFill>
                      <a:srgbClr val="C00000"/>
                    </a:solidFill>
                    <a:effectLst/>
                    <a:cs typeface="+mn-ea"/>
                    <a:sym typeface="+mn-lt"/>
                  </a:rPr>
                  <a:t>物流企业</a:t>
                </a:r>
                <a:r>
                  <a:rPr lang="zh-CN" altLang="en-US" sz="1600" kern="100" spc="30">
                    <a:solidFill>
                      <a:schemeClr val="tx1">
                        <a:lumMod val="85000"/>
                        <a:lumOff val="15000"/>
                      </a:schemeClr>
                    </a:solidFill>
                    <a:effectLst/>
                    <a:cs typeface="+mn-ea"/>
                    <a:sym typeface="+mn-lt"/>
                  </a:rPr>
                  <a:t>集聚优化升级，完善生产、生活服务功能。</a:t>
                </a:r>
                <a:endParaRPr lang="en-US" altLang="zh-CN" sz="1600" kern="100" dirty="0">
                  <a:solidFill>
                    <a:schemeClr val="tx1">
                      <a:lumMod val="85000"/>
                      <a:lumOff val="15000"/>
                    </a:schemeClr>
                  </a:solidFill>
                  <a:effectLst/>
                  <a:cs typeface="+mn-ea"/>
                  <a:sym typeface="+mn-lt"/>
                </a:endParaRPr>
              </a:p>
            </p:txBody>
          </p:sp>
          <p:sp>
            <p:nvSpPr>
              <p:cNvPr id="53" name="矩形 52"/>
              <p:cNvSpPr/>
              <p:nvPr/>
            </p:nvSpPr>
            <p:spPr>
              <a:xfrm>
                <a:off x="5746364" y="3681498"/>
                <a:ext cx="1027633" cy="90520"/>
              </a:xfrm>
              <a:prstGeom prst="rect">
                <a:avLst/>
              </a:prstGeom>
              <a:gradFill flip="none" rotWithShape="true">
                <a:gsLst>
                  <a:gs pos="100000">
                    <a:srgbClr val="FFC000"/>
                  </a:gs>
                  <a:gs pos="1000">
                    <a:schemeClr val="bg1">
                      <a:alpha val="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81CA"/>
                  </a:solidFill>
                  <a:cs typeface="+mn-ea"/>
                  <a:sym typeface="+mn-lt"/>
                </a:endParaRPr>
              </a:p>
            </p:txBody>
          </p:sp>
          <p:sp>
            <p:nvSpPr>
              <p:cNvPr id="54" name="文本占位符 5"/>
              <p:cNvSpPr txBox="true"/>
              <p:nvPr/>
            </p:nvSpPr>
            <p:spPr>
              <a:xfrm>
                <a:off x="5922580" y="3455431"/>
                <a:ext cx="1441623"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1800" b="1">
                    <a:solidFill>
                      <a:srgbClr val="0A81CA"/>
                    </a:solidFill>
                    <a:cs typeface="+mn-ea"/>
                    <a:sym typeface="+mn-lt"/>
                  </a:rPr>
                  <a:t>经开区</a:t>
                </a:r>
                <a:endParaRPr lang="zh-CN" altLang="en-US" sz="1800" b="1" dirty="0">
                  <a:solidFill>
                    <a:srgbClr val="0A81CA"/>
                  </a:solidFill>
                  <a:cs typeface="+mn-ea"/>
                  <a:sym typeface="+mn-lt"/>
                </a:endParaRPr>
              </a:p>
            </p:txBody>
          </p:sp>
        </p:grpSp>
      </p:grpSp>
      <p:grpSp>
        <p:nvGrpSpPr>
          <p:cNvPr id="20" name="组合 19"/>
          <p:cNvGrpSpPr/>
          <p:nvPr/>
        </p:nvGrpSpPr>
        <p:grpSpPr>
          <a:xfrm>
            <a:off x="433245" y="6207126"/>
            <a:ext cx="11325510" cy="478194"/>
            <a:chOff x="433245" y="6235701"/>
            <a:chExt cx="11325510" cy="478194"/>
          </a:xfrm>
        </p:grpSpPr>
        <p:sp>
          <p:nvSpPr>
            <p:cNvPr id="19" name="矩形: 圆角 18"/>
            <p:cNvSpPr/>
            <p:nvPr/>
          </p:nvSpPr>
          <p:spPr>
            <a:xfrm>
              <a:off x="433245" y="6235701"/>
              <a:ext cx="11325510" cy="478194"/>
            </a:xfrm>
            <a:prstGeom prst="roundRect">
              <a:avLst/>
            </a:prstGeom>
            <a:gradFill flip="none" rotWithShape="true">
              <a:gsLst>
                <a:gs pos="100000">
                  <a:srgbClr val="0070C0"/>
                </a:gs>
                <a:gs pos="1000">
                  <a:srgbClr val="0A81CA"/>
                </a:gs>
              </a:gsLst>
              <a:lin ang="810000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sp>
          <p:nvSpPr>
            <p:cNvPr id="59" name="文本框 58"/>
            <p:cNvSpPr txBox="true"/>
            <p:nvPr/>
          </p:nvSpPr>
          <p:spPr>
            <a:xfrm>
              <a:off x="2390775" y="6265218"/>
              <a:ext cx="7410450" cy="400110"/>
            </a:xfrm>
            <a:prstGeom prst="rect">
              <a:avLst/>
            </a:prstGeom>
            <a:noFill/>
          </p:spPr>
          <p:txBody>
            <a:bodyPr wrap="square">
              <a:spAutoFit/>
            </a:bodyPr>
            <a:lstStyle/>
            <a:p>
              <a:pPr marL="0" marR="0" algn="ctr">
                <a:spcBef>
                  <a:spcPts val="0"/>
                </a:spcBef>
                <a:spcAft>
                  <a:spcPts val="0"/>
                </a:spcAft>
              </a:pPr>
              <a:r>
                <a:rPr lang="zh-CN" altLang="en-US" sz="2000" b="1" kern="100" spc="30">
                  <a:solidFill>
                    <a:schemeClr val="bg1"/>
                  </a:solidFill>
                  <a:cs typeface="+mn-ea"/>
                </a:rPr>
                <a:t>争取</a:t>
              </a:r>
              <a:r>
                <a:rPr lang="en-US" altLang="zh-CN" sz="2000" b="1" kern="100" spc="30">
                  <a:solidFill>
                    <a:srgbClr val="FFFF00"/>
                  </a:solidFill>
                  <a:cs typeface="+mn-ea"/>
                </a:rPr>
                <a:t>1-2</a:t>
              </a:r>
              <a:r>
                <a:rPr lang="zh-CN" altLang="en-US" sz="2000" b="1" kern="100" spc="30">
                  <a:solidFill>
                    <a:schemeClr val="bg1"/>
                  </a:solidFill>
                  <a:cs typeface="+mn-ea"/>
                </a:rPr>
                <a:t>个县（市、区）进入</a:t>
              </a:r>
              <a:r>
                <a:rPr lang="zh-CN" altLang="en-US" sz="2000" b="1" kern="100" spc="30">
                  <a:solidFill>
                    <a:srgbClr val="FFFF00"/>
                  </a:solidFill>
                  <a:cs typeface="+mn-ea"/>
                </a:rPr>
                <a:t>全省十大流通强县</a:t>
              </a:r>
              <a:r>
                <a:rPr lang="zh-CN" altLang="en-US" sz="2000" b="1" kern="100" spc="30">
                  <a:solidFill>
                    <a:schemeClr val="bg1"/>
                  </a:solidFill>
                  <a:cs typeface="+mn-ea"/>
                </a:rPr>
                <a:t>。</a:t>
              </a:r>
              <a:endParaRPr lang="zh-CN" altLang="en-US" sz="2000" b="1" kern="100" spc="30">
                <a:solidFill>
                  <a:schemeClr val="bg1"/>
                </a:solidFill>
                <a:cs typeface="+mn-ea"/>
              </a:endParaRPr>
            </a:p>
          </p:txBody>
        </p:sp>
      </p:grpSp>
      <p:grpSp>
        <p:nvGrpSpPr>
          <p:cNvPr id="38" name="组合 37"/>
          <p:cNvGrpSpPr/>
          <p:nvPr/>
        </p:nvGrpSpPr>
        <p:grpSpPr>
          <a:xfrm>
            <a:off x="685627" y="1117601"/>
            <a:ext cx="3324398" cy="502112"/>
            <a:chOff x="733252" y="1326689"/>
            <a:chExt cx="2586071" cy="502112"/>
          </a:xfrm>
        </p:grpSpPr>
        <p:sp>
          <p:nvSpPr>
            <p:cNvPr id="44" name="矩形: 圆角 43"/>
            <p:cNvSpPr/>
            <p:nvPr/>
          </p:nvSpPr>
          <p:spPr>
            <a:xfrm>
              <a:off x="733252" y="1326689"/>
              <a:ext cx="2586071"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文本框 44"/>
            <p:cNvSpPr txBox="true"/>
            <p:nvPr/>
          </p:nvSpPr>
          <p:spPr>
            <a:xfrm>
              <a:off x="770300" y="1377690"/>
              <a:ext cx="2474365" cy="400110"/>
            </a:xfrm>
            <a:prstGeom prst="rect">
              <a:avLst/>
            </a:prstGeom>
            <a:noFill/>
          </p:spPr>
          <p:txBody>
            <a:bodyPr wrap="square" rtlCol="0">
              <a:spAutoFit/>
            </a:bodyPr>
            <a:lstStyle/>
            <a:p>
              <a:r>
                <a:rPr lang="zh-CN" altLang="en-US" sz="2000" b="1" kern="100" dirty="0">
                  <a:solidFill>
                    <a:srgbClr val="0070C0"/>
                  </a:solidFill>
                  <a:cs typeface="+mn-ea"/>
                  <a:sym typeface="+mn-lt"/>
                </a:rPr>
                <a:t>（一）商贸流通重点工程</a:t>
              </a:r>
              <a:endParaRPr lang="en-US" altLang="zh-CN" sz="2000" b="1" kern="100" dirty="0">
                <a:solidFill>
                  <a:srgbClr val="0070C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9"/>
                                        </p:tgtEl>
                                        <p:attrNameLst>
                                          <p:attrName>style.visibility</p:attrName>
                                        </p:attrNameLst>
                                      </p:cBhvr>
                                      <p:to>
                                        <p:strVal val="visible"/>
                                      </p:to>
                                    </p:set>
                                    <p:animEffect transition="in" filter="fade">
                                      <p:cBhvr>
                                        <p:cTn id="11" dur="500"/>
                                        <p:tgtEl>
                                          <p:spTgt spid="11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098959" y="380197"/>
            <a:ext cx="9994081" cy="2820204"/>
            <a:chOff x="1258230" y="557996"/>
            <a:chExt cx="9994081" cy="3247147"/>
          </a:xfrm>
        </p:grpSpPr>
        <p:grpSp>
          <p:nvGrpSpPr>
            <p:cNvPr id="2" name="组合 1"/>
            <p:cNvGrpSpPr/>
            <p:nvPr/>
          </p:nvGrpSpPr>
          <p:grpSpPr>
            <a:xfrm>
              <a:off x="1258230" y="557996"/>
              <a:ext cx="9660438" cy="3247147"/>
              <a:chOff x="1259976" y="1307296"/>
              <a:chExt cx="9660438" cy="3247147"/>
            </a:xfrm>
          </p:grpSpPr>
          <p:grpSp>
            <p:nvGrpSpPr>
              <p:cNvPr id="4" name="组合 3"/>
              <p:cNvGrpSpPr/>
              <p:nvPr/>
            </p:nvGrpSpPr>
            <p:grpSpPr>
              <a:xfrm>
                <a:off x="1259976" y="1682321"/>
                <a:ext cx="9660438" cy="2872122"/>
                <a:chOff x="7062788" y="2019304"/>
                <a:chExt cx="3520636" cy="2830363"/>
              </a:xfrm>
            </p:grpSpPr>
            <p:grpSp>
              <p:nvGrpSpPr>
                <p:cNvPr id="5" name="组合 4"/>
                <p:cNvGrpSpPr/>
                <p:nvPr/>
              </p:nvGrpSpPr>
              <p:grpSpPr>
                <a:xfrm>
                  <a:off x="7067714" y="2019304"/>
                  <a:ext cx="3515710" cy="2830363"/>
                  <a:chOff x="911225" y="1380521"/>
                  <a:chExt cx="3515710" cy="3321691"/>
                </a:xfrm>
              </p:grpSpPr>
              <p:sp>
                <p:nvSpPr>
                  <p:cNvPr id="7" name="矩形: 圆角 6"/>
                  <p:cNvSpPr/>
                  <p:nvPr/>
                </p:nvSpPr>
                <p:spPr>
                  <a:xfrm>
                    <a:off x="911225" y="1380521"/>
                    <a:ext cx="3515710" cy="3321691"/>
                  </a:xfrm>
                  <a:prstGeom prst="roundRect">
                    <a:avLst>
                      <a:gd name="adj" fmla="val 0"/>
                    </a:avLst>
                  </a:pr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cxnSp>
                <p:nvCxnSpPr>
                  <p:cNvPr id="8" name="直接连接符 7"/>
                  <p:cNvCxnSpPr/>
                  <p:nvPr/>
                </p:nvCxnSpPr>
                <p:spPr>
                  <a:xfrm>
                    <a:off x="1131651" y="1380521"/>
                    <a:ext cx="3295284" cy="0"/>
                  </a:xfrm>
                  <a:prstGeom prst="line">
                    <a:avLst/>
                  </a:prstGeom>
                  <a:ln w="6350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true">
                  <a:off x="7062788" y="4806436"/>
                  <a:ext cx="2765504" cy="43230"/>
                </a:xfrm>
                <a:prstGeom prst="line">
                  <a:avLst/>
                </a:prstGeom>
                <a:ln w="6350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9" name="文本框 8"/>
              <p:cNvSpPr txBox="true"/>
              <p:nvPr/>
            </p:nvSpPr>
            <p:spPr>
              <a:xfrm>
                <a:off x="1273492" y="1307296"/>
                <a:ext cx="432928" cy="512716"/>
              </a:xfrm>
              <a:custGeom>
                <a:avLst/>
                <a:gdLst/>
                <a:ahLst/>
                <a:cxnLst/>
                <a:rect l="l" t="t" r="r" b="b"/>
                <a:pathLst>
                  <a:path w="468781" h="406077">
                    <a:moveTo>
                      <a:pt x="422002" y="0"/>
                    </a:moveTo>
                    <a:lnTo>
                      <a:pt x="468781" y="88580"/>
                    </a:lnTo>
                    <a:cubicBezTo>
                      <a:pt x="430628" y="106496"/>
                      <a:pt x="404253" y="124328"/>
                      <a:pt x="389655" y="142077"/>
                    </a:cubicBezTo>
                    <a:cubicBezTo>
                      <a:pt x="375057" y="159826"/>
                      <a:pt x="366929" y="180810"/>
                      <a:pt x="365271" y="205029"/>
                    </a:cubicBezTo>
                    <a:lnTo>
                      <a:pt x="468781" y="205029"/>
                    </a:lnTo>
                    <a:lnTo>
                      <a:pt x="468781" y="406077"/>
                    </a:lnTo>
                    <a:lnTo>
                      <a:pt x="252305" y="406077"/>
                    </a:lnTo>
                    <a:lnTo>
                      <a:pt x="252305" y="239367"/>
                    </a:lnTo>
                    <a:cubicBezTo>
                      <a:pt x="252305" y="177990"/>
                      <a:pt x="265078" y="129553"/>
                      <a:pt x="290624" y="94055"/>
                    </a:cubicBezTo>
                    <a:cubicBezTo>
                      <a:pt x="316170" y="58556"/>
                      <a:pt x="359962" y="27204"/>
                      <a:pt x="422002" y="0"/>
                    </a:cubicBezTo>
                    <a:close/>
                    <a:moveTo>
                      <a:pt x="169696" y="0"/>
                    </a:moveTo>
                    <a:lnTo>
                      <a:pt x="216475" y="88580"/>
                    </a:lnTo>
                    <a:cubicBezTo>
                      <a:pt x="178322" y="106496"/>
                      <a:pt x="151947" y="124328"/>
                      <a:pt x="137350" y="142077"/>
                    </a:cubicBezTo>
                    <a:cubicBezTo>
                      <a:pt x="122752" y="159826"/>
                      <a:pt x="114624" y="180810"/>
                      <a:pt x="112965" y="205029"/>
                    </a:cubicBezTo>
                    <a:lnTo>
                      <a:pt x="216475" y="205029"/>
                    </a:lnTo>
                    <a:lnTo>
                      <a:pt x="216475" y="406077"/>
                    </a:lnTo>
                    <a:lnTo>
                      <a:pt x="0" y="406077"/>
                    </a:lnTo>
                    <a:lnTo>
                      <a:pt x="0" y="239367"/>
                    </a:lnTo>
                    <a:cubicBezTo>
                      <a:pt x="0" y="177990"/>
                      <a:pt x="12772" y="129553"/>
                      <a:pt x="38318" y="94055"/>
                    </a:cubicBezTo>
                    <a:cubicBezTo>
                      <a:pt x="63864" y="58556"/>
                      <a:pt x="107657" y="27204"/>
                      <a:pt x="16969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false" anchor="t" anchorCtr="false" forceAA="false" compatLnSpc="true">
                <a:noAutofit/>
              </a:bodyPr>
              <a:lstStyle/>
              <a:p>
                <a:pPr algn="ctr"/>
                <a:endParaRPr lang="zh-CN" altLang="en-US" sz="8000" b="1" spc="600" dirty="0">
                  <a:solidFill>
                    <a:schemeClr val="bg1"/>
                  </a:solidFill>
                  <a:cs typeface="+mn-ea"/>
                  <a:sym typeface="+mn-lt"/>
                </a:endParaRPr>
              </a:p>
            </p:txBody>
          </p:sp>
          <p:sp>
            <p:nvSpPr>
              <p:cNvPr id="11" name="文本框 10"/>
              <p:cNvSpPr txBox="true"/>
              <p:nvPr/>
            </p:nvSpPr>
            <p:spPr>
              <a:xfrm>
                <a:off x="1967229" y="1942261"/>
                <a:ext cx="6201546" cy="2063615"/>
              </a:xfrm>
              <a:prstGeom prst="rect">
                <a:avLst/>
              </a:prstGeom>
              <a:noFill/>
            </p:spPr>
            <p:txBody>
              <a:bodyPr wrap="square" lIns="0" tIns="0" rIns="0" bIns="0" rtlCol="0">
                <a:spAutoFit/>
              </a:bodyPr>
              <a:lstStyle/>
              <a:p>
                <a:pPr algn="just">
                  <a:lnSpc>
                    <a:spcPct val="150000"/>
                  </a:lnSpc>
                </a:pPr>
                <a:r>
                  <a:rPr lang="zh-CN" altLang="en-US" sz="2000" spc="300" dirty="0">
                    <a:solidFill>
                      <a:schemeClr val="tx1">
                        <a:lumMod val="75000"/>
                        <a:lumOff val="25000"/>
                      </a:schemeClr>
                    </a:solidFill>
                    <a:cs typeface="+mn-ea"/>
                    <a:sym typeface="+mn-lt"/>
                  </a:rPr>
                  <a:t>      构建新发展格局绝不是闭关内顾，而是要从供给和需求两端同时发力，全面畅通生产、分配、流通、消费各环节，在提高经济韧性和竞争力的同时，建设更高水平的开放型经济新体制。</a:t>
                </a:r>
                <a:endParaRPr lang="zh-CN" altLang="en-US" sz="2000" spc="300" dirty="0">
                  <a:solidFill>
                    <a:schemeClr val="tx1">
                      <a:lumMod val="75000"/>
                      <a:lumOff val="25000"/>
                    </a:schemeClr>
                  </a:solidFill>
                  <a:cs typeface="+mn-ea"/>
                  <a:sym typeface="+mn-lt"/>
                </a:endParaRPr>
              </a:p>
            </p:txBody>
          </p:sp>
        </p:grpSp>
        <p:pic>
          <p:nvPicPr>
            <p:cNvPr id="14" name="图片 13"/>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flipH="true">
              <a:off x="8925733" y="1078790"/>
              <a:ext cx="2326578" cy="2726352"/>
            </a:xfrm>
            <a:prstGeom prst="rect">
              <a:avLst/>
            </a:prstGeom>
          </p:spPr>
        </p:pic>
      </p:grpSp>
      <p:grpSp>
        <p:nvGrpSpPr>
          <p:cNvPr id="29" name="组合 28"/>
          <p:cNvGrpSpPr/>
          <p:nvPr/>
        </p:nvGrpSpPr>
        <p:grpSpPr>
          <a:xfrm>
            <a:off x="946150" y="3638739"/>
            <a:ext cx="10299700" cy="1328601"/>
            <a:chOff x="946149" y="3720975"/>
            <a:chExt cx="10299700" cy="1328601"/>
          </a:xfrm>
        </p:grpSpPr>
        <p:sp>
          <p:nvSpPr>
            <p:cNvPr id="28" name="矩形: 圆角 27"/>
            <p:cNvSpPr/>
            <p:nvPr/>
          </p:nvSpPr>
          <p:spPr>
            <a:xfrm>
              <a:off x="946149" y="3959403"/>
              <a:ext cx="10299700" cy="919670"/>
            </a:xfrm>
            <a:prstGeom prst="roundRect">
              <a:avLst>
                <a:gd name="adj" fmla="val 50000"/>
              </a:avLst>
            </a:prstGeom>
            <a:noFill/>
            <a:ln>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圆角 17"/>
            <p:cNvSpPr/>
            <p:nvPr>
              <p:custDataLst>
                <p:tags r:id="rId2"/>
              </p:custDataLst>
            </p:nvPr>
          </p:nvSpPr>
          <p:spPr>
            <a:xfrm>
              <a:off x="2387827" y="3720975"/>
              <a:ext cx="7416345" cy="471746"/>
            </a:xfrm>
            <a:prstGeom prst="roundRect">
              <a:avLst>
                <a:gd name="adj" fmla="val 50000"/>
              </a:avLst>
            </a:prstGeom>
            <a:gradFill>
              <a:gsLst>
                <a:gs pos="0">
                  <a:srgbClr val="0070C0"/>
                </a:gs>
                <a:gs pos="100000">
                  <a:srgbClr val="0070C0"/>
                </a:gs>
              </a:gsLst>
              <a:lin ang="0" scaled="false"/>
            </a:gradFill>
            <a:ln>
              <a:noFill/>
            </a:ln>
            <a:effectLst>
              <a:outerShdw blurRad="152400" dist="152400" dir="2699995" algn="tl" rotWithShape="0">
                <a:srgbClr val="3DBAE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200" b="1" i="0" u="none" strike="noStrike" kern="1200" cap="none" spc="0" normalizeH="0" baseline="0" noProof="0" dirty="0">
                  <a:ln>
                    <a:noFill/>
                  </a:ln>
                  <a:solidFill>
                    <a:prstClr val="white"/>
                  </a:solidFill>
                  <a:effectLst/>
                  <a:uLnTx/>
                  <a:uFillTx/>
                  <a:cs typeface="+mn-ea"/>
                  <a:sym typeface="+mn-lt"/>
                </a:rPr>
                <a:t>新发展格局要求拉动经济增长的“三驾马车”提速升级</a:t>
              </a:r>
              <a:endParaRPr lang="zh-CN" altLang="en-US" sz="2200" b="1" dirty="0">
                <a:solidFill>
                  <a:schemeClr val="bg1"/>
                </a:solidFill>
                <a:cs typeface="+mn-ea"/>
                <a:sym typeface="+mn-lt"/>
              </a:endParaRPr>
            </a:p>
          </p:txBody>
        </p:sp>
        <p:grpSp>
          <p:nvGrpSpPr>
            <p:cNvPr id="19" name="组合 18"/>
            <p:cNvGrpSpPr/>
            <p:nvPr/>
          </p:nvGrpSpPr>
          <p:grpSpPr>
            <a:xfrm>
              <a:off x="1391283" y="4577830"/>
              <a:ext cx="2852979" cy="471746"/>
              <a:chOff x="4546108" y="5156267"/>
              <a:chExt cx="2562486" cy="471746"/>
            </a:xfrm>
          </p:grpSpPr>
          <p:sp>
            <p:nvSpPr>
              <p:cNvPr id="20" name="矩形: 圆角 19"/>
              <p:cNvSpPr/>
              <p:nvPr>
                <p:custDataLst>
                  <p:tags r:id="rId3"/>
                </p:custDataLst>
              </p:nvPr>
            </p:nvSpPr>
            <p:spPr>
              <a:xfrm>
                <a:off x="4546108" y="5156267"/>
                <a:ext cx="2536398" cy="471746"/>
              </a:xfrm>
              <a:prstGeom prst="roundRect">
                <a:avLst>
                  <a:gd name="adj" fmla="val 50000"/>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b="1" dirty="0">
                  <a:solidFill>
                    <a:schemeClr val="bg1"/>
                  </a:solidFill>
                  <a:cs typeface="+mn-ea"/>
                  <a:sym typeface="+mn-lt"/>
                </a:endParaRPr>
              </a:p>
            </p:txBody>
          </p:sp>
          <p:sp>
            <p:nvSpPr>
              <p:cNvPr id="21" name="文本框 20"/>
              <p:cNvSpPr txBox="true"/>
              <p:nvPr/>
            </p:nvSpPr>
            <p:spPr>
              <a:xfrm>
                <a:off x="4915242" y="5197342"/>
                <a:ext cx="2193352" cy="400110"/>
              </a:xfrm>
              <a:prstGeom prst="rect">
                <a:avLst/>
              </a:prstGeom>
              <a:noFill/>
            </p:spPr>
            <p:txBody>
              <a:bodyPr wrap="square" rtlCol="0">
                <a:spAutoFit/>
              </a:bodyPr>
              <a:lstStyle/>
              <a:p>
                <a:r>
                  <a:rPr lang="zh-CN" altLang="en-US" sz="2000" kern="100" dirty="0">
                    <a:cs typeface="+mn-ea"/>
                    <a:sym typeface="+mn-lt"/>
                  </a:rPr>
                  <a:t>更高质量的</a:t>
                </a:r>
                <a:r>
                  <a:rPr lang="zh-CN" altLang="en-US" sz="2000" b="1" kern="100" dirty="0">
                    <a:solidFill>
                      <a:srgbClr val="C00000"/>
                    </a:solidFill>
                    <a:cs typeface="+mn-ea"/>
                    <a:sym typeface="+mn-lt"/>
                  </a:rPr>
                  <a:t>投资</a:t>
                </a:r>
                <a:endParaRPr lang="zh-CN" altLang="en-US" sz="2000" b="1" dirty="0">
                  <a:solidFill>
                    <a:srgbClr val="C00000"/>
                  </a:solidFill>
                  <a:cs typeface="+mn-ea"/>
                  <a:sym typeface="+mn-lt"/>
                </a:endParaRPr>
              </a:p>
            </p:txBody>
          </p:sp>
        </p:grpSp>
        <p:grpSp>
          <p:nvGrpSpPr>
            <p:cNvPr id="22" name="组合 21"/>
            <p:cNvGrpSpPr/>
            <p:nvPr/>
          </p:nvGrpSpPr>
          <p:grpSpPr>
            <a:xfrm>
              <a:off x="4737597" y="4577830"/>
              <a:ext cx="2823934" cy="471746"/>
              <a:chOff x="4546108" y="5156267"/>
              <a:chExt cx="2536398" cy="471746"/>
            </a:xfrm>
          </p:grpSpPr>
          <p:sp>
            <p:nvSpPr>
              <p:cNvPr id="23" name="矩形: 圆角 22"/>
              <p:cNvSpPr/>
              <p:nvPr>
                <p:custDataLst>
                  <p:tags r:id="rId4"/>
                </p:custDataLst>
              </p:nvPr>
            </p:nvSpPr>
            <p:spPr>
              <a:xfrm>
                <a:off x="4546108" y="5156267"/>
                <a:ext cx="2536398" cy="471746"/>
              </a:xfrm>
              <a:prstGeom prst="roundRect">
                <a:avLst>
                  <a:gd name="adj" fmla="val 50000"/>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b="1" dirty="0">
                  <a:solidFill>
                    <a:schemeClr val="bg1"/>
                  </a:solidFill>
                  <a:cs typeface="+mn-ea"/>
                  <a:sym typeface="+mn-lt"/>
                </a:endParaRPr>
              </a:p>
            </p:txBody>
          </p:sp>
          <p:sp>
            <p:nvSpPr>
              <p:cNvPr id="24" name="文本框 23"/>
              <p:cNvSpPr txBox="true"/>
              <p:nvPr/>
            </p:nvSpPr>
            <p:spPr>
              <a:xfrm>
                <a:off x="4927685" y="5197342"/>
                <a:ext cx="1899351" cy="400110"/>
              </a:xfrm>
              <a:prstGeom prst="rect">
                <a:avLst/>
              </a:prstGeom>
              <a:noFill/>
            </p:spPr>
            <p:txBody>
              <a:bodyPr wrap="square" rtlCol="0">
                <a:spAutoFit/>
              </a:bodyPr>
              <a:lstStyle/>
              <a:p>
                <a:r>
                  <a:rPr lang="zh-CN" altLang="en-US" sz="2000" kern="100" dirty="0">
                    <a:cs typeface="+mn-ea"/>
                    <a:sym typeface="+mn-lt"/>
                  </a:rPr>
                  <a:t>更高品质的</a:t>
                </a:r>
                <a:r>
                  <a:rPr lang="zh-CN" altLang="en-US" sz="2000" b="1" kern="100" dirty="0">
                    <a:solidFill>
                      <a:srgbClr val="C00000"/>
                    </a:solidFill>
                    <a:cs typeface="+mn-ea"/>
                    <a:sym typeface="+mn-lt"/>
                  </a:rPr>
                  <a:t>消费</a:t>
                </a:r>
                <a:endParaRPr lang="zh-CN" altLang="en-US" sz="2000" b="1" kern="100" dirty="0">
                  <a:solidFill>
                    <a:srgbClr val="C00000"/>
                  </a:solidFill>
                  <a:cs typeface="+mn-ea"/>
                  <a:sym typeface="+mn-lt"/>
                </a:endParaRPr>
              </a:p>
            </p:txBody>
          </p:sp>
        </p:grpSp>
        <p:grpSp>
          <p:nvGrpSpPr>
            <p:cNvPr id="25" name="组合 24"/>
            <p:cNvGrpSpPr/>
            <p:nvPr/>
          </p:nvGrpSpPr>
          <p:grpSpPr>
            <a:xfrm>
              <a:off x="8054866" y="4577830"/>
              <a:ext cx="2823934" cy="471746"/>
              <a:chOff x="4546108" y="5156267"/>
              <a:chExt cx="2536398" cy="471746"/>
            </a:xfrm>
          </p:grpSpPr>
          <p:sp>
            <p:nvSpPr>
              <p:cNvPr id="26" name="矩形: 圆角 25"/>
              <p:cNvSpPr/>
              <p:nvPr>
                <p:custDataLst>
                  <p:tags r:id="rId5"/>
                </p:custDataLst>
              </p:nvPr>
            </p:nvSpPr>
            <p:spPr>
              <a:xfrm>
                <a:off x="4546108" y="5156267"/>
                <a:ext cx="2536398" cy="471746"/>
              </a:xfrm>
              <a:prstGeom prst="roundRect">
                <a:avLst>
                  <a:gd name="adj" fmla="val 50000"/>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b="1" dirty="0">
                  <a:solidFill>
                    <a:schemeClr val="bg1"/>
                  </a:solidFill>
                  <a:cs typeface="+mn-ea"/>
                  <a:sym typeface="+mn-lt"/>
                </a:endParaRPr>
              </a:p>
            </p:txBody>
          </p:sp>
          <p:sp>
            <p:nvSpPr>
              <p:cNvPr id="27" name="文本框 26"/>
              <p:cNvSpPr txBox="true"/>
              <p:nvPr/>
            </p:nvSpPr>
            <p:spPr>
              <a:xfrm>
                <a:off x="4709919" y="5207733"/>
                <a:ext cx="2321340" cy="400110"/>
              </a:xfrm>
              <a:prstGeom prst="rect">
                <a:avLst/>
              </a:prstGeom>
              <a:noFill/>
            </p:spPr>
            <p:txBody>
              <a:bodyPr wrap="square" rtlCol="0">
                <a:spAutoFit/>
              </a:bodyPr>
              <a:lstStyle/>
              <a:p>
                <a:r>
                  <a:rPr lang="zh-CN" altLang="en-US" sz="2000" kern="100" dirty="0">
                    <a:cs typeface="+mn-ea"/>
                    <a:sym typeface="+mn-lt"/>
                  </a:rPr>
                  <a:t>更高水平的</a:t>
                </a:r>
                <a:r>
                  <a:rPr lang="zh-CN" altLang="en-US" sz="2000" b="1" kern="100" dirty="0">
                    <a:solidFill>
                      <a:srgbClr val="C00000"/>
                    </a:solidFill>
                    <a:cs typeface="+mn-ea"/>
                    <a:sym typeface="+mn-lt"/>
                  </a:rPr>
                  <a:t>对外贸易</a:t>
                </a:r>
                <a:endParaRPr lang="zh-CN" altLang="en-US" sz="2000" b="1" kern="100" dirty="0">
                  <a:solidFill>
                    <a:srgbClr val="C00000"/>
                  </a:solidFill>
                  <a:cs typeface="+mn-ea"/>
                  <a:sym typeface="+mn-lt"/>
                </a:endParaRPr>
              </a:p>
            </p:txBody>
          </p:sp>
        </p:grpSp>
      </p:grpSp>
      <p:grpSp>
        <p:nvGrpSpPr>
          <p:cNvPr id="31" name="组合 30"/>
          <p:cNvGrpSpPr/>
          <p:nvPr/>
        </p:nvGrpSpPr>
        <p:grpSpPr>
          <a:xfrm>
            <a:off x="823064" y="5594943"/>
            <a:ext cx="10653002" cy="441916"/>
            <a:chOff x="823064" y="5594943"/>
            <a:chExt cx="10653002" cy="441916"/>
          </a:xfrm>
        </p:grpSpPr>
        <p:sp>
          <p:nvSpPr>
            <p:cNvPr id="30" name="矩形 29"/>
            <p:cNvSpPr/>
            <p:nvPr/>
          </p:nvSpPr>
          <p:spPr>
            <a:xfrm>
              <a:off x="1215736" y="5926325"/>
              <a:ext cx="9642764" cy="7962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true"/>
            <p:nvPr/>
          </p:nvSpPr>
          <p:spPr>
            <a:xfrm>
              <a:off x="823064" y="5594943"/>
              <a:ext cx="10653002" cy="441916"/>
            </a:xfrm>
            <a:prstGeom prst="rect">
              <a:avLst/>
            </a:prstGeom>
            <a:noFill/>
          </p:spPr>
          <p:txBody>
            <a:bodyPr wrap="square">
              <a:spAutoFit/>
            </a:bodyPr>
            <a:lstStyle/>
            <a:p>
              <a:pPr marL="0" marR="0" indent="406400" algn="l">
                <a:lnSpc>
                  <a:spcPts val="3000"/>
                </a:lnSpc>
                <a:spcBef>
                  <a:spcPts val="0"/>
                </a:spcBef>
                <a:spcAft>
                  <a:spcPts val="0"/>
                </a:spcAft>
              </a:pPr>
              <a:r>
                <a:rPr lang="zh-CN" altLang="en-US" sz="2000" b="1" dirty="0">
                  <a:solidFill>
                    <a:srgbClr val="0070C0"/>
                  </a:solidFill>
                  <a:cs typeface="+mn-ea"/>
                  <a:sym typeface="+mn-lt"/>
                </a:rPr>
                <a:t>商务工作必须按照“三个重要”定位，着力解决构建新发展格局的深层次矛盾和困难。</a:t>
              </a:r>
              <a:endParaRPr lang="zh-CN" altLang="en-US" sz="2000" b="1" dirty="0">
                <a:solidFill>
                  <a:srgbClr val="0070C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05394" y="1824958"/>
            <a:ext cx="10781212" cy="1092705"/>
            <a:chOff x="705394" y="1824958"/>
            <a:chExt cx="10781212" cy="1092705"/>
          </a:xfrm>
        </p:grpSpPr>
        <p:sp>
          <p:nvSpPr>
            <p:cNvPr id="30" name="矩形: 圆角 29"/>
            <p:cNvSpPr/>
            <p:nvPr/>
          </p:nvSpPr>
          <p:spPr>
            <a:xfrm>
              <a:off x="705394" y="2063385"/>
              <a:ext cx="10781212" cy="645895"/>
            </a:xfrm>
            <a:prstGeom prst="roundRect">
              <a:avLst>
                <a:gd name="adj" fmla="val 50000"/>
              </a:avLst>
            </a:prstGeom>
            <a:noFill/>
            <a:ln>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圆角 30"/>
            <p:cNvSpPr/>
            <p:nvPr>
              <p:custDataLst>
                <p:tags r:id="rId1"/>
              </p:custDataLst>
            </p:nvPr>
          </p:nvSpPr>
          <p:spPr>
            <a:xfrm>
              <a:off x="3571875" y="1824958"/>
              <a:ext cx="5048252" cy="471746"/>
            </a:xfrm>
            <a:prstGeom prst="roundRect">
              <a:avLst>
                <a:gd name="adj" fmla="val 50000"/>
              </a:avLst>
            </a:prstGeom>
            <a:gradFill>
              <a:gsLst>
                <a:gs pos="0">
                  <a:srgbClr val="0070C0"/>
                </a:gs>
                <a:gs pos="100000">
                  <a:srgbClr val="0070C0"/>
                </a:gs>
              </a:gsLst>
              <a:lin ang="0" scaled="false"/>
            </a:gradFill>
            <a:ln>
              <a:noFill/>
            </a:ln>
            <a:effectLst>
              <a:outerShdw blurRad="152400" dist="152400" dir="2699995" algn="tl" rotWithShape="0">
                <a:srgbClr val="3DBAE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00"/>
                  </a:solidFill>
                  <a:effectLst/>
                  <a:uLnTx/>
                  <a:uFillTx/>
                  <a:cs typeface="+mn-ea"/>
                  <a:sym typeface="+mn-lt"/>
                </a:rPr>
                <a:t>定位鲜明</a:t>
              </a:r>
              <a:r>
                <a:rPr kumimoji="0" lang="zh-CN" altLang="en-US" sz="2000" b="1" i="0" u="none" strike="noStrike" kern="1200" cap="none" spc="0" normalizeH="0" baseline="0" noProof="0" dirty="0">
                  <a:ln>
                    <a:noFill/>
                  </a:ln>
                  <a:solidFill>
                    <a:prstClr val="white"/>
                  </a:solidFill>
                  <a:effectLst/>
                  <a:uLnTx/>
                  <a:uFillTx/>
                  <a:cs typeface="+mn-ea"/>
                  <a:sym typeface="+mn-lt"/>
                </a:rPr>
                <a:t>、</a:t>
              </a:r>
              <a:r>
                <a:rPr kumimoji="0" lang="zh-CN" altLang="en-US" sz="2000" b="1" i="0" u="none" strike="noStrike" kern="1200" cap="none" spc="0" normalizeH="0" baseline="0" noProof="0" dirty="0">
                  <a:ln>
                    <a:noFill/>
                  </a:ln>
                  <a:solidFill>
                    <a:srgbClr val="FFFF00"/>
                  </a:solidFill>
                  <a:effectLst/>
                  <a:uLnTx/>
                  <a:uFillTx/>
                  <a:cs typeface="+mn-ea"/>
                  <a:sym typeface="+mn-lt"/>
                </a:rPr>
                <a:t>亮点突出</a:t>
              </a:r>
              <a:r>
                <a:rPr kumimoji="0" lang="zh-CN" altLang="en-US" sz="2000" b="1" i="0" u="none" strike="noStrike" kern="1200" cap="none" spc="0" normalizeH="0" baseline="0" noProof="0" dirty="0">
                  <a:ln>
                    <a:noFill/>
                  </a:ln>
                  <a:solidFill>
                    <a:prstClr val="white"/>
                  </a:solidFill>
                  <a:effectLst/>
                  <a:uLnTx/>
                  <a:uFillTx/>
                  <a:cs typeface="+mn-ea"/>
                  <a:sym typeface="+mn-lt"/>
                </a:rPr>
                <a:t>的特色商业街区体系</a:t>
              </a:r>
              <a:endParaRPr lang="zh-CN" altLang="en-US" sz="2000" b="1" dirty="0">
                <a:solidFill>
                  <a:schemeClr val="bg1"/>
                </a:solidFill>
                <a:cs typeface="+mn-ea"/>
                <a:sym typeface="+mn-lt"/>
              </a:endParaRPr>
            </a:p>
          </p:txBody>
        </p:sp>
        <p:grpSp>
          <p:nvGrpSpPr>
            <p:cNvPr id="32" name="组合 31"/>
            <p:cNvGrpSpPr/>
            <p:nvPr/>
          </p:nvGrpSpPr>
          <p:grpSpPr>
            <a:xfrm>
              <a:off x="1051549" y="2445917"/>
              <a:ext cx="2003506" cy="471746"/>
              <a:chOff x="4559150" y="5156267"/>
              <a:chExt cx="2536398" cy="471746"/>
            </a:xfrm>
          </p:grpSpPr>
          <p:sp>
            <p:nvSpPr>
              <p:cNvPr id="39" name="矩形: 圆角 38"/>
              <p:cNvSpPr/>
              <p:nvPr>
                <p:custDataLst>
                  <p:tags r:id="rId2"/>
                </p:custDataLst>
              </p:nvPr>
            </p:nvSpPr>
            <p:spPr>
              <a:xfrm>
                <a:off x="4559150" y="5156267"/>
                <a:ext cx="2536398" cy="471746"/>
              </a:xfrm>
              <a:prstGeom prst="roundRect">
                <a:avLst>
                  <a:gd name="adj" fmla="val 50000"/>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dirty="0">
                  <a:solidFill>
                    <a:schemeClr val="bg1"/>
                  </a:solidFill>
                  <a:cs typeface="+mn-ea"/>
                  <a:sym typeface="+mn-lt"/>
                </a:endParaRPr>
              </a:p>
            </p:txBody>
          </p:sp>
          <p:sp>
            <p:nvSpPr>
              <p:cNvPr id="40" name="文本框 39"/>
              <p:cNvSpPr txBox="true"/>
              <p:nvPr/>
            </p:nvSpPr>
            <p:spPr>
              <a:xfrm>
                <a:off x="4730673" y="5197342"/>
                <a:ext cx="2193352" cy="400110"/>
              </a:xfrm>
              <a:prstGeom prst="rect">
                <a:avLst/>
              </a:prstGeom>
              <a:noFill/>
            </p:spPr>
            <p:txBody>
              <a:bodyPr wrap="square" rtlCol="0">
                <a:spAutoFit/>
              </a:bodyPr>
              <a:lstStyle/>
              <a:p>
                <a:pPr algn="ctr"/>
                <a:r>
                  <a:rPr lang="zh-CN" altLang="en-US" sz="2000" kern="100">
                    <a:cs typeface="+mn-ea"/>
                    <a:sym typeface="+mn-lt"/>
                  </a:rPr>
                  <a:t>时尚商业集群</a:t>
                </a:r>
                <a:endParaRPr lang="zh-CN" altLang="en-US" sz="2000" dirty="0">
                  <a:solidFill>
                    <a:srgbClr val="C00000"/>
                  </a:solidFill>
                  <a:cs typeface="+mn-ea"/>
                  <a:sym typeface="+mn-lt"/>
                </a:endParaRPr>
              </a:p>
            </p:txBody>
          </p:sp>
        </p:grpSp>
        <p:grpSp>
          <p:nvGrpSpPr>
            <p:cNvPr id="41" name="组合 40"/>
            <p:cNvGrpSpPr/>
            <p:nvPr/>
          </p:nvGrpSpPr>
          <p:grpSpPr>
            <a:xfrm>
              <a:off x="3746681" y="2445917"/>
              <a:ext cx="2003506" cy="471746"/>
              <a:chOff x="4559150" y="5156267"/>
              <a:chExt cx="2536398" cy="471746"/>
            </a:xfrm>
          </p:grpSpPr>
          <p:sp>
            <p:nvSpPr>
              <p:cNvPr id="42" name="矩形: 圆角 41"/>
              <p:cNvSpPr/>
              <p:nvPr>
                <p:custDataLst>
                  <p:tags r:id="rId3"/>
                </p:custDataLst>
              </p:nvPr>
            </p:nvSpPr>
            <p:spPr>
              <a:xfrm>
                <a:off x="4559150" y="5156267"/>
                <a:ext cx="2536398" cy="471746"/>
              </a:xfrm>
              <a:prstGeom prst="roundRect">
                <a:avLst>
                  <a:gd name="adj" fmla="val 50000"/>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dirty="0">
                  <a:solidFill>
                    <a:schemeClr val="bg1"/>
                  </a:solidFill>
                  <a:cs typeface="+mn-ea"/>
                  <a:sym typeface="+mn-lt"/>
                </a:endParaRPr>
              </a:p>
            </p:txBody>
          </p:sp>
          <p:sp>
            <p:nvSpPr>
              <p:cNvPr id="43" name="文本框 42"/>
              <p:cNvSpPr txBox="true"/>
              <p:nvPr/>
            </p:nvSpPr>
            <p:spPr>
              <a:xfrm>
                <a:off x="4730673" y="5197342"/>
                <a:ext cx="2193352" cy="400110"/>
              </a:xfrm>
              <a:prstGeom prst="rect">
                <a:avLst/>
              </a:prstGeom>
              <a:noFill/>
            </p:spPr>
            <p:txBody>
              <a:bodyPr wrap="square" rtlCol="0">
                <a:spAutoFit/>
              </a:bodyPr>
              <a:lstStyle/>
              <a:p>
                <a:pPr algn="ctr"/>
                <a:r>
                  <a:rPr lang="zh-CN" altLang="en-US" sz="2000" kern="100">
                    <a:cs typeface="+mn-ea"/>
                    <a:sym typeface="+mn-lt"/>
                  </a:rPr>
                  <a:t>生态人文空间</a:t>
                </a:r>
                <a:endParaRPr lang="zh-CN" altLang="en-US" sz="2000" dirty="0">
                  <a:solidFill>
                    <a:srgbClr val="C00000"/>
                  </a:solidFill>
                  <a:cs typeface="+mn-ea"/>
                  <a:sym typeface="+mn-lt"/>
                </a:endParaRPr>
              </a:p>
            </p:txBody>
          </p:sp>
        </p:grpSp>
        <p:grpSp>
          <p:nvGrpSpPr>
            <p:cNvPr id="47" name="组合 46"/>
            <p:cNvGrpSpPr/>
            <p:nvPr/>
          </p:nvGrpSpPr>
          <p:grpSpPr>
            <a:xfrm>
              <a:off x="9136946" y="2445917"/>
              <a:ext cx="2003506" cy="471746"/>
              <a:chOff x="4559150" y="5156267"/>
              <a:chExt cx="2536398" cy="471746"/>
            </a:xfrm>
          </p:grpSpPr>
          <p:sp>
            <p:nvSpPr>
              <p:cNvPr id="48" name="矩形: 圆角 47"/>
              <p:cNvSpPr/>
              <p:nvPr>
                <p:custDataLst>
                  <p:tags r:id="rId4"/>
                </p:custDataLst>
              </p:nvPr>
            </p:nvSpPr>
            <p:spPr>
              <a:xfrm>
                <a:off x="4559150" y="5156267"/>
                <a:ext cx="2536398" cy="471746"/>
              </a:xfrm>
              <a:prstGeom prst="roundRect">
                <a:avLst>
                  <a:gd name="adj" fmla="val 50000"/>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dirty="0">
                  <a:solidFill>
                    <a:schemeClr val="bg1"/>
                  </a:solidFill>
                  <a:cs typeface="+mn-ea"/>
                  <a:sym typeface="+mn-lt"/>
                </a:endParaRPr>
              </a:p>
            </p:txBody>
          </p:sp>
          <p:sp>
            <p:nvSpPr>
              <p:cNvPr id="49" name="文本框 48"/>
              <p:cNvSpPr txBox="true"/>
              <p:nvPr/>
            </p:nvSpPr>
            <p:spPr>
              <a:xfrm>
                <a:off x="4730673" y="5197342"/>
                <a:ext cx="2193352" cy="400110"/>
              </a:xfrm>
              <a:prstGeom prst="rect">
                <a:avLst/>
              </a:prstGeom>
              <a:noFill/>
            </p:spPr>
            <p:txBody>
              <a:bodyPr wrap="square" rtlCol="0">
                <a:spAutoFit/>
              </a:bodyPr>
              <a:lstStyle/>
              <a:p>
                <a:pPr algn="ctr"/>
                <a:r>
                  <a:rPr lang="zh-CN" altLang="en-US" sz="2000" kern="100">
                    <a:cs typeface="+mn-ea"/>
                    <a:sym typeface="+mn-lt"/>
                  </a:rPr>
                  <a:t>民俗风情遗存</a:t>
                </a:r>
                <a:endParaRPr lang="zh-CN" altLang="en-US" sz="2000" dirty="0">
                  <a:solidFill>
                    <a:srgbClr val="C00000"/>
                  </a:solidFill>
                  <a:cs typeface="+mn-ea"/>
                  <a:sym typeface="+mn-lt"/>
                </a:endParaRPr>
              </a:p>
            </p:txBody>
          </p:sp>
        </p:grpSp>
        <p:grpSp>
          <p:nvGrpSpPr>
            <p:cNvPr id="50" name="组合 49"/>
            <p:cNvGrpSpPr/>
            <p:nvPr/>
          </p:nvGrpSpPr>
          <p:grpSpPr>
            <a:xfrm>
              <a:off x="6441813" y="2445917"/>
              <a:ext cx="2003506" cy="471746"/>
              <a:chOff x="4559150" y="5156267"/>
              <a:chExt cx="2536398" cy="471746"/>
            </a:xfrm>
          </p:grpSpPr>
          <p:sp>
            <p:nvSpPr>
              <p:cNvPr id="51" name="矩形: 圆角 50"/>
              <p:cNvSpPr/>
              <p:nvPr>
                <p:custDataLst>
                  <p:tags r:id="rId5"/>
                </p:custDataLst>
              </p:nvPr>
            </p:nvSpPr>
            <p:spPr>
              <a:xfrm>
                <a:off x="4559150" y="5156267"/>
                <a:ext cx="2536398" cy="471746"/>
              </a:xfrm>
              <a:prstGeom prst="roundRect">
                <a:avLst>
                  <a:gd name="adj" fmla="val 50000"/>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dirty="0">
                  <a:solidFill>
                    <a:schemeClr val="bg1"/>
                  </a:solidFill>
                  <a:cs typeface="+mn-ea"/>
                  <a:sym typeface="+mn-lt"/>
                </a:endParaRPr>
              </a:p>
            </p:txBody>
          </p:sp>
          <p:sp>
            <p:nvSpPr>
              <p:cNvPr id="52" name="文本框 51"/>
              <p:cNvSpPr txBox="true"/>
              <p:nvPr/>
            </p:nvSpPr>
            <p:spPr>
              <a:xfrm>
                <a:off x="4730673" y="5197342"/>
                <a:ext cx="2193352" cy="400110"/>
              </a:xfrm>
              <a:prstGeom prst="rect">
                <a:avLst/>
              </a:prstGeom>
              <a:noFill/>
            </p:spPr>
            <p:txBody>
              <a:bodyPr wrap="square" rtlCol="0">
                <a:spAutoFit/>
              </a:bodyPr>
              <a:lstStyle/>
              <a:p>
                <a:pPr algn="ctr"/>
                <a:r>
                  <a:rPr lang="zh-CN" altLang="en-US" sz="2000" kern="100">
                    <a:cs typeface="+mn-ea"/>
                    <a:sym typeface="+mn-lt"/>
                  </a:rPr>
                  <a:t>餐饮美食集聚</a:t>
                </a:r>
                <a:endParaRPr lang="zh-CN" altLang="en-US" sz="2000" dirty="0">
                  <a:solidFill>
                    <a:srgbClr val="C00000"/>
                  </a:solidFill>
                  <a:cs typeface="+mn-ea"/>
                  <a:sym typeface="+mn-lt"/>
                </a:endParaRPr>
              </a:p>
            </p:txBody>
          </p:sp>
        </p:grpSp>
      </p:grpSp>
      <p:grpSp>
        <p:nvGrpSpPr>
          <p:cNvPr id="4" name="组合 3"/>
          <p:cNvGrpSpPr/>
          <p:nvPr/>
        </p:nvGrpSpPr>
        <p:grpSpPr>
          <a:xfrm>
            <a:off x="631674" y="3112853"/>
            <a:ext cx="6299506" cy="3465398"/>
            <a:chOff x="631674" y="3112853"/>
            <a:chExt cx="6299506" cy="3465398"/>
          </a:xfrm>
        </p:grpSpPr>
        <p:grpSp>
          <p:nvGrpSpPr>
            <p:cNvPr id="55" name="组合 54"/>
            <p:cNvGrpSpPr/>
            <p:nvPr/>
          </p:nvGrpSpPr>
          <p:grpSpPr>
            <a:xfrm>
              <a:off x="631674" y="3115102"/>
              <a:ext cx="6299506" cy="3463149"/>
              <a:chOff x="7067714" y="2019303"/>
              <a:chExt cx="3515710" cy="3393554"/>
            </a:xfrm>
          </p:grpSpPr>
          <p:grpSp>
            <p:nvGrpSpPr>
              <p:cNvPr id="56" name="组合 55"/>
              <p:cNvGrpSpPr/>
              <p:nvPr/>
            </p:nvGrpSpPr>
            <p:grpSpPr>
              <a:xfrm>
                <a:off x="7067714" y="2019303"/>
                <a:ext cx="3515710" cy="3393545"/>
                <a:chOff x="911225" y="1380520"/>
                <a:chExt cx="3515710" cy="3982637"/>
              </a:xfrm>
            </p:grpSpPr>
            <p:sp>
              <p:nvSpPr>
                <p:cNvPr id="58" name="矩形: 圆角 57"/>
                <p:cNvSpPr/>
                <p:nvPr/>
              </p:nvSpPr>
              <p:spPr>
                <a:xfrm>
                  <a:off x="911225" y="1380520"/>
                  <a:ext cx="3515710" cy="3982637"/>
                </a:xfrm>
                <a:prstGeom prst="roundRect">
                  <a:avLst>
                    <a:gd name="adj" fmla="val 0"/>
                  </a:avLst>
                </a:prstGeom>
                <a:solidFill>
                  <a:schemeClr val="accent1">
                    <a:lumMod val="20000"/>
                    <a:lumOff val="80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cxnSp>
              <p:nvCxnSpPr>
                <p:cNvPr id="59" name="直接连接符 58"/>
                <p:cNvCxnSpPr/>
                <p:nvPr/>
              </p:nvCxnSpPr>
              <p:spPr>
                <a:xfrm>
                  <a:off x="911225" y="1380521"/>
                  <a:ext cx="3515710" cy="0"/>
                </a:xfrm>
                <a:prstGeom prst="line">
                  <a:avLst/>
                </a:prstGeom>
                <a:ln w="3810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cxnSp>
            <p:nvCxnSpPr>
              <p:cNvPr id="57" name="直接连接符 56"/>
              <p:cNvCxnSpPr/>
              <p:nvPr/>
            </p:nvCxnSpPr>
            <p:spPr>
              <a:xfrm>
                <a:off x="7067714" y="5412857"/>
                <a:ext cx="3515710" cy="0"/>
              </a:xfrm>
              <a:prstGeom prst="line">
                <a:avLst/>
              </a:prstGeom>
              <a:ln w="3810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54" name="文本框 53"/>
            <p:cNvSpPr txBox="true"/>
            <p:nvPr/>
          </p:nvSpPr>
          <p:spPr>
            <a:xfrm>
              <a:off x="685804" y="3112853"/>
              <a:ext cx="6191246" cy="3436838"/>
            </a:xfrm>
            <a:prstGeom prst="rect">
              <a:avLst/>
            </a:prstGeom>
            <a:noFill/>
          </p:spPr>
          <p:txBody>
            <a:bodyPr wrap="square">
              <a:spAutoFit/>
            </a:bodyPr>
            <a:lstStyle/>
            <a:p>
              <a:pPr marL="0" marR="0" algn="just">
                <a:lnSpc>
                  <a:spcPct val="150000"/>
                </a:lnSpc>
                <a:spcBef>
                  <a:spcPts val="0"/>
                </a:spcBef>
                <a:spcAft>
                  <a:spcPts val="500"/>
                </a:spcAft>
              </a:pPr>
              <a:r>
                <a:rPr lang="zh-CN" altLang="en-US" sz="1600" kern="100" spc="30" dirty="0">
                  <a:solidFill>
                    <a:schemeClr val="tx1">
                      <a:lumMod val="85000"/>
                      <a:lumOff val="15000"/>
                    </a:schemeClr>
                  </a:solidFill>
                  <a:cs typeface="+mn-ea"/>
                  <a:sym typeface="+mn-lt"/>
                </a:rPr>
                <a:t>依托中华水上古城，以古城楼东大街、西大街、南大街、北大街为载体，推广本地名优特产，重点打造老字号、美食文化、文娱休闲特色街区，培育</a:t>
              </a:r>
              <a:r>
                <a:rPr lang="zh-CN" altLang="en-US" sz="1600" b="1" kern="100" spc="30" dirty="0">
                  <a:solidFill>
                    <a:srgbClr val="C00000"/>
                  </a:solidFill>
                  <a:cs typeface="+mn-ea"/>
                  <a:sym typeface="+mn-lt"/>
                </a:rPr>
                <a:t>“古城夜经济”示范区</a:t>
              </a:r>
              <a:r>
                <a:rPr lang="zh-CN" altLang="en-US" sz="1600" kern="100" spc="30" dirty="0">
                  <a:solidFill>
                    <a:schemeClr val="tx1">
                      <a:lumMod val="85000"/>
                      <a:lumOff val="15000"/>
                    </a:schemeClr>
                  </a:solidFill>
                  <a:cs typeface="+mn-ea"/>
                  <a:sym typeface="+mn-lt"/>
                </a:rPr>
                <a:t>。</a:t>
              </a:r>
              <a:endParaRPr lang="en-US" altLang="zh-CN" sz="1600" kern="100" spc="30" dirty="0">
                <a:solidFill>
                  <a:schemeClr val="tx1">
                    <a:lumMod val="85000"/>
                    <a:lumOff val="15000"/>
                  </a:schemeClr>
                </a:solidFill>
                <a:cs typeface="+mn-ea"/>
                <a:sym typeface="+mn-lt"/>
              </a:endParaRPr>
            </a:p>
            <a:p>
              <a:pPr marL="0" marR="0" algn="just">
                <a:lnSpc>
                  <a:spcPct val="150000"/>
                </a:lnSpc>
                <a:spcBef>
                  <a:spcPts val="0"/>
                </a:spcBef>
                <a:spcAft>
                  <a:spcPts val="500"/>
                </a:spcAft>
              </a:pPr>
              <a:r>
                <a:rPr lang="zh-CN" altLang="en-US" sz="1600" kern="100" spc="30" dirty="0">
                  <a:solidFill>
                    <a:schemeClr val="tx1">
                      <a:lumMod val="85000"/>
                      <a:lumOff val="15000"/>
                    </a:schemeClr>
                  </a:solidFill>
                  <a:cs typeface="+mn-ea"/>
                  <a:sym typeface="+mn-lt"/>
                </a:rPr>
                <a:t>以江北水城欢乐小镇商业步行街“聊街”建设改造提升项目为抓手，重点打造</a:t>
              </a:r>
              <a:r>
                <a:rPr lang="zh-CN" altLang="en-US" sz="1600" b="1" kern="100" spc="30" dirty="0">
                  <a:solidFill>
                    <a:srgbClr val="C00000"/>
                  </a:solidFill>
                  <a:cs typeface="+mn-ea"/>
                  <a:sym typeface="+mn-lt"/>
                </a:rPr>
                <a:t>市级示范步行街</a:t>
              </a:r>
              <a:r>
                <a:rPr lang="zh-CN" altLang="en-US" sz="1600" kern="100" spc="30" dirty="0">
                  <a:solidFill>
                    <a:schemeClr val="tx1">
                      <a:lumMod val="85000"/>
                      <a:lumOff val="15000"/>
                    </a:schemeClr>
                  </a:solidFill>
                  <a:cs typeface="+mn-ea"/>
                  <a:sym typeface="+mn-lt"/>
                </a:rPr>
                <a:t>。目前正在推进铁塔片区、东关街等传统商圈、特色街区提升改造，基础设施、路面、外立面改造和城市连廊建设等都基本完成，下一步将重点丰富、更新商圈和街区的商业业态，打造一批有特色、有品位的商业街。鼓励其他县（市、区）结合本地实际开发特色商业街区和步行街，培育</a:t>
              </a:r>
              <a:r>
                <a:rPr lang="zh-CN" altLang="en-US" sz="1600" b="1" kern="100" spc="30" dirty="0">
                  <a:solidFill>
                    <a:srgbClr val="C00000"/>
                  </a:solidFill>
                  <a:cs typeface="+mn-ea"/>
                  <a:sym typeface="+mn-lt"/>
                </a:rPr>
                <a:t>网红打卡地</a:t>
              </a:r>
              <a:r>
                <a:rPr lang="zh-CN" altLang="en-US" sz="1600" kern="100" spc="30" dirty="0">
                  <a:solidFill>
                    <a:schemeClr val="tx1">
                      <a:lumMod val="85000"/>
                      <a:lumOff val="15000"/>
                    </a:schemeClr>
                  </a:solidFill>
                  <a:cs typeface="+mn-ea"/>
                  <a:sym typeface="+mn-lt"/>
                </a:rPr>
                <a:t>。</a:t>
              </a:r>
              <a:endParaRPr lang="zh-CN" altLang="en-US" sz="1600" kern="100" spc="30" dirty="0">
                <a:solidFill>
                  <a:schemeClr val="tx1">
                    <a:lumMod val="85000"/>
                    <a:lumOff val="15000"/>
                  </a:schemeClr>
                </a:solidFill>
                <a:cs typeface="+mn-ea"/>
                <a:sym typeface="+mn-lt"/>
              </a:endParaRPr>
            </a:p>
          </p:txBody>
        </p:sp>
      </p:grpSp>
      <p:grpSp>
        <p:nvGrpSpPr>
          <p:cNvPr id="33" name="组合 32"/>
          <p:cNvGrpSpPr/>
          <p:nvPr/>
        </p:nvGrpSpPr>
        <p:grpSpPr>
          <a:xfrm>
            <a:off x="0" y="171450"/>
            <a:ext cx="12192000" cy="711200"/>
            <a:chOff x="0" y="171450"/>
            <a:chExt cx="12192000" cy="711200"/>
          </a:xfrm>
        </p:grpSpPr>
        <p:grpSp>
          <p:nvGrpSpPr>
            <p:cNvPr id="34" name="组合 33"/>
            <p:cNvGrpSpPr/>
            <p:nvPr/>
          </p:nvGrpSpPr>
          <p:grpSpPr>
            <a:xfrm>
              <a:off x="0" y="171450"/>
              <a:ext cx="12192000" cy="711200"/>
              <a:chOff x="0" y="171450"/>
              <a:chExt cx="12192000" cy="711200"/>
            </a:xfrm>
          </p:grpSpPr>
          <p:sp>
            <p:nvSpPr>
              <p:cNvPr id="36" name="矩形 3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3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38" name="组合 37"/>
          <p:cNvGrpSpPr/>
          <p:nvPr/>
        </p:nvGrpSpPr>
        <p:grpSpPr>
          <a:xfrm>
            <a:off x="685800" y="1117600"/>
            <a:ext cx="3197225" cy="502285"/>
            <a:chOff x="733252" y="1326689"/>
            <a:chExt cx="2586071" cy="502112"/>
          </a:xfrm>
        </p:grpSpPr>
        <p:sp>
          <p:nvSpPr>
            <p:cNvPr id="53" name="矩形: 圆角 52"/>
            <p:cNvSpPr/>
            <p:nvPr/>
          </p:nvSpPr>
          <p:spPr>
            <a:xfrm>
              <a:off x="733252" y="1326689"/>
              <a:ext cx="2586071"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文本框 59"/>
            <p:cNvSpPr txBox="true"/>
            <p:nvPr/>
          </p:nvSpPr>
          <p:spPr>
            <a:xfrm>
              <a:off x="733252" y="1377690"/>
              <a:ext cx="2474365" cy="398643"/>
            </a:xfrm>
            <a:prstGeom prst="rect">
              <a:avLst/>
            </a:prstGeom>
            <a:noFill/>
          </p:spPr>
          <p:txBody>
            <a:bodyPr wrap="square" rtlCol="0">
              <a:spAutoFit/>
            </a:bodyPr>
            <a:lstStyle/>
            <a:p>
              <a:r>
                <a:rPr lang="zh-CN" altLang="en-US" sz="2000" b="1" kern="100">
                  <a:solidFill>
                    <a:srgbClr val="0070C0"/>
                  </a:solidFill>
                  <a:cs typeface="+mn-ea"/>
                  <a:sym typeface="+mn-lt"/>
                </a:rPr>
                <a:t>（一）商贸流通重点工程</a:t>
              </a:r>
              <a:endParaRPr lang="en-US" altLang="zh-CN" sz="2000" b="1" kern="100" dirty="0">
                <a:solidFill>
                  <a:srgbClr val="0070C0"/>
                </a:solidFill>
                <a:cs typeface="+mn-ea"/>
                <a:sym typeface="+mn-lt"/>
              </a:endParaRPr>
            </a:p>
          </p:txBody>
        </p:sp>
      </p:grpSp>
      <p:grpSp>
        <p:nvGrpSpPr>
          <p:cNvPr id="2" name="组合 1"/>
          <p:cNvGrpSpPr/>
          <p:nvPr/>
        </p:nvGrpSpPr>
        <p:grpSpPr>
          <a:xfrm>
            <a:off x="3904746" y="1117601"/>
            <a:ext cx="3821934" cy="502470"/>
            <a:chOff x="3904746" y="1117601"/>
            <a:chExt cx="3821934" cy="502470"/>
          </a:xfrm>
        </p:grpSpPr>
        <p:sp>
          <p:nvSpPr>
            <p:cNvPr id="61" name="矩形: 圆角 60"/>
            <p:cNvSpPr/>
            <p:nvPr/>
          </p:nvSpPr>
          <p:spPr>
            <a:xfrm>
              <a:off x="4817437" y="1117601"/>
              <a:ext cx="2909243"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a:solidFill>
                    <a:schemeClr val="bg1"/>
                  </a:solidFill>
                  <a:cs typeface="+mn-ea"/>
                  <a:sym typeface="+mn-lt"/>
                </a:rPr>
                <a:t>三是培育特色商业街区</a:t>
              </a:r>
              <a:endParaRPr lang="zh-CN" altLang="en-US" b="1" dirty="0">
                <a:solidFill>
                  <a:schemeClr val="bg1"/>
                </a:solidFill>
                <a:cs typeface="+mn-ea"/>
                <a:sym typeface="+mn-lt"/>
              </a:endParaRPr>
            </a:p>
          </p:txBody>
        </p:sp>
        <p:cxnSp>
          <p:nvCxnSpPr>
            <p:cNvPr id="62" name="直接连接符 61"/>
            <p:cNvCxnSpPr/>
            <p:nvPr/>
          </p:nvCxnSpPr>
          <p:spPr>
            <a:xfrm>
              <a:off x="3904746"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pic>
        <p:nvPicPr>
          <p:cNvPr id="5" name="图片 4" descr="欢乐小镇"/>
          <p:cNvPicPr>
            <a:picLocks noChangeAspect="true"/>
          </p:cNvPicPr>
          <p:nvPr/>
        </p:nvPicPr>
        <p:blipFill>
          <a:blip r:embed="rId6"/>
          <a:stretch>
            <a:fillRect/>
          </a:stretch>
        </p:blipFill>
        <p:spPr>
          <a:xfrm>
            <a:off x="7038975" y="3256915"/>
            <a:ext cx="4676140" cy="3105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1"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08425" y="1796461"/>
            <a:ext cx="10975150" cy="2451324"/>
            <a:chOff x="685627" y="2299063"/>
            <a:chExt cx="10975150" cy="2451324"/>
          </a:xfrm>
        </p:grpSpPr>
        <p:sp>
          <p:nvSpPr>
            <p:cNvPr id="60" name="矩形 59"/>
            <p:cNvSpPr/>
            <p:nvPr/>
          </p:nvSpPr>
          <p:spPr>
            <a:xfrm>
              <a:off x="880013" y="2299063"/>
              <a:ext cx="10780764" cy="2451324"/>
            </a:xfrm>
            <a:prstGeom prst="rect">
              <a:avLst/>
            </a:prstGeom>
            <a:gradFill flip="none" rotWithShape="true">
              <a:gsLst>
                <a:gs pos="100000">
                  <a:srgbClr val="0070C0"/>
                </a:gs>
                <a:gs pos="1000">
                  <a:srgbClr val="0A81CA"/>
                </a:gs>
              </a:gsLst>
              <a:lin ang="810000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3" name="图片 12"/>
            <p:cNvPicPr>
              <a:picLocks noChangeAspect="true"/>
            </p:cNvPicPr>
            <p:nvPr/>
          </p:nvPicPr>
          <p:blipFill rotWithShape="true">
            <a:blip r:embed="rId1" cstate="print">
              <a:extLst>
                <a:ext uri="{28A0092B-C50C-407E-A947-70E740481C1C}">
                  <a14:useLocalDpi xmlns:a14="http://schemas.microsoft.com/office/drawing/2010/main" val="false"/>
                </a:ext>
              </a:extLst>
            </a:blip>
            <a:srcRect t="10520" r="18922" b="10520"/>
            <a:stretch>
              <a:fillRect/>
            </a:stretch>
          </p:blipFill>
          <p:spPr>
            <a:xfrm>
              <a:off x="685627" y="2312911"/>
              <a:ext cx="4126188" cy="2423628"/>
            </a:xfrm>
            <a:custGeom>
              <a:avLst/>
              <a:gdLst>
                <a:gd name="connsiteX0" fmla="*/ 0 w 3705647"/>
                <a:gd name="connsiteY0" fmla="*/ 0 h 4686291"/>
                <a:gd name="connsiteX1" fmla="*/ 3705647 w 3705647"/>
                <a:gd name="connsiteY1" fmla="*/ 0 h 4686291"/>
                <a:gd name="connsiteX2" fmla="*/ 3705647 w 3705647"/>
                <a:gd name="connsiteY2" fmla="*/ 4686291 h 4686291"/>
                <a:gd name="connsiteX3" fmla="*/ 0 w 3705647"/>
                <a:gd name="connsiteY3" fmla="*/ 4686291 h 4686291"/>
              </a:gdLst>
              <a:ahLst/>
              <a:cxnLst>
                <a:cxn ang="0">
                  <a:pos x="connsiteX0" y="connsiteY0"/>
                </a:cxn>
                <a:cxn ang="0">
                  <a:pos x="connsiteX1" y="connsiteY1"/>
                </a:cxn>
                <a:cxn ang="0">
                  <a:pos x="connsiteX2" y="connsiteY2"/>
                </a:cxn>
                <a:cxn ang="0">
                  <a:pos x="connsiteX3" y="connsiteY3"/>
                </a:cxn>
              </a:cxnLst>
              <a:rect l="l" t="t" r="r" b="b"/>
              <a:pathLst>
                <a:path w="3705647" h="4686291">
                  <a:moveTo>
                    <a:pt x="0" y="0"/>
                  </a:moveTo>
                  <a:lnTo>
                    <a:pt x="3705647" y="0"/>
                  </a:lnTo>
                  <a:lnTo>
                    <a:pt x="3705647" y="4686291"/>
                  </a:lnTo>
                  <a:lnTo>
                    <a:pt x="0" y="4686291"/>
                  </a:lnTo>
                  <a:close/>
                </a:path>
              </a:pathLst>
            </a:custGeom>
            <a:solidFill>
              <a:srgbClr val="FFC000">
                <a:lumMod val="20000"/>
                <a:lumOff val="80000"/>
              </a:srgbClr>
            </a:solidFill>
            <a:ln w="63500">
              <a:solidFill>
                <a:sysClr val="window" lastClr="FFFFFF"/>
              </a:solidFill>
              <a:miter lim="800000"/>
              <a:headEnd/>
              <a:tailEnd/>
            </a:ln>
            <a:effectLst>
              <a:outerShdw blurRad="190500" sx="102000" sy="102000" algn="ctr" rotWithShape="0">
                <a:prstClr val="black">
                  <a:alpha val="10000"/>
                </a:prstClr>
              </a:outerShdw>
            </a:effectLst>
          </p:spPr>
        </p:pic>
        <p:sp>
          <p:nvSpPr>
            <p:cNvPr id="53" name="文本框 52"/>
            <p:cNvSpPr txBox="true"/>
            <p:nvPr/>
          </p:nvSpPr>
          <p:spPr>
            <a:xfrm>
              <a:off x="5110398" y="2363789"/>
              <a:ext cx="6387279" cy="2264723"/>
            </a:xfrm>
            <a:prstGeom prst="rect">
              <a:avLst/>
            </a:prstGeom>
            <a:noFill/>
          </p:spPr>
          <p:txBody>
            <a:bodyPr wrap="square">
              <a:spAutoFit/>
            </a:bodyPr>
            <a:lstStyle/>
            <a:p>
              <a:pPr marL="0" marR="0" algn="just">
                <a:lnSpc>
                  <a:spcPct val="150000"/>
                </a:lnSpc>
                <a:spcBef>
                  <a:spcPts val="0"/>
                </a:spcBef>
                <a:spcAft>
                  <a:spcPts val="0"/>
                </a:spcAft>
              </a:pPr>
              <a:r>
                <a:rPr lang="zh-CN" altLang="en-US" sz="1600" kern="100" spc="30">
                  <a:solidFill>
                    <a:schemeClr val="bg1"/>
                  </a:solidFill>
                  <a:effectLst/>
                  <a:cs typeface="+mn-ea"/>
                  <a:sym typeface="+mn-lt"/>
                </a:rPr>
                <a:t>以</a:t>
              </a:r>
              <a:r>
                <a:rPr lang="zh-CN" altLang="en-US" sz="1600" b="1" kern="100" spc="30">
                  <a:solidFill>
                    <a:srgbClr val="FFFF00"/>
                  </a:solidFill>
                  <a:effectLst/>
                  <a:cs typeface="+mn-ea"/>
                  <a:sym typeface="+mn-lt"/>
                </a:rPr>
                <a:t>周公河农贸市场</a:t>
              </a:r>
              <a:r>
                <a:rPr lang="zh-CN" altLang="en-US" sz="1600" kern="100" spc="30">
                  <a:solidFill>
                    <a:schemeClr val="bg1"/>
                  </a:solidFill>
                  <a:effectLst/>
                  <a:cs typeface="+mn-ea"/>
                  <a:sym typeface="+mn-lt"/>
                </a:rPr>
                <a:t>为龙头，全面启动</a:t>
              </a:r>
              <a:r>
                <a:rPr lang="zh-CN" altLang="en-US" sz="1600" b="1" kern="100" spc="30">
                  <a:solidFill>
                    <a:srgbClr val="FFFF00"/>
                  </a:solidFill>
                  <a:effectLst/>
                  <a:cs typeface="+mn-ea"/>
                  <a:sym typeface="+mn-lt"/>
                </a:rPr>
                <a:t>农贸市场建设</a:t>
              </a:r>
              <a:r>
                <a:rPr lang="zh-CN" altLang="en-US" sz="1600" kern="100" spc="30">
                  <a:solidFill>
                    <a:schemeClr val="bg1"/>
                  </a:solidFill>
                  <a:effectLst/>
                  <a:cs typeface="+mn-ea"/>
                  <a:sym typeface="+mn-lt"/>
                </a:rPr>
                <a:t>。加快完善检验检测、产品溯源等设施设备，严把农产品入市质量安全关。开展</a:t>
              </a:r>
              <a:r>
                <a:rPr lang="zh-CN" altLang="en-US" sz="1600" b="1" kern="100" spc="30">
                  <a:solidFill>
                    <a:srgbClr val="FFFF00"/>
                  </a:solidFill>
                  <a:effectLst/>
                  <a:cs typeface="+mn-ea"/>
                  <a:sym typeface="+mn-lt"/>
                </a:rPr>
                <a:t>信息化智能化改造</a:t>
              </a:r>
              <a:r>
                <a:rPr lang="zh-CN" altLang="en-US" sz="1600" kern="100" spc="30">
                  <a:solidFill>
                    <a:schemeClr val="bg1"/>
                  </a:solidFill>
                  <a:effectLst/>
                  <a:cs typeface="+mn-ea"/>
                  <a:sym typeface="+mn-lt"/>
                </a:rPr>
                <a:t>，推动电子结算，加强买卖双方经营和交易信息登记管理，促进</a:t>
              </a:r>
              <a:r>
                <a:rPr lang="zh-CN" altLang="en-US" sz="1600" b="1" kern="100" spc="30">
                  <a:solidFill>
                    <a:srgbClr val="FFFF00"/>
                  </a:solidFill>
                  <a:effectLst/>
                  <a:cs typeface="+mn-ea"/>
                  <a:sym typeface="+mn-lt"/>
                </a:rPr>
                <a:t>人、车、货可视化、数字化管理</a:t>
              </a:r>
              <a:r>
                <a:rPr lang="zh-CN" altLang="en-US" sz="1600" kern="100" spc="30">
                  <a:solidFill>
                    <a:schemeClr val="bg1"/>
                  </a:solidFill>
                  <a:effectLst/>
                  <a:cs typeface="+mn-ea"/>
                  <a:sym typeface="+mn-lt"/>
                </a:rPr>
                <a:t>。培育提升年交易额过</a:t>
              </a:r>
              <a:r>
                <a:rPr lang="en-US" altLang="zh-CN" sz="1600" b="1" kern="100" spc="30">
                  <a:solidFill>
                    <a:srgbClr val="FFFF00"/>
                  </a:solidFill>
                  <a:effectLst/>
                  <a:cs typeface="+mn-ea"/>
                  <a:sym typeface="+mn-lt"/>
                </a:rPr>
                <a:t>200</a:t>
              </a:r>
              <a:r>
                <a:rPr lang="zh-CN" altLang="en-US" sz="1600" b="1" kern="100" spc="30">
                  <a:solidFill>
                    <a:srgbClr val="FFFF00"/>
                  </a:solidFill>
                  <a:effectLst/>
                  <a:cs typeface="+mn-ea"/>
                  <a:sym typeface="+mn-lt"/>
                </a:rPr>
                <a:t>亿元</a:t>
              </a:r>
              <a:r>
                <a:rPr lang="zh-CN" altLang="en-US" sz="1600" kern="100" spc="30">
                  <a:solidFill>
                    <a:schemeClr val="bg1"/>
                  </a:solidFill>
                  <a:effectLst/>
                  <a:cs typeface="+mn-ea"/>
                  <a:sym typeface="+mn-lt"/>
                </a:rPr>
                <a:t>的商品市场</a:t>
              </a:r>
              <a:r>
                <a:rPr lang="en-US" altLang="zh-CN" sz="1600" b="1" kern="100" spc="30">
                  <a:solidFill>
                    <a:srgbClr val="FFFF00"/>
                  </a:solidFill>
                  <a:effectLst/>
                  <a:cs typeface="+mn-ea"/>
                  <a:sym typeface="+mn-lt"/>
                </a:rPr>
                <a:t>3</a:t>
              </a:r>
              <a:r>
                <a:rPr lang="zh-CN" altLang="en-US" sz="1600" kern="100" spc="30">
                  <a:solidFill>
                    <a:schemeClr val="bg1"/>
                  </a:solidFill>
                  <a:effectLst/>
                  <a:cs typeface="+mn-ea"/>
                  <a:sym typeface="+mn-lt"/>
                </a:rPr>
                <a:t>家，过</a:t>
              </a:r>
              <a:r>
                <a:rPr lang="en-US" altLang="zh-CN" sz="1600" b="1" kern="100" spc="30">
                  <a:solidFill>
                    <a:srgbClr val="FFFF00"/>
                  </a:solidFill>
                  <a:effectLst/>
                  <a:cs typeface="+mn-ea"/>
                  <a:sym typeface="+mn-lt"/>
                </a:rPr>
                <a:t>10</a:t>
              </a:r>
              <a:r>
                <a:rPr lang="zh-CN" altLang="en-US" sz="1600" b="1" kern="100" spc="30">
                  <a:solidFill>
                    <a:srgbClr val="FFFF00"/>
                  </a:solidFill>
                  <a:effectLst/>
                  <a:cs typeface="+mn-ea"/>
                  <a:sym typeface="+mn-lt"/>
                </a:rPr>
                <a:t>亿元</a:t>
              </a:r>
              <a:r>
                <a:rPr lang="zh-CN" altLang="en-US" sz="1600" kern="100" spc="30">
                  <a:solidFill>
                    <a:schemeClr val="bg1"/>
                  </a:solidFill>
                  <a:effectLst/>
                  <a:cs typeface="+mn-ea"/>
                  <a:sym typeface="+mn-lt"/>
                </a:rPr>
                <a:t>的市场</a:t>
              </a:r>
              <a:r>
                <a:rPr lang="en-US" altLang="zh-CN" sz="1600" b="1" kern="100" spc="30">
                  <a:solidFill>
                    <a:srgbClr val="FFFF00"/>
                  </a:solidFill>
                  <a:effectLst/>
                  <a:cs typeface="+mn-ea"/>
                  <a:sym typeface="+mn-lt"/>
                </a:rPr>
                <a:t>10</a:t>
              </a:r>
              <a:r>
                <a:rPr lang="zh-CN" altLang="en-US" sz="1600" b="1" kern="100" spc="30">
                  <a:solidFill>
                    <a:srgbClr val="FFFF00"/>
                  </a:solidFill>
                  <a:effectLst/>
                  <a:cs typeface="+mn-ea"/>
                  <a:sym typeface="+mn-lt"/>
                </a:rPr>
                <a:t>家</a:t>
              </a:r>
              <a:r>
                <a:rPr lang="zh-CN" altLang="en-US" sz="1600" kern="100" spc="30">
                  <a:solidFill>
                    <a:schemeClr val="bg1"/>
                  </a:solidFill>
                  <a:effectLst/>
                  <a:cs typeface="+mn-ea"/>
                  <a:sym typeface="+mn-lt"/>
                </a:rPr>
                <a:t>以上，积极创建省级商品市场转型升级基地。</a:t>
              </a:r>
              <a:endParaRPr lang="zh-CN" altLang="en-US" sz="1600" kern="100">
                <a:solidFill>
                  <a:schemeClr val="bg1"/>
                </a:solidFill>
                <a:effectLst/>
                <a:cs typeface="+mn-ea"/>
                <a:sym typeface="+mn-lt"/>
              </a:endParaRPr>
            </a:p>
          </p:txBody>
        </p:sp>
        <p:grpSp>
          <p:nvGrpSpPr>
            <p:cNvPr id="17" name="组合 16"/>
            <p:cNvGrpSpPr/>
            <p:nvPr/>
          </p:nvGrpSpPr>
          <p:grpSpPr>
            <a:xfrm>
              <a:off x="685627" y="2411408"/>
              <a:ext cx="2372746" cy="428400"/>
              <a:chOff x="850883" y="2435179"/>
              <a:chExt cx="3398157" cy="428400"/>
            </a:xfrm>
          </p:grpSpPr>
          <p:sp>
            <p:nvSpPr>
              <p:cNvPr id="61" name="矩形 60"/>
              <p:cNvSpPr/>
              <p:nvPr/>
            </p:nvSpPr>
            <p:spPr>
              <a:xfrm>
                <a:off x="850883" y="2435179"/>
                <a:ext cx="3398157" cy="428400"/>
              </a:xfrm>
              <a:prstGeom prst="rect">
                <a:avLst/>
              </a:prstGeom>
              <a:gradFill>
                <a:gsLst>
                  <a:gs pos="45000">
                    <a:srgbClr val="0070C0"/>
                  </a:gs>
                  <a:gs pos="100000">
                    <a:srgbClr val="0070C0">
                      <a:alpha val="0"/>
                    </a:srgbClr>
                  </a:gs>
                </a:gsLst>
                <a:lin ang="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文本框 61"/>
              <p:cNvSpPr txBox="true"/>
              <p:nvPr/>
            </p:nvSpPr>
            <p:spPr>
              <a:xfrm>
                <a:off x="878993" y="2464713"/>
                <a:ext cx="3124780" cy="369332"/>
              </a:xfrm>
              <a:prstGeom prst="rect">
                <a:avLst/>
              </a:prstGeom>
              <a:noFill/>
            </p:spPr>
            <p:txBody>
              <a:bodyPr wrap="square" rtlCol="0">
                <a:spAutoFit/>
              </a:bodyPr>
              <a:lstStyle/>
              <a:p>
                <a:r>
                  <a:rPr lang="zh-CN" altLang="en-US" b="1">
                    <a:solidFill>
                      <a:schemeClr val="bg1"/>
                    </a:solidFill>
                    <a:cs typeface="+mn-ea"/>
                    <a:sym typeface="+mn-lt"/>
                  </a:rPr>
                  <a:t>周公河农贸市场</a:t>
                </a:r>
                <a:endParaRPr lang="zh-CN" altLang="en-US" b="1" dirty="0">
                  <a:solidFill>
                    <a:schemeClr val="bg1"/>
                  </a:solidFill>
                  <a:cs typeface="+mn-ea"/>
                  <a:sym typeface="+mn-lt"/>
                </a:endParaRPr>
              </a:p>
            </p:txBody>
          </p:sp>
        </p:grpSp>
      </p:grpSp>
      <p:grpSp>
        <p:nvGrpSpPr>
          <p:cNvPr id="4" name="组合 3"/>
          <p:cNvGrpSpPr/>
          <p:nvPr/>
        </p:nvGrpSpPr>
        <p:grpSpPr>
          <a:xfrm>
            <a:off x="549592" y="4332974"/>
            <a:ext cx="4372877" cy="1622452"/>
            <a:chOff x="7210697" y="4362450"/>
            <a:chExt cx="4372877" cy="1622452"/>
          </a:xfrm>
        </p:grpSpPr>
        <p:pic>
          <p:nvPicPr>
            <p:cNvPr id="22" name="图片 21"/>
            <p:cNvPicPr>
              <a:picLocks noChangeAspect="true"/>
            </p:cNvPicPr>
            <p:nvPr/>
          </p:nvPicPr>
          <p:blipFill rotWithShape="true">
            <a:blip r:embed="rId2"/>
            <a:srcRect t="3661" b="112"/>
            <a:stretch>
              <a:fillRect/>
            </a:stretch>
          </p:blipFill>
          <p:spPr>
            <a:xfrm>
              <a:off x="7352670" y="4420437"/>
              <a:ext cx="2210516" cy="1243415"/>
            </a:xfrm>
            <a:prstGeom prst="roundRect">
              <a:avLst>
                <a:gd name="adj" fmla="val 0"/>
              </a:avLst>
            </a:prstGeom>
            <a:solidFill>
              <a:srgbClr val="FFFFFF">
                <a:shade val="85000"/>
              </a:srgbClr>
            </a:solidFill>
            <a:ln>
              <a:noFill/>
            </a:ln>
            <a:effectLst>
              <a:reflection blurRad="12700" stA="38000" endPos="28000" dist="5000" dir="5400000" sy="-100000" algn="bl" rotWithShape="0"/>
            </a:effectLst>
          </p:spPr>
        </p:pic>
        <p:sp>
          <p:nvSpPr>
            <p:cNvPr id="69" name="矩形 68"/>
            <p:cNvSpPr/>
            <p:nvPr/>
          </p:nvSpPr>
          <p:spPr>
            <a:xfrm>
              <a:off x="9647620" y="4421408"/>
              <a:ext cx="1807665" cy="150453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文本框 63"/>
            <p:cNvSpPr txBox="true"/>
            <p:nvPr/>
          </p:nvSpPr>
          <p:spPr>
            <a:xfrm>
              <a:off x="9669403" y="4394683"/>
              <a:ext cx="1764098" cy="1160959"/>
            </a:xfrm>
            <a:prstGeom prst="rect">
              <a:avLst/>
            </a:prstGeom>
            <a:noFill/>
          </p:spPr>
          <p:txBody>
            <a:bodyPr wrap="square">
              <a:spAutoFit/>
            </a:bodyPr>
            <a:lstStyle/>
            <a:p>
              <a:pPr marL="0" marR="0" algn="just">
                <a:lnSpc>
                  <a:spcPct val="150000"/>
                </a:lnSpc>
                <a:spcBef>
                  <a:spcPts val="0"/>
                </a:spcBef>
                <a:spcAft>
                  <a:spcPts val="0"/>
                </a:spcAft>
              </a:pPr>
              <a:r>
                <a:rPr lang="zh-CN" altLang="en-US" sz="1600" kern="100" spc="30" dirty="0">
                  <a:solidFill>
                    <a:schemeClr val="tx1">
                      <a:lumMod val="85000"/>
                      <a:lumOff val="15000"/>
                    </a:schemeClr>
                  </a:solidFill>
                  <a:effectLst/>
                  <a:cs typeface="+mn-ea"/>
                  <a:sym typeface="+mn-lt"/>
                </a:rPr>
                <a:t>支持</a:t>
              </a:r>
              <a:r>
                <a:rPr lang="zh-CN" altLang="en-US" sz="1600" b="1" kern="100" spc="30" dirty="0">
                  <a:solidFill>
                    <a:srgbClr val="C00000"/>
                  </a:solidFill>
                  <a:effectLst/>
                  <a:cs typeface="+mn-ea"/>
                  <a:sym typeface="+mn-lt"/>
                </a:rPr>
                <a:t>莘县</a:t>
              </a:r>
              <a:r>
                <a:rPr lang="zh-CN" altLang="en-US" sz="1600" kern="100" spc="30" dirty="0">
                  <a:solidFill>
                    <a:schemeClr val="tx1">
                      <a:lumMod val="85000"/>
                      <a:lumOff val="15000"/>
                    </a:schemeClr>
                  </a:solidFill>
                  <a:effectLst/>
                  <a:cs typeface="+mn-ea"/>
                  <a:sym typeface="+mn-lt"/>
                </a:rPr>
                <a:t>打造</a:t>
              </a:r>
              <a:r>
                <a:rPr lang="zh-CN" altLang="en-US" sz="1600" b="1" kern="100" spc="30" dirty="0">
                  <a:solidFill>
                    <a:srgbClr val="0070C0"/>
                  </a:solidFill>
                  <a:effectLst/>
                  <a:cs typeface="+mn-ea"/>
                  <a:sym typeface="+mn-lt"/>
                </a:rPr>
                <a:t>冀鲁豫交界地区的蔬菜集散中心</a:t>
              </a:r>
              <a:endParaRPr lang="zh-CN" altLang="en-US" sz="1200" b="1" kern="100" dirty="0">
                <a:solidFill>
                  <a:srgbClr val="0070C0"/>
                </a:solidFill>
                <a:effectLst/>
                <a:cs typeface="+mn-ea"/>
                <a:sym typeface="+mn-lt"/>
              </a:endParaRPr>
            </a:p>
          </p:txBody>
        </p:sp>
        <p:sp>
          <p:nvSpPr>
            <p:cNvPr id="65" name="矩形 64"/>
            <p:cNvSpPr/>
            <p:nvPr/>
          </p:nvSpPr>
          <p:spPr>
            <a:xfrm>
              <a:off x="7210697" y="4362450"/>
              <a:ext cx="4372877" cy="1622452"/>
            </a:xfrm>
            <a:prstGeom prst="rect">
              <a:avLst/>
            </a:prstGeom>
            <a:noFill/>
            <a:ln w="19050">
              <a:solidFill>
                <a:srgbClr val="0A81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p:cNvGrpSpPr/>
          <p:nvPr/>
        </p:nvGrpSpPr>
        <p:grpSpPr>
          <a:xfrm>
            <a:off x="4998924" y="4332974"/>
            <a:ext cx="6556602" cy="1622452"/>
            <a:chOff x="549592" y="4362450"/>
            <a:chExt cx="6556602" cy="1622452"/>
          </a:xfrm>
        </p:grpSpPr>
        <p:sp>
          <p:nvSpPr>
            <p:cNvPr id="68" name="矩形 67"/>
            <p:cNvSpPr/>
            <p:nvPr/>
          </p:nvSpPr>
          <p:spPr>
            <a:xfrm>
              <a:off x="5202735" y="4421408"/>
              <a:ext cx="1807665" cy="150453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549592" y="4362450"/>
              <a:ext cx="6556602" cy="1622452"/>
              <a:chOff x="549592" y="4362450"/>
              <a:chExt cx="6556602" cy="1622452"/>
            </a:xfrm>
          </p:grpSpPr>
          <p:pic>
            <p:nvPicPr>
              <p:cNvPr id="20" name="图片 19"/>
              <p:cNvPicPr>
                <a:picLocks noChangeAspect="true"/>
              </p:cNvPicPr>
              <p:nvPr/>
            </p:nvPicPr>
            <p:blipFill rotWithShape="true">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false"/>
                  </a:ext>
                </a:extLst>
              </a:blip>
              <a:srcRect t="12485" b="12485"/>
              <a:stretch>
                <a:fillRect/>
              </a:stretch>
            </p:blipFill>
            <p:spPr>
              <a:xfrm>
                <a:off x="639131" y="4420437"/>
                <a:ext cx="2170784" cy="1221066"/>
              </a:xfrm>
              <a:prstGeom prst="roundRect">
                <a:avLst>
                  <a:gd name="adj" fmla="val 0"/>
                </a:avLst>
              </a:prstGeom>
              <a:solidFill>
                <a:srgbClr val="FFFFFF">
                  <a:shade val="85000"/>
                </a:srgbClr>
              </a:solidFill>
              <a:ln>
                <a:noFill/>
              </a:ln>
              <a:effectLst>
                <a:reflection blurRad="12700" stA="38000" endPos="28000" dist="5000" dir="5400000" sy="-100000" algn="bl" rotWithShape="0"/>
              </a:effectLst>
            </p:spPr>
          </p:pic>
          <p:pic>
            <p:nvPicPr>
              <p:cNvPr id="24" name="图片 23"/>
              <p:cNvPicPr>
                <a:picLocks noChangeAspect="true"/>
              </p:cNvPicPr>
              <p:nvPr/>
            </p:nvPicPr>
            <p:blipFill rotWithShape="true">
              <a:blip r:embed="rId5" cstate="print">
                <a:extLst>
                  <a:ext uri="{28A0092B-C50C-407E-A947-70E740481C1C}">
                    <a14:useLocalDpi xmlns:a14="http://schemas.microsoft.com/office/drawing/2010/main" val="false"/>
                  </a:ext>
                </a:extLst>
              </a:blip>
              <a:srcRect t="18466" b="6504"/>
              <a:stretch>
                <a:fillRect/>
              </a:stretch>
            </p:blipFill>
            <p:spPr>
              <a:xfrm>
                <a:off x="2920933" y="4420437"/>
                <a:ext cx="2170784" cy="1221066"/>
              </a:xfrm>
              <a:prstGeom prst="roundRect">
                <a:avLst>
                  <a:gd name="adj" fmla="val 0"/>
                </a:avLst>
              </a:prstGeom>
              <a:solidFill>
                <a:srgbClr val="FFFFFF">
                  <a:shade val="85000"/>
                </a:srgbClr>
              </a:solidFill>
              <a:ln>
                <a:noFill/>
              </a:ln>
              <a:effectLst>
                <a:reflection blurRad="12700" stA="38000" endPos="28000" dist="5000" dir="5400000" sy="-100000" algn="bl" rotWithShape="0"/>
              </a:effectLst>
            </p:spPr>
          </p:pic>
          <p:sp>
            <p:nvSpPr>
              <p:cNvPr id="26" name="矩形 25"/>
              <p:cNvSpPr/>
              <p:nvPr/>
            </p:nvSpPr>
            <p:spPr>
              <a:xfrm>
                <a:off x="549592" y="4362450"/>
                <a:ext cx="6556602" cy="1622452"/>
              </a:xfrm>
              <a:prstGeom prst="rect">
                <a:avLst/>
              </a:prstGeom>
              <a:noFill/>
              <a:ln w="19050">
                <a:solidFill>
                  <a:srgbClr val="0A81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文本框 69"/>
              <p:cNvSpPr txBox="true"/>
              <p:nvPr/>
            </p:nvSpPr>
            <p:spPr>
              <a:xfrm>
                <a:off x="5164183" y="4394683"/>
                <a:ext cx="1863634" cy="1530291"/>
              </a:xfrm>
              <a:prstGeom prst="rect">
                <a:avLst/>
              </a:prstGeom>
              <a:noFill/>
            </p:spPr>
            <p:txBody>
              <a:bodyPr wrap="square">
                <a:spAutoFit/>
              </a:bodyPr>
              <a:lstStyle/>
              <a:p>
                <a:pPr marL="0" marR="0" algn="just">
                  <a:lnSpc>
                    <a:spcPct val="150000"/>
                  </a:lnSpc>
                  <a:spcBef>
                    <a:spcPts val="0"/>
                  </a:spcBef>
                  <a:spcAft>
                    <a:spcPts val="0"/>
                  </a:spcAft>
                </a:pPr>
                <a:r>
                  <a:rPr lang="zh-CN" altLang="en-US" sz="1600" kern="100" spc="30" dirty="0">
                    <a:solidFill>
                      <a:schemeClr val="tx1">
                        <a:lumMod val="85000"/>
                        <a:lumOff val="15000"/>
                      </a:schemeClr>
                    </a:solidFill>
                    <a:effectLst/>
                    <a:cs typeface="+mn-ea"/>
                    <a:sym typeface="+mn-lt"/>
                  </a:rPr>
                  <a:t>支持</a:t>
                </a:r>
                <a:r>
                  <a:rPr lang="zh-CN" altLang="en-US" sz="1600" b="1" kern="100" spc="30" dirty="0">
                    <a:solidFill>
                      <a:srgbClr val="C00000"/>
                    </a:solidFill>
                    <a:effectLst/>
                    <a:cs typeface="+mn-ea"/>
                    <a:sym typeface="+mn-lt"/>
                  </a:rPr>
                  <a:t>茌平</a:t>
                </a:r>
                <a:r>
                  <a:rPr lang="zh-CN" altLang="en-US" sz="1600" kern="100" spc="30" dirty="0">
                    <a:solidFill>
                      <a:schemeClr val="tx1">
                        <a:lumMod val="85000"/>
                        <a:lumOff val="15000"/>
                      </a:schemeClr>
                    </a:solidFill>
                    <a:effectLst/>
                    <a:cs typeface="+mn-ea"/>
                    <a:sym typeface="+mn-lt"/>
                  </a:rPr>
                  <a:t>依托顺利智慧冷链物流产业园，建设</a:t>
                </a:r>
                <a:r>
                  <a:rPr lang="zh-CN" altLang="en-US" sz="1600" b="1" kern="100" spc="30" dirty="0">
                    <a:solidFill>
                      <a:srgbClr val="0070C0"/>
                    </a:solidFill>
                    <a:effectLst/>
                    <a:cs typeface="+mn-ea"/>
                    <a:sym typeface="+mn-lt"/>
                  </a:rPr>
                  <a:t>区域型冷链集配中心</a:t>
                </a:r>
                <a:endParaRPr lang="zh-CN" altLang="en-US" sz="1200" b="1" kern="100" dirty="0">
                  <a:solidFill>
                    <a:srgbClr val="0070C0"/>
                  </a:solidFill>
                  <a:effectLst/>
                  <a:cs typeface="+mn-ea"/>
                  <a:sym typeface="+mn-lt"/>
                </a:endParaRPr>
              </a:p>
            </p:txBody>
          </p:sp>
        </p:grpSp>
      </p:grpSp>
      <p:grpSp>
        <p:nvGrpSpPr>
          <p:cNvPr id="28" name="组合 27"/>
          <p:cNvGrpSpPr/>
          <p:nvPr/>
        </p:nvGrpSpPr>
        <p:grpSpPr>
          <a:xfrm>
            <a:off x="0" y="171450"/>
            <a:ext cx="12192000" cy="711200"/>
            <a:chOff x="0" y="171450"/>
            <a:chExt cx="12192000" cy="711200"/>
          </a:xfrm>
        </p:grpSpPr>
        <p:grpSp>
          <p:nvGrpSpPr>
            <p:cNvPr id="29" name="组合 28"/>
            <p:cNvGrpSpPr/>
            <p:nvPr/>
          </p:nvGrpSpPr>
          <p:grpSpPr>
            <a:xfrm>
              <a:off x="0" y="171450"/>
              <a:ext cx="12192000" cy="711200"/>
              <a:chOff x="0" y="171450"/>
              <a:chExt cx="12192000" cy="711200"/>
            </a:xfrm>
          </p:grpSpPr>
          <p:sp>
            <p:nvSpPr>
              <p:cNvPr id="31" name="矩形 30"/>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30"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33" name="组合 32"/>
          <p:cNvGrpSpPr/>
          <p:nvPr/>
        </p:nvGrpSpPr>
        <p:grpSpPr>
          <a:xfrm>
            <a:off x="685800" y="1117600"/>
            <a:ext cx="3218180" cy="502285"/>
            <a:chOff x="733252" y="1326689"/>
            <a:chExt cx="2586071" cy="502112"/>
          </a:xfrm>
        </p:grpSpPr>
        <p:sp>
          <p:nvSpPr>
            <p:cNvPr id="34" name="矩形: 圆角 33"/>
            <p:cNvSpPr/>
            <p:nvPr/>
          </p:nvSpPr>
          <p:spPr>
            <a:xfrm>
              <a:off x="733252" y="1326689"/>
              <a:ext cx="2586071"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文本框 34"/>
            <p:cNvSpPr txBox="true"/>
            <p:nvPr/>
          </p:nvSpPr>
          <p:spPr>
            <a:xfrm>
              <a:off x="733252" y="1377690"/>
              <a:ext cx="2474365" cy="398643"/>
            </a:xfrm>
            <a:prstGeom prst="rect">
              <a:avLst/>
            </a:prstGeom>
            <a:noFill/>
          </p:spPr>
          <p:txBody>
            <a:bodyPr wrap="square" rtlCol="0">
              <a:spAutoFit/>
            </a:bodyPr>
            <a:lstStyle/>
            <a:p>
              <a:r>
                <a:rPr lang="zh-CN" altLang="en-US" sz="2000" b="1" kern="100">
                  <a:solidFill>
                    <a:srgbClr val="0070C0"/>
                  </a:solidFill>
                  <a:cs typeface="+mn-ea"/>
                  <a:sym typeface="+mn-lt"/>
                </a:rPr>
                <a:t>（一）商贸流通重点工程</a:t>
              </a:r>
              <a:endParaRPr lang="en-US" altLang="zh-CN" sz="2000" b="1" kern="100" dirty="0">
                <a:solidFill>
                  <a:srgbClr val="0070C0"/>
                </a:solidFill>
                <a:cs typeface="+mn-ea"/>
                <a:sym typeface="+mn-lt"/>
              </a:endParaRPr>
            </a:p>
          </p:txBody>
        </p:sp>
      </p:grpSp>
      <p:grpSp>
        <p:nvGrpSpPr>
          <p:cNvPr id="2" name="组合 1"/>
          <p:cNvGrpSpPr/>
          <p:nvPr/>
        </p:nvGrpSpPr>
        <p:grpSpPr>
          <a:xfrm>
            <a:off x="3904746" y="1117601"/>
            <a:ext cx="4372479" cy="502470"/>
            <a:chOff x="3904746" y="1117601"/>
            <a:chExt cx="4372479" cy="502470"/>
          </a:xfrm>
        </p:grpSpPr>
        <p:sp>
          <p:nvSpPr>
            <p:cNvPr id="36" name="矩形: 圆角 35"/>
            <p:cNvSpPr/>
            <p:nvPr/>
          </p:nvSpPr>
          <p:spPr>
            <a:xfrm>
              <a:off x="4817437" y="1117601"/>
              <a:ext cx="3459788"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a:solidFill>
                    <a:schemeClr val="bg1"/>
                  </a:solidFill>
                  <a:cs typeface="+mn-ea"/>
                  <a:sym typeface="+mn-lt"/>
                </a:rPr>
                <a:t>四是升级改造农产品批发市场</a:t>
              </a:r>
              <a:endParaRPr lang="zh-CN" altLang="en-US" b="1" dirty="0">
                <a:solidFill>
                  <a:schemeClr val="bg1"/>
                </a:solidFill>
                <a:cs typeface="+mn-ea"/>
                <a:sym typeface="+mn-lt"/>
              </a:endParaRPr>
            </a:p>
          </p:txBody>
        </p:sp>
        <p:cxnSp>
          <p:nvCxnSpPr>
            <p:cNvPr id="37" name="直接连接符 36"/>
            <p:cNvCxnSpPr/>
            <p:nvPr/>
          </p:nvCxnSpPr>
          <p:spPr>
            <a:xfrm>
              <a:off x="3904746"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549592" y="6038850"/>
            <a:ext cx="11033982" cy="722504"/>
            <a:chOff x="549592" y="6162675"/>
            <a:chExt cx="11033982" cy="722504"/>
          </a:xfrm>
        </p:grpSpPr>
        <p:sp>
          <p:nvSpPr>
            <p:cNvPr id="40" name="矩形: 圆角 39"/>
            <p:cNvSpPr/>
            <p:nvPr/>
          </p:nvSpPr>
          <p:spPr>
            <a:xfrm>
              <a:off x="549592" y="6162675"/>
              <a:ext cx="11033981" cy="722504"/>
            </a:xfrm>
            <a:prstGeom prst="roundRect">
              <a:avLst>
                <a:gd name="adj" fmla="val 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9" name="文本框 38"/>
            <p:cNvSpPr txBox="true"/>
            <p:nvPr/>
          </p:nvSpPr>
          <p:spPr>
            <a:xfrm>
              <a:off x="608426" y="6173318"/>
              <a:ext cx="10975148" cy="701218"/>
            </a:xfrm>
            <a:prstGeom prst="rect">
              <a:avLst/>
            </a:prstGeom>
            <a:noFill/>
          </p:spPr>
          <p:txBody>
            <a:bodyPr wrap="square">
              <a:spAutoFit/>
            </a:bodyPr>
            <a:lstStyle/>
            <a:p>
              <a:pPr marL="0" marR="0" algn="just">
                <a:lnSpc>
                  <a:spcPct val="130000"/>
                </a:lnSpc>
                <a:spcBef>
                  <a:spcPts val="0"/>
                </a:spcBef>
                <a:spcAft>
                  <a:spcPts val="0"/>
                </a:spcAft>
              </a:pPr>
              <a:r>
                <a:rPr lang="zh-CN" altLang="en-US" sz="1600" kern="100" spc="30">
                  <a:solidFill>
                    <a:schemeClr val="tx1">
                      <a:lumMod val="85000"/>
                      <a:lumOff val="15000"/>
                    </a:schemeClr>
                  </a:solidFill>
                  <a:cs typeface="+mn-ea"/>
                </a:rPr>
                <a:t>发挥我市</a:t>
              </a:r>
              <a:r>
                <a:rPr lang="zh-CN" altLang="en-US" sz="1600" b="1" kern="100" spc="30">
                  <a:solidFill>
                    <a:srgbClr val="C00000"/>
                  </a:solidFill>
                  <a:cs typeface="+mn-ea"/>
                </a:rPr>
                <a:t>农副产品产业优势</a:t>
              </a:r>
              <a:r>
                <a:rPr lang="zh-CN" altLang="en-US" sz="1600" kern="100" spc="30">
                  <a:solidFill>
                    <a:schemeClr val="tx1">
                      <a:lumMod val="85000"/>
                      <a:lumOff val="15000"/>
                    </a:schemeClr>
                  </a:solidFill>
                  <a:cs typeface="+mn-ea"/>
                </a:rPr>
                <a:t>，加强产销衔接、农超对接，建设农产品冷链物流基地、区域性产地、乡镇田头和村级仓储冷链物流设施。</a:t>
              </a:r>
              <a:endParaRPr lang="zh-CN" altLang="en-US" sz="1600" kern="100" spc="30">
                <a:solidFill>
                  <a:schemeClr val="tx1">
                    <a:lumMod val="85000"/>
                    <a:lumOff val="15000"/>
                  </a:schemeClr>
                </a:solidFill>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圆角 71"/>
          <p:cNvSpPr/>
          <p:nvPr/>
        </p:nvSpPr>
        <p:spPr>
          <a:xfrm>
            <a:off x="0" y="1925958"/>
            <a:ext cx="12192000" cy="2028057"/>
          </a:xfrm>
          <a:prstGeom prst="roundRect">
            <a:avLst>
              <a:gd name="adj" fmla="val 0"/>
            </a:avLst>
          </a:prstGeom>
          <a:solidFill>
            <a:srgbClr val="228D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矩形: 圆角 73"/>
          <p:cNvSpPr/>
          <p:nvPr/>
        </p:nvSpPr>
        <p:spPr>
          <a:xfrm>
            <a:off x="0" y="1925958"/>
            <a:ext cx="12192000" cy="2028057"/>
          </a:xfrm>
          <a:prstGeom prst="roundRect">
            <a:avLst>
              <a:gd name="adj" fmla="val 0"/>
            </a:avLst>
          </a:prstGeom>
          <a:blipFill dpi="0" rotWithShape="true">
            <a:blip r:embed="rId1">
              <a:alphaModFix amt="52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499473" y="2040258"/>
            <a:ext cx="3220512" cy="3979542"/>
            <a:chOff x="499473" y="2040258"/>
            <a:chExt cx="3220512" cy="3979542"/>
          </a:xfrm>
        </p:grpSpPr>
        <p:grpSp>
          <p:nvGrpSpPr>
            <p:cNvPr id="8" name="组合 7"/>
            <p:cNvGrpSpPr/>
            <p:nvPr/>
          </p:nvGrpSpPr>
          <p:grpSpPr>
            <a:xfrm>
              <a:off x="499473" y="2040258"/>
              <a:ext cx="3220512" cy="3979542"/>
              <a:chOff x="695325" y="2978765"/>
              <a:chExt cx="3487810" cy="3682942"/>
            </a:xfrm>
          </p:grpSpPr>
          <p:sp>
            <p:nvSpPr>
              <p:cNvPr id="28" name="矩形: 圆角 22"/>
              <p:cNvSpPr/>
              <p:nvPr/>
            </p:nvSpPr>
            <p:spPr>
              <a:xfrm>
                <a:off x="695325" y="2978765"/>
                <a:ext cx="3487810" cy="3682942"/>
              </a:xfrm>
              <a:custGeom>
                <a:avLst/>
                <a:gdLst>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 name="connsiteX0-1" fmla="*/ 695325 w 4183135"/>
                  <a:gd name="connsiteY0-2" fmla="*/ 1615442 h 6237288"/>
                  <a:gd name="connsiteX1-3" fmla="*/ 0 w 4183135"/>
                  <a:gd name="connsiteY1-4" fmla="*/ 0 h 6237288"/>
                  <a:gd name="connsiteX2-5" fmla="*/ 695325 w 4183135"/>
                  <a:gd name="connsiteY2-6" fmla="*/ 1615442 h 6237288"/>
                  <a:gd name="connsiteX3-7" fmla="*/ 4183135 w 4183135"/>
                  <a:gd name="connsiteY3-8" fmla="*/ 1615442 h 6237288"/>
                  <a:gd name="connsiteX4-9" fmla="*/ 4183135 w 4183135"/>
                  <a:gd name="connsiteY4-10" fmla="*/ 1615442 h 6237288"/>
                  <a:gd name="connsiteX5-11" fmla="*/ 4183135 w 4183135"/>
                  <a:gd name="connsiteY5-12" fmla="*/ 6237288 h 6237288"/>
                  <a:gd name="connsiteX6-13" fmla="*/ 4183135 w 4183135"/>
                  <a:gd name="connsiteY6-14" fmla="*/ 6237288 h 6237288"/>
                  <a:gd name="connsiteX7-15" fmla="*/ 695325 w 4183135"/>
                  <a:gd name="connsiteY7-16" fmla="*/ 6237288 h 6237288"/>
                  <a:gd name="connsiteX8-17" fmla="*/ 695325 w 4183135"/>
                  <a:gd name="connsiteY8-18" fmla="*/ 6237288 h 6237288"/>
                  <a:gd name="connsiteX9" fmla="*/ 695325 w 4183135"/>
                  <a:gd name="connsiteY9" fmla="*/ 1615442 h 6237288"/>
                  <a:gd name="connsiteX0-19" fmla="*/ 0 w 3487810"/>
                  <a:gd name="connsiteY0-20" fmla="*/ 0 h 4621846"/>
                  <a:gd name="connsiteX1-21" fmla="*/ 0 w 3487810"/>
                  <a:gd name="connsiteY1-22" fmla="*/ 0 h 4621846"/>
                  <a:gd name="connsiteX2-23" fmla="*/ 3487810 w 3487810"/>
                  <a:gd name="connsiteY2-24" fmla="*/ 0 h 4621846"/>
                  <a:gd name="connsiteX3-25" fmla="*/ 3487810 w 3487810"/>
                  <a:gd name="connsiteY3-26" fmla="*/ 0 h 4621846"/>
                  <a:gd name="connsiteX4-27" fmla="*/ 3487810 w 3487810"/>
                  <a:gd name="connsiteY4-28" fmla="*/ 4621846 h 4621846"/>
                  <a:gd name="connsiteX5-29" fmla="*/ 3487810 w 3487810"/>
                  <a:gd name="connsiteY5-30" fmla="*/ 4621846 h 4621846"/>
                  <a:gd name="connsiteX6-31" fmla="*/ 0 w 3487810"/>
                  <a:gd name="connsiteY6-32" fmla="*/ 4621846 h 4621846"/>
                  <a:gd name="connsiteX7-33" fmla="*/ 0 w 3487810"/>
                  <a:gd name="connsiteY7-34" fmla="*/ 4621846 h 4621846"/>
                  <a:gd name="connsiteX8-35" fmla="*/ 0 w 3487810"/>
                  <a:gd name="connsiteY8-36" fmla="*/ 0 h 46218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487810" h="4621846">
                    <a:moveTo>
                      <a:pt x="0" y="0"/>
                    </a:moveTo>
                    <a:lnTo>
                      <a:pt x="0" y="0"/>
                    </a:lnTo>
                    <a:lnTo>
                      <a:pt x="3487810" y="0"/>
                    </a:lnTo>
                    <a:lnTo>
                      <a:pt x="3487810" y="0"/>
                    </a:lnTo>
                    <a:lnTo>
                      <a:pt x="3487810" y="4621846"/>
                    </a:lnTo>
                    <a:lnTo>
                      <a:pt x="3487810" y="4621846"/>
                    </a:lnTo>
                    <a:lnTo>
                      <a:pt x="0" y="4621846"/>
                    </a:lnTo>
                    <a:lnTo>
                      <a:pt x="0" y="4621846"/>
                    </a:lnTo>
                    <a:lnTo>
                      <a:pt x="0" y="0"/>
                    </a:lnTo>
                    <a:close/>
                  </a:path>
                </a:pathLst>
              </a:custGeom>
              <a:solidFill>
                <a:schemeClr val="bg1"/>
              </a:solidFill>
              <a:ln>
                <a:noFill/>
              </a:ln>
              <a:effectLst>
                <a:outerShdw blurRad="381000" dist="127000" dir="5400000" sx="70000" sy="70000" algn="t" rotWithShape="0">
                  <a:srgbClr val="0070C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Rectangle 3"/>
              <p:cNvSpPr/>
              <p:nvPr/>
            </p:nvSpPr>
            <p:spPr>
              <a:xfrm>
                <a:off x="695325" y="6615987"/>
                <a:ext cx="3487810" cy="45719"/>
              </a:xfrm>
              <a:prstGeom prst="rect">
                <a:avLst/>
              </a:prstGeom>
              <a:gradFill>
                <a:gsLst>
                  <a:gs pos="100000">
                    <a:srgbClr val="0070C0"/>
                  </a:gs>
                  <a:gs pos="0">
                    <a:srgbClr val="228DCF"/>
                  </a:gs>
                </a:gsLst>
                <a:lin ang="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sp>
          <p:nvSpPr>
            <p:cNvPr id="75" name="Freeform 5"/>
            <p:cNvSpPr>
              <a:spLocks noEditPoints="true"/>
            </p:cNvSpPr>
            <p:nvPr/>
          </p:nvSpPr>
          <p:spPr bwMode="auto">
            <a:xfrm>
              <a:off x="2163998" y="4122461"/>
              <a:ext cx="1403350" cy="1403350"/>
            </a:xfrm>
            <a:custGeom>
              <a:avLst/>
              <a:gdLst>
                <a:gd name="T0" fmla="*/ 6400 w 12800"/>
                <a:gd name="T1" fmla="*/ 0 h 12800"/>
                <a:gd name="T2" fmla="*/ 0 w 12800"/>
                <a:gd name="T3" fmla="*/ 6400 h 12800"/>
                <a:gd name="T4" fmla="*/ 6400 w 12800"/>
                <a:gd name="T5" fmla="*/ 12800 h 12800"/>
                <a:gd name="T6" fmla="*/ 12800 w 12800"/>
                <a:gd name="T7" fmla="*/ 6400 h 12800"/>
                <a:gd name="T8" fmla="*/ 6400 w 12800"/>
                <a:gd name="T9" fmla="*/ 0 h 12800"/>
                <a:gd name="T10" fmla="*/ 6400 w 12800"/>
                <a:gd name="T11" fmla="*/ 11927 h 12800"/>
                <a:gd name="T12" fmla="*/ 873 w 12800"/>
                <a:gd name="T13" fmla="*/ 6400 h 12800"/>
                <a:gd name="T14" fmla="*/ 6400 w 12800"/>
                <a:gd name="T15" fmla="*/ 873 h 12800"/>
                <a:gd name="T16" fmla="*/ 11927 w 12800"/>
                <a:gd name="T17" fmla="*/ 6400 h 12800"/>
                <a:gd name="T18" fmla="*/ 6400 w 12800"/>
                <a:gd name="T19" fmla="*/ 11927 h 12800"/>
                <a:gd name="T20" fmla="*/ 5711 w 12800"/>
                <a:gd name="T21" fmla="*/ 7234 h 12800"/>
                <a:gd name="T22" fmla="*/ 4991 w 12800"/>
                <a:gd name="T23" fmla="*/ 7954 h 12800"/>
                <a:gd name="T24" fmla="*/ 4991 w 12800"/>
                <a:gd name="T25" fmla="*/ 3782 h 12800"/>
                <a:gd name="T26" fmla="*/ 4555 w 12800"/>
                <a:gd name="T27" fmla="*/ 3345 h 12800"/>
                <a:gd name="T28" fmla="*/ 4118 w 12800"/>
                <a:gd name="T29" fmla="*/ 3782 h 12800"/>
                <a:gd name="T30" fmla="*/ 4118 w 12800"/>
                <a:gd name="T31" fmla="*/ 7991 h 12800"/>
                <a:gd name="T32" fmla="*/ 3398 w 12800"/>
                <a:gd name="T33" fmla="*/ 7270 h 12800"/>
                <a:gd name="T34" fmla="*/ 2781 w 12800"/>
                <a:gd name="T35" fmla="*/ 7270 h 12800"/>
                <a:gd name="T36" fmla="*/ 2780 w 12800"/>
                <a:gd name="T37" fmla="*/ 7887 h 12800"/>
                <a:gd name="T38" fmla="*/ 4220 w 12800"/>
                <a:gd name="T39" fmla="*/ 9327 h 12800"/>
                <a:gd name="T40" fmla="*/ 4458 w 12800"/>
                <a:gd name="T41" fmla="*/ 9443 h 12800"/>
                <a:gd name="T42" fmla="*/ 4472 w 12800"/>
                <a:gd name="T43" fmla="*/ 9446 h 12800"/>
                <a:gd name="T44" fmla="*/ 4525 w 12800"/>
                <a:gd name="T45" fmla="*/ 9451 h 12800"/>
                <a:gd name="T46" fmla="*/ 4555 w 12800"/>
                <a:gd name="T47" fmla="*/ 9454 h 12800"/>
                <a:gd name="T48" fmla="*/ 4913 w 12800"/>
                <a:gd name="T49" fmla="*/ 9266 h 12800"/>
                <a:gd name="T50" fmla="*/ 6328 w 12800"/>
                <a:gd name="T51" fmla="*/ 7851 h 12800"/>
                <a:gd name="T52" fmla="*/ 6329 w 12800"/>
                <a:gd name="T53" fmla="*/ 7234 h 12800"/>
                <a:gd name="T54" fmla="*/ 5711 w 12800"/>
                <a:gd name="T55" fmla="*/ 7234 h 12800"/>
                <a:gd name="T56" fmla="*/ 8580 w 12800"/>
                <a:gd name="T57" fmla="*/ 3472 h 12800"/>
                <a:gd name="T58" fmla="*/ 8345 w 12800"/>
                <a:gd name="T59" fmla="*/ 3358 h 12800"/>
                <a:gd name="T60" fmla="*/ 8326 w 12800"/>
                <a:gd name="T61" fmla="*/ 3353 h 12800"/>
                <a:gd name="T62" fmla="*/ 8276 w 12800"/>
                <a:gd name="T63" fmla="*/ 3348 h 12800"/>
                <a:gd name="T64" fmla="*/ 8245 w 12800"/>
                <a:gd name="T65" fmla="*/ 3345 h 12800"/>
                <a:gd name="T66" fmla="*/ 7887 w 12800"/>
                <a:gd name="T67" fmla="*/ 3533 h 12800"/>
                <a:gd name="T68" fmla="*/ 6471 w 12800"/>
                <a:gd name="T69" fmla="*/ 4949 h 12800"/>
                <a:gd name="T70" fmla="*/ 6471 w 12800"/>
                <a:gd name="T71" fmla="*/ 5566 h 12800"/>
                <a:gd name="T72" fmla="*/ 7088 w 12800"/>
                <a:gd name="T73" fmla="*/ 5566 h 12800"/>
                <a:gd name="T74" fmla="*/ 7809 w 12800"/>
                <a:gd name="T75" fmla="*/ 4846 h 12800"/>
                <a:gd name="T76" fmla="*/ 7809 w 12800"/>
                <a:gd name="T77" fmla="*/ 9018 h 12800"/>
                <a:gd name="T78" fmla="*/ 8245 w 12800"/>
                <a:gd name="T79" fmla="*/ 9454 h 12800"/>
                <a:gd name="T80" fmla="*/ 8682 w 12800"/>
                <a:gd name="T81" fmla="*/ 9018 h 12800"/>
                <a:gd name="T82" fmla="*/ 8682 w 12800"/>
                <a:gd name="T83" fmla="*/ 4809 h 12800"/>
                <a:gd name="T84" fmla="*/ 9402 w 12800"/>
                <a:gd name="T85" fmla="*/ 5530 h 12800"/>
                <a:gd name="T86" fmla="*/ 10019 w 12800"/>
                <a:gd name="T87" fmla="*/ 5530 h 12800"/>
                <a:gd name="T88" fmla="*/ 10020 w 12800"/>
                <a:gd name="T89" fmla="*/ 4912 h 12800"/>
                <a:gd name="T90" fmla="*/ 8580 w 12800"/>
                <a:gd name="T91" fmla="*/ 347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00" h="12800">
                  <a:moveTo>
                    <a:pt x="6400" y="0"/>
                  </a:moveTo>
                  <a:cubicBezTo>
                    <a:pt x="2865" y="0"/>
                    <a:pt x="0" y="2865"/>
                    <a:pt x="0" y="6400"/>
                  </a:cubicBezTo>
                  <a:cubicBezTo>
                    <a:pt x="0" y="9935"/>
                    <a:pt x="2865" y="12800"/>
                    <a:pt x="6400" y="12800"/>
                  </a:cubicBezTo>
                  <a:cubicBezTo>
                    <a:pt x="9935" y="12800"/>
                    <a:pt x="12800" y="9935"/>
                    <a:pt x="12800" y="6400"/>
                  </a:cubicBezTo>
                  <a:cubicBezTo>
                    <a:pt x="12800" y="2865"/>
                    <a:pt x="9935" y="0"/>
                    <a:pt x="6400" y="0"/>
                  </a:cubicBezTo>
                  <a:close/>
                  <a:moveTo>
                    <a:pt x="6400" y="11927"/>
                  </a:moveTo>
                  <a:cubicBezTo>
                    <a:pt x="3348" y="11927"/>
                    <a:pt x="873" y="9453"/>
                    <a:pt x="873" y="6400"/>
                  </a:cubicBezTo>
                  <a:cubicBezTo>
                    <a:pt x="873" y="3347"/>
                    <a:pt x="3348" y="873"/>
                    <a:pt x="6400" y="873"/>
                  </a:cubicBezTo>
                  <a:cubicBezTo>
                    <a:pt x="9453" y="873"/>
                    <a:pt x="11927" y="3347"/>
                    <a:pt x="11927" y="6400"/>
                  </a:cubicBezTo>
                  <a:cubicBezTo>
                    <a:pt x="11927" y="9453"/>
                    <a:pt x="9453" y="11927"/>
                    <a:pt x="6400" y="11927"/>
                  </a:cubicBezTo>
                  <a:close/>
                  <a:moveTo>
                    <a:pt x="5711" y="7234"/>
                  </a:moveTo>
                  <a:lnTo>
                    <a:pt x="4991" y="7954"/>
                  </a:lnTo>
                  <a:lnTo>
                    <a:pt x="4991" y="3782"/>
                  </a:lnTo>
                  <a:cubicBezTo>
                    <a:pt x="4991" y="3541"/>
                    <a:pt x="4795" y="3345"/>
                    <a:pt x="4555" y="3345"/>
                  </a:cubicBezTo>
                  <a:cubicBezTo>
                    <a:pt x="4314" y="3345"/>
                    <a:pt x="4118" y="3541"/>
                    <a:pt x="4118" y="3782"/>
                  </a:cubicBezTo>
                  <a:lnTo>
                    <a:pt x="4118" y="7991"/>
                  </a:lnTo>
                  <a:lnTo>
                    <a:pt x="3398" y="7270"/>
                  </a:lnTo>
                  <a:cubicBezTo>
                    <a:pt x="3227" y="7100"/>
                    <a:pt x="2951" y="7100"/>
                    <a:pt x="2781" y="7270"/>
                  </a:cubicBezTo>
                  <a:cubicBezTo>
                    <a:pt x="2610" y="7441"/>
                    <a:pt x="2610" y="7717"/>
                    <a:pt x="2780" y="7887"/>
                  </a:cubicBezTo>
                  <a:lnTo>
                    <a:pt x="4220" y="9327"/>
                  </a:lnTo>
                  <a:cubicBezTo>
                    <a:pt x="4287" y="9394"/>
                    <a:pt x="4371" y="9429"/>
                    <a:pt x="4458" y="9443"/>
                  </a:cubicBezTo>
                  <a:cubicBezTo>
                    <a:pt x="4463" y="9444"/>
                    <a:pt x="4467" y="9445"/>
                    <a:pt x="4472" y="9446"/>
                  </a:cubicBezTo>
                  <a:cubicBezTo>
                    <a:pt x="4490" y="9448"/>
                    <a:pt x="4507" y="9451"/>
                    <a:pt x="4525" y="9451"/>
                  </a:cubicBezTo>
                  <a:cubicBezTo>
                    <a:pt x="4535" y="9452"/>
                    <a:pt x="4545" y="9454"/>
                    <a:pt x="4555" y="9454"/>
                  </a:cubicBezTo>
                  <a:cubicBezTo>
                    <a:pt x="4703" y="9454"/>
                    <a:pt x="4835" y="9380"/>
                    <a:pt x="4913" y="9266"/>
                  </a:cubicBezTo>
                  <a:lnTo>
                    <a:pt x="6328" y="7851"/>
                  </a:lnTo>
                  <a:cubicBezTo>
                    <a:pt x="6499" y="7681"/>
                    <a:pt x="6499" y="7404"/>
                    <a:pt x="6329" y="7234"/>
                  </a:cubicBezTo>
                  <a:cubicBezTo>
                    <a:pt x="6158" y="7064"/>
                    <a:pt x="5881" y="7063"/>
                    <a:pt x="5711" y="7234"/>
                  </a:cubicBezTo>
                  <a:close/>
                  <a:moveTo>
                    <a:pt x="8580" y="3472"/>
                  </a:moveTo>
                  <a:cubicBezTo>
                    <a:pt x="8513" y="3406"/>
                    <a:pt x="8430" y="3372"/>
                    <a:pt x="8345" y="3358"/>
                  </a:cubicBezTo>
                  <a:cubicBezTo>
                    <a:pt x="8339" y="3356"/>
                    <a:pt x="8332" y="3355"/>
                    <a:pt x="8326" y="3353"/>
                  </a:cubicBezTo>
                  <a:cubicBezTo>
                    <a:pt x="8309" y="3351"/>
                    <a:pt x="8293" y="3348"/>
                    <a:pt x="8276" y="3348"/>
                  </a:cubicBezTo>
                  <a:cubicBezTo>
                    <a:pt x="8265" y="3348"/>
                    <a:pt x="8256" y="3345"/>
                    <a:pt x="8245" y="3345"/>
                  </a:cubicBezTo>
                  <a:cubicBezTo>
                    <a:pt x="8097" y="3345"/>
                    <a:pt x="7966" y="3420"/>
                    <a:pt x="7887" y="3533"/>
                  </a:cubicBezTo>
                  <a:lnTo>
                    <a:pt x="6471" y="4949"/>
                  </a:lnTo>
                  <a:cubicBezTo>
                    <a:pt x="6301" y="5119"/>
                    <a:pt x="6301" y="5396"/>
                    <a:pt x="6471" y="5566"/>
                  </a:cubicBezTo>
                  <a:cubicBezTo>
                    <a:pt x="6642" y="5736"/>
                    <a:pt x="6918" y="5737"/>
                    <a:pt x="7088" y="5566"/>
                  </a:cubicBezTo>
                  <a:lnTo>
                    <a:pt x="7809" y="4846"/>
                  </a:lnTo>
                  <a:lnTo>
                    <a:pt x="7809" y="9018"/>
                  </a:lnTo>
                  <a:cubicBezTo>
                    <a:pt x="7809" y="9259"/>
                    <a:pt x="8004" y="9454"/>
                    <a:pt x="8245" y="9454"/>
                  </a:cubicBezTo>
                  <a:cubicBezTo>
                    <a:pt x="8486" y="9454"/>
                    <a:pt x="8682" y="9259"/>
                    <a:pt x="8682" y="9018"/>
                  </a:cubicBezTo>
                  <a:lnTo>
                    <a:pt x="8682" y="4809"/>
                  </a:lnTo>
                  <a:lnTo>
                    <a:pt x="9402" y="5530"/>
                  </a:lnTo>
                  <a:cubicBezTo>
                    <a:pt x="9572" y="5700"/>
                    <a:pt x="9849" y="5700"/>
                    <a:pt x="10019" y="5530"/>
                  </a:cubicBezTo>
                  <a:cubicBezTo>
                    <a:pt x="10190" y="5359"/>
                    <a:pt x="10190" y="5082"/>
                    <a:pt x="10020" y="4912"/>
                  </a:cubicBezTo>
                  <a:lnTo>
                    <a:pt x="8580" y="3472"/>
                  </a:lnTo>
                  <a:close/>
                </a:path>
              </a:pathLst>
            </a:custGeom>
            <a:gradFill>
              <a:gsLst>
                <a:gs pos="10000">
                  <a:schemeClr val="accent1">
                    <a:alpha val="0"/>
                  </a:schemeClr>
                </a:gs>
                <a:gs pos="100000">
                  <a:schemeClr val="accent1">
                    <a:lumMod val="20000"/>
                    <a:lumOff val="80000"/>
                    <a:alpha val="32000"/>
                  </a:schemeClr>
                </a:gs>
              </a:gsLst>
              <a:lin ang="2700000" scaled="true"/>
            </a:gradFill>
            <a:ln w="0">
              <a:noFill/>
              <a:prstDash val="solid"/>
              <a:round/>
            </a:ln>
          </p:spPr>
          <p:txBody>
            <a:bodyPr vert="horz" wrap="square" lIns="91440" tIns="45720" rIns="91440" bIns="45720" numCol="1" anchor="t" anchorCtr="false" compatLnSpc="true"/>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6" name="文本框 35"/>
            <p:cNvSpPr txBox="true"/>
            <p:nvPr/>
          </p:nvSpPr>
          <p:spPr>
            <a:xfrm>
              <a:off x="585729" y="2091109"/>
              <a:ext cx="3048000" cy="2125582"/>
            </a:xfrm>
            <a:prstGeom prst="rect">
              <a:avLst/>
            </a:prstGeom>
            <a:noFill/>
          </p:spPr>
          <p:txBody>
            <a:bodyPr wrap="square">
              <a:spAutoFit/>
            </a:bodyPr>
            <a:lstStyle/>
            <a:p>
              <a:pPr marL="0" marR="0" algn="just">
                <a:lnSpc>
                  <a:spcPct val="150000"/>
                </a:lnSpc>
                <a:spcBef>
                  <a:spcPts val="0"/>
                </a:spcBef>
                <a:spcAft>
                  <a:spcPts val="0"/>
                </a:spcAft>
              </a:pPr>
              <a:r>
                <a:rPr lang="zh-CN" altLang="en-US" kern="100" spc="30">
                  <a:effectLst/>
                  <a:cs typeface="+mn-ea"/>
                  <a:sym typeface="+mn-lt"/>
                </a:rPr>
                <a:t>逐步完善</a:t>
              </a:r>
              <a:r>
                <a:rPr lang="zh-CN" altLang="en-US" b="1" kern="100" spc="30">
                  <a:solidFill>
                    <a:srgbClr val="0070C0"/>
                  </a:solidFill>
                  <a:effectLst/>
                  <a:cs typeface="+mn-ea"/>
                  <a:sym typeface="+mn-lt"/>
                </a:rPr>
                <a:t>城乡物流网络节点</a:t>
              </a:r>
              <a:r>
                <a:rPr lang="zh-CN" altLang="en-US" kern="100" spc="30">
                  <a:effectLst/>
                  <a:cs typeface="+mn-ea"/>
                  <a:sym typeface="+mn-lt"/>
                </a:rPr>
                <a:t>，降低物流配送成本，提高物流配送效率，争创</a:t>
              </a:r>
              <a:r>
                <a:rPr lang="zh-CN" altLang="en-US" b="1" kern="100" spc="30">
                  <a:solidFill>
                    <a:srgbClr val="C00000"/>
                  </a:solidFill>
                  <a:effectLst/>
                  <a:cs typeface="+mn-ea"/>
                  <a:sym typeface="+mn-lt"/>
                </a:rPr>
                <a:t>省级“城乡高效配送”示范县</a:t>
              </a:r>
              <a:r>
                <a:rPr lang="zh-CN" altLang="en-US" kern="100" spc="30">
                  <a:effectLst/>
                  <a:cs typeface="+mn-ea"/>
                  <a:sym typeface="+mn-lt"/>
                </a:rPr>
                <a:t>和</a:t>
              </a:r>
              <a:r>
                <a:rPr lang="zh-CN" altLang="en-US" b="1" kern="100" spc="30">
                  <a:solidFill>
                    <a:srgbClr val="C00000"/>
                  </a:solidFill>
                  <a:effectLst/>
                  <a:cs typeface="+mn-ea"/>
                  <a:sym typeface="+mn-lt"/>
                </a:rPr>
                <a:t>示范企业</a:t>
              </a:r>
              <a:r>
                <a:rPr lang="zh-CN" altLang="en-US" kern="100" spc="30">
                  <a:effectLst/>
                  <a:cs typeface="+mn-ea"/>
                  <a:sym typeface="+mn-lt"/>
                </a:rPr>
                <a:t>。</a:t>
              </a:r>
              <a:endParaRPr lang="zh-CN" altLang="en-US" sz="1100" kern="100">
                <a:effectLst/>
                <a:cs typeface="+mn-ea"/>
                <a:sym typeface="+mn-lt"/>
              </a:endParaRPr>
            </a:p>
          </p:txBody>
        </p:sp>
      </p:grpSp>
      <p:sp>
        <p:nvSpPr>
          <p:cNvPr id="77" name="Freeform 5"/>
          <p:cNvSpPr>
            <a:spLocks noEditPoints="true"/>
          </p:cNvSpPr>
          <p:nvPr/>
        </p:nvSpPr>
        <p:spPr bwMode="auto">
          <a:xfrm>
            <a:off x="10055689" y="3988760"/>
            <a:ext cx="1403350" cy="1401220"/>
          </a:xfrm>
          <a:custGeom>
            <a:avLst/>
            <a:gdLst>
              <a:gd name="T0" fmla="*/ 187 w 3000"/>
              <a:gd name="T1" fmla="*/ 2308 h 3000"/>
              <a:gd name="T2" fmla="*/ 967 w 3000"/>
              <a:gd name="T3" fmla="*/ 2538 h 3000"/>
              <a:gd name="T4" fmla="*/ 1143 w 3000"/>
              <a:gd name="T5" fmla="*/ 3000 h 3000"/>
              <a:gd name="T6" fmla="*/ 1857 w 3000"/>
              <a:gd name="T7" fmla="*/ 2611 h 3000"/>
              <a:gd name="T8" fmla="*/ 2308 w 3000"/>
              <a:gd name="T9" fmla="*/ 2813 h 3000"/>
              <a:gd name="T10" fmla="*/ 2538 w 3000"/>
              <a:gd name="T11" fmla="*/ 2033 h 3000"/>
              <a:gd name="T12" fmla="*/ 3000 w 3000"/>
              <a:gd name="T13" fmla="*/ 1857 h 3000"/>
              <a:gd name="T14" fmla="*/ 2611 w 3000"/>
              <a:gd name="T15" fmla="*/ 1143 h 3000"/>
              <a:gd name="T16" fmla="*/ 2813 w 3000"/>
              <a:gd name="T17" fmla="*/ 692 h 3000"/>
              <a:gd name="T18" fmla="*/ 2033 w 3000"/>
              <a:gd name="T19" fmla="*/ 462 h 3000"/>
              <a:gd name="T20" fmla="*/ 1857 w 3000"/>
              <a:gd name="T21" fmla="*/ 0 h 3000"/>
              <a:gd name="T22" fmla="*/ 1143 w 3000"/>
              <a:gd name="T23" fmla="*/ 389 h 3000"/>
              <a:gd name="T24" fmla="*/ 692 w 3000"/>
              <a:gd name="T25" fmla="*/ 187 h 3000"/>
              <a:gd name="T26" fmla="*/ 462 w 3000"/>
              <a:gd name="T27" fmla="*/ 967 h 3000"/>
              <a:gd name="T28" fmla="*/ 0 w 3000"/>
              <a:gd name="T29" fmla="*/ 1143 h 3000"/>
              <a:gd name="T30" fmla="*/ 389 w 3000"/>
              <a:gd name="T31" fmla="*/ 1857 h 3000"/>
              <a:gd name="T32" fmla="*/ 200 w 3000"/>
              <a:gd name="T33" fmla="*/ 1343 h 3000"/>
              <a:gd name="T34" fmla="*/ 562 w 3000"/>
              <a:gd name="T35" fmla="*/ 1267 h 3000"/>
              <a:gd name="T36" fmla="*/ 712 w 3000"/>
              <a:gd name="T37" fmla="*/ 935 h 3000"/>
              <a:gd name="T38" fmla="*/ 692 w 3000"/>
              <a:gd name="T39" fmla="*/ 469 h 3000"/>
              <a:gd name="T40" fmla="*/ 1002 w 3000"/>
              <a:gd name="T41" fmla="*/ 672 h 3000"/>
              <a:gd name="T42" fmla="*/ 1343 w 3000"/>
              <a:gd name="T43" fmla="*/ 543 h 3000"/>
              <a:gd name="T44" fmla="*/ 1657 w 3000"/>
              <a:gd name="T45" fmla="*/ 200 h 3000"/>
              <a:gd name="T46" fmla="*/ 1733 w 3000"/>
              <a:gd name="T47" fmla="*/ 562 h 3000"/>
              <a:gd name="T48" fmla="*/ 2065 w 3000"/>
              <a:gd name="T49" fmla="*/ 712 h 3000"/>
              <a:gd name="T50" fmla="*/ 2531 w 3000"/>
              <a:gd name="T51" fmla="*/ 692 h 3000"/>
              <a:gd name="T52" fmla="*/ 2328 w 3000"/>
              <a:gd name="T53" fmla="*/ 1002 h 3000"/>
              <a:gd name="T54" fmla="*/ 2457 w 3000"/>
              <a:gd name="T55" fmla="*/ 1343 h 3000"/>
              <a:gd name="T56" fmla="*/ 2800 w 3000"/>
              <a:gd name="T57" fmla="*/ 1657 h 3000"/>
              <a:gd name="T58" fmla="*/ 2438 w 3000"/>
              <a:gd name="T59" fmla="*/ 1733 h 3000"/>
              <a:gd name="T60" fmla="*/ 2288 w 3000"/>
              <a:gd name="T61" fmla="*/ 2065 h 3000"/>
              <a:gd name="T62" fmla="*/ 2308 w 3000"/>
              <a:gd name="T63" fmla="*/ 2531 h 3000"/>
              <a:gd name="T64" fmla="*/ 1998 w 3000"/>
              <a:gd name="T65" fmla="*/ 2328 h 3000"/>
              <a:gd name="T66" fmla="*/ 1657 w 3000"/>
              <a:gd name="T67" fmla="*/ 2457 h 3000"/>
              <a:gd name="T68" fmla="*/ 1343 w 3000"/>
              <a:gd name="T69" fmla="*/ 2800 h 3000"/>
              <a:gd name="T70" fmla="*/ 1267 w 3000"/>
              <a:gd name="T71" fmla="*/ 2438 h 3000"/>
              <a:gd name="T72" fmla="*/ 935 w 3000"/>
              <a:gd name="T73" fmla="*/ 2288 h 3000"/>
              <a:gd name="T74" fmla="*/ 469 w 3000"/>
              <a:gd name="T75" fmla="*/ 2308 h 3000"/>
              <a:gd name="T76" fmla="*/ 672 w 3000"/>
              <a:gd name="T77" fmla="*/ 1998 h 3000"/>
              <a:gd name="T78" fmla="*/ 543 w 3000"/>
              <a:gd name="T79" fmla="*/ 1657 h 3000"/>
              <a:gd name="T80" fmla="*/ 200 w 3000"/>
              <a:gd name="T81" fmla="*/ 1343 h 3000"/>
              <a:gd name="T82" fmla="*/ 2043 w 3000"/>
              <a:gd name="T83" fmla="*/ 1500 h 3000"/>
              <a:gd name="T84" fmla="*/ 957 w 3000"/>
              <a:gd name="T85" fmla="*/ 1500 h 3000"/>
              <a:gd name="T86" fmla="*/ 1500 w 3000"/>
              <a:gd name="T87" fmla="*/ 1157 h 3000"/>
              <a:gd name="T88" fmla="*/ 1500 w 3000"/>
              <a:gd name="T89" fmla="*/ 1843 h 3000"/>
              <a:gd name="T90" fmla="*/ 1500 w 3000"/>
              <a:gd name="T91" fmla="*/ 1157 h 3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00" h="3000">
                <a:moveTo>
                  <a:pt x="462" y="2033"/>
                </a:moveTo>
                <a:lnTo>
                  <a:pt x="187" y="2308"/>
                </a:lnTo>
                <a:lnTo>
                  <a:pt x="692" y="2813"/>
                </a:lnTo>
                <a:lnTo>
                  <a:pt x="967" y="2538"/>
                </a:lnTo>
                <a:cubicBezTo>
                  <a:pt x="1024" y="2567"/>
                  <a:pt x="1082" y="2591"/>
                  <a:pt x="1143" y="2611"/>
                </a:cubicBezTo>
                <a:lnTo>
                  <a:pt x="1143" y="3000"/>
                </a:lnTo>
                <a:lnTo>
                  <a:pt x="1857" y="3000"/>
                </a:lnTo>
                <a:lnTo>
                  <a:pt x="1857" y="2611"/>
                </a:lnTo>
                <a:cubicBezTo>
                  <a:pt x="1918" y="2591"/>
                  <a:pt x="1976" y="2567"/>
                  <a:pt x="2033" y="2538"/>
                </a:cubicBezTo>
                <a:lnTo>
                  <a:pt x="2308" y="2813"/>
                </a:lnTo>
                <a:lnTo>
                  <a:pt x="2813" y="2308"/>
                </a:lnTo>
                <a:lnTo>
                  <a:pt x="2538" y="2033"/>
                </a:lnTo>
                <a:cubicBezTo>
                  <a:pt x="2567" y="1976"/>
                  <a:pt x="2591" y="1918"/>
                  <a:pt x="2611" y="1857"/>
                </a:cubicBezTo>
                <a:lnTo>
                  <a:pt x="3000" y="1857"/>
                </a:lnTo>
                <a:lnTo>
                  <a:pt x="3000" y="1143"/>
                </a:lnTo>
                <a:lnTo>
                  <a:pt x="2611" y="1143"/>
                </a:lnTo>
                <a:cubicBezTo>
                  <a:pt x="2591" y="1082"/>
                  <a:pt x="2567" y="1024"/>
                  <a:pt x="2538" y="967"/>
                </a:cubicBezTo>
                <a:lnTo>
                  <a:pt x="2813" y="692"/>
                </a:lnTo>
                <a:lnTo>
                  <a:pt x="2308" y="187"/>
                </a:lnTo>
                <a:lnTo>
                  <a:pt x="2033" y="462"/>
                </a:lnTo>
                <a:cubicBezTo>
                  <a:pt x="1976" y="433"/>
                  <a:pt x="1918" y="409"/>
                  <a:pt x="1857" y="389"/>
                </a:cubicBezTo>
                <a:lnTo>
                  <a:pt x="1857" y="0"/>
                </a:lnTo>
                <a:lnTo>
                  <a:pt x="1143" y="0"/>
                </a:lnTo>
                <a:lnTo>
                  <a:pt x="1143" y="389"/>
                </a:lnTo>
                <a:cubicBezTo>
                  <a:pt x="1082" y="409"/>
                  <a:pt x="1024" y="433"/>
                  <a:pt x="967" y="462"/>
                </a:cubicBezTo>
                <a:lnTo>
                  <a:pt x="692" y="187"/>
                </a:lnTo>
                <a:lnTo>
                  <a:pt x="187" y="692"/>
                </a:lnTo>
                <a:lnTo>
                  <a:pt x="462" y="967"/>
                </a:lnTo>
                <a:cubicBezTo>
                  <a:pt x="433" y="1024"/>
                  <a:pt x="409" y="1082"/>
                  <a:pt x="389" y="1143"/>
                </a:cubicBezTo>
                <a:lnTo>
                  <a:pt x="0" y="1143"/>
                </a:lnTo>
                <a:lnTo>
                  <a:pt x="0" y="1857"/>
                </a:lnTo>
                <a:lnTo>
                  <a:pt x="389" y="1857"/>
                </a:lnTo>
                <a:cubicBezTo>
                  <a:pt x="409" y="1918"/>
                  <a:pt x="433" y="1976"/>
                  <a:pt x="462" y="2033"/>
                </a:cubicBezTo>
                <a:close/>
                <a:moveTo>
                  <a:pt x="200" y="1343"/>
                </a:moveTo>
                <a:lnTo>
                  <a:pt x="543" y="1343"/>
                </a:lnTo>
                <a:lnTo>
                  <a:pt x="562" y="1267"/>
                </a:lnTo>
                <a:cubicBezTo>
                  <a:pt x="585" y="1173"/>
                  <a:pt x="622" y="1084"/>
                  <a:pt x="672" y="1002"/>
                </a:cubicBezTo>
                <a:lnTo>
                  <a:pt x="712" y="935"/>
                </a:lnTo>
                <a:lnTo>
                  <a:pt x="469" y="692"/>
                </a:lnTo>
                <a:lnTo>
                  <a:pt x="692" y="469"/>
                </a:lnTo>
                <a:lnTo>
                  <a:pt x="935" y="712"/>
                </a:lnTo>
                <a:lnTo>
                  <a:pt x="1002" y="672"/>
                </a:lnTo>
                <a:cubicBezTo>
                  <a:pt x="1084" y="622"/>
                  <a:pt x="1173" y="585"/>
                  <a:pt x="1267" y="562"/>
                </a:cubicBezTo>
                <a:lnTo>
                  <a:pt x="1343" y="543"/>
                </a:lnTo>
                <a:lnTo>
                  <a:pt x="1343" y="200"/>
                </a:lnTo>
                <a:lnTo>
                  <a:pt x="1657" y="200"/>
                </a:lnTo>
                <a:lnTo>
                  <a:pt x="1657" y="543"/>
                </a:lnTo>
                <a:lnTo>
                  <a:pt x="1733" y="562"/>
                </a:lnTo>
                <a:cubicBezTo>
                  <a:pt x="1827" y="585"/>
                  <a:pt x="1916" y="622"/>
                  <a:pt x="1998" y="672"/>
                </a:cubicBezTo>
                <a:lnTo>
                  <a:pt x="2065" y="712"/>
                </a:lnTo>
                <a:lnTo>
                  <a:pt x="2308" y="469"/>
                </a:lnTo>
                <a:lnTo>
                  <a:pt x="2531" y="692"/>
                </a:lnTo>
                <a:lnTo>
                  <a:pt x="2288" y="935"/>
                </a:lnTo>
                <a:lnTo>
                  <a:pt x="2328" y="1002"/>
                </a:lnTo>
                <a:cubicBezTo>
                  <a:pt x="2378" y="1084"/>
                  <a:pt x="2415" y="1173"/>
                  <a:pt x="2438" y="1267"/>
                </a:cubicBezTo>
                <a:lnTo>
                  <a:pt x="2457" y="1343"/>
                </a:lnTo>
                <a:lnTo>
                  <a:pt x="2800" y="1343"/>
                </a:lnTo>
                <a:lnTo>
                  <a:pt x="2800" y="1657"/>
                </a:lnTo>
                <a:lnTo>
                  <a:pt x="2457" y="1657"/>
                </a:lnTo>
                <a:lnTo>
                  <a:pt x="2438" y="1733"/>
                </a:lnTo>
                <a:cubicBezTo>
                  <a:pt x="2415" y="1827"/>
                  <a:pt x="2378" y="1916"/>
                  <a:pt x="2328" y="1998"/>
                </a:cubicBezTo>
                <a:lnTo>
                  <a:pt x="2288" y="2065"/>
                </a:lnTo>
                <a:lnTo>
                  <a:pt x="2531" y="2308"/>
                </a:lnTo>
                <a:lnTo>
                  <a:pt x="2308" y="2531"/>
                </a:lnTo>
                <a:lnTo>
                  <a:pt x="2065" y="2288"/>
                </a:lnTo>
                <a:lnTo>
                  <a:pt x="1998" y="2328"/>
                </a:lnTo>
                <a:cubicBezTo>
                  <a:pt x="1916" y="2378"/>
                  <a:pt x="1827" y="2415"/>
                  <a:pt x="1733" y="2438"/>
                </a:cubicBezTo>
                <a:lnTo>
                  <a:pt x="1657" y="2457"/>
                </a:lnTo>
                <a:lnTo>
                  <a:pt x="1657" y="2800"/>
                </a:lnTo>
                <a:lnTo>
                  <a:pt x="1343" y="2800"/>
                </a:lnTo>
                <a:lnTo>
                  <a:pt x="1343" y="2457"/>
                </a:lnTo>
                <a:lnTo>
                  <a:pt x="1267" y="2438"/>
                </a:lnTo>
                <a:cubicBezTo>
                  <a:pt x="1173" y="2415"/>
                  <a:pt x="1084" y="2378"/>
                  <a:pt x="1002" y="2328"/>
                </a:cubicBezTo>
                <a:lnTo>
                  <a:pt x="935" y="2288"/>
                </a:lnTo>
                <a:lnTo>
                  <a:pt x="692" y="2531"/>
                </a:lnTo>
                <a:lnTo>
                  <a:pt x="469" y="2308"/>
                </a:lnTo>
                <a:lnTo>
                  <a:pt x="712" y="2065"/>
                </a:lnTo>
                <a:lnTo>
                  <a:pt x="672" y="1998"/>
                </a:lnTo>
                <a:cubicBezTo>
                  <a:pt x="622" y="1916"/>
                  <a:pt x="585" y="1827"/>
                  <a:pt x="562" y="1733"/>
                </a:cubicBezTo>
                <a:lnTo>
                  <a:pt x="543" y="1657"/>
                </a:lnTo>
                <a:lnTo>
                  <a:pt x="200" y="1657"/>
                </a:lnTo>
                <a:lnTo>
                  <a:pt x="200" y="1343"/>
                </a:lnTo>
                <a:close/>
                <a:moveTo>
                  <a:pt x="1500" y="2043"/>
                </a:moveTo>
                <a:cubicBezTo>
                  <a:pt x="1800" y="2043"/>
                  <a:pt x="2043" y="1800"/>
                  <a:pt x="2043" y="1500"/>
                </a:cubicBezTo>
                <a:cubicBezTo>
                  <a:pt x="2043" y="1200"/>
                  <a:pt x="1800" y="957"/>
                  <a:pt x="1500" y="957"/>
                </a:cubicBezTo>
                <a:cubicBezTo>
                  <a:pt x="1200" y="957"/>
                  <a:pt x="957" y="1200"/>
                  <a:pt x="957" y="1500"/>
                </a:cubicBezTo>
                <a:cubicBezTo>
                  <a:pt x="957" y="1800"/>
                  <a:pt x="1200" y="2043"/>
                  <a:pt x="1500" y="2043"/>
                </a:cubicBezTo>
                <a:close/>
                <a:moveTo>
                  <a:pt x="1500" y="1157"/>
                </a:moveTo>
                <a:cubicBezTo>
                  <a:pt x="1689" y="1157"/>
                  <a:pt x="1843" y="1311"/>
                  <a:pt x="1843" y="1500"/>
                </a:cubicBezTo>
                <a:cubicBezTo>
                  <a:pt x="1843" y="1689"/>
                  <a:pt x="1689" y="1843"/>
                  <a:pt x="1500" y="1843"/>
                </a:cubicBezTo>
                <a:cubicBezTo>
                  <a:pt x="1311" y="1843"/>
                  <a:pt x="1157" y="1689"/>
                  <a:pt x="1157" y="1500"/>
                </a:cubicBezTo>
                <a:cubicBezTo>
                  <a:pt x="1157" y="1311"/>
                  <a:pt x="1311" y="1157"/>
                  <a:pt x="1500" y="1157"/>
                </a:cubicBezTo>
                <a:close/>
              </a:path>
            </a:pathLst>
          </a:custGeom>
          <a:gradFill>
            <a:gsLst>
              <a:gs pos="10000">
                <a:schemeClr val="accent1">
                  <a:alpha val="0"/>
                </a:schemeClr>
              </a:gs>
              <a:gs pos="100000">
                <a:schemeClr val="accent1">
                  <a:lumMod val="20000"/>
                  <a:lumOff val="80000"/>
                  <a:alpha val="32000"/>
                </a:schemeClr>
              </a:gs>
            </a:gsLst>
            <a:lin ang="2700000" scaled="true"/>
          </a:gradFill>
          <a:ln w="0">
            <a:noFill/>
            <a:prstDash val="solid"/>
            <a:round/>
          </a:ln>
        </p:spPr>
        <p:txBody>
          <a:bodyPr vert="horz" wrap="square" lIns="91440" tIns="45720" rIns="91440" bIns="45720" numCol="1" anchor="t" anchorCtr="false" compatLnSpc="true"/>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nvGrpSpPr>
          <p:cNvPr id="7" name="组合 6"/>
          <p:cNvGrpSpPr/>
          <p:nvPr/>
        </p:nvGrpSpPr>
        <p:grpSpPr>
          <a:xfrm>
            <a:off x="7593066" y="2040258"/>
            <a:ext cx="4099462" cy="3979542"/>
            <a:chOff x="7593066" y="2040258"/>
            <a:chExt cx="4099462" cy="3979542"/>
          </a:xfrm>
        </p:grpSpPr>
        <p:grpSp>
          <p:nvGrpSpPr>
            <p:cNvPr id="9" name="组合 8"/>
            <p:cNvGrpSpPr/>
            <p:nvPr/>
          </p:nvGrpSpPr>
          <p:grpSpPr>
            <a:xfrm>
              <a:off x="7593066" y="2040258"/>
              <a:ext cx="4099462" cy="3979542"/>
              <a:chOff x="6985934" y="2978765"/>
              <a:chExt cx="4439712" cy="3682942"/>
            </a:xfrm>
          </p:grpSpPr>
          <p:sp>
            <p:nvSpPr>
              <p:cNvPr id="37" name="矩形: 圆角 22"/>
              <p:cNvSpPr/>
              <p:nvPr/>
            </p:nvSpPr>
            <p:spPr>
              <a:xfrm>
                <a:off x="6985934" y="2978765"/>
                <a:ext cx="4439712" cy="3682942"/>
              </a:xfrm>
              <a:custGeom>
                <a:avLst/>
                <a:gdLst>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 name="connsiteX0-1" fmla="*/ 695325 w 4183135"/>
                  <a:gd name="connsiteY0-2" fmla="*/ 1615442 h 6237288"/>
                  <a:gd name="connsiteX1-3" fmla="*/ 0 w 4183135"/>
                  <a:gd name="connsiteY1-4" fmla="*/ 0 h 6237288"/>
                  <a:gd name="connsiteX2-5" fmla="*/ 695325 w 4183135"/>
                  <a:gd name="connsiteY2-6" fmla="*/ 1615442 h 6237288"/>
                  <a:gd name="connsiteX3-7" fmla="*/ 4183135 w 4183135"/>
                  <a:gd name="connsiteY3-8" fmla="*/ 1615442 h 6237288"/>
                  <a:gd name="connsiteX4-9" fmla="*/ 4183135 w 4183135"/>
                  <a:gd name="connsiteY4-10" fmla="*/ 1615442 h 6237288"/>
                  <a:gd name="connsiteX5-11" fmla="*/ 4183135 w 4183135"/>
                  <a:gd name="connsiteY5-12" fmla="*/ 6237288 h 6237288"/>
                  <a:gd name="connsiteX6-13" fmla="*/ 4183135 w 4183135"/>
                  <a:gd name="connsiteY6-14" fmla="*/ 6237288 h 6237288"/>
                  <a:gd name="connsiteX7-15" fmla="*/ 695325 w 4183135"/>
                  <a:gd name="connsiteY7-16" fmla="*/ 6237288 h 6237288"/>
                  <a:gd name="connsiteX8-17" fmla="*/ 695325 w 4183135"/>
                  <a:gd name="connsiteY8-18" fmla="*/ 6237288 h 6237288"/>
                  <a:gd name="connsiteX9" fmla="*/ 695325 w 4183135"/>
                  <a:gd name="connsiteY9" fmla="*/ 1615442 h 6237288"/>
                  <a:gd name="connsiteX0-19" fmla="*/ 0 w 3487810"/>
                  <a:gd name="connsiteY0-20" fmla="*/ 0 h 4621846"/>
                  <a:gd name="connsiteX1-21" fmla="*/ 0 w 3487810"/>
                  <a:gd name="connsiteY1-22" fmla="*/ 0 h 4621846"/>
                  <a:gd name="connsiteX2-23" fmla="*/ 3487810 w 3487810"/>
                  <a:gd name="connsiteY2-24" fmla="*/ 0 h 4621846"/>
                  <a:gd name="connsiteX3-25" fmla="*/ 3487810 w 3487810"/>
                  <a:gd name="connsiteY3-26" fmla="*/ 0 h 4621846"/>
                  <a:gd name="connsiteX4-27" fmla="*/ 3487810 w 3487810"/>
                  <a:gd name="connsiteY4-28" fmla="*/ 4621846 h 4621846"/>
                  <a:gd name="connsiteX5-29" fmla="*/ 3487810 w 3487810"/>
                  <a:gd name="connsiteY5-30" fmla="*/ 4621846 h 4621846"/>
                  <a:gd name="connsiteX6-31" fmla="*/ 0 w 3487810"/>
                  <a:gd name="connsiteY6-32" fmla="*/ 4621846 h 4621846"/>
                  <a:gd name="connsiteX7-33" fmla="*/ 0 w 3487810"/>
                  <a:gd name="connsiteY7-34" fmla="*/ 4621846 h 4621846"/>
                  <a:gd name="connsiteX8-35" fmla="*/ 0 w 3487810"/>
                  <a:gd name="connsiteY8-36" fmla="*/ 0 h 46218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487810" h="4621846">
                    <a:moveTo>
                      <a:pt x="0" y="0"/>
                    </a:moveTo>
                    <a:lnTo>
                      <a:pt x="0" y="0"/>
                    </a:lnTo>
                    <a:lnTo>
                      <a:pt x="3487810" y="0"/>
                    </a:lnTo>
                    <a:lnTo>
                      <a:pt x="3487810" y="0"/>
                    </a:lnTo>
                    <a:lnTo>
                      <a:pt x="3487810" y="4621846"/>
                    </a:lnTo>
                    <a:lnTo>
                      <a:pt x="3487810" y="4621846"/>
                    </a:lnTo>
                    <a:lnTo>
                      <a:pt x="0" y="4621846"/>
                    </a:lnTo>
                    <a:lnTo>
                      <a:pt x="0" y="4621846"/>
                    </a:lnTo>
                    <a:lnTo>
                      <a:pt x="0" y="0"/>
                    </a:lnTo>
                    <a:close/>
                  </a:path>
                </a:pathLst>
              </a:custGeom>
              <a:solidFill>
                <a:schemeClr val="bg1"/>
              </a:solidFill>
              <a:ln>
                <a:noFill/>
              </a:ln>
              <a:effectLst>
                <a:outerShdw blurRad="381000" dist="127000" dir="5400000" sx="70000" sy="70000" algn="t" rotWithShape="0">
                  <a:srgbClr val="0070C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Rectangle 3"/>
              <p:cNvSpPr/>
              <p:nvPr/>
            </p:nvSpPr>
            <p:spPr>
              <a:xfrm>
                <a:off x="6985934" y="6615987"/>
                <a:ext cx="4439712" cy="45719"/>
              </a:xfrm>
              <a:prstGeom prst="rect">
                <a:avLst/>
              </a:prstGeom>
              <a:gradFill>
                <a:gsLst>
                  <a:gs pos="100000">
                    <a:srgbClr val="0070C0"/>
                  </a:gs>
                  <a:gs pos="0">
                    <a:srgbClr val="228DCF"/>
                  </a:gs>
                </a:gsLst>
                <a:lin ang="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sp>
          <p:nvSpPr>
            <p:cNvPr id="40" name="文本框 39"/>
            <p:cNvSpPr txBox="true"/>
            <p:nvPr/>
          </p:nvSpPr>
          <p:spPr>
            <a:xfrm>
              <a:off x="7713862" y="2091109"/>
              <a:ext cx="3857870" cy="3782702"/>
            </a:xfrm>
            <a:prstGeom prst="rect">
              <a:avLst/>
            </a:prstGeom>
            <a:noFill/>
          </p:spPr>
          <p:txBody>
            <a:bodyPr wrap="square">
              <a:spAutoFit/>
            </a:bodyPr>
            <a:lstStyle/>
            <a:p>
              <a:pPr marL="0" marR="0" algn="just">
                <a:lnSpc>
                  <a:spcPct val="150000"/>
                </a:lnSpc>
                <a:spcBef>
                  <a:spcPts val="0"/>
                </a:spcBef>
                <a:spcAft>
                  <a:spcPts val="0"/>
                </a:spcAft>
              </a:pPr>
              <a:r>
                <a:rPr lang="zh-CN" altLang="en-US" kern="100" spc="30">
                  <a:effectLst/>
                  <a:cs typeface="+mn-ea"/>
                  <a:sym typeface="+mn-lt"/>
                </a:rPr>
                <a:t>推动大型连锁超市、零售企业下乡，初步形成以</a:t>
              </a:r>
              <a:r>
                <a:rPr lang="zh-CN" altLang="en-US" b="1" kern="100" spc="30">
                  <a:solidFill>
                    <a:srgbClr val="0070C0"/>
                  </a:solidFill>
                  <a:effectLst/>
                  <a:cs typeface="+mn-ea"/>
                  <a:sym typeface="+mn-lt"/>
                </a:rPr>
                <a:t>县（市、区）商业中心</a:t>
              </a:r>
              <a:r>
                <a:rPr lang="zh-CN" altLang="en-US" kern="100" spc="30">
                  <a:effectLst/>
                  <a:cs typeface="+mn-ea"/>
                  <a:sym typeface="+mn-lt"/>
                </a:rPr>
                <a:t>为龙头、</a:t>
              </a:r>
              <a:r>
                <a:rPr lang="zh-CN" altLang="en-US" b="1" kern="100" spc="30">
                  <a:solidFill>
                    <a:srgbClr val="0070C0"/>
                  </a:solidFill>
                  <a:effectLst/>
                  <a:cs typeface="+mn-ea"/>
                  <a:sym typeface="+mn-lt"/>
                </a:rPr>
                <a:t>乡镇商贸综合服务中心</a:t>
              </a:r>
              <a:r>
                <a:rPr lang="zh-CN" altLang="en-US" kern="100" spc="30">
                  <a:effectLst/>
                  <a:cs typeface="+mn-ea"/>
                  <a:sym typeface="+mn-lt"/>
                </a:rPr>
                <a:t>为骨干、</a:t>
              </a:r>
              <a:r>
                <a:rPr lang="zh-CN" altLang="en-US" b="1" kern="100" spc="30">
                  <a:solidFill>
                    <a:srgbClr val="0070C0"/>
                  </a:solidFill>
                  <a:effectLst/>
                  <a:cs typeface="+mn-ea"/>
                  <a:sym typeface="+mn-lt"/>
                </a:rPr>
                <a:t>村（社区）直营连锁店</a:t>
              </a:r>
              <a:r>
                <a:rPr lang="zh-CN" altLang="en-US" kern="100" spc="30">
                  <a:effectLst/>
                  <a:cs typeface="+mn-ea"/>
                  <a:sym typeface="+mn-lt"/>
                </a:rPr>
                <a:t>为基础的三级市场体系，建成以大中型商贸服务企业为主体，功能较为完善的</a:t>
              </a:r>
              <a:r>
                <a:rPr lang="zh-CN" altLang="en-US" b="1" kern="100" spc="30">
                  <a:solidFill>
                    <a:srgbClr val="C00000"/>
                  </a:solidFill>
                  <a:effectLst/>
                  <a:cs typeface="+mn-ea"/>
                  <a:sym typeface="+mn-lt"/>
                </a:rPr>
                <a:t>农村商贸流通网络</a:t>
              </a:r>
              <a:r>
                <a:rPr lang="zh-CN" altLang="en-US" kern="100" spc="30">
                  <a:effectLst/>
                  <a:cs typeface="+mn-ea"/>
                  <a:sym typeface="+mn-lt"/>
                </a:rPr>
                <a:t>，推进农村消费市场规模稳步增长，消费环境全面改善。</a:t>
              </a:r>
              <a:endParaRPr lang="zh-CN" altLang="en-US" sz="1100" kern="100">
                <a:effectLst/>
                <a:cs typeface="+mn-ea"/>
                <a:sym typeface="+mn-lt"/>
              </a:endParaRPr>
            </a:p>
          </p:txBody>
        </p:sp>
      </p:grpSp>
      <p:grpSp>
        <p:nvGrpSpPr>
          <p:cNvPr id="10" name="组合 9"/>
          <p:cNvGrpSpPr/>
          <p:nvPr/>
        </p:nvGrpSpPr>
        <p:grpSpPr>
          <a:xfrm>
            <a:off x="4046269" y="2040258"/>
            <a:ext cx="3220512" cy="3979542"/>
            <a:chOff x="4046269" y="2040258"/>
            <a:chExt cx="3220512" cy="3979542"/>
          </a:xfrm>
        </p:grpSpPr>
        <p:grpSp>
          <p:nvGrpSpPr>
            <p:cNvPr id="6" name="组合 5"/>
            <p:cNvGrpSpPr/>
            <p:nvPr/>
          </p:nvGrpSpPr>
          <p:grpSpPr>
            <a:xfrm>
              <a:off x="4046269" y="2040258"/>
              <a:ext cx="3220512" cy="3979542"/>
              <a:chOff x="4046269" y="2040258"/>
              <a:chExt cx="3220512" cy="3979542"/>
            </a:xfrm>
          </p:grpSpPr>
          <p:grpSp>
            <p:nvGrpSpPr>
              <p:cNvPr id="54" name="组合 53"/>
              <p:cNvGrpSpPr/>
              <p:nvPr/>
            </p:nvGrpSpPr>
            <p:grpSpPr>
              <a:xfrm>
                <a:off x="4046269" y="2040258"/>
                <a:ext cx="3220512" cy="3979542"/>
                <a:chOff x="695325" y="2978765"/>
                <a:chExt cx="3487810" cy="3682942"/>
              </a:xfrm>
            </p:grpSpPr>
            <p:sp>
              <p:nvSpPr>
                <p:cNvPr id="55" name="矩形: 圆角 22"/>
                <p:cNvSpPr/>
                <p:nvPr/>
              </p:nvSpPr>
              <p:spPr>
                <a:xfrm>
                  <a:off x="695325" y="2978765"/>
                  <a:ext cx="3487810" cy="3682942"/>
                </a:xfrm>
                <a:custGeom>
                  <a:avLst/>
                  <a:gdLst>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 name="connsiteX0-1" fmla="*/ 695325 w 4183135"/>
                    <a:gd name="connsiteY0-2" fmla="*/ 1615442 h 6237288"/>
                    <a:gd name="connsiteX1-3" fmla="*/ 0 w 4183135"/>
                    <a:gd name="connsiteY1-4" fmla="*/ 0 h 6237288"/>
                    <a:gd name="connsiteX2-5" fmla="*/ 695325 w 4183135"/>
                    <a:gd name="connsiteY2-6" fmla="*/ 1615442 h 6237288"/>
                    <a:gd name="connsiteX3-7" fmla="*/ 4183135 w 4183135"/>
                    <a:gd name="connsiteY3-8" fmla="*/ 1615442 h 6237288"/>
                    <a:gd name="connsiteX4-9" fmla="*/ 4183135 w 4183135"/>
                    <a:gd name="connsiteY4-10" fmla="*/ 1615442 h 6237288"/>
                    <a:gd name="connsiteX5-11" fmla="*/ 4183135 w 4183135"/>
                    <a:gd name="connsiteY5-12" fmla="*/ 6237288 h 6237288"/>
                    <a:gd name="connsiteX6-13" fmla="*/ 4183135 w 4183135"/>
                    <a:gd name="connsiteY6-14" fmla="*/ 6237288 h 6237288"/>
                    <a:gd name="connsiteX7-15" fmla="*/ 695325 w 4183135"/>
                    <a:gd name="connsiteY7-16" fmla="*/ 6237288 h 6237288"/>
                    <a:gd name="connsiteX8-17" fmla="*/ 695325 w 4183135"/>
                    <a:gd name="connsiteY8-18" fmla="*/ 6237288 h 6237288"/>
                    <a:gd name="connsiteX9" fmla="*/ 695325 w 4183135"/>
                    <a:gd name="connsiteY9" fmla="*/ 1615442 h 6237288"/>
                    <a:gd name="connsiteX0-19" fmla="*/ 0 w 3487810"/>
                    <a:gd name="connsiteY0-20" fmla="*/ 0 h 4621846"/>
                    <a:gd name="connsiteX1-21" fmla="*/ 0 w 3487810"/>
                    <a:gd name="connsiteY1-22" fmla="*/ 0 h 4621846"/>
                    <a:gd name="connsiteX2-23" fmla="*/ 3487810 w 3487810"/>
                    <a:gd name="connsiteY2-24" fmla="*/ 0 h 4621846"/>
                    <a:gd name="connsiteX3-25" fmla="*/ 3487810 w 3487810"/>
                    <a:gd name="connsiteY3-26" fmla="*/ 0 h 4621846"/>
                    <a:gd name="connsiteX4-27" fmla="*/ 3487810 w 3487810"/>
                    <a:gd name="connsiteY4-28" fmla="*/ 4621846 h 4621846"/>
                    <a:gd name="connsiteX5-29" fmla="*/ 3487810 w 3487810"/>
                    <a:gd name="connsiteY5-30" fmla="*/ 4621846 h 4621846"/>
                    <a:gd name="connsiteX6-31" fmla="*/ 0 w 3487810"/>
                    <a:gd name="connsiteY6-32" fmla="*/ 4621846 h 4621846"/>
                    <a:gd name="connsiteX7-33" fmla="*/ 0 w 3487810"/>
                    <a:gd name="connsiteY7-34" fmla="*/ 4621846 h 4621846"/>
                    <a:gd name="connsiteX8-35" fmla="*/ 0 w 3487810"/>
                    <a:gd name="connsiteY8-36" fmla="*/ 0 h 46218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487810" h="4621846">
                      <a:moveTo>
                        <a:pt x="0" y="0"/>
                      </a:moveTo>
                      <a:lnTo>
                        <a:pt x="0" y="0"/>
                      </a:lnTo>
                      <a:lnTo>
                        <a:pt x="3487810" y="0"/>
                      </a:lnTo>
                      <a:lnTo>
                        <a:pt x="3487810" y="0"/>
                      </a:lnTo>
                      <a:lnTo>
                        <a:pt x="3487810" y="4621846"/>
                      </a:lnTo>
                      <a:lnTo>
                        <a:pt x="3487810" y="4621846"/>
                      </a:lnTo>
                      <a:lnTo>
                        <a:pt x="0" y="4621846"/>
                      </a:lnTo>
                      <a:lnTo>
                        <a:pt x="0" y="4621846"/>
                      </a:lnTo>
                      <a:lnTo>
                        <a:pt x="0" y="0"/>
                      </a:lnTo>
                      <a:close/>
                    </a:path>
                  </a:pathLst>
                </a:custGeom>
                <a:solidFill>
                  <a:schemeClr val="bg1"/>
                </a:solidFill>
                <a:ln>
                  <a:noFill/>
                </a:ln>
                <a:effectLst>
                  <a:outerShdw blurRad="381000" dist="127000" dir="5400000" sx="70000" sy="70000" algn="t" rotWithShape="0">
                    <a:srgbClr val="0070C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Rectangle 3"/>
                <p:cNvSpPr/>
                <p:nvPr/>
              </p:nvSpPr>
              <p:spPr>
                <a:xfrm>
                  <a:off x="695325" y="6615987"/>
                  <a:ext cx="3487810" cy="45719"/>
                </a:xfrm>
                <a:prstGeom prst="rect">
                  <a:avLst/>
                </a:prstGeom>
                <a:gradFill>
                  <a:gsLst>
                    <a:gs pos="100000">
                      <a:srgbClr val="0070C0"/>
                    </a:gs>
                    <a:gs pos="0">
                      <a:srgbClr val="228DCF"/>
                    </a:gs>
                  </a:gsLst>
                  <a:lin ang="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sp>
            <p:nvSpPr>
              <p:cNvPr id="76" name="Freeform 5"/>
              <p:cNvSpPr>
                <a:spLocks noEditPoints="true"/>
              </p:cNvSpPr>
              <p:nvPr/>
            </p:nvSpPr>
            <p:spPr bwMode="auto">
              <a:xfrm>
                <a:off x="5718811" y="4122461"/>
                <a:ext cx="1387315" cy="1403350"/>
              </a:xfrm>
              <a:custGeom>
                <a:avLst/>
                <a:gdLst>
                  <a:gd name="connsiteX0" fmla="*/ 388524 w 573979"/>
                  <a:gd name="connsiteY0" fmla="*/ 506340 h 580612"/>
                  <a:gd name="connsiteX1" fmla="*/ 365018 w 573979"/>
                  <a:gd name="connsiteY1" fmla="*/ 531127 h 580612"/>
                  <a:gd name="connsiteX2" fmla="*/ 388524 w 573979"/>
                  <a:gd name="connsiteY2" fmla="*/ 555825 h 580612"/>
                  <a:gd name="connsiteX3" fmla="*/ 412029 w 573979"/>
                  <a:gd name="connsiteY3" fmla="*/ 531127 h 580612"/>
                  <a:gd name="connsiteX4" fmla="*/ 388524 w 573979"/>
                  <a:gd name="connsiteY4" fmla="*/ 506340 h 580612"/>
                  <a:gd name="connsiteX5" fmla="*/ 124971 w 573979"/>
                  <a:gd name="connsiteY5" fmla="*/ 506340 h 580612"/>
                  <a:gd name="connsiteX6" fmla="*/ 101470 w 573979"/>
                  <a:gd name="connsiteY6" fmla="*/ 531127 h 580612"/>
                  <a:gd name="connsiteX7" fmla="*/ 124971 w 573979"/>
                  <a:gd name="connsiteY7" fmla="*/ 555825 h 580612"/>
                  <a:gd name="connsiteX8" fmla="*/ 148472 w 573979"/>
                  <a:gd name="connsiteY8" fmla="*/ 531127 h 580612"/>
                  <a:gd name="connsiteX9" fmla="*/ 124971 w 573979"/>
                  <a:gd name="connsiteY9" fmla="*/ 506340 h 580612"/>
                  <a:gd name="connsiteX10" fmla="*/ 388524 w 573979"/>
                  <a:gd name="connsiteY10" fmla="*/ 481820 h 580612"/>
                  <a:gd name="connsiteX11" fmla="*/ 436870 w 573979"/>
                  <a:gd name="connsiteY11" fmla="*/ 531216 h 580612"/>
                  <a:gd name="connsiteX12" fmla="*/ 388524 w 573979"/>
                  <a:gd name="connsiteY12" fmla="*/ 580612 h 580612"/>
                  <a:gd name="connsiteX13" fmla="*/ 340266 w 573979"/>
                  <a:gd name="connsiteY13" fmla="*/ 531216 h 580612"/>
                  <a:gd name="connsiteX14" fmla="*/ 388524 w 573979"/>
                  <a:gd name="connsiteY14" fmla="*/ 481820 h 580612"/>
                  <a:gd name="connsiteX15" fmla="*/ 124971 w 573979"/>
                  <a:gd name="connsiteY15" fmla="*/ 481820 h 580612"/>
                  <a:gd name="connsiteX16" fmla="*/ 173309 w 573979"/>
                  <a:gd name="connsiteY16" fmla="*/ 531216 h 580612"/>
                  <a:gd name="connsiteX17" fmla="*/ 124971 w 573979"/>
                  <a:gd name="connsiteY17" fmla="*/ 580612 h 580612"/>
                  <a:gd name="connsiteX18" fmla="*/ 76634 w 573979"/>
                  <a:gd name="connsiteY18" fmla="*/ 531216 h 580612"/>
                  <a:gd name="connsiteX19" fmla="*/ 124971 w 573979"/>
                  <a:gd name="connsiteY19" fmla="*/ 481820 h 580612"/>
                  <a:gd name="connsiteX20" fmla="*/ 332857 w 573979"/>
                  <a:gd name="connsiteY20" fmla="*/ 157996 h 580612"/>
                  <a:gd name="connsiteX21" fmla="*/ 357696 w 573979"/>
                  <a:gd name="connsiteY21" fmla="*/ 157996 h 580612"/>
                  <a:gd name="connsiteX22" fmla="*/ 357696 w 573979"/>
                  <a:gd name="connsiteY22" fmla="*/ 297645 h 580612"/>
                  <a:gd name="connsiteX23" fmla="*/ 332857 w 573979"/>
                  <a:gd name="connsiteY23" fmla="*/ 297645 h 580612"/>
                  <a:gd name="connsiteX24" fmla="*/ 245003 w 573979"/>
                  <a:gd name="connsiteY24" fmla="*/ 157996 h 580612"/>
                  <a:gd name="connsiteX25" fmla="*/ 269842 w 573979"/>
                  <a:gd name="connsiteY25" fmla="*/ 157996 h 580612"/>
                  <a:gd name="connsiteX26" fmla="*/ 269842 w 573979"/>
                  <a:gd name="connsiteY26" fmla="*/ 297645 h 580612"/>
                  <a:gd name="connsiteX27" fmla="*/ 245003 w 573979"/>
                  <a:gd name="connsiteY27" fmla="*/ 297645 h 580612"/>
                  <a:gd name="connsiteX28" fmla="*/ 157079 w 573979"/>
                  <a:gd name="connsiteY28" fmla="*/ 157996 h 580612"/>
                  <a:gd name="connsiteX29" fmla="*/ 181918 w 573979"/>
                  <a:gd name="connsiteY29" fmla="*/ 157996 h 580612"/>
                  <a:gd name="connsiteX30" fmla="*/ 181918 w 573979"/>
                  <a:gd name="connsiteY30" fmla="*/ 297645 h 580612"/>
                  <a:gd name="connsiteX31" fmla="*/ 157079 w 573979"/>
                  <a:gd name="connsiteY31" fmla="*/ 297645 h 580612"/>
                  <a:gd name="connsiteX32" fmla="*/ 34622 w 573979"/>
                  <a:gd name="connsiteY32" fmla="*/ 99980 h 580612"/>
                  <a:gd name="connsiteX33" fmla="*/ 115080 w 573979"/>
                  <a:gd name="connsiteY33" fmla="*/ 339667 h 580612"/>
                  <a:gd name="connsiteX34" fmla="*/ 418224 w 573979"/>
                  <a:gd name="connsiteY34" fmla="*/ 339667 h 580612"/>
                  <a:gd name="connsiteX35" fmla="*/ 478835 w 573979"/>
                  <a:gd name="connsiteY35" fmla="*/ 99980 h 580612"/>
                  <a:gd name="connsiteX36" fmla="*/ 504824 w 573979"/>
                  <a:gd name="connsiteY36" fmla="*/ 0 h 580612"/>
                  <a:gd name="connsiteX37" fmla="*/ 573979 w 573979"/>
                  <a:gd name="connsiteY37" fmla="*/ 0 h 580612"/>
                  <a:gd name="connsiteX38" fmla="*/ 573979 w 573979"/>
                  <a:gd name="connsiteY38" fmla="*/ 24617 h 580612"/>
                  <a:gd name="connsiteX39" fmla="*/ 524494 w 573979"/>
                  <a:gd name="connsiteY39" fmla="*/ 24617 h 580612"/>
                  <a:gd name="connsiteX40" fmla="*/ 436737 w 573979"/>
                  <a:gd name="connsiteY40" fmla="*/ 364373 h 580612"/>
                  <a:gd name="connsiteX41" fmla="*/ 435491 w 573979"/>
                  <a:gd name="connsiteY41" fmla="*/ 364373 h 580612"/>
                  <a:gd name="connsiteX42" fmla="*/ 98971 w 573979"/>
                  <a:gd name="connsiteY42" fmla="*/ 364373 h 580612"/>
                  <a:gd name="connsiteX43" fmla="*/ 61857 w 573979"/>
                  <a:gd name="connsiteY43" fmla="*/ 403921 h 580612"/>
                  <a:gd name="connsiteX44" fmla="*/ 98971 w 573979"/>
                  <a:gd name="connsiteY44" fmla="*/ 443469 h 580612"/>
                  <a:gd name="connsiteX45" fmla="*/ 435491 w 573979"/>
                  <a:gd name="connsiteY45" fmla="*/ 443469 h 580612"/>
                  <a:gd name="connsiteX46" fmla="*/ 435491 w 573979"/>
                  <a:gd name="connsiteY46" fmla="*/ 466931 h 580612"/>
                  <a:gd name="connsiteX47" fmla="*/ 98971 w 573979"/>
                  <a:gd name="connsiteY47" fmla="*/ 466931 h 580612"/>
                  <a:gd name="connsiteX48" fmla="*/ 37114 w 573979"/>
                  <a:gd name="connsiteY48" fmla="*/ 402766 h 580612"/>
                  <a:gd name="connsiteX49" fmla="*/ 89626 w 573979"/>
                  <a:gd name="connsiteY49" fmla="*/ 340378 h 580612"/>
                  <a:gd name="connsiteX50" fmla="*/ 0 w 573979"/>
                  <a:gd name="connsiteY50" fmla="*/ 75363 h 580612"/>
                  <a:gd name="connsiteX51" fmla="*/ 485599 w 573979"/>
                  <a:gd name="connsiteY51" fmla="*/ 75363 h 58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73979" h="580612">
                    <a:moveTo>
                      <a:pt x="388524" y="506340"/>
                    </a:moveTo>
                    <a:cubicBezTo>
                      <a:pt x="376237" y="506340"/>
                      <a:pt x="365018" y="517446"/>
                      <a:pt x="365018" y="531127"/>
                    </a:cubicBezTo>
                    <a:cubicBezTo>
                      <a:pt x="365018" y="544720"/>
                      <a:pt x="374901" y="555825"/>
                      <a:pt x="388524" y="555825"/>
                    </a:cubicBezTo>
                    <a:cubicBezTo>
                      <a:pt x="400900" y="555825"/>
                      <a:pt x="412029" y="544720"/>
                      <a:pt x="412029" y="531127"/>
                    </a:cubicBezTo>
                    <a:cubicBezTo>
                      <a:pt x="412029" y="517446"/>
                      <a:pt x="400900" y="506340"/>
                      <a:pt x="388524" y="506340"/>
                    </a:cubicBezTo>
                    <a:close/>
                    <a:moveTo>
                      <a:pt x="124971" y="506340"/>
                    </a:moveTo>
                    <a:cubicBezTo>
                      <a:pt x="112598" y="506340"/>
                      <a:pt x="101470" y="517446"/>
                      <a:pt x="101470" y="531127"/>
                    </a:cubicBezTo>
                    <a:cubicBezTo>
                      <a:pt x="101470" y="544720"/>
                      <a:pt x="111351" y="555825"/>
                      <a:pt x="124971" y="555825"/>
                    </a:cubicBezTo>
                    <a:cubicBezTo>
                      <a:pt x="137434" y="555825"/>
                      <a:pt x="148472" y="544809"/>
                      <a:pt x="148472" y="531127"/>
                    </a:cubicBezTo>
                    <a:cubicBezTo>
                      <a:pt x="148472" y="517446"/>
                      <a:pt x="138591" y="506340"/>
                      <a:pt x="124971" y="506340"/>
                    </a:cubicBezTo>
                    <a:close/>
                    <a:moveTo>
                      <a:pt x="388524" y="481820"/>
                    </a:moveTo>
                    <a:cubicBezTo>
                      <a:pt x="414522" y="481820"/>
                      <a:pt x="436870" y="504119"/>
                      <a:pt x="436870" y="531216"/>
                    </a:cubicBezTo>
                    <a:cubicBezTo>
                      <a:pt x="436870" y="558313"/>
                      <a:pt x="414522" y="580612"/>
                      <a:pt x="388524" y="580612"/>
                    </a:cubicBezTo>
                    <a:cubicBezTo>
                      <a:pt x="362525" y="580612"/>
                      <a:pt x="340266" y="558313"/>
                      <a:pt x="340266" y="531216"/>
                    </a:cubicBezTo>
                    <a:cubicBezTo>
                      <a:pt x="340266" y="504119"/>
                      <a:pt x="361368" y="481820"/>
                      <a:pt x="388524" y="481820"/>
                    </a:cubicBezTo>
                    <a:close/>
                    <a:moveTo>
                      <a:pt x="124971" y="481820"/>
                    </a:moveTo>
                    <a:cubicBezTo>
                      <a:pt x="150965" y="481820"/>
                      <a:pt x="173309" y="504119"/>
                      <a:pt x="173309" y="531216"/>
                    </a:cubicBezTo>
                    <a:cubicBezTo>
                      <a:pt x="173309" y="558313"/>
                      <a:pt x="152122" y="580612"/>
                      <a:pt x="124971" y="580612"/>
                    </a:cubicBezTo>
                    <a:cubicBezTo>
                      <a:pt x="98978" y="580612"/>
                      <a:pt x="76634" y="558313"/>
                      <a:pt x="76634" y="531216"/>
                    </a:cubicBezTo>
                    <a:cubicBezTo>
                      <a:pt x="76634" y="504119"/>
                      <a:pt x="97820" y="481820"/>
                      <a:pt x="124971" y="481820"/>
                    </a:cubicBezTo>
                    <a:close/>
                    <a:moveTo>
                      <a:pt x="332857" y="157996"/>
                    </a:moveTo>
                    <a:lnTo>
                      <a:pt x="357696" y="157996"/>
                    </a:lnTo>
                    <a:lnTo>
                      <a:pt x="357696" y="297645"/>
                    </a:lnTo>
                    <a:lnTo>
                      <a:pt x="332857" y="297645"/>
                    </a:lnTo>
                    <a:close/>
                    <a:moveTo>
                      <a:pt x="245003" y="157996"/>
                    </a:moveTo>
                    <a:lnTo>
                      <a:pt x="269842" y="157996"/>
                    </a:lnTo>
                    <a:lnTo>
                      <a:pt x="269842" y="297645"/>
                    </a:lnTo>
                    <a:lnTo>
                      <a:pt x="245003" y="297645"/>
                    </a:lnTo>
                    <a:close/>
                    <a:moveTo>
                      <a:pt x="157079" y="157996"/>
                    </a:moveTo>
                    <a:lnTo>
                      <a:pt x="181918" y="157996"/>
                    </a:lnTo>
                    <a:lnTo>
                      <a:pt x="181918" y="297645"/>
                    </a:lnTo>
                    <a:lnTo>
                      <a:pt x="157079" y="297645"/>
                    </a:lnTo>
                    <a:close/>
                    <a:moveTo>
                      <a:pt x="34622" y="99980"/>
                    </a:moveTo>
                    <a:lnTo>
                      <a:pt x="115080" y="339667"/>
                    </a:lnTo>
                    <a:lnTo>
                      <a:pt x="418224" y="339667"/>
                    </a:lnTo>
                    <a:lnTo>
                      <a:pt x="478835" y="99980"/>
                    </a:lnTo>
                    <a:close/>
                    <a:moveTo>
                      <a:pt x="504824" y="0"/>
                    </a:moveTo>
                    <a:lnTo>
                      <a:pt x="573979" y="0"/>
                    </a:lnTo>
                    <a:lnTo>
                      <a:pt x="573979" y="24617"/>
                    </a:lnTo>
                    <a:lnTo>
                      <a:pt x="524494" y="24617"/>
                    </a:lnTo>
                    <a:lnTo>
                      <a:pt x="436737" y="364373"/>
                    </a:lnTo>
                    <a:lnTo>
                      <a:pt x="435491" y="364373"/>
                    </a:lnTo>
                    <a:lnTo>
                      <a:pt x="98971" y="364373"/>
                    </a:lnTo>
                    <a:cubicBezTo>
                      <a:pt x="79123" y="364373"/>
                      <a:pt x="61857" y="381614"/>
                      <a:pt x="61857" y="403921"/>
                    </a:cubicBezTo>
                    <a:cubicBezTo>
                      <a:pt x="61857" y="426228"/>
                      <a:pt x="77966" y="443469"/>
                      <a:pt x="98971" y="443469"/>
                    </a:cubicBezTo>
                    <a:lnTo>
                      <a:pt x="435491" y="443469"/>
                    </a:lnTo>
                    <a:lnTo>
                      <a:pt x="435491" y="466931"/>
                    </a:lnTo>
                    <a:lnTo>
                      <a:pt x="98971" y="466931"/>
                    </a:lnTo>
                    <a:cubicBezTo>
                      <a:pt x="64349" y="466931"/>
                      <a:pt x="37114" y="438492"/>
                      <a:pt x="37114" y="402766"/>
                    </a:cubicBezTo>
                    <a:cubicBezTo>
                      <a:pt x="37114" y="370150"/>
                      <a:pt x="59543" y="344822"/>
                      <a:pt x="89626" y="340378"/>
                    </a:cubicBezTo>
                    <a:lnTo>
                      <a:pt x="0" y="75363"/>
                    </a:lnTo>
                    <a:lnTo>
                      <a:pt x="485599" y="75363"/>
                    </a:lnTo>
                    <a:close/>
                  </a:path>
                </a:pathLst>
              </a:custGeom>
              <a:gradFill>
                <a:gsLst>
                  <a:gs pos="10000">
                    <a:schemeClr val="accent1">
                      <a:alpha val="0"/>
                    </a:schemeClr>
                  </a:gs>
                  <a:gs pos="100000">
                    <a:schemeClr val="accent1">
                      <a:lumMod val="20000"/>
                      <a:lumOff val="80000"/>
                      <a:alpha val="32000"/>
                    </a:schemeClr>
                  </a:gs>
                </a:gsLst>
                <a:lin ang="2700000" scaled="true"/>
              </a:gradFill>
              <a:ln w="0">
                <a:noFill/>
                <a:prstDash val="solid"/>
                <a:round/>
              </a:ln>
            </p:spPr>
            <p:txBody>
              <a:bodyPr vert="horz" wrap="square" lIns="91440" tIns="45720" rIns="91440" bIns="45720" numCol="1" anchor="t" anchorCtr="false" compatLnSpc="true"/>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sp>
          <p:nvSpPr>
            <p:cNvPr id="58" name="文本框 57"/>
            <p:cNvSpPr txBox="true"/>
            <p:nvPr/>
          </p:nvSpPr>
          <p:spPr>
            <a:xfrm>
              <a:off x="4132525" y="2091109"/>
              <a:ext cx="3048000" cy="2125582"/>
            </a:xfrm>
            <a:prstGeom prst="rect">
              <a:avLst/>
            </a:prstGeom>
            <a:noFill/>
          </p:spPr>
          <p:txBody>
            <a:bodyPr wrap="square">
              <a:spAutoFit/>
            </a:bodyPr>
            <a:lstStyle/>
            <a:p>
              <a:pPr marL="0" marR="0" algn="just">
                <a:lnSpc>
                  <a:spcPct val="150000"/>
                </a:lnSpc>
                <a:spcBef>
                  <a:spcPts val="0"/>
                </a:spcBef>
                <a:spcAft>
                  <a:spcPts val="0"/>
                </a:spcAft>
              </a:pPr>
              <a:r>
                <a:rPr lang="zh-CN" altLang="en-US" kern="100" spc="30" dirty="0">
                  <a:effectLst/>
                  <a:cs typeface="+mn-ea"/>
                  <a:sym typeface="+mn-lt"/>
                </a:rPr>
                <a:t>统筹</a:t>
              </a:r>
              <a:r>
                <a:rPr lang="zh-CN" altLang="en-US" kern="100" spc="30" dirty="0">
                  <a:cs typeface="+mn-ea"/>
                  <a:sym typeface="+mn-lt"/>
                </a:rPr>
                <a:t>城乡商贸发展</a:t>
              </a:r>
              <a:r>
                <a:rPr lang="zh-CN" altLang="en-US" kern="100" spc="30" dirty="0">
                  <a:effectLst/>
                  <a:cs typeface="+mn-ea"/>
                  <a:sym typeface="+mn-lt"/>
                </a:rPr>
                <a:t>，加快构建覆盖县乡村三级的</a:t>
              </a:r>
              <a:r>
                <a:rPr lang="zh-CN" altLang="en-US" b="1" kern="100" spc="30" dirty="0">
                  <a:solidFill>
                    <a:srgbClr val="0070C0"/>
                  </a:solidFill>
                  <a:effectLst/>
                  <a:cs typeface="+mn-ea"/>
                  <a:sym typeface="+mn-lt"/>
                </a:rPr>
                <a:t>生活消费品</a:t>
              </a:r>
              <a:r>
                <a:rPr lang="zh-CN" altLang="en-US" kern="100" spc="30" dirty="0">
                  <a:effectLst/>
                  <a:cs typeface="+mn-ea"/>
                  <a:sym typeface="+mn-lt"/>
                </a:rPr>
                <a:t>、</a:t>
              </a:r>
              <a:r>
                <a:rPr lang="zh-CN" altLang="en-US" b="1" kern="100" spc="30" dirty="0">
                  <a:solidFill>
                    <a:srgbClr val="0070C0"/>
                  </a:solidFill>
                  <a:effectLst/>
                  <a:cs typeface="+mn-ea"/>
                  <a:sym typeface="+mn-lt"/>
                </a:rPr>
                <a:t>农产品</a:t>
              </a:r>
              <a:r>
                <a:rPr lang="zh-CN" altLang="en-US" kern="100" spc="30" dirty="0">
                  <a:effectLst/>
                  <a:cs typeface="+mn-ea"/>
                  <a:sym typeface="+mn-lt"/>
                </a:rPr>
                <a:t>、</a:t>
              </a:r>
              <a:r>
                <a:rPr lang="zh-CN" altLang="en-US" b="1" kern="100" spc="30" dirty="0">
                  <a:solidFill>
                    <a:srgbClr val="0070C0"/>
                  </a:solidFill>
                  <a:effectLst/>
                  <a:cs typeface="+mn-ea"/>
                  <a:sym typeface="+mn-lt"/>
                </a:rPr>
                <a:t>农业生产资料</a:t>
              </a:r>
              <a:r>
                <a:rPr lang="zh-CN" altLang="en-US" kern="100" spc="30" dirty="0">
                  <a:effectLst/>
                  <a:cs typeface="+mn-ea"/>
                  <a:sym typeface="+mn-lt"/>
                </a:rPr>
                <a:t>等</a:t>
              </a:r>
              <a:r>
                <a:rPr lang="zh-CN" altLang="en-US" b="1" kern="100" spc="30" dirty="0">
                  <a:solidFill>
                    <a:srgbClr val="C00000"/>
                  </a:solidFill>
                  <a:effectLst/>
                  <a:cs typeface="+mn-ea"/>
                  <a:sym typeface="+mn-lt"/>
                </a:rPr>
                <a:t>农村商贸流通网络</a:t>
              </a:r>
              <a:r>
                <a:rPr lang="zh-CN" altLang="en-US" kern="100" spc="30" dirty="0">
                  <a:effectLst/>
                  <a:cs typeface="+mn-ea"/>
                  <a:sym typeface="+mn-lt"/>
                </a:rPr>
                <a:t>，促进城乡市场共同发展。</a:t>
              </a:r>
              <a:endParaRPr lang="zh-CN" altLang="en-US" sz="1100" kern="100" dirty="0">
                <a:effectLst/>
                <a:cs typeface="+mn-ea"/>
                <a:sym typeface="+mn-lt"/>
              </a:endParaRPr>
            </a:p>
          </p:txBody>
        </p:sp>
      </p:grpSp>
      <p:grpSp>
        <p:nvGrpSpPr>
          <p:cNvPr id="29" name="组合 28"/>
          <p:cNvGrpSpPr/>
          <p:nvPr/>
        </p:nvGrpSpPr>
        <p:grpSpPr>
          <a:xfrm>
            <a:off x="0" y="171450"/>
            <a:ext cx="12192000" cy="711200"/>
            <a:chOff x="0" y="171450"/>
            <a:chExt cx="12192000" cy="711200"/>
          </a:xfrm>
        </p:grpSpPr>
        <p:grpSp>
          <p:nvGrpSpPr>
            <p:cNvPr id="30" name="组合 29"/>
            <p:cNvGrpSpPr/>
            <p:nvPr/>
          </p:nvGrpSpPr>
          <p:grpSpPr>
            <a:xfrm>
              <a:off x="0" y="171450"/>
              <a:ext cx="12192000" cy="711200"/>
              <a:chOff x="0" y="171450"/>
              <a:chExt cx="12192000" cy="711200"/>
            </a:xfrm>
          </p:grpSpPr>
          <p:sp>
            <p:nvSpPr>
              <p:cNvPr id="32" name="矩形 31"/>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31"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35" name="组合 34"/>
          <p:cNvGrpSpPr/>
          <p:nvPr/>
        </p:nvGrpSpPr>
        <p:grpSpPr>
          <a:xfrm>
            <a:off x="685800" y="1117600"/>
            <a:ext cx="3218180" cy="502285"/>
            <a:chOff x="733252" y="1326689"/>
            <a:chExt cx="2586071" cy="502112"/>
          </a:xfrm>
        </p:grpSpPr>
        <p:sp>
          <p:nvSpPr>
            <p:cNvPr id="38" name="矩形: 圆角 37"/>
            <p:cNvSpPr/>
            <p:nvPr/>
          </p:nvSpPr>
          <p:spPr>
            <a:xfrm>
              <a:off x="733252" y="1326689"/>
              <a:ext cx="2586071"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文本框 40"/>
            <p:cNvSpPr txBox="true"/>
            <p:nvPr/>
          </p:nvSpPr>
          <p:spPr>
            <a:xfrm>
              <a:off x="733252" y="1377690"/>
              <a:ext cx="2474365" cy="398643"/>
            </a:xfrm>
            <a:prstGeom prst="rect">
              <a:avLst/>
            </a:prstGeom>
            <a:noFill/>
          </p:spPr>
          <p:txBody>
            <a:bodyPr wrap="square" rtlCol="0">
              <a:spAutoFit/>
            </a:bodyPr>
            <a:lstStyle/>
            <a:p>
              <a:r>
                <a:rPr lang="zh-CN" altLang="en-US" sz="2000" b="1" kern="100">
                  <a:solidFill>
                    <a:srgbClr val="0070C0"/>
                  </a:solidFill>
                  <a:cs typeface="+mn-ea"/>
                  <a:sym typeface="+mn-lt"/>
                </a:rPr>
                <a:t>（一）商贸流通重点工程</a:t>
              </a:r>
              <a:endParaRPr lang="en-US" altLang="zh-CN" sz="2000" b="1" kern="100" dirty="0">
                <a:solidFill>
                  <a:srgbClr val="0070C0"/>
                </a:solidFill>
                <a:cs typeface="+mn-ea"/>
                <a:sym typeface="+mn-lt"/>
              </a:endParaRPr>
            </a:p>
          </p:txBody>
        </p:sp>
      </p:grpSp>
      <p:grpSp>
        <p:nvGrpSpPr>
          <p:cNvPr id="2" name="组合 1"/>
          <p:cNvGrpSpPr/>
          <p:nvPr/>
        </p:nvGrpSpPr>
        <p:grpSpPr>
          <a:xfrm>
            <a:off x="3904746" y="1117601"/>
            <a:ext cx="4267704" cy="502470"/>
            <a:chOff x="3904746" y="1117601"/>
            <a:chExt cx="4267704" cy="502470"/>
          </a:xfrm>
        </p:grpSpPr>
        <p:sp>
          <p:nvSpPr>
            <p:cNvPr id="42" name="矩形: 圆角 41"/>
            <p:cNvSpPr/>
            <p:nvPr/>
          </p:nvSpPr>
          <p:spPr>
            <a:xfrm>
              <a:off x="4817437" y="1117601"/>
              <a:ext cx="3355013"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a:solidFill>
                    <a:schemeClr val="bg1"/>
                  </a:solidFill>
                  <a:cs typeface="+mn-ea"/>
                  <a:sym typeface="+mn-lt"/>
                </a:rPr>
                <a:t>五是完善农村商贸流通体系</a:t>
              </a:r>
              <a:endParaRPr lang="zh-CN" altLang="en-US" b="1" dirty="0">
                <a:solidFill>
                  <a:schemeClr val="bg1"/>
                </a:solidFill>
                <a:cs typeface="+mn-ea"/>
                <a:sym typeface="+mn-lt"/>
              </a:endParaRPr>
            </a:p>
          </p:txBody>
        </p:sp>
        <p:cxnSp>
          <p:nvCxnSpPr>
            <p:cNvPr id="43" name="直接连接符 42"/>
            <p:cNvCxnSpPr/>
            <p:nvPr/>
          </p:nvCxnSpPr>
          <p:spPr>
            <a:xfrm>
              <a:off x="3904746"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433245" y="6178551"/>
            <a:ext cx="11325510" cy="478194"/>
            <a:chOff x="433245" y="6235701"/>
            <a:chExt cx="11325510" cy="478194"/>
          </a:xfrm>
        </p:grpSpPr>
        <p:sp>
          <p:nvSpPr>
            <p:cNvPr id="49" name="矩形: 圆角 48"/>
            <p:cNvSpPr/>
            <p:nvPr/>
          </p:nvSpPr>
          <p:spPr>
            <a:xfrm>
              <a:off x="433245" y="6235701"/>
              <a:ext cx="11325510" cy="478194"/>
            </a:xfrm>
            <a:prstGeom prst="roundRect">
              <a:avLst/>
            </a:prstGeom>
            <a:gradFill flip="none" rotWithShape="true">
              <a:gsLst>
                <a:gs pos="100000">
                  <a:srgbClr val="0070C0"/>
                </a:gs>
                <a:gs pos="1000">
                  <a:srgbClr val="0A81CA"/>
                </a:gs>
              </a:gsLst>
              <a:lin ang="810000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sp>
          <p:nvSpPr>
            <p:cNvPr id="50" name="文本框 49"/>
            <p:cNvSpPr txBox="true"/>
            <p:nvPr/>
          </p:nvSpPr>
          <p:spPr>
            <a:xfrm>
              <a:off x="2136311" y="6265218"/>
              <a:ext cx="7919378" cy="400110"/>
            </a:xfrm>
            <a:prstGeom prst="rect">
              <a:avLst/>
            </a:prstGeom>
            <a:noFill/>
          </p:spPr>
          <p:txBody>
            <a:bodyPr wrap="square">
              <a:spAutoFit/>
            </a:bodyPr>
            <a:lstStyle/>
            <a:p>
              <a:pPr marL="0" marR="0" algn="ctr">
                <a:spcBef>
                  <a:spcPts val="0"/>
                </a:spcBef>
                <a:spcAft>
                  <a:spcPts val="0"/>
                </a:spcAft>
              </a:pPr>
              <a:r>
                <a:rPr lang="zh-CN" altLang="en-US" sz="2000" b="1" kern="100" spc="30">
                  <a:solidFill>
                    <a:schemeClr val="bg1"/>
                  </a:solidFill>
                  <a:cs typeface="+mn-ea"/>
                </a:rPr>
                <a:t>争创山东省乡镇商贸中心建设引领县、乡镇商贸中心示范镇。</a:t>
              </a:r>
              <a:endParaRPr lang="zh-CN" altLang="en-US" sz="2000" b="1" kern="100" spc="30">
                <a:solidFill>
                  <a:schemeClr val="bg1"/>
                </a:solidFill>
                <a:cs typeface="+mn-ea"/>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anim calcmode="lin" valueType="num">
                                      <p:cBhvr>
                                        <p:cTn id="17" dur="500" fill="hold"/>
                                        <p:tgtEl>
                                          <p:spTgt spid="10"/>
                                        </p:tgtEl>
                                        <p:attrNameLst>
                                          <p:attrName>ppt_x</p:attrName>
                                        </p:attrNameLst>
                                      </p:cBhvr>
                                      <p:tavLst>
                                        <p:tav tm="0">
                                          <p:val>
                                            <p:strVal val="#ppt_x"/>
                                          </p:val>
                                        </p:tav>
                                        <p:tav tm="100000">
                                          <p:val>
                                            <p:strVal val="#ppt_x"/>
                                          </p:val>
                                        </p:tav>
                                      </p:tavLst>
                                    </p:anim>
                                    <p:anim calcmode="lin" valueType="num">
                                      <p:cBhvr>
                                        <p:cTn id="18" dur="50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ppt_w</p:attrName>
                                        </p:attrNameLst>
                                      </p:cBhvr>
                                      <p:tavLst>
                                        <p:tav tm="0">
                                          <p:val>
                                            <p:fltVal val="0"/>
                                          </p:val>
                                        </p:tav>
                                        <p:tav tm="100000">
                                          <p:val>
                                            <p:strVal val="#ppt_w"/>
                                          </p:val>
                                        </p:tav>
                                      </p:tavLst>
                                    </p:anim>
                                    <p:anim calcmode="lin" valueType="num">
                                      <p:cBhvr>
                                        <p:cTn id="28" dur="500" fill="hold"/>
                                        <p:tgtEl>
                                          <p:spTgt spid="48"/>
                                        </p:tgtEl>
                                        <p:attrNameLst>
                                          <p:attrName>ppt_h</p:attrName>
                                        </p:attrNameLst>
                                      </p:cBhvr>
                                      <p:tavLst>
                                        <p:tav tm="0">
                                          <p:val>
                                            <p:fltVal val="0"/>
                                          </p:val>
                                        </p:tav>
                                        <p:tav tm="100000">
                                          <p:val>
                                            <p:strVal val="#ppt_h"/>
                                          </p:val>
                                        </p:tav>
                                      </p:tavLst>
                                    </p:anim>
                                    <p:animEffect transition="in" filter="fade">
                                      <p:cBhvr>
                                        <p:cTn id="2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true"/>
          </p:cNvPicPr>
          <p:nvPr/>
        </p:nvPicPr>
        <p:blipFill rotWithShape="true">
          <a:blip r:embed="rId1" cstate="print">
            <a:extLst>
              <a:ext uri="{28A0092B-C50C-407E-A947-70E740481C1C}">
                <a14:useLocalDpi xmlns:a14="http://schemas.microsoft.com/office/drawing/2010/main" val="false"/>
              </a:ext>
            </a:extLst>
          </a:blip>
          <a:srcRect t="12500" b="12500"/>
          <a:stretch>
            <a:fillRect/>
          </a:stretch>
        </p:blipFill>
        <p:spPr>
          <a:xfrm>
            <a:off x="6513002" y="3478998"/>
            <a:ext cx="2367617" cy="1331785"/>
          </a:xfrm>
          <a:prstGeom prst="roundRect">
            <a:avLst>
              <a:gd name="adj" fmla="val 5987"/>
            </a:avLst>
          </a:prstGeom>
          <a:solidFill>
            <a:srgbClr val="FFFFFF">
              <a:shade val="85000"/>
            </a:srgbClr>
          </a:solidFill>
          <a:ln>
            <a:noFill/>
          </a:ln>
          <a:effectLst>
            <a:reflection blurRad="12700" stA="38000" endPos="28000" dist="5000" dir="5400000" sy="-100000" algn="bl" rotWithShape="0"/>
          </a:effectLst>
        </p:spPr>
      </p:pic>
      <p:pic>
        <p:nvPicPr>
          <p:cNvPr id="17" name="图片 16"/>
          <p:cNvPicPr>
            <a:picLocks noChangeAspect="true"/>
          </p:cNvPicPr>
          <p:nvPr/>
        </p:nvPicPr>
        <p:blipFill rotWithShape="true">
          <a:blip r:embed="rId2" cstate="print">
            <a:extLst>
              <a:ext uri="{28A0092B-C50C-407E-A947-70E740481C1C}">
                <a14:useLocalDpi xmlns:a14="http://schemas.microsoft.com/office/drawing/2010/main" val="false"/>
              </a:ext>
            </a:extLst>
          </a:blip>
          <a:srcRect t="3020" b="12606"/>
          <a:stretch>
            <a:fillRect/>
          </a:stretch>
        </p:blipFill>
        <p:spPr>
          <a:xfrm>
            <a:off x="9014010" y="3481935"/>
            <a:ext cx="2367617" cy="1331785"/>
          </a:xfrm>
          <a:prstGeom prst="roundRect">
            <a:avLst>
              <a:gd name="adj" fmla="val 5224"/>
            </a:avLst>
          </a:prstGeom>
          <a:solidFill>
            <a:srgbClr val="FFFFFF">
              <a:shade val="85000"/>
            </a:srgbClr>
          </a:solidFill>
          <a:ln>
            <a:noFill/>
          </a:ln>
          <a:effectLst>
            <a:reflection blurRad="12700" stA="38000" endPos="28000" dist="5000" dir="5400000" sy="-100000" algn="bl" rotWithShape="0"/>
          </a:effectLst>
        </p:spPr>
      </p:pic>
      <p:grpSp>
        <p:nvGrpSpPr>
          <p:cNvPr id="32" name="组合 31"/>
          <p:cNvGrpSpPr/>
          <p:nvPr/>
        </p:nvGrpSpPr>
        <p:grpSpPr>
          <a:xfrm>
            <a:off x="810374" y="1967427"/>
            <a:ext cx="10571253" cy="595797"/>
            <a:chOff x="784919" y="2693941"/>
            <a:chExt cx="10571253" cy="595797"/>
          </a:xfrm>
        </p:grpSpPr>
        <p:sp>
          <p:nvSpPr>
            <p:cNvPr id="33" name="矩形: 圆角 32"/>
            <p:cNvSpPr/>
            <p:nvPr/>
          </p:nvSpPr>
          <p:spPr>
            <a:xfrm rot="16200000">
              <a:off x="5772647" y="-2293787"/>
              <a:ext cx="595797" cy="10571253"/>
            </a:xfrm>
            <a:prstGeom prst="roundRect">
              <a:avLst>
                <a:gd name="adj" fmla="val 988"/>
              </a:avLst>
            </a:prstGeom>
            <a:gradFill>
              <a:gsLst>
                <a:gs pos="0">
                  <a:srgbClr val="E1EEF8">
                    <a:alpha val="49000"/>
                  </a:srgbClr>
                </a:gs>
                <a:gs pos="100000">
                  <a:schemeClr val="accent1">
                    <a:lumMod val="20000"/>
                    <a:lumOff val="80000"/>
                    <a:alpha val="43000"/>
                  </a:schemeClr>
                </a:gs>
              </a:gsLst>
              <a:lin ang="5400000" scaled="true"/>
            </a:gra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tileRect/>
              </a:gradFill>
            </a:ln>
            <a:effectLst>
              <a:outerShdw blurRad="88900" dist="50800" dir="5400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cs typeface="+mn-ea"/>
                <a:sym typeface="+mn-lt"/>
              </a:endParaRPr>
            </a:p>
          </p:txBody>
        </p:sp>
        <p:cxnSp>
          <p:nvCxnSpPr>
            <p:cNvPr id="35" name="直接连接符 34"/>
            <p:cNvCxnSpPr/>
            <p:nvPr/>
          </p:nvCxnSpPr>
          <p:spPr>
            <a:xfrm flipH="true" flipV="true">
              <a:off x="810027" y="2698073"/>
              <a:ext cx="2" cy="587534"/>
            </a:xfrm>
            <a:prstGeom prst="line">
              <a:avLst/>
            </a:prstGeom>
            <a:ln w="28575" cap="rnd">
              <a:solidFill>
                <a:srgbClr val="228DCF"/>
              </a:solidFill>
            </a:ln>
          </p:spPr>
          <p:style>
            <a:lnRef idx="1">
              <a:schemeClr val="accent1"/>
            </a:lnRef>
            <a:fillRef idx="0">
              <a:schemeClr val="accent1"/>
            </a:fillRef>
            <a:effectRef idx="0">
              <a:schemeClr val="accent1"/>
            </a:effectRef>
            <a:fontRef idx="minor">
              <a:schemeClr val="tx1"/>
            </a:fontRef>
          </p:style>
        </p:cxnSp>
        <p:sp>
          <p:nvSpPr>
            <p:cNvPr id="38" name="文本框 37"/>
            <p:cNvSpPr txBox="true"/>
            <p:nvPr/>
          </p:nvSpPr>
          <p:spPr>
            <a:xfrm>
              <a:off x="972913" y="2807174"/>
              <a:ext cx="9892311" cy="369332"/>
            </a:xfrm>
            <a:prstGeom prst="rect">
              <a:avLst/>
            </a:prstGeom>
            <a:noFill/>
          </p:spPr>
          <p:txBody>
            <a:bodyPr wrap="square" rtlCol="0">
              <a:spAutoFit/>
            </a:bodyPr>
            <a:lstStyle/>
            <a:p>
              <a:pPr algn="just"/>
              <a:r>
                <a:rPr lang="zh-CN" altLang="en-US" kern="100">
                  <a:cs typeface="+mn-ea"/>
                  <a:sym typeface="+mn-lt"/>
                </a:rPr>
                <a:t>推动百货商场、大型综合类超市、便利店线上线下深度融合，加快实体</a:t>
              </a:r>
              <a:r>
                <a:rPr lang="zh-CN" altLang="en-US" kern="100">
                  <a:solidFill>
                    <a:srgbClr val="C00000"/>
                  </a:solidFill>
                  <a:cs typeface="+mn-ea"/>
                  <a:sym typeface="+mn-lt"/>
                </a:rPr>
                <a:t>商业数字化智能化改造</a:t>
              </a:r>
              <a:r>
                <a:rPr lang="zh-CN" altLang="en-US" kern="100">
                  <a:cs typeface="+mn-ea"/>
                  <a:sym typeface="+mn-lt"/>
                </a:rPr>
                <a:t>。</a:t>
              </a:r>
              <a:endParaRPr lang="en-US" altLang="zh-CN" kern="100" dirty="0">
                <a:cs typeface="+mn-ea"/>
                <a:sym typeface="+mn-lt"/>
              </a:endParaRPr>
            </a:p>
          </p:txBody>
        </p:sp>
      </p:grpSp>
      <p:grpSp>
        <p:nvGrpSpPr>
          <p:cNvPr id="41" name="组合 40"/>
          <p:cNvGrpSpPr/>
          <p:nvPr/>
        </p:nvGrpSpPr>
        <p:grpSpPr>
          <a:xfrm>
            <a:off x="810375" y="2723214"/>
            <a:ext cx="5546886" cy="595797"/>
            <a:chOff x="784920" y="2693941"/>
            <a:chExt cx="5546886" cy="595797"/>
          </a:xfrm>
        </p:grpSpPr>
        <p:sp>
          <p:nvSpPr>
            <p:cNvPr id="42" name="矩形: 圆角 41"/>
            <p:cNvSpPr/>
            <p:nvPr/>
          </p:nvSpPr>
          <p:spPr>
            <a:xfrm rot="16200000">
              <a:off x="3260464" y="218396"/>
              <a:ext cx="595797" cy="5546886"/>
            </a:xfrm>
            <a:prstGeom prst="roundRect">
              <a:avLst>
                <a:gd name="adj" fmla="val 988"/>
              </a:avLst>
            </a:prstGeom>
            <a:gradFill>
              <a:gsLst>
                <a:gs pos="0">
                  <a:srgbClr val="E1EEF8">
                    <a:alpha val="49000"/>
                  </a:srgbClr>
                </a:gs>
                <a:gs pos="100000">
                  <a:schemeClr val="accent1">
                    <a:lumMod val="20000"/>
                    <a:lumOff val="80000"/>
                    <a:alpha val="43000"/>
                  </a:schemeClr>
                </a:gs>
              </a:gsLst>
              <a:lin ang="5400000" scaled="true"/>
            </a:gra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tileRect/>
              </a:gradFill>
            </a:ln>
            <a:effectLst>
              <a:outerShdw blurRad="88900" dist="50800" dir="5400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cs typeface="+mn-ea"/>
                <a:sym typeface="+mn-lt"/>
              </a:endParaRPr>
            </a:p>
          </p:txBody>
        </p:sp>
        <p:cxnSp>
          <p:nvCxnSpPr>
            <p:cNvPr id="43" name="直接连接符 42"/>
            <p:cNvCxnSpPr/>
            <p:nvPr/>
          </p:nvCxnSpPr>
          <p:spPr>
            <a:xfrm flipH="true" flipV="true">
              <a:off x="810027" y="2698073"/>
              <a:ext cx="2" cy="587534"/>
            </a:xfrm>
            <a:prstGeom prst="line">
              <a:avLst/>
            </a:prstGeom>
            <a:ln w="28575" cap="rnd">
              <a:solidFill>
                <a:srgbClr val="228DCF"/>
              </a:solidFill>
            </a:ln>
          </p:spPr>
          <p:style>
            <a:lnRef idx="1">
              <a:schemeClr val="accent1"/>
            </a:lnRef>
            <a:fillRef idx="0">
              <a:schemeClr val="accent1"/>
            </a:fillRef>
            <a:effectRef idx="0">
              <a:schemeClr val="accent1"/>
            </a:effectRef>
            <a:fontRef idx="minor">
              <a:schemeClr val="tx1"/>
            </a:fontRef>
          </p:style>
        </p:cxnSp>
        <p:sp>
          <p:nvSpPr>
            <p:cNvPr id="47" name="文本框 46"/>
            <p:cNvSpPr txBox="true"/>
            <p:nvPr/>
          </p:nvSpPr>
          <p:spPr>
            <a:xfrm>
              <a:off x="972913" y="2807174"/>
              <a:ext cx="4540283" cy="368300"/>
            </a:xfrm>
            <a:prstGeom prst="rect">
              <a:avLst/>
            </a:prstGeom>
            <a:noFill/>
          </p:spPr>
          <p:txBody>
            <a:bodyPr wrap="square" rtlCol="0">
              <a:spAutoFit/>
            </a:bodyPr>
            <a:lstStyle/>
            <a:p>
              <a:pPr algn="just"/>
              <a:r>
                <a:rPr lang="zh-CN" altLang="en-US" kern="100">
                  <a:cs typeface="+mn-ea"/>
                  <a:sym typeface="+mn-lt"/>
                </a:rPr>
                <a:t>支持</a:t>
              </a:r>
              <a:r>
                <a:rPr lang="zh-CN" altLang="en-US" kern="100">
                  <a:solidFill>
                    <a:srgbClr val="C00000"/>
                  </a:solidFill>
                  <a:cs typeface="+mn-ea"/>
                  <a:sym typeface="+mn-lt"/>
                </a:rPr>
                <a:t>互联网平台企业</a:t>
              </a:r>
              <a:r>
                <a:rPr lang="zh-CN" altLang="en-US" kern="100">
                  <a:cs typeface="+mn-ea"/>
                  <a:sym typeface="+mn-lt"/>
                </a:rPr>
                <a:t>在聊城设立</a:t>
              </a:r>
              <a:r>
                <a:rPr lang="zh-CN" altLang="en-US" kern="100">
                  <a:solidFill>
                    <a:srgbClr val="C00000"/>
                  </a:solidFill>
                  <a:cs typeface="+mn-ea"/>
                  <a:sym typeface="+mn-lt"/>
                </a:rPr>
                <a:t>线下零售店</a:t>
              </a:r>
              <a:r>
                <a:rPr lang="zh-CN" altLang="en-US" kern="100">
                  <a:solidFill>
                    <a:srgbClr val="002060"/>
                  </a:solidFill>
                  <a:cs typeface="+mn-ea"/>
                  <a:sym typeface="+mn-lt"/>
                </a:rPr>
                <a:t>。</a:t>
              </a:r>
              <a:endParaRPr lang="zh-CN" altLang="en-US" kern="100" dirty="0">
                <a:solidFill>
                  <a:srgbClr val="002060"/>
                </a:solidFill>
                <a:cs typeface="+mn-ea"/>
                <a:sym typeface="+mn-lt"/>
              </a:endParaRPr>
            </a:p>
          </p:txBody>
        </p:sp>
      </p:grpSp>
      <p:grpSp>
        <p:nvGrpSpPr>
          <p:cNvPr id="48" name="组合 47"/>
          <p:cNvGrpSpPr/>
          <p:nvPr/>
        </p:nvGrpSpPr>
        <p:grpSpPr>
          <a:xfrm>
            <a:off x="6461761" y="2723214"/>
            <a:ext cx="4919866" cy="595797"/>
            <a:chOff x="784920" y="2693941"/>
            <a:chExt cx="4919866" cy="595797"/>
          </a:xfrm>
        </p:grpSpPr>
        <p:sp>
          <p:nvSpPr>
            <p:cNvPr id="49" name="矩形: 圆角 48"/>
            <p:cNvSpPr/>
            <p:nvPr/>
          </p:nvSpPr>
          <p:spPr>
            <a:xfrm rot="16200000">
              <a:off x="2946954" y="531906"/>
              <a:ext cx="595797" cy="4919866"/>
            </a:xfrm>
            <a:prstGeom prst="roundRect">
              <a:avLst>
                <a:gd name="adj" fmla="val 988"/>
              </a:avLst>
            </a:prstGeom>
            <a:gradFill>
              <a:gsLst>
                <a:gs pos="0">
                  <a:srgbClr val="E1EEF8">
                    <a:alpha val="49000"/>
                  </a:srgbClr>
                </a:gs>
                <a:gs pos="100000">
                  <a:schemeClr val="accent1">
                    <a:lumMod val="20000"/>
                    <a:lumOff val="80000"/>
                    <a:alpha val="43000"/>
                  </a:schemeClr>
                </a:gs>
              </a:gsLst>
              <a:lin ang="5400000" scaled="true"/>
            </a:gra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tileRect/>
              </a:gradFill>
            </a:ln>
            <a:effectLst>
              <a:outerShdw blurRad="88900" dist="50800" dir="5400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cs typeface="+mn-ea"/>
                <a:sym typeface="+mn-lt"/>
              </a:endParaRPr>
            </a:p>
          </p:txBody>
        </p:sp>
        <p:cxnSp>
          <p:nvCxnSpPr>
            <p:cNvPr id="50" name="直接连接符 49"/>
            <p:cNvCxnSpPr/>
            <p:nvPr/>
          </p:nvCxnSpPr>
          <p:spPr>
            <a:xfrm flipH="true" flipV="true">
              <a:off x="810027" y="2698073"/>
              <a:ext cx="2" cy="587534"/>
            </a:xfrm>
            <a:prstGeom prst="line">
              <a:avLst/>
            </a:prstGeom>
            <a:ln w="28575" cap="rnd">
              <a:solidFill>
                <a:srgbClr val="228DCF"/>
              </a:solidFill>
            </a:ln>
          </p:spPr>
          <p:style>
            <a:lnRef idx="1">
              <a:schemeClr val="accent1"/>
            </a:lnRef>
            <a:fillRef idx="0">
              <a:schemeClr val="accent1"/>
            </a:fillRef>
            <a:effectRef idx="0">
              <a:schemeClr val="accent1"/>
            </a:effectRef>
            <a:fontRef idx="minor">
              <a:schemeClr val="tx1"/>
            </a:fontRef>
          </p:style>
        </p:cxnSp>
        <p:sp>
          <p:nvSpPr>
            <p:cNvPr id="51" name="文本框 50"/>
            <p:cNvSpPr txBox="true"/>
            <p:nvPr/>
          </p:nvSpPr>
          <p:spPr>
            <a:xfrm>
              <a:off x="972913" y="2807174"/>
              <a:ext cx="4540283" cy="368300"/>
            </a:xfrm>
            <a:prstGeom prst="rect">
              <a:avLst/>
            </a:prstGeom>
            <a:noFill/>
          </p:spPr>
          <p:txBody>
            <a:bodyPr wrap="square" rtlCol="0">
              <a:spAutoFit/>
            </a:bodyPr>
            <a:lstStyle/>
            <a:p>
              <a:pPr algn="just"/>
              <a:r>
                <a:rPr lang="zh-CN" altLang="en-US" kern="100" dirty="0">
                  <a:cs typeface="+mn-ea"/>
                  <a:sym typeface="+mn-lt"/>
                </a:rPr>
                <a:t>引进知名零售企业，实现供需有效衔接。</a:t>
              </a:r>
              <a:endParaRPr lang="en-US" altLang="zh-CN" kern="100" dirty="0">
                <a:cs typeface="+mn-ea"/>
                <a:sym typeface="+mn-lt"/>
              </a:endParaRPr>
            </a:p>
          </p:txBody>
        </p:sp>
      </p:grpSp>
      <p:grpSp>
        <p:nvGrpSpPr>
          <p:cNvPr id="52" name="组合 51"/>
          <p:cNvGrpSpPr/>
          <p:nvPr/>
        </p:nvGrpSpPr>
        <p:grpSpPr>
          <a:xfrm>
            <a:off x="810374" y="3478998"/>
            <a:ext cx="5571995" cy="1426376"/>
            <a:chOff x="784919" y="2693938"/>
            <a:chExt cx="5571995" cy="1426376"/>
          </a:xfrm>
        </p:grpSpPr>
        <p:sp>
          <p:nvSpPr>
            <p:cNvPr id="53" name="矩形: 圆角 52"/>
            <p:cNvSpPr/>
            <p:nvPr/>
          </p:nvSpPr>
          <p:spPr>
            <a:xfrm rot="16200000">
              <a:off x="2845174" y="633683"/>
              <a:ext cx="1426376" cy="5546885"/>
            </a:xfrm>
            <a:prstGeom prst="roundRect">
              <a:avLst>
                <a:gd name="adj" fmla="val 988"/>
              </a:avLst>
            </a:prstGeom>
            <a:gradFill>
              <a:gsLst>
                <a:gs pos="0">
                  <a:srgbClr val="E1EEF8">
                    <a:alpha val="49000"/>
                  </a:srgbClr>
                </a:gs>
                <a:gs pos="100000">
                  <a:schemeClr val="accent1">
                    <a:lumMod val="20000"/>
                    <a:lumOff val="80000"/>
                    <a:alpha val="43000"/>
                  </a:schemeClr>
                </a:gs>
              </a:gsLst>
              <a:lin ang="5400000" scaled="true"/>
            </a:gra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tileRect/>
              </a:gradFill>
            </a:ln>
            <a:effectLst>
              <a:outerShdw blurRad="88900" dist="50800" dir="5400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cs typeface="+mn-ea"/>
                <a:sym typeface="+mn-lt"/>
              </a:endParaRPr>
            </a:p>
          </p:txBody>
        </p:sp>
        <p:cxnSp>
          <p:nvCxnSpPr>
            <p:cNvPr id="57" name="直接连接符 56"/>
            <p:cNvCxnSpPr/>
            <p:nvPr/>
          </p:nvCxnSpPr>
          <p:spPr>
            <a:xfrm flipV="true">
              <a:off x="810027" y="2698073"/>
              <a:ext cx="0" cy="1422241"/>
            </a:xfrm>
            <a:prstGeom prst="line">
              <a:avLst/>
            </a:prstGeom>
            <a:ln w="28575" cap="rnd">
              <a:solidFill>
                <a:srgbClr val="228DCF"/>
              </a:solidFill>
            </a:ln>
          </p:spPr>
          <p:style>
            <a:lnRef idx="1">
              <a:schemeClr val="accent1"/>
            </a:lnRef>
            <a:fillRef idx="0">
              <a:schemeClr val="accent1"/>
            </a:fillRef>
            <a:effectRef idx="0">
              <a:schemeClr val="accent1"/>
            </a:effectRef>
            <a:fontRef idx="minor">
              <a:schemeClr val="tx1"/>
            </a:fontRef>
          </p:style>
        </p:cxnSp>
        <p:sp>
          <p:nvSpPr>
            <p:cNvPr id="59" name="文本框 58"/>
            <p:cNvSpPr txBox="true"/>
            <p:nvPr/>
          </p:nvSpPr>
          <p:spPr>
            <a:xfrm>
              <a:off x="972914" y="2721449"/>
              <a:ext cx="5384000" cy="1289712"/>
            </a:xfrm>
            <a:prstGeom prst="rect">
              <a:avLst/>
            </a:prstGeom>
            <a:noFill/>
          </p:spPr>
          <p:txBody>
            <a:bodyPr wrap="square" rtlCol="0">
              <a:spAutoFit/>
            </a:bodyPr>
            <a:lstStyle/>
            <a:p>
              <a:pPr>
                <a:lnSpc>
                  <a:spcPct val="150000"/>
                </a:lnSpc>
              </a:pPr>
              <a:r>
                <a:rPr lang="zh-CN" altLang="en-US" kern="100">
                  <a:cs typeface="+mn-ea"/>
                  <a:sym typeface="+mn-lt"/>
                </a:rPr>
                <a:t>加强与消费领域知名创新型企业对接，引导其在我市布局</a:t>
              </a:r>
              <a:r>
                <a:rPr lang="zh-CN" altLang="en-US" kern="100">
                  <a:solidFill>
                    <a:srgbClr val="C00000"/>
                  </a:solidFill>
                  <a:cs typeface="+mn-ea"/>
                  <a:sym typeface="+mn-lt"/>
                </a:rPr>
                <a:t>智慧超市</a:t>
              </a:r>
              <a:r>
                <a:rPr lang="zh-CN" altLang="en-US" kern="100">
                  <a:cs typeface="+mn-ea"/>
                  <a:sym typeface="+mn-lt"/>
                </a:rPr>
                <a:t>、</a:t>
              </a:r>
              <a:r>
                <a:rPr lang="zh-CN" altLang="en-US" kern="100">
                  <a:solidFill>
                    <a:srgbClr val="C00000"/>
                  </a:solidFill>
                  <a:cs typeface="+mn-ea"/>
                  <a:sym typeface="+mn-lt"/>
                </a:rPr>
                <a:t>智慧商店</a:t>
              </a:r>
              <a:r>
                <a:rPr lang="zh-CN" altLang="en-US" kern="100">
                  <a:cs typeface="+mn-ea"/>
                  <a:sym typeface="+mn-lt"/>
                </a:rPr>
                <a:t>、</a:t>
              </a:r>
              <a:r>
                <a:rPr lang="zh-CN" altLang="en-US" kern="100">
                  <a:solidFill>
                    <a:srgbClr val="C00000"/>
                  </a:solidFill>
                  <a:cs typeface="+mn-ea"/>
                  <a:sym typeface="+mn-lt"/>
                </a:rPr>
                <a:t>智慧书店</a:t>
              </a:r>
              <a:r>
                <a:rPr lang="zh-CN" altLang="en-US" kern="100">
                  <a:cs typeface="+mn-ea"/>
                  <a:sym typeface="+mn-lt"/>
                </a:rPr>
                <a:t>等新零售项目，打造一批有一定影响力的智慧商圈、集市。</a:t>
              </a:r>
              <a:endParaRPr lang="en-US" altLang="zh-CN" kern="100" dirty="0">
                <a:cs typeface="+mn-ea"/>
                <a:sym typeface="+mn-lt"/>
              </a:endParaRPr>
            </a:p>
          </p:txBody>
        </p:sp>
      </p:grpSp>
      <p:grpSp>
        <p:nvGrpSpPr>
          <p:cNvPr id="2" name="组合 1"/>
          <p:cNvGrpSpPr/>
          <p:nvPr/>
        </p:nvGrpSpPr>
        <p:grpSpPr>
          <a:xfrm>
            <a:off x="0" y="5139535"/>
            <a:ext cx="12192000" cy="1342271"/>
            <a:chOff x="0" y="5139535"/>
            <a:chExt cx="12192000" cy="1342271"/>
          </a:xfrm>
        </p:grpSpPr>
        <p:sp>
          <p:nvSpPr>
            <p:cNvPr id="61" name="矩形: 圆角 60"/>
            <p:cNvSpPr/>
            <p:nvPr/>
          </p:nvSpPr>
          <p:spPr>
            <a:xfrm>
              <a:off x="0" y="5150022"/>
              <a:ext cx="12192000" cy="1331784"/>
            </a:xfrm>
            <a:prstGeom prst="roundRect">
              <a:avLst>
                <a:gd name="adj" fmla="val 0"/>
              </a:avLst>
            </a:prstGeom>
            <a:solidFill>
              <a:srgbClr val="228D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文本框 59"/>
            <p:cNvSpPr txBox="true"/>
            <p:nvPr/>
          </p:nvSpPr>
          <p:spPr>
            <a:xfrm>
              <a:off x="676276" y="5139535"/>
              <a:ext cx="10839448" cy="1289712"/>
            </a:xfrm>
            <a:prstGeom prst="rect">
              <a:avLst/>
            </a:prstGeom>
            <a:noFill/>
          </p:spPr>
          <p:txBody>
            <a:bodyPr wrap="square">
              <a:spAutoFit/>
            </a:bodyPr>
            <a:lstStyle/>
            <a:p>
              <a:pPr marL="285750" marR="0" indent="-285750" algn="just">
                <a:lnSpc>
                  <a:spcPct val="150000"/>
                </a:lnSpc>
                <a:spcBef>
                  <a:spcPts val="0"/>
                </a:spcBef>
                <a:spcAft>
                  <a:spcPts val="0"/>
                </a:spcAft>
                <a:buFont typeface="Wingdings" panose="05000000000000000000" pitchFamily="2" charset="2"/>
                <a:buChar char="ü"/>
              </a:pPr>
              <a:r>
                <a:rPr lang="zh-CN" altLang="en-US" b="1" kern="100" spc="30" dirty="0">
                  <a:solidFill>
                    <a:schemeClr val="bg1"/>
                  </a:solidFill>
                  <a:effectLst/>
                  <a:cs typeface="+mn-ea"/>
                  <a:sym typeface="+mn-lt"/>
                </a:rPr>
                <a:t>进一步做大做强本土商超，培育一批商贸流通骨干企业；招大引强，引进大型连锁零售企业。</a:t>
              </a:r>
              <a:endParaRPr lang="en-US" altLang="zh-CN" b="1" kern="100" spc="30" dirty="0">
                <a:solidFill>
                  <a:schemeClr val="bg1"/>
                </a:solidFill>
                <a:effectLst/>
                <a:cs typeface="+mn-ea"/>
                <a:sym typeface="+mn-lt"/>
              </a:endParaRPr>
            </a:p>
            <a:p>
              <a:pPr marL="285750" marR="0" indent="-285750" algn="just">
                <a:lnSpc>
                  <a:spcPct val="150000"/>
                </a:lnSpc>
                <a:spcBef>
                  <a:spcPts val="0"/>
                </a:spcBef>
                <a:spcAft>
                  <a:spcPts val="0"/>
                </a:spcAft>
                <a:buFont typeface="Wingdings" panose="05000000000000000000" pitchFamily="2" charset="2"/>
                <a:buChar char="ü"/>
              </a:pPr>
              <a:r>
                <a:rPr lang="zh-CN" altLang="en-US" b="1" kern="100" spc="30" dirty="0">
                  <a:solidFill>
                    <a:schemeClr val="bg1"/>
                  </a:solidFill>
                  <a:effectLst/>
                  <a:cs typeface="+mn-ea"/>
                  <a:sym typeface="+mn-lt"/>
                </a:rPr>
                <a:t>鼓励大中型零售企业跨区域</a:t>
              </a:r>
              <a:r>
                <a:rPr lang="zh-CN" altLang="en-US" b="1" kern="100" spc="30" dirty="0">
                  <a:solidFill>
                    <a:srgbClr val="FFFF00"/>
                  </a:solidFill>
                  <a:effectLst/>
                  <a:cs typeface="+mn-ea"/>
                  <a:sym typeface="+mn-lt"/>
                </a:rPr>
                <a:t>兼并</a:t>
              </a:r>
              <a:r>
                <a:rPr lang="zh-CN" altLang="en-US" b="1" kern="100" spc="30" dirty="0">
                  <a:solidFill>
                    <a:schemeClr val="bg1"/>
                  </a:solidFill>
                  <a:effectLst/>
                  <a:cs typeface="+mn-ea"/>
                  <a:sym typeface="+mn-lt"/>
                </a:rPr>
                <a:t>、</a:t>
              </a:r>
              <a:r>
                <a:rPr lang="zh-CN" altLang="en-US" b="1" kern="100" spc="30" dirty="0">
                  <a:solidFill>
                    <a:srgbClr val="FFFF00"/>
                  </a:solidFill>
                  <a:effectLst/>
                  <a:cs typeface="+mn-ea"/>
                  <a:sym typeface="+mn-lt"/>
                </a:rPr>
                <a:t>重组</a:t>
              </a:r>
              <a:r>
                <a:rPr lang="zh-CN" altLang="en-US" b="1" kern="100" spc="30" dirty="0">
                  <a:solidFill>
                    <a:schemeClr val="bg1"/>
                  </a:solidFill>
                  <a:effectLst/>
                  <a:cs typeface="+mn-ea"/>
                  <a:sym typeface="+mn-lt"/>
                </a:rPr>
                <a:t>、</a:t>
              </a:r>
              <a:r>
                <a:rPr lang="zh-CN" altLang="en-US" b="1" kern="100" spc="30" dirty="0">
                  <a:solidFill>
                    <a:srgbClr val="FFFF00"/>
                  </a:solidFill>
                  <a:effectLst/>
                  <a:cs typeface="+mn-ea"/>
                  <a:sym typeface="+mn-lt"/>
                </a:rPr>
                <a:t>收购小微零售企业</a:t>
              </a:r>
              <a:r>
                <a:rPr lang="zh-CN" altLang="en-US" b="1" kern="100" spc="30" dirty="0">
                  <a:solidFill>
                    <a:schemeClr val="bg1"/>
                  </a:solidFill>
                  <a:effectLst/>
                  <a:cs typeface="+mn-ea"/>
                  <a:sym typeface="+mn-lt"/>
                </a:rPr>
                <a:t>，尽快形成一批主业突出、特色鲜明、具有较强竞争力、年销售额过</a:t>
              </a:r>
              <a:r>
                <a:rPr lang="en-US" altLang="zh-CN" b="1" kern="100" spc="30" dirty="0">
                  <a:solidFill>
                    <a:srgbClr val="FFFF00"/>
                  </a:solidFill>
                  <a:effectLst/>
                  <a:cs typeface="+mn-ea"/>
                  <a:sym typeface="+mn-lt"/>
                </a:rPr>
                <a:t>10</a:t>
              </a:r>
              <a:r>
                <a:rPr lang="zh-CN" altLang="en-US" b="1" kern="100" spc="30" dirty="0">
                  <a:solidFill>
                    <a:srgbClr val="FFFF00"/>
                  </a:solidFill>
                  <a:effectLst/>
                  <a:cs typeface="+mn-ea"/>
                  <a:sym typeface="+mn-lt"/>
                </a:rPr>
                <a:t>亿元</a:t>
              </a:r>
              <a:r>
                <a:rPr lang="zh-CN" altLang="en-US" b="1" kern="100" spc="30" dirty="0">
                  <a:solidFill>
                    <a:schemeClr val="bg1"/>
                  </a:solidFill>
                  <a:effectLst/>
                  <a:cs typeface="+mn-ea"/>
                  <a:sym typeface="+mn-lt"/>
                </a:rPr>
                <a:t>的大型零售企业集团，促进全市商贸流通业持续快速发展。</a:t>
              </a:r>
              <a:endParaRPr lang="zh-CN" altLang="en-US" sz="1400" b="1" kern="100" dirty="0">
                <a:solidFill>
                  <a:schemeClr val="bg1"/>
                </a:solidFill>
                <a:effectLst/>
                <a:cs typeface="+mn-ea"/>
                <a:sym typeface="+mn-lt"/>
              </a:endParaRPr>
            </a:p>
          </p:txBody>
        </p:sp>
      </p:grpSp>
      <p:grpSp>
        <p:nvGrpSpPr>
          <p:cNvPr id="34" name="组合 33"/>
          <p:cNvGrpSpPr/>
          <p:nvPr/>
        </p:nvGrpSpPr>
        <p:grpSpPr>
          <a:xfrm>
            <a:off x="0" y="171450"/>
            <a:ext cx="12192000" cy="711200"/>
            <a:chOff x="0" y="171450"/>
            <a:chExt cx="12192000" cy="711200"/>
          </a:xfrm>
        </p:grpSpPr>
        <p:grpSp>
          <p:nvGrpSpPr>
            <p:cNvPr id="36" name="组合 35"/>
            <p:cNvGrpSpPr/>
            <p:nvPr/>
          </p:nvGrpSpPr>
          <p:grpSpPr>
            <a:xfrm>
              <a:off x="0" y="171450"/>
              <a:ext cx="12192000" cy="711200"/>
              <a:chOff x="0" y="171450"/>
              <a:chExt cx="12192000" cy="711200"/>
            </a:xfrm>
          </p:grpSpPr>
          <p:sp>
            <p:nvSpPr>
              <p:cNvPr id="39" name="矩形 38"/>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37"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54" name="组合 53"/>
          <p:cNvGrpSpPr/>
          <p:nvPr/>
        </p:nvGrpSpPr>
        <p:grpSpPr>
          <a:xfrm>
            <a:off x="685800" y="1117600"/>
            <a:ext cx="3157855" cy="502285"/>
            <a:chOff x="733252" y="1326689"/>
            <a:chExt cx="2586071" cy="502112"/>
          </a:xfrm>
        </p:grpSpPr>
        <p:sp>
          <p:nvSpPr>
            <p:cNvPr id="55" name="矩形: 圆角 54"/>
            <p:cNvSpPr/>
            <p:nvPr/>
          </p:nvSpPr>
          <p:spPr>
            <a:xfrm>
              <a:off x="733252" y="1326689"/>
              <a:ext cx="2586071"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文本框 55"/>
            <p:cNvSpPr txBox="true"/>
            <p:nvPr/>
          </p:nvSpPr>
          <p:spPr>
            <a:xfrm>
              <a:off x="733252" y="1377690"/>
              <a:ext cx="2474365" cy="398643"/>
            </a:xfrm>
            <a:prstGeom prst="rect">
              <a:avLst/>
            </a:prstGeom>
            <a:noFill/>
          </p:spPr>
          <p:txBody>
            <a:bodyPr wrap="square" rtlCol="0">
              <a:spAutoFit/>
            </a:bodyPr>
            <a:lstStyle/>
            <a:p>
              <a:r>
                <a:rPr lang="zh-CN" altLang="en-US" sz="2000" b="1" kern="100">
                  <a:solidFill>
                    <a:srgbClr val="0070C0"/>
                  </a:solidFill>
                  <a:cs typeface="+mn-ea"/>
                  <a:sym typeface="+mn-lt"/>
                </a:rPr>
                <a:t>（二）消费扩容提质工程</a:t>
              </a:r>
              <a:endParaRPr lang="en-US" altLang="zh-CN" sz="2000" b="1" kern="100" dirty="0">
                <a:solidFill>
                  <a:srgbClr val="0070C0"/>
                </a:solidFill>
                <a:cs typeface="+mn-ea"/>
                <a:sym typeface="+mn-lt"/>
              </a:endParaRPr>
            </a:p>
          </p:txBody>
        </p:sp>
      </p:grpSp>
      <p:sp>
        <p:nvSpPr>
          <p:cNvPr id="58" name="矩形: 圆角 57"/>
          <p:cNvSpPr/>
          <p:nvPr/>
        </p:nvSpPr>
        <p:spPr>
          <a:xfrm>
            <a:off x="4817437" y="1117601"/>
            <a:ext cx="2554913"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a:solidFill>
                  <a:schemeClr val="bg1"/>
                </a:solidFill>
                <a:cs typeface="+mn-ea"/>
                <a:sym typeface="+mn-lt"/>
              </a:rPr>
              <a:t>一是大力发展新零售</a:t>
            </a:r>
            <a:endParaRPr lang="zh-CN" altLang="en-US" b="1" dirty="0">
              <a:solidFill>
                <a:schemeClr val="bg1"/>
              </a:solidFill>
              <a:cs typeface="+mn-ea"/>
              <a:sym typeface="+mn-lt"/>
            </a:endParaRPr>
          </a:p>
        </p:txBody>
      </p:sp>
      <p:cxnSp>
        <p:nvCxnSpPr>
          <p:cNvPr id="62" name="直接连接符 61"/>
          <p:cNvCxnSpPr/>
          <p:nvPr/>
        </p:nvCxnSpPr>
        <p:spPr>
          <a:xfrm>
            <a:off x="3904746"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left)">
                                      <p:cBhvr>
                                        <p:cTn id="15" dur="500"/>
                                        <p:tgtEl>
                                          <p:spTgt spid="4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par>
                          <p:cTn id="27" fill="hold">
                            <p:stCondLst>
                              <p:cond delay="2500"/>
                            </p:stCondLst>
                            <p:childTnLst>
                              <p:par>
                                <p:cTn id="28" presetID="14" presetClass="entr" presetSubtype="1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randombar(horizontal)">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5800" y="1906699"/>
            <a:ext cx="10820400" cy="3170390"/>
            <a:chOff x="685800" y="1906699"/>
            <a:chExt cx="10820400" cy="3170390"/>
          </a:xfrm>
        </p:grpSpPr>
        <p:sp>
          <p:nvSpPr>
            <p:cNvPr id="36" name="矩形 35"/>
            <p:cNvSpPr/>
            <p:nvPr/>
          </p:nvSpPr>
          <p:spPr>
            <a:xfrm>
              <a:off x="685800" y="1906699"/>
              <a:ext cx="10820400" cy="3103452"/>
            </a:xfrm>
            <a:prstGeom prst="rect">
              <a:avLst/>
            </a:prstGeom>
            <a:solidFill>
              <a:srgbClr val="FFFFFF">
                <a:alpha val="50196"/>
              </a:srgb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文本框 36"/>
            <p:cNvSpPr txBox="true"/>
            <p:nvPr/>
          </p:nvSpPr>
          <p:spPr>
            <a:xfrm>
              <a:off x="4281615" y="1909940"/>
              <a:ext cx="7081710" cy="3167149"/>
            </a:xfrm>
            <a:prstGeom prst="rect">
              <a:avLst/>
            </a:prstGeom>
            <a:noFill/>
          </p:spPr>
          <p:txBody>
            <a:bodyPr wrap="square">
              <a:spAutoFit/>
            </a:bodyPr>
            <a:lstStyle/>
            <a:p>
              <a:pPr marL="285750" marR="0" indent="-285750" algn="just">
                <a:lnSpc>
                  <a:spcPct val="150000"/>
                </a:lnSpc>
                <a:spcBef>
                  <a:spcPts val="0"/>
                </a:spcBef>
                <a:spcAft>
                  <a:spcPts val="200"/>
                </a:spcAft>
                <a:buClr>
                  <a:srgbClr val="228DCF"/>
                </a:buClr>
                <a:buFont typeface="Wingdings" panose="05000000000000000000" pitchFamily="2" charset="2"/>
                <a:buChar char="ü"/>
              </a:pPr>
              <a:r>
                <a:rPr lang="zh-CN" altLang="en-US" sz="1600" kern="100" spc="30" dirty="0">
                  <a:effectLst/>
                  <a:cs typeface="+mn-ea"/>
                  <a:sym typeface="+mn-lt"/>
                </a:rPr>
                <a:t>鼓励发展</a:t>
              </a:r>
              <a:r>
                <a:rPr lang="zh-CN" altLang="en-US" sz="1600" b="1" kern="100" spc="30" dirty="0">
                  <a:solidFill>
                    <a:srgbClr val="C00000"/>
                  </a:solidFill>
                  <a:effectLst/>
                  <a:cs typeface="+mn-ea"/>
                  <a:sym typeface="+mn-lt"/>
                </a:rPr>
                <a:t>连锁便利店</a:t>
              </a:r>
              <a:r>
                <a:rPr lang="zh-CN" altLang="en-US" sz="1600" kern="100" spc="30" dirty="0">
                  <a:effectLst/>
                  <a:cs typeface="+mn-ea"/>
                  <a:sym typeface="+mn-lt"/>
                </a:rPr>
                <a:t>，完善托幼、养老、健身、餐饮、维修等社区生活服务基础设施，引导零售企业从城市商业中心向社区商业渗透。</a:t>
              </a:r>
              <a:endParaRPr lang="en-US" altLang="zh-CN" sz="1600" kern="100" spc="30" dirty="0">
                <a:effectLst/>
                <a:cs typeface="+mn-ea"/>
                <a:sym typeface="+mn-lt"/>
              </a:endParaRPr>
            </a:p>
            <a:p>
              <a:pPr marL="285750" marR="0" indent="-285750" algn="just">
                <a:lnSpc>
                  <a:spcPct val="150000"/>
                </a:lnSpc>
                <a:spcBef>
                  <a:spcPts val="0"/>
                </a:spcBef>
                <a:spcAft>
                  <a:spcPts val="200"/>
                </a:spcAft>
                <a:buClr>
                  <a:srgbClr val="228DCF"/>
                </a:buClr>
                <a:buFont typeface="Wingdings" panose="05000000000000000000" pitchFamily="2" charset="2"/>
                <a:buChar char="ü"/>
              </a:pPr>
              <a:r>
                <a:rPr lang="zh-CN" altLang="en-US" sz="1600" kern="100" spc="30" dirty="0">
                  <a:effectLst/>
                  <a:cs typeface="+mn-ea"/>
                  <a:sym typeface="+mn-lt"/>
                </a:rPr>
                <a:t>鼓励城乡</a:t>
              </a:r>
              <a:r>
                <a:rPr lang="zh-CN" altLang="en-US" sz="1600" b="1" kern="100" spc="30" dirty="0">
                  <a:solidFill>
                    <a:srgbClr val="C00000"/>
                  </a:solidFill>
                  <a:effectLst/>
                  <a:cs typeface="+mn-ea"/>
                  <a:sym typeface="+mn-lt"/>
                </a:rPr>
                <a:t>便民服务中心</a:t>
              </a:r>
              <a:r>
                <a:rPr lang="zh-CN" altLang="en-US" sz="1600" kern="100" spc="30" dirty="0">
                  <a:effectLst/>
                  <a:cs typeface="+mn-ea"/>
                  <a:sym typeface="+mn-lt"/>
                </a:rPr>
                <a:t>建设，支持便利店、社区菜店、药店强化服务搭载功能。</a:t>
              </a:r>
              <a:endParaRPr lang="en-US" altLang="zh-CN" sz="1600" kern="100" spc="30" dirty="0">
                <a:effectLst/>
                <a:cs typeface="+mn-ea"/>
                <a:sym typeface="+mn-lt"/>
              </a:endParaRPr>
            </a:p>
            <a:p>
              <a:pPr marL="285750" marR="0" indent="-285750" algn="just">
                <a:lnSpc>
                  <a:spcPct val="150000"/>
                </a:lnSpc>
                <a:spcBef>
                  <a:spcPts val="0"/>
                </a:spcBef>
                <a:spcAft>
                  <a:spcPts val="200"/>
                </a:spcAft>
                <a:buClr>
                  <a:srgbClr val="228DCF"/>
                </a:buClr>
                <a:buFont typeface="Wingdings" panose="05000000000000000000" pitchFamily="2" charset="2"/>
                <a:buChar char="ü"/>
              </a:pPr>
              <a:r>
                <a:rPr lang="zh-CN" altLang="en-US" sz="1600" kern="100" spc="30" dirty="0">
                  <a:effectLst/>
                  <a:cs typeface="+mn-ea"/>
                  <a:sym typeface="+mn-lt"/>
                </a:rPr>
                <a:t>优化</a:t>
              </a:r>
              <a:r>
                <a:rPr lang="zh-CN" altLang="en-US" sz="1600" b="1" kern="100" spc="30" dirty="0">
                  <a:solidFill>
                    <a:srgbClr val="C00000"/>
                  </a:solidFill>
                  <a:effectLst/>
                  <a:cs typeface="+mn-ea"/>
                  <a:sym typeface="+mn-lt"/>
                </a:rPr>
                <a:t>城市配送网络</a:t>
              </a:r>
              <a:r>
                <a:rPr lang="zh-CN" altLang="en-US" sz="1600" kern="100" spc="30" dirty="0">
                  <a:effectLst/>
                  <a:cs typeface="+mn-ea"/>
                  <a:sym typeface="+mn-lt"/>
                </a:rPr>
                <a:t>，鼓励统一配送和共同配送，推进农产品、药品、快速消费品等重点领域标准化托盘循环共用。</a:t>
              </a:r>
              <a:endParaRPr lang="en-US" altLang="zh-CN" sz="1600" kern="100" spc="30" dirty="0">
                <a:effectLst/>
                <a:cs typeface="+mn-ea"/>
                <a:sym typeface="+mn-lt"/>
              </a:endParaRPr>
            </a:p>
            <a:p>
              <a:pPr marL="285750" marR="0" indent="-285750" algn="just">
                <a:lnSpc>
                  <a:spcPct val="150000"/>
                </a:lnSpc>
                <a:spcBef>
                  <a:spcPts val="0"/>
                </a:spcBef>
                <a:spcAft>
                  <a:spcPts val="200"/>
                </a:spcAft>
                <a:buClr>
                  <a:srgbClr val="228DCF"/>
                </a:buClr>
                <a:buFont typeface="Wingdings" panose="05000000000000000000" pitchFamily="2" charset="2"/>
                <a:buChar char="ü"/>
              </a:pPr>
              <a:r>
                <a:rPr lang="zh-CN" altLang="en-US" sz="1600" kern="100" spc="30" dirty="0">
                  <a:effectLst/>
                  <a:cs typeface="+mn-ea"/>
                  <a:sym typeface="+mn-lt"/>
                </a:rPr>
                <a:t>利用老旧小区改造提升、新建居住区建设，规划建设以社区商业中心、社区商业街区为重点的</a:t>
              </a:r>
              <a:r>
                <a:rPr lang="zh-CN" altLang="en-US" sz="1600" b="1" kern="100" spc="30" dirty="0">
                  <a:solidFill>
                    <a:srgbClr val="C00000"/>
                  </a:solidFill>
                  <a:effectLst/>
                  <a:cs typeface="+mn-ea"/>
                  <a:sym typeface="+mn-lt"/>
                </a:rPr>
                <a:t>“一刻钟便民生活圈”</a:t>
              </a:r>
              <a:r>
                <a:rPr lang="zh-CN" altLang="en-US" sz="1600" kern="100" spc="30" dirty="0">
                  <a:effectLst/>
                  <a:cs typeface="+mn-ea"/>
                  <a:sym typeface="+mn-lt"/>
                </a:rPr>
                <a:t>。</a:t>
              </a:r>
              <a:endParaRPr lang="zh-CN" altLang="en-US" sz="1200" kern="100" dirty="0">
                <a:effectLst/>
                <a:cs typeface="+mn-ea"/>
                <a:sym typeface="+mn-lt"/>
              </a:endParaRPr>
            </a:p>
          </p:txBody>
        </p:sp>
        <p:pic>
          <p:nvPicPr>
            <p:cNvPr id="14" name="图片 13"/>
            <p:cNvPicPr>
              <a:picLocks noChangeAspect="true"/>
            </p:cNvPicPr>
            <p:nvPr/>
          </p:nvPicPr>
          <p:blipFill>
            <a:blip r:embed="rId1"/>
            <a:stretch>
              <a:fillRect/>
            </a:stretch>
          </p:blipFill>
          <p:spPr>
            <a:xfrm>
              <a:off x="885825" y="2168591"/>
              <a:ext cx="3276475" cy="2579669"/>
            </a:xfrm>
            <a:custGeom>
              <a:avLst/>
              <a:gdLst>
                <a:gd name="connsiteX0" fmla="*/ 0 w 3705647"/>
                <a:gd name="connsiteY0" fmla="*/ 0 h 4686291"/>
                <a:gd name="connsiteX1" fmla="*/ 3705647 w 3705647"/>
                <a:gd name="connsiteY1" fmla="*/ 0 h 4686291"/>
                <a:gd name="connsiteX2" fmla="*/ 3705647 w 3705647"/>
                <a:gd name="connsiteY2" fmla="*/ 4686291 h 4686291"/>
                <a:gd name="connsiteX3" fmla="*/ 0 w 3705647"/>
                <a:gd name="connsiteY3" fmla="*/ 4686291 h 4686291"/>
              </a:gdLst>
              <a:ahLst/>
              <a:cxnLst>
                <a:cxn ang="0">
                  <a:pos x="connsiteX0" y="connsiteY0"/>
                </a:cxn>
                <a:cxn ang="0">
                  <a:pos x="connsiteX1" y="connsiteY1"/>
                </a:cxn>
                <a:cxn ang="0">
                  <a:pos x="connsiteX2" y="connsiteY2"/>
                </a:cxn>
                <a:cxn ang="0">
                  <a:pos x="connsiteX3" y="connsiteY3"/>
                </a:cxn>
              </a:cxnLst>
              <a:rect l="l" t="t" r="r" b="b"/>
              <a:pathLst>
                <a:path w="3705647" h="4686291">
                  <a:moveTo>
                    <a:pt x="0" y="0"/>
                  </a:moveTo>
                  <a:lnTo>
                    <a:pt x="3705647" y="0"/>
                  </a:lnTo>
                  <a:lnTo>
                    <a:pt x="3705647" y="4686291"/>
                  </a:lnTo>
                  <a:lnTo>
                    <a:pt x="0" y="4686291"/>
                  </a:lnTo>
                  <a:close/>
                </a:path>
              </a:pathLst>
            </a:custGeom>
            <a:solidFill>
              <a:srgbClr val="FFC000">
                <a:lumMod val="20000"/>
                <a:lumOff val="80000"/>
              </a:srgbClr>
            </a:solidFill>
            <a:ln w="63500">
              <a:solidFill>
                <a:sysClr val="window" lastClr="FFFFFF"/>
              </a:solidFill>
              <a:miter lim="800000"/>
              <a:headEnd/>
              <a:tailEnd/>
            </a:ln>
            <a:effectLst>
              <a:outerShdw blurRad="190500" sx="102000" sy="102000" algn="ctr" rotWithShape="0">
                <a:prstClr val="black">
                  <a:alpha val="10000"/>
                </a:prstClr>
              </a:outerShdw>
            </a:effectLst>
          </p:spPr>
        </p:pic>
      </p:grpSp>
      <p:grpSp>
        <p:nvGrpSpPr>
          <p:cNvPr id="4" name="组合 3"/>
          <p:cNvGrpSpPr/>
          <p:nvPr/>
        </p:nvGrpSpPr>
        <p:grpSpPr>
          <a:xfrm>
            <a:off x="-864235" y="4884533"/>
            <a:ext cx="13881100" cy="3749021"/>
            <a:chOff x="-864235" y="4884533"/>
            <a:chExt cx="13881100" cy="3749021"/>
          </a:xfrm>
        </p:grpSpPr>
        <p:sp>
          <p:nvSpPr>
            <p:cNvPr id="9" name="椭圆 8"/>
            <p:cNvSpPr/>
            <p:nvPr/>
          </p:nvSpPr>
          <p:spPr>
            <a:xfrm>
              <a:off x="-864235" y="5166454"/>
              <a:ext cx="13881100" cy="3467100"/>
            </a:xfrm>
            <a:prstGeom prst="ellipse">
              <a:avLst/>
            </a:prstGeom>
            <a:solidFill>
              <a:srgbClr val="228D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4" name="图片 23"/>
            <p:cNvPicPr>
              <a:picLocks noChangeAspect="true"/>
            </p:cNvPicPr>
            <p:nvPr/>
          </p:nvPicPr>
          <p:blipFill>
            <a:blip r:embed="rId2"/>
            <a:stretch>
              <a:fillRect/>
            </a:stretch>
          </p:blipFill>
          <p:spPr>
            <a:xfrm>
              <a:off x="2974340" y="4884533"/>
              <a:ext cx="1642110" cy="2298700"/>
            </a:xfrm>
            <a:prstGeom prst="rect">
              <a:avLst/>
            </a:prstGeom>
            <a:ln>
              <a:solidFill>
                <a:srgbClr val="228DCF"/>
              </a:solidFill>
            </a:ln>
            <a:effectLst>
              <a:outerShdw blurRad="127000" dist="76200" sx="102000" sy="102000" algn="ctr" rotWithShape="0">
                <a:schemeClr val="accent1">
                  <a:lumMod val="50000"/>
                  <a:alpha val="20000"/>
                </a:schemeClr>
              </a:outerShdw>
              <a:reflection blurRad="12700" stA="40000" endPos="20000" dir="5400000" sy="-100000" algn="bl" rotWithShape="0"/>
            </a:effectLst>
          </p:spPr>
        </p:pic>
        <p:pic>
          <p:nvPicPr>
            <p:cNvPr id="8" name="图片 7"/>
            <p:cNvPicPr>
              <a:picLocks noChangeAspect="true"/>
            </p:cNvPicPr>
            <p:nvPr/>
          </p:nvPicPr>
          <p:blipFill>
            <a:blip r:embed="rId3"/>
            <a:stretch>
              <a:fillRect/>
            </a:stretch>
          </p:blipFill>
          <p:spPr>
            <a:xfrm>
              <a:off x="4817437" y="5564767"/>
              <a:ext cx="4676037" cy="938865"/>
            </a:xfrm>
            <a:prstGeom prst="rect">
              <a:avLst/>
            </a:prstGeom>
          </p:spPr>
        </p:pic>
      </p:grpSp>
      <p:grpSp>
        <p:nvGrpSpPr>
          <p:cNvPr id="18" name="组合 17"/>
          <p:cNvGrpSpPr/>
          <p:nvPr/>
        </p:nvGrpSpPr>
        <p:grpSpPr>
          <a:xfrm>
            <a:off x="0" y="171450"/>
            <a:ext cx="12192000" cy="711200"/>
            <a:chOff x="0" y="171450"/>
            <a:chExt cx="12192000" cy="711200"/>
          </a:xfrm>
        </p:grpSpPr>
        <p:grpSp>
          <p:nvGrpSpPr>
            <p:cNvPr id="19" name="组合 18"/>
            <p:cNvGrpSpPr/>
            <p:nvPr/>
          </p:nvGrpSpPr>
          <p:grpSpPr>
            <a:xfrm>
              <a:off x="0" y="171450"/>
              <a:ext cx="12192000" cy="711200"/>
              <a:chOff x="0" y="171450"/>
              <a:chExt cx="12192000" cy="711200"/>
            </a:xfrm>
          </p:grpSpPr>
          <p:sp>
            <p:nvSpPr>
              <p:cNvPr id="21" name="矩形 20"/>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0"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3" name="组合 22"/>
          <p:cNvGrpSpPr/>
          <p:nvPr/>
        </p:nvGrpSpPr>
        <p:grpSpPr>
          <a:xfrm>
            <a:off x="685800" y="1117600"/>
            <a:ext cx="3128010" cy="502285"/>
            <a:chOff x="733252" y="1326689"/>
            <a:chExt cx="2586071" cy="502112"/>
          </a:xfrm>
        </p:grpSpPr>
        <p:sp>
          <p:nvSpPr>
            <p:cNvPr id="25" name="矩形: 圆角 24"/>
            <p:cNvSpPr/>
            <p:nvPr/>
          </p:nvSpPr>
          <p:spPr>
            <a:xfrm>
              <a:off x="733252" y="1326689"/>
              <a:ext cx="2586071"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p:cNvSpPr txBox="true"/>
            <p:nvPr/>
          </p:nvSpPr>
          <p:spPr>
            <a:xfrm>
              <a:off x="733252" y="1377690"/>
              <a:ext cx="2474365" cy="398643"/>
            </a:xfrm>
            <a:prstGeom prst="rect">
              <a:avLst/>
            </a:prstGeom>
            <a:noFill/>
          </p:spPr>
          <p:txBody>
            <a:bodyPr wrap="square" rtlCol="0">
              <a:spAutoFit/>
            </a:bodyPr>
            <a:lstStyle/>
            <a:p>
              <a:r>
                <a:rPr lang="zh-CN" altLang="en-US" sz="2000" b="1" kern="100">
                  <a:solidFill>
                    <a:srgbClr val="0070C0"/>
                  </a:solidFill>
                  <a:cs typeface="+mn-ea"/>
                  <a:sym typeface="+mn-lt"/>
                </a:rPr>
                <a:t>（二）消费扩容提质工程</a:t>
              </a:r>
              <a:endParaRPr lang="en-US" altLang="zh-CN" sz="2000" b="1" kern="100" dirty="0">
                <a:solidFill>
                  <a:srgbClr val="0070C0"/>
                </a:solidFill>
                <a:cs typeface="+mn-ea"/>
                <a:sym typeface="+mn-lt"/>
              </a:endParaRPr>
            </a:p>
          </p:txBody>
        </p:sp>
      </p:grpSp>
      <p:grpSp>
        <p:nvGrpSpPr>
          <p:cNvPr id="2" name="组合 1"/>
          <p:cNvGrpSpPr/>
          <p:nvPr/>
        </p:nvGrpSpPr>
        <p:grpSpPr>
          <a:xfrm>
            <a:off x="3904746" y="1117601"/>
            <a:ext cx="4896354" cy="502470"/>
            <a:chOff x="3904746" y="1117601"/>
            <a:chExt cx="4896354" cy="502470"/>
          </a:xfrm>
        </p:grpSpPr>
        <p:sp>
          <p:nvSpPr>
            <p:cNvPr id="27" name="矩形: 圆角 26"/>
            <p:cNvSpPr/>
            <p:nvPr/>
          </p:nvSpPr>
          <p:spPr>
            <a:xfrm>
              <a:off x="4817437" y="1117601"/>
              <a:ext cx="3983663"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a:solidFill>
                    <a:schemeClr val="bg1"/>
                  </a:solidFill>
                  <a:cs typeface="+mn-ea"/>
                  <a:sym typeface="+mn-lt"/>
                </a:rPr>
                <a:t>   二是打造“</a:t>
              </a:r>
              <a:r>
                <a:rPr lang="en-US" altLang="zh-CN" b="1">
                  <a:solidFill>
                    <a:schemeClr val="bg1"/>
                  </a:solidFill>
                  <a:cs typeface="+mn-ea"/>
                  <a:sym typeface="+mn-lt"/>
                </a:rPr>
                <a:t>15</a:t>
              </a:r>
              <a:r>
                <a:rPr lang="zh-CN" altLang="en-US" b="1">
                  <a:solidFill>
                    <a:schemeClr val="bg1"/>
                  </a:solidFill>
                  <a:cs typeface="+mn-ea"/>
                  <a:sym typeface="+mn-lt"/>
                </a:rPr>
                <a:t>分钟社区便民生活圈”</a:t>
              </a:r>
              <a:endParaRPr lang="zh-CN" altLang="en-US" b="1" dirty="0">
                <a:solidFill>
                  <a:schemeClr val="bg1"/>
                </a:solidFill>
                <a:cs typeface="+mn-ea"/>
                <a:sym typeface="+mn-lt"/>
              </a:endParaRPr>
            </a:p>
          </p:txBody>
        </p:sp>
        <p:cxnSp>
          <p:nvCxnSpPr>
            <p:cNvPr id="28" name="直接连接符 27"/>
            <p:cNvCxnSpPr/>
            <p:nvPr/>
          </p:nvCxnSpPr>
          <p:spPr>
            <a:xfrm>
              <a:off x="3904746"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3"/>
          <p:cNvPicPr>
            <a:picLocks noChangeAspect="true" noChangeArrowheads="true"/>
          </p:cNvPicPr>
          <p:nvPr/>
        </p:nvPicPr>
        <p:blipFill>
          <a:blip r:embed="rId1">
            <a:extLst>
              <a:ext uri="{28A0092B-C50C-407E-A947-70E740481C1C}">
                <a14:useLocalDpi xmlns:a14="http://schemas.microsoft.com/office/drawing/2010/main" val="false"/>
              </a:ext>
            </a:extLst>
          </a:blip>
          <a:stretch>
            <a:fillRect/>
          </a:stretch>
        </p:blipFill>
        <p:spPr bwMode="auto">
          <a:xfrm>
            <a:off x="1223958" y="3714750"/>
            <a:ext cx="4386857" cy="2875829"/>
          </a:xfrm>
          <a:custGeom>
            <a:avLst/>
            <a:gdLst>
              <a:gd name="connsiteX0" fmla="*/ 0 w 3705647"/>
              <a:gd name="connsiteY0" fmla="*/ 0 h 4686291"/>
              <a:gd name="connsiteX1" fmla="*/ 3705647 w 3705647"/>
              <a:gd name="connsiteY1" fmla="*/ 0 h 4686291"/>
              <a:gd name="connsiteX2" fmla="*/ 3705647 w 3705647"/>
              <a:gd name="connsiteY2" fmla="*/ 4686291 h 4686291"/>
              <a:gd name="connsiteX3" fmla="*/ 0 w 3705647"/>
              <a:gd name="connsiteY3" fmla="*/ 4686291 h 4686291"/>
            </a:gdLst>
            <a:ahLst/>
            <a:cxnLst>
              <a:cxn ang="0">
                <a:pos x="connsiteX0" y="connsiteY0"/>
              </a:cxn>
              <a:cxn ang="0">
                <a:pos x="connsiteX1" y="connsiteY1"/>
              </a:cxn>
              <a:cxn ang="0">
                <a:pos x="connsiteX2" y="connsiteY2"/>
              </a:cxn>
              <a:cxn ang="0">
                <a:pos x="connsiteX3" y="connsiteY3"/>
              </a:cxn>
            </a:cxnLst>
            <a:rect l="l" t="t" r="r" b="b"/>
            <a:pathLst>
              <a:path w="3705647" h="4686291">
                <a:moveTo>
                  <a:pt x="0" y="0"/>
                </a:moveTo>
                <a:lnTo>
                  <a:pt x="3705647" y="0"/>
                </a:lnTo>
                <a:lnTo>
                  <a:pt x="3705647" y="4686291"/>
                </a:lnTo>
                <a:lnTo>
                  <a:pt x="0" y="4686291"/>
                </a:lnTo>
                <a:close/>
              </a:path>
            </a:pathLst>
          </a:custGeom>
          <a:solidFill>
            <a:srgbClr val="FFC000">
              <a:lumMod val="20000"/>
              <a:lumOff val="80000"/>
            </a:srgbClr>
          </a:solidFill>
          <a:ln w="63500">
            <a:solidFill>
              <a:sysClr val="window" lastClr="FFFFFF"/>
            </a:solidFill>
            <a:miter lim="800000"/>
            <a:headEnd/>
            <a:tailEnd/>
          </a:ln>
          <a:effectLst>
            <a:outerShdw blurRad="190500" sx="102000" sy="102000" algn="ctr" rotWithShape="0">
              <a:prstClr val="black">
                <a:alpha val="10000"/>
              </a:prstClr>
            </a:outerShdw>
          </a:effectLst>
        </p:spPr>
      </p:pic>
      <p:grpSp>
        <p:nvGrpSpPr>
          <p:cNvPr id="3" name="组合 2"/>
          <p:cNvGrpSpPr/>
          <p:nvPr/>
        </p:nvGrpSpPr>
        <p:grpSpPr>
          <a:xfrm>
            <a:off x="6534150" y="2028826"/>
            <a:ext cx="5338763" cy="4324502"/>
            <a:chOff x="6534150" y="2028826"/>
            <a:chExt cx="5338763" cy="4324502"/>
          </a:xfrm>
        </p:grpSpPr>
        <p:sp>
          <p:nvSpPr>
            <p:cNvPr id="11" name="矩形 10"/>
            <p:cNvSpPr/>
            <p:nvPr/>
          </p:nvSpPr>
          <p:spPr>
            <a:xfrm>
              <a:off x="6534150" y="2028826"/>
              <a:ext cx="5338763" cy="4324502"/>
            </a:xfrm>
            <a:prstGeom prst="rect">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a:solidFill>
                  <a:schemeClr val="bg1"/>
                </a:solidFill>
                <a:cs typeface="+mn-ea"/>
                <a:sym typeface="+mn-lt"/>
              </a:endParaRPr>
            </a:p>
          </p:txBody>
        </p:sp>
        <p:sp>
          <p:nvSpPr>
            <p:cNvPr id="20" name="文本框 19"/>
            <p:cNvSpPr txBox="true"/>
            <p:nvPr/>
          </p:nvSpPr>
          <p:spPr>
            <a:xfrm>
              <a:off x="6615285" y="2074565"/>
              <a:ext cx="5176493" cy="4213974"/>
            </a:xfrm>
            <a:prstGeom prst="rect">
              <a:avLst/>
            </a:prstGeom>
            <a:noFill/>
          </p:spPr>
          <p:txBody>
            <a:bodyPr wrap="square">
              <a:spAutoFit/>
            </a:bodyPr>
            <a:lstStyle/>
            <a:p>
              <a:pPr marL="0" marR="0" algn="just">
                <a:lnSpc>
                  <a:spcPct val="150000"/>
                </a:lnSpc>
                <a:spcBef>
                  <a:spcPts val="0"/>
                </a:spcBef>
                <a:spcAft>
                  <a:spcPts val="200"/>
                </a:spcAft>
              </a:pPr>
              <a:r>
                <a:rPr lang="zh-CN" altLang="en-US" sz="1600" b="1" kern="100" spc="30">
                  <a:solidFill>
                    <a:schemeClr val="tx1">
                      <a:lumMod val="95000"/>
                      <a:lumOff val="5000"/>
                    </a:schemeClr>
                  </a:solidFill>
                  <a:effectLst/>
                  <a:cs typeface="+mn-ea"/>
                  <a:sym typeface="+mn-lt"/>
                </a:rPr>
                <a:t>壮大发展夜间经济、网红经济</a:t>
              </a:r>
              <a:endParaRPr lang="en-US" altLang="zh-CN" sz="1600" b="1" kern="100" spc="30">
                <a:solidFill>
                  <a:schemeClr val="tx1">
                    <a:lumMod val="95000"/>
                    <a:lumOff val="5000"/>
                  </a:schemeClr>
                </a:solidFill>
                <a:effectLst/>
                <a:cs typeface="+mn-ea"/>
                <a:sym typeface="+mn-lt"/>
              </a:endParaRPr>
            </a:p>
            <a:p>
              <a:pPr marL="0" marR="0" algn="just">
                <a:lnSpc>
                  <a:spcPct val="150000"/>
                </a:lnSpc>
                <a:spcBef>
                  <a:spcPts val="0"/>
                </a:spcBef>
                <a:spcAft>
                  <a:spcPts val="200"/>
                </a:spcAft>
              </a:pPr>
              <a:r>
                <a:rPr lang="zh-CN" altLang="en-US" sz="1600" kern="100" spc="30">
                  <a:solidFill>
                    <a:schemeClr val="tx1">
                      <a:lumMod val="95000"/>
                      <a:lumOff val="5000"/>
                    </a:schemeClr>
                  </a:solidFill>
                  <a:effectLst/>
                  <a:cs typeface="+mn-ea"/>
                  <a:sym typeface="+mn-lt"/>
                </a:rPr>
                <a:t>鼓励主要商圈和特色商业街开设深夜营业专区，打造</a:t>
              </a:r>
              <a:r>
                <a:rPr lang="zh-CN" altLang="en-US" sz="1600" b="1" kern="100" spc="30">
                  <a:solidFill>
                    <a:srgbClr val="C00000"/>
                  </a:solidFill>
                  <a:effectLst/>
                  <a:cs typeface="+mn-ea"/>
                  <a:sym typeface="+mn-lt"/>
                </a:rPr>
                <a:t>夜间经济示范区</a:t>
              </a:r>
              <a:r>
                <a:rPr lang="zh-CN" altLang="en-US" sz="1600" kern="100" spc="30">
                  <a:solidFill>
                    <a:schemeClr val="tx1">
                      <a:lumMod val="95000"/>
                      <a:lumOff val="5000"/>
                    </a:schemeClr>
                  </a:solidFill>
                  <a:effectLst/>
                  <a:cs typeface="+mn-ea"/>
                  <a:sym typeface="+mn-lt"/>
                </a:rPr>
                <a:t>。</a:t>
              </a:r>
              <a:endParaRPr lang="en-US" altLang="zh-CN" sz="1600" kern="100" spc="30">
                <a:solidFill>
                  <a:schemeClr val="tx1">
                    <a:lumMod val="95000"/>
                    <a:lumOff val="5000"/>
                  </a:schemeClr>
                </a:solidFill>
                <a:effectLst/>
                <a:cs typeface="+mn-ea"/>
                <a:sym typeface="+mn-lt"/>
              </a:endParaRPr>
            </a:p>
            <a:p>
              <a:pPr marL="0" marR="0" algn="just">
                <a:lnSpc>
                  <a:spcPct val="150000"/>
                </a:lnSpc>
                <a:spcBef>
                  <a:spcPts val="0"/>
                </a:spcBef>
                <a:spcAft>
                  <a:spcPts val="200"/>
                </a:spcAft>
              </a:pPr>
              <a:r>
                <a:rPr lang="zh-CN" altLang="en-US" sz="1600" kern="100" spc="30">
                  <a:solidFill>
                    <a:schemeClr val="tx1">
                      <a:lumMod val="95000"/>
                      <a:lumOff val="5000"/>
                    </a:schemeClr>
                  </a:solidFill>
                  <a:effectLst/>
                  <a:cs typeface="+mn-ea"/>
                  <a:sym typeface="+mn-lt"/>
                </a:rPr>
                <a:t>鼓励</a:t>
              </a:r>
              <a:r>
                <a:rPr lang="zh-CN" altLang="en-US" sz="1600" b="1" kern="100" spc="30">
                  <a:solidFill>
                    <a:srgbClr val="0070C0"/>
                  </a:solidFill>
                  <a:effectLst/>
                  <a:cs typeface="+mn-ea"/>
                  <a:sym typeface="+mn-lt"/>
                </a:rPr>
                <a:t>百货商场</a:t>
              </a:r>
              <a:r>
                <a:rPr lang="zh-CN" altLang="en-US" sz="1600" kern="100" spc="30">
                  <a:solidFill>
                    <a:schemeClr val="tx1">
                      <a:lumMod val="95000"/>
                      <a:lumOff val="5000"/>
                    </a:schemeClr>
                  </a:solidFill>
                  <a:effectLst/>
                  <a:cs typeface="+mn-ea"/>
                  <a:sym typeface="+mn-lt"/>
                </a:rPr>
                <a:t>、</a:t>
              </a:r>
              <a:r>
                <a:rPr lang="zh-CN" altLang="en-US" sz="1600" b="1" kern="100" spc="30">
                  <a:solidFill>
                    <a:srgbClr val="0070C0"/>
                  </a:solidFill>
                  <a:effectLst/>
                  <a:cs typeface="+mn-ea"/>
                  <a:sym typeface="+mn-lt"/>
                </a:rPr>
                <a:t>特色小店</a:t>
              </a:r>
              <a:r>
                <a:rPr lang="zh-CN" altLang="en-US" sz="1600" kern="100" spc="30">
                  <a:solidFill>
                    <a:schemeClr val="tx1">
                      <a:lumMod val="95000"/>
                      <a:lumOff val="5000"/>
                    </a:schemeClr>
                  </a:solidFill>
                  <a:effectLst/>
                  <a:cs typeface="+mn-ea"/>
                  <a:sym typeface="+mn-lt"/>
                </a:rPr>
                <a:t>、</a:t>
              </a:r>
              <a:r>
                <a:rPr lang="zh-CN" altLang="en-US" sz="1600" b="1" kern="100" spc="30">
                  <a:solidFill>
                    <a:srgbClr val="0070C0"/>
                  </a:solidFill>
                  <a:effectLst/>
                  <a:cs typeface="+mn-ea"/>
                  <a:sym typeface="+mn-lt"/>
                </a:rPr>
                <a:t>老字号</a:t>
              </a:r>
              <a:r>
                <a:rPr lang="zh-CN" altLang="en-US" sz="1600" kern="100" spc="30">
                  <a:solidFill>
                    <a:schemeClr val="tx1">
                      <a:lumMod val="95000"/>
                      <a:lumOff val="5000"/>
                    </a:schemeClr>
                  </a:solidFill>
                  <a:effectLst/>
                  <a:cs typeface="+mn-ea"/>
                  <a:sym typeface="+mn-lt"/>
                </a:rPr>
                <a:t>以及</a:t>
              </a:r>
              <a:r>
                <a:rPr lang="zh-CN" altLang="en-US" sz="1600" b="1" kern="100" spc="30">
                  <a:solidFill>
                    <a:srgbClr val="0070C0"/>
                  </a:solidFill>
                  <a:effectLst/>
                  <a:cs typeface="+mn-ea"/>
                  <a:sym typeface="+mn-lt"/>
                </a:rPr>
                <a:t>品牌生产企业</a:t>
              </a:r>
              <a:r>
                <a:rPr lang="zh-CN" altLang="en-US" sz="1600" kern="100" spc="30">
                  <a:solidFill>
                    <a:schemeClr val="tx1">
                      <a:lumMod val="95000"/>
                      <a:lumOff val="5000"/>
                    </a:schemeClr>
                  </a:solidFill>
                  <a:effectLst/>
                  <a:cs typeface="+mn-ea"/>
                  <a:sym typeface="+mn-lt"/>
                </a:rPr>
                <a:t>创新营销方式，发展新品发布中心、创意设计坊等沉浸式、体验式消费场景。</a:t>
              </a:r>
              <a:endParaRPr lang="en-US" altLang="zh-CN" sz="1600" kern="100" spc="30">
                <a:solidFill>
                  <a:schemeClr val="tx1">
                    <a:lumMod val="95000"/>
                    <a:lumOff val="5000"/>
                  </a:schemeClr>
                </a:solidFill>
                <a:effectLst/>
                <a:cs typeface="+mn-ea"/>
                <a:sym typeface="+mn-lt"/>
              </a:endParaRPr>
            </a:p>
            <a:p>
              <a:pPr marL="0" marR="0" algn="just">
                <a:lnSpc>
                  <a:spcPct val="150000"/>
                </a:lnSpc>
                <a:spcBef>
                  <a:spcPts val="0"/>
                </a:spcBef>
                <a:spcAft>
                  <a:spcPts val="200"/>
                </a:spcAft>
              </a:pPr>
              <a:r>
                <a:rPr lang="zh-CN" altLang="en-US" sz="1600" kern="100" spc="30">
                  <a:solidFill>
                    <a:schemeClr val="tx1">
                      <a:lumMod val="95000"/>
                      <a:lumOff val="5000"/>
                    </a:schemeClr>
                  </a:solidFill>
                  <a:effectLst/>
                  <a:cs typeface="+mn-ea"/>
                  <a:sym typeface="+mn-lt"/>
                </a:rPr>
                <a:t>鼓励本地餐饮企业通过参加</a:t>
              </a:r>
              <a:r>
                <a:rPr lang="zh-CN" altLang="en-US" sz="1600" b="1" kern="100" spc="30">
                  <a:solidFill>
                    <a:srgbClr val="0070C0"/>
                  </a:solidFill>
                  <a:effectLst/>
                  <a:cs typeface="+mn-ea"/>
                  <a:sym typeface="+mn-lt"/>
                </a:rPr>
                <a:t>美食节</a:t>
              </a:r>
              <a:r>
                <a:rPr lang="zh-CN" altLang="en-US" sz="1600" kern="100" spc="30">
                  <a:solidFill>
                    <a:schemeClr val="tx1">
                      <a:lumMod val="95000"/>
                      <a:lumOff val="5000"/>
                    </a:schemeClr>
                  </a:solidFill>
                  <a:effectLst/>
                  <a:cs typeface="+mn-ea"/>
                  <a:sym typeface="+mn-lt"/>
                </a:rPr>
                <a:t>、</a:t>
              </a:r>
              <a:r>
                <a:rPr lang="zh-CN" altLang="en-US" sz="1600" b="1" kern="100" spc="30">
                  <a:solidFill>
                    <a:srgbClr val="0070C0"/>
                  </a:solidFill>
                  <a:effectLst/>
                  <a:cs typeface="+mn-ea"/>
                  <a:sym typeface="+mn-lt"/>
                </a:rPr>
                <a:t>美食展</a:t>
              </a:r>
              <a:r>
                <a:rPr lang="zh-CN" altLang="en-US" sz="1600" kern="100" spc="30">
                  <a:solidFill>
                    <a:schemeClr val="tx1">
                      <a:lumMod val="95000"/>
                      <a:lumOff val="5000"/>
                    </a:schemeClr>
                  </a:solidFill>
                  <a:effectLst/>
                  <a:cs typeface="+mn-ea"/>
                  <a:sym typeface="+mn-lt"/>
                </a:rPr>
                <a:t>等方式，提高品牌知名度，培育一批地方特色鲜明、有较大影响力的名师、名菜、名店。</a:t>
              </a:r>
              <a:endParaRPr lang="en-US" altLang="zh-CN" sz="1600" kern="100" spc="30">
                <a:solidFill>
                  <a:schemeClr val="tx1">
                    <a:lumMod val="95000"/>
                    <a:lumOff val="5000"/>
                  </a:schemeClr>
                </a:solidFill>
                <a:effectLst/>
                <a:cs typeface="+mn-ea"/>
                <a:sym typeface="+mn-lt"/>
              </a:endParaRPr>
            </a:p>
            <a:p>
              <a:pPr marL="0" marR="0" algn="just">
                <a:lnSpc>
                  <a:spcPct val="150000"/>
                </a:lnSpc>
                <a:spcBef>
                  <a:spcPts val="0"/>
                </a:spcBef>
                <a:spcAft>
                  <a:spcPts val="200"/>
                </a:spcAft>
              </a:pPr>
              <a:r>
                <a:rPr lang="zh-CN" altLang="en-US" sz="1600" kern="100" spc="30">
                  <a:solidFill>
                    <a:schemeClr val="tx1">
                      <a:lumMod val="95000"/>
                      <a:lumOff val="5000"/>
                    </a:schemeClr>
                  </a:solidFill>
                  <a:effectLst/>
                  <a:cs typeface="+mn-ea"/>
                  <a:sym typeface="+mn-lt"/>
                </a:rPr>
                <a:t>引导</a:t>
              </a:r>
              <a:r>
                <a:rPr lang="zh-CN" altLang="en-US" sz="1600" b="1" kern="100" spc="30">
                  <a:solidFill>
                    <a:srgbClr val="0070C0"/>
                  </a:solidFill>
                  <a:effectLst/>
                  <a:cs typeface="+mn-ea"/>
                  <a:sym typeface="+mn-lt"/>
                </a:rPr>
                <a:t>老字号企业创新</a:t>
              </a:r>
              <a:r>
                <a:rPr lang="zh-CN" altLang="en-US" sz="1600" kern="100" spc="30">
                  <a:solidFill>
                    <a:schemeClr val="tx1">
                      <a:lumMod val="95000"/>
                      <a:lumOff val="5000"/>
                    </a:schemeClr>
                  </a:solidFill>
                  <a:effectLst/>
                  <a:cs typeface="+mn-ea"/>
                  <a:sym typeface="+mn-lt"/>
                </a:rPr>
                <a:t>营销方式，增强品牌核心价值，打响</a:t>
              </a:r>
              <a:r>
                <a:rPr lang="en-US" altLang="zh-CN" sz="1600" b="1" kern="100" spc="30">
                  <a:solidFill>
                    <a:srgbClr val="C00000"/>
                  </a:solidFill>
                  <a:effectLst/>
                  <a:cs typeface="+mn-ea"/>
                  <a:sym typeface="+mn-lt"/>
                </a:rPr>
                <a:t>10</a:t>
              </a:r>
              <a:r>
                <a:rPr lang="zh-CN" altLang="en-US" sz="1600" b="1" kern="100" spc="30">
                  <a:solidFill>
                    <a:srgbClr val="C00000"/>
                  </a:solidFill>
                  <a:effectLst/>
                  <a:cs typeface="+mn-ea"/>
                  <a:sym typeface="+mn-lt"/>
                </a:rPr>
                <a:t>个</a:t>
              </a:r>
              <a:r>
                <a:rPr lang="zh-CN" altLang="en-US" sz="1600" kern="100" spc="30">
                  <a:solidFill>
                    <a:schemeClr val="tx1">
                      <a:lumMod val="95000"/>
                      <a:lumOff val="5000"/>
                    </a:schemeClr>
                  </a:solidFill>
                  <a:effectLst/>
                  <a:cs typeface="+mn-ea"/>
                  <a:sym typeface="+mn-lt"/>
                </a:rPr>
                <a:t>具有鲜明聊城特色的</a:t>
              </a:r>
              <a:r>
                <a:rPr lang="zh-CN" altLang="en-US" sz="1600" b="1" kern="100" spc="30">
                  <a:solidFill>
                    <a:srgbClr val="C00000"/>
                  </a:solidFill>
                  <a:effectLst/>
                  <a:cs typeface="+mn-ea"/>
                  <a:sym typeface="+mn-lt"/>
                </a:rPr>
                <a:t>新品牌</a:t>
              </a:r>
              <a:r>
                <a:rPr lang="zh-CN" altLang="en-US" sz="1600" kern="100" spc="30">
                  <a:solidFill>
                    <a:schemeClr val="tx1">
                      <a:lumMod val="95000"/>
                      <a:lumOff val="5000"/>
                    </a:schemeClr>
                  </a:solidFill>
                  <a:effectLst/>
                  <a:cs typeface="+mn-ea"/>
                  <a:sym typeface="+mn-lt"/>
                </a:rPr>
                <a:t>和</a:t>
              </a:r>
              <a:r>
                <a:rPr lang="en-US" altLang="zh-CN" sz="1600" b="1" kern="100" spc="30">
                  <a:solidFill>
                    <a:srgbClr val="C00000"/>
                  </a:solidFill>
                  <a:effectLst/>
                  <a:cs typeface="+mn-ea"/>
                  <a:sym typeface="+mn-lt"/>
                </a:rPr>
                <a:t>20</a:t>
              </a:r>
              <a:r>
                <a:rPr lang="zh-CN" altLang="en-US" sz="1600" b="1" kern="100" spc="30">
                  <a:solidFill>
                    <a:srgbClr val="C00000"/>
                  </a:solidFill>
                  <a:effectLst/>
                  <a:cs typeface="+mn-ea"/>
                  <a:sym typeface="+mn-lt"/>
                </a:rPr>
                <a:t>个老字号</a:t>
              </a:r>
              <a:r>
                <a:rPr lang="zh-CN" altLang="en-US" sz="1600" kern="100" spc="30">
                  <a:solidFill>
                    <a:schemeClr val="tx1">
                      <a:lumMod val="95000"/>
                      <a:lumOff val="5000"/>
                    </a:schemeClr>
                  </a:solidFill>
                  <a:effectLst/>
                  <a:cs typeface="+mn-ea"/>
                  <a:sym typeface="+mn-lt"/>
                </a:rPr>
                <a:t>。</a:t>
              </a:r>
              <a:endParaRPr lang="zh-CN" altLang="en-US" sz="1050" kern="100">
                <a:solidFill>
                  <a:schemeClr val="tx1">
                    <a:lumMod val="95000"/>
                    <a:lumOff val="5000"/>
                  </a:schemeClr>
                </a:solidFill>
                <a:effectLst/>
                <a:cs typeface="+mn-ea"/>
                <a:sym typeface="+mn-lt"/>
              </a:endParaRPr>
            </a:p>
          </p:txBody>
        </p:sp>
      </p:grpSp>
      <p:pic>
        <p:nvPicPr>
          <p:cNvPr id="25" name="Picture 4"/>
          <p:cNvPicPr>
            <a:picLocks noChangeAspect="true" noChangeArrowheads="true"/>
          </p:cNvPicPr>
          <p:nvPr/>
        </p:nvPicPr>
        <p:blipFill>
          <a:blip r:embed="rId2" cstate="print">
            <a:extLst>
              <a:ext uri="{28A0092B-C50C-407E-A947-70E740481C1C}">
                <a14:useLocalDpi xmlns:a14="http://schemas.microsoft.com/office/drawing/2010/main" val="false"/>
              </a:ext>
            </a:extLst>
          </a:blip>
          <a:stretch>
            <a:fillRect/>
          </a:stretch>
        </p:blipFill>
        <p:spPr bwMode="auto">
          <a:xfrm>
            <a:off x="3417385" y="1905226"/>
            <a:ext cx="2403559" cy="1800000"/>
          </a:xfrm>
          <a:custGeom>
            <a:avLst/>
            <a:gdLst>
              <a:gd name="connsiteX0" fmla="*/ 0 w 3705647"/>
              <a:gd name="connsiteY0" fmla="*/ 0 h 4686291"/>
              <a:gd name="connsiteX1" fmla="*/ 3705647 w 3705647"/>
              <a:gd name="connsiteY1" fmla="*/ 0 h 4686291"/>
              <a:gd name="connsiteX2" fmla="*/ 3705647 w 3705647"/>
              <a:gd name="connsiteY2" fmla="*/ 4686291 h 4686291"/>
              <a:gd name="connsiteX3" fmla="*/ 0 w 3705647"/>
              <a:gd name="connsiteY3" fmla="*/ 4686291 h 4686291"/>
            </a:gdLst>
            <a:ahLst/>
            <a:cxnLst>
              <a:cxn ang="0">
                <a:pos x="connsiteX0" y="connsiteY0"/>
              </a:cxn>
              <a:cxn ang="0">
                <a:pos x="connsiteX1" y="connsiteY1"/>
              </a:cxn>
              <a:cxn ang="0">
                <a:pos x="connsiteX2" y="connsiteY2"/>
              </a:cxn>
              <a:cxn ang="0">
                <a:pos x="connsiteX3" y="connsiteY3"/>
              </a:cxn>
            </a:cxnLst>
            <a:rect l="l" t="t" r="r" b="b"/>
            <a:pathLst>
              <a:path w="3705647" h="4686291">
                <a:moveTo>
                  <a:pt x="0" y="0"/>
                </a:moveTo>
                <a:lnTo>
                  <a:pt x="3705647" y="0"/>
                </a:lnTo>
                <a:lnTo>
                  <a:pt x="3705647" y="4686291"/>
                </a:lnTo>
                <a:lnTo>
                  <a:pt x="0" y="4686291"/>
                </a:lnTo>
                <a:close/>
              </a:path>
            </a:pathLst>
          </a:custGeom>
          <a:solidFill>
            <a:srgbClr val="FFC000">
              <a:lumMod val="20000"/>
              <a:lumOff val="80000"/>
            </a:srgbClr>
          </a:solidFill>
          <a:ln w="63500">
            <a:solidFill>
              <a:sysClr val="window" lastClr="FFFFFF"/>
            </a:solidFill>
            <a:miter lim="800000"/>
            <a:headEnd/>
            <a:tailEnd/>
          </a:ln>
          <a:effectLst>
            <a:outerShdw blurRad="190500" sx="102000" sy="102000" algn="ctr" rotWithShape="0">
              <a:prstClr val="black">
                <a:alpha val="10000"/>
              </a:prstClr>
            </a:outerShdw>
          </a:effectLst>
        </p:spPr>
      </p:pic>
      <p:pic>
        <p:nvPicPr>
          <p:cNvPr id="19" name="图片 18"/>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1143283" y="1751065"/>
            <a:ext cx="1666299" cy="2221732"/>
          </a:xfrm>
          <a:custGeom>
            <a:avLst/>
            <a:gdLst>
              <a:gd name="connsiteX0" fmla="*/ 0 w 3705647"/>
              <a:gd name="connsiteY0" fmla="*/ 0 h 4686291"/>
              <a:gd name="connsiteX1" fmla="*/ 3705647 w 3705647"/>
              <a:gd name="connsiteY1" fmla="*/ 0 h 4686291"/>
              <a:gd name="connsiteX2" fmla="*/ 3705647 w 3705647"/>
              <a:gd name="connsiteY2" fmla="*/ 4686291 h 4686291"/>
              <a:gd name="connsiteX3" fmla="*/ 0 w 3705647"/>
              <a:gd name="connsiteY3" fmla="*/ 4686291 h 4686291"/>
            </a:gdLst>
            <a:ahLst/>
            <a:cxnLst>
              <a:cxn ang="0">
                <a:pos x="connsiteX0" y="connsiteY0"/>
              </a:cxn>
              <a:cxn ang="0">
                <a:pos x="connsiteX1" y="connsiteY1"/>
              </a:cxn>
              <a:cxn ang="0">
                <a:pos x="connsiteX2" y="connsiteY2"/>
              </a:cxn>
              <a:cxn ang="0">
                <a:pos x="connsiteX3" y="connsiteY3"/>
              </a:cxn>
            </a:cxnLst>
            <a:rect l="l" t="t" r="r" b="b"/>
            <a:pathLst>
              <a:path w="3705647" h="4686291">
                <a:moveTo>
                  <a:pt x="0" y="0"/>
                </a:moveTo>
                <a:lnTo>
                  <a:pt x="3705647" y="0"/>
                </a:lnTo>
                <a:lnTo>
                  <a:pt x="3705647" y="4686291"/>
                </a:lnTo>
                <a:lnTo>
                  <a:pt x="0" y="4686291"/>
                </a:lnTo>
                <a:close/>
              </a:path>
            </a:pathLst>
          </a:custGeom>
          <a:solidFill>
            <a:srgbClr val="FFC000">
              <a:lumMod val="20000"/>
              <a:lumOff val="80000"/>
            </a:srgbClr>
          </a:solidFill>
          <a:ln w="63500">
            <a:solidFill>
              <a:sysClr val="window" lastClr="FFFFFF"/>
            </a:solidFill>
            <a:miter lim="800000"/>
            <a:headEnd/>
            <a:tailEnd/>
          </a:ln>
          <a:effectLst>
            <a:outerShdw blurRad="190500" sx="102000" sy="102000" algn="ctr" rotWithShape="0">
              <a:prstClr val="black">
                <a:alpha val="10000"/>
              </a:prstClr>
            </a:outerShdw>
          </a:effectLst>
        </p:spPr>
      </p:pic>
      <p:grpSp>
        <p:nvGrpSpPr>
          <p:cNvPr id="17" name="组合 16"/>
          <p:cNvGrpSpPr/>
          <p:nvPr/>
        </p:nvGrpSpPr>
        <p:grpSpPr>
          <a:xfrm>
            <a:off x="0" y="171450"/>
            <a:ext cx="12192000" cy="711200"/>
            <a:chOff x="0" y="171450"/>
            <a:chExt cx="12192000" cy="711200"/>
          </a:xfrm>
        </p:grpSpPr>
        <p:grpSp>
          <p:nvGrpSpPr>
            <p:cNvPr id="21" name="组合 20"/>
            <p:cNvGrpSpPr/>
            <p:nvPr/>
          </p:nvGrpSpPr>
          <p:grpSpPr>
            <a:xfrm>
              <a:off x="0" y="171450"/>
              <a:ext cx="12192000" cy="711200"/>
              <a:chOff x="0" y="171450"/>
              <a:chExt cx="12192000" cy="711200"/>
            </a:xfrm>
          </p:grpSpPr>
          <p:sp>
            <p:nvSpPr>
              <p:cNvPr id="23" name="矩形 22"/>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2"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6" name="组合 25"/>
          <p:cNvGrpSpPr/>
          <p:nvPr/>
        </p:nvGrpSpPr>
        <p:grpSpPr>
          <a:xfrm>
            <a:off x="685800" y="1117600"/>
            <a:ext cx="3138170" cy="502285"/>
            <a:chOff x="733252" y="1326689"/>
            <a:chExt cx="2586071" cy="502112"/>
          </a:xfrm>
        </p:grpSpPr>
        <p:sp>
          <p:nvSpPr>
            <p:cNvPr id="27" name="矩形: 圆角 26"/>
            <p:cNvSpPr/>
            <p:nvPr/>
          </p:nvSpPr>
          <p:spPr>
            <a:xfrm>
              <a:off x="733252" y="1326689"/>
              <a:ext cx="2586071"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true"/>
            <p:nvPr/>
          </p:nvSpPr>
          <p:spPr>
            <a:xfrm>
              <a:off x="733252" y="1377690"/>
              <a:ext cx="2474365" cy="398643"/>
            </a:xfrm>
            <a:prstGeom prst="rect">
              <a:avLst/>
            </a:prstGeom>
            <a:noFill/>
          </p:spPr>
          <p:txBody>
            <a:bodyPr wrap="square" rtlCol="0">
              <a:spAutoFit/>
            </a:bodyPr>
            <a:lstStyle/>
            <a:p>
              <a:r>
                <a:rPr lang="zh-CN" altLang="en-US" sz="2000" b="1" kern="100">
                  <a:solidFill>
                    <a:srgbClr val="0070C0"/>
                  </a:solidFill>
                  <a:cs typeface="+mn-ea"/>
                  <a:sym typeface="+mn-lt"/>
                </a:rPr>
                <a:t>（二）消费扩容提质工程</a:t>
              </a:r>
              <a:endParaRPr lang="en-US" altLang="zh-CN" sz="2000" b="1" kern="100" dirty="0">
                <a:solidFill>
                  <a:srgbClr val="0070C0"/>
                </a:solidFill>
                <a:cs typeface="+mn-ea"/>
                <a:sym typeface="+mn-lt"/>
              </a:endParaRPr>
            </a:p>
          </p:txBody>
        </p:sp>
      </p:grpSp>
      <p:grpSp>
        <p:nvGrpSpPr>
          <p:cNvPr id="2" name="组合 1"/>
          <p:cNvGrpSpPr/>
          <p:nvPr/>
        </p:nvGrpSpPr>
        <p:grpSpPr>
          <a:xfrm>
            <a:off x="3904746" y="1117601"/>
            <a:ext cx="3467604" cy="502470"/>
            <a:chOff x="3904746" y="1117601"/>
            <a:chExt cx="3467604" cy="502470"/>
          </a:xfrm>
        </p:grpSpPr>
        <p:sp>
          <p:nvSpPr>
            <p:cNvPr id="29" name="矩形: 圆角 28"/>
            <p:cNvSpPr/>
            <p:nvPr/>
          </p:nvSpPr>
          <p:spPr>
            <a:xfrm>
              <a:off x="4817437" y="1117601"/>
              <a:ext cx="2554913"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a:solidFill>
                    <a:schemeClr val="bg1"/>
                  </a:solidFill>
                  <a:cs typeface="+mn-ea"/>
                  <a:sym typeface="+mn-lt"/>
                </a:rPr>
                <a:t>三是打造消费新场景</a:t>
              </a:r>
              <a:endParaRPr lang="zh-CN" altLang="en-US" b="1" dirty="0">
                <a:solidFill>
                  <a:schemeClr val="bg1"/>
                </a:solidFill>
                <a:cs typeface="+mn-ea"/>
                <a:sym typeface="+mn-lt"/>
              </a:endParaRPr>
            </a:p>
          </p:txBody>
        </p:sp>
        <p:cxnSp>
          <p:nvCxnSpPr>
            <p:cNvPr id="30" name="直接连接符 29"/>
            <p:cNvCxnSpPr/>
            <p:nvPr/>
          </p:nvCxnSpPr>
          <p:spPr>
            <a:xfrm>
              <a:off x="3904746"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10" presetClass="entr" presetSubtype="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par>
                          <p:cTn id="18" fill="hold">
                            <p:stCondLst>
                              <p:cond delay="1000"/>
                            </p:stCondLst>
                            <p:childTnLst>
                              <p:par>
                                <p:cTn id="19" presetID="22" presetClass="entr" presetSubtype="1"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171450"/>
            <a:ext cx="12192000" cy="711200"/>
            <a:chOff x="0" y="171450"/>
            <a:chExt cx="12192000" cy="711200"/>
          </a:xfrm>
        </p:grpSpPr>
        <p:grpSp>
          <p:nvGrpSpPr>
            <p:cNvPr id="21" name="组合 20"/>
            <p:cNvGrpSpPr/>
            <p:nvPr/>
          </p:nvGrpSpPr>
          <p:grpSpPr>
            <a:xfrm>
              <a:off x="0" y="171450"/>
              <a:ext cx="12192000" cy="711200"/>
              <a:chOff x="0" y="171450"/>
              <a:chExt cx="12192000" cy="711200"/>
            </a:xfrm>
          </p:grpSpPr>
          <p:sp>
            <p:nvSpPr>
              <p:cNvPr id="23" name="矩形 22"/>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2"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6" name="组合 25"/>
          <p:cNvGrpSpPr/>
          <p:nvPr/>
        </p:nvGrpSpPr>
        <p:grpSpPr>
          <a:xfrm>
            <a:off x="685800" y="1117600"/>
            <a:ext cx="3157220" cy="502285"/>
            <a:chOff x="733252" y="1326689"/>
            <a:chExt cx="2586071" cy="502112"/>
          </a:xfrm>
        </p:grpSpPr>
        <p:sp>
          <p:nvSpPr>
            <p:cNvPr id="27" name="矩形: 圆角 26"/>
            <p:cNvSpPr/>
            <p:nvPr/>
          </p:nvSpPr>
          <p:spPr>
            <a:xfrm>
              <a:off x="733252" y="1326689"/>
              <a:ext cx="2586071"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true"/>
            <p:nvPr/>
          </p:nvSpPr>
          <p:spPr>
            <a:xfrm>
              <a:off x="733252" y="1377690"/>
              <a:ext cx="2474365" cy="398643"/>
            </a:xfrm>
            <a:prstGeom prst="rect">
              <a:avLst/>
            </a:prstGeom>
            <a:noFill/>
          </p:spPr>
          <p:txBody>
            <a:bodyPr wrap="square" rtlCol="0">
              <a:spAutoFit/>
            </a:bodyPr>
            <a:lstStyle/>
            <a:p>
              <a:r>
                <a:rPr lang="zh-CN" altLang="en-US" sz="2000" b="1" kern="100">
                  <a:solidFill>
                    <a:srgbClr val="0070C0"/>
                  </a:solidFill>
                  <a:cs typeface="+mn-ea"/>
                  <a:sym typeface="+mn-lt"/>
                </a:rPr>
                <a:t>（二）消费扩容提质工程</a:t>
              </a:r>
              <a:endParaRPr lang="en-US" altLang="zh-CN" sz="2000" b="1" kern="100" dirty="0">
                <a:solidFill>
                  <a:srgbClr val="0070C0"/>
                </a:solidFill>
                <a:cs typeface="+mn-ea"/>
                <a:sym typeface="+mn-lt"/>
              </a:endParaRPr>
            </a:p>
          </p:txBody>
        </p:sp>
      </p:grpSp>
      <p:grpSp>
        <p:nvGrpSpPr>
          <p:cNvPr id="2" name="组合 1"/>
          <p:cNvGrpSpPr/>
          <p:nvPr/>
        </p:nvGrpSpPr>
        <p:grpSpPr>
          <a:xfrm>
            <a:off x="3904746" y="1117601"/>
            <a:ext cx="4724904" cy="502470"/>
            <a:chOff x="3904746" y="1117601"/>
            <a:chExt cx="3802340" cy="502470"/>
          </a:xfrm>
        </p:grpSpPr>
        <p:sp>
          <p:nvSpPr>
            <p:cNvPr id="29" name="矩形: 圆角 28"/>
            <p:cNvSpPr/>
            <p:nvPr/>
          </p:nvSpPr>
          <p:spPr>
            <a:xfrm>
              <a:off x="4817437" y="1117601"/>
              <a:ext cx="2889649"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四是组织开展系列促消费活动</a:t>
              </a:r>
              <a:endParaRPr lang="zh-CN" altLang="en-US" b="1" dirty="0">
                <a:solidFill>
                  <a:schemeClr val="bg1"/>
                </a:solidFill>
                <a:cs typeface="+mn-ea"/>
                <a:sym typeface="+mn-lt"/>
              </a:endParaRPr>
            </a:p>
          </p:txBody>
        </p:sp>
        <p:cxnSp>
          <p:nvCxnSpPr>
            <p:cNvPr id="30" name="直接连接符 29"/>
            <p:cNvCxnSpPr/>
            <p:nvPr/>
          </p:nvCxnSpPr>
          <p:spPr>
            <a:xfrm>
              <a:off x="3904746"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582558" y="4508737"/>
            <a:ext cx="11026883" cy="1681453"/>
            <a:chOff x="991065" y="4899672"/>
            <a:chExt cx="11026883" cy="1681453"/>
          </a:xfrm>
        </p:grpSpPr>
        <p:pic>
          <p:nvPicPr>
            <p:cNvPr id="6" name="图片 5"/>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6603056" y="4899672"/>
              <a:ext cx="2754933" cy="1680509"/>
            </a:xfrm>
            <a:prstGeom prst="rect">
              <a:avLst/>
            </a:prstGeom>
          </p:spPr>
        </p:pic>
        <p:pic>
          <p:nvPicPr>
            <p:cNvPr id="10" name="图片 9"/>
            <p:cNvPicPr>
              <a:picLocks noChangeAspect="true"/>
            </p:cNvPicPr>
            <p:nvPr/>
          </p:nvPicPr>
          <p:blipFill>
            <a:blip r:embed="rId2" cstate="print">
              <a:extLst>
                <a:ext uri="{28A0092B-C50C-407E-A947-70E740481C1C}">
                  <a14:useLocalDpi xmlns:a14="http://schemas.microsoft.com/office/drawing/2010/main" val="false"/>
                </a:ext>
              </a:extLst>
            </a:blip>
            <a:stretch>
              <a:fillRect/>
            </a:stretch>
          </p:blipFill>
          <p:spPr>
            <a:xfrm>
              <a:off x="9497183" y="4899672"/>
              <a:ext cx="2520765" cy="1680510"/>
            </a:xfrm>
            <a:prstGeom prst="rect">
              <a:avLst/>
            </a:prstGeom>
          </p:spPr>
        </p:pic>
        <p:pic>
          <p:nvPicPr>
            <p:cNvPr id="15" name="图片 14"/>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991065" y="4899672"/>
              <a:ext cx="2812839" cy="1681453"/>
            </a:xfrm>
            <a:prstGeom prst="rect">
              <a:avLst/>
            </a:prstGeom>
          </p:spPr>
        </p:pic>
        <p:pic>
          <p:nvPicPr>
            <p:cNvPr id="32" name="图片 31"/>
            <p:cNvPicPr>
              <a:picLocks noChangeAspect="true"/>
            </p:cNvPicPr>
            <p:nvPr/>
          </p:nvPicPr>
          <p:blipFill>
            <a:blip r:embed="rId4" cstate="print">
              <a:extLst>
                <a:ext uri="{28A0092B-C50C-407E-A947-70E740481C1C}">
                  <a14:useLocalDpi xmlns:a14="http://schemas.microsoft.com/office/drawing/2010/main" val="false"/>
                </a:ext>
              </a:extLst>
            </a:blip>
            <a:stretch>
              <a:fillRect/>
            </a:stretch>
          </p:blipFill>
          <p:spPr>
            <a:xfrm>
              <a:off x="3943098" y="4899672"/>
              <a:ext cx="2520764" cy="1680509"/>
            </a:xfrm>
            <a:prstGeom prst="rect">
              <a:avLst/>
            </a:prstGeom>
          </p:spPr>
        </p:pic>
      </p:grpSp>
      <p:grpSp>
        <p:nvGrpSpPr>
          <p:cNvPr id="34" name="组合 33"/>
          <p:cNvGrpSpPr/>
          <p:nvPr/>
        </p:nvGrpSpPr>
        <p:grpSpPr>
          <a:xfrm>
            <a:off x="886574" y="1987924"/>
            <a:ext cx="10423332" cy="1002019"/>
            <a:chOff x="784919" y="2693941"/>
            <a:chExt cx="10571253" cy="595797"/>
          </a:xfrm>
        </p:grpSpPr>
        <p:sp>
          <p:nvSpPr>
            <p:cNvPr id="35" name="矩形: 圆角 34"/>
            <p:cNvSpPr/>
            <p:nvPr/>
          </p:nvSpPr>
          <p:spPr>
            <a:xfrm rot="16200000">
              <a:off x="5772647" y="-2293787"/>
              <a:ext cx="595797" cy="10571253"/>
            </a:xfrm>
            <a:prstGeom prst="roundRect">
              <a:avLst>
                <a:gd name="adj" fmla="val 988"/>
              </a:avLst>
            </a:prstGeom>
            <a:gradFill>
              <a:gsLst>
                <a:gs pos="0">
                  <a:srgbClr val="E1EEF8">
                    <a:alpha val="49000"/>
                  </a:srgbClr>
                </a:gs>
                <a:gs pos="100000">
                  <a:schemeClr val="accent1">
                    <a:lumMod val="20000"/>
                    <a:lumOff val="80000"/>
                    <a:alpha val="43000"/>
                  </a:schemeClr>
                </a:gs>
              </a:gsLst>
              <a:lin ang="5400000" scaled="true"/>
            </a:gra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tileRect/>
              </a:gradFill>
            </a:ln>
            <a:effectLst>
              <a:outerShdw blurRad="88900" dist="50800" dir="5400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000">
                <a:cs typeface="+mn-ea"/>
                <a:sym typeface="+mn-lt"/>
              </a:endParaRPr>
            </a:p>
          </p:txBody>
        </p:sp>
        <p:cxnSp>
          <p:nvCxnSpPr>
            <p:cNvPr id="36" name="直接连接符 35"/>
            <p:cNvCxnSpPr/>
            <p:nvPr/>
          </p:nvCxnSpPr>
          <p:spPr>
            <a:xfrm flipH="true" flipV="true">
              <a:off x="810027" y="2698073"/>
              <a:ext cx="2" cy="587534"/>
            </a:xfrm>
            <a:prstGeom prst="line">
              <a:avLst/>
            </a:prstGeom>
            <a:ln w="28575" cap="rnd">
              <a:solidFill>
                <a:srgbClr val="228DCF"/>
              </a:solidFill>
            </a:ln>
          </p:spPr>
          <p:style>
            <a:lnRef idx="1">
              <a:schemeClr val="accent1"/>
            </a:lnRef>
            <a:fillRef idx="0">
              <a:schemeClr val="accent1"/>
            </a:fillRef>
            <a:effectRef idx="0">
              <a:schemeClr val="accent1"/>
            </a:effectRef>
            <a:fontRef idx="minor">
              <a:schemeClr val="tx1"/>
            </a:fontRef>
          </p:style>
        </p:cxnSp>
        <p:sp>
          <p:nvSpPr>
            <p:cNvPr id="37" name="文本框 36"/>
            <p:cNvSpPr txBox="true"/>
            <p:nvPr/>
          </p:nvSpPr>
          <p:spPr>
            <a:xfrm>
              <a:off x="1089027" y="2858955"/>
              <a:ext cx="9892311" cy="237904"/>
            </a:xfrm>
            <a:prstGeom prst="rect">
              <a:avLst/>
            </a:prstGeom>
            <a:noFill/>
          </p:spPr>
          <p:txBody>
            <a:bodyPr wrap="square" rtlCol="0">
              <a:spAutoFit/>
            </a:bodyPr>
            <a:lstStyle/>
            <a:p>
              <a:pPr algn="just"/>
              <a:r>
                <a:rPr lang="zh-CN" altLang="en-US" sz="2000" kern="100" dirty="0">
                  <a:cs typeface="+mn-ea"/>
                  <a:sym typeface="+mn-lt"/>
                </a:rPr>
                <a:t>坚持“点线面”结合，推动形成多层次、多样化消费平台体系。</a:t>
              </a:r>
              <a:endParaRPr lang="zh-CN" altLang="en-US" sz="2000" kern="100" dirty="0">
                <a:cs typeface="+mn-ea"/>
                <a:sym typeface="+mn-lt"/>
              </a:endParaRPr>
            </a:p>
          </p:txBody>
        </p:sp>
      </p:grpSp>
      <p:grpSp>
        <p:nvGrpSpPr>
          <p:cNvPr id="38" name="组合 37"/>
          <p:cNvGrpSpPr/>
          <p:nvPr/>
        </p:nvGrpSpPr>
        <p:grpSpPr>
          <a:xfrm>
            <a:off x="898980" y="3161883"/>
            <a:ext cx="10398577" cy="1002019"/>
            <a:chOff x="784919" y="2693940"/>
            <a:chExt cx="10546147" cy="595797"/>
          </a:xfrm>
        </p:grpSpPr>
        <p:sp>
          <p:nvSpPr>
            <p:cNvPr id="39" name="矩形: 圆角 38"/>
            <p:cNvSpPr/>
            <p:nvPr/>
          </p:nvSpPr>
          <p:spPr>
            <a:xfrm rot="16200000">
              <a:off x="5760094" y="-2281235"/>
              <a:ext cx="595797" cy="10546147"/>
            </a:xfrm>
            <a:prstGeom prst="roundRect">
              <a:avLst>
                <a:gd name="adj" fmla="val 988"/>
              </a:avLst>
            </a:prstGeom>
            <a:gradFill>
              <a:gsLst>
                <a:gs pos="0">
                  <a:srgbClr val="E1EEF8">
                    <a:alpha val="49000"/>
                  </a:srgbClr>
                </a:gs>
                <a:gs pos="100000">
                  <a:schemeClr val="accent1">
                    <a:lumMod val="20000"/>
                    <a:lumOff val="80000"/>
                    <a:alpha val="43000"/>
                  </a:schemeClr>
                </a:gs>
              </a:gsLst>
              <a:lin ang="5400000" scaled="true"/>
            </a:gra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tileRect/>
              </a:gradFill>
            </a:ln>
            <a:effectLst>
              <a:outerShdw blurRad="88900" dist="50800" dir="5400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000">
                <a:cs typeface="+mn-ea"/>
                <a:sym typeface="+mn-lt"/>
              </a:endParaRPr>
            </a:p>
          </p:txBody>
        </p:sp>
        <p:cxnSp>
          <p:nvCxnSpPr>
            <p:cNvPr id="40" name="直接连接符 39"/>
            <p:cNvCxnSpPr/>
            <p:nvPr/>
          </p:nvCxnSpPr>
          <p:spPr>
            <a:xfrm flipH="true" flipV="true">
              <a:off x="810027" y="2698073"/>
              <a:ext cx="2" cy="587534"/>
            </a:xfrm>
            <a:prstGeom prst="line">
              <a:avLst/>
            </a:prstGeom>
            <a:ln w="28575" cap="rnd">
              <a:solidFill>
                <a:srgbClr val="228DCF"/>
              </a:solidFill>
            </a:ln>
          </p:spPr>
          <p:style>
            <a:lnRef idx="1">
              <a:schemeClr val="accent1"/>
            </a:lnRef>
            <a:fillRef idx="0">
              <a:schemeClr val="accent1"/>
            </a:fillRef>
            <a:effectRef idx="0">
              <a:schemeClr val="accent1"/>
            </a:effectRef>
            <a:fontRef idx="minor">
              <a:schemeClr val="tx1"/>
            </a:fontRef>
          </p:style>
        </p:cxnSp>
        <p:sp>
          <p:nvSpPr>
            <p:cNvPr id="41" name="文本框 40"/>
            <p:cNvSpPr txBox="true"/>
            <p:nvPr/>
          </p:nvSpPr>
          <p:spPr>
            <a:xfrm>
              <a:off x="1103542" y="2822542"/>
              <a:ext cx="10023740" cy="329405"/>
            </a:xfrm>
            <a:prstGeom prst="rect">
              <a:avLst/>
            </a:prstGeom>
            <a:noFill/>
          </p:spPr>
          <p:txBody>
            <a:bodyPr wrap="square" rtlCol="0">
              <a:spAutoFit/>
            </a:bodyPr>
            <a:lstStyle/>
            <a:p>
              <a:pPr algn="just">
                <a:lnSpc>
                  <a:spcPct val="150000"/>
                </a:lnSpc>
              </a:pPr>
              <a:r>
                <a:rPr lang="zh-CN" altLang="en-US" sz="2000" kern="100" dirty="0">
                  <a:cs typeface="+mn-ea"/>
                  <a:sym typeface="+mn-lt"/>
                </a:rPr>
                <a:t>结合传统消费旺季、“黄金周”等节假日和网络热购时段，组织开展系列消费促进活动。</a:t>
              </a:r>
              <a:endParaRPr lang="zh-CN" altLang="en-US" sz="2000" kern="100" dirty="0">
                <a:cs typeface="+mn-ea"/>
                <a:sym typeface="+mn-lt"/>
              </a:endParaRPr>
            </a:p>
          </p:txBody>
        </p:sp>
      </p:gr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04101" y="1949261"/>
            <a:ext cx="10558802" cy="1377669"/>
            <a:chOff x="866044" y="2033388"/>
            <a:chExt cx="10558802" cy="1432984"/>
          </a:xfrm>
        </p:grpSpPr>
        <p:sp>
          <p:nvSpPr>
            <p:cNvPr id="22" name="矩形 21"/>
            <p:cNvSpPr/>
            <p:nvPr/>
          </p:nvSpPr>
          <p:spPr>
            <a:xfrm flipH="true">
              <a:off x="977554" y="2033388"/>
              <a:ext cx="10447292" cy="1395612"/>
            </a:xfrm>
            <a:prstGeom prst="rect">
              <a:avLst/>
            </a:prstGeom>
            <a:gradFill flip="none" rotWithShape="true">
              <a:gsLst>
                <a:gs pos="0">
                  <a:schemeClr val="accent3">
                    <a:lumMod val="20000"/>
                    <a:lumOff val="80000"/>
                    <a:alpha val="0"/>
                  </a:schemeClr>
                </a:gs>
                <a:gs pos="100000">
                  <a:srgbClr val="228DCF"/>
                </a:gs>
              </a:gsLst>
              <a:lin ang="0" scaled="fals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true"/>
            <p:nvPr/>
          </p:nvSpPr>
          <p:spPr>
            <a:xfrm>
              <a:off x="3256886" y="2233799"/>
              <a:ext cx="6661814" cy="959040"/>
            </a:xfrm>
            <a:prstGeom prst="rect">
              <a:avLst/>
            </a:prstGeom>
            <a:noFill/>
          </p:spPr>
          <p:txBody>
            <a:bodyPr wrap="square">
              <a:spAutoFit/>
            </a:bodyPr>
            <a:lstStyle/>
            <a:p>
              <a:pPr marL="0" marR="0" algn="just">
                <a:lnSpc>
                  <a:spcPct val="150000"/>
                </a:lnSpc>
                <a:spcBef>
                  <a:spcPts val="0"/>
                </a:spcBef>
                <a:spcAft>
                  <a:spcPts val="0"/>
                </a:spcAft>
              </a:pPr>
              <a:r>
                <a:rPr lang="zh-CN" altLang="en-US" kern="100" dirty="0">
                  <a:effectLst/>
                  <a:cs typeface="+mn-ea"/>
                  <a:sym typeface="+mn-lt"/>
                </a:rPr>
                <a:t>依托产业规模大、特色突出的村镇，优先选择闲置厂房、楼宇等基础设施，积极发展</a:t>
              </a:r>
              <a:r>
                <a:rPr lang="zh-CN" altLang="en-US" b="1" kern="100" dirty="0">
                  <a:solidFill>
                    <a:srgbClr val="0070C0"/>
                  </a:solidFill>
                  <a:effectLst/>
                  <a:cs typeface="+mn-ea"/>
                  <a:sym typeface="+mn-lt"/>
                </a:rPr>
                <a:t>电商园区。</a:t>
              </a:r>
              <a:endParaRPr lang="zh-CN" altLang="en-US" kern="100" dirty="0">
                <a:effectLst/>
                <a:cs typeface="+mn-ea"/>
                <a:sym typeface="+mn-lt"/>
              </a:endParaRPr>
            </a:p>
          </p:txBody>
        </p:sp>
        <p:pic>
          <p:nvPicPr>
            <p:cNvPr id="9" name="图片 8"/>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rot="495838">
              <a:off x="866044" y="2046182"/>
              <a:ext cx="2051259" cy="1420190"/>
            </a:xfrm>
            <a:prstGeom prst="rect">
              <a:avLst/>
            </a:prstGeom>
            <a:solidFill>
              <a:srgbClr val="FFFFFF">
                <a:shade val="85000"/>
              </a:srgbClr>
            </a:solidFill>
            <a:ln w="1016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grpSp>
        <p:nvGrpSpPr>
          <p:cNvPr id="18" name="组合 17"/>
          <p:cNvGrpSpPr/>
          <p:nvPr/>
        </p:nvGrpSpPr>
        <p:grpSpPr>
          <a:xfrm>
            <a:off x="0" y="171450"/>
            <a:ext cx="12192000" cy="711200"/>
            <a:chOff x="0" y="171450"/>
            <a:chExt cx="12192000" cy="711200"/>
          </a:xfrm>
        </p:grpSpPr>
        <p:grpSp>
          <p:nvGrpSpPr>
            <p:cNvPr id="19" name="组合 18"/>
            <p:cNvGrpSpPr/>
            <p:nvPr/>
          </p:nvGrpSpPr>
          <p:grpSpPr>
            <a:xfrm>
              <a:off x="0" y="171450"/>
              <a:ext cx="12192000" cy="711200"/>
              <a:chOff x="0" y="171450"/>
              <a:chExt cx="12192000" cy="711200"/>
            </a:xfrm>
          </p:grpSpPr>
          <p:sp>
            <p:nvSpPr>
              <p:cNvPr id="21" name="矩形 20"/>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0"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7" name="组合 26"/>
          <p:cNvGrpSpPr/>
          <p:nvPr/>
        </p:nvGrpSpPr>
        <p:grpSpPr>
          <a:xfrm>
            <a:off x="685800" y="1117600"/>
            <a:ext cx="3147060" cy="502285"/>
            <a:chOff x="733252" y="1326689"/>
            <a:chExt cx="2586071" cy="502112"/>
          </a:xfrm>
        </p:grpSpPr>
        <p:sp>
          <p:nvSpPr>
            <p:cNvPr id="28" name="矩形: 圆角 27"/>
            <p:cNvSpPr/>
            <p:nvPr/>
          </p:nvSpPr>
          <p:spPr>
            <a:xfrm>
              <a:off x="733252" y="1326689"/>
              <a:ext cx="2586071"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文本框 28"/>
            <p:cNvSpPr txBox="true"/>
            <p:nvPr/>
          </p:nvSpPr>
          <p:spPr>
            <a:xfrm>
              <a:off x="733252" y="1377690"/>
              <a:ext cx="2474365" cy="398643"/>
            </a:xfrm>
            <a:prstGeom prst="rect">
              <a:avLst/>
            </a:prstGeom>
            <a:noFill/>
          </p:spPr>
          <p:txBody>
            <a:bodyPr wrap="square" rtlCol="0">
              <a:spAutoFit/>
            </a:bodyPr>
            <a:lstStyle/>
            <a:p>
              <a:r>
                <a:rPr lang="zh-CN" altLang="en-US" sz="2000" b="1" kern="100" dirty="0">
                  <a:solidFill>
                    <a:srgbClr val="0070C0"/>
                  </a:solidFill>
                  <a:cs typeface="+mn-ea"/>
                  <a:sym typeface="+mn-lt"/>
                </a:rPr>
                <a:t>（三）电子商务突破工程</a:t>
              </a:r>
              <a:endParaRPr lang="en-US" altLang="zh-CN" sz="2000" b="1" kern="100" dirty="0">
                <a:solidFill>
                  <a:srgbClr val="0070C0"/>
                </a:solidFill>
                <a:cs typeface="+mn-ea"/>
                <a:sym typeface="+mn-lt"/>
              </a:endParaRPr>
            </a:p>
          </p:txBody>
        </p:sp>
      </p:grpSp>
      <p:grpSp>
        <p:nvGrpSpPr>
          <p:cNvPr id="2" name="组合 1"/>
          <p:cNvGrpSpPr/>
          <p:nvPr/>
        </p:nvGrpSpPr>
        <p:grpSpPr>
          <a:xfrm>
            <a:off x="3904746" y="1117601"/>
            <a:ext cx="4655054" cy="502470"/>
            <a:chOff x="3904746" y="1117601"/>
            <a:chExt cx="4655054" cy="502470"/>
          </a:xfrm>
        </p:grpSpPr>
        <p:sp>
          <p:nvSpPr>
            <p:cNvPr id="30" name="矩形: 圆角 29"/>
            <p:cNvSpPr/>
            <p:nvPr/>
          </p:nvSpPr>
          <p:spPr>
            <a:xfrm>
              <a:off x="4817437" y="1117601"/>
              <a:ext cx="3742363"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一是培育电商示范园区（基地）</a:t>
              </a:r>
              <a:endParaRPr lang="zh-CN" altLang="en-US" b="1" dirty="0">
                <a:solidFill>
                  <a:schemeClr val="bg1"/>
                </a:solidFill>
                <a:cs typeface="+mn-ea"/>
                <a:sym typeface="+mn-lt"/>
              </a:endParaRPr>
            </a:p>
          </p:txBody>
        </p:sp>
        <p:cxnSp>
          <p:nvCxnSpPr>
            <p:cNvPr id="31" name="直接连接符 30"/>
            <p:cNvCxnSpPr/>
            <p:nvPr/>
          </p:nvCxnSpPr>
          <p:spPr>
            <a:xfrm>
              <a:off x="3904746"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767153" y="3357533"/>
            <a:ext cx="10795750" cy="1479064"/>
            <a:chOff x="767153" y="3459133"/>
            <a:chExt cx="10795750" cy="1479064"/>
          </a:xfrm>
        </p:grpSpPr>
        <p:sp>
          <p:nvSpPr>
            <p:cNvPr id="33" name="矩形 32"/>
            <p:cNvSpPr/>
            <p:nvPr/>
          </p:nvSpPr>
          <p:spPr>
            <a:xfrm>
              <a:off x="767153" y="3591578"/>
              <a:ext cx="10447292" cy="1341739"/>
            </a:xfrm>
            <a:prstGeom prst="rect">
              <a:avLst/>
            </a:prstGeom>
            <a:gradFill flip="none" rotWithShape="true">
              <a:gsLst>
                <a:gs pos="0">
                  <a:schemeClr val="accent3">
                    <a:lumMod val="20000"/>
                    <a:lumOff val="80000"/>
                    <a:alpha val="0"/>
                  </a:schemeClr>
                </a:gs>
                <a:gs pos="100000">
                  <a:srgbClr val="228DCF"/>
                </a:gs>
              </a:gsLst>
              <a:lin ang="0" scaled="fals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26" name="Picture 2"/>
            <p:cNvPicPr>
              <a:picLocks noChangeAspect="true" noChangeArrowheads="true"/>
            </p:cNvPicPr>
            <p:nvPr/>
          </p:nvPicPr>
          <p:blipFill>
            <a:blip r:embed="rId2" cstate="print">
              <a:extLst>
                <a:ext uri="{28A0092B-C50C-407E-A947-70E740481C1C}">
                  <a14:useLocalDpi xmlns:a14="http://schemas.microsoft.com/office/drawing/2010/main" val="false"/>
                </a:ext>
              </a:extLst>
            </a:blip>
            <a:srcRect/>
            <a:stretch>
              <a:fillRect/>
            </a:stretch>
          </p:blipFill>
          <p:spPr bwMode="auto">
            <a:xfrm>
              <a:off x="9283625" y="3459133"/>
              <a:ext cx="2279278" cy="1479064"/>
            </a:xfrm>
            <a:prstGeom prst="rect">
              <a:avLst/>
            </a:prstGeom>
            <a:solidFill>
              <a:srgbClr val="FFFFFF">
                <a:shade val="85000"/>
              </a:srgbClr>
            </a:solidFill>
            <a:ln w="1016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5" name="文本框 24"/>
            <p:cNvSpPr txBox="true"/>
            <p:nvPr/>
          </p:nvSpPr>
          <p:spPr>
            <a:xfrm>
              <a:off x="1193454" y="3788764"/>
              <a:ext cx="7663870" cy="874214"/>
            </a:xfrm>
            <a:prstGeom prst="rect">
              <a:avLst/>
            </a:prstGeom>
            <a:noFill/>
          </p:spPr>
          <p:txBody>
            <a:bodyPr wrap="square">
              <a:spAutoFit/>
            </a:bodyPr>
            <a:lstStyle/>
            <a:p>
              <a:pPr marL="0" marR="0" algn="just">
                <a:lnSpc>
                  <a:spcPct val="150000"/>
                </a:lnSpc>
                <a:spcBef>
                  <a:spcPts val="0"/>
                </a:spcBef>
                <a:spcAft>
                  <a:spcPts val="0"/>
                </a:spcAft>
              </a:pPr>
              <a:r>
                <a:rPr lang="zh-CN" altLang="en-US" kern="100" dirty="0">
                  <a:effectLst/>
                  <a:cs typeface="+mn-ea"/>
                  <a:sym typeface="+mn-lt"/>
                </a:rPr>
                <a:t>推进</a:t>
              </a:r>
              <a:r>
                <a:rPr lang="zh-CN" altLang="en-US" b="1" kern="100" dirty="0">
                  <a:solidFill>
                    <a:srgbClr val="0070C0"/>
                  </a:solidFill>
                  <a:effectLst/>
                  <a:cs typeface="+mn-ea"/>
                  <a:sym typeface="+mn-lt"/>
                </a:rPr>
                <a:t>直播基地</a:t>
              </a:r>
              <a:r>
                <a:rPr lang="zh-CN" altLang="en-US" kern="100" dirty="0">
                  <a:effectLst/>
                  <a:cs typeface="+mn-ea"/>
                  <a:sym typeface="+mn-lt"/>
                </a:rPr>
                <a:t>、</a:t>
              </a:r>
              <a:r>
                <a:rPr lang="zh-CN" altLang="en-US" b="1" kern="100" dirty="0">
                  <a:solidFill>
                    <a:srgbClr val="0070C0"/>
                  </a:solidFill>
                  <a:effectLst/>
                  <a:cs typeface="+mn-ea"/>
                  <a:sym typeface="+mn-lt"/>
                </a:rPr>
                <a:t>物流园区</a:t>
              </a:r>
              <a:r>
                <a:rPr lang="zh-CN" altLang="en-US" kern="100" dirty="0">
                  <a:effectLst/>
                  <a:cs typeface="+mn-ea"/>
                  <a:sym typeface="+mn-lt"/>
                </a:rPr>
                <a:t>（园区、基地照片）等完善人才培训、仓储物流等服务功能，制定优惠政策吸引电商企业入驻。</a:t>
              </a:r>
              <a:endParaRPr lang="zh-CN" altLang="en-US" kern="100" dirty="0">
                <a:effectLst/>
                <a:cs typeface="+mn-ea"/>
                <a:sym typeface="+mn-lt"/>
              </a:endParaRPr>
            </a:p>
          </p:txBody>
        </p:sp>
      </p:grpSp>
      <p:grpSp>
        <p:nvGrpSpPr>
          <p:cNvPr id="3" name="组合 2"/>
          <p:cNvGrpSpPr/>
          <p:nvPr/>
        </p:nvGrpSpPr>
        <p:grpSpPr>
          <a:xfrm>
            <a:off x="855068" y="4954003"/>
            <a:ext cx="10447292" cy="1577252"/>
            <a:chOff x="855068" y="4954003"/>
            <a:chExt cx="10447292" cy="1577252"/>
          </a:xfrm>
        </p:grpSpPr>
        <p:grpSp>
          <p:nvGrpSpPr>
            <p:cNvPr id="34" name="组合 33"/>
            <p:cNvGrpSpPr/>
            <p:nvPr/>
          </p:nvGrpSpPr>
          <p:grpSpPr>
            <a:xfrm>
              <a:off x="855068" y="5071761"/>
              <a:ext cx="10447292" cy="1341739"/>
              <a:chOff x="977554" y="2033388"/>
              <a:chExt cx="10447292" cy="1395612"/>
            </a:xfrm>
          </p:grpSpPr>
          <p:sp>
            <p:nvSpPr>
              <p:cNvPr id="35" name="矩形 34"/>
              <p:cNvSpPr/>
              <p:nvPr/>
            </p:nvSpPr>
            <p:spPr>
              <a:xfrm flipH="true">
                <a:off x="977554" y="2033388"/>
                <a:ext cx="10447292" cy="1395612"/>
              </a:xfrm>
              <a:prstGeom prst="rect">
                <a:avLst/>
              </a:prstGeom>
              <a:gradFill flip="none" rotWithShape="true">
                <a:gsLst>
                  <a:gs pos="0">
                    <a:schemeClr val="accent3">
                      <a:lumMod val="20000"/>
                      <a:lumOff val="80000"/>
                      <a:alpha val="0"/>
                    </a:schemeClr>
                  </a:gs>
                  <a:gs pos="100000">
                    <a:srgbClr val="228DCF"/>
                  </a:gs>
                </a:gsLst>
                <a:lin ang="0" scaled="fals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文本框 35"/>
              <p:cNvSpPr txBox="true"/>
              <p:nvPr/>
            </p:nvSpPr>
            <p:spPr>
              <a:xfrm>
                <a:off x="3557518" y="2069519"/>
                <a:ext cx="7690168" cy="1341496"/>
              </a:xfrm>
              <a:prstGeom prst="rect">
                <a:avLst/>
              </a:prstGeom>
              <a:noFill/>
            </p:spPr>
            <p:txBody>
              <a:bodyPr wrap="square">
                <a:spAutoFit/>
              </a:bodyPr>
              <a:lstStyle/>
              <a:p>
                <a:pPr marL="0" marR="0" algn="just">
                  <a:lnSpc>
                    <a:spcPct val="150000"/>
                  </a:lnSpc>
                  <a:spcBef>
                    <a:spcPts val="0"/>
                  </a:spcBef>
                  <a:spcAft>
                    <a:spcPts val="0"/>
                  </a:spcAft>
                </a:pPr>
                <a:r>
                  <a:rPr lang="zh-CN" altLang="en-US" kern="100" dirty="0">
                    <a:effectLst/>
                    <a:cs typeface="+mn-ea"/>
                    <a:sym typeface="+mn-lt"/>
                  </a:rPr>
                  <a:t>加快综合性电商园区规模化、特色化建设，推动电商众创空间、电商快递产业园等功能性园区专业化、个性化发展，形成示范效应明显、辐射带动力强的电子商务聚集区。</a:t>
                </a:r>
                <a:endParaRPr lang="zh-CN" altLang="en-US" kern="100" dirty="0">
                  <a:effectLst/>
                  <a:cs typeface="+mn-ea"/>
                  <a:sym typeface="+mn-lt"/>
                </a:endParaRPr>
              </a:p>
            </p:txBody>
          </p:sp>
        </p:grpSp>
        <p:pic>
          <p:nvPicPr>
            <p:cNvPr id="12" name="图片 11"/>
            <p:cNvPicPr>
              <a:picLocks noChangeAspect="true"/>
            </p:cNvPicPr>
            <p:nvPr/>
          </p:nvPicPr>
          <p:blipFill rotWithShape="true">
            <a:blip r:embed="rId3">
              <a:extLst>
                <a:ext uri="{28A0092B-C50C-407E-A947-70E740481C1C}">
                  <a14:useLocalDpi xmlns:a14="http://schemas.microsoft.com/office/drawing/2010/main" val="false"/>
                </a:ext>
              </a:extLst>
            </a:blip>
            <a:srcRect t="54835" r="50000" b="12386"/>
            <a:stretch>
              <a:fillRect/>
            </a:stretch>
          </p:blipFill>
          <p:spPr>
            <a:xfrm rot="214195">
              <a:off x="894714" y="4954003"/>
              <a:ext cx="2270031" cy="1577252"/>
            </a:xfrm>
            <a:prstGeom prst="rect">
              <a:avLst/>
            </a:prstGeom>
            <a:solidFill>
              <a:srgbClr val="FFFFFF">
                <a:shade val="85000"/>
              </a:srgbClr>
            </a:solidFill>
            <a:ln w="1016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2"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right)">
                                      <p:cBhvr>
                                        <p:cTn id="14" dur="500"/>
                                        <p:tgtEl>
                                          <p:spTgt spid="10"/>
                                        </p:tgtEl>
                                      </p:cBhvr>
                                    </p:animEffect>
                                  </p:childTnLst>
                                </p:cTn>
                              </p:par>
                              <p:par>
                                <p:cTn id="15" presetID="22" presetClass="entr" presetSubtype="8"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true"/>
          </p:cNvPicPr>
          <p:nvPr/>
        </p:nvPicPr>
        <p:blipFill rotWithShape="true">
          <a:blip r:embed="rId1" cstate="print">
            <a:extLst>
              <a:ext uri="{28A0092B-C50C-407E-A947-70E740481C1C}">
                <a14:useLocalDpi xmlns:a14="http://schemas.microsoft.com/office/drawing/2010/main" val="false"/>
              </a:ext>
            </a:extLst>
          </a:blip>
          <a:srcRect l="19217" r="2669"/>
          <a:stretch>
            <a:fillRect/>
          </a:stretch>
        </p:blipFill>
        <p:spPr>
          <a:xfrm>
            <a:off x="3403084" y="2942653"/>
            <a:ext cx="2562794" cy="171635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grpSp>
        <p:nvGrpSpPr>
          <p:cNvPr id="11" name="组合 10"/>
          <p:cNvGrpSpPr/>
          <p:nvPr/>
        </p:nvGrpSpPr>
        <p:grpSpPr>
          <a:xfrm>
            <a:off x="3694609" y="2322695"/>
            <a:ext cx="4917680" cy="396166"/>
            <a:chOff x="5273675" y="2044290"/>
            <a:chExt cx="6365876" cy="512832"/>
          </a:xfrm>
        </p:grpSpPr>
        <p:sp>
          <p:nvSpPr>
            <p:cNvPr id="31" name="矩形: 圆角 30"/>
            <p:cNvSpPr/>
            <p:nvPr/>
          </p:nvSpPr>
          <p:spPr>
            <a:xfrm>
              <a:off x="5273675" y="2044290"/>
              <a:ext cx="1946276" cy="502470"/>
            </a:xfrm>
            <a:prstGeom prst="roundRect">
              <a:avLst>
                <a:gd name="adj" fmla="val 50000"/>
              </a:avLst>
            </a:prstGeom>
            <a:gradFill>
              <a:gsLst>
                <a:gs pos="0">
                  <a:srgbClr val="0A81CA">
                    <a:alpha val="45000"/>
                  </a:srgbClr>
                </a:gs>
                <a:gs pos="100000">
                  <a:srgbClr val="0A81CA"/>
                </a:gs>
              </a:gsLst>
              <a:lin ang="2700000" scaled="true"/>
            </a:gradFill>
            <a:ln>
              <a:noFill/>
            </a:ln>
            <a:effectLst>
              <a:outerShdw blurRad="292100" dist="127000" dir="2700000" sx="99000" sy="99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kern="100" spc="30" dirty="0">
                  <a:effectLst/>
                  <a:cs typeface="+mn-ea"/>
                  <a:sym typeface="+mn-lt"/>
                </a:rPr>
                <a:t>实体经济</a:t>
              </a:r>
              <a:endParaRPr lang="zh-CN" altLang="en-US" sz="1900" b="1" kern="100" dirty="0">
                <a:effectLst/>
                <a:cs typeface="+mn-ea"/>
                <a:sym typeface="+mn-lt"/>
              </a:endParaRPr>
            </a:p>
          </p:txBody>
        </p:sp>
        <p:sp>
          <p:nvSpPr>
            <p:cNvPr id="33" name="矩形: 圆角 32"/>
            <p:cNvSpPr/>
            <p:nvPr/>
          </p:nvSpPr>
          <p:spPr>
            <a:xfrm>
              <a:off x="7483475" y="2044290"/>
              <a:ext cx="1946276" cy="502470"/>
            </a:xfrm>
            <a:prstGeom prst="roundRect">
              <a:avLst>
                <a:gd name="adj" fmla="val 50000"/>
              </a:avLst>
            </a:prstGeom>
            <a:gradFill>
              <a:gsLst>
                <a:gs pos="0">
                  <a:srgbClr val="0A81CA">
                    <a:alpha val="45000"/>
                  </a:srgbClr>
                </a:gs>
                <a:gs pos="100000">
                  <a:srgbClr val="0A81CA"/>
                </a:gs>
              </a:gsLst>
              <a:lin ang="2700000" scaled="true"/>
            </a:gradFill>
            <a:ln>
              <a:noFill/>
            </a:ln>
            <a:effectLst>
              <a:outerShdw blurRad="292100" dist="127000" dir="2700000" sx="99000" sy="99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kern="100" spc="30">
                  <a:effectLst/>
                  <a:cs typeface="+mn-ea"/>
                  <a:sym typeface="+mn-lt"/>
                </a:rPr>
                <a:t>电子商务</a:t>
              </a:r>
              <a:endParaRPr lang="zh-CN" altLang="en-US" sz="1900" b="1" kern="100">
                <a:effectLst/>
                <a:cs typeface="+mn-ea"/>
                <a:sym typeface="+mn-lt"/>
              </a:endParaRPr>
            </a:p>
          </p:txBody>
        </p:sp>
        <p:sp>
          <p:nvSpPr>
            <p:cNvPr id="36" name="矩形: 圆角 35"/>
            <p:cNvSpPr/>
            <p:nvPr/>
          </p:nvSpPr>
          <p:spPr>
            <a:xfrm>
              <a:off x="9693275" y="2044290"/>
              <a:ext cx="1946276" cy="502470"/>
            </a:xfrm>
            <a:prstGeom prst="roundRect">
              <a:avLst>
                <a:gd name="adj" fmla="val 50000"/>
              </a:avLst>
            </a:prstGeom>
            <a:gradFill>
              <a:gsLst>
                <a:gs pos="0">
                  <a:srgbClr val="0A81CA">
                    <a:alpha val="45000"/>
                  </a:srgbClr>
                </a:gs>
                <a:gs pos="100000">
                  <a:srgbClr val="0A81CA"/>
                </a:gs>
              </a:gsLst>
              <a:lin ang="2700000" scaled="true"/>
            </a:gradFill>
            <a:ln>
              <a:noFill/>
            </a:ln>
            <a:effectLst>
              <a:outerShdw blurRad="292100" dist="127000" dir="2700000" sx="99000" sy="99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kern="100" spc="30" dirty="0">
                  <a:effectLst/>
                  <a:cs typeface="+mn-ea"/>
                  <a:sym typeface="+mn-lt"/>
                </a:rPr>
                <a:t>现代流通</a:t>
              </a:r>
              <a:endParaRPr lang="zh-CN" altLang="en-US" sz="1900" b="1" kern="100" dirty="0">
                <a:effectLst/>
                <a:cs typeface="+mn-ea"/>
                <a:sym typeface="+mn-lt"/>
              </a:endParaRPr>
            </a:p>
          </p:txBody>
        </p:sp>
        <p:sp>
          <p:nvSpPr>
            <p:cNvPr id="10" name="文本框 9"/>
            <p:cNvSpPr txBox="true"/>
            <p:nvPr/>
          </p:nvSpPr>
          <p:spPr>
            <a:xfrm>
              <a:off x="7173619" y="2110859"/>
              <a:ext cx="375977" cy="446263"/>
            </a:xfrm>
            <a:prstGeom prst="rect">
              <a:avLst/>
            </a:prstGeom>
            <a:noFill/>
          </p:spPr>
          <p:txBody>
            <a:bodyPr wrap="none" rtlCol="0">
              <a:spAutoFit/>
            </a:bodyPr>
            <a:lstStyle/>
            <a:p>
              <a:r>
                <a:rPr lang="en-US" altLang="zh-CN" sz="1900" b="1">
                  <a:cs typeface="+mn-ea"/>
                  <a:sym typeface="+mn-lt"/>
                </a:rPr>
                <a:t>+</a:t>
              </a:r>
              <a:endParaRPr lang="zh-CN" altLang="en-US" sz="1900" b="1">
                <a:cs typeface="+mn-ea"/>
                <a:sym typeface="+mn-lt"/>
              </a:endParaRPr>
            </a:p>
          </p:txBody>
        </p:sp>
        <p:sp>
          <p:nvSpPr>
            <p:cNvPr id="37" name="文本框 36"/>
            <p:cNvSpPr txBox="true"/>
            <p:nvPr/>
          </p:nvSpPr>
          <p:spPr>
            <a:xfrm>
              <a:off x="9383420" y="2110859"/>
              <a:ext cx="375977" cy="446263"/>
            </a:xfrm>
            <a:prstGeom prst="rect">
              <a:avLst/>
            </a:prstGeom>
            <a:noFill/>
          </p:spPr>
          <p:txBody>
            <a:bodyPr wrap="none" rtlCol="0">
              <a:spAutoFit/>
            </a:bodyPr>
            <a:lstStyle/>
            <a:p>
              <a:r>
                <a:rPr lang="en-US" altLang="zh-CN" sz="1900" b="1">
                  <a:cs typeface="+mn-ea"/>
                  <a:sym typeface="+mn-lt"/>
                </a:rPr>
                <a:t>+</a:t>
              </a:r>
              <a:endParaRPr lang="zh-CN" altLang="en-US" sz="1900" b="1">
                <a:cs typeface="+mn-ea"/>
                <a:sym typeface="+mn-lt"/>
              </a:endParaRPr>
            </a:p>
          </p:txBody>
        </p:sp>
      </p:grpSp>
      <p:grpSp>
        <p:nvGrpSpPr>
          <p:cNvPr id="18" name="组合 17"/>
          <p:cNvGrpSpPr/>
          <p:nvPr/>
        </p:nvGrpSpPr>
        <p:grpSpPr>
          <a:xfrm>
            <a:off x="6255238" y="3005196"/>
            <a:ext cx="5518996" cy="3451384"/>
            <a:chOff x="5343853" y="2860054"/>
            <a:chExt cx="6118434" cy="3451384"/>
          </a:xfrm>
        </p:grpSpPr>
        <p:sp>
          <p:nvSpPr>
            <p:cNvPr id="40" name="矩形 39"/>
            <p:cNvSpPr/>
            <p:nvPr/>
          </p:nvSpPr>
          <p:spPr>
            <a:xfrm>
              <a:off x="5343853" y="2860054"/>
              <a:ext cx="6118434" cy="3451384"/>
            </a:xfrm>
            <a:prstGeom prst="rect">
              <a:avLst/>
            </a:prstGeom>
            <a:noFill/>
            <a:ln w="19050">
              <a:solidFill>
                <a:srgbClr val="0A81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38" name="文本框 37"/>
            <p:cNvSpPr txBox="true"/>
            <p:nvPr/>
          </p:nvSpPr>
          <p:spPr>
            <a:xfrm>
              <a:off x="5555177" y="3018804"/>
              <a:ext cx="5758312" cy="3014030"/>
            </a:xfrm>
            <a:prstGeom prst="rect">
              <a:avLst/>
            </a:prstGeom>
            <a:noFill/>
          </p:spPr>
          <p:txBody>
            <a:bodyPr wrap="square">
              <a:spAutoFit/>
            </a:bodyPr>
            <a:lstStyle/>
            <a:p>
              <a:pPr marL="0" marR="0" algn="just">
                <a:lnSpc>
                  <a:spcPct val="180000"/>
                </a:lnSpc>
                <a:spcBef>
                  <a:spcPts val="0"/>
                </a:spcBef>
                <a:spcAft>
                  <a:spcPts val="0"/>
                </a:spcAft>
              </a:pPr>
              <a:r>
                <a:rPr lang="zh-CN" altLang="en-US" kern="100" spc="30" dirty="0">
                  <a:solidFill>
                    <a:schemeClr val="tx1">
                      <a:lumMod val="95000"/>
                      <a:lumOff val="5000"/>
                    </a:schemeClr>
                  </a:solidFill>
                  <a:effectLst/>
                  <a:cs typeface="+mn-ea"/>
                  <a:sym typeface="+mn-lt"/>
                </a:rPr>
                <a:t>鼓励</a:t>
              </a:r>
              <a:r>
                <a:rPr lang="zh-CN" altLang="en-US" b="1" kern="100" spc="30" dirty="0">
                  <a:solidFill>
                    <a:srgbClr val="0070C0"/>
                  </a:solidFill>
                  <a:effectLst/>
                  <a:cs typeface="+mn-ea"/>
                  <a:sym typeface="+mn-lt"/>
                </a:rPr>
                <a:t>物联网</a:t>
              </a:r>
              <a:r>
                <a:rPr lang="zh-CN" altLang="en-US" kern="100" spc="30" dirty="0">
                  <a:solidFill>
                    <a:schemeClr val="tx1">
                      <a:lumMod val="95000"/>
                      <a:lumOff val="5000"/>
                    </a:schemeClr>
                  </a:solidFill>
                  <a:effectLst/>
                  <a:cs typeface="+mn-ea"/>
                  <a:sym typeface="+mn-lt"/>
                </a:rPr>
                <a:t>、</a:t>
              </a:r>
              <a:r>
                <a:rPr lang="zh-CN" altLang="en-US" b="1" kern="100" spc="30" dirty="0">
                  <a:solidFill>
                    <a:srgbClr val="0070C0"/>
                  </a:solidFill>
                  <a:cs typeface="+mn-ea"/>
                  <a:sym typeface="+mn-lt"/>
                </a:rPr>
                <a:t>云计算</a:t>
              </a:r>
              <a:r>
                <a:rPr lang="zh-CN" altLang="en-US" kern="100" spc="30" dirty="0">
                  <a:solidFill>
                    <a:schemeClr val="tx1">
                      <a:lumMod val="95000"/>
                      <a:lumOff val="5000"/>
                    </a:schemeClr>
                  </a:solidFill>
                  <a:effectLst/>
                  <a:cs typeface="+mn-ea"/>
                  <a:sym typeface="+mn-lt"/>
                </a:rPr>
                <a:t>、</a:t>
              </a:r>
              <a:r>
                <a:rPr lang="zh-CN" altLang="en-US" b="1" kern="100" spc="30" dirty="0">
                  <a:solidFill>
                    <a:srgbClr val="0070C0"/>
                  </a:solidFill>
                  <a:cs typeface="+mn-ea"/>
                  <a:sym typeface="+mn-lt"/>
                </a:rPr>
                <a:t>大数据</a:t>
              </a:r>
              <a:r>
                <a:rPr lang="zh-CN" altLang="en-US" kern="100" spc="30" dirty="0">
                  <a:solidFill>
                    <a:schemeClr val="tx1">
                      <a:lumMod val="95000"/>
                      <a:lumOff val="5000"/>
                    </a:schemeClr>
                  </a:solidFill>
                  <a:effectLst/>
                  <a:cs typeface="+mn-ea"/>
                  <a:sym typeface="+mn-lt"/>
                </a:rPr>
                <a:t>等技术在生产制造环节的应用，大力发展网络化协同制造等新生产模式。着力引进一批国内外知名电商企业、仓储物流企业与本地企业融合发展。实施网络零售倍增行动，培育电商龙头企业，壮大网上店铺规模，大力争取省政府促进</a:t>
              </a:r>
              <a:r>
                <a:rPr lang="zh-CN" altLang="en-US" b="1" kern="100" spc="30" dirty="0">
                  <a:solidFill>
                    <a:srgbClr val="0070C0"/>
                  </a:solidFill>
                  <a:effectLst/>
                  <a:cs typeface="+mn-ea"/>
                  <a:sym typeface="+mn-lt"/>
                </a:rPr>
                <a:t>电商发展</a:t>
              </a:r>
              <a:r>
                <a:rPr lang="zh-CN" altLang="en-US" kern="100" spc="30" dirty="0">
                  <a:solidFill>
                    <a:schemeClr val="tx1">
                      <a:lumMod val="95000"/>
                      <a:lumOff val="5000"/>
                    </a:schemeClr>
                  </a:solidFill>
                  <a:effectLst/>
                  <a:cs typeface="+mn-ea"/>
                  <a:sym typeface="+mn-lt"/>
                </a:rPr>
                <a:t>的扶持政策。</a:t>
              </a:r>
              <a:endParaRPr lang="en-US" altLang="zh-CN" kern="100" spc="30" dirty="0">
                <a:solidFill>
                  <a:schemeClr val="tx1">
                    <a:lumMod val="95000"/>
                    <a:lumOff val="5000"/>
                  </a:schemeClr>
                </a:solidFill>
                <a:effectLst/>
                <a:cs typeface="+mn-ea"/>
                <a:sym typeface="+mn-lt"/>
              </a:endParaRPr>
            </a:p>
          </p:txBody>
        </p:sp>
      </p:grpSp>
      <p:grpSp>
        <p:nvGrpSpPr>
          <p:cNvPr id="26" name="组合 25"/>
          <p:cNvGrpSpPr/>
          <p:nvPr/>
        </p:nvGrpSpPr>
        <p:grpSpPr>
          <a:xfrm>
            <a:off x="0" y="171450"/>
            <a:ext cx="12192000" cy="711200"/>
            <a:chOff x="0" y="171450"/>
            <a:chExt cx="12192000" cy="711200"/>
          </a:xfrm>
        </p:grpSpPr>
        <p:grpSp>
          <p:nvGrpSpPr>
            <p:cNvPr id="27" name="组合 26"/>
            <p:cNvGrpSpPr/>
            <p:nvPr/>
          </p:nvGrpSpPr>
          <p:grpSpPr>
            <a:xfrm>
              <a:off x="0" y="171450"/>
              <a:ext cx="12192000" cy="711200"/>
              <a:chOff x="0" y="171450"/>
              <a:chExt cx="12192000" cy="711200"/>
            </a:xfrm>
          </p:grpSpPr>
          <p:sp>
            <p:nvSpPr>
              <p:cNvPr id="29" name="矩形 28"/>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8"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32" name="组合 31"/>
          <p:cNvGrpSpPr/>
          <p:nvPr/>
        </p:nvGrpSpPr>
        <p:grpSpPr>
          <a:xfrm>
            <a:off x="685800" y="1117600"/>
            <a:ext cx="3218180" cy="502285"/>
            <a:chOff x="733252" y="1326689"/>
            <a:chExt cx="2586071" cy="502112"/>
          </a:xfrm>
        </p:grpSpPr>
        <p:sp>
          <p:nvSpPr>
            <p:cNvPr id="34" name="矩形: 圆角 33"/>
            <p:cNvSpPr/>
            <p:nvPr/>
          </p:nvSpPr>
          <p:spPr>
            <a:xfrm>
              <a:off x="733252" y="1326689"/>
              <a:ext cx="2586071"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文本框 34"/>
            <p:cNvSpPr txBox="true"/>
            <p:nvPr/>
          </p:nvSpPr>
          <p:spPr>
            <a:xfrm>
              <a:off x="733252" y="1377690"/>
              <a:ext cx="2474365" cy="398643"/>
            </a:xfrm>
            <a:prstGeom prst="rect">
              <a:avLst/>
            </a:prstGeom>
            <a:noFill/>
          </p:spPr>
          <p:txBody>
            <a:bodyPr wrap="square" rtlCol="0">
              <a:spAutoFit/>
            </a:bodyPr>
            <a:lstStyle/>
            <a:p>
              <a:r>
                <a:rPr lang="zh-CN" altLang="en-US" sz="2000" b="1" kern="100" dirty="0">
                  <a:solidFill>
                    <a:srgbClr val="0070C0"/>
                  </a:solidFill>
                  <a:cs typeface="+mn-ea"/>
                  <a:sym typeface="+mn-lt"/>
                </a:rPr>
                <a:t>（三）电子商务突破工程</a:t>
              </a:r>
              <a:endParaRPr lang="en-US" altLang="zh-CN" sz="2000" b="1" kern="100" dirty="0">
                <a:solidFill>
                  <a:srgbClr val="0070C0"/>
                </a:solidFill>
                <a:cs typeface="+mn-ea"/>
                <a:sym typeface="+mn-lt"/>
              </a:endParaRPr>
            </a:p>
          </p:txBody>
        </p:sp>
      </p:grpSp>
      <p:grpSp>
        <p:nvGrpSpPr>
          <p:cNvPr id="2" name="组合 1"/>
          <p:cNvGrpSpPr/>
          <p:nvPr/>
        </p:nvGrpSpPr>
        <p:grpSpPr>
          <a:xfrm>
            <a:off x="3904746" y="1117601"/>
            <a:ext cx="3956484" cy="502470"/>
            <a:chOff x="3904746" y="1117601"/>
            <a:chExt cx="3956484" cy="502470"/>
          </a:xfrm>
        </p:grpSpPr>
        <p:sp>
          <p:nvSpPr>
            <p:cNvPr id="39" name="矩形: 圆角 38"/>
            <p:cNvSpPr/>
            <p:nvPr/>
          </p:nvSpPr>
          <p:spPr>
            <a:xfrm>
              <a:off x="4817438" y="1117601"/>
              <a:ext cx="3043792"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二是培育电商示范企业</a:t>
              </a:r>
              <a:endParaRPr lang="zh-CN" altLang="en-US" b="1" dirty="0">
                <a:solidFill>
                  <a:schemeClr val="bg1"/>
                </a:solidFill>
                <a:cs typeface="+mn-ea"/>
                <a:sym typeface="+mn-lt"/>
              </a:endParaRPr>
            </a:p>
          </p:txBody>
        </p:sp>
        <p:cxnSp>
          <p:nvCxnSpPr>
            <p:cNvPr id="42" name="直接连接符 41"/>
            <p:cNvCxnSpPr/>
            <p:nvPr/>
          </p:nvCxnSpPr>
          <p:spPr>
            <a:xfrm>
              <a:off x="3904746"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
        <p:nvSpPr>
          <p:cNvPr id="8" name="文本框 7"/>
          <p:cNvSpPr txBox="true"/>
          <p:nvPr/>
        </p:nvSpPr>
        <p:spPr>
          <a:xfrm>
            <a:off x="2235556" y="1791108"/>
            <a:ext cx="8415803" cy="369332"/>
          </a:xfrm>
          <a:prstGeom prst="rect">
            <a:avLst/>
          </a:prstGeom>
          <a:noFill/>
        </p:spPr>
        <p:txBody>
          <a:bodyPr wrap="square" rtlCol="0">
            <a:spAutoFit/>
          </a:bodyPr>
          <a:lstStyle/>
          <a:p>
            <a:r>
              <a:rPr lang="zh-CN" altLang="en-US" b="1" kern="100" spc="30" dirty="0">
                <a:solidFill>
                  <a:schemeClr val="tx1">
                    <a:lumMod val="95000"/>
                    <a:lumOff val="5000"/>
                  </a:schemeClr>
                </a:solidFill>
                <a:cs typeface="+mn-ea"/>
              </a:rPr>
              <a:t>支持具备条件的电商企业向平台化转型，实现采购、生产、销售全流程电子商务</a:t>
            </a:r>
            <a:endParaRPr lang="zh-CN" altLang="en-US" b="1" kern="100" spc="30" dirty="0">
              <a:solidFill>
                <a:schemeClr val="tx1">
                  <a:lumMod val="95000"/>
                  <a:lumOff val="5000"/>
                </a:schemeClr>
              </a:solidFill>
              <a:cs typeface="+mn-ea"/>
            </a:endParaRPr>
          </a:p>
        </p:txBody>
      </p:sp>
      <p:pic>
        <p:nvPicPr>
          <p:cNvPr id="3" name="图片 2"/>
          <p:cNvPicPr>
            <a:picLocks noChangeAspect="true"/>
          </p:cNvPicPr>
          <p:nvPr/>
        </p:nvPicPr>
        <p:blipFill rotWithShape="true">
          <a:blip r:embed="rId2" cstate="print">
            <a:extLst>
              <a:ext uri="{28A0092B-C50C-407E-A947-70E740481C1C}">
                <a14:useLocalDpi xmlns:a14="http://schemas.microsoft.com/office/drawing/2010/main" val="false"/>
              </a:ext>
            </a:extLst>
          </a:blip>
          <a:srcRect t="21058"/>
          <a:stretch>
            <a:fillRect/>
          </a:stretch>
        </p:blipFill>
        <p:spPr>
          <a:xfrm>
            <a:off x="319087" y="2939454"/>
            <a:ext cx="2903211" cy="171955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 name="图片 4"/>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1856097" y="4806093"/>
            <a:ext cx="2732402" cy="182046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nodeType="with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par>
                                <p:cTn id="22" presetID="10"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1500"/>
                            </p:stCondLst>
                            <p:childTnLst>
                              <p:par>
                                <p:cTn id="26" presetID="14" presetClass="entr" presetSubtype="1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randombar(horizontal)">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true"/>
          </p:cNvPicPr>
          <p:nvPr/>
        </p:nvPicPr>
        <p:blipFill rotWithShape="true">
          <a:blip r:embed="rId1" cstate="print">
            <a:extLst>
              <a:ext uri="{BEBA8EAE-BF5A-486C-A8C5-ECC9F3942E4B}">
                <a14:imgProps xmlns:a14="http://schemas.microsoft.com/office/drawing/2010/main">
                  <a14:imgLayer r:embed="rId2">
                    <a14:imgEffect>
                      <a14:brightnessContrast bright="26000" contrast="10000"/>
                    </a14:imgEffect>
                  </a14:imgLayer>
                </a14:imgProps>
              </a:ext>
              <a:ext uri="{28A0092B-C50C-407E-A947-70E740481C1C}">
                <a14:useLocalDpi xmlns:a14="http://schemas.microsoft.com/office/drawing/2010/main" val="false"/>
              </a:ext>
            </a:extLst>
          </a:blip>
          <a:srcRect l="8160" t="7322" r="5311"/>
          <a:stretch>
            <a:fillRect/>
          </a:stretch>
        </p:blipFill>
        <p:spPr>
          <a:xfrm>
            <a:off x="8671742" y="1608200"/>
            <a:ext cx="2778522" cy="216805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48" name="图片 47"/>
          <p:cNvPicPr>
            <a:picLocks noChangeAspect="true"/>
          </p:cNvPicPr>
          <p:nvPr/>
        </p:nvPicPr>
        <p:blipFill rotWithShape="true">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false"/>
              </a:ext>
            </a:extLst>
          </a:blip>
          <a:srcRect l="1" r="3882"/>
          <a:stretch>
            <a:fillRect/>
          </a:stretch>
        </p:blipFill>
        <p:spPr>
          <a:xfrm>
            <a:off x="8671742" y="4347048"/>
            <a:ext cx="2778522" cy="216805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grpSp>
        <p:nvGrpSpPr>
          <p:cNvPr id="3" name="组合 2"/>
          <p:cNvGrpSpPr/>
          <p:nvPr/>
        </p:nvGrpSpPr>
        <p:grpSpPr>
          <a:xfrm>
            <a:off x="741736" y="1838327"/>
            <a:ext cx="7707980" cy="1933574"/>
            <a:chOff x="741736" y="1838327"/>
            <a:chExt cx="7707980" cy="1933574"/>
          </a:xfrm>
        </p:grpSpPr>
        <p:sp>
          <p:nvSpPr>
            <p:cNvPr id="26" name="矩形 25"/>
            <p:cNvSpPr/>
            <p:nvPr/>
          </p:nvSpPr>
          <p:spPr>
            <a:xfrm>
              <a:off x="741736" y="1838327"/>
              <a:ext cx="7707980" cy="1933574"/>
            </a:xfrm>
            <a:prstGeom prst="rect">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lnSpc>
                  <a:spcPct val="200000"/>
                </a:lnSpc>
              </a:pPr>
              <a:endParaRPr lang="zh-CN" altLang="en-US" dirty="0">
                <a:solidFill>
                  <a:schemeClr val="bg1"/>
                </a:solidFill>
                <a:cs typeface="+mn-ea"/>
                <a:sym typeface="+mn-lt"/>
              </a:endParaRPr>
            </a:p>
          </p:txBody>
        </p:sp>
        <p:sp>
          <p:nvSpPr>
            <p:cNvPr id="25" name="文本框 24"/>
            <p:cNvSpPr txBox="true"/>
            <p:nvPr/>
          </p:nvSpPr>
          <p:spPr>
            <a:xfrm>
              <a:off x="955351" y="1972811"/>
              <a:ext cx="7420148" cy="1582869"/>
            </a:xfrm>
            <a:prstGeom prst="rect">
              <a:avLst/>
            </a:prstGeom>
            <a:noFill/>
          </p:spPr>
          <p:txBody>
            <a:bodyPr wrap="square">
              <a:spAutoFit/>
            </a:bodyPr>
            <a:lstStyle/>
            <a:p>
              <a:pPr marL="285750" marR="0" indent="-285750" algn="just">
                <a:lnSpc>
                  <a:spcPct val="200000"/>
                </a:lnSpc>
                <a:spcBef>
                  <a:spcPts val="0"/>
                </a:spcBef>
                <a:spcAft>
                  <a:spcPts val="0"/>
                </a:spcAft>
                <a:buClr>
                  <a:srgbClr val="0070C0"/>
                </a:buClr>
                <a:buFont typeface="Wingdings" panose="05000000000000000000" pitchFamily="2" charset="2"/>
                <a:buChar char="ü"/>
              </a:pPr>
              <a:r>
                <a:rPr lang="zh-CN" altLang="en-US" sz="1700" kern="100" spc="30" dirty="0">
                  <a:effectLst/>
                  <a:cs typeface="+mn-ea"/>
                  <a:sym typeface="+mn-lt"/>
                </a:rPr>
                <a:t>积极发展社区团购，促进无接触配送等新模式、新业态发展。</a:t>
              </a:r>
              <a:endParaRPr lang="en-US" altLang="zh-CN" sz="1700" kern="100" spc="30" dirty="0">
                <a:effectLst/>
                <a:cs typeface="+mn-ea"/>
                <a:sym typeface="+mn-lt"/>
              </a:endParaRPr>
            </a:p>
            <a:p>
              <a:pPr marL="285750" marR="0" indent="-285750" algn="just">
                <a:lnSpc>
                  <a:spcPct val="200000"/>
                </a:lnSpc>
                <a:spcBef>
                  <a:spcPts val="0"/>
                </a:spcBef>
                <a:spcAft>
                  <a:spcPts val="0"/>
                </a:spcAft>
                <a:buClr>
                  <a:srgbClr val="0070C0"/>
                </a:buClr>
                <a:buFont typeface="Wingdings" panose="05000000000000000000" pitchFamily="2" charset="2"/>
                <a:buChar char="ü"/>
              </a:pPr>
              <a:r>
                <a:rPr lang="zh-CN" altLang="en-US" sz="1700" kern="100" spc="30" dirty="0">
                  <a:effectLst/>
                  <a:cs typeface="+mn-ea"/>
                  <a:sym typeface="+mn-lt"/>
                </a:rPr>
                <a:t>鼓励传统商贸企业积极探索社区电子商务发展新模式，提供购物、缴费、订餐、家政等电商服务，为社区居民提供多样化、专业化、精准化服务。</a:t>
              </a:r>
              <a:endParaRPr lang="zh-CN" altLang="en-US" sz="1700" kern="100" spc="30" dirty="0">
                <a:effectLst/>
                <a:cs typeface="+mn-ea"/>
                <a:sym typeface="+mn-lt"/>
              </a:endParaRPr>
            </a:p>
          </p:txBody>
        </p:sp>
      </p:grpSp>
      <p:grpSp>
        <p:nvGrpSpPr>
          <p:cNvPr id="5" name="组合 4"/>
          <p:cNvGrpSpPr/>
          <p:nvPr/>
        </p:nvGrpSpPr>
        <p:grpSpPr>
          <a:xfrm>
            <a:off x="741736" y="4483100"/>
            <a:ext cx="7707980" cy="2032001"/>
            <a:chOff x="741736" y="4483100"/>
            <a:chExt cx="7707980" cy="2032001"/>
          </a:xfrm>
        </p:grpSpPr>
        <p:sp>
          <p:nvSpPr>
            <p:cNvPr id="43" name="矩形 42"/>
            <p:cNvSpPr/>
            <p:nvPr/>
          </p:nvSpPr>
          <p:spPr>
            <a:xfrm>
              <a:off x="741736" y="4483100"/>
              <a:ext cx="7707980" cy="2032001"/>
            </a:xfrm>
            <a:prstGeom prst="rect">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a:solidFill>
                  <a:schemeClr val="bg1"/>
                </a:solidFill>
                <a:cs typeface="+mn-ea"/>
                <a:sym typeface="+mn-lt"/>
              </a:endParaRPr>
            </a:p>
          </p:txBody>
        </p:sp>
        <p:sp>
          <p:nvSpPr>
            <p:cNvPr id="47" name="文本框 46"/>
            <p:cNvSpPr txBox="true"/>
            <p:nvPr/>
          </p:nvSpPr>
          <p:spPr>
            <a:xfrm>
              <a:off x="834852" y="4487115"/>
              <a:ext cx="7420148" cy="2007986"/>
            </a:xfrm>
            <a:prstGeom prst="rect">
              <a:avLst/>
            </a:prstGeom>
            <a:noFill/>
          </p:spPr>
          <p:txBody>
            <a:bodyPr wrap="square">
              <a:spAutoFit/>
            </a:bodyPr>
            <a:lstStyle/>
            <a:p>
              <a:pPr marL="285750" marR="0" indent="-285750" algn="just">
                <a:lnSpc>
                  <a:spcPct val="150000"/>
                </a:lnSpc>
                <a:spcBef>
                  <a:spcPts val="0"/>
                </a:spcBef>
                <a:spcAft>
                  <a:spcPts val="0"/>
                </a:spcAft>
                <a:buClr>
                  <a:srgbClr val="0070C0"/>
                </a:buClr>
                <a:buFont typeface="Wingdings" panose="05000000000000000000" pitchFamily="2" charset="2"/>
                <a:buChar char="ü"/>
              </a:pPr>
              <a:r>
                <a:rPr lang="zh-CN" altLang="en-US" sz="1700" kern="100" spc="30" dirty="0">
                  <a:effectLst/>
                  <a:cs typeface="+mn-ea"/>
                  <a:sym typeface="+mn-lt"/>
                </a:rPr>
                <a:t>鼓励发展直播电商、社交电商、社区电商、云逛街等新模式，打造集主播、选品、营销、售后、物流等功能为一体的直播电商生态圈。</a:t>
              </a:r>
              <a:endParaRPr lang="zh-CN" altLang="en-US" sz="1700" kern="100" spc="30" dirty="0">
                <a:effectLst/>
                <a:cs typeface="+mn-ea"/>
                <a:sym typeface="+mn-lt"/>
              </a:endParaRPr>
            </a:p>
            <a:p>
              <a:pPr marL="285750" marR="0" indent="-285750" algn="just">
                <a:lnSpc>
                  <a:spcPct val="150000"/>
                </a:lnSpc>
                <a:spcBef>
                  <a:spcPts val="0"/>
                </a:spcBef>
                <a:spcAft>
                  <a:spcPts val="0"/>
                </a:spcAft>
                <a:buClr>
                  <a:srgbClr val="0070C0"/>
                </a:buClr>
                <a:buFont typeface="Wingdings" panose="05000000000000000000" pitchFamily="2" charset="2"/>
                <a:buChar char="ü"/>
              </a:pPr>
              <a:r>
                <a:rPr lang="zh-CN" altLang="en-US" sz="1700" kern="100" spc="30" dirty="0">
                  <a:effectLst/>
                  <a:cs typeface="+mn-ea"/>
                  <a:sym typeface="+mn-lt"/>
                </a:rPr>
                <a:t>壮大直播电商主体，引进网红直播运营机构，提高网红直播服务能力和运营能力，推动直播电商赋能传统实体经济转型升级，举办电商直播节等活动，加快直播电商发展。 </a:t>
              </a:r>
              <a:endParaRPr lang="zh-CN" altLang="en-US" sz="1700" kern="100" dirty="0">
                <a:effectLst/>
                <a:cs typeface="+mn-ea"/>
                <a:sym typeface="+mn-lt"/>
              </a:endParaRPr>
            </a:p>
          </p:txBody>
        </p:sp>
      </p:grpSp>
      <p:grpSp>
        <p:nvGrpSpPr>
          <p:cNvPr id="23" name="组合 22"/>
          <p:cNvGrpSpPr/>
          <p:nvPr/>
        </p:nvGrpSpPr>
        <p:grpSpPr>
          <a:xfrm>
            <a:off x="0" y="171450"/>
            <a:ext cx="12192000" cy="711200"/>
            <a:chOff x="0" y="171450"/>
            <a:chExt cx="12192000" cy="711200"/>
          </a:xfrm>
        </p:grpSpPr>
        <p:grpSp>
          <p:nvGrpSpPr>
            <p:cNvPr id="24" name="组合 23"/>
            <p:cNvGrpSpPr/>
            <p:nvPr/>
          </p:nvGrpSpPr>
          <p:grpSpPr>
            <a:xfrm>
              <a:off x="0" y="171450"/>
              <a:ext cx="12192000" cy="711200"/>
              <a:chOff x="0" y="171450"/>
              <a:chExt cx="12192000" cy="711200"/>
            </a:xfrm>
          </p:grpSpPr>
          <p:sp>
            <p:nvSpPr>
              <p:cNvPr id="28" name="矩形 27"/>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7"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30" name="组合 29"/>
          <p:cNvGrpSpPr/>
          <p:nvPr/>
        </p:nvGrpSpPr>
        <p:grpSpPr>
          <a:xfrm>
            <a:off x="685800" y="1117600"/>
            <a:ext cx="3218180" cy="502005"/>
            <a:chOff x="733252" y="1326689"/>
            <a:chExt cx="2586071" cy="502112"/>
          </a:xfrm>
        </p:grpSpPr>
        <p:sp>
          <p:nvSpPr>
            <p:cNvPr id="31" name="矩形: 圆角 30"/>
            <p:cNvSpPr/>
            <p:nvPr/>
          </p:nvSpPr>
          <p:spPr>
            <a:xfrm>
              <a:off x="733252" y="1326689"/>
              <a:ext cx="2586071"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文本框 32"/>
            <p:cNvSpPr txBox="true"/>
            <p:nvPr/>
          </p:nvSpPr>
          <p:spPr>
            <a:xfrm>
              <a:off x="733252" y="1377690"/>
              <a:ext cx="2474365" cy="398865"/>
            </a:xfrm>
            <a:prstGeom prst="rect">
              <a:avLst/>
            </a:prstGeom>
            <a:noFill/>
          </p:spPr>
          <p:txBody>
            <a:bodyPr wrap="square" rtlCol="0">
              <a:spAutoFit/>
            </a:bodyPr>
            <a:lstStyle/>
            <a:p>
              <a:r>
                <a:rPr lang="zh-CN" altLang="en-US" sz="2000" b="1" kern="100" dirty="0">
                  <a:solidFill>
                    <a:srgbClr val="0070C0"/>
                  </a:solidFill>
                  <a:cs typeface="+mn-ea"/>
                  <a:sym typeface="+mn-lt"/>
                </a:rPr>
                <a:t>（三）电子商务突破工程</a:t>
              </a:r>
              <a:endParaRPr lang="en-US" altLang="zh-CN" sz="2000" b="1" kern="100" dirty="0">
                <a:solidFill>
                  <a:srgbClr val="0070C0"/>
                </a:solidFill>
                <a:cs typeface="+mn-ea"/>
                <a:sym typeface="+mn-lt"/>
              </a:endParaRPr>
            </a:p>
          </p:txBody>
        </p:sp>
      </p:grpSp>
      <p:grpSp>
        <p:nvGrpSpPr>
          <p:cNvPr id="2" name="组合 1"/>
          <p:cNvGrpSpPr/>
          <p:nvPr/>
        </p:nvGrpSpPr>
        <p:grpSpPr>
          <a:xfrm>
            <a:off x="3904746" y="1117601"/>
            <a:ext cx="3286630" cy="502470"/>
            <a:chOff x="3904746" y="1117601"/>
            <a:chExt cx="3286630" cy="502470"/>
          </a:xfrm>
        </p:grpSpPr>
        <p:sp>
          <p:nvSpPr>
            <p:cNvPr id="15" name="矩形: 圆角 14"/>
            <p:cNvSpPr/>
            <p:nvPr/>
          </p:nvSpPr>
          <p:spPr>
            <a:xfrm>
              <a:off x="4419876" y="1117601"/>
              <a:ext cx="2771500"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三是推动社区电商发展</a:t>
              </a:r>
              <a:endParaRPr lang="zh-CN" altLang="en-US" b="1" dirty="0">
                <a:solidFill>
                  <a:schemeClr val="bg1"/>
                </a:solidFill>
                <a:cs typeface="+mn-ea"/>
                <a:sym typeface="+mn-lt"/>
              </a:endParaRPr>
            </a:p>
          </p:txBody>
        </p:sp>
        <p:cxnSp>
          <p:nvCxnSpPr>
            <p:cNvPr id="36" name="直接连接符 35"/>
            <p:cNvCxnSpPr/>
            <p:nvPr/>
          </p:nvCxnSpPr>
          <p:spPr>
            <a:xfrm>
              <a:off x="3904746" y="1368836"/>
              <a:ext cx="411196"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685627" y="3863565"/>
            <a:ext cx="3118277" cy="502112"/>
            <a:chOff x="733252" y="1326689"/>
            <a:chExt cx="2586071" cy="502112"/>
          </a:xfrm>
        </p:grpSpPr>
        <p:sp>
          <p:nvSpPr>
            <p:cNvPr id="49" name="矩形: 圆角 48"/>
            <p:cNvSpPr/>
            <p:nvPr/>
          </p:nvSpPr>
          <p:spPr>
            <a:xfrm>
              <a:off x="733252" y="1326689"/>
              <a:ext cx="2586071"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文本框 49"/>
            <p:cNvSpPr txBox="true"/>
            <p:nvPr/>
          </p:nvSpPr>
          <p:spPr>
            <a:xfrm>
              <a:off x="733252" y="1377690"/>
              <a:ext cx="2474365" cy="400110"/>
            </a:xfrm>
            <a:prstGeom prst="rect">
              <a:avLst/>
            </a:prstGeom>
            <a:noFill/>
          </p:spPr>
          <p:txBody>
            <a:bodyPr wrap="square" rtlCol="0">
              <a:spAutoFit/>
            </a:bodyPr>
            <a:lstStyle/>
            <a:p>
              <a:r>
                <a:rPr lang="zh-CN" altLang="en-US" sz="2000" b="1" kern="100" dirty="0">
                  <a:solidFill>
                    <a:srgbClr val="0070C0"/>
                  </a:solidFill>
                  <a:cs typeface="+mn-ea"/>
                  <a:sym typeface="+mn-lt"/>
                </a:rPr>
                <a:t>（三）电子商务突破工程</a:t>
              </a:r>
              <a:endParaRPr lang="en-US" altLang="zh-CN" sz="2000" b="1" kern="100" dirty="0">
                <a:solidFill>
                  <a:srgbClr val="0070C0"/>
                </a:solidFill>
                <a:cs typeface="+mn-ea"/>
                <a:sym typeface="+mn-lt"/>
              </a:endParaRPr>
            </a:p>
          </p:txBody>
        </p:sp>
      </p:grpSp>
      <p:grpSp>
        <p:nvGrpSpPr>
          <p:cNvPr id="4" name="组合 3"/>
          <p:cNvGrpSpPr/>
          <p:nvPr/>
        </p:nvGrpSpPr>
        <p:grpSpPr>
          <a:xfrm>
            <a:off x="3904746" y="3863565"/>
            <a:ext cx="3286630" cy="502470"/>
            <a:chOff x="3904746" y="3863565"/>
            <a:chExt cx="3286630" cy="502470"/>
          </a:xfrm>
        </p:grpSpPr>
        <p:sp>
          <p:nvSpPr>
            <p:cNvPr id="40" name="矩形: 圆角 39"/>
            <p:cNvSpPr/>
            <p:nvPr/>
          </p:nvSpPr>
          <p:spPr>
            <a:xfrm>
              <a:off x="4419876" y="3863565"/>
              <a:ext cx="2771500"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四是大力发展直播经济</a:t>
              </a:r>
              <a:endParaRPr lang="zh-CN" altLang="en-US" b="1" dirty="0">
                <a:solidFill>
                  <a:schemeClr val="bg1"/>
                </a:solidFill>
                <a:cs typeface="+mn-ea"/>
                <a:sym typeface="+mn-lt"/>
              </a:endParaRPr>
            </a:p>
          </p:txBody>
        </p:sp>
        <p:cxnSp>
          <p:nvCxnSpPr>
            <p:cNvPr id="51" name="直接连接符 50"/>
            <p:cNvCxnSpPr/>
            <p:nvPr/>
          </p:nvCxnSpPr>
          <p:spPr>
            <a:xfrm>
              <a:off x="3904746" y="4114800"/>
              <a:ext cx="411196"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anim calcmode="lin" valueType="num">
                                      <p:cBhvr>
                                        <p:cTn id="17" dur="500" fill="hold"/>
                                        <p:tgtEl>
                                          <p:spTgt spid="8"/>
                                        </p:tgtEl>
                                        <p:attrNameLst>
                                          <p:attrName>ppt_x</p:attrName>
                                        </p:attrNameLst>
                                      </p:cBhvr>
                                      <p:tavLst>
                                        <p:tav tm="0">
                                          <p:val>
                                            <p:strVal val="#ppt_x"/>
                                          </p:val>
                                        </p:tav>
                                        <p:tav tm="100000">
                                          <p:val>
                                            <p:strVal val="#ppt_x"/>
                                          </p:val>
                                        </p:tav>
                                      </p:tavLst>
                                    </p:anim>
                                    <p:anim calcmode="lin" valueType="num">
                                      <p:cBhvr>
                                        <p:cTn id="18" dur="500" fill="hold"/>
                                        <p:tgtEl>
                                          <p:spTgt spid="8"/>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1000"/>
                                        <p:tgtEl>
                                          <p:spTgt spid="48"/>
                                        </p:tgtEl>
                                      </p:cBhvr>
                                    </p:animEffect>
                                    <p:anim calcmode="lin" valueType="num">
                                      <p:cBhvr>
                                        <p:cTn id="32" dur="1000" fill="hold"/>
                                        <p:tgtEl>
                                          <p:spTgt spid="48"/>
                                        </p:tgtEl>
                                        <p:attrNameLst>
                                          <p:attrName>ppt_x</p:attrName>
                                        </p:attrNameLst>
                                      </p:cBhvr>
                                      <p:tavLst>
                                        <p:tav tm="0">
                                          <p:val>
                                            <p:strVal val="#ppt_x"/>
                                          </p:val>
                                        </p:tav>
                                        <p:tav tm="100000">
                                          <p:val>
                                            <p:strVal val="#ppt_x"/>
                                          </p:val>
                                        </p:tav>
                                      </p:tavLst>
                                    </p:anim>
                                    <p:anim calcmode="lin" valueType="num">
                                      <p:cBhvr>
                                        <p:cTn id="3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true"/>
          </p:cNvPicPr>
          <p:nvPr/>
        </p:nvPicPr>
        <p:blipFill rotWithShape="true">
          <a:blip r:embed="rId1" cstate="print">
            <a:extLst>
              <a:ext uri="{28A0092B-C50C-407E-A947-70E740481C1C}">
                <a14:useLocalDpi xmlns:a14="http://schemas.microsoft.com/office/drawing/2010/main" val="false"/>
              </a:ext>
            </a:extLst>
          </a:blip>
          <a:srcRect t="7817" b="27894"/>
          <a:stretch>
            <a:fillRect/>
          </a:stretch>
        </p:blipFill>
        <p:spPr>
          <a:xfrm>
            <a:off x="-3" y="1631861"/>
            <a:ext cx="12192000" cy="5226139"/>
          </a:xfrm>
          <a:prstGeom prst="rect">
            <a:avLst/>
          </a:prstGeom>
        </p:spPr>
      </p:pic>
      <p:pic>
        <p:nvPicPr>
          <p:cNvPr id="18" name="图片 17"/>
          <p:cNvPicPr>
            <a:picLocks noChangeAspect="true"/>
          </p:cNvPicPr>
          <p:nvPr/>
        </p:nvPicPr>
        <p:blipFill rotWithShape="true">
          <a:blip r:embed="rId2" cstate="print">
            <a:extLst>
              <a:ext uri="{28A0092B-C50C-407E-A947-70E740481C1C}">
                <a14:useLocalDpi xmlns:a14="http://schemas.microsoft.com/office/drawing/2010/main" val="false"/>
              </a:ext>
            </a:extLst>
          </a:blip>
          <a:srcRect r="17012" b="7189"/>
          <a:stretch>
            <a:fillRect/>
          </a:stretch>
        </p:blipFill>
        <p:spPr>
          <a:xfrm>
            <a:off x="-1" y="0"/>
            <a:ext cx="12192001" cy="3606800"/>
          </a:xfrm>
          <a:prstGeom prst="rect">
            <a:avLst/>
          </a:prstGeom>
        </p:spPr>
      </p:pic>
      <p:sp>
        <p:nvSpPr>
          <p:cNvPr id="21" name="矩形 20"/>
          <p:cNvSpPr/>
          <p:nvPr/>
        </p:nvSpPr>
        <p:spPr>
          <a:xfrm>
            <a:off x="-2" y="0"/>
            <a:ext cx="12192001" cy="3606800"/>
          </a:xfrm>
          <a:prstGeom prst="rect">
            <a:avLst/>
          </a:prstGeom>
          <a:gradFill>
            <a:gsLst>
              <a:gs pos="99000">
                <a:srgbClr val="007CC8">
                  <a:alpha val="68000"/>
                </a:srgbClr>
              </a:gs>
              <a:gs pos="0">
                <a:srgbClr val="007CC8"/>
              </a:gs>
            </a:gsLst>
            <a:lin ang="5400000" scaled="true"/>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23" name="矩形 22"/>
          <p:cNvSpPr/>
          <p:nvPr/>
        </p:nvSpPr>
        <p:spPr>
          <a:xfrm>
            <a:off x="-2" y="3606800"/>
            <a:ext cx="12192002" cy="1016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文本占位符 8"/>
          <p:cNvSpPr txBox="true"/>
          <p:nvPr/>
        </p:nvSpPr>
        <p:spPr>
          <a:xfrm>
            <a:off x="1536700" y="1495354"/>
            <a:ext cx="2104811" cy="2320958"/>
          </a:xfrm>
          <a:prstGeom prst="rect">
            <a:avLst/>
          </a:prstGeom>
        </p:spPr>
        <p:txBody>
          <a:bodyPr vert="horz" wrap="none" lIns="0" tIns="45720" rIns="0" bIns="45720" rtlCol="0">
            <a:noAutofit/>
          </a:bodyPr>
          <a:lstStyle>
            <a:lvl1pPr marL="0" indent="0" algn="ctr" defTabSz="457200" rtl="0" eaLnBrk="1" latinLnBrk="0" hangingPunct="1">
              <a:lnSpc>
                <a:spcPct val="100000"/>
              </a:lnSpc>
              <a:spcBef>
                <a:spcPts val="0"/>
              </a:spcBef>
              <a:buFontTx/>
              <a:buNone/>
              <a:defRPr lang="en-US" altLang="zh-CN" sz="16600" b="1" kern="1200" spc="600" dirty="0">
                <a:ln w="19050">
                  <a:gradFill>
                    <a:gsLst>
                      <a:gs pos="23000">
                        <a:schemeClr val="bg1"/>
                      </a:gs>
                      <a:gs pos="56000">
                        <a:schemeClr val="bg1">
                          <a:alpha val="0"/>
                        </a:schemeClr>
                      </a:gs>
                      <a:gs pos="100000">
                        <a:schemeClr val="bg1">
                          <a:alpha val="0"/>
                        </a:schemeClr>
                      </a:gs>
                    </a:gsLst>
                    <a:lin ang="5400000" scaled="true"/>
                  </a:gradFill>
                </a:ln>
                <a:gradFill>
                  <a:gsLst>
                    <a:gs pos="17000">
                      <a:schemeClr val="bg1">
                        <a:alpha val="74000"/>
                      </a:schemeClr>
                    </a:gs>
                    <a:gs pos="58000">
                      <a:srgbClr val="FFFFFF">
                        <a:alpha val="24000"/>
                      </a:srgbClr>
                    </a:gs>
                    <a:gs pos="83000">
                      <a:schemeClr val="bg1">
                        <a:alpha val="0"/>
                      </a:schemeClr>
                    </a:gs>
                  </a:gsLst>
                  <a:lin ang="5400000" scaled="true"/>
                </a:gradFill>
                <a:latin typeface="Impact" panose="020B0806030902050204" pitchFamily="34" charset="0"/>
                <a:ea typeface="+mn-ea"/>
                <a:cs typeface="+mn-cs"/>
              </a:defRPr>
            </a:lvl1pPr>
            <a:lvl2pPr marL="685800" indent="-228600" algn="l" defTabSz="914400" rtl="0" eaLnBrk="1" latinLnBrk="0" hangingPunct="1">
              <a:lnSpc>
                <a:spcPct val="100000"/>
              </a:lnSpc>
              <a:spcBef>
                <a:spcPts val="0"/>
              </a:spcBef>
              <a:buFont typeface="Arial" panose="0208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8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0"/>
              </a:spcBef>
              <a:buFont typeface="Arial" panose="0208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0"/>
              </a:spcBef>
              <a:buFont typeface="Arial" panose="0208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r>
              <a:rPr lang="en-US" altLang="zh-CN">
                <a:latin typeface="+mn-lt"/>
                <a:cs typeface="+mn-ea"/>
                <a:sym typeface="+mn-lt"/>
              </a:rPr>
              <a:t>0</a:t>
            </a:r>
            <a:r>
              <a:rPr lang="zh-CN" altLang="en-US" sz="100">
                <a:latin typeface="+mn-lt"/>
                <a:cs typeface="+mn-ea"/>
                <a:sym typeface="+mn-lt"/>
              </a:rPr>
              <a:t> </a:t>
            </a:r>
            <a:r>
              <a:rPr lang="en-US" altLang="zh-CN">
                <a:latin typeface="+mn-lt"/>
                <a:cs typeface="+mn-ea"/>
                <a:sym typeface="+mn-lt"/>
              </a:rPr>
              <a:t>1</a:t>
            </a:r>
            <a:endParaRPr lang="en-US" altLang="zh-CN">
              <a:latin typeface="+mn-lt"/>
              <a:cs typeface="+mn-ea"/>
              <a:sym typeface="+mn-lt"/>
            </a:endParaRPr>
          </a:p>
        </p:txBody>
      </p:sp>
      <p:sp>
        <p:nvSpPr>
          <p:cNvPr id="26" name="矩形 25"/>
          <p:cNvSpPr/>
          <p:nvPr/>
        </p:nvSpPr>
        <p:spPr>
          <a:xfrm>
            <a:off x="-6" y="3708400"/>
            <a:ext cx="12192001" cy="3149600"/>
          </a:xfrm>
          <a:prstGeom prst="rect">
            <a:avLst/>
          </a:prstGeom>
          <a:solidFill>
            <a:srgbClr val="FFFFFF">
              <a:alpha val="8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标题 5"/>
          <p:cNvSpPr txBox="true"/>
          <p:nvPr/>
        </p:nvSpPr>
        <p:spPr>
          <a:xfrm>
            <a:off x="1703705" y="4665980"/>
            <a:ext cx="5544820" cy="92329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5000" b="1" kern="100" dirty="0">
                <a:latin typeface="+mn-lt"/>
                <a:ea typeface="+mn-ea"/>
                <a:cs typeface="+mn-ea"/>
                <a:sym typeface="+mn-lt"/>
              </a:rPr>
              <a:t>认清聊城商务</a:t>
            </a:r>
            <a:r>
              <a:rPr lang="zh-CN" altLang="en-US" sz="5000" b="1" kern="100" dirty="0" smtClean="0">
                <a:latin typeface="+mn-lt"/>
                <a:ea typeface="+mn-ea"/>
                <a:cs typeface="+mn-ea"/>
                <a:sym typeface="+mn-lt"/>
              </a:rPr>
              <a:t>发展</a:t>
            </a:r>
            <a:endParaRPr lang="en-US" sz="5000" b="1" kern="100" dirty="0">
              <a:latin typeface="+mn-lt"/>
              <a:ea typeface="+mn-ea"/>
              <a:cs typeface="+mn-ea"/>
              <a:sym typeface="+mn-lt"/>
            </a:endParaRPr>
          </a:p>
        </p:txBody>
      </p:sp>
      <p:pic>
        <p:nvPicPr>
          <p:cNvPr id="5" name="图片 4"/>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7248525" y="4400549"/>
            <a:ext cx="2905565" cy="9091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46087" y="1906099"/>
            <a:ext cx="3817332" cy="4404286"/>
            <a:chOff x="559117" y="1790700"/>
            <a:chExt cx="4317684" cy="4981572"/>
          </a:xfrm>
        </p:grpSpPr>
        <p:sp>
          <p:nvSpPr>
            <p:cNvPr id="2" name="矩形 1"/>
            <p:cNvSpPr/>
            <p:nvPr/>
          </p:nvSpPr>
          <p:spPr>
            <a:xfrm>
              <a:off x="559117" y="1790700"/>
              <a:ext cx="4317684" cy="4981572"/>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7" name="图片 16" descr="1652844519(1)"/>
            <p:cNvPicPr>
              <a:picLocks noChangeAspect="true"/>
            </p:cNvPicPr>
            <p:nvPr/>
          </p:nvPicPr>
          <p:blipFill>
            <a:blip r:embed="rId1"/>
            <a:stretch>
              <a:fillRect/>
            </a:stretch>
          </p:blipFill>
          <p:spPr>
            <a:xfrm>
              <a:off x="635316" y="1858258"/>
              <a:ext cx="4165284" cy="4846457"/>
            </a:xfrm>
            <a:prstGeom prst="rect">
              <a:avLst/>
            </a:prstGeom>
          </p:spPr>
        </p:pic>
      </p:grpSp>
      <p:pic>
        <p:nvPicPr>
          <p:cNvPr id="10" name="图片 9"/>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4482921" y="1906099"/>
            <a:ext cx="3098979" cy="2324234"/>
          </a:xfrm>
          <a:custGeom>
            <a:avLst/>
            <a:gdLst>
              <a:gd name="connsiteX0" fmla="*/ 0 w 3705647"/>
              <a:gd name="connsiteY0" fmla="*/ 0 h 4686291"/>
              <a:gd name="connsiteX1" fmla="*/ 3705647 w 3705647"/>
              <a:gd name="connsiteY1" fmla="*/ 0 h 4686291"/>
              <a:gd name="connsiteX2" fmla="*/ 3705647 w 3705647"/>
              <a:gd name="connsiteY2" fmla="*/ 4686291 h 4686291"/>
              <a:gd name="connsiteX3" fmla="*/ 0 w 3705647"/>
              <a:gd name="connsiteY3" fmla="*/ 4686291 h 4686291"/>
            </a:gdLst>
            <a:ahLst/>
            <a:cxnLst>
              <a:cxn ang="0">
                <a:pos x="connsiteX0" y="connsiteY0"/>
              </a:cxn>
              <a:cxn ang="0">
                <a:pos x="connsiteX1" y="connsiteY1"/>
              </a:cxn>
              <a:cxn ang="0">
                <a:pos x="connsiteX2" y="connsiteY2"/>
              </a:cxn>
              <a:cxn ang="0">
                <a:pos x="connsiteX3" y="connsiteY3"/>
              </a:cxn>
            </a:cxnLst>
            <a:rect l="l" t="t" r="r" b="b"/>
            <a:pathLst>
              <a:path w="3705647" h="4686291">
                <a:moveTo>
                  <a:pt x="0" y="0"/>
                </a:moveTo>
                <a:lnTo>
                  <a:pt x="3705647" y="0"/>
                </a:lnTo>
                <a:lnTo>
                  <a:pt x="3705647" y="4686291"/>
                </a:lnTo>
                <a:lnTo>
                  <a:pt x="0" y="4686291"/>
                </a:lnTo>
                <a:close/>
              </a:path>
            </a:pathLst>
          </a:custGeom>
          <a:solidFill>
            <a:srgbClr val="FFC000">
              <a:lumMod val="20000"/>
              <a:lumOff val="80000"/>
            </a:srgbClr>
          </a:solidFill>
          <a:ln w="63500">
            <a:solidFill>
              <a:sysClr val="window" lastClr="FFFFFF"/>
            </a:solidFill>
            <a:miter lim="800000"/>
            <a:headEnd/>
            <a:tailEnd/>
          </a:ln>
          <a:effectLst>
            <a:outerShdw blurRad="190500" sx="102000" sy="102000" algn="ctr" rotWithShape="0">
              <a:prstClr val="black">
                <a:alpha val="10000"/>
              </a:prstClr>
            </a:outerShdw>
          </a:effectLst>
        </p:spPr>
      </p:pic>
      <p:pic>
        <p:nvPicPr>
          <p:cNvPr id="12" name="图片 11"/>
          <p:cNvPicPr>
            <a:picLocks noChangeAspect="true"/>
          </p:cNvPicPr>
          <p:nvPr/>
        </p:nvPicPr>
        <p:blipFill rotWithShape="true">
          <a:blip r:embed="rId3">
            <a:extLst>
              <a:ext uri="{28A0092B-C50C-407E-A947-70E740481C1C}">
                <a14:useLocalDpi xmlns:a14="http://schemas.microsoft.com/office/drawing/2010/main" val="false"/>
              </a:ext>
            </a:extLst>
          </a:blip>
          <a:srcRect t="12500" b="12500"/>
          <a:stretch>
            <a:fillRect/>
          </a:stretch>
        </p:blipFill>
        <p:spPr>
          <a:xfrm>
            <a:off x="4482926" y="4442763"/>
            <a:ext cx="3098968" cy="1867622"/>
          </a:xfrm>
          <a:custGeom>
            <a:avLst/>
            <a:gdLst>
              <a:gd name="connsiteX0" fmla="*/ 0 w 3705647"/>
              <a:gd name="connsiteY0" fmla="*/ 0 h 4686291"/>
              <a:gd name="connsiteX1" fmla="*/ 3705647 w 3705647"/>
              <a:gd name="connsiteY1" fmla="*/ 0 h 4686291"/>
              <a:gd name="connsiteX2" fmla="*/ 3705647 w 3705647"/>
              <a:gd name="connsiteY2" fmla="*/ 4686291 h 4686291"/>
              <a:gd name="connsiteX3" fmla="*/ 0 w 3705647"/>
              <a:gd name="connsiteY3" fmla="*/ 4686291 h 4686291"/>
            </a:gdLst>
            <a:ahLst/>
            <a:cxnLst>
              <a:cxn ang="0">
                <a:pos x="connsiteX0" y="connsiteY0"/>
              </a:cxn>
              <a:cxn ang="0">
                <a:pos x="connsiteX1" y="connsiteY1"/>
              </a:cxn>
              <a:cxn ang="0">
                <a:pos x="connsiteX2" y="connsiteY2"/>
              </a:cxn>
              <a:cxn ang="0">
                <a:pos x="connsiteX3" y="connsiteY3"/>
              </a:cxn>
            </a:cxnLst>
            <a:rect l="l" t="t" r="r" b="b"/>
            <a:pathLst>
              <a:path w="3705647" h="4686291">
                <a:moveTo>
                  <a:pt x="0" y="0"/>
                </a:moveTo>
                <a:lnTo>
                  <a:pt x="3705647" y="0"/>
                </a:lnTo>
                <a:lnTo>
                  <a:pt x="3705647" y="4686291"/>
                </a:lnTo>
                <a:lnTo>
                  <a:pt x="0" y="4686291"/>
                </a:lnTo>
                <a:close/>
              </a:path>
            </a:pathLst>
          </a:custGeom>
          <a:solidFill>
            <a:srgbClr val="FFC000">
              <a:lumMod val="20000"/>
              <a:lumOff val="80000"/>
            </a:srgbClr>
          </a:solidFill>
          <a:ln w="63500">
            <a:solidFill>
              <a:sysClr val="window" lastClr="FFFFFF"/>
            </a:solidFill>
            <a:miter lim="800000"/>
            <a:headEnd/>
            <a:tailEnd/>
          </a:ln>
          <a:effectLst>
            <a:outerShdw blurRad="190500" sx="102000" sy="102000" algn="ctr" rotWithShape="0">
              <a:prstClr val="black">
                <a:alpha val="10000"/>
              </a:prstClr>
            </a:outerShdw>
          </a:effectLst>
        </p:spPr>
      </p:pic>
      <p:grpSp>
        <p:nvGrpSpPr>
          <p:cNvPr id="19" name="组合 18"/>
          <p:cNvGrpSpPr/>
          <p:nvPr/>
        </p:nvGrpSpPr>
        <p:grpSpPr>
          <a:xfrm>
            <a:off x="0" y="171450"/>
            <a:ext cx="12192000" cy="711200"/>
            <a:chOff x="0" y="171450"/>
            <a:chExt cx="12192000" cy="711200"/>
          </a:xfrm>
        </p:grpSpPr>
        <p:grpSp>
          <p:nvGrpSpPr>
            <p:cNvPr id="20" name="组合 19"/>
            <p:cNvGrpSpPr/>
            <p:nvPr/>
          </p:nvGrpSpPr>
          <p:grpSpPr>
            <a:xfrm>
              <a:off x="0" y="171450"/>
              <a:ext cx="12192000" cy="711200"/>
              <a:chOff x="0" y="171450"/>
              <a:chExt cx="12192000" cy="711200"/>
            </a:xfrm>
          </p:grpSpPr>
          <p:sp>
            <p:nvSpPr>
              <p:cNvPr id="22" name="矩形 21"/>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1"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4" name="组合 23"/>
          <p:cNvGrpSpPr/>
          <p:nvPr/>
        </p:nvGrpSpPr>
        <p:grpSpPr>
          <a:xfrm>
            <a:off x="685800" y="1117600"/>
            <a:ext cx="3218815" cy="502285"/>
            <a:chOff x="733252" y="1326689"/>
            <a:chExt cx="2586071" cy="502112"/>
          </a:xfrm>
        </p:grpSpPr>
        <p:sp>
          <p:nvSpPr>
            <p:cNvPr id="25" name="矩形: 圆角 24"/>
            <p:cNvSpPr/>
            <p:nvPr/>
          </p:nvSpPr>
          <p:spPr>
            <a:xfrm>
              <a:off x="733252" y="1326689"/>
              <a:ext cx="2586071"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p:cNvSpPr txBox="true"/>
            <p:nvPr/>
          </p:nvSpPr>
          <p:spPr>
            <a:xfrm>
              <a:off x="733252" y="1377690"/>
              <a:ext cx="2474365" cy="398643"/>
            </a:xfrm>
            <a:prstGeom prst="rect">
              <a:avLst/>
            </a:prstGeom>
            <a:noFill/>
          </p:spPr>
          <p:txBody>
            <a:bodyPr wrap="square" rtlCol="0">
              <a:spAutoFit/>
            </a:bodyPr>
            <a:lstStyle/>
            <a:p>
              <a:r>
                <a:rPr lang="zh-CN" altLang="en-US" sz="2000" b="1" kern="100" dirty="0">
                  <a:solidFill>
                    <a:srgbClr val="0070C0"/>
                  </a:solidFill>
                  <a:cs typeface="+mn-ea"/>
                  <a:sym typeface="+mn-lt"/>
                </a:rPr>
                <a:t>（三）电子商务突破工程</a:t>
              </a:r>
              <a:endParaRPr lang="en-US" altLang="zh-CN" sz="2000" b="1" kern="100" dirty="0">
                <a:solidFill>
                  <a:srgbClr val="0070C0"/>
                </a:solidFill>
                <a:cs typeface="+mn-ea"/>
                <a:sym typeface="+mn-lt"/>
              </a:endParaRPr>
            </a:p>
          </p:txBody>
        </p:sp>
      </p:grpSp>
      <p:grpSp>
        <p:nvGrpSpPr>
          <p:cNvPr id="3" name="组合 2"/>
          <p:cNvGrpSpPr/>
          <p:nvPr/>
        </p:nvGrpSpPr>
        <p:grpSpPr>
          <a:xfrm>
            <a:off x="3904746" y="1117601"/>
            <a:ext cx="5188454" cy="502470"/>
            <a:chOff x="3904746" y="1117601"/>
            <a:chExt cx="5188454" cy="502470"/>
          </a:xfrm>
        </p:grpSpPr>
        <p:sp>
          <p:nvSpPr>
            <p:cNvPr id="29" name="矩形: 圆角 28"/>
            <p:cNvSpPr/>
            <p:nvPr/>
          </p:nvSpPr>
          <p:spPr>
            <a:xfrm>
              <a:off x="4817438" y="1117601"/>
              <a:ext cx="4275762"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五是打造农村电商强县、示范村镇</a:t>
              </a:r>
              <a:endParaRPr lang="zh-CN" altLang="en-US" b="1" dirty="0">
                <a:solidFill>
                  <a:schemeClr val="bg1"/>
                </a:solidFill>
                <a:cs typeface="+mn-ea"/>
                <a:sym typeface="+mn-lt"/>
              </a:endParaRPr>
            </a:p>
          </p:txBody>
        </p:sp>
        <p:cxnSp>
          <p:nvCxnSpPr>
            <p:cNvPr id="30" name="直接连接符 29"/>
            <p:cNvCxnSpPr/>
            <p:nvPr/>
          </p:nvCxnSpPr>
          <p:spPr>
            <a:xfrm>
              <a:off x="3904746"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813621" y="1918085"/>
            <a:ext cx="3817337" cy="4508115"/>
            <a:chOff x="7813621" y="1918085"/>
            <a:chExt cx="3817337" cy="4508115"/>
          </a:xfrm>
        </p:grpSpPr>
        <p:sp>
          <p:nvSpPr>
            <p:cNvPr id="27" name="矩形 26"/>
            <p:cNvSpPr/>
            <p:nvPr/>
          </p:nvSpPr>
          <p:spPr>
            <a:xfrm>
              <a:off x="7813626" y="1918085"/>
              <a:ext cx="3817332" cy="4508115"/>
            </a:xfrm>
            <a:prstGeom prst="rect">
              <a:avLst/>
            </a:prstGeom>
            <a:gradFill>
              <a:gsLst>
                <a:gs pos="100000">
                  <a:srgbClr val="0070C0">
                    <a:alpha val="7000"/>
                  </a:srgbClr>
                </a:gs>
                <a:gs pos="0">
                  <a:schemeClr val="accent1">
                    <a:alpha val="0"/>
                  </a:schemeClr>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sz="1600">
                <a:solidFill>
                  <a:srgbClr val="555555"/>
                </a:solidFill>
                <a:cs typeface="+mn-ea"/>
                <a:sym typeface="+mn-lt"/>
              </a:endParaRPr>
            </a:p>
          </p:txBody>
        </p:sp>
        <p:sp>
          <p:nvSpPr>
            <p:cNvPr id="28" name="文本框 27"/>
            <p:cNvSpPr txBox="true"/>
            <p:nvPr/>
          </p:nvSpPr>
          <p:spPr>
            <a:xfrm>
              <a:off x="7813621" y="3332115"/>
              <a:ext cx="3589188" cy="1420495"/>
            </a:xfrm>
            <a:prstGeom prst="rect">
              <a:avLst/>
            </a:prstGeom>
            <a:noFill/>
          </p:spPr>
          <p:txBody>
            <a:bodyPr wrap="square">
              <a:spAutoFit/>
            </a:bodyPr>
            <a:lstStyle/>
            <a:p>
              <a:pPr marL="285750" marR="0" indent="-285750" algn="just">
                <a:lnSpc>
                  <a:spcPct val="180000"/>
                </a:lnSpc>
                <a:spcBef>
                  <a:spcPts val="0"/>
                </a:spcBef>
                <a:spcAft>
                  <a:spcPts val="1500"/>
                </a:spcAft>
                <a:buClr>
                  <a:srgbClr val="0070C0"/>
                </a:buClr>
                <a:buFont typeface="Wingdings" panose="05000000000000000000" pitchFamily="2" charset="2"/>
                <a:buChar char="ü"/>
              </a:pPr>
              <a:r>
                <a:rPr lang="zh-CN" altLang="en-US" sz="1600" kern="100" spc="30" dirty="0">
                  <a:solidFill>
                    <a:schemeClr val="tx1">
                      <a:lumMod val="85000"/>
                      <a:lumOff val="15000"/>
                    </a:schemeClr>
                  </a:solidFill>
                  <a:effectLst/>
                  <a:cs typeface="+mn-ea"/>
                  <a:sym typeface="+mn-lt"/>
                </a:rPr>
                <a:t>依托特色产业优势，扩大产业规模，推进精深加工，培育产品品牌，打造</a:t>
              </a:r>
              <a:r>
                <a:rPr lang="zh-CN" altLang="en-US" sz="1600" b="1" kern="100" spc="30" dirty="0">
                  <a:solidFill>
                    <a:srgbClr val="0A81CA"/>
                  </a:solidFill>
                  <a:effectLst/>
                  <a:cs typeface="+mn-ea"/>
                  <a:sym typeface="+mn-lt"/>
                </a:rPr>
                <a:t>农村电商产业带。</a:t>
              </a:r>
              <a:endParaRPr lang="en-US" altLang="zh-CN" sz="1600" kern="100" spc="30" dirty="0">
                <a:solidFill>
                  <a:schemeClr val="tx1">
                    <a:lumMod val="85000"/>
                    <a:lumOff val="15000"/>
                  </a:schemeClr>
                </a:solidFill>
                <a:effectLst/>
                <a:cs typeface="+mn-ea"/>
                <a:sym typeface="+mn-lt"/>
              </a:endParaRPr>
            </a:p>
          </p:txBody>
        </p:sp>
        <p:sp>
          <p:nvSpPr>
            <p:cNvPr id="11" name="文本框 10"/>
            <p:cNvSpPr txBox="true"/>
            <p:nvPr/>
          </p:nvSpPr>
          <p:spPr>
            <a:xfrm>
              <a:off x="7813621" y="2087036"/>
              <a:ext cx="3713097" cy="1156727"/>
            </a:xfrm>
            <a:prstGeom prst="rect">
              <a:avLst/>
            </a:prstGeom>
            <a:noFill/>
          </p:spPr>
          <p:txBody>
            <a:bodyPr wrap="square" rtlCol="0">
              <a:spAutoFit/>
            </a:bodyPr>
            <a:lstStyle/>
            <a:p>
              <a:pPr marL="285750" indent="-285750">
                <a:lnSpc>
                  <a:spcPct val="150000"/>
                </a:lnSpc>
                <a:buClr>
                  <a:srgbClr val="0070C0"/>
                </a:buClr>
                <a:buFont typeface="Wingdings" panose="05000000000000000000" pitchFamily="2" charset="2"/>
                <a:buChar char="ü"/>
              </a:pPr>
              <a:r>
                <a:rPr lang="zh-CN" altLang="en-US" sz="1600" kern="100" spc="30" dirty="0">
                  <a:solidFill>
                    <a:schemeClr val="tx1">
                      <a:lumMod val="85000"/>
                      <a:lumOff val="15000"/>
                    </a:schemeClr>
                  </a:solidFill>
                  <a:cs typeface="+mn-ea"/>
                </a:rPr>
                <a:t>发挥</a:t>
              </a:r>
              <a:r>
                <a:rPr lang="zh-CN" altLang="en-US" sz="1600" b="1" kern="100" spc="30" dirty="0">
                  <a:solidFill>
                    <a:srgbClr val="0070C0"/>
                  </a:solidFill>
                  <a:cs typeface="+mn-ea"/>
                </a:rPr>
                <a:t>莘县</a:t>
              </a:r>
              <a:r>
                <a:rPr lang="zh-CN" altLang="en-US" sz="1600" kern="100" spc="30" dirty="0">
                  <a:solidFill>
                    <a:schemeClr val="tx1">
                      <a:lumMod val="85000"/>
                      <a:lumOff val="15000"/>
                    </a:schemeClr>
                  </a:solidFill>
                  <a:cs typeface="+mn-ea"/>
                </a:rPr>
                <a:t>、</a:t>
              </a:r>
              <a:r>
                <a:rPr lang="zh-CN" altLang="en-US" sz="1600" b="1" kern="100" spc="30" dirty="0">
                  <a:solidFill>
                    <a:srgbClr val="0070C0"/>
                  </a:solidFill>
                  <a:cs typeface="+mn-ea"/>
                </a:rPr>
                <a:t>冠县</a:t>
              </a:r>
              <a:r>
                <a:rPr lang="zh-CN" altLang="en-US" sz="1600" kern="100" spc="30" dirty="0">
                  <a:solidFill>
                    <a:schemeClr val="tx1">
                      <a:lumMod val="85000"/>
                      <a:lumOff val="15000"/>
                    </a:schemeClr>
                  </a:solidFill>
                  <a:cs typeface="+mn-ea"/>
                </a:rPr>
                <a:t>两个国家电子商务进农村综合示范县引领作用，大力发展</a:t>
              </a:r>
              <a:r>
                <a:rPr lang="zh-CN" altLang="en-US" sz="1600" b="1" kern="100" spc="30" dirty="0">
                  <a:solidFill>
                    <a:srgbClr val="0070C0"/>
                  </a:solidFill>
                  <a:cs typeface="+mn-ea"/>
                </a:rPr>
                <a:t>农村电商</a:t>
              </a:r>
              <a:r>
                <a:rPr lang="zh-CN" altLang="en-US" sz="1600" kern="100" spc="30" dirty="0">
                  <a:solidFill>
                    <a:schemeClr val="tx1">
                      <a:lumMod val="85000"/>
                      <a:lumOff val="15000"/>
                    </a:schemeClr>
                  </a:solidFill>
                  <a:cs typeface="+mn-ea"/>
                </a:rPr>
                <a:t>，培育</a:t>
              </a:r>
              <a:r>
                <a:rPr lang="zh-CN" altLang="en-US" sz="1600" b="1" kern="100" spc="30" dirty="0">
                  <a:solidFill>
                    <a:srgbClr val="0070C0"/>
                  </a:solidFill>
                  <a:cs typeface="+mn-ea"/>
                </a:rPr>
                <a:t>农产品品牌</a:t>
              </a:r>
              <a:r>
                <a:rPr lang="zh-CN" altLang="en-US" sz="1600" kern="100" spc="30" dirty="0">
                  <a:solidFill>
                    <a:schemeClr val="tx1">
                      <a:lumMod val="85000"/>
                      <a:lumOff val="15000"/>
                    </a:schemeClr>
                  </a:solidFill>
                  <a:cs typeface="+mn-ea"/>
                </a:rPr>
                <a:t>。</a:t>
              </a:r>
              <a:endParaRPr lang="zh-CN" altLang="en-US" sz="1600" kern="100" spc="30" dirty="0">
                <a:solidFill>
                  <a:schemeClr val="tx1">
                    <a:lumMod val="85000"/>
                    <a:lumOff val="15000"/>
                  </a:schemeClr>
                </a:solidFill>
                <a:cs typeface="+mn-ea"/>
              </a:endParaRPr>
            </a:p>
          </p:txBody>
        </p:sp>
        <p:sp>
          <p:nvSpPr>
            <p:cNvPr id="32" name="文本框 31"/>
            <p:cNvSpPr txBox="true"/>
            <p:nvPr/>
          </p:nvSpPr>
          <p:spPr>
            <a:xfrm>
              <a:off x="7813621" y="4780326"/>
              <a:ext cx="3589188" cy="1359859"/>
            </a:xfrm>
            <a:prstGeom prst="rect">
              <a:avLst/>
            </a:prstGeom>
            <a:noFill/>
          </p:spPr>
          <p:txBody>
            <a:bodyPr wrap="square">
              <a:spAutoFit/>
            </a:bodyPr>
            <a:lstStyle/>
            <a:p>
              <a:pPr marL="285750" marR="0" indent="-285750" algn="just">
                <a:lnSpc>
                  <a:spcPct val="180000"/>
                </a:lnSpc>
                <a:spcBef>
                  <a:spcPts val="0"/>
                </a:spcBef>
                <a:spcAft>
                  <a:spcPts val="1500"/>
                </a:spcAft>
                <a:buClr>
                  <a:srgbClr val="0070C0"/>
                </a:buClr>
                <a:buFont typeface="Wingdings" panose="05000000000000000000" pitchFamily="2" charset="2"/>
                <a:buChar char="ü"/>
              </a:pPr>
              <a:r>
                <a:rPr lang="zh-CN" altLang="en-US" sz="1600" kern="100" spc="30" dirty="0">
                  <a:solidFill>
                    <a:schemeClr val="tx1">
                      <a:lumMod val="85000"/>
                      <a:lumOff val="15000"/>
                    </a:schemeClr>
                  </a:solidFill>
                  <a:effectLst/>
                  <a:cs typeface="+mn-ea"/>
                  <a:sym typeface="+mn-lt"/>
                </a:rPr>
                <a:t>充分发挥产业集群集聚效应，引进</a:t>
              </a:r>
              <a:r>
                <a:rPr lang="zh-CN" altLang="en-US" sz="1600" b="1" kern="100" spc="30" dirty="0">
                  <a:solidFill>
                    <a:srgbClr val="0A81CA"/>
                  </a:solidFill>
                  <a:effectLst/>
                  <a:cs typeface="+mn-ea"/>
                  <a:sym typeface="+mn-lt"/>
                </a:rPr>
                <a:t>网络爆款产品</a:t>
              </a:r>
              <a:r>
                <a:rPr lang="zh-CN" altLang="en-US" sz="1600" kern="100" spc="30" dirty="0">
                  <a:solidFill>
                    <a:schemeClr val="tx1">
                      <a:lumMod val="85000"/>
                      <a:lumOff val="15000"/>
                    </a:schemeClr>
                  </a:solidFill>
                  <a:effectLst/>
                  <a:cs typeface="+mn-ea"/>
                  <a:sym typeface="+mn-lt"/>
                </a:rPr>
                <a:t>，在聊进行产销研产业链培育。</a:t>
              </a:r>
              <a:endParaRPr lang="zh-CN" altLang="en-US" sz="1600" kern="100" dirty="0">
                <a:solidFill>
                  <a:schemeClr val="tx1">
                    <a:lumMod val="85000"/>
                    <a:lumOff val="15000"/>
                  </a:schemeClr>
                </a:solidFill>
                <a:effectLst/>
                <a:cs typeface="+mn-ea"/>
                <a:sym typeface="+mn-lt"/>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1000"/>
                            </p:stCondLst>
                            <p:childTnLst>
                              <p:par>
                                <p:cTn id="19" presetID="22" presetClass="entr" presetSubtype="1"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形状 23"/>
          <p:cNvSpPr/>
          <p:nvPr/>
        </p:nvSpPr>
        <p:spPr>
          <a:xfrm rot="20811125">
            <a:off x="-3667" y="4052919"/>
            <a:ext cx="12830156" cy="4100177"/>
          </a:xfrm>
          <a:custGeom>
            <a:avLst/>
            <a:gdLst>
              <a:gd name="connsiteX0" fmla="*/ 12830156 w 12830156"/>
              <a:gd name="connsiteY0" fmla="*/ 0 h 4100177"/>
              <a:gd name="connsiteX1" fmla="*/ 11872400 w 12830156"/>
              <a:gd name="connsiteY1" fmla="*/ 4100177 h 4100177"/>
              <a:gd name="connsiteX2" fmla="*/ 0 w 12830156"/>
              <a:gd name="connsiteY2" fmla="*/ 1326914 h 4100177"/>
              <a:gd name="connsiteX3" fmla="*/ 309953 w 12830156"/>
              <a:gd name="connsiteY3" fmla="*/ 0 h 4100177"/>
            </a:gdLst>
            <a:ahLst/>
            <a:cxnLst>
              <a:cxn ang="0">
                <a:pos x="connsiteX0" y="connsiteY0"/>
              </a:cxn>
              <a:cxn ang="0">
                <a:pos x="connsiteX1" y="connsiteY1"/>
              </a:cxn>
              <a:cxn ang="0">
                <a:pos x="connsiteX2" y="connsiteY2"/>
              </a:cxn>
              <a:cxn ang="0">
                <a:pos x="connsiteX3" y="connsiteY3"/>
              </a:cxn>
            </a:cxnLst>
            <a:rect l="l" t="t" r="r" b="b"/>
            <a:pathLst>
              <a:path w="12830156" h="4100177">
                <a:moveTo>
                  <a:pt x="12830156" y="0"/>
                </a:moveTo>
                <a:lnTo>
                  <a:pt x="11872400" y="4100177"/>
                </a:lnTo>
                <a:lnTo>
                  <a:pt x="0" y="1326914"/>
                </a:lnTo>
                <a:lnTo>
                  <a:pt x="309953" y="0"/>
                </a:lnTo>
                <a:close/>
              </a:path>
            </a:pathLst>
          </a:custGeom>
          <a:solidFill>
            <a:srgbClr val="0070C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17301" y="4724400"/>
            <a:ext cx="12226603" cy="2133600"/>
          </a:xfrm>
          <a:prstGeom prst="rect">
            <a:avLst/>
          </a:prstGeom>
          <a:blipFill>
            <a:blip r:embed="rId1">
              <a:alphaModFix amt="31000"/>
              <a:extLst>
                <a:ext uri="{BEBA8EAE-BF5A-486C-A8C5-ECC9F3942E4B}">
                  <a14:imgProps xmlns:a14="http://schemas.microsoft.com/office/drawing/2010/main">
                    <a14:imgLayer r:embed="rId2">
                      <a14:imgEffect>
                        <a14:brightnessContrast contrast="4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1400175" y="2152650"/>
            <a:ext cx="9391650" cy="3465854"/>
            <a:chOff x="1400175" y="2152650"/>
            <a:chExt cx="9391650" cy="3465854"/>
          </a:xfrm>
        </p:grpSpPr>
        <p:sp>
          <p:nvSpPr>
            <p:cNvPr id="23" name="矩形: 圆角 22"/>
            <p:cNvSpPr/>
            <p:nvPr/>
          </p:nvSpPr>
          <p:spPr>
            <a:xfrm>
              <a:off x="1400175" y="2152650"/>
              <a:ext cx="9391650" cy="3465854"/>
            </a:xfrm>
            <a:prstGeom prst="roundRect">
              <a:avLst>
                <a:gd name="adj" fmla="val 3219"/>
              </a:avLst>
            </a:prstGeom>
            <a:solidFill>
              <a:schemeClr val="bg1"/>
            </a:solidFill>
            <a:ln>
              <a:noFill/>
            </a:ln>
            <a:effectLst>
              <a:outerShdw blurRad="762000" dist="381000" dir="5400000" sx="70000" sy="70000" algn="t" rotWithShape="0">
                <a:srgbClr val="0070C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p:cNvSpPr txBox="true"/>
            <p:nvPr/>
          </p:nvSpPr>
          <p:spPr>
            <a:xfrm>
              <a:off x="1866900" y="2190282"/>
              <a:ext cx="8458200" cy="3194721"/>
            </a:xfrm>
            <a:prstGeom prst="rect">
              <a:avLst/>
            </a:prstGeom>
            <a:noFill/>
          </p:spPr>
          <p:txBody>
            <a:bodyPr wrap="square">
              <a:spAutoFit/>
            </a:bodyPr>
            <a:lstStyle/>
            <a:p>
              <a:pPr marL="0" marR="0" algn="just">
                <a:lnSpc>
                  <a:spcPct val="180000"/>
                </a:lnSpc>
                <a:spcBef>
                  <a:spcPts val="0"/>
                </a:spcBef>
                <a:spcAft>
                  <a:spcPts val="0"/>
                </a:spcAft>
              </a:pPr>
              <a:r>
                <a:rPr lang="zh-CN" altLang="en-US" sz="2300" kern="100" spc="30" dirty="0">
                  <a:effectLst/>
                  <a:cs typeface="+mn-ea"/>
                  <a:sym typeface="+mn-lt"/>
                </a:rPr>
                <a:t>高标准建设产业优势明显、创新驱动突出、公共服务体系完善的</a:t>
              </a:r>
              <a:r>
                <a:rPr lang="zh-CN" altLang="en-US" sz="2300" b="1" kern="100" spc="30" dirty="0">
                  <a:solidFill>
                    <a:srgbClr val="0A81CA"/>
                  </a:solidFill>
                  <a:effectLst/>
                  <a:cs typeface="+mn-ea"/>
                  <a:sym typeface="+mn-lt"/>
                </a:rPr>
                <a:t>外贸转型升级基地</a:t>
              </a:r>
              <a:r>
                <a:rPr lang="zh-CN" altLang="en-US" sz="2300" kern="100" spc="30" dirty="0">
                  <a:effectLst/>
                  <a:cs typeface="+mn-ea"/>
                  <a:sym typeface="+mn-lt"/>
                </a:rPr>
                <a:t>，搭建</a:t>
              </a:r>
              <a:r>
                <a:rPr lang="zh-CN" altLang="en-US" sz="2300" kern="100" spc="30" dirty="0">
                  <a:solidFill>
                    <a:srgbClr val="C00000"/>
                  </a:solidFill>
                  <a:effectLst/>
                  <a:cs typeface="+mn-ea"/>
                  <a:sym typeface="+mn-lt"/>
                </a:rPr>
                <a:t>研发</a:t>
              </a:r>
              <a:r>
                <a:rPr lang="zh-CN" altLang="en-US" sz="2300" kern="100" spc="30" dirty="0">
                  <a:effectLst/>
                  <a:cs typeface="+mn-ea"/>
                  <a:sym typeface="+mn-lt"/>
                </a:rPr>
                <a:t>、</a:t>
              </a:r>
              <a:r>
                <a:rPr lang="zh-CN" altLang="en-US" sz="2300" kern="100" spc="30" dirty="0">
                  <a:solidFill>
                    <a:srgbClr val="C00000"/>
                  </a:solidFill>
                  <a:effectLst/>
                  <a:cs typeface="+mn-ea"/>
                  <a:sym typeface="+mn-lt"/>
                </a:rPr>
                <a:t>检测</a:t>
              </a:r>
              <a:r>
                <a:rPr lang="zh-CN" altLang="en-US" sz="2300" kern="100" spc="30" dirty="0">
                  <a:effectLst/>
                  <a:cs typeface="+mn-ea"/>
                  <a:sym typeface="+mn-lt"/>
                </a:rPr>
                <a:t>、</a:t>
              </a:r>
              <a:r>
                <a:rPr lang="zh-CN" altLang="en-US" sz="2300" kern="100" spc="30" dirty="0">
                  <a:solidFill>
                    <a:srgbClr val="C00000"/>
                  </a:solidFill>
                  <a:effectLst/>
                  <a:cs typeface="+mn-ea"/>
                  <a:sym typeface="+mn-lt"/>
                </a:rPr>
                <a:t>营销</a:t>
              </a:r>
              <a:r>
                <a:rPr lang="zh-CN" altLang="en-US" sz="2300" kern="100" spc="30" dirty="0">
                  <a:effectLst/>
                  <a:cs typeface="+mn-ea"/>
                  <a:sym typeface="+mn-lt"/>
                </a:rPr>
                <a:t>、</a:t>
              </a:r>
              <a:r>
                <a:rPr lang="zh-CN" altLang="en-US" sz="2300" kern="100" spc="30" dirty="0">
                  <a:solidFill>
                    <a:srgbClr val="C00000"/>
                  </a:solidFill>
                  <a:effectLst/>
                  <a:cs typeface="+mn-ea"/>
                  <a:sym typeface="+mn-lt"/>
                </a:rPr>
                <a:t>信息</a:t>
              </a:r>
              <a:r>
                <a:rPr lang="zh-CN" altLang="en-US" sz="2300" kern="100" spc="30" dirty="0">
                  <a:effectLst/>
                  <a:cs typeface="+mn-ea"/>
                  <a:sym typeface="+mn-lt"/>
                </a:rPr>
                <a:t>、</a:t>
              </a:r>
              <a:r>
                <a:rPr lang="zh-CN" altLang="en-US" sz="2300" kern="100" spc="30" dirty="0">
                  <a:solidFill>
                    <a:srgbClr val="C00000"/>
                  </a:solidFill>
                  <a:effectLst/>
                  <a:cs typeface="+mn-ea"/>
                  <a:sym typeface="+mn-lt"/>
                </a:rPr>
                <a:t>物流</a:t>
              </a:r>
              <a:r>
                <a:rPr lang="zh-CN" altLang="en-US" sz="2300" kern="100" spc="30" dirty="0">
                  <a:effectLst/>
                  <a:cs typeface="+mn-ea"/>
                  <a:sym typeface="+mn-lt"/>
                </a:rPr>
                <a:t>等公共服务平台，维护外贸产业链供应链稳定。提升贸易创新发展与产业升级联动效应，引导企业</a:t>
              </a:r>
              <a:r>
                <a:rPr lang="zh-CN" altLang="en-US" sz="2300" kern="100" spc="30" dirty="0">
                  <a:solidFill>
                    <a:srgbClr val="C00000"/>
                  </a:solidFill>
                  <a:effectLst/>
                  <a:cs typeface="+mn-ea"/>
                  <a:sym typeface="+mn-lt"/>
                </a:rPr>
                <a:t>主动适应国际规则</a:t>
              </a:r>
              <a:r>
                <a:rPr lang="zh-CN" altLang="en-US" sz="2300" kern="100" spc="30" dirty="0">
                  <a:effectLst/>
                  <a:cs typeface="+mn-ea"/>
                  <a:sym typeface="+mn-lt"/>
                </a:rPr>
                <a:t>、</a:t>
              </a:r>
              <a:r>
                <a:rPr lang="zh-CN" altLang="en-US" sz="2300" kern="100" spc="30" dirty="0">
                  <a:solidFill>
                    <a:srgbClr val="C00000"/>
                  </a:solidFill>
                  <a:effectLst/>
                  <a:cs typeface="+mn-ea"/>
                  <a:sym typeface="+mn-lt"/>
                </a:rPr>
                <a:t>对接国际标准</a:t>
              </a:r>
              <a:r>
                <a:rPr lang="zh-CN" altLang="en-US" sz="2300" kern="100" spc="30" dirty="0">
                  <a:effectLst/>
                  <a:cs typeface="+mn-ea"/>
                  <a:sym typeface="+mn-lt"/>
                </a:rPr>
                <a:t>、</a:t>
              </a:r>
              <a:r>
                <a:rPr lang="zh-CN" altLang="en-US" sz="2300" kern="100" spc="30" dirty="0">
                  <a:solidFill>
                    <a:srgbClr val="C00000"/>
                  </a:solidFill>
                  <a:effectLst/>
                  <a:cs typeface="+mn-ea"/>
                  <a:sym typeface="+mn-lt"/>
                </a:rPr>
                <a:t>提高供给水平</a:t>
              </a:r>
              <a:r>
                <a:rPr lang="zh-CN" altLang="en-US" sz="2300" kern="100" spc="30" dirty="0">
                  <a:effectLst/>
                  <a:cs typeface="+mn-ea"/>
                  <a:sym typeface="+mn-lt"/>
                </a:rPr>
                <a:t>。</a:t>
              </a:r>
              <a:endParaRPr lang="zh-CN" altLang="en-US" sz="2300" kern="100" dirty="0">
                <a:effectLst/>
                <a:cs typeface="+mn-ea"/>
                <a:sym typeface="+mn-lt"/>
              </a:endParaRPr>
            </a:p>
          </p:txBody>
        </p:sp>
      </p:grpSp>
      <p:grpSp>
        <p:nvGrpSpPr>
          <p:cNvPr id="17" name="组合 16"/>
          <p:cNvGrpSpPr/>
          <p:nvPr/>
        </p:nvGrpSpPr>
        <p:grpSpPr>
          <a:xfrm>
            <a:off x="0" y="171450"/>
            <a:ext cx="12192000" cy="711200"/>
            <a:chOff x="0" y="171450"/>
            <a:chExt cx="12192000" cy="711200"/>
          </a:xfrm>
        </p:grpSpPr>
        <p:grpSp>
          <p:nvGrpSpPr>
            <p:cNvPr id="18" name="组合 17"/>
            <p:cNvGrpSpPr/>
            <p:nvPr/>
          </p:nvGrpSpPr>
          <p:grpSpPr>
            <a:xfrm>
              <a:off x="0" y="171450"/>
              <a:ext cx="12192000" cy="711200"/>
              <a:chOff x="0" y="171450"/>
              <a:chExt cx="12192000" cy="711200"/>
            </a:xfrm>
          </p:grpSpPr>
          <p:sp>
            <p:nvSpPr>
              <p:cNvPr id="21" name="矩形 20"/>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19"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6" name="组合 25"/>
          <p:cNvGrpSpPr/>
          <p:nvPr/>
        </p:nvGrpSpPr>
        <p:grpSpPr>
          <a:xfrm>
            <a:off x="451946" y="1117601"/>
            <a:ext cx="3492673" cy="502112"/>
            <a:chOff x="539453" y="1326689"/>
            <a:chExt cx="2896568" cy="502112"/>
          </a:xfrm>
        </p:grpSpPr>
        <p:sp>
          <p:nvSpPr>
            <p:cNvPr id="27" name="矩形: 圆角 26"/>
            <p:cNvSpPr/>
            <p:nvPr/>
          </p:nvSpPr>
          <p:spPr>
            <a:xfrm>
              <a:off x="550131" y="1326689"/>
              <a:ext cx="2769192"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true"/>
            <p:nvPr/>
          </p:nvSpPr>
          <p:spPr>
            <a:xfrm>
              <a:off x="539453" y="1364990"/>
              <a:ext cx="2896568" cy="400110"/>
            </a:xfrm>
            <a:prstGeom prst="rect">
              <a:avLst/>
            </a:prstGeom>
            <a:noFill/>
          </p:spPr>
          <p:txBody>
            <a:bodyPr wrap="square" rtlCol="0">
              <a:spAutoFit/>
            </a:bodyPr>
            <a:lstStyle/>
            <a:p>
              <a:r>
                <a:rPr lang="zh-CN" altLang="en-US" sz="2000" b="1" kern="100" dirty="0">
                  <a:solidFill>
                    <a:srgbClr val="0070C0"/>
                  </a:solidFill>
                  <a:cs typeface="+mn-ea"/>
                  <a:sym typeface="+mn-lt"/>
                </a:rPr>
                <a:t>（四）进出口固稳提质工程</a:t>
              </a:r>
              <a:endParaRPr lang="en-US" altLang="zh-CN" sz="2000" b="1" kern="100" dirty="0">
                <a:solidFill>
                  <a:srgbClr val="0070C0"/>
                </a:solidFill>
                <a:cs typeface="+mn-ea"/>
                <a:sym typeface="+mn-lt"/>
              </a:endParaRPr>
            </a:p>
          </p:txBody>
        </p:sp>
      </p:grpSp>
      <p:grpSp>
        <p:nvGrpSpPr>
          <p:cNvPr id="2" name="组合 1"/>
          <p:cNvGrpSpPr/>
          <p:nvPr/>
        </p:nvGrpSpPr>
        <p:grpSpPr>
          <a:xfrm>
            <a:off x="3904746" y="1117601"/>
            <a:ext cx="3816854" cy="502470"/>
            <a:chOff x="3904746" y="1117601"/>
            <a:chExt cx="3816854" cy="502470"/>
          </a:xfrm>
        </p:grpSpPr>
        <p:sp>
          <p:nvSpPr>
            <p:cNvPr id="29" name="矩形: 圆角 28"/>
            <p:cNvSpPr/>
            <p:nvPr/>
          </p:nvSpPr>
          <p:spPr>
            <a:xfrm>
              <a:off x="4817438" y="1117601"/>
              <a:ext cx="2904162"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一是夯实外贸产业基础</a:t>
              </a:r>
              <a:endParaRPr lang="zh-CN" altLang="en-US" b="1" dirty="0">
                <a:solidFill>
                  <a:schemeClr val="bg1"/>
                </a:solidFill>
                <a:cs typeface="+mn-ea"/>
                <a:sym typeface="+mn-lt"/>
              </a:endParaRPr>
            </a:p>
          </p:txBody>
        </p:sp>
        <p:cxnSp>
          <p:nvCxnSpPr>
            <p:cNvPr id="30" name="直接连接符 29"/>
            <p:cNvCxnSpPr/>
            <p:nvPr/>
          </p:nvCxnSpPr>
          <p:spPr>
            <a:xfrm>
              <a:off x="3904746"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形状 23"/>
          <p:cNvSpPr/>
          <p:nvPr/>
        </p:nvSpPr>
        <p:spPr>
          <a:xfrm rot="20811125">
            <a:off x="-3667" y="4052919"/>
            <a:ext cx="12830156" cy="4100177"/>
          </a:xfrm>
          <a:custGeom>
            <a:avLst/>
            <a:gdLst>
              <a:gd name="connsiteX0" fmla="*/ 12830156 w 12830156"/>
              <a:gd name="connsiteY0" fmla="*/ 0 h 4100177"/>
              <a:gd name="connsiteX1" fmla="*/ 11872400 w 12830156"/>
              <a:gd name="connsiteY1" fmla="*/ 4100177 h 4100177"/>
              <a:gd name="connsiteX2" fmla="*/ 0 w 12830156"/>
              <a:gd name="connsiteY2" fmla="*/ 1326914 h 4100177"/>
              <a:gd name="connsiteX3" fmla="*/ 309953 w 12830156"/>
              <a:gd name="connsiteY3" fmla="*/ 0 h 4100177"/>
            </a:gdLst>
            <a:ahLst/>
            <a:cxnLst>
              <a:cxn ang="0">
                <a:pos x="connsiteX0" y="connsiteY0"/>
              </a:cxn>
              <a:cxn ang="0">
                <a:pos x="connsiteX1" y="connsiteY1"/>
              </a:cxn>
              <a:cxn ang="0">
                <a:pos x="connsiteX2" y="connsiteY2"/>
              </a:cxn>
              <a:cxn ang="0">
                <a:pos x="connsiteX3" y="connsiteY3"/>
              </a:cxn>
            </a:cxnLst>
            <a:rect l="l" t="t" r="r" b="b"/>
            <a:pathLst>
              <a:path w="12830156" h="4100177">
                <a:moveTo>
                  <a:pt x="12830156" y="0"/>
                </a:moveTo>
                <a:lnTo>
                  <a:pt x="11872400" y="4100177"/>
                </a:lnTo>
                <a:lnTo>
                  <a:pt x="0" y="1326914"/>
                </a:lnTo>
                <a:lnTo>
                  <a:pt x="309953" y="0"/>
                </a:lnTo>
                <a:close/>
              </a:path>
            </a:pathLst>
          </a:custGeom>
          <a:solidFill>
            <a:srgbClr val="0070C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17301" y="4724400"/>
            <a:ext cx="12226603" cy="2133600"/>
          </a:xfrm>
          <a:prstGeom prst="rect">
            <a:avLst/>
          </a:prstGeom>
          <a:blipFill>
            <a:blip r:embed="rId1">
              <a:alphaModFix amt="31000"/>
              <a:extLst>
                <a:ext uri="{BEBA8EAE-BF5A-486C-A8C5-ECC9F3942E4B}">
                  <a14:imgProps xmlns:a14="http://schemas.microsoft.com/office/drawing/2010/main">
                    <a14:imgLayer r:embed="rId2">
                      <a14:imgEffect>
                        <a14:brightnessContrast contrast="4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1400175" y="2152650"/>
            <a:ext cx="9391650" cy="3465854"/>
            <a:chOff x="1400175" y="2152650"/>
            <a:chExt cx="9391650" cy="3465854"/>
          </a:xfrm>
        </p:grpSpPr>
        <p:sp>
          <p:nvSpPr>
            <p:cNvPr id="23" name="矩形: 圆角 22"/>
            <p:cNvSpPr/>
            <p:nvPr/>
          </p:nvSpPr>
          <p:spPr>
            <a:xfrm>
              <a:off x="1400175" y="2152650"/>
              <a:ext cx="9391650" cy="3465854"/>
            </a:xfrm>
            <a:prstGeom prst="roundRect">
              <a:avLst>
                <a:gd name="adj" fmla="val 3219"/>
              </a:avLst>
            </a:prstGeom>
            <a:solidFill>
              <a:schemeClr val="bg1"/>
            </a:solidFill>
            <a:ln>
              <a:noFill/>
            </a:ln>
            <a:effectLst>
              <a:outerShdw blurRad="762000" dist="381000" dir="5400000" sx="70000" sy="70000" algn="t" rotWithShape="0">
                <a:srgbClr val="0070C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p:cNvSpPr txBox="true"/>
            <p:nvPr/>
          </p:nvSpPr>
          <p:spPr>
            <a:xfrm>
              <a:off x="1866900" y="2190282"/>
              <a:ext cx="8458200" cy="3194721"/>
            </a:xfrm>
            <a:prstGeom prst="rect">
              <a:avLst/>
            </a:prstGeom>
            <a:noFill/>
          </p:spPr>
          <p:txBody>
            <a:bodyPr wrap="square">
              <a:spAutoFit/>
            </a:bodyPr>
            <a:lstStyle/>
            <a:p>
              <a:pPr marL="0" marR="0" algn="just">
                <a:lnSpc>
                  <a:spcPct val="180000"/>
                </a:lnSpc>
                <a:spcBef>
                  <a:spcPts val="0"/>
                </a:spcBef>
                <a:spcAft>
                  <a:spcPts val="0"/>
                </a:spcAft>
              </a:pPr>
              <a:r>
                <a:rPr lang="zh-CN" altLang="en-US" sz="2300" kern="100" spc="30" dirty="0">
                  <a:effectLst/>
                  <a:cs typeface="+mn-ea"/>
                  <a:sym typeface="+mn-lt"/>
                </a:rPr>
                <a:t>推动</a:t>
              </a:r>
              <a:r>
                <a:rPr lang="zh-CN" altLang="en-US" sz="2300" b="1" kern="100" spc="30" dirty="0">
                  <a:solidFill>
                    <a:srgbClr val="0070C0"/>
                  </a:solidFill>
                  <a:effectLst/>
                  <a:cs typeface="+mn-ea"/>
                  <a:sym typeface="+mn-lt"/>
                </a:rPr>
                <a:t>钢铁板材</a:t>
              </a:r>
              <a:r>
                <a:rPr lang="zh-CN" altLang="en-US" sz="2300" kern="100" spc="30" dirty="0">
                  <a:effectLst/>
                  <a:cs typeface="+mn-ea"/>
                  <a:sym typeface="+mn-lt"/>
                </a:rPr>
                <a:t>、</a:t>
              </a:r>
              <a:r>
                <a:rPr lang="zh-CN" altLang="en-US" sz="2300" b="1" kern="100" spc="30" dirty="0">
                  <a:solidFill>
                    <a:srgbClr val="0070C0"/>
                  </a:solidFill>
                  <a:effectLst/>
                  <a:cs typeface="+mn-ea"/>
                  <a:sym typeface="+mn-lt"/>
                </a:rPr>
                <a:t>纺织服装</a:t>
              </a:r>
              <a:r>
                <a:rPr lang="zh-CN" altLang="en-US" sz="2300" kern="100" spc="30" dirty="0">
                  <a:effectLst/>
                  <a:cs typeface="+mn-ea"/>
                  <a:sym typeface="+mn-lt"/>
                </a:rPr>
                <a:t>、</a:t>
              </a:r>
              <a:r>
                <a:rPr lang="zh-CN" altLang="en-US" sz="2300" b="1" kern="100" spc="30" dirty="0">
                  <a:solidFill>
                    <a:srgbClr val="0070C0"/>
                  </a:solidFill>
                  <a:effectLst/>
                  <a:cs typeface="+mn-ea"/>
                  <a:sym typeface="+mn-lt"/>
                </a:rPr>
                <a:t>木制品</a:t>
              </a:r>
              <a:r>
                <a:rPr lang="zh-CN" altLang="en-US" sz="2300" kern="100" spc="30" dirty="0">
                  <a:effectLst/>
                  <a:cs typeface="+mn-ea"/>
                  <a:sym typeface="+mn-lt"/>
                </a:rPr>
                <a:t>等</a:t>
              </a:r>
              <a:r>
                <a:rPr lang="zh-CN" altLang="en-US" sz="2300" kern="100" spc="30" dirty="0">
                  <a:solidFill>
                    <a:srgbClr val="C00000"/>
                  </a:solidFill>
                  <a:effectLst/>
                  <a:cs typeface="+mn-ea"/>
                  <a:sym typeface="+mn-lt"/>
                </a:rPr>
                <a:t>劳动密集型产业转型升级</a:t>
              </a:r>
              <a:r>
                <a:rPr lang="zh-CN" altLang="en-US" sz="2300" kern="100" spc="30" dirty="0">
                  <a:effectLst/>
                  <a:cs typeface="+mn-ea"/>
                  <a:sym typeface="+mn-lt"/>
                </a:rPr>
                <a:t>，增加剑杆织机、激光设备等高技术含量产品出口比重。支持出口企业开展质量管理体系认证，提升出口产品质量。不断扩大重点产业发展所需的关键技术、重要设备及零部件进口，促进产业转型升级。</a:t>
              </a:r>
              <a:endParaRPr lang="zh-CN" altLang="en-US" sz="2300" kern="100" dirty="0">
                <a:effectLst/>
                <a:cs typeface="+mn-ea"/>
                <a:sym typeface="+mn-lt"/>
              </a:endParaRPr>
            </a:p>
          </p:txBody>
        </p:sp>
      </p:grpSp>
      <p:grpSp>
        <p:nvGrpSpPr>
          <p:cNvPr id="17" name="组合 16"/>
          <p:cNvGrpSpPr/>
          <p:nvPr/>
        </p:nvGrpSpPr>
        <p:grpSpPr>
          <a:xfrm>
            <a:off x="0" y="171450"/>
            <a:ext cx="12192000" cy="711200"/>
            <a:chOff x="0" y="171450"/>
            <a:chExt cx="12192000" cy="711200"/>
          </a:xfrm>
        </p:grpSpPr>
        <p:grpSp>
          <p:nvGrpSpPr>
            <p:cNvPr id="18" name="组合 17"/>
            <p:cNvGrpSpPr/>
            <p:nvPr/>
          </p:nvGrpSpPr>
          <p:grpSpPr>
            <a:xfrm>
              <a:off x="0" y="171450"/>
              <a:ext cx="12192000" cy="711200"/>
              <a:chOff x="0" y="171450"/>
              <a:chExt cx="12192000" cy="711200"/>
            </a:xfrm>
          </p:grpSpPr>
          <p:sp>
            <p:nvSpPr>
              <p:cNvPr id="21" name="矩形 20"/>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19"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6" name="组合 25"/>
          <p:cNvGrpSpPr/>
          <p:nvPr/>
        </p:nvGrpSpPr>
        <p:grpSpPr>
          <a:xfrm>
            <a:off x="451946" y="1117601"/>
            <a:ext cx="3492673" cy="502112"/>
            <a:chOff x="539453" y="1326689"/>
            <a:chExt cx="2896568" cy="502112"/>
          </a:xfrm>
        </p:grpSpPr>
        <p:sp>
          <p:nvSpPr>
            <p:cNvPr id="27" name="矩形: 圆角 26"/>
            <p:cNvSpPr/>
            <p:nvPr/>
          </p:nvSpPr>
          <p:spPr>
            <a:xfrm>
              <a:off x="550131" y="1326689"/>
              <a:ext cx="2769192"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true"/>
            <p:nvPr/>
          </p:nvSpPr>
          <p:spPr>
            <a:xfrm>
              <a:off x="539453" y="1364990"/>
              <a:ext cx="2896568" cy="400110"/>
            </a:xfrm>
            <a:prstGeom prst="rect">
              <a:avLst/>
            </a:prstGeom>
            <a:noFill/>
          </p:spPr>
          <p:txBody>
            <a:bodyPr wrap="square" rtlCol="0">
              <a:spAutoFit/>
            </a:bodyPr>
            <a:lstStyle/>
            <a:p>
              <a:r>
                <a:rPr lang="zh-CN" altLang="en-US" sz="2000" b="1" kern="100" dirty="0">
                  <a:solidFill>
                    <a:srgbClr val="0070C0"/>
                  </a:solidFill>
                  <a:cs typeface="+mn-ea"/>
                  <a:sym typeface="+mn-lt"/>
                </a:rPr>
                <a:t>（四）进出口固稳提质工程</a:t>
              </a:r>
              <a:endParaRPr lang="en-US" altLang="zh-CN" sz="2000" b="1" kern="100" dirty="0">
                <a:solidFill>
                  <a:srgbClr val="0070C0"/>
                </a:solidFill>
                <a:cs typeface="+mn-ea"/>
                <a:sym typeface="+mn-lt"/>
              </a:endParaRPr>
            </a:p>
          </p:txBody>
        </p:sp>
      </p:grpSp>
      <p:grpSp>
        <p:nvGrpSpPr>
          <p:cNvPr id="2" name="组合 1"/>
          <p:cNvGrpSpPr/>
          <p:nvPr/>
        </p:nvGrpSpPr>
        <p:grpSpPr>
          <a:xfrm>
            <a:off x="3904746" y="1117601"/>
            <a:ext cx="3816854" cy="502470"/>
            <a:chOff x="3904746" y="1117601"/>
            <a:chExt cx="3816854" cy="502470"/>
          </a:xfrm>
        </p:grpSpPr>
        <p:sp>
          <p:nvSpPr>
            <p:cNvPr id="29" name="矩形: 圆角 28"/>
            <p:cNvSpPr/>
            <p:nvPr/>
          </p:nvSpPr>
          <p:spPr>
            <a:xfrm>
              <a:off x="4817438" y="1117601"/>
              <a:ext cx="2904162"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二是大力提升进出口质量</a:t>
              </a:r>
              <a:endParaRPr lang="zh-CN" altLang="en-US" b="1" dirty="0">
                <a:solidFill>
                  <a:schemeClr val="bg1"/>
                </a:solidFill>
                <a:cs typeface="+mn-ea"/>
                <a:sym typeface="+mn-lt"/>
              </a:endParaRPr>
            </a:p>
          </p:txBody>
        </p:sp>
        <p:cxnSp>
          <p:nvCxnSpPr>
            <p:cNvPr id="30" name="直接连接符 29"/>
            <p:cNvCxnSpPr/>
            <p:nvPr/>
          </p:nvCxnSpPr>
          <p:spPr>
            <a:xfrm>
              <a:off x="3904746"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05394" y="1989056"/>
            <a:ext cx="10781212" cy="1211363"/>
            <a:chOff x="705394" y="1989056"/>
            <a:chExt cx="10781212" cy="1211363"/>
          </a:xfrm>
        </p:grpSpPr>
        <p:sp>
          <p:nvSpPr>
            <p:cNvPr id="17" name="矩形: 圆角 16"/>
            <p:cNvSpPr/>
            <p:nvPr/>
          </p:nvSpPr>
          <p:spPr>
            <a:xfrm>
              <a:off x="705394" y="2227484"/>
              <a:ext cx="10781212" cy="752066"/>
            </a:xfrm>
            <a:prstGeom prst="roundRect">
              <a:avLst>
                <a:gd name="adj" fmla="val 50000"/>
              </a:avLst>
            </a:prstGeom>
            <a:noFill/>
            <a:ln>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圆角 17"/>
            <p:cNvSpPr/>
            <p:nvPr>
              <p:custDataLst>
                <p:tags r:id="rId1"/>
              </p:custDataLst>
            </p:nvPr>
          </p:nvSpPr>
          <p:spPr>
            <a:xfrm>
              <a:off x="4324352" y="1989056"/>
              <a:ext cx="3543298" cy="471746"/>
            </a:xfrm>
            <a:prstGeom prst="roundRect">
              <a:avLst>
                <a:gd name="adj" fmla="val 50000"/>
              </a:avLst>
            </a:prstGeom>
            <a:gradFill>
              <a:gsLst>
                <a:gs pos="0">
                  <a:srgbClr val="0070C0"/>
                </a:gs>
                <a:gs pos="100000">
                  <a:srgbClr val="0070C0"/>
                </a:gs>
              </a:gsLst>
              <a:lin ang="0" scaled="false"/>
            </a:gradFill>
            <a:ln>
              <a:noFill/>
            </a:ln>
            <a:effectLst>
              <a:outerShdw blurRad="152400" dist="152400" dir="2699995" algn="tl" rotWithShape="0">
                <a:srgbClr val="3DBAE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schemeClr val="bg1"/>
                  </a:solidFill>
                  <a:effectLst/>
                  <a:uLnTx/>
                  <a:uFillTx/>
                  <a:cs typeface="+mn-ea"/>
                  <a:sym typeface="+mn-lt"/>
                </a:rPr>
                <a:t>支持企业开展</a:t>
              </a:r>
              <a:r>
                <a:rPr kumimoji="0" lang="zh-CN" altLang="en-US" sz="2000" b="1" i="0" u="none" strike="noStrike" kern="1200" cap="none" spc="0" normalizeH="0" baseline="0" noProof="0">
                  <a:ln>
                    <a:noFill/>
                  </a:ln>
                  <a:solidFill>
                    <a:srgbClr val="FFFF00"/>
                  </a:solidFill>
                  <a:effectLst/>
                  <a:uLnTx/>
                  <a:uFillTx/>
                  <a:cs typeface="+mn-ea"/>
                  <a:sym typeface="+mn-lt"/>
                </a:rPr>
                <a:t>马德里体系</a:t>
              </a:r>
              <a:endParaRPr lang="zh-CN" altLang="en-US" sz="2000" b="1" dirty="0">
                <a:solidFill>
                  <a:srgbClr val="FFFF00"/>
                </a:solidFill>
                <a:cs typeface="+mn-ea"/>
                <a:sym typeface="+mn-lt"/>
              </a:endParaRPr>
            </a:p>
          </p:txBody>
        </p:sp>
        <p:grpSp>
          <p:nvGrpSpPr>
            <p:cNvPr id="19" name="组合 18"/>
            <p:cNvGrpSpPr/>
            <p:nvPr/>
          </p:nvGrpSpPr>
          <p:grpSpPr>
            <a:xfrm>
              <a:off x="1051549" y="2728673"/>
              <a:ext cx="2958476" cy="471746"/>
              <a:chOff x="4559150" y="5156267"/>
              <a:chExt cx="2536398" cy="471746"/>
            </a:xfrm>
          </p:grpSpPr>
          <p:sp>
            <p:nvSpPr>
              <p:cNvPr id="21" name="矩形: 圆角 20"/>
              <p:cNvSpPr/>
              <p:nvPr>
                <p:custDataLst>
                  <p:tags r:id="rId2"/>
                </p:custDataLst>
              </p:nvPr>
            </p:nvSpPr>
            <p:spPr>
              <a:xfrm>
                <a:off x="4559150" y="5156267"/>
                <a:ext cx="2536398" cy="471746"/>
              </a:xfrm>
              <a:prstGeom prst="roundRect">
                <a:avLst>
                  <a:gd name="adj" fmla="val 50000"/>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dirty="0">
                  <a:solidFill>
                    <a:schemeClr val="bg1"/>
                  </a:solidFill>
                  <a:cs typeface="+mn-ea"/>
                  <a:sym typeface="+mn-lt"/>
                </a:endParaRPr>
              </a:p>
            </p:txBody>
          </p:sp>
          <p:sp>
            <p:nvSpPr>
              <p:cNvPr id="22" name="文本框 21"/>
              <p:cNvSpPr txBox="true"/>
              <p:nvPr/>
            </p:nvSpPr>
            <p:spPr>
              <a:xfrm>
                <a:off x="4730673" y="5197342"/>
                <a:ext cx="2193352" cy="400110"/>
              </a:xfrm>
              <a:prstGeom prst="rect">
                <a:avLst/>
              </a:prstGeom>
              <a:noFill/>
            </p:spPr>
            <p:txBody>
              <a:bodyPr wrap="square" rtlCol="0">
                <a:spAutoFit/>
              </a:bodyPr>
              <a:lstStyle/>
              <a:p>
                <a:pPr algn="ctr"/>
                <a:r>
                  <a:rPr lang="zh-CN" altLang="en-US" sz="2000" kern="100">
                    <a:cs typeface="+mn-ea"/>
                    <a:sym typeface="+mn-lt"/>
                  </a:rPr>
                  <a:t>境外商标注册</a:t>
                </a:r>
                <a:endParaRPr lang="zh-CN" altLang="en-US" sz="2000" dirty="0">
                  <a:solidFill>
                    <a:srgbClr val="C00000"/>
                  </a:solidFill>
                  <a:cs typeface="+mn-ea"/>
                  <a:sym typeface="+mn-lt"/>
                </a:endParaRPr>
              </a:p>
            </p:txBody>
          </p:sp>
        </p:grpSp>
        <p:grpSp>
          <p:nvGrpSpPr>
            <p:cNvPr id="38" name="组合 37"/>
            <p:cNvGrpSpPr/>
            <p:nvPr/>
          </p:nvGrpSpPr>
          <p:grpSpPr>
            <a:xfrm>
              <a:off x="4616762" y="2728673"/>
              <a:ext cx="2958476" cy="471746"/>
              <a:chOff x="4559150" y="5156267"/>
              <a:chExt cx="2536398" cy="471746"/>
            </a:xfrm>
          </p:grpSpPr>
          <p:sp>
            <p:nvSpPr>
              <p:cNvPr id="39" name="矩形: 圆角 38"/>
              <p:cNvSpPr/>
              <p:nvPr>
                <p:custDataLst>
                  <p:tags r:id="rId3"/>
                </p:custDataLst>
              </p:nvPr>
            </p:nvSpPr>
            <p:spPr>
              <a:xfrm>
                <a:off x="4559150" y="5156267"/>
                <a:ext cx="2536398" cy="471746"/>
              </a:xfrm>
              <a:prstGeom prst="roundRect">
                <a:avLst>
                  <a:gd name="adj" fmla="val 50000"/>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dirty="0">
                  <a:solidFill>
                    <a:schemeClr val="bg1"/>
                  </a:solidFill>
                  <a:cs typeface="+mn-ea"/>
                  <a:sym typeface="+mn-lt"/>
                </a:endParaRPr>
              </a:p>
            </p:txBody>
          </p:sp>
          <p:sp>
            <p:nvSpPr>
              <p:cNvPr id="40" name="文本框 39"/>
              <p:cNvSpPr txBox="true"/>
              <p:nvPr/>
            </p:nvSpPr>
            <p:spPr>
              <a:xfrm>
                <a:off x="4730673" y="5197342"/>
                <a:ext cx="2193352" cy="400110"/>
              </a:xfrm>
              <a:prstGeom prst="rect">
                <a:avLst/>
              </a:prstGeom>
              <a:noFill/>
            </p:spPr>
            <p:txBody>
              <a:bodyPr wrap="square" rtlCol="0">
                <a:spAutoFit/>
              </a:bodyPr>
              <a:lstStyle/>
              <a:p>
                <a:pPr algn="ctr"/>
                <a:r>
                  <a:rPr lang="zh-CN" altLang="en-US" sz="2000" kern="100">
                    <a:cs typeface="+mn-ea"/>
                    <a:sym typeface="+mn-lt"/>
                  </a:rPr>
                  <a:t>专利申请</a:t>
                </a:r>
                <a:endParaRPr lang="zh-CN" altLang="en-US" sz="2000" dirty="0">
                  <a:solidFill>
                    <a:srgbClr val="C00000"/>
                  </a:solidFill>
                  <a:cs typeface="+mn-ea"/>
                  <a:sym typeface="+mn-lt"/>
                </a:endParaRPr>
              </a:p>
            </p:txBody>
          </p:sp>
        </p:grpSp>
        <p:grpSp>
          <p:nvGrpSpPr>
            <p:cNvPr id="41" name="组合 40"/>
            <p:cNvGrpSpPr/>
            <p:nvPr/>
          </p:nvGrpSpPr>
          <p:grpSpPr>
            <a:xfrm>
              <a:off x="8181975" y="2728673"/>
              <a:ext cx="2958476" cy="471746"/>
              <a:chOff x="4559150" y="5156267"/>
              <a:chExt cx="2536398" cy="471746"/>
            </a:xfrm>
          </p:grpSpPr>
          <p:sp>
            <p:nvSpPr>
              <p:cNvPr id="42" name="矩形: 圆角 41"/>
              <p:cNvSpPr/>
              <p:nvPr>
                <p:custDataLst>
                  <p:tags r:id="rId4"/>
                </p:custDataLst>
              </p:nvPr>
            </p:nvSpPr>
            <p:spPr>
              <a:xfrm>
                <a:off x="4559150" y="5156267"/>
                <a:ext cx="2536398" cy="471746"/>
              </a:xfrm>
              <a:prstGeom prst="roundRect">
                <a:avLst>
                  <a:gd name="adj" fmla="val 50000"/>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dirty="0">
                  <a:solidFill>
                    <a:schemeClr val="bg1"/>
                  </a:solidFill>
                  <a:cs typeface="+mn-ea"/>
                  <a:sym typeface="+mn-lt"/>
                </a:endParaRPr>
              </a:p>
            </p:txBody>
          </p:sp>
          <p:sp>
            <p:nvSpPr>
              <p:cNvPr id="43" name="文本框 42"/>
              <p:cNvSpPr txBox="true"/>
              <p:nvPr/>
            </p:nvSpPr>
            <p:spPr>
              <a:xfrm>
                <a:off x="4730673" y="5197342"/>
                <a:ext cx="2193352" cy="400110"/>
              </a:xfrm>
              <a:prstGeom prst="rect">
                <a:avLst/>
              </a:prstGeom>
              <a:noFill/>
            </p:spPr>
            <p:txBody>
              <a:bodyPr wrap="square" rtlCol="0">
                <a:spAutoFit/>
              </a:bodyPr>
              <a:lstStyle/>
              <a:p>
                <a:pPr algn="ctr"/>
                <a:r>
                  <a:rPr lang="zh-CN" altLang="en-US" sz="2000" kern="100">
                    <a:cs typeface="+mn-ea"/>
                    <a:sym typeface="+mn-lt"/>
                  </a:rPr>
                  <a:t>产品认证</a:t>
                </a:r>
                <a:endParaRPr lang="zh-CN" altLang="en-US" sz="2000" dirty="0">
                  <a:solidFill>
                    <a:srgbClr val="C00000"/>
                  </a:solidFill>
                  <a:cs typeface="+mn-ea"/>
                  <a:sym typeface="+mn-lt"/>
                </a:endParaRPr>
              </a:p>
            </p:txBody>
          </p:sp>
        </p:grpSp>
      </p:grpSp>
      <p:grpSp>
        <p:nvGrpSpPr>
          <p:cNvPr id="11" name="组合 10"/>
          <p:cNvGrpSpPr/>
          <p:nvPr/>
        </p:nvGrpSpPr>
        <p:grpSpPr>
          <a:xfrm>
            <a:off x="266914" y="3548157"/>
            <a:ext cx="11658173" cy="2595047"/>
            <a:chOff x="223910" y="3548157"/>
            <a:chExt cx="11658173" cy="2595047"/>
          </a:xfrm>
        </p:grpSpPr>
        <p:sp>
          <p:nvSpPr>
            <p:cNvPr id="49" name="矩形: 圆角 48"/>
            <p:cNvSpPr/>
            <p:nvPr/>
          </p:nvSpPr>
          <p:spPr>
            <a:xfrm>
              <a:off x="6148317" y="3548157"/>
              <a:ext cx="5733766" cy="2595047"/>
            </a:xfrm>
            <a:prstGeom prst="roundRect">
              <a:avLst>
                <a:gd name="adj" fmla="val 1083"/>
              </a:avLst>
            </a:prstGeom>
            <a:gradFill>
              <a:gsLst>
                <a:gs pos="100000">
                  <a:srgbClr val="0070C0">
                    <a:alpha val="7000"/>
                  </a:srgbClr>
                </a:gs>
                <a:gs pos="0">
                  <a:schemeClr val="accent1">
                    <a:alpha val="0"/>
                  </a:schemeClr>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sp>
          <p:nvSpPr>
            <p:cNvPr id="47" name="文本框 46"/>
            <p:cNvSpPr txBox="true"/>
            <p:nvPr/>
          </p:nvSpPr>
          <p:spPr>
            <a:xfrm>
              <a:off x="6253092" y="3619690"/>
              <a:ext cx="5524216" cy="2362570"/>
            </a:xfrm>
            <a:prstGeom prst="rect">
              <a:avLst/>
            </a:prstGeom>
            <a:noFill/>
          </p:spPr>
          <p:txBody>
            <a:bodyPr wrap="square">
              <a:spAutoFit/>
            </a:bodyPr>
            <a:lstStyle/>
            <a:p>
              <a:pPr marL="0" marR="0" algn="just">
                <a:lnSpc>
                  <a:spcPct val="168000"/>
                </a:lnSpc>
                <a:spcBef>
                  <a:spcPts val="0"/>
                </a:spcBef>
                <a:spcAft>
                  <a:spcPts val="0"/>
                </a:spcAft>
              </a:pPr>
              <a:r>
                <a:rPr lang="zh-CN" altLang="en-US" kern="100" spc="30">
                  <a:effectLst/>
                  <a:cs typeface="+mn-ea"/>
                  <a:sym typeface="+mn-lt"/>
                </a:rPr>
                <a:t>鼓励开展</a:t>
              </a:r>
              <a:r>
                <a:rPr lang="zh-CN" altLang="en-US" b="1" kern="100" spc="30">
                  <a:effectLst/>
                  <a:cs typeface="+mn-ea"/>
                  <a:sym typeface="+mn-lt"/>
                </a:rPr>
                <a:t>特色产业集群集体商标</a:t>
              </a:r>
              <a:r>
                <a:rPr lang="zh-CN" altLang="en-US" kern="100" spc="30">
                  <a:effectLst/>
                  <a:cs typeface="+mn-ea"/>
                  <a:sym typeface="+mn-lt"/>
                </a:rPr>
                <a:t>和</a:t>
              </a:r>
              <a:r>
                <a:rPr lang="zh-CN" altLang="en-US" b="1" kern="100" spc="30">
                  <a:effectLst/>
                  <a:cs typeface="+mn-ea"/>
                  <a:sym typeface="+mn-lt"/>
                </a:rPr>
                <a:t>原产地标志商标注册</a:t>
              </a:r>
              <a:r>
                <a:rPr lang="zh-CN" altLang="en-US" kern="100" spc="30">
                  <a:effectLst/>
                  <a:cs typeface="+mn-ea"/>
                  <a:sym typeface="+mn-lt"/>
                </a:rPr>
                <a:t>，构建</a:t>
              </a:r>
              <a:r>
                <a:rPr lang="zh-CN" altLang="en-US" b="1" kern="100" spc="30">
                  <a:solidFill>
                    <a:srgbClr val="C00000"/>
                  </a:solidFill>
                  <a:effectLst/>
                  <a:cs typeface="+mn-ea"/>
                  <a:sym typeface="+mn-lt"/>
                </a:rPr>
                <a:t>“聊城制造”品牌体系</a:t>
              </a:r>
              <a:r>
                <a:rPr lang="zh-CN" altLang="en-US" kern="100" spc="30">
                  <a:effectLst/>
                  <a:cs typeface="+mn-ea"/>
                  <a:sym typeface="+mn-lt"/>
                </a:rPr>
                <a:t>。鼓励采取多种方式，加大自主品牌海外推介力度。重点推动</a:t>
              </a:r>
              <a:r>
                <a:rPr lang="zh-CN" altLang="en-US" b="1" kern="100" spc="30">
                  <a:solidFill>
                    <a:srgbClr val="0070C0"/>
                  </a:solidFill>
                  <a:effectLst/>
                  <a:cs typeface="+mn-ea"/>
                  <a:sym typeface="+mn-lt"/>
                </a:rPr>
                <a:t>汽车</a:t>
              </a:r>
              <a:r>
                <a:rPr lang="zh-CN" altLang="en-US" kern="100" spc="30">
                  <a:effectLst/>
                  <a:cs typeface="+mn-ea"/>
                  <a:sym typeface="+mn-lt"/>
                </a:rPr>
                <a:t>、</a:t>
              </a:r>
              <a:r>
                <a:rPr lang="zh-CN" altLang="en-US" b="1" kern="100" spc="30">
                  <a:solidFill>
                    <a:srgbClr val="0070C0"/>
                  </a:solidFill>
                  <a:effectLst/>
                  <a:cs typeface="+mn-ea"/>
                  <a:sym typeface="+mn-lt"/>
                </a:rPr>
                <a:t>机电</a:t>
              </a:r>
              <a:r>
                <a:rPr lang="zh-CN" altLang="en-US" kern="100" spc="30">
                  <a:effectLst/>
                  <a:cs typeface="+mn-ea"/>
                  <a:sym typeface="+mn-lt"/>
                </a:rPr>
                <a:t>、</a:t>
              </a:r>
              <a:r>
                <a:rPr lang="zh-CN" altLang="en-US" b="1" kern="100" spc="30">
                  <a:solidFill>
                    <a:srgbClr val="0070C0"/>
                  </a:solidFill>
                  <a:effectLst/>
                  <a:cs typeface="+mn-ea"/>
                  <a:sym typeface="+mn-lt"/>
                </a:rPr>
                <a:t>农机</a:t>
              </a:r>
              <a:r>
                <a:rPr lang="zh-CN" altLang="en-US" kern="100" spc="30">
                  <a:effectLst/>
                  <a:cs typeface="+mn-ea"/>
                  <a:sym typeface="+mn-lt"/>
                </a:rPr>
                <a:t>、</a:t>
              </a:r>
              <a:r>
                <a:rPr lang="zh-CN" altLang="en-US" b="1" kern="100" spc="30">
                  <a:solidFill>
                    <a:srgbClr val="0070C0"/>
                  </a:solidFill>
                  <a:effectLst/>
                  <a:cs typeface="+mn-ea"/>
                  <a:sym typeface="+mn-lt"/>
                </a:rPr>
                <a:t>机床</a:t>
              </a:r>
              <a:r>
                <a:rPr lang="zh-CN" altLang="en-US" kern="100" spc="30">
                  <a:effectLst/>
                  <a:cs typeface="+mn-ea"/>
                  <a:sym typeface="+mn-lt"/>
                </a:rPr>
                <a:t>、</a:t>
              </a:r>
              <a:r>
                <a:rPr lang="zh-CN" altLang="en-US" b="1" kern="100" spc="30">
                  <a:solidFill>
                    <a:srgbClr val="0070C0"/>
                  </a:solidFill>
                  <a:effectLst/>
                  <a:cs typeface="+mn-ea"/>
                  <a:sym typeface="+mn-lt"/>
                </a:rPr>
                <a:t>乐器</a:t>
              </a:r>
              <a:r>
                <a:rPr lang="zh-CN" altLang="en-US" kern="100" spc="30">
                  <a:effectLst/>
                  <a:cs typeface="+mn-ea"/>
                  <a:sym typeface="+mn-lt"/>
                </a:rPr>
                <a:t>等行业骨干企业建设国际营销服务网点。</a:t>
              </a:r>
              <a:endParaRPr lang="zh-CN" altLang="en-US" kern="100">
                <a:effectLst/>
                <a:cs typeface="+mn-ea"/>
                <a:sym typeface="+mn-lt"/>
              </a:endParaRPr>
            </a:p>
          </p:txBody>
        </p:sp>
        <p:pic>
          <p:nvPicPr>
            <p:cNvPr id="9" name="图片 8"/>
            <p:cNvPicPr>
              <a:picLocks noChangeAspect="true"/>
            </p:cNvPicPr>
            <p:nvPr/>
          </p:nvPicPr>
          <p:blipFill>
            <a:blip r:embed="rId5" cstate="print">
              <a:extLst>
                <a:ext uri="{28A0092B-C50C-407E-A947-70E740481C1C}">
                  <a14:useLocalDpi xmlns:a14="http://schemas.microsoft.com/office/drawing/2010/main" val="false"/>
                </a:ext>
              </a:extLst>
            </a:blip>
            <a:stretch>
              <a:fillRect/>
            </a:stretch>
          </p:blipFill>
          <p:spPr>
            <a:xfrm>
              <a:off x="223910" y="3654406"/>
              <a:ext cx="5848350" cy="2488798"/>
            </a:xfrm>
            <a:prstGeom prst="rect">
              <a:avLst/>
            </a:prstGeom>
          </p:spPr>
        </p:pic>
      </p:grpSp>
      <p:grpSp>
        <p:nvGrpSpPr>
          <p:cNvPr id="27" name="组合 26"/>
          <p:cNvGrpSpPr/>
          <p:nvPr/>
        </p:nvGrpSpPr>
        <p:grpSpPr>
          <a:xfrm>
            <a:off x="0" y="171450"/>
            <a:ext cx="12192000" cy="711200"/>
            <a:chOff x="0" y="171450"/>
            <a:chExt cx="12192000" cy="711200"/>
          </a:xfrm>
        </p:grpSpPr>
        <p:grpSp>
          <p:nvGrpSpPr>
            <p:cNvPr id="28" name="组合 27"/>
            <p:cNvGrpSpPr/>
            <p:nvPr/>
          </p:nvGrpSpPr>
          <p:grpSpPr>
            <a:xfrm>
              <a:off x="0" y="171450"/>
              <a:ext cx="12192000" cy="711200"/>
              <a:chOff x="0" y="171450"/>
              <a:chExt cx="12192000" cy="711200"/>
            </a:xfrm>
          </p:grpSpPr>
          <p:sp>
            <p:nvSpPr>
              <p:cNvPr id="30" name="矩形 29"/>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9"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32" name="组合 31"/>
          <p:cNvGrpSpPr/>
          <p:nvPr/>
        </p:nvGrpSpPr>
        <p:grpSpPr>
          <a:xfrm>
            <a:off x="451946" y="1117601"/>
            <a:ext cx="3492673" cy="502112"/>
            <a:chOff x="539453" y="1326689"/>
            <a:chExt cx="2896568" cy="502112"/>
          </a:xfrm>
        </p:grpSpPr>
        <p:sp>
          <p:nvSpPr>
            <p:cNvPr id="33" name="矩形: 圆角 32"/>
            <p:cNvSpPr/>
            <p:nvPr/>
          </p:nvSpPr>
          <p:spPr>
            <a:xfrm>
              <a:off x="550131" y="1326689"/>
              <a:ext cx="2769192"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文本框 33"/>
            <p:cNvSpPr txBox="true"/>
            <p:nvPr/>
          </p:nvSpPr>
          <p:spPr>
            <a:xfrm>
              <a:off x="539453" y="1364990"/>
              <a:ext cx="2896568" cy="400110"/>
            </a:xfrm>
            <a:prstGeom prst="rect">
              <a:avLst/>
            </a:prstGeom>
            <a:noFill/>
          </p:spPr>
          <p:txBody>
            <a:bodyPr wrap="square" rtlCol="0">
              <a:spAutoFit/>
            </a:bodyPr>
            <a:lstStyle/>
            <a:p>
              <a:r>
                <a:rPr lang="zh-CN" altLang="en-US" sz="2000" b="1" kern="100" dirty="0">
                  <a:solidFill>
                    <a:srgbClr val="0070C0"/>
                  </a:solidFill>
                  <a:cs typeface="+mn-ea"/>
                  <a:sym typeface="+mn-lt"/>
                </a:rPr>
                <a:t>（四）进出口固稳提质工程</a:t>
              </a:r>
              <a:endParaRPr lang="en-US" altLang="zh-CN" sz="2000" b="1" kern="100" dirty="0">
                <a:solidFill>
                  <a:srgbClr val="0070C0"/>
                </a:solidFill>
                <a:cs typeface="+mn-ea"/>
                <a:sym typeface="+mn-lt"/>
              </a:endParaRPr>
            </a:p>
          </p:txBody>
        </p:sp>
      </p:grpSp>
      <p:grpSp>
        <p:nvGrpSpPr>
          <p:cNvPr id="2" name="组合 1"/>
          <p:cNvGrpSpPr/>
          <p:nvPr/>
        </p:nvGrpSpPr>
        <p:grpSpPr>
          <a:xfrm>
            <a:off x="3904746" y="1117601"/>
            <a:ext cx="3816854" cy="502470"/>
            <a:chOff x="3904746" y="1117601"/>
            <a:chExt cx="3816854" cy="502470"/>
          </a:xfrm>
        </p:grpSpPr>
        <p:sp>
          <p:nvSpPr>
            <p:cNvPr id="35" name="矩形: 圆角 34"/>
            <p:cNvSpPr/>
            <p:nvPr/>
          </p:nvSpPr>
          <p:spPr>
            <a:xfrm>
              <a:off x="4817438" y="1117601"/>
              <a:ext cx="2904162"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三是加快培育自主品牌</a:t>
              </a:r>
              <a:endParaRPr lang="zh-CN" altLang="en-US" b="1" dirty="0">
                <a:solidFill>
                  <a:schemeClr val="bg1"/>
                </a:solidFill>
                <a:cs typeface="+mn-ea"/>
                <a:sym typeface="+mn-lt"/>
              </a:endParaRPr>
            </a:p>
          </p:txBody>
        </p:sp>
        <p:cxnSp>
          <p:nvCxnSpPr>
            <p:cNvPr id="36" name="直接连接符 35"/>
            <p:cNvCxnSpPr/>
            <p:nvPr/>
          </p:nvCxnSpPr>
          <p:spPr>
            <a:xfrm>
              <a:off x="3904746"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68500" y="3483430"/>
            <a:ext cx="11255001" cy="3106056"/>
            <a:chOff x="468500" y="3483430"/>
            <a:chExt cx="11255001" cy="3106056"/>
          </a:xfrm>
        </p:grpSpPr>
        <p:sp>
          <p:nvSpPr>
            <p:cNvPr id="35" name="矩形 34"/>
            <p:cNvSpPr/>
            <p:nvPr/>
          </p:nvSpPr>
          <p:spPr>
            <a:xfrm>
              <a:off x="468500" y="3483430"/>
              <a:ext cx="11255001" cy="3106056"/>
            </a:xfrm>
            <a:prstGeom prst="rect">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a:solidFill>
                  <a:schemeClr val="bg1"/>
                </a:solidFill>
                <a:cs typeface="+mn-ea"/>
                <a:sym typeface="+mn-lt"/>
              </a:endParaRPr>
            </a:p>
          </p:txBody>
        </p:sp>
        <p:sp>
          <p:nvSpPr>
            <p:cNvPr id="34" name="文本框 33"/>
            <p:cNvSpPr txBox="true"/>
            <p:nvPr/>
          </p:nvSpPr>
          <p:spPr>
            <a:xfrm>
              <a:off x="669925" y="3967747"/>
              <a:ext cx="10877550" cy="2536207"/>
            </a:xfrm>
            <a:prstGeom prst="rect">
              <a:avLst/>
            </a:prstGeom>
            <a:noFill/>
          </p:spPr>
          <p:txBody>
            <a:bodyPr wrap="square">
              <a:spAutoFit/>
            </a:bodyPr>
            <a:lstStyle/>
            <a:p>
              <a:pPr marL="342900" marR="0" indent="-342900" algn="just">
                <a:lnSpc>
                  <a:spcPct val="150000"/>
                </a:lnSpc>
                <a:spcBef>
                  <a:spcPts val="0"/>
                </a:spcBef>
                <a:spcAft>
                  <a:spcPts val="0"/>
                </a:spcAft>
                <a:buClr>
                  <a:srgbClr val="228DCF"/>
                </a:buClr>
                <a:buFont typeface="Wingdings" panose="05000000000000000000" pitchFamily="2" charset="2"/>
                <a:buChar char="l"/>
              </a:pPr>
              <a:r>
                <a:rPr lang="zh-CN" altLang="en-US" kern="100" spc="30" dirty="0">
                  <a:effectLst/>
                  <a:cs typeface="+mn-ea"/>
                  <a:sym typeface="+mn-lt"/>
                </a:rPr>
                <a:t>加快在</a:t>
              </a:r>
              <a:r>
                <a:rPr lang="zh-CN" altLang="en-US" b="1" kern="100" spc="30" dirty="0">
                  <a:solidFill>
                    <a:srgbClr val="0070C0"/>
                  </a:solidFill>
                  <a:effectLst/>
                  <a:cs typeface="+mn-ea"/>
                  <a:sym typeface="+mn-lt"/>
                </a:rPr>
                <a:t>外贸综合服务</a:t>
              </a:r>
              <a:r>
                <a:rPr lang="zh-CN" altLang="en-US" kern="100" spc="30" dirty="0">
                  <a:effectLst/>
                  <a:cs typeface="+mn-ea"/>
                  <a:sym typeface="+mn-lt"/>
                </a:rPr>
                <a:t>、</a:t>
              </a:r>
              <a:r>
                <a:rPr lang="zh-CN" altLang="en-US" b="1" kern="100" spc="30" dirty="0">
                  <a:solidFill>
                    <a:srgbClr val="0070C0"/>
                  </a:solidFill>
                  <a:effectLst/>
                  <a:cs typeface="+mn-ea"/>
                  <a:sym typeface="+mn-lt"/>
                </a:rPr>
                <a:t>跨境电商</a:t>
              </a:r>
              <a:r>
                <a:rPr lang="zh-CN" altLang="en-US" kern="100" spc="30" dirty="0">
                  <a:effectLst/>
                  <a:cs typeface="+mn-ea"/>
                  <a:sym typeface="+mn-lt"/>
                </a:rPr>
                <a:t>、</a:t>
              </a:r>
              <a:r>
                <a:rPr lang="zh-CN" altLang="en-US" b="1" kern="100" spc="30" dirty="0">
                  <a:solidFill>
                    <a:srgbClr val="0070C0"/>
                  </a:solidFill>
                  <a:effectLst/>
                  <a:cs typeface="+mn-ea"/>
                  <a:sym typeface="+mn-lt"/>
                </a:rPr>
                <a:t>国际供应链管理</a:t>
              </a:r>
              <a:r>
                <a:rPr lang="zh-CN" altLang="en-US" kern="100" spc="30" dirty="0">
                  <a:effectLst/>
                  <a:cs typeface="+mn-ea"/>
                  <a:sym typeface="+mn-lt"/>
                </a:rPr>
                <a:t>等领域引进和培育行业龙头企业，提升外贸主体能级。</a:t>
              </a:r>
              <a:endParaRPr lang="en-US" altLang="zh-CN" kern="100" spc="30" dirty="0">
                <a:effectLst/>
                <a:cs typeface="+mn-ea"/>
                <a:sym typeface="+mn-lt"/>
              </a:endParaRPr>
            </a:p>
            <a:p>
              <a:pPr marL="342900" marR="0" indent="-342900" algn="just">
                <a:lnSpc>
                  <a:spcPct val="150000"/>
                </a:lnSpc>
                <a:spcBef>
                  <a:spcPts val="0"/>
                </a:spcBef>
                <a:spcAft>
                  <a:spcPts val="0"/>
                </a:spcAft>
                <a:buClr>
                  <a:srgbClr val="228DCF"/>
                </a:buClr>
                <a:buFont typeface="Wingdings" panose="05000000000000000000" pitchFamily="2" charset="2"/>
                <a:buChar char="l"/>
              </a:pPr>
              <a:r>
                <a:rPr lang="zh-CN" altLang="en-US" kern="100" spc="30" dirty="0">
                  <a:effectLst/>
                  <a:cs typeface="+mn-ea"/>
                  <a:sym typeface="+mn-lt"/>
                </a:rPr>
                <a:t>鼓励引导中小企业走</a:t>
              </a:r>
              <a:r>
                <a:rPr lang="zh-CN" altLang="en-US" b="1" kern="100" spc="30" dirty="0">
                  <a:solidFill>
                    <a:srgbClr val="C00000"/>
                  </a:solidFill>
                  <a:effectLst/>
                  <a:cs typeface="+mn-ea"/>
                  <a:sym typeface="+mn-lt"/>
                </a:rPr>
                <a:t>“专精特新”</a:t>
              </a:r>
              <a:r>
                <a:rPr lang="zh-CN" altLang="en-US" kern="100" spc="30" dirty="0">
                  <a:effectLst/>
                  <a:cs typeface="+mn-ea"/>
                  <a:sym typeface="+mn-lt"/>
                </a:rPr>
                <a:t>发展道路，提升中小企业开放水平。完善扶持政策，鼓励新兴外贸企业做大做强，持续壮大我市进出口队伍。</a:t>
              </a:r>
              <a:endParaRPr lang="en-US" altLang="zh-CN" kern="100" spc="30" dirty="0">
                <a:effectLst/>
                <a:cs typeface="+mn-ea"/>
                <a:sym typeface="+mn-lt"/>
              </a:endParaRPr>
            </a:p>
            <a:p>
              <a:pPr marL="342900" indent="-342900" algn="just">
                <a:lnSpc>
                  <a:spcPct val="150000"/>
                </a:lnSpc>
                <a:buClr>
                  <a:srgbClr val="228DCF"/>
                </a:buClr>
                <a:buFont typeface="Wingdings" panose="05000000000000000000" pitchFamily="2" charset="2"/>
                <a:buChar char="l"/>
              </a:pPr>
              <a:r>
                <a:rPr lang="zh-CN" altLang="en-US" kern="100" spc="30" dirty="0">
                  <a:cs typeface="+mn-ea"/>
                </a:rPr>
                <a:t>争取国家市场采购贸易方式试点政策落地，以临清轴承市场为中心，回流轴承出口数据，带动汽车配件及周边产品出口，放大集聚效应，优化出口结构。</a:t>
              </a:r>
              <a:endParaRPr lang="en-US" altLang="zh-CN" kern="100" spc="30" dirty="0">
                <a:effectLst/>
                <a:cs typeface="+mn-ea"/>
                <a:sym typeface="+mn-lt"/>
              </a:endParaRPr>
            </a:p>
          </p:txBody>
        </p:sp>
      </p:grpSp>
      <p:grpSp>
        <p:nvGrpSpPr>
          <p:cNvPr id="10" name="组合 9"/>
          <p:cNvGrpSpPr/>
          <p:nvPr/>
        </p:nvGrpSpPr>
        <p:grpSpPr>
          <a:xfrm>
            <a:off x="1567646" y="1847920"/>
            <a:ext cx="9056707" cy="2030645"/>
            <a:chOff x="468500" y="1941031"/>
            <a:chExt cx="11255001" cy="2523535"/>
          </a:xfrm>
        </p:grpSpPr>
        <p:pic>
          <p:nvPicPr>
            <p:cNvPr id="13" name="图片 12"/>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8358788" y="1941031"/>
              <a:ext cx="3364713" cy="25235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8" name="图片 7"/>
            <p:cNvPicPr>
              <a:picLocks noChangeAspect="true"/>
            </p:cNvPicPr>
            <p:nvPr/>
          </p:nvPicPr>
          <p:blipFill rotWithShape="true">
            <a:blip r:embed="rId2">
              <a:extLst>
                <a:ext uri="{28A0092B-C50C-407E-A947-70E740481C1C}">
                  <a14:useLocalDpi xmlns:a14="http://schemas.microsoft.com/office/drawing/2010/main" val="false"/>
                </a:ext>
              </a:extLst>
            </a:blip>
            <a:srcRect l="4210" t="4209" r="4210" b="4209"/>
            <a:stretch>
              <a:fillRect/>
            </a:stretch>
          </p:blipFill>
          <p:spPr>
            <a:xfrm>
              <a:off x="4639177" y="1941031"/>
              <a:ext cx="3504910" cy="25235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1" name="图片 10"/>
            <p:cNvPicPr>
              <a:picLocks noChangeAspect="true"/>
            </p:cNvPicPr>
            <p:nvPr/>
          </p:nvPicPr>
          <p:blipFill rotWithShape="true">
            <a:blip r:embed="rId3">
              <a:extLst>
                <a:ext uri="{28A0092B-C50C-407E-A947-70E740481C1C}">
                  <a14:useLocalDpi xmlns:a14="http://schemas.microsoft.com/office/drawing/2010/main" val="false"/>
                </a:ext>
              </a:extLst>
            </a:blip>
            <a:srcRect l="3639" t="3639" r="3639" b="3639"/>
            <a:stretch>
              <a:fillRect/>
            </a:stretch>
          </p:blipFill>
          <p:spPr>
            <a:xfrm>
              <a:off x="468500" y="1941031"/>
              <a:ext cx="3955977" cy="25235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grpSp>
      <p:grpSp>
        <p:nvGrpSpPr>
          <p:cNvPr id="17" name="组合 16"/>
          <p:cNvGrpSpPr/>
          <p:nvPr/>
        </p:nvGrpSpPr>
        <p:grpSpPr>
          <a:xfrm>
            <a:off x="0" y="171450"/>
            <a:ext cx="12192000" cy="711200"/>
            <a:chOff x="0" y="171450"/>
            <a:chExt cx="12192000" cy="711200"/>
          </a:xfrm>
        </p:grpSpPr>
        <p:grpSp>
          <p:nvGrpSpPr>
            <p:cNvPr id="18" name="组合 17"/>
            <p:cNvGrpSpPr/>
            <p:nvPr/>
          </p:nvGrpSpPr>
          <p:grpSpPr>
            <a:xfrm>
              <a:off x="0" y="171450"/>
              <a:ext cx="12192000" cy="711200"/>
              <a:chOff x="0" y="171450"/>
              <a:chExt cx="12192000" cy="711200"/>
            </a:xfrm>
          </p:grpSpPr>
          <p:sp>
            <p:nvSpPr>
              <p:cNvPr id="20" name="矩形 19"/>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19"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2" name="组合 21"/>
          <p:cNvGrpSpPr/>
          <p:nvPr/>
        </p:nvGrpSpPr>
        <p:grpSpPr>
          <a:xfrm>
            <a:off x="451946" y="1117601"/>
            <a:ext cx="3492673" cy="502112"/>
            <a:chOff x="539453" y="1326689"/>
            <a:chExt cx="2896568" cy="502112"/>
          </a:xfrm>
        </p:grpSpPr>
        <p:sp>
          <p:nvSpPr>
            <p:cNvPr id="23" name="矩形: 圆角 22"/>
            <p:cNvSpPr/>
            <p:nvPr/>
          </p:nvSpPr>
          <p:spPr>
            <a:xfrm>
              <a:off x="550131" y="1326689"/>
              <a:ext cx="2769192"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文本框 23"/>
            <p:cNvSpPr txBox="true"/>
            <p:nvPr/>
          </p:nvSpPr>
          <p:spPr>
            <a:xfrm>
              <a:off x="539453" y="1364990"/>
              <a:ext cx="2896568" cy="400110"/>
            </a:xfrm>
            <a:prstGeom prst="rect">
              <a:avLst/>
            </a:prstGeom>
            <a:noFill/>
          </p:spPr>
          <p:txBody>
            <a:bodyPr wrap="square" rtlCol="0">
              <a:spAutoFit/>
            </a:bodyPr>
            <a:lstStyle/>
            <a:p>
              <a:r>
                <a:rPr lang="zh-CN" altLang="en-US" sz="2000" b="1" kern="100" dirty="0">
                  <a:solidFill>
                    <a:srgbClr val="0070C0"/>
                  </a:solidFill>
                  <a:cs typeface="+mn-ea"/>
                  <a:sym typeface="+mn-lt"/>
                </a:rPr>
                <a:t>（四）进出口固稳提质工程</a:t>
              </a:r>
              <a:endParaRPr lang="en-US" altLang="zh-CN" sz="2000" b="1" kern="100" dirty="0">
                <a:solidFill>
                  <a:srgbClr val="0070C0"/>
                </a:solidFill>
                <a:cs typeface="+mn-ea"/>
                <a:sym typeface="+mn-lt"/>
              </a:endParaRPr>
            </a:p>
          </p:txBody>
        </p:sp>
      </p:grpSp>
      <p:grpSp>
        <p:nvGrpSpPr>
          <p:cNvPr id="2" name="组合 1"/>
          <p:cNvGrpSpPr/>
          <p:nvPr/>
        </p:nvGrpSpPr>
        <p:grpSpPr>
          <a:xfrm>
            <a:off x="3904746" y="1117601"/>
            <a:ext cx="3956554" cy="502470"/>
            <a:chOff x="3904746" y="1117601"/>
            <a:chExt cx="3956554" cy="502470"/>
          </a:xfrm>
        </p:grpSpPr>
        <p:sp>
          <p:nvSpPr>
            <p:cNvPr id="25" name="矩形: 圆角 24"/>
            <p:cNvSpPr/>
            <p:nvPr/>
          </p:nvSpPr>
          <p:spPr>
            <a:xfrm>
              <a:off x="4817438" y="1117601"/>
              <a:ext cx="3043862"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四是培育高能级贸易主体</a:t>
              </a:r>
              <a:endParaRPr lang="zh-CN" altLang="en-US" b="1" dirty="0">
                <a:solidFill>
                  <a:schemeClr val="bg1"/>
                </a:solidFill>
                <a:cs typeface="+mn-ea"/>
                <a:sym typeface="+mn-lt"/>
              </a:endParaRPr>
            </a:p>
          </p:txBody>
        </p:sp>
        <p:cxnSp>
          <p:nvCxnSpPr>
            <p:cNvPr id="26" name="直接连接符 25"/>
            <p:cNvCxnSpPr/>
            <p:nvPr/>
          </p:nvCxnSpPr>
          <p:spPr>
            <a:xfrm>
              <a:off x="3904746"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71450"/>
            <a:ext cx="12192000" cy="711200"/>
            <a:chOff x="0" y="171450"/>
            <a:chExt cx="12192000" cy="711200"/>
          </a:xfrm>
        </p:grpSpPr>
        <p:grpSp>
          <p:nvGrpSpPr>
            <p:cNvPr id="3" name="组合 2"/>
            <p:cNvGrpSpPr/>
            <p:nvPr/>
          </p:nvGrpSpPr>
          <p:grpSpPr>
            <a:xfrm>
              <a:off x="0" y="171450"/>
              <a:ext cx="12192000" cy="711200"/>
              <a:chOff x="0" y="171450"/>
              <a:chExt cx="12192000" cy="711200"/>
            </a:xfrm>
          </p:grpSpPr>
          <p:sp>
            <p:nvSpPr>
              <p:cNvPr id="5" name="矩形 4"/>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4"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7" name="组合 6"/>
          <p:cNvGrpSpPr/>
          <p:nvPr/>
        </p:nvGrpSpPr>
        <p:grpSpPr>
          <a:xfrm>
            <a:off x="451946" y="1117601"/>
            <a:ext cx="3492673" cy="502112"/>
            <a:chOff x="539453" y="1326689"/>
            <a:chExt cx="2896568" cy="502112"/>
          </a:xfrm>
        </p:grpSpPr>
        <p:sp>
          <p:nvSpPr>
            <p:cNvPr id="8" name="矩形: 圆角 7"/>
            <p:cNvSpPr/>
            <p:nvPr/>
          </p:nvSpPr>
          <p:spPr>
            <a:xfrm>
              <a:off x="550131" y="1326689"/>
              <a:ext cx="2769192"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true"/>
            <p:nvPr/>
          </p:nvSpPr>
          <p:spPr>
            <a:xfrm>
              <a:off x="539453" y="1364990"/>
              <a:ext cx="2896568" cy="400110"/>
            </a:xfrm>
            <a:prstGeom prst="rect">
              <a:avLst/>
            </a:prstGeom>
            <a:noFill/>
          </p:spPr>
          <p:txBody>
            <a:bodyPr wrap="square" rtlCol="0">
              <a:spAutoFit/>
            </a:bodyPr>
            <a:lstStyle/>
            <a:p>
              <a:r>
                <a:rPr lang="zh-CN" altLang="en-US" sz="2000" b="1" kern="100" dirty="0">
                  <a:solidFill>
                    <a:srgbClr val="0070C0"/>
                  </a:solidFill>
                  <a:cs typeface="+mn-ea"/>
                  <a:sym typeface="+mn-lt"/>
                </a:rPr>
                <a:t>（四）进出口固稳提质工程</a:t>
              </a:r>
              <a:endParaRPr lang="en-US" altLang="zh-CN" sz="2000" b="1" kern="100" dirty="0">
                <a:solidFill>
                  <a:srgbClr val="0070C0"/>
                </a:solidFill>
                <a:cs typeface="+mn-ea"/>
                <a:sym typeface="+mn-lt"/>
              </a:endParaRPr>
            </a:p>
          </p:txBody>
        </p:sp>
      </p:grpSp>
      <p:grpSp>
        <p:nvGrpSpPr>
          <p:cNvPr id="12" name="组合 11"/>
          <p:cNvGrpSpPr/>
          <p:nvPr/>
        </p:nvGrpSpPr>
        <p:grpSpPr>
          <a:xfrm>
            <a:off x="3904746" y="1117601"/>
            <a:ext cx="3956554" cy="502470"/>
            <a:chOff x="3904746" y="1117601"/>
            <a:chExt cx="3956554" cy="502470"/>
          </a:xfrm>
        </p:grpSpPr>
        <p:sp>
          <p:nvSpPr>
            <p:cNvPr id="10" name="矩形: 圆角 9"/>
            <p:cNvSpPr/>
            <p:nvPr/>
          </p:nvSpPr>
          <p:spPr>
            <a:xfrm>
              <a:off x="4817438" y="1117601"/>
              <a:ext cx="3043862"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五是优化外贸发展环境</a:t>
              </a:r>
              <a:endParaRPr lang="zh-CN" altLang="en-US" b="1" dirty="0">
                <a:solidFill>
                  <a:schemeClr val="bg1"/>
                </a:solidFill>
                <a:cs typeface="+mn-ea"/>
                <a:sym typeface="+mn-lt"/>
              </a:endParaRPr>
            </a:p>
          </p:txBody>
        </p:sp>
        <p:cxnSp>
          <p:nvCxnSpPr>
            <p:cNvPr id="11" name="直接连接符 10"/>
            <p:cNvCxnSpPr/>
            <p:nvPr/>
          </p:nvCxnSpPr>
          <p:spPr>
            <a:xfrm>
              <a:off x="3904746" y="1368836"/>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flipH="true">
            <a:off x="0" y="3475218"/>
            <a:ext cx="12192000" cy="3382782"/>
            <a:chOff x="0" y="4160838"/>
            <a:chExt cx="12192000" cy="4221162"/>
          </a:xfrm>
        </p:grpSpPr>
        <p:sp>
          <p:nvSpPr>
            <p:cNvPr id="14" name="矩形: 单圆角 13"/>
            <p:cNvSpPr/>
            <p:nvPr/>
          </p:nvSpPr>
          <p:spPr>
            <a:xfrm flipH="true">
              <a:off x="0" y="4160838"/>
              <a:ext cx="12191999" cy="4221162"/>
            </a:xfrm>
            <a:prstGeom prst="round1Rect">
              <a:avLst>
                <a:gd name="adj" fmla="val 25392"/>
              </a:avLst>
            </a:prstGeom>
            <a:gradFill flip="none" rotWithShape="true">
              <a:gsLst>
                <a:gs pos="100000">
                  <a:schemeClr val="accent1">
                    <a:lumMod val="80000"/>
                  </a:schemeClr>
                </a:gs>
                <a:gs pos="1000">
                  <a:schemeClr val="accent1">
                    <a:lumMod val="92000"/>
                    <a:lumOff val="8000"/>
                  </a:schemeClr>
                </a:gs>
              </a:gsLst>
              <a:lin ang="810000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true"/>
            </p:cNvPicPr>
            <p:nvPr/>
          </p:nvPicPr>
          <p:blipFill>
            <a:blip r:embed="rId1">
              <a:alphaModFix amt="7000"/>
              <a:extLst>
                <a:ext uri="{BEBA8EAE-BF5A-486C-A8C5-ECC9F3942E4B}">
                  <a14:imgProps xmlns:a14="http://schemas.microsoft.com/office/drawing/2010/main">
                    <a14:imgLayer r:embed="rId2">
                      <a14:imgEffect>
                        <a14:artisticFilmGrain grainSize="86"/>
                      </a14:imgEffect>
                    </a14:imgLayer>
                  </a14:imgProps>
                </a:ext>
              </a:extLst>
            </a:blip>
            <a:stretch>
              <a:fillRect/>
            </a:stretch>
          </p:blipFill>
          <p:spPr>
            <a:xfrm flipH="true">
              <a:off x="0" y="4163568"/>
              <a:ext cx="12192000" cy="4218432"/>
            </a:xfrm>
            <a:prstGeom prst="rect">
              <a:avLst/>
            </a:prstGeom>
          </p:spPr>
        </p:pic>
      </p:grpSp>
      <p:grpSp>
        <p:nvGrpSpPr>
          <p:cNvPr id="19" name="组合 18"/>
          <p:cNvGrpSpPr/>
          <p:nvPr/>
        </p:nvGrpSpPr>
        <p:grpSpPr>
          <a:xfrm>
            <a:off x="870945" y="2110463"/>
            <a:ext cx="5225055" cy="2019081"/>
            <a:chOff x="870945" y="2110463"/>
            <a:chExt cx="5225055" cy="2019081"/>
          </a:xfrm>
        </p:grpSpPr>
        <p:grpSp>
          <p:nvGrpSpPr>
            <p:cNvPr id="16" name="组合 15"/>
            <p:cNvGrpSpPr/>
            <p:nvPr/>
          </p:nvGrpSpPr>
          <p:grpSpPr>
            <a:xfrm>
              <a:off x="870945" y="2110463"/>
              <a:ext cx="5225055" cy="2019081"/>
              <a:chOff x="695325" y="1257300"/>
              <a:chExt cx="9728201" cy="3759200"/>
            </a:xfrm>
          </p:grpSpPr>
          <p:sp>
            <p:nvSpPr>
              <p:cNvPr id="17" name="任意多边形: 形状 16"/>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solidFill>
                <a:schemeClr val="bg1"/>
              </a:solidFill>
              <a:ln>
                <a:noFill/>
              </a:ln>
              <a:effectLst>
                <a:outerShdw blurRad="406400" dist="139700" dir="5400000" algn="t"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p:cNvSpPr/>
              <p:nvPr/>
            </p:nvSpPr>
            <p:spPr>
              <a:xfrm>
                <a:off x="9485999" y="4133154"/>
                <a:ext cx="937527" cy="883346"/>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flip="none" rotWithShape="true">
                <a:gsLst>
                  <a:gs pos="0">
                    <a:schemeClr val="accent1">
                      <a:lumMod val="40000"/>
                      <a:lumOff val="60000"/>
                    </a:schemeClr>
                  </a:gs>
                  <a:gs pos="48000">
                    <a:schemeClr val="accent1">
                      <a:lumMod val="20000"/>
                      <a:lumOff val="80000"/>
                    </a:schemeClr>
                  </a:gs>
                  <a:gs pos="100000">
                    <a:schemeClr val="accent1">
                      <a:lumMod val="10000"/>
                      <a:lumOff val="90000"/>
                    </a:schemeClr>
                  </a:gs>
                </a:gsLst>
                <a:path path="circle">
                  <a:fillToRect r="100000" b="100000"/>
                </a:path>
                <a:tileRect l="-100000" t="-100000"/>
              </a:gradFill>
              <a:ln>
                <a:noFill/>
              </a:ln>
              <a:effectLst>
                <a:outerShdw blurRad="279400" dist="139700" dir="13500000" algn="br"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1" name="文本框 40"/>
            <p:cNvSpPr txBox="true"/>
            <p:nvPr/>
          </p:nvSpPr>
          <p:spPr>
            <a:xfrm>
              <a:off x="1259810" y="2148312"/>
              <a:ext cx="4331210" cy="1758495"/>
            </a:xfrm>
            <a:prstGeom prst="rect">
              <a:avLst/>
            </a:prstGeom>
            <a:noFill/>
          </p:spPr>
          <p:txBody>
            <a:bodyPr wrap="square" rtlCol="0">
              <a:spAutoFit/>
            </a:bodyPr>
            <a:lstStyle/>
            <a:p>
              <a:pPr marL="342900" indent="-342900">
                <a:lnSpc>
                  <a:spcPct val="200000"/>
                </a:lnSpc>
                <a:buClr>
                  <a:srgbClr val="0070C0"/>
                </a:buClr>
                <a:buFont typeface="Wingdings" panose="05000000000000000000" pitchFamily="2" charset="2"/>
                <a:buChar char="l"/>
              </a:pPr>
              <a:r>
                <a:rPr lang="zh-CN" altLang="en-US" sz="1900" b="0" kern="100" dirty="0">
                  <a:effectLst/>
                  <a:latin typeface="+mj-ea"/>
                  <a:ea typeface="+mj-ea"/>
                  <a:cs typeface="Times New Roman" panose="02020603050405020304" pitchFamily="18" charset="0"/>
                </a:rPr>
                <a:t>用足用好中央、省、市外经贸发展专项资金，保质保量落实好“稳中求进”高质量发展政策清单。</a:t>
              </a:r>
              <a:endParaRPr lang="en-US" altLang="zh-CN" sz="1900" b="0" kern="100" dirty="0">
                <a:effectLst/>
                <a:latin typeface="+mj-ea"/>
                <a:ea typeface="+mj-ea"/>
                <a:cs typeface="Times New Roman" panose="02020603050405020304" pitchFamily="18" charset="0"/>
              </a:endParaRPr>
            </a:p>
          </p:txBody>
        </p:sp>
      </p:grpSp>
      <p:grpSp>
        <p:nvGrpSpPr>
          <p:cNvPr id="29" name="组合 28"/>
          <p:cNvGrpSpPr/>
          <p:nvPr/>
        </p:nvGrpSpPr>
        <p:grpSpPr>
          <a:xfrm>
            <a:off x="6271620" y="2110462"/>
            <a:ext cx="5225055" cy="2019081"/>
            <a:chOff x="6271620" y="2110462"/>
            <a:chExt cx="5225055" cy="2019081"/>
          </a:xfrm>
        </p:grpSpPr>
        <p:grpSp>
          <p:nvGrpSpPr>
            <p:cNvPr id="20" name="组合 19"/>
            <p:cNvGrpSpPr/>
            <p:nvPr/>
          </p:nvGrpSpPr>
          <p:grpSpPr>
            <a:xfrm>
              <a:off x="6271620" y="2110462"/>
              <a:ext cx="5225055" cy="2019081"/>
              <a:chOff x="695325" y="1257300"/>
              <a:chExt cx="9728201" cy="3759200"/>
            </a:xfrm>
          </p:grpSpPr>
          <p:sp>
            <p:nvSpPr>
              <p:cNvPr id="21" name="任意多边形: 形状 20"/>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solidFill>
                <a:schemeClr val="bg1"/>
              </a:solidFill>
              <a:ln>
                <a:noFill/>
              </a:ln>
              <a:effectLst>
                <a:outerShdw blurRad="406400" dist="139700" dir="5400000" algn="t"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p:cNvSpPr/>
              <p:nvPr/>
            </p:nvSpPr>
            <p:spPr>
              <a:xfrm>
                <a:off x="9485999" y="4133154"/>
                <a:ext cx="937527" cy="883346"/>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flip="none" rotWithShape="true">
                <a:gsLst>
                  <a:gs pos="0">
                    <a:schemeClr val="accent1">
                      <a:lumMod val="40000"/>
                      <a:lumOff val="60000"/>
                    </a:schemeClr>
                  </a:gs>
                  <a:gs pos="48000">
                    <a:schemeClr val="accent1">
                      <a:lumMod val="20000"/>
                      <a:lumOff val="80000"/>
                    </a:schemeClr>
                  </a:gs>
                  <a:gs pos="100000">
                    <a:schemeClr val="accent1">
                      <a:lumMod val="10000"/>
                      <a:lumOff val="90000"/>
                    </a:schemeClr>
                  </a:gs>
                </a:gsLst>
                <a:path path="circle">
                  <a:fillToRect r="100000" b="100000"/>
                </a:path>
                <a:tileRect l="-100000" t="-100000"/>
              </a:gradFill>
              <a:ln>
                <a:noFill/>
              </a:ln>
              <a:effectLst>
                <a:outerShdw blurRad="279400" dist="139700" dir="13500000" algn="br"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2" name="文本框 41"/>
            <p:cNvSpPr txBox="true"/>
            <p:nvPr/>
          </p:nvSpPr>
          <p:spPr>
            <a:xfrm>
              <a:off x="6484865" y="2220147"/>
              <a:ext cx="4689687" cy="1795043"/>
            </a:xfrm>
            <a:prstGeom prst="rect">
              <a:avLst/>
            </a:prstGeom>
            <a:noFill/>
          </p:spPr>
          <p:txBody>
            <a:bodyPr wrap="square" rtlCol="0">
              <a:spAutoFit/>
            </a:bodyPr>
            <a:lstStyle/>
            <a:p>
              <a:pPr marL="342900" indent="-342900">
                <a:lnSpc>
                  <a:spcPct val="150000"/>
                </a:lnSpc>
                <a:buClr>
                  <a:srgbClr val="0070C0"/>
                </a:buClr>
                <a:buFont typeface="Wingdings" panose="05000000000000000000" pitchFamily="2" charset="2"/>
                <a:buChar char="l"/>
              </a:pPr>
              <a:r>
                <a:rPr lang="zh-CN" altLang="en-US" sz="1900" b="0" kern="100" dirty="0">
                  <a:effectLst/>
                  <a:latin typeface="+mj-ea"/>
                  <a:ea typeface="+mj-ea"/>
                  <a:cs typeface="Times New Roman" panose="02020603050405020304" pitchFamily="18" charset="0"/>
                </a:rPr>
                <a:t>继续实施外贸企业市县乡三级帮扶机制，用好省“双稳”平台，下大力气为外贸企业纾困解难，“一企一策”解决企业急难愁盼问题。</a:t>
              </a:r>
              <a:endParaRPr lang="zh-CN" altLang="en-US" sz="1900" b="0" kern="100" dirty="0">
                <a:effectLst/>
                <a:latin typeface="+mj-ea"/>
                <a:ea typeface="+mj-ea"/>
                <a:cs typeface="Times New Roman" panose="02020603050405020304" pitchFamily="18" charset="0"/>
              </a:endParaRPr>
            </a:p>
          </p:txBody>
        </p:sp>
      </p:grpSp>
      <p:grpSp>
        <p:nvGrpSpPr>
          <p:cNvPr id="31" name="组合 30"/>
          <p:cNvGrpSpPr/>
          <p:nvPr/>
        </p:nvGrpSpPr>
        <p:grpSpPr>
          <a:xfrm>
            <a:off x="870945" y="4396755"/>
            <a:ext cx="5225055" cy="2019081"/>
            <a:chOff x="870945" y="4396755"/>
            <a:chExt cx="5225055" cy="2019081"/>
          </a:xfrm>
        </p:grpSpPr>
        <p:grpSp>
          <p:nvGrpSpPr>
            <p:cNvPr id="23" name="组合 22"/>
            <p:cNvGrpSpPr/>
            <p:nvPr/>
          </p:nvGrpSpPr>
          <p:grpSpPr>
            <a:xfrm>
              <a:off x="870945" y="4396755"/>
              <a:ext cx="5225055" cy="2019081"/>
              <a:chOff x="695325" y="1257300"/>
              <a:chExt cx="9728201" cy="3759200"/>
            </a:xfrm>
          </p:grpSpPr>
          <p:sp>
            <p:nvSpPr>
              <p:cNvPr id="24" name="任意多边形: 形状 23"/>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solidFill>
                <a:schemeClr val="bg1"/>
              </a:solidFill>
              <a:ln>
                <a:noFill/>
              </a:ln>
              <a:effectLst>
                <a:outerShdw blurRad="406400" dist="139700" dir="5400000" algn="t"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p:cNvSpPr/>
              <p:nvPr/>
            </p:nvSpPr>
            <p:spPr>
              <a:xfrm>
                <a:off x="9485999" y="4133154"/>
                <a:ext cx="937527" cy="883346"/>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flip="none" rotWithShape="true">
                <a:gsLst>
                  <a:gs pos="0">
                    <a:schemeClr val="accent1">
                      <a:lumMod val="40000"/>
                      <a:lumOff val="60000"/>
                    </a:schemeClr>
                  </a:gs>
                  <a:gs pos="48000">
                    <a:schemeClr val="accent1">
                      <a:lumMod val="20000"/>
                      <a:lumOff val="80000"/>
                    </a:schemeClr>
                  </a:gs>
                  <a:gs pos="100000">
                    <a:schemeClr val="accent1">
                      <a:lumMod val="10000"/>
                      <a:lumOff val="90000"/>
                    </a:schemeClr>
                  </a:gs>
                </a:gsLst>
                <a:path path="circle">
                  <a:fillToRect r="100000" b="100000"/>
                </a:path>
                <a:tileRect l="-100000" t="-100000"/>
              </a:gradFill>
              <a:ln>
                <a:noFill/>
              </a:ln>
              <a:effectLst>
                <a:outerShdw blurRad="279400" dist="139700" dir="13500000" algn="br"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3" name="文本框 42"/>
            <p:cNvSpPr txBox="true"/>
            <p:nvPr/>
          </p:nvSpPr>
          <p:spPr>
            <a:xfrm>
              <a:off x="1259810" y="4703765"/>
              <a:ext cx="4331210" cy="1173719"/>
            </a:xfrm>
            <a:prstGeom prst="rect">
              <a:avLst/>
            </a:prstGeom>
            <a:noFill/>
          </p:spPr>
          <p:txBody>
            <a:bodyPr wrap="square" rtlCol="0">
              <a:spAutoFit/>
            </a:bodyPr>
            <a:lstStyle/>
            <a:p>
              <a:pPr marL="342900" indent="-342900">
                <a:lnSpc>
                  <a:spcPct val="200000"/>
                </a:lnSpc>
                <a:buClr>
                  <a:srgbClr val="0070C0"/>
                </a:buClr>
                <a:buFont typeface="Wingdings" panose="05000000000000000000" pitchFamily="2" charset="2"/>
                <a:buChar char="l"/>
              </a:pPr>
              <a:r>
                <a:rPr lang="zh-CN" altLang="en-US" sz="1900" b="0" kern="100" dirty="0">
                  <a:effectLst/>
                  <a:latin typeface="+mj-ea"/>
                  <a:ea typeface="+mj-ea"/>
                  <a:cs typeface="Times New Roman" panose="02020603050405020304" pitchFamily="18" charset="0"/>
                </a:rPr>
                <a:t>综合运用信用保险、汇率避险等各类政策，助力企业规避风险。</a:t>
              </a:r>
              <a:endParaRPr lang="zh-CN" altLang="en-US" sz="1900" b="0" kern="100" dirty="0">
                <a:effectLst/>
                <a:latin typeface="+mj-ea"/>
                <a:ea typeface="+mj-ea"/>
                <a:cs typeface="Times New Roman" panose="02020603050405020304" pitchFamily="18" charset="0"/>
              </a:endParaRPr>
            </a:p>
          </p:txBody>
        </p:sp>
      </p:grpSp>
      <p:grpSp>
        <p:nvGrpSpPr>
          <p:cNvPr id="32" name="组合 31"/>
          <p:cNvGrpSpPr/>
          <p:nvPr/>
        </p:nvGrpSpPr>
        <p:grpSpPr>
          <a:xfrm>
            <a:off x="6271620" y="4396754"/>
            <a:ext cx="5225055" cy="2019081"/>
            <a:chOff x="6271620" y="4396754"/>
            <a:chExt cx="5225055" cy="2019081"/>
          </a:xfrm>
        </p:grpSpPr>
        <p:grpSp>
          <p:nvGrpSpPr>
            <p:cNvPr id="26" name="组合 25"/>
            <p:cNvGrpSpPr/>
            <p:nvPr/>
          </p:nvGrpSpPr>
          <p:grpSpPr>
            <a:xfrm>
              <a:off x="6271620" y="4396754"/>
              <a:ext cx="5225055" cy="2019081"/>
              <a:chOff x="695325" y="1257300"/>
              <a:chExt cx="9728201" cy="3759200"/>
            </a:xfrm>
          </p:grpSpPr>
          <p:sp>
            <p:nvSpPr>
              <p:cNvPr id="27" name="任意多边形: 形状 26"/>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solidFill>
                <a:schemeClr val="bg1"/>
              </a:solidFill>
              <a:ln>
                <a:noFill/>
              </a:ln>
              <a:effectLst>
                <a:outerShdw blurRad="406400" dist="139700" dir="5400000" algn="t"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p:cNvSpPr/>
              <p:nvPr/>
            </p:nvSpPr>
            <p:spPr>
              <a:xfrm>
                <a:off x="9485999" y="4133154"/>
                <a:ext cx="937527" cy="883346"/>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flip="none" rotWithShape="true">
                <a:gsLst>
                  <a:gs pos="0">
                    <a:schemeClr val="accent1">
                      <a:lumMod val="40000"/>
                      <a:lumOff val="60000"/>
                    </a:schemeClr>
                  </a:gs>
                  <a:gs pos="48000">
                    <a:schemeClr val="accent1">
                      <a:lumMod val="20000"/>
                      <a:lumOff val="80000"/>
                    </a:schemeClr>
                  </a:gs>
                  <a:gs pos="100000">
                    <a:schemeClr val="accent1">
                      <a:lumMod val="10000"/>
                      <a:lumOff val="90000"/>
                    </a:schemeClr>
                  </a:gs>
                </a:gsLst>
                <a:path path="circle">
                  <a:fillToRect r="100000" b="100000"/>
                </a:path>
                <a:tileRect l="-100000" t="-100000"/>
              </a:gradFill>
              <a:ln>
                <a:noFill/>
              </a:ln>
              <a:effectLst>
                <a:outerShdw blurRad="279400" dist="139700" dir="13500000" algn="br"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4" name="文本框 43"/>
            <p:cNvSpPr txBox="true"/>
            <p:nvPr/>
          </p:nvSpPr>
          <p:spPr>
            <a:xfrm>
              <a:off x="6539303" y="4508772"/>
              <a:ext cx="4689687" cy="1795043"/>
            </a:xfrm>
            <a:prstGeom prst="rect">
              <a:avLst/>
            </a:prstGeom>
            <a:noFill/>
          </p:spPr>
          <p:txBody>
            <a:bodyPr wrap="square" rtlCol="0">
              <a:spAutoFit/>
            </a:bodyPr>
            <a:lstStyle/>
            <a:p>
              <a:pPr marL="342900" indent="-342900">
                <a:lnSpc>
                  <a:spcPct val="150000"/>
                </a:lnSpc>
                <a:buClr>
                  <a:srgbClr val="0070C0"/>
                </a:buClr>
                <a:buFont typeface="Wingdings" panose="05000000000000000000" pitchFamily="2" charset="2"/>
                <a:buChar char="l"/>
              </a:pPr>
              <a:r>
                <a:rPr lang="zh-CN" altLang="en-US" sz="1900" b="0" kern="100" dirty="0">
                  <a:effectLst/>
                  <a:latin typeface="+mj-ea"/>
                  <a:ea typeface="+mj-ea"/>
                  <a:cs typeface="Times New Roman" panose="02020603050405020304" pitchFamily="18" charset="0"/>
                </a:rPr>
                <a:t>积极协调海运、铁路机构，综合缓解外贸企业物流难问题，联合海关、税务进一步优化通关、退税流程，提升贸易便利化程度。</a:t>
              </a:r>
              <a:endParaRPr lang="zh-CN" altLang="en-US" sz="1900" b="0" kern="100" dirty="0">
                <a:effectLst/>
                <a:latin typeface="+mj-ea"/>
                <a:ea typeface="+mj-ea"/>
                <a:cs typeface="Times New Roman" panose="02020603050405020304" pitchFamily="18"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ppt_x"/>
                                          </p:val>
                                        </p:tav>
                                        <p:tav tm="100000">
                                          <p:val>
                                            <p:strVal val="#ppt_x"/>
                                          </p:val>
                                        </p:tav>
                                      </p:tavLst>
                                    </p:anim>
                                    <p:anim calcmode="lin" valueType="num">
                                      <p:cBhvr additive="base">
                                        <p:cTn id="22" dur="500" fill="hold"/>
                                        <p:tgtEl>
                                          <p:spTgt spid="3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ppt_x"/>
                                          </p:val>
                                        </p:tav>
                                        <p:tav tm="100000">
                                          <p:val>
                                            <p:strVal val="#ppt_x"/>
                                          </p:val>
                                        </p:tav>
                                      </p:tavLst>
                                    </p:anim>
                                    <p:anim calcmode="lin" valueType="num">
                                      <p:cBhvr additive="base">
                                        <p:cTn id="27"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71450"/>
            <a:ext cx="12192000" cy="711200"/>
            <a:chOff x="0" y="171450"/>
            <a:chExt cx="12192000" cy="711200"/>
          </a:xfrm>
        </p:grpSpPr>
        <p:grpSp>
          <p:nvGrpSpPr>
            <p:cNvPr id="3" name="组合 2"/>
            <p:cNvGrpSpPr/>
            <p:nvPr/>
          </p:nvGrpSpPr>
          <p:grpSpPr>
            <a:xfrm>
              <a:off x="0" y="171450"/>
              <a:ext cx="12192000" cy="711200"/>
              <a:chOff x="0" y="171450"/>
              <a:chExt cx="12192000" cy="711200"/>
            </a:xfrm>
          </p:grpSpPr>
          <p:sp>
            <p:nvSpPr>
              <p:cNvPr id="5" name="矩形 4"/>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4"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7" name="组合 6"/>
          <p:cNvGrpSpPr/>
          <p:nvPr/>
        </p:nvGrpSpPr>
        <p:grpSpPr>
          <a:xfrm>
            <a:off x="452120" y="1117600"/>
            <a:ext cx="3857625" cy="502285"/>
            <a:chOff x="539453" y="1326689"/>
            <a:chExt cx="3076928" cy="502112"/>
          </a:xfrm>
        </p:grpSpPr>
        <p:sp>
          <p:nvSpPr>
            <p:cNvPr id="8" name="矩形: 圆角 7"/>
            <p:cNvSpPr/>
            <p:nvPr/>
          </p:nvSpPr>
          <p:spPr>
            <a:xfrm>
              <a:off x="550131" y="1326689"/>
              <a:ext cx="3066250"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true"/>
            <p:nvPr/>
          </p:nvSpPr>
          <p:spPr>
            <a:xfrm>
              <a:off x="539453" y="1364990"/>
              <a:ext cx="2896568" cy="398643"/>
            </a:xfrm>
            <a:prstGeom prst="rect">
              <a:avLst/>
            </a:prstGeom>
            <a:noFill/>
          </p:spPr>
          <p:txBody>
            <a:bodyPr wrap="square" rtlCol="0">
              <a:spAutoFit/>
            </a:bodyPr>
            <a:lstStyle/>
            <a:p>
              <a:r>
                <a:rPr lang="zh-CN" altLang="en-US" sz="2000" b="1" kern="100" dirty="0">
                  <a:solidFill>
                    <a:srgbClr val="0070C0"/>
                  </a:solidFill>
                  <a:cs typeface="+mn-ea"/>
                  <a:sym typeface="+mn-lt"/>
                </a:rPr>
                <a:t>（五）市场开拓模式创新工程</a:t>
              </a:r>
              <a:endParaRPr lang="en-US" altLang="zh-CN" sz="2000" b="1" kern="100" dirty="0">
                <a:solidFill>
                  <a:srgbClr val="0070C0"/>
                </a:solidFill>
                <a:cs typeface="+mn-ea"/>
                <a:sym typeface="+mn-lt"/>
              </a:endParaRPr>
            </a:p>
          </p:txBody>
        </p:sp>
      </p:grpSp>
      <p:grpSp>
        <p:nvGrpSpPr>
          <p:cNvPr id="12" name="组合 11"/>
          <p:cNvGrpSpPr/>
          <p:nvPr/>
        </p:nvGrpSpPr>
        <p:grpSpPr>
          <a:xfrm>
            <a:off x="4310646" y="1109101"/>
            <a:ext cx="4811694" cy="502470"/>
            <a:chOff x="4310646" y="1109101"/>
            <a:chExt cx="4811694" cy="502470"/>
          </a:xfrm>
        </p:grpSpPr>
        <p:sp>
          <p:nvSpPr>
            <p:cNvPr id="10" name="矩形: 圆角 9"/>
            <p:cNvSpPr/>
            <p:nvPr/>
          </p:nvSpPr>
          <p:spPr>
            <a:xfrm>
              <a:off x="5267954" y="1109101"/>
              <a:ext cx="3854386"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一是优化线上线下市场开拓方式</a:t>
              </a:r>
              <a:endParaRPr lang="zh-CN" altLang="en-US" b="1" dirty="0">
                <a:solidFill>
                  <a:schemeClr val="bg1"/>
                </a:solidFill>
                <a:cs typeface="+mn-ea"/>
                <a:sym typeface="+mn-lt"/>
              </a:endParaRPr>
            </a:p>
          </p:txBody>
        </p:sp>
        <p:cxnSp>
          <p:nvCxnSpPr>
            <p:cNvPr id="11" name="直接连接符 10"/>
            <p:cNvCxnSpPr/>
            <p:nvPr/>
          </p:nvCxnSpPr>
          <p:spPr>
            <a:xfrm>
              <a:off x="4310646" y="1368657"/>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47701" y="1895475"/>
            <a:ext cx="10780044" cy="3924296"/>
            <a:chOff x="647701" y="1895475"/>
            <a:chExt cx="10780044" cy="3924296"/>
          </a:xfrm>
        </p:grpSpPr>
        <p:sp>
          <p:nvSpPr>
            <p:cNvPr id="14" name="矩形: 圆角 13"/>
            <p:cNvSpPr/>
            <p:nvPr/>
          </p:nvSpPr>
          <p:spPr>
            <a:xfrm flipV="true">
              <a:off x="764478" y="2007705"/>
              <a:ext cx="10546491" cy="2595047"/>
            </a:xfrm>
            <a:prstGeom prst="roundRect">
              <a:avLst>
                <a:gd name="adj" fmla="val 0"/>
              </a:avLst>
            </a:prstGeom>
            <a:gradFill>
              <a:gsLst>
                <a:gs pos="100000">
                  <a:srgbClr val="0070C0">
                    <a:alpha val="7000"/>
                  </a:srgbClr>
                </a:gs>
                <a:gs pos="0">
                  <a:schemeClr val="accent1">
                    <a:alpha val="0"/>
                  </a:schemeClr>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sp>
          <p:nvSpPr>
            <p:cNvPr id="15" name="矩形 14"/>
            <p:cNvSpPr/>
            <p:nvPr/>
          </p:nvSpPr>
          <p:spPr>
            <a:xfrm>
              <a:off x="647701" y="1895475"/>
              <a:ext cx="10780044" cy="3924296"/>
            </a:xfrm>
            <a:prstGeom prst="rect">
              <a:avLst/>
            </a:prstGeom>
            <a:noFill/>
            <a:ln w="28575">
              <a:solidFill>
                <a:srgbClr val="228D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6" name="文本框 15"/>
          <p:cNvSpPr txBox="true"/>
          <p:nvPr/>
        </p:nvSpPr>
        <p:spPr>
          <a:xfrm>
            <a:off x="764479" y="2057701"/>
            <a:ext cx="10485662" cy="1200329"/>
          </a:xfrm>
          <a:prstGeom prst="rect">
            <a:avLst/>
          </a:prstGeom>
          <a:noFill/>
        </p:spPr>
        <p:txBody>
          <a:bodyPr wrap="square">
            <a:spAutoFit/>
          </a:bodyPr>
          <a:lstStyle/>
          <a:p>
            <a:pPr marL="285750" marR="0" indent="-285750" algn="just">
              <a:lnSpc>
                <a:spcPct val="150000"/>
              </a:lnSpc>
              <a:spcBef>
                <a:spcPts val="0"/>
              </a:spcBef>
              <a:spcAft>
                <a:spcPts val="0"/>
              </a:spcAft>
              <a:buClr>
                <a:srgbClr val="0070C0"/>
              </a:buClr>
              <a:buFont typeface="Wingdings" panose="05000000000000000000" pitchFamily="2" charset="2"/>
              <a:buChar char="Ø"/>
            </a:pPr>
            <a:r>
              <a:rPr lang="zh-CN" altLang="en-US" sz="1600" kern="100" spc="30" dirty="0">
                <a:effectLst/>
                <a:cs typeface="+mn-ea"/>
                <a:sym typeface="+mn-lt"/>
              </a:rPr>
              <a:t>实施</a:t>
            </a:r>
            <a:r>
              <a:rPr lang="zh-CN" altLang="en-US" sz="1600" b="1" kern="100" spc="30" dirty="0">
                <a:solidFill>
                  <a:srgbClr val="C00000"/>
                </a:solidFill>
                <a:effectLst/>
                <a:cs typeface="+mn-ea"/>
                <a:sym typeface="+mn-lt"/>
              </a:rPr>
              <a:t>线下“境外百展</a:t>
            </a:r>
            <a:r>
              <a:rPr lang="en-US" altLang="zh-CN" sz="1600" b="1" kern="100" spc="30" dirty="0">
                <a:solidFill>
                  <a:srgbClr val="C00000"/>
                </a:solidFill>
                <a:effectLst/>
                <a:cs typeface="+mn-ea"/>
                <a:sym typeface="+mn-lt"/>
              </a:rPr>
              <a:t>+”</a:t>
            </a:r>
            <a:r>
              <a:rPr lang="zh-CN" altLang="en-US" sz="1600" kern="100" spc="30" dirty="0">
                <a:effectLst/>
                <a:cs typeface="+mn-ea"/>
                <a:sym typeface="+mn-lt"/>
              </a:rPr>
              <a:t>行动，集中优势资源打造聊城出口商品系列展会，推动五金建材、工程机械、轮胎汽配等重点产品提升市场占有率。鼓励在“一带一路”沿线国家设立“名牌产品展示中心”。充分利用</a:t>
            </a:r>
            <a:r>
              <a:rPr lang="en-US" altLang="zh-CN" sz="1600" kern="100" spc="30" dirty="0">
                <a:effectLst/>
                <a:cs typeface="+mn-ea"/>
                <a:sym typeface="+mn-lt"/>
              </a:rPr>
              <a:t>5G</a:t>
            </a:r>
            <a:r>
              <a:rPr lang="zh-CN" altLang="en-US" sz="1600" kern="100" spc="30" dirty="0">
                <a:effectLst/>
                <a:cs typeface="+mn-ea"/>
                <a:sym typeface="+mn-lt"/>
              </a:rPr>
              <a:t>、大数据、区块链、</a:t>
            </a:r>
            <a:r>
              <a:rPr lang="en-US" altLang="zh-CN" sz="1600" kern="100" spc="30" dirty="0">
                <a:effectLst/>
                <a:cs typeface="+mn-ea"/>
                <a:sym typeface="+mn-lt"/>
              </a:rPr>
              <a:t>AR</a:t>
            </a:r>
            <a:r>
              <a:rPr lang="zh-CN" altLang="en-US" sz="1600" kern="100" spc="30" dirty="0">
                <a:effectLst/>
                <a:cs typeface="+mn-ea"/>
                <a:sym typeface="+mn-lt"/>
              </a:rPr>
              <a:t>、</a:t>
            </a:r>
            <a:r>
              <a:rPr lang="en-US" altLang="zh-CN" sz="1600" kern="100" spc="30" dirty="0">
                <a:effectLst/>
                <a:cs typeface="+mn-ea"/>
                <a:sym typeface="+mn-lt"/>
              </a:rPr>
              <a:t>VR</a:t>
            </a:r>
            <a:r>
              <a:rPr lang="zh-CN" altLang="en-US" sz="1600" kern="100" spc="30" dirty="0">
                <a:effectLst/>
                <a:cs typeface="+mn-ea"/>
                <a:sym typeface="+mn-lt"/>
              </a:rPr>
              <a:t>等技术，</a:t>
            </a:r>
            <a:r>
              <a:rPr lang="zh-CN" altLang="en-US" sz="1600" kern="100" spc="30" dirty="0">
                <a:solidFill>
                  <a:schemeClr val="tx1">
                    <a:lumMod val="95000"/>
                    <a:lumOff val="5000"/>
                  </a:schemeClr>
                </a:solidFill>
                <a:effectLst/>
                <a:cs typeface="+mn-ea"/>
                <a:sym typeface="+mn-lt"/>
              </a:rPr>
              <a:t>开展</a:t>
            </a:r>
            <a:r>
              <a:rPr lang="zh-CN" altLang="en-US" sz="1600" b="1" kern="100" spc="30" dirty="0">
                <a:solidFill>
                  <a:srgbClr val="0070C0"/>
                </a:solidFill>
                <a:effectLst/>
                <a:cs typeface="+mn-ea"/>
                <a:sym typeface="+mn-lt"/>
              </a:rPr>
              <a:t>云展示</a:t>
            </a:r>
            <a:r>
              <a:rPr lang="zh-CN" altLang="en-US" sz="1600" kern="100" spc="30" dirty="0">
                <a:solidFill>
                  <a:schemeClr val="tx1">
                    <a:lumMod val="95000"/>
                    <a:lumOff val="5000"/>
                  </a:schemeClr>
                </a:solidFill>
                <a:effectLst/>
                <a:cs typeface="+mn-ea"/>
                <a:sym typeface="+mn-lt"/>
              </a:rPr>
              <a:t>、</a:t>
            </a:r>
            <a:r>
              <a:rPr lang="zh-CN" altLang="en-US" sz="1600" b="1" kern="100" spc="30" dirty="0">
                <a:solidFill>
                  <a:srgbClr val="0070C0"/>
                </a:solidFill>
                <a:effectLst/>
                <a:cs typeface="+mn-ea"/>
                <a:sym typeface="+mn-lt"/>
              </a:rPr>
              <a:t>云洽谈</a:t>
            </a:r>
            <a:r>
              <a:rPr lang="zh-CN" altLang="en-US" sz="1600" kern="100" spc="30" dirty="0">
                <a:solidFill>
                  <a:schemeClr val="tx1">
                    <a:lumMod val="95000"/>
                    <a:lumOff val="5000"/>
                  </a:schemeClr>
                </a:solidFill>
                <a:effectLst/>
                <a:cs typeface="+mn-ea"/>
                <a:sym typeface="+mn-lt"/>
              </a:rPr>
              <a:t>、</a:t>
            </a:r>
            <a:r>
              <a:rPr lang="zh-CN" altLang="en-US" sz="1600" b="1" kern="100" spc="30" dirty="0">
                <a:solidFill>
                  <a:srgbClr val="0070C0"/>
                </a:solidFill>
                <a:effectLst/>
                <a:cs typeface="+mn-ea"/>
                <a:sym typeface="+mn-lt"/>
              </a:rPr>
              <a:t>云</a:t>
            </a:r>
            <a:r>
              <a:rPr lang="zh-CN" altLang="en-US" sz="1600" b="1" kern="100" spc="30" dirty="0" smtClean="0">
                <a:solidFill>
                  <a:srgbClr val="0070C0"/>
                </a:solidFill>
                <a:effectLst/>
                <a:cs typeface="+mn-ea"/>
                <a:sym typeface="+mn-lt"/>
              </a:rPr>
              <a:t>签约，</a:t>
            </a:r>
            <a:r>
              <a:rPr lang="zh-CN" altLang="en-US" sz="1600" kern="100" spc="30" dirty="0" smtClean="0">
                <a:solidFill>
                  <a:schemeClr val="tx1">
                    <a:lumMod val="95000"/>
                    <a:lumOff val="5000"/>
                  </a:schemeClr>
                </a:solidFill>
                <a:effectLst/>
                <a:cs typeface="+mn-ea"/>
                <a:sym typeface="+mn-lt"/>
              </a:rPr>
              <a:t>举办</a:t>
            </a:r>
            <a:r>
              <a:rPr lang="zh-CN" altLang="en-US" sz="1600" kern="100" spc="30" dirty="0">
                <a:solidFill>
                  <a:schemeClr val="tx1">
                    <a:lumMod val="95000"/>
                    <a:lumOff val="5000"/>
                  </a:schemeClr>
                </a:solidFill>
                <a:effectLst/>
                <a:cs typeface="+mn-ea"/>
                <a:sym typeface="+mn-lt"/>
              </a:rPr>
              <a:t>优势出口产品和</a:t>
            </a:r>
            <a:r>
              <a:rPr lang="zh-CN" altLang="en-US" sz="1600" b="1" kern="100" spc="30" dirty="0">
                <a:solidFill>
                  <a:srgbClr val="0070C0"/>
                </a:solidFill>
                <a:effectLst/>
                <a:cs typeface="+mn-ea"/>
                <a:sym typeface="+mn-lt"/>
              </a:rPr>
              <a:t>重点国家（地区）云展会</a:t>
            </a:r>
            <a:r>
              <a:rPr lang="zh-CN" altLang="en-US" sz="1600" kern="100" spc="30" dirty="0">
                <a:solidFill>
                  <a:schemeClr val="tx1">
                    <a:lumMod val="95000"/>
                    <a:lumOff val="5000"/>
                  </a:schemeClr>
                </a:solidFill>
                <a:effectLst/>
                <a:cs typeface="+mn-ea"/>
                <a:sym typeface="+mn-lt"/>
              </a:rPr>
              <a:t>。</a:t>
            </a:r>
            <a:endParaRPr lang="zh-CN" altLang="en-US" sz="1600" kern="100" dirty="0">
              <a:solidFill>
                <a:schemeClr val="tx1">
                  <a:lumMod val="95000"/>
                  <a:lumOff val="5000"/>
                </a:schemeClr>
              </a:solidFill>
              <a:effectLst/>
              <a:cs typeface="+mn-ea"/>
              <a:sym typeface="+mn-lt"/>
            </a:endParaRPr>
          </a:p>
        </p:txBody>
      </p:sp>
      <p:pic>
        <p:nvPicPr>
          <p:cNvPr id="17" name="图片 16"/>
          <p:cNvPicPr>
            <a:picLocks noChangeAspect="true"/>
          </p:cNvPicPr>
          <p:nvPr/>
        </p:nvPicPr>
        <p:blipFill rotWithShape="true">
          <a:blip r:embed="rId1" cstate="print">
            <a:extLst>
              <a:ext uri="{BEBA8EAE-BF5A-486C-A8C5-ECC9F3942E4B}">
                <a14:imgProps xmlns:a14="http://schemas.microsoft.com/office/drawing/2010/main">
                  <a14:imgLayer r:embed="rId2">
                    <a14:imgEffect>
                      <a14:brightnessContrast bright="20000"/>
                    </a14:imgEffect>
                  </a14:imgLayer>
                </a14:imgProps>
              </a:ext>
              <a:ext uri="{28A0092B-C50C-407E-A947-70E740481C1C}">
                <a14:useLocalDpi xmlns:a14="http://schemas.microsoft.com/office/drawing/2010/main" val="false"/>
              </a:ext>
            </a:extLst>
          </a:blip>
          <a:srcRect l="2000" t="12000" r="5838" b="16000"/>
          <a:stretch>
            <a:fillRect/>
          </a:stretch>
        </p:blipFill>
        <p:spPr>
          <a:xfrm>
            <a:off x="7832493" y="4307655"/>
            <a:ext cx="3478812" cy="2038297"/>
          </a:xfrm>
          <a:custGeom>
            <a:avLst/>
            <a:gdLst>
              <a:gd name="connsiteX0" fmla="*/ 0 w 3705647"/>
              <a:gd name="connsiteY0" fmla="*/ 0 h 4686291"/>
              <a:gd name="connsiteX1" fmla="*/ 3705647 w 3705647"/>
              <a:gd name="connsiteY1" fmla="*/ 0 h 4686291"/>
              <a:gd name="connsiteX2" fmla="*/ 3705647 w 3705647"/>
              <a:gd name="connsiteY2" fmla="*/ 4686291 h 4686291"/>
              <a:gd name="connsiteX3" fmla="*/ 0 w 3705647"/>
              <a:gd name="connsiteY3" fmla="*/ 4686291 h 4686291"/>
            </a:gdLst>
            <a:ahLst/>
            <a:cxnLst>
              <a:cxn ang="0">
                <a:pos x="connsiteX0" y="connsiteY0"/>
              </a:cxn>
              <a:cxn ang="0">
                <a:pos x="connsiteX1" y="connsiteY1"/>
              </a:cxn>
              <a:cxn ang="0">
                <a:pos x="connsiteX2" y="connsiteY2"/>
              </a:cxn>
              <a:cxn ang="0">
                <a:pos x="connsiteX3" y="connsiteY3"/>
              </a:cxn>
            </a:cxnLst>
            <a:rect l="l" t="t" r="r" b="b"/>
            <a:pathLst>
              <a:path w="3705647" h="4686291">
                <a:moveTo>
                  <a:pt x="0" y="0"/>
                </a:moveTo>
                <a:lnTo>
                  <a:pt x="3705647" y="0"/>
                </a:lnTo>
                <a:lnTo>
                  <a:pt x="3705647" y="4686291"/>
                </a:lnTo>
                <a:lnTo>
                  <a:pt x="0" y="4686291"/>
                </a:lnTo>
                <a:close/>
              </a:path>
            </a:pathLst>
          </a:custGeom>
          <a:solidFill>
            <a:srgbClr val="FFC000">
              <a:lumMod val="20000"/>
              <a:lumOff val="80000"/>
            </a:srgbClr>
          </a:solidFill>
          <a:ln w="63500">
            <a:solidFill>
              <a:sysClr val="window" lastClr="FFFFFF"/>
            </a:solidFill>
            <a:miter lim="800000"/>
            <a:headEnd/>
            <a:tailEnd/>
          </a:ln>
          <a:effectLst>
            <a:outerShdw blurRad="190500" sx="102000" sy="102000" algn="ctr" rotWithShape="0">
              <a:prstClr val="black">
                <a:alpha val="10000"/>
              </a:prstClr>
            </a:outerShdw>
          </a:effectLst>
        </p:spPr>
      </p:pic>
      <p:pic>
        <p:nvPicPr>
          <p:cNvPr id="18" name="图片 17"/>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878156" y="4308291"/>
            <a:ext cx="2717728" cy="2038296"/>
          </a:xfrm>
          <a:custGeom>
            <a:avLst/>
            <a:gdLst>
              <a:gd name="connsiteX0" fmla="*/ 0 w 3705647"/>
              <a:gd name="connsiteY0" fmla="*/ 0 h 4686291"/>
              <a:gd name="connsiteX1" fmla="*/ 3705647 w 3705647"/>
              <a:gd name="connsiteY1" fmla="*/ 0 h 4686291"/>
              <a:gd name="connsiteX2" fmla="*/ 3705647 w 3705647"/>
              <a:gd name="connsiteY2" fmla="*/ 4686291 h 4686291"/>
              <a:gd name="connsiteX3" fmla="*/ 0 w 3705647"/>
              <a:gd name="connsiteY3" fmla="*/ 4686291 h 4686291"/>
            </a:gdLst>
            <a:ahLst/>
            <a:cxnLst>
              <a:cxn ang="0">
                <a:pos x="connsiteX0" y="connsiteY0"/>
              </a:cxn>
              <a:cxn ang="0">
                <a:pos x="connsiteX1" y="connsiteY1"/>
              </a:cxn>
              <a:cxn ang="0">
                <a:pos x="connsiteX2" y="connsiteY2"/>
              </a:cxn>
              <a:cxn ang="0">
                <a:pos x="connsiteX3" y="connsiteY3"/>
              </a:cxn>
            </a:cxnLst>
            <a:rect l="l" t="t" r="r" b="b"/>
            <a:pathLst>
              <a:path w="3705647" h="4686291">
                <a:moveTo>
                  <a:pt x="0" y="0"/>
                </a:moveTo>
                <a:lnTo>
                  <a:pt x="3705647" y="0"/>
                </a:lnTo>
                <a:lnTo>
                  <a:pt x="3705647" y="4686291"/>
                </a:lnTo>
                <a:lnTo>
                  <a:pt x="0" y="4686291"/>
                </a:lnTo>
                <a:close/>
              </a:path>
            </a:pathLst>
          </a:custGeom>
          <a:solidFill>
            <a:srgbClr val="FFC000">
              <a:lumMod val="20000"/>
              <a:lumOff val="80000"/>
            </a:srgbClr>
          </a:solidFill>
          <a:ln w="63500">
            <a:solidFill>
              <a:sysClr val="window" lastClr="FFFFFF"/>
            </a:solidFill>
            <a:miter lim="800000"/>
            <a:headEnd/>
            <a:tailEnd/>
          </a:ln>
          <a:effectLst>
            <a:outerShdw blurRad="190500" sx="102000" sy="102000" algn="ctr" rotWithShape="0">
              <a:prstClr val="black">
                <a:alpha val="10000"/>
              </a:prstClr>
            </a:outerShdw>
          </a:effectLst>
        </p:spPr>
      </p:pic>
      <p:pic>
        <p:nvPicPr>
          <p:cNvPr id="19" name="图片 18"/>
          <p:cNvPicPr>
            <a:picLocks noChangeAspect="true"/>
          </p:cNvPicPr>
          <p:nvPr/>
        </p:nvPicPr>
        <p:blipFill>
          <a:blip r:embed="rId4">
            <a:extLst>
              <a:ext uri="{28A0092B-C50C-407E-A947-70E740481C1C}">
                <a14:useLocalDpi xmlns:a14="http://schemas.microsoft.com/office/drawing/2010/main" val="false"/>
              </a:ext>
            </a:extLst>
          </a:blip>
          <a:stretch>
            <a:fillRect/>
          </a:stretch>
        </p:blipFill>
        <p:spPr>
          <a:xfrm>
            <a:off x="3828927" y="4308374"/>
            <a:ext cx="3790885" cy="2037600"/>
          </a:xfrm>
          <a:custGeom>
            <a:avLst/>
            <a:gdLst>
              <a:gd name="connsiteX0" fmla="*/ 0 w 3705647"/>
              <a:gd name="connsiteY0" fmla="*/ 0 h 4686291"/>
              <a:gd name="connsiteX1" fmla="*/ 3705647 w 3705647"/>
              <a:gd name="connsiteY1" fmla="*/ 0 h 4686291"/>
              <a:gd name="connsiteX2" fmla="*/ 3705647 w 3705647"/>
              <a:gd name="connsiteY2" fmla="*/ 4686291 h 4686291"/>
              <a:gd name="connsiteX3" fmla="*/ 0 w 3705647"/>
              <a:gd name="connsiteY3" fmla="*/ 4686291 h 4686291"/>
            </a:gdLst>
            <a:ahLst/>
            <a:cxnLst>
              <a:cxn ang="0">
                <a:pos x="connsiteX0" y="connsiteY0"/>
              </a:cxn>
              <a:cxn ang="0">
                <a:pos x="connsiteX1" y="connsiteY1"/>
              </a:cxn>
              <a:cxn ang="0">
                <a:pos x="connsiteX2" y="connsiteY2"/>
              </a:cxn>
              <a:cxn ang="0">
                <a:pos x="connsiteX3" y="connsiteY3"/>
              </a:cxn>
            </a:cxnLst>
            <a:rect l="l" t="t" r="r" b="b"/>
            <a:pathLst>
              <a:path w="3705647" h="4686291">
                <a:moveTo>
                  <a:pt x="0" y="0"/>
                </a:moveTo>
                <a:lnTo>
                  <a:pt x="3705647" y="0"/>
                </a:lnTo>
                <a:lnTo>
                  <a:pt x="3705647" y="4686291"/>
                </a:lnTo>
                <a:lnTo>
                  <a:pt x="0" y="4686291"/>
                </a:lnTo>
                <a:close/>
              </a:path>
            </a:pathLst>
          </a:custGeom>
          <a:solidFill>
            <a:srgbClr val="FFC000">
              <a:lumMod val="20000"/>
              <a:lumOff val="80000"/>
            </a:srgbClr>
          </a:solidFill>
          <a:ln w="63500">
            <a:solidFill>
              <a:sysClr val="window" lastClr="FFFFFF"/>
            </a:solidFill>
            <a:miter lim="800000"/>
            <a:headEnd/>
            <a:tailEnd/>
          </a:ln>
          <a:effectLst>
            <a:outerShdw blurRad="190500" sx="102000" sy="102000" algn="ctr" rotWithShape="0">
              <a:prstClr val="black">
                <a:alpha val="10000"/>
              </a:prstClr>
            </a:outerShdw>
          </a:effectLst>
        </p:spPr>
      </p:pic>
      <p:sp>
        <p:nvSpPr>
          <p:cNvPr id="22" name="文本框 21"/>
          <p:cNvSpPr txBox="true"/>
          <p:nvPr/>
        </p:nvSpPr>
        <p:spPr>
          <a:xfrm>
            <a:off x="764478" y="3306035"/>
            <a:ext cx="10368886" cy="830997"/>
          </a:xfrm>
          <a:prstGeom prst="rect">
            <a:avLst/>
          </a:prstGeom>
          <a:noFill/>
        </p:spPr>
        <p:txBody>
          <a:bodyPr wrap="square">
            <a:spAutoFit/>
          </a:bodyPr>
          <a:lstStyle/>
          <a:p>
            <a:pPr marL="285750" marR="0" indent="-285750" algn="just">
              <a:lnSpc>
                <a:spcPct val="150000"/>
              </a:lnSpc>
              <a:spcBef>
                <a:spcPts val="0"/>
              </a:spcBef>
              <a:spcAft>
                <a:spcPts val="0"/>
              </a:spcAft>
              <a:buClr>
                <a:srgbClr val="0070C0"/>
              </a:buClr>
              <a:buFont typeface="Wingdings" panose="05000000000000000000" pitchFamily="2" charset="2"/>
              <a:buChar char="Ø"/>
            </a:pPr>
            <a:r>
              <a:rPr lang="zh-CN" altLang="en-US" sz="1600" kern="100" spc="30" dirty="0">
                <a:effectLst/>
                <a:cs typeface="+mn-ea"/>
                <a:sym typeface="+mn-lt"/>
              </a:rPr>
              <a:t>积极开展与国家境外园区、海外自贸区合作，在吉布提自贸区打造“聊城制造”产品集散中心和跨境电商展销</a:t>
            </a:r>
            <a:r>
              <a:rPr lang="zh-CN" altLang="en-US" sz="1600" kern="100" spc="30" dirty="0" smtClean="0">
                <a:effectLst/>
                <a:cs typeface="+mn-ea"/>
                <a:sym typeface="+mn-lt"/>
              </a:rPr>
              <a:t>中心，以</a:t>
            </a:r>
            <a:r>
              <a:rPr lang="zh-CN" altLang="en-US" sz="1600" kern="100" spc="30" dirty="0">
                <a:effectLst/>
                <a:cs typeface="+mn-ea"/>
                <a:sym typeface="+mn-lt"/>
              </a:rPr>
              <a:t>“前展后仓”模式助力企业开拓国际市场。</a:t>
            </a:r>
            <a:endParaRPr lang="zh-CN" altLang="en-US" sz="1600" kern="100" dirty="0">
              <a:solidFill>
                <a:schemeClr val="tx1">
                  <a:lumMod val="95000"/>
                  <a:lumOff val="5000"/>
                </a:schemeClr>
              </a:solidFill>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p:cNvSpPr/>
          <p:nvPr/>
        </p:nvSpPr>
        <p:spPr>
          <a:xfrm>
            <a:off x="0" y="3846286"/>
            <a:ext cx="12192000" cy="954640"/>
          </a:xfrm>
          <a:prstGeom prst="roundRect">
            <a:avLst>
              <a:gd name="adj" fmla="val 0"/>
            </a:avLst>
          </a:prstGeom>
          <a:solidFill>
            <a:srgbClr val="0070C0"/>
          </a:solid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8" name="图片 7"/>
          <p:cNvPicPr>
            <a:picLocks noChangeAspect="true"/>
          </p:cNvPicPr>
          <p:nvPr/>
        </p:nvPicPr>
        <p:blipFill>
          <a:blip r:embed="rId1"/>
          <a:stretch>
            <a:fillRect/>
          </a:stretch>
        </p:blipFill>
        <p:spPr>
          <a:xfrm>
            <a:off x="583633" y="1920966"/>
            <a:ext cx="1608237" cy="2271724"/>
          </a:xfrm>
          <a:prstGeom prst="rect">
            <a:avLst/>
          </a:prstGeom>
          <a:ln>
            <a:solidFill>
              <a:srgbClr val="228DCF"/>
            </a:solidFill>
          </a:ln>
          <a:effectLst>
            <a:outerShdw blurRad="127000" dist="76200" sx="102000" sy="102000" algn="ctr" rotWithShape="0">
              <a:schemeClr val="accent1">
                <a:lumMod val="50000"/>
                <a:alpha val="20000"/>
              </a:schemeClr>
            </a:outerShdw>
            <a:reflection blurRad="12700" stA="40000" endPos="20000" dir="5400000" sy="-100000" algn="bl" rotWithShape="0"/>
          </a:effectLst>
        </p:spPr>
      </p:pic>
      <p:pic>
        <p:nvPicPr>
          <p:cNvPr id="11" name="图片 10"/>
          <p:cNvPicPr>
            <a:picLocks noChangeAspect="true"/>
          </p:cNvPicPr>
          <p:nvPr/>
        </p:nvPicPr>
        <p:blipFill>
          <a:blip r:embed="rId2"/>
          <a:stretch>
            <a:fillRect/>
          </a:stretch>
        </p:blipFill>
        <p:spPr>
          <a:xfrm>
            <a:off x="2455604" y="2094607"/>
            <a:ext cx="1607533" cy="2271723"/>
          </a:xfrm>
          <a:prstGeom prst="rect">
            <a:avLst/>
          </a:prstGeom>
          <a:ln>
            <a:solidFill>
              <a:srgbClr val="228DCF"/>
            </a:solidFill>
          </a:ln>
          <a:effectLst>
            <a:outerShdw blurRad="127000" dist="76200" sx="102000" sy="102000" algn="ctr" rotWithShape="0">
              <a:schemeClr val="accent1">
                <a:lumMod val="50000"/>
                <a:alpha val="20000"/>
              </a:schemeClr>
            </a:outerShdw>
            <a:reflection blurRad="12700" stA="40000" endPos="20000" dir="5400000" sy="-100000" algn="bl" rotWithShape="0"/>
          </a:effectLst>
        </p:spPr>
      </p:pic>
      <p:pic>
        <p:nvPicPr>
          <p:cNvPr id="13" name="图片 12"/>
          <p:cNvPicPr>
            <a:picLocks noChangeAspect="true"/>
          </p:cNvPicPr>
          <p:nvPr/>
        </p:nvPicPr>
        <p:blipFill>
          <a:blip r:embed="rId3"/>
          <a:stretch>
            <a:fillRect/>
          </a:stretch>
        </p:blipFill>
        <p:spPr>
          <a:xfrm>
            <a:off x="4326871" y="1920966"/>
            <a:ext cx="1627541" cy="2271724"/>
          </a:xfrm>
          <a:prstGeom prst="rect">
            <a:avLst/>
          </a:prstGeom>
          <a:ln>
            <a:solidFill>
              <a:srgbClr val="228DCF"/>
            </a:solidFill>
          </a:ln>
          <a:effectLst>
            <a:outerShdw blurRad="127000" dist="76200" sx="102000" sy="102000" algn="ctr" rotWithShape="0">
              <a:schemeClr val="accent1">
                <a:lumMod val="50000"/>
                <a:alpha val="20000"/>
              </a:schemeClr>
            </a:outerShdw>
            <a:reflection blurRad="12700" stA="40000" endPos="20000" dir="5400000" sy="-100000" algn="bl" rotWithShape="0"/>
          </a:effectLst>
        </p:spPr>
      </p:pic>
      <p:pic>
        <p:nvPicPr>
          <p:cNvPr id="18" name="图片 17"/>
          <p:cNvPicPr>
            <a:picLocks noChangeAspect="true"/>
          </p:cNvPicPr>
          <p:nvPr/>
        </p:nvPicPr>
        <p:blipFill>
          <a:blip r:embed="rId4"/>
          <a:stretch>
            <a:fillRect/>
          </a:stretch>
        </p:blipFill>
        <p:spPr>
          <a:xfrm>
            <a:off x="6218146" y="2094607"/>
            <a:ext cx="1614374" cy="2271723"/>
          </a:xfrm>
          <a:prstGeom prst="rect">
            <a:avLst/>
          </a:prstGeom>
          <a:ln>
            <a:solidFill>
              <a:srgbClr val="228DCF"/>
            </a:solidFill>
          </a:ln>
          <a:effectLst>
            <a:outerShdw blurRad="127000" dist="76200" sx="102000" sy="102000" algn="ctr" rotWithShape="0">
              <a:schemeClr val="accent1">
                <a:lumMod val="50000"/>
                <a:alpha val="20000"/>
              </a:schemeClr>
            </a:outerShdw>
            <a:reflection blurRad="12700" stA="40000" endPos="20000" dir="5400000" sy="-100000" algn="bl" rotWithShape="0"/>
          </a:effectLst>
        </p:spPr>
      </p:pic>
      <p:grpSp>
        <p:nvGrpSpPr>
          <p:cNvPr id="3" name="组合 2"/>
          <p:cNvGrpSpPr/>
          <p:nvPr/>
        </p:nvGrpSpPr>
        <p:grpSpPr>
          <a:xfrm>
            <a:off x="342901" y="4790377"/>
            <a:ext cx="11506200" cy="1699323"/>
            <a:chOff x="342901" y="4790377"/>
            <a:chExt cx="11506200" cy="1699323"/>
          </a:xfrm>
        </p:grpSpPr>
        <p:sp>
          <p:nvSpPr>
            <p:cNvPr id="33" name="矩形 32"/>
            <p:cNvSpPr/>
            <p:nvPr/>
          </p:nvSpPr>
          <p:spPr>
            <a:xfrm>
              <a:off x="342901" y="4790377"/>
              <a:ext cx="11506200" cy="1699323"/>
            </a:xfrm>
            <a:prstGeom prst="rect">
              <a:avLst/>
            </a:prstGeom>
            <a:gradFill>
              <a:gsLst>
                <a:gs pos="100000">
                  <a:srgbClr val="0070C0">
                    <a:alpha val="7000"/>
                  </a:srgbClr>
                </a:gs>
                <a:gs pos="0">
                  <a:schemeClr val="accent1">
                    <a:alpha val="0"/>
                  </a:schemeClr>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sp>
          <p:nvSpPr>
            <p:cNvPr id="30" name="文本框 29"/>
            <p:cNvSpPr txBox="true"/>
            <p:nvPr/>
          </p:nvSpPr>
          <p:spPr>
            <a:xfrm>
              <a:off x="682626" y="4797855"/>
              <a:ext cx="11106150" cy="1495281"/>
            </a:xfrm>
            <a:prstGeom prst="rect">
              <a:avLst/>
            </a:prstGeom>
            <a:noFill/>
          </p:spPr>
          <p:txBody>
            <a:bodyPr wrap="square">
              <a:spAutoFit/>
            </a:bodyPr>
            <a:lstStyle/>
            <a:p>
              <a:pPr marL="285750" marR="0" indent="-285750" algn="just">
                <a:lnSpc>
                  <a:spcPct val="200000"/>
                </a:lnSpc>
                <a:spcBef>
                  <a:spcPts val="0"/>
                </a:spcBef>
                <a:spcAft>
                  <a:spcPts val="0"/>
                </a:spcAft>
                <a:buClr>
                  <a:srgbClr val="228DCF"/>
                </a:buClr>
                <a:buFont typeface="Wingdings" panose="05000000000000000000" pitchFamily="2" charset="2"/>
                <a:buChar char="p"/>
              </a:pPr>
              <a:r>
                <a:rPr lang="zh-CN" altLang="en-US" sz="1600" kern="100" spc="30" dirty="0">
                  <a:solidFill>
                    <a:schemeClr val="tx1">
                      <a:lumMod val="95000"/>
                      <a:lumOff val="5000"/>
                    </a:schemeClr>
                  </a:solidFill>
                  <a:effectLst/>
                  <a:cs typeface="+mn-ea"/>
                  <a:sym typeface="+mn-lt"/>
                </a:rPr>
                <a:t>综合利用</a:t>
              </a:r>
              <a:r>
                <a:rPr lang="zh-CN" altLang="en-US" sz="1600" b="1" kern="100" spc="30" dirty="0">
                  <a:solidFill>
                    <a:srgbClr val="0070C0"/>
                  </a:solidFill>
                  <a:effectLst/>
                  <a:cs typeface="+mn-ea"/>
                  <a:sym typeface="+mn-lt"/>
                </a:rPr>
                <a:t>关税减让</a:t>
              </a:r>
              <a:r>
                <a:rPr lang="zh-CN" altLang="en-US" sz="1600" kern="100" spc="30" dirty="0">
                  <a:solidFill>
                    <a:schemeClr val="tx1">
                      <a:lumMod val="95000"/>
                      <a:lumOff val="5000"/>
                    </a:schemeClr>
                  </a:solidFill>
                  <a:effectLst/>
                  <a:cs typeface="+mn-ea"/>
                  <a:sym typeface="+mn-lt"/>
                </a:rPr>
                <a:t>和</a:t>
              </a:r>
              <a:r>
                <a:rPr lang="zh-CN" altLang="en-US" sz="1600" b="1" kern="100" spc="30" dirty="0">
                  <a:solidFill>
                    <a:srgbClr val="0070C0"/>
                  </a:solidFill>
                  <a:effectLst/>
                  <a:cs typeface="+mn-ea"/>
                  <a:sym typeface="+mn-lt"/>
                </a:rPr>
                <a:t>原产地</a:t>
              </a:r>
              <a:r>
                <a:rPr lang="zh-CN" altLang="en-US" sz="1600" kern="100" spc="30" dirty="0">
                  <a:solidFill>
                    <a:schemeClr val="tx1">
                      <a:lumMod val="95000"/>
                      <a:lumOff val="5000"/>
                    </a:schemeClr>
                  </a:solidFill>
                  <a:effectLst/>
                  <a:cs typeface="+mn-ea"/>
                  <a:sym typeface="+mn-lt"/>
                </a:rPr>
                <a:t>规则，扩大</a:t>
              </a:r>
              <a:r>
                <a:rPr lang="zh-CN" altLang="en-US" sz="1600" kern="100" spc="30" dirty="0">
                  <a:solidFill>
                    <a:srgbClr val="C00000"/>
                  </a:solidFill>
                  <a:effectLst/>
                  <a:cs typeface="+mn-ea"/>
                  <a:sym typeface="+mn-lt"/>
                </a:rPr>
                <a:t>汽车及零部件</a:t>
              </a:r>
              <a:r>
                <a:rPr lang="zh-CN" altLang="en-US" sz="1600" kern="100" spc="30" dirty="0">
                  <a:solidFill>
                    <a:schemeClr val="tx1">
                      <a:lumMod val="95000"/>
                      <a:lumOff val="5000"/>
                    </a:schemeClr>
                  </a:solidFill>
                  <a:effectLst/>
                  <a:cs typeface="+mn-ea"/>
                  <a:sym typeface="+mn-lt"/>
                </a:rPr>
                <a:t>、</a:t>
              </a:r>
              <a:r>
                <a:rPr lang="zh-CN" altLang="en-US" sz="1600" kern="100" spc="30" dirty="0">
                  <a:solidFill>
                    <a:srgbClr val="C00000"/>
                  </a:solidFill>
                  <a:effectLst/>
                  <a:cs typeface="+mn-ea"/>
                  <a:sym typeface="+mn-lt"/>
                </a:rPr>
                <a:t>工程机械</a:t>
              </a:r>
              <a:r>
                <a:rPr lang="zh-CN" altLang="en-US" sz="1600" kern="100" spc="30" dirty="0">
                  <a:solidFill>
                    <a:schemeClr val="tx1">
                      <a:lumMod val="95000"/>
                      <a:lumOff val="5000"/>
                    </a:schemeClr>
                  </a:solidFill>
                  <a:effectLst/>
                  <a:cs typeface="+mn-ea"/>
                  <a:sym typeface="+mn-lt"/>
                </a:rPr>
                <a:t>等高附加值机电产品出口。</a:t>
              </a:r>
              <a:endParaRPr lang="en-US" altLang="zh-CN" sz="1600" kern="100" spc="30" dirty="0">
                <a:solidFill>
                  <a:schemeClr val="tx1">
                    <a:lumMod val="95000"/>
                    <a:lumOff val="5000"/>
                  </a:schemeClr>
                </a:solidFill>
                <a:effectLst/>
                <a:cs typeface="+mn-ea"/>
                <a:sym typeface="+mn-lt"/>
              </a:endParaRPr>
            </a:p>
            <a:p>
              <a:pPr marL="285750" marR="0" indent="-285750" algn="just">
                <a:lnSpc>
                  <a:spcPct val="200000"/>
                </a:lnSpc>
                <a:spcBef>
                  <a:spcPts val="0"/>
                </a:spcBef>
                <a:spcAft>
                  <a:spcPts val="0"/>
                </a:spcAft>
                <a:buClr>
                  <a:srgbClr val="228DCF"/>
                </a:buClr>
                <a:buFont typeface="Wingdings" panose="05000000000000000000" pitchFamily="2" charset="2"/>
                <a:buChar char="p"/>
              </a:pPr>
              <a:r>
                <a:rPr lang="zh-CN" altLang="en-US" sz="1600" kern="100" spc="30" dirty="0">
                  <a:solidFill>
                    <a:schemeClr val="tx1">
                      <a:lumMod val="95000"/>
                      <a:lumOff val="5000"/>
                    </a:schemeClr>
                  </a:solidFill>
                  <a:effectLst/>
                  <a:cs typeface="+mn-ea"/>
                  <a:sym typeface="+mn-lt"/>
                </a:rPr>
                <a:t>指导</a:t>
              </a:r>
              <a:r>
                <a:rPr lang="zh-CN" altLang="en-US" sz="1600" kern="100" spc="30" dirty="0">
                  <a:solidFill>
                    <a:srgbClr val="C00000"/>
                  </a:solidFill>
                  <a:effectLst/>
                  <a:cs typeface="+mn-ea"/>
                  <a:sym typeface="+mn-lt"/>
                </a:rPr>
                <a:t>农产品出口企业</a:t>
              </a:r>
              <a:r>
                <a:rPr lang="zh-CN" altLang="en-US" sz="1600" kern="100" spc="30" dirty="0">
                  <a:solidFill>
                    <a:schemeClr val="tx1">
                      <a:lumMod val="95000"/>
                      <a:lumOff val="5000"/>
                    </a:schemeClr>
                  </a:solidFill>
                  <a:effectLst/>
                  <a:cs typeface="+mn-ea"/>
                  <a:sym typeface="+mn-lt"/>
                </a:rPr>
                <a:t>和</a:t>
              </a:r>
              <a:r>
                <a:rPr lang="zh-CN" altLang="en-US" sz="1600" kern="100" spc="30" dirty="0">
                  <a:solidFill>
                    <a:srgbClr val="C00000"/>
                  </a:solidFill>
                  <a:effectLst/>
                  <a:cs typeface="+mn-ea"/>
                  <a:sym typeface="+mn-lt"/>
                </a:rPr>
                <a:t>生产基地</a:t>
              </a:r>
              <a:r>
                <a:rPr lang="zh-CN" altLang="en-US" sz="1600" kern="100" spc="30" dirty="0">
                  <a:solidFill>
                    <a:schemeClr val="tx1">
                      <a:lumMod val="95000"/>
                      <a:lumOff val="5000"/>
                    </a:schemeClr>
                  </a:solidFill>
                  <a:effectLst/>
                  <a:cs typeface="+mn-ea"/>
                  <a:sym typeface="+mn-lt"/>
                </a:rPr>
                <a:t>用好中日关税减让承诺，促进鲜活蔬菜、冷冻蔬菜、水果、调味品等食品对日出口。</a:t>
              </a:r>
              <a:endParaRPr lang="en-US" altLang="zh-CN" sz="1600" kern="100" spc="30" dirty="0">
                <a:solidFill>
                  <a:schemeClr val="tx1">
                    <a:lumMod val="95000"/>
                    <a:lumOff val="5000"/>
                  </a:schemeClr>
                </a:solidFill>
                <a:effectLst/>
                <a:cs typeface="+mn-ea"/>
                <a:sym typeface="+mn-lt"/>
              </a:endParaRPr>
            </a:p>
            <a:p>
              <a:pPr marL="285750" marR="0" indent="-285750" algn="just">
                <a:lnSpc>
                  <a:spcPct val="200000"/>
                </a:lnSpc>
                <a:spcBef>
                  <a:spcPts val="0"/>
                </a:spcBef>
                <a:spcAft>
                  <a:spcPts val="0"/>
                </a:spcAft>
                <a:buClr>
                  <a:srgbClr val="228DCF"/>
                </a:buClr>
                <a:buFont typeface="Wingdings" panose="05000000000000000000" pitchFamily="2" charset="2"/>
                <a:buChar char="p"/>
              </a:pPr>
              <a:r>
                <a:rPr lang="zh-CN" altLang="en-US" sz="1600" kern="100" spc="30" dirty="0">
                  <a:solidFill>
                    <a:schemeClr val="tx1">
                      <a:lumMod val="95000"/>
                      <a:lumOff val="5000"/>
                    </a:schemeClr>
                  </a:solidFill>
                  <a:effectLst/>
                  <a:cs typeface="+mn-ea"/>
                  <a:sym typeface="+mn-lt"/>
                </a:rPr>
                <a:t>扩大</a:t>
              </a:r>
              <a:r>
                <a:rPr lang="zh-CN" altLang="en-US" sz="1600" kern="100" spc="30" dirty="0">
                  <a:solidFill>
                    <a:srgbClr val="C00000"/>
                  </a:solidFill>
                  <a:effectLst/>
                  <a:cs typeface="+mn-ea"/>
                  <a:sym typeface="+mn-lt"/>
                </a:rPr>
                <a:t>水产品</a:t>
              </a:r>
              <a:r>
                <a:rPr lang="zh-CN" altLang="en-US" sz="1600" kern="100" spc="30" dirty="0">
                  <a:solidFill>
                    <a:schemeClr val="tx1">
                      <a:lumMod val="95000"/>
                      <a:lumOff val="5000"/>
                    </a:schemeClr>
                  </a:solidFill>
                  <a:effectLst/>
                  <a:cs typeface="+mn-ea"/>
                  <a:sym typeface="+mn-lt"/>
                </a:rPr>
                <a:t>、</a:t>
              </a:r>
              <a:r>
                <a:rPr lang="zh-CN" altLang="en-US" sz="1600" kern="100" spc="30" dirty="0">
                  <a:solidFill>
                    <a:srgbClr val="C00000"/>
                  </a:solidFill>
                  <a:effectLst/>
                  <a:cs typeface="+mn-ea"/>
                  <a:sym typeface="+mn-lt"/>
                </a:rPr>
                <a:t>食品</a:t>
              </a:r>
              <a:r>
                <a:rPr lang="zh-CN" altLang="en-US" sz="1600" kern="100" spc="30" dirty="0">
                  <a:solidFill>
                    <a:schemeClr val="tx1">
                      <a:lumMod val="95000"/>
                      <a:lumOff val="5000"/>
                    </a:schemeClr>
                  </a:solidFill>
                  <a:effectLst/>
                  <a:cs typeface="+mn-ea"/>
                  <a:sym typeface="+mn-lt"/>
                </a:rPr>
                <a:t>、</a:t>
              </a:r>
              <a:r>
                <a:rPr lang="zh-CN" altLang="en-US" sz="1600" kern="100" spc="30" dirty="0">
                  <a:solidFill>
                    <a:srgbClr val="C00000"/>
                  </a:solidFill>
                  <a:effectLst/>
                  <a:cs typeface="+mn-ea"/>
                  <a:sym typeface="+mn-lt"/>
                </a:rPr>
                <a:t>医药</a:t>
              </a:r>
              <a:r>
                <a:rPr lang="zh-CN" altLang="en-US" sz="1600" kern="100" spc="30" dirty="0">
                  <a:solidFill>
                    <a:schemeClr val="tx1">
                      <a:lumMod val="95000"/>
                      <a:lumOff val="5000"/>
                    </a:schemeClr>
                  </a:solidFill>
                  <a:effectLst/>
                  <a:cs typeface="+mn-ea"/>
                  <a:sym typeface="+mn-lt"/>
                </a:rPr>
                <a:t>、</a:t>
              </a:r>
              <a:r>
                <a:rPr lang="zh-CN" altLang="en-US" sz="1600" kern="100" spc="30" dirty="0">
                  <a:solidFill>
                    <a:srgbClr val="C00000"/>
                  </a:solidFill>
                  <a:effectLst/>
                  <a:cs typeface="+mn-ea"/>
                  <a:sym typeface="+mn-lt"/>
                </a:rPr>
                <a:t>美妆</a:t>
              </a:r>
              <a:r>
                <a:rPr lang="zh-CN" altLang="en-US" sz="1600" kern="100" spc="30" dirty="0">
                  <a:solidFill>
                    <a:schemeClr val="tx1">
                      <a:lumMod val="95000"/>
                      <a:lumOff val="5000"/>
                    </a:schemeClr>
                  </a:solidFill>
                  <a:effectLst/>
                  <a:cs typeface="+mn-ea"/>
                  <a:sym typeface="+mn-lt"/>
                </a:rPr>
                <a:t>等日用消费品和精细化工、数控机床等高新技术产品进口。</a:t>
              </a:r>
              <a:endParaRPr lang="zh-CN" altLang="en-US" sz="1600" kern="100" dirty="0">
                <a:solidFill>
                  <a:schemeClr val="tx1">
                    <a:lumMod val="95000"/>
                    <a:lumOff val="5000"/>
                  </a:schemeClr>
                </a:solidFill>
                <a:effectLst/>
                <a:cs typeface="+mn-ea"/>
                <a:sym typeface="+mn-lt"/>
              </a:endParaRPr>
            </a:p>
          </p:txBody>
        </p:sp>
      </p:grpSp>
      <p:grpSp>
        <p:nvGrpSpPr>
          <p:cNvPr id="19" name="组合 18"/>
          <p:cNvGrpSpPr/>
          <p:nvPr/>
        </p:nvGrpSpPr>
        <p:grpSpPr>
          <a:xfrm>
            <a:off x="0" y="171450"/>
            <a:ext cx="12192000" cy="711200"/>
            <a:chOff x="0" y="171450"/>
            <a:chExt cx="12192000" cy="711200"/>
          </a:xfrm>
        </p:grpSpPr>
        <p:grpSp>
          <p:nvGrpSpPr>
            <p:cNvPr id="20" name="组合 19"/>
            <p:cNvGrpSpPr/>
            <p:nvPr/>
          </p:nvGrpSpPr>
          <p:grpSpPr>
            <a:xfrm>
              <a:off x="0" y="171450"/>
              <a:ext cx="12192000" cy="711200"/>
              <a:chOff x="0" y="171450"/>
              <a:chExt cx="12192000" cy="711200"/>
            </a:xfrm>
          </p:grpSpPr>
          <p:sp>
            <p:nvSpPr>
              <p:cNvPr id="22" name="矩形 21"/>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1"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4" name="组合 23"/>
          <p:cNvGrpSpPr/>
          <p:nvPr/>
        </p:nvGrpSpPr>
        <p:grpSpPr>
          <a:xfrm>
            <a:off x="452120" y="1117600"/>
            <a:ext cx="3738880" cy="502285"/>
            <a:chOff x="539453" y="1326689"/>
            <a:chExt cx="3076928" cy="502112"/>
          </a:xfrm>
        </p:grpSpPr>
        <p:sp>
          <p:nvSpPr>
            <p:cNvPr id="25" name="矩形: 圆角 24"/>
            <p:cNvSpPr/>
            <p:nvPr/>
          </p:nvSpPr>
          <p:spPr>
            <a:xfrm>
              <a:off x="550131" y="1326689"/>
              <a:ext cx="3066250"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p:cNvSpPr txBox="true"/>
            <p:nvPr/>
          </p:nvSpPr>
          <p:spPr>
            <a:xfrm>
              <a:off x="539453" y="1364990"/>
              <a:ext cx="2896568" cy="398643"/>
            </a:xfrm>
            <a:prstGeom prst="rect">
              <a:avLst/>
            </a:prstGeom>
            <a:noFill/>
          </p:spPr>
          <p:txBody>
            <a:bodyPr wrap="square" rtlCol="0">
              <a:spAutoFit/>
            </a:bodyPr>
            <a:lstStyle/>
            <a:p>
              <a:r>
                <a:rPr lang="zh-CN" altLang="en-US" sz="2000" b="1" kern="100" dirty="0">
                  <a:solidFill>
                    <a:srgbClr val="0070C0"/>
                  </a:solidFill>
                  <a:cs typeface="+mn-ea"/>
                  <a:sym typeface="+mn-lt"/>
                </a:rPr>
                <a:t>（五）市场开拓模式创新工程</a:t>
              </a:r>
              <a:endParaRPr lang="en-US" altLang="zh-CN" sz="2000" b="1" kern="100" dirty="0">
                <a:solidFill>
                  <a:srgbClr val="0070C0"/>
                </a:solidFill>
                <a:cs typeface="+mn-ea"/>
                <a:sym typeface="+mn-lt"/>
              </a:endParaRPr>
            </a:p>
          </p:txBody>
        </p:sp>
      </p:grpSp>
      <p:grpSp>
        <p:nvGrpSpPr>
          <p:cNvPr id="2" name="组合 1"/>
          <p:cNvGrpSpPr/>
          <p:nvPr/>
        </p:nvGrpSpPr>
        <p:grpSpPr>
          <a:xfrm>
            <a:off x="4310646" y="1109101"/>
            <a:ext cx="4811694" cy="502470"/>
            <a:chOff x="4310646" y="1109101"/>
            <a:chExt cx="4811694" cy="502470"/>
          </a:xfrm>
        </p:grpSpPr>
        <p:sp>
          <p:nvSpPr>
            <p:cNvPr id="27" name="矩形: 圆角 26"/>
            <p:cNvSpPr/>
            <p:nvPr/>
          </p:nvSpPr>
          <p:spPr>
            <a:xfrm>
              <a:off x="5267954" y="1109101"/>
              <a:ext cx="3854386"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二是深度开拓</a:t>
              </a:r>
              <a:r>
                <a:rPr lang="en-US" altLang="zh-CN" b="1" dirty="0">
                  <a:solidFill>
                    <a:schemeClr val="bg1"/>
                  </a:solidFill>
                  <a:cs typeface="+mn-ea"/>
                  <a:sym typeface="+mn-lt"/>
                </a:rPr>
                <a:t>RCEP</a:t>
              </a:r>
              <a:r>
                <a:rPr lang="zh-CN" altLang="en-US" b="1" dirty="0">
                  <a:solidFill>
                    <a:schemeClr val="bg1"/>
                  </a:solidFill>
                  <a:cs typeface="+mn-ea"/>
                  <a:sym typeface="+mn-lt"/>
                </a:rPr>
                <a:t>区域市场</a:t>
              </a:r>
              <a:endParaRPr lang="zh-CN" altLang="en-US" b="1" dirty="0">
                <a:solidFill>
                  <a:schemeClr val="bg1"/>
                </a:solidFill>
                <a:cs typeface="+mn-ea"/>
                <a:sym typeface="+mn-lt"/>
              </a:endParaRPr>
            </a:p>
          </p:txBody>
        </p:sp>
        <p:cxnSp>
          <p:nvCxnSpPr>
            <p:cNvPr id="28" name="直接连接符 27"/>
            <p:cNvCxnSpPr/>
            <p:nvPr/>
          </p:nvCxnSpPr>
          <p:spPr>
            <a:xfrm>
              <a:off x="4310646" y="1368657"/>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8038329" y="1792391"/>
            <a:ext cx="3775847" cy="1980315"/>
            <a:chOff x="8038329" y="1792391"/>
            <a:chExt cx="3775847" cy="1980315"/>
          </a:xfrm>
        </p:grpSpPr>
        <p:sp>
          <p:nvSpPr>
            <p:cNvPr id="31" name="文本框 30"/>
            <p:cNvSpPr txBox="true"/>
            <p:nvPr/>
          </p:nvSpPr>
          <p:spPr>
            <a:xfrm>
              <a:off x="8089413" y="1792391"/>
              <a:ext cx="3150782" cy="435632"/>
            </a:xfrm>
            <a:prstGeom prst="rect">
              <a:avLst/>
            </a:prstGeom>
            <a:noFill/>
          </p:spPr>
          <p:txBody>
            <a:bodyPr wrap="square">
              <a:spAutoFit/>
            </a:bodyPr>
            <a:lstStyle/>
            <a:p>
              <a:pPr marL="0" marR="0" indent="423545" algn="l">
                <a:lnSpc>
                  <a:spcPts val="3000"/>
                </a:lnSpc>
                <a:spcBef>
                  <a:spcPts val="0"/>
                </a:spcBef>
                <a:spcAft>
                  <a:spcPts val="0"/>
                </a:spcAft>
              </a:pPr>
              <a:r>
                <a:rPr lang="zh-CN" altLang="en-US" b="1" kern="100" spc="30" dirty="0">
                  <a:solidFill>
                    <a:srgbClr val="0070C0"/>
                  </a:solidFill>
                  <a:cs typeface="+mn-ea"/>
                </a:rPr>
                <a:t>“保原市场、拓新市场”</a:t>
              </a:r>
              <a:endParaRPr lang="zh-CN" altLang="en-US" b="1" kern="100" spc="30" dirty="0">
                <a:solidFill>
                  <a:srgbClr val="0070C0"/>
                </a:solidFill>
                <a:cs typeface="+mn-ea"/>
              </a:endParaRPr>
            </a:p>
          </p:txBody>
        </p:sp>
        <p:sp>
          <p:nvSpPr>
            <p:cNvPr id="34" name="文本框 33"/>
            <p:cNvSpPr txBox="true"/>
            <p:nvPr/>
          </p:nvSpPr>
          <p:spPr>
            <a:xfrm>
              <a:off x="8038329" y="2182912"/>
              <a:ext cx="3775847" cy="1589794"/>
            </a:xfrm>
            <a:prstGeom prst="rect">
              <a:avLst/>
            </a:prstGeom>
            <a:noFill/>
          </p:spPr>
          <p:txBody>
            <a:bodyPr wrap="square">
              <a:spAutoFit/>
            </a:bodyPr>
            <a:lstStyle/>
            <a:p>
              <a:pPr marL="0" marR="0" algn="l">
                <a:lnSpc>
                  <a:spcPts val="3000"/>
                </a:lnSpc>
                <a:spcBef>
                  <a:spcPts val="0"/>
                </a:spcBef>
                <a:spcAft>
                  <a:spcPts val="0"/>
                </a:spcAft>
              </a:pPr>
              <a:r>
                <a:rPr lang="zh-CN" altLang="en-US" sz="1600" kern="100" spc="30" dirty="0">
                  <a:solidFill>
                    <a:schemeClr val="tx1">
                      <a:lumMod val="95000"/>
                      <a:lumOff val="5000"/>
                    </a:schemeClr>
                  </a:solidFill>
                  <a:cs typeface="+mn-ea"/>
                </a:rPr>
                <a:t>组织外贸主体积极参加广交会、进博会等综合性展会，用好服贸会、消博会、华交会等国内高端展会平台，支持企业参加各类国际知名专业展览。</a:t>
              </a:r>
              <a:endParaRPr lang="zh-CN" altLang="en-US" sz="1600" kern="100" spc="30" dirty="0">
                <a:solidFill>
                  <a:schemeClr val="tx1">
                    <a:lumMod val="95000"/>
                    <a:lumOff val="5000"/>
                  </a:schemeClr>
                </a:solidFill>
                <a:cs typeface="+mn-ea"/>
              </a:endParaRPr>
            </a:p>
          </p:txBody>
        </p:sp>
      </p:gr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anim calcmode="lin" valueType="num">
                                      <p:cBhvr>
                                        <p:cTn id="17" dur="500" fill="hold"/>
                                        <p:tgtEl>
                                          <p:spTgt spid="32"/>
                                        </p:tgtEl>
                                        <p:attrNameLst>
                                          <p:attrName>ppt_x</p:attrName>
                                        </p:attrNameLst>
                                      </p:cBhvr>
                                      <p:tavLst>
                                        <p:tav tm="0">
                                          <p:val>
                                            <p:strVal val="#ppt_x"/>
                                          </p:val>
                                        </p:tav>
                                        <p:tav tm="100000">
                                          <p:val>
                                            <p:strVal val="#ppt_x"/>
                                          </p:val>
                                        </p:tav>
                                      </p:tavLst>
                                    </p:anim>
                                    <p:anim calcmode="lin" valueType="num">
                                      <p:cBhvr>
                                        <p:cTn id="18" dur="500" fill="hold"/>
                                        <p:tgtEl>
                                          <p:spTgt spid="3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strVal val="#ppt_x"/>
                                          </p:val>
                                        </p:tav>
                                        <p:tav tm="100000">
                                          <p:val>
                                            <p:strVal val="#ppt_x"/>
                                          </p:val>
                                        </p:tav>
                                      </p:tavLst>
                                    </p:anim>
                                    <p:anim calcmode="lin" valueType="num">
                                      <p:cBhvr>
                                        <p:cTn id="23" dur="500" fill="hold"/>
                                        <p:tgtEl>
                                          <p:spTgt spid="1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anim calcmode="lin" valueType="num">
                                      <p:cBhvr>
                                        <p:cTn id="27" dur="500" fill="hold"/>
                                        <p:tgtEl>
                                          <p:spTgt spid="13"/>
                                        </p:tgtEl>
                                        <p:attrNameLst>
                                          <p:attrName>ppt_x</p:attrName>
                                        </p:attrNameLst>
                                      </p:cBhvr>
                                      <p:tavLst>
                                        <p:tav tm="0">
                                          <p:val>
                                            <p:strVal val="#ppt_x"/>
                                          </p:val>
                                        </p:tav>
                                        <p:tav tm="100000">
                                          <p:val>
                                            <p:strVal val="#ppt_x"/>
                                          </p:val>
                                        </p:tav>
                                      </p:tavLst>
                                    </p:anim>
                                    <p:anim calcmode="lin" valueType="num">
                                      <p:cBhvr>
                                        <p:cTn id="28" dur="5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anim calcmode="lin" valueType="num">
                                      <p:cBhvr>
                                        <p:cTn id="32" dur="500" fill="hold"/>
                                        <p:tgtEl>
                                          <p:spTgt spid="18"/>
                                        </p:tgtEl>
                                        <p:attrNameLst>
                                          <p:attrName>ppt_x</p:attrName>
                                        </p:attrNameLst>
                                      </p:cBhvr>
                                      <p:tavLst>
                                        <p:tav tm="0">
                                          <p:val>
                                            <p:strVal val="#ppt_x"/>
                                          </p:val>
                                        </p:tav>
                                        <p:tav tm="100000">
                                          <p:val>
                                            <p:strVal val="#ppt_x"/>
                                          </p:val>
                                        </p:tav>
                                      </p:tavLst>
                                    </p:anim>
                                    <p:anim calcmode="lin" valueType="num">
                                      <p:cBhvr>
                                        <p:cTn id="33" dur="5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par>
                          <p:cTn id="38" fill="hold">
                            <p:stCondLst>
                              <p:cond delay="1500"/>
                            </p:stCondLst>
                            <p:childTnLst>
                              <p:par>
                                <p:cTn id="39" presetID="22" presetClass="entr" presetSubtype="1"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up)">
                                      <p:cBhvr>
                                        <p:cTn id="4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true"/>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70736" y="2150022"/>
            <a:ext cx="4673053" cy="4063126"/>
            <a:chOff x="1055401" y="2581600"/>
            <a:chExt cx="4213942" cy="3663940"/>
          </a:xfrm>
        </p:grpSpPr>
        <p:pic>
          <p:nvPicPr>
            <p:cNvPr id="9" name="图片 8"/>
            <p:cNvPicPr>
              <a:picLocks noChangeAspect="true"/>
            </p:cNvPicPr>
            <p:nvPr/>
          </p:nvPicPr>
          <p:blipFill>
            <a:blip r:embed="rId1"/>
            <a:stretch>
              <a:fillRect/>
            </a:stretch>
          </p:blipFill>
          <p:spPr>
            <a:xfrm rot="360000">
              <a:off x="2725717" y="2649379"/>
              <a:ext cx="2543626" cy="3596161"/>
            </a:xfrm>
            <a:prstGeom prst="rect">
              <a:avLst/>
            </a:prstGeom>
            <a:ln>
              <a:solidFill>
                <a:srgbClr val="228DCF"/>
              </a:solidFill>
            </a:ln>
            <a:effectLst>
              <a:outerShdw blurRad="127000" dist="76200" sx="102000" sy="102000" algn="ctr" rotWithShape="0">
                <a:schemeClr val="accent1">
                  <a:lumMod val="50000"/>
                  <a:alpha val="20000"/>
                </a:schemeClr>
              </a:outerShdw>
            </a:effectLst>
          </p:spPr>
        </p:pic>
        <p:pic>
          <p:nvPicPr>
            <p:cNvPr id="19" name="图片 18"/>
            <p:cNvPicPr>
              <a:picLocks noChangeAspect="true"/>
            </p:cNvPicPr>
            <p:nvPr/>
          </p:nvPicPr>
          <p:blipFill>
            <a:blip r:embed="rId2"/>
            <a:stretch>
              <a:fillRect/>
            </a:stretch>
          </p:blipFill>
          <p:spPr>
            <a:xfrm rot="20702348">
              <a:off x="1055401" y="2581600"/>
              <a:ext cx="2535565" cy="3596165"/>
            </a:xfrm>
            <a:prstGeom prst="rect">
              <a:avLst/>
            </a:prstGeom>
            <a:ln>
              <a:solidFill>
                <a:srgbClr val="228DCF"/>
              </a:solidFill>
            </a:ln>
            <a:effectLst>
              <a:outerShdw blurRad="127000" dist="76200" sx="102000" sy="102000" algn="ctr" rotWithShape="0">
                <a:schemeClr val="accent1">
                  <a:lumMod val="50000"/>
                  <a:alpha val="20000"/>
                </a:schemeClr>
              </a:outerShdw>
            </a:effectLst>
          </p:spPr>
        </p:pic>
      </p:grpSp>
      <p:grpSp>
        <p:nvGrpSpPr>
          <p:cNvPr id="3" name="组合 2"/>
          <p:cNvGrpSpPr/>
          <p:nvPr/>
        </p:nvGrpSpPr>
        <p:grpSpPr>
          <a:xfrm>
            <a:off x="5931993" y="2103925"/>
            <a:ext cx="5534958" cy="4134950"/>
            <a:chOff x="5931993" y="2103925"/>
            <a:chExt cx="5534958" cy="4134950"/>
          </a:xfrm>
        </p:grpSpPr>
        <p:sp>
          <p:nvSpPr>
            <p:cNvPr id="23" name="矩形 22"/>
            <p:cNvSpPr/>
            <p:nvPr/>
          </p:nvSpPr>
          <p:spPr>
            <a:xfrm>
              <a:off x="5931993" y="2103925"/>
              <a:ext cx="5534958" cy="4134950"/>
            </a:xfrm>
            <a:prstGeom prst="rect">
              <a:avLst/>
            </a:prstGeom>
            <a:gradFill>
              <a:gsLst>
                <a:gs pos="100000">
                  <a:srgbClr val="0070C0">
                    <a:alpha val="7000"/>
                  </a:srgbClr>
                </a:gs>
                <a:gs pos="0">
                  <a:schemeClr val="accent1">
                    <a:alpha val="0"/>
                  </a:schemeClr>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sp>
          <p:nvSpPr>
            <p:cNvPr id="24" name="文本框 23"/>
            <p:cNvSpPr txBox="true"/>
            <p:nvPr/>
          </p:nvSpPr>
          <p:spPr>
            <a:xfrm>
              <a:off x="6177680" y="2224095"/>
              <a:ext cx="5043584" cy="3669274"/>
            </a:xfrm>
            <a:prstGeom prst="rect">
              <a:avLst/>
            </a:prstGeom>
            <a:noFill/>
          </p:spPr>
          <p:txBody>
            <a:bodyPr wrap="square">
              <a:spAutoFit/>
            </a:bodyPr>
            <a:lstStyle/>
            <a:p>
              <a:pPr marL="0" marR="0" algn="just">
                <a:lnSpc>
                  <a:spcPct val="180000"/>
                </a:lnSpc>
                <a:spcBef>
                  <a:spcPts val="0"/>
                </a:spcBef>
                <a:spcAft>
                  <a:spcPts val="1500"/>
                </a:spcAft>
              </a:pPr>
              <a:r>
                <a:rPr lang="zh-CN" altLang="en-US" sz="2200" kern="100" spc="30" dirty="0">
                  <a:solidFill>
                    <a:schemeClr val="tx1">
                      <a:lumMod val="85000"/>
                      <a:lumOff val="15000"/>
                    </a:schemeClr>
                  </a:solidFill>
                  <a:effectLst/>
                  <a:cs typeface="+mn-ea"/>
                  <a:sym typeface="+mn-lt"/>
                </a:rPr>
                <a:t>提升海外仓运行质量，增加</a:t>
              </a:r>
              <a:r>
                <a:rPr lang="zh-CN" altLang="en-US" sz="2200" b="1" kern="100" spc="30" dirty="0">
                  <a:solidFill>
                    <a:srgbClr val="0070C0"/>
                  </a:solidFill>
                  <a:effectLst/>
                  <a:cs typeface="+mn-ea"/>
                  <a:sym typeface="+mn-lt"/>
                </a:rPr>
                <a:t>线上营销</a:t>
              </a:r>
              <a:r>
                <a:rPr lang="zh-CN" altLang="en-US" sz="2200" kern="100" spc="30" dirty="0">
                  <a:solidFill>
                    <a:schemeClr val="tx1">
                      <a:lumMod val="85000"/>
                      <a:lumOff val="15000"/>
                    </a:schemeClr>
                  </a:solidFill>
                  <a:effectLst/>
                  <a:cs typeface="+mn-ea"/>
                  <a:sym typeface="+mn-lt"/>
                </a:rPr>
                <a:t>、</a:t>
              </a:r>
              <a:r>
                <a:rPr lang="zh-CN" altLang="en-US" sz="2200" b="1" kern="100" spc="30" dirty="0">
                  <a:solidFill>
                    <a:srgbClr val="0070C0"/>
                  </a:solidFill>
                  <a:effectLst/>
                  <a:cs typeface="+mn-ea"/>
                  <a:sym typeface="+mn-lt"/>
                </a:rPr>
                <a:t>网络配送</a:t>
              </a:r>
              <a:r>
                <a:rPr lang="zh-CN" altLang="en-US" sz="2200" kern="100" spc="30" dirty="0">
                  <a:solidFill>
                    <a:schemeClr val="tx1">
                      <a:lumMod val="85000"/>
                      <a:lumOff val="15000"/>
                    </a:schemeClr>
                  </a:solidFill>
                  <a:effectLst/>
                  <a:cs typeface="+mn-ea"/>
                  <a:sym typeface="+mn-lt"/>
                </a:rPr>
                <a:t>等功能，扩大企业覆盖面。优化海外仓全球布局，鼓励有条件的企业在</a:t>
              </a:r>
              <a:r>
                <a:rPr lang="zh-CN" altLang="en-US" sz="2200" kern="100" spc="30" dirty="0">
                  <a:solidFill>
                    <a:srgbClr val="C00000"/>
                  </a:solidFill>
                  <a:effectLst/>
                  <a:cs typeface="+mn-ea"/>
                  <a:sym typeface="+mn-lt"/>
                </a:rPr>
                <a:t>欧美</a:t>
              </a:r>
              <a:r>
                <a:rPr lang="zh-CN" altLang="en-US" sz="2200" kern="100" spc="30" dirty="0">
                  <a:solidFill>
                    <a:schemeClr val="tx1">
                      <a:lumMod val="85000"/>
                      <a:lumOff val="15000"/>
                    </a:schemeClr>
                  </a:solidFill>
                  <a:effectLst/>
                  <a:cs typeface="+mn-ea"/>
                  <a:sym typeface="+mn-lt"/>
                </a:rPr>
                <a:t>、</a:t>
              </a:r>
              <a:r>
                <a:rPr lang="zh-CN" altLang="en-US" sz="2200" kern="100" spc="30" dirty="0">
                  <a:solidFill>
                    <a:srgbClr val="C00000"/>
                  </a:solidFill>
                  <a:effectLst/>
                  <a:cs typeface="+mn-ea"/>
                  <a:sym typeface="+mn-lt"/>
                </a:rPr>
                <a:t>日韩</a:t>
              </a:r>
              <a:r>
                <a:rPr lang="zh-CN" altLang="en-US" sz="2200" kern="100" spc="30" dirty="0">
                  <a:solidFill>
                    <a:schemeClr val="tx1">
                      <a:lumMod val="85000"/>
                      <a:lumOff val="15000"/>
                    </a:schemeClr>
                  </a:solidFill>
                  <a:effectLst/>
                  <a:cs typeface="+mn-ea"/>
                  <a:sym typeface="+mn-lt"/>
                </a:rPr>
                <a:t>、</a:t>
              </a:r>
              <a:r>
                <a:rPr lang="zh-CN" altLang="en-US" sz="2200" kern="100" spc="30" dirty="0">
                  <a:solidFill>
                    <a:srgbClr val="C00000"/>
                  </a:solidFill>
                  <a:effectLst/>
                  <a:cs typeface="+mn-ea"/>
                  <a:sym typeface="+mn-lt"/>
                </a:rPr>
                <a:t>东盟</a:t>
              </a:r>
              <a:r>
                <a:rPr lang="zh-CN" altLang="en-US" sz="2200" kern="100" spc="30" dirty="0">
                  <a:solidFill>
                    <a:schemeClr val="tx1">
                      <a:lumMod val="85000"/>
                      <a:lumOff val="15000"/>
                    </a:schemeClr>
                  </a:solidFill>
                  <a:effectLst/>
                  <a:cs typeface="+mn-ea"/>
                  <a:sym typeface="+mn-lt"/>
                </a:rPr>
                <a:t>等主销市场和</a:t>
              </a:r>
              <a:r>
                <a:rPr lang="zh-CN" altLang="en-US" sz="2200" kern="100" spc="30" dirty="0">
                  <a:solidFill>
                    <a:srgbClr val="C00000"/>
                  </a:solidFill>
                  <a:effectLst/>
                  <a:cs typeface="+mn-ea"/>
                  <a:sym typeface="+mn-lt"/>
                </a:rPr>
                <a:t>“一带一路”沿线</a:t>
              </a:r>
              <a:r>
                <a:rPr lang="zh-CN" altLang="en-US" sz="2200" kern="100" spc="30" dirty="0">
                  <a:solidFill>
                    <a:schemeClr val="tx1">
                      <a:lumMod val="85000"/>
                      <a:lumOff val="15000"/>
                    </a:schemeClr>
                  </a:solidFill>
                  <a:effectLst/>
                  <a:cs typeface="+mn-ea"/>
                  <a:sym typeface="+mn-lt"/>
                </a:rPr>
                <a:t>等新兴市场布局配套服务功能完善的</a:t>
              </a:r>
              <a:r>
                <a:rPr lang="zh-CN" altLang="en-US" sz="2200" kern="100" spc="30" dirty="0">
                  <a:solidFill>
                    <a:srgbClr val="C00000"/>
                  </a:solidFill>
                  <a:effectLst/>
                  <a:cs typeface="+mn-ea"/>
                  <a:sym typeface="+mn-lt"/>
                </a:rPr>
                <a:t>公共海外仓</a:t>
              </a:r>
              <a:r>
                <a:rPr lang="zh-CN" altLang="en-US" sz="2200" kern="100" spc="30" dirty="0">
                  <a:solidFill>
                    <a:schemeClr val="tx1">
                      <a:lumMod val="85000"/>
                      <a:lumOff val="15000"/>
                    </a:schemeClr>
                  </a:solidFill>
                  <a:effectLst/>
                  <a:cs typeface="+mn-ea"/>
                  <a:sym typeface="+mn-lt"/>
                </a:rPr>
                <a:t>。</a:t>
              </a:r>
              <a:endParaRPr lang="zh-CN" altLang="en-US" sz="2200" kern="100" dirty="0">
                <a:solidFill>
                  <a:schemeClr val="tx1">
                    <a:lumMod val="85000"/>
                    <a:lumOff val="15000"/>
                  </a:schemeClr>
                </a:solidFill>
                <a:effectLst/>
                <a:cs typeface="+mn-ea"/>
                <a:sym typeface="+mn-lt"/>
              </a:endParaRPr>
            </a:p>
          </p:txBody>
        </p:sp>
      </p:grpSp>
      <p:grpSp>
        <p:nvGrpSpPr>
          <p:cNvPr id="17" name="组合 16"/>
          <p:cNvGrpSpPr/>
          <p:nvPr/>
        </p:nvGrpSpPr>
        <p:grpSpPr>
          <a:xfrm>
            <a:off x="0" y="171450"/>
            <a:ext cx="12192000" cy="711200"/>
            <a:chOff x="0" y="171450"/>
            <a:chExt cx="12192000" cy="711200"/>
          </a:xfrm>
        </p:grpSpPr>
        <p:grpSp>
          <p:nvGrpSpPr>
            <p:cNvPr id="18" name="组合 17"/>
            <p:cNvGrpSpPr/>
            <p:nvPr/>
          </p:nvGrpSpPr>
          <p:grpSpPr>
            <a:xfrm>
              <a:off x="0" y="171450"/>
              <a:ext cx="12192000" cy="711200"/>
              <a:chOff x="0" y="171450"/>
              <a:chExt cx="12192000" cy="711200"/>
            </a:xfrm>
          </p:grpSpPr>
          <p:sp>
            <p:nvSpPr>
              <p:cNvPr id="21" name="矩形 20"/>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0"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5" name="组合 24"/>
          <p:cNvGrpSpPr/>
          <p:nvPr/>
        </p:nvGrpSpPr>
        <p:grpSpPr>
          <a:xfrm>
            <a:off x="452120" y="1117600"/>
            <a:ext cx="3797300" cy="502285"/>
            <a:chOff x="539453" y="1326689"/>
            <a:chExt cx="3076928" cy="502112"/>
          </a:xfrm>
        </p:grpSpPr>
        <p:sp>
          <p:nvSpPr>
            <p:cNvPr id="26" name="矩形: 圆角 25"/>
            <p:cNvSpPr/>
            <p:nvPr/>
          </p:nvSpPr>
          <p:spPr>
            <a:xfrm>
              <a:off x="550131" y="1326689"/>
              <a:ext cx="3066250"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p:cNvSpPr txBox="true"/>
            <p:nvPr/>
          </p:nvSpPr>
          <p:spPr>
            <a:xfrm>
              <a:off x="539453" y="1364990"/>
              <a:ext cx="2896568" cy="398643"/>
            </a:xfrm>
            <a:prstGeom prst="rect">
              <a:avLst/>
            </a:prstGeom>
            <a:noFill/>
          </p:spPr>
          <p:txBody>
            <a:bodyPr wrap="square" rtlCol="0">
              <a:spAutoFit/>
            </a:bodyPr>
            <a:lstStyle/>
            <a:p>
              <a:r>
                <a:rPr lang="zh-CN" altLang="en-US" sz="2000" b="1" kern="100" dirty="0">
                  <a:solidFill>
                    <a:srgbClr val="0070C0"/>
                  </a:solidFill>
                  <a:cs typeface="+mn-ea"/>
                  <a:sym typeface="+mn-lt"/>
                </a:rPr>
                <a:t>（五）市场开拓模式创新工程</a:t>
              </a:r>
              <a:endParaRPr lang="en-US" altLang="zh-CN" sz="2000" b="1" kern="100" dirty="0">
                <a:solidFill>
                  <a:srgbClr val="0070C0"/>
                </a:solidFill>
                <a:cs typeface="+mn-ea"/>
                <a:sym typeface="+mn-lt"/>
              </a:endParaRPr>
            </a:p>
          </p:txBody>
        </p:sp>
      </p:grpSp>
      <p:grpSp>
        <p:nvGrpSpPr>
          <p:cNvPr id="2" name="组合 1"/>
          <p:cNvGrpSpPr/>
          <p:nvPr/>
        </p:nvGrpSpPr>
        <p:grpSpPr>
          <a:xfrm>
            <a:off x="4310646" y="1109101"/>
            <a:ext cx="3995154" cy="502470"/>
            <a:chOff x="4310646" y="1109101"/>
            <a:chExt cx="3995154" cy="502470"/>
          </a:xfrm>
        </p:grpSpPr>
        <p:sp>
          <p:nvSpPr>
            <p:cNvPr id="28" name="矩形: 圆角 27"/>
            <p:cNvSpPr/>
            <p:nvPr/>
          </p:nvSpPr>
          <p:spPr>
            <a:xfrm>
              <a:off x="5267954" y="1109101"/>
              <a:ext cx="3037846"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三是高质量建设海外仓</a:t>
              </a:r>
              <a:endParaRPr lang="zh-CN" altLang="en-US" b="1" dirty="0">
                <a:solidFill>
                  <a:schemeClr val="bg1"/>
                </a:solidFill>
                <a:cs typeface="+mn-ea"/>
                <a:sym typeface="+mn-lt"/>
              </a:endParaRPr>
            </a:p>
          </p:txBody>
        </p:sp>
        <p:cxnSp>
          <p:nvCxnSpPr>
            <p:cNvPr id="29" name="直接连接符 28"/>
            <p:cNvCxnSpPr/>
            <p:nvPr/>
          </p:nvCxnSpPr>
          <p:spPr>
            <a:xfrm>
              <a:off x="4310646" y="1368657"/>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anim calcmode="lin" valueType="num">
                                      <p:cBhvr>
                                        <p:cTn id="12" dur="500" fill="hold"/>
                                        <p:tgtEl>
                                          <p:spTgt spid="10"/>
                                        </p:tgtEl>
                                        <p:attrNameLst>
                                          <p:attrName>ppt_x</p:attrName>
                                        </p:attrNameLst>
                                      </p:cBhvr>
                                      <p:tavLst>
                                        <p:tav tm="0">
                                          <p:val>
                                            <p:strVal val="#ppt_x"/>
                                          </p:val>
                                        </p:tav>
                                        <p:tav tm="100000">
                                          <p:val>
                                            <p:strVal val="#ppt_x"/>
                                          </p:val>
                                        </p:tav>
                                      </p:tavLst>
                                    </p:anim>
                                    <p:anim calcmode="lin" valueType="num">
                                      <p:cBhvr>
                                        <p:cTn id="13" dur="5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85825" y="1858549"/>
            <a:ext cx="10410825" cy="1994771"/>
            <a:chOff x="885825" y="1858549"/>
            <a:chExt cx="10410825" cy="1994771"/>
          </a:xfrm>
        </p:grpSpPr>
        <p:pic>
          <p:nvPicPr>
            <p:cNvPr id="23" name="图形 22"/>
            <p:cNvPicPr>
              <a:picLocks noChangeAspect="true"/>
            </p:cNvPicPr>
            <p:nvPr/>
          </p:nvPicPr>
          <p:blipFill>
            <a:blip r:embed="rId1">
              <a:extLst>
                <a:ext uri="{96DAC541-7B7A-43D3-8B79-37D633B846F1}">
                  <asvg:svgBlip xmlns:asvg="http://schemas.microsoft.com/office/drawing/2016/SVG/main" r:embed="rId2"/>
                </a:ext>
              </a:extLst>
            </a:blip>
            <a:stretch>
              <a:fillRect/>
            </a:stretch>
          </p:blipFill>
          <p:spPr>
            <a:xfrm>
              <a:off x="885825" y="3030486"/>
              <a:ext cx="10410825" cy="822834"/>
            </a:xfrm>
            <a:prstGeom prst="rect">
              <a:avLst/>
            </a:prstGeom>
            <a:effectLst>
              <a:outerShdw blurRad="355600" dist="152400" dir="5400000" algn="t" rotWithShape="0">
                <a:srgbClr val="292929">
                  <a:alpha val="30000"/>
                </a:srgbClr>
              </a:outerShdw>
            </a:effectLst>
          </p:spPr>
        </p:pic>
        <p:pic>
          <p:nvPicPr>
            <p:cNvPr id="10" name="图片 9"/>
            <p:cNvPicPr>
              <a:picLocks noChangeAspect="true"/>
            </p:cNvPicPr>
            <p:nvPr/>
          </p:nvPicPr>
          <p:blipFill rotWithShape="true">
            <a:blip r:embed="rId3" cstate="print">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false"/>
                </a:ext>
              </a:extLst>
            </a:blip>
            <a:srcRect l="11460" t="13622" r="11460" b="13622"/>
            <a:stretch>
              <a:fillRect/>
            </a:stretch>
          </p:blipFill>
          <p:spPr>
            <a:xfrm>
              <a:off x="1653566" y="1858549"/>
              <a:ext cx="2613462" cy="1672796"/>
            </a:xfrm>
            <a:custGeom>
              <a:avLst/>
              <a:gdLst>
                <a:gd name="connsiteX0" fmla="*/ 0 w 3705647"/>
                <a:gd name="connsiteY0" fmla="*/ 0 h 4686291"/>
                <a:gd name="connsiteX1" fmla="*/ 3705647 w 3705647"/>
                <a:gd name="connsiteY1" fmla="*/ 0 h 4686291"/>
                <a:gd name="connsiteX2" fmla="*/ 3705647 w 3705647"/>
                <a:gd name="connsiteY2" fmla="*/ 4686291 h 4686291"/>
                <a:gd name="connsiteX3" fmla="*/ 0 w 3705647"/>
                <a:gd name="connsiteY3" fmla="*/ 4686291 h 4686291"/>
              </a:gdLst>
              <a:ahLst/>
              <a:cxnLst>
                <a:cxn ang="0">
                  <a:pos x="connsiteX0" y="connsiteY0"/>
                </a:cxn>
                <a:cxn ang="0">
                  <a:pos x="connsiteX1" y="connsiteY1"/>
                </a:cxn>
                <a:cxn ang="0">
                  <a:pos x="connsiteX2" y="connsiteY2"/>
                </a:cxn>
                <a:cxn ang="0">
                  <a:pos x="connsiteX3" y="connsiteY3"/>
                </a:cxn>
              </a:cxnLst>
              <a:rect l="l" t="t" r="r" b="b"/>
              <a:pathLst>
                <a:path w="3705647" h="4686291">
                  <a:moveTo>
                    <a:pt x="0" y="0"/>
                  </a:moveTo>
                  <a:lnTo>
                    <a:pt x="3705647" y="0"/>
                  </a:lnTo>
                  <a:lnTo>
                    <a:pt x="3705647" y="4686291"/>
                  </a:lnTo>
                  <a:lnTo>
                    <a:pt x="0" y="4686291"/>
                  </a:lnTo>
                  <a:close/>
                </a:path>
              </a:pathLst>
            </a:custGeom>
            <a:solidFill>
              <a:srgbClr val="FFC000">
                <a:lumMod val="20000"/>
                <a:lumOff val="80000"/>
              </a:srgbClr>
            </a:solidFill>
            <a:ln w="63500">
              <a:solidFill>
                <a:sysClr val="window" lastClr="FFFFFF"/>
              </a:solidFill>
              <a:miter lim="800000"/>
              <a:headEnd/>
              <a:tailEnd/>
            </a:ln>
            <a:effectLst>
              <a:outerShdw blurRad="190500" sx="102000" sy="102000" algn="ctr" rotWithShape="0">
                <a:prstClr val="black">
                  <a:alpha val="10000"/>
                </a:prstClr>
              </a:outerShdw>
            </a:effectLst>
          </p:spPr>
        </p:pic>
        <p:pic>
          <p:nvPicPr>
            <p:cNvPr id="12" name="图片 11"/>
            <p:cNvPicPr>
              <a:picLocks noChangeAspect="true"/>
            </p:cNvPicPr>
            <p:nvPr/>
          </p:nvPicPr>
          <p:blipFill>
            <a:blip r:embed="rId5" cstate="print">
              <a:extLst>
                <a:ext uri="{BEBA8EAE-BF5A-486C-A8C5-ECC9F3942E4B}">
                  <a14:imgProps xmlns:a14="http://schemas.microsoft.com/office/drawing/2010/main">
                    <a14:imgLayer r:embed="rId6">
                      <a14:imgEffect>
                        <a14:brightnessContrast bright="6000"/>
                      </a14:imgEffect>
                    </a14:imgLayer>
                  </a14:imgProps>
                </a:ext>
                <a:ext uri="{28A0092B-C50C-407E-A947-70E740481C1C}">
                  <a14:useLocalDpi xmlns:a14="http://schemas.microsoft.com/office/drawing/2010/main" val="false"/>
                </a:ext>
              </a:extLst>
            </a:blip>
            <a:stretch>
              <a:fillRect/>
            </a:stretch>
          </p:blipFill>
          <p:spPr>
            <a:xfrm>
              <a:off x="4716743" y="1858549"/>
              <a:ext cx="2323077" cy="1672796"/>
            </a:xfrm>
            <a:custGeom>
              <a:avLst/>
              <a:gdLst>
                <a:gd name="connsiteX0" fmla="*/ 0 w 3705647"/>
                <a:gd name="connsiteY0" fmla="*/ 0 h 4686291"/>
                <a:gd name="connsiteX1" fmla="*/ 3705647 w 3705647"/>
                <a:gd name="connsiteY1" fmla="*/ 0 h 4686291"/>
                <a:gd name="connsiteX2" fmla="*/ 3705647 w 3705647"/>
                <a:gd name="connsiteY2" fmla="*/ 4686291 h 4686291"/>
                <a:gd name="connsiteX3" fmla="*/ 0 w 3705647"/>
                <a:gd name="connsiteY3" fmla="*/ 4686291 h 4686291"/>
              </a:gdLst>
              <a:ahLst/>
              <a:cxnLst>
                <a:cxn ang="0">
                  <a:pos x="connsiteX0" y="connsiteY0"/>
                </a:cxn>
                <a:cxn ang="0">
                  <a:pos x="connsiteX1" y="connsiteY1"/>
                </a:cxn>
                <a:cxn ang="0">
                  <a:pos x="connsiteX2" y="connsiteY2"/>
                </a:cxn>
                <a:cxn ang="0">
                  <a:pos x="connsiteX3" y="connsiteY3"/>
                </a:cxn>
              </a:cxnLst>
              <a:rect l="l" t="t" r="r" b="b"/>
              <a:pathLst>
                <a:path w="3705647" h="4686291">
                  <a:moveTo>
                    <a:pt x="0" y="0"/>
                  </a:moveTo>
                  <a:lnTo>
                    <a:pt x="3705647" y="0"/>
                  </a:lnTo>
                  <a:lnTo>
                    <a:pt x="3705647" y="4686291"/>
                  </a:lnTo>
                  <a:lnTo>
                    <a:pt x="0" y="4686291"/>
                  </a:lnTo>
                  <a:close/>
                </a:path>
              </a:pathLst>
            </a:custGeom>
            <a:solidFill>
              <a:srgbClr val="FFC000">
                <a:lumMod val="20000"/>
                <a:lumOff val="80000"/>
              </a:srgbClr>
            </a:solidFill>
            <a:ln w="63500">
              <a:solidFill>
                <a:sysClr val="window" lastClr="FFFFFF"/>
              </a:solidFill>
              <a:miter lim="800000"/>
              <a:headEnd/>
              <a:tailEnd/>
            </a:ln>
            <a:effectLst>
              <a:outerShdw blurRad="190500" sx="102000" sy="102000" algn="ctr" rotWithShape="0">
                <a:prstClr val="black">
                  <a:alpha val="10000"/>
                </a:prstClr>
              </a:outerShdw>
            </a:effectLst>
          </p:spPr>
        </p:pic>
        <p:pic>
          <p:nvPicPr>
            <p:cNvPr id="18" name="图片 17"/>
            <p:cNvPicPr>
              <a:picLocks noChangeAspect="true"/>
            </p:cNvPicPr>
            <p:nvPr/>
          </p:nvPicPr>
          <p:blipFill>
            <a:blip r:embed="rId7" cstate="print">
              <a:extLst>
                <a:ext uri="{BEBA8EAE-BF5A-486C-A8C5-ECC9F3942E4B}">
                  <a14:imgProps xmlns:a14="http://schemas.microsoft.com/office/drawing/2010/main">
                    <a14:imgLayer r:embed="rId8">
                      <a14:imgEffect>
                        <a14:brightnessContrast bright="10000"/>
                      </a14:imgEffect>
                    </a14:imgLayer>
                  </a14:imgProps>
                </a:ext>
                <a:ext uri="{28A0092B-C50C-407E-A947-70E740481C1C}">
                  <a14:useLocalDpi xmlns:a14="http://schemas.microsoft.com/office/drawing/2010/main" val="false"/>
                </a:ext>
              </a:extLst>
            </a:blip>
            <a:stretch>
              <a:fillRect/>
            </a:stretch>
          </p:blipFill>
          <p:spPr>
            <a:xfrm>
              <a:off x="7470626" y="1858549"/>
              <a:ext cx="3094861" cy="1672796"/>
            </a:xfrm>
            <a:custGeom>
              <a:avLst/>
              <a:gdLst>
                <a:gd name="connsiteX0" fmla="*/ 0 w 3705647"/>
                <a:gd name="connsiteY0" fmla="*/ 0 h 4686291"/>
                <a:gd name="connsiteX1" fmla="*/ 3705647 w 3705647"/>
                <a:gd name="connsiteY1" fmla="*/ 0 h 4686291"/>
                <a:gd name="connsiteX2" fmla="*/ 3705647 w 3705647"/>
                <a:gd name="connsiteY2" fmla="*/ 4686291 h 4686291"/>
                <a:gd name="connsiteX3" fmla="*/ 0 w 3705647"/>
                <a:gd name="connsiteY3" fmla="*/ 4686291 h 4686291"/>
              </a:gdLst>
              <a:ahLst/>
              <a:cxnLst>
                <a:cxn ang="0">
                  <a:pos x="connsiteX0" y="connsiteY0"/>
                </a:cxn>
                <a:cxn ang="0">
                  <a:pos x="connsiteX1" y="connsiteY1"/>
                </a:cxn>
                <a:cxn ang="0">
                  <a:pos x="connsiteX2" y="connsiteY2"/>
                </a:cxn>
                <a:cxn ang="0">
                  <a:pos x="connsiteX3" y="connsiteY3"/>
                </a:cxn>
              </a:cxnLst>
              <a:rect l="l" t="t" r="r" b="b"/>
              <a:pathLst>
                <a:path w="3705647" h="4686291">
                  <a:moveTo>
                    <a:pt x="0" y="0"/>
                  </a:moveTo>
                  <a:lnTo>
                    <a:pt x="3705647" y="0"/>
                  </a:lnTo>
                  <a:lnTo>
                    <a:pt x="3705647" y="4686291"/>
                  </a:lnTo>
                  <a:lnTo>
                    <a:pt x="0" y="4686291"/>
                  </a:lnTo>
                  <a:close/>
                </a:path>
              </a:pathLst>
            </a:custGeom>
            <a:solidFill>
              <a:srgbClr val="FFC000">
                <a:lumMod val="20000"/>
                <a:lumOff val="80000"/>
              </a:srgbClr>
            </a:solidFill>
            <a:ln w="63500">
              <a:solidFill>
                <a:sysClr val="window" lastClr="FFFFFF"/>
              </a:solidFill>
              <a:miter lim="800000"/>
              <a:headEnd/>
              <a:tailEnd/>
            </a:ln>
            <a:effectLst>
              <a:outerShdw blurRad="190500" sx="102000" sy="102000" algn="ctr" rotWithShape="0">
                <a:prstClr val="black">
                  <a:alpha val="10000"/>
                </a:prstClr>
              </a:outerShdw>
            </a:effectLst>
          </p:spPr>
        </p:pic>
      </p:grpSp>
      <p:grpSp>
        <p:nvGrpSpPr>
          <p:cNvPr id="20" name="组合 19"/>
          <p:cNvGrpSpPr/>
          <p:nvPr/>
        </p:nvGrpSpPr>
        <p:grpSpPr>
          <a:xfrm>
            <a:off x="0" y="171450"/>
            <a:ext cx="12192000" cy="711200"/>
            <a:chOff x="0" y="171450"/>
            <a:chExt cx="12192000" cy="711200"/>
          </a:xfrm>
        </p:grpSpPr>
        <p:grpSp>
          <p:nvGrpSpPr>
            <p:cNvPr id="21" name="组合 20"/>
            <p:cNvGrpSpPr/>
            <p:nvPr/>
          </p:nvGrpSpPr>
          <p:grpSpPr>
            <a:xfrm>
              <a:off x="0" y="171450"/>
              <a:ext cx="12192000" cy="711200"/>
              <a:chOff x="0" y="171450"/>
              <a:chExt cx="12192000" cy="711200"/>
            </a:xfrm>
          </p:grpSpPr>
          <p:sp>
            <p:nvSpPr>
              <p:cNvPr id="27" name="矩形 26"/>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2"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9" name="组合 28"/>
          <p:cNvGrpSpPr/>
          <p:nvPr/>
        </p:nvGrpSpPr>
        <p:grpSpPr>
          <a:xfrm>
            <a:off x="452120" y="1117600"/>
            <a:ext cx="3815715" cy="502285"/>
            <a:chOff x="539453" y="1326689"/>
            <a:chExt cx="3076928" cy="502112"/>
          </a:xfrm>
        </p:grpSpPr>
        <p:sp>
          <p:nvSpPr>
            <p:cNvPr id="30" name="矩形: 圆角 29"/>
            <p:cNvSpPr/>
            <p:nvPr/>
          </p:nvSpPr>
          <p:spPr>
            <a:xfrm>
              <a:off x="550131" y="1326689"/>
              <a:ext cx="3066250"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p:cNvSpPr txBox="true"/>
            <p:nvPr/>
          </p:nvSpPr>
          <p:spPr>
            <a:xfrm>
              <a:off x="539453" y="1364990"/>
              <a:ext cx="2896568" cy="398643"/>
            </a:xfrm>
            <a:prstGeom prst="rect">
              <a:avLst/>
            </a:prstGeom>
            <a:noFill/>
          </p:spPr>
          <p:txBody>
            <a:bodyPr wrap="square" rtlCol="0">
              <a:spAutoFit/>
            </a:bodyPr>
            <a:lstStyle/>
            <a:p>
              <a:r>
                <a:rPr lang="zh-CN" altLang="en-US" sz="2000" b="1" kern="100" dirty="0">
                  <a:solidFill>
                    <a:srgbClr val="0070C0"/>
                  </a:solidFill>
                  <a:cs typeface="+mn-ea"/>
                  <a:sym typeface="+mn-lt"/>
                </a:rPr>
                <a:t>（五）市场开拓模式创新工程</a:t>
              </a:r>
              <a:endParaRPr lang="en-US" altLang="zh-CN" sz="2000" b="1" kern="100" dirty="0">
                <a:solidFill>
                  <a:srgbClr val="0070C0"/>
                </a:solidFill>
                <a:cs typeface="+mn-ea"/>
                <a:sym typeface="+mn-lt"/>
              </a:endParaRPr>
            </a:p>
          </p:txBody>
        </p:sp>
      </p:grpSp>
      <p:grpSp>
        <p:nvGrpSpPr>
          <p:cNvPr id="2" name="组合 1"/>
          <p:cNvGrpSpPr/>
          <p:nvPr/>
        </p:nvGrpSpPr>
        <p:grpSpPr>
          <a:xfrm>
            <a:off x="4310646" y="1109101"/>
            <a:ext cx="3995154" cy="502470"/>
            <a:chOff x="4310646" y="1109101"/>
            <a:chExt cx="3995154" cy="502470"/>
          </a:xfrm>
        </p:grpSpPr>
        <p:sp>
          <p:nvSpPr>
            <p:cNvPr id="33" name="矩形: 圆角 32"/>
            <p:cNvSpPr/>
            <p:nvPr/>
          </p:nvSpPr>
          <p:spPr>
            <a:xfrm>
              <a:off x="5267954" y="1109101"/>
              <a:ext cx="3037846"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四是大力发展跨境电商</a:t>
              </a:r>
              <a:endParaRPr lang="zh-CN" altLang="en-US" b="1" dirty="0">
                <a:solidFill>
                  <a:schemeClr val="bg1"/>
                </a:solidFill>
                <a:cs typeface="+mn-ea"/>
                <a:sym typeface="+mn-lt"/>
              </a:endParaRPr>
            </a:p>
          </p:txBody>
        </p:sp>
        <p:cxnSp>
          <p:nvCxnSpPr>
            <p:cNvPr id="34" name="直接连接符 33"/>
            <p:cNvCxnSpPr/>
            <p:nvPr/>
          </p:nvCxnSpPr>
          <p:spPr>
            <a:xfrm>
              <a:off x="4310646" y="1368657"/>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89881" y="3738916"/>
            <a:ext cx="10658475" cy="2794319"/>
            <a:chOff x="689881" y="3738916"/>
            <a:chExt cx="10658475" cy="2794319"/>
          </a:xfrm>
        </p:grpSpPr>
        <p:grpSp>
          <p:nvGrpSpPr>
            <p:cNvPr id="24" name="组合 23"/>
            <p:cNvGrpSpPr/>
            <p:nvPr/>
          </p:nvGrpSpPr>
          <p:grpSpPr>
            <a:xfrm flipV="true">
              <a:off x="689881" y="3738916"/>
              <a:ext cx="10658475" cy="2794319"/>
              <a:chOff x="647701" y="1895475"/>
              <a:chExt cx="10780044" cy="4193603"/>
            </a:xfrm>
          </p:grpSpPr>
          <p:sp>
            <p:nvSpPr>
              <p:cNvPr id="25" name="矩形: 圆角 24"/>
              <p:cNvSpPr/>
              <p:nvPr/>
            </p:nvSpPr>
            <p:spPr>
              <a:xfrm flipV="true">
                <a:off x="735069" y="2007705"/>
                <a:ext cx="10619307" cy="4081373"/>
              </a:xfrm>
              <a:prstGeom prst="roundRect">
                <a:avLst>
                  <a:gd name="adj" fmla="val 0"/>
                </a:avLst>
              </a:prstGeom>
              <a:gradFill>
                <a:gsLst>
                  <a:gs pos="100000">
                    <a:srgbClr val="0070C0">
                      <a:alpha val="7000"/>
                    </a:srgbClr>
                  </a:gs>
                  <a:gs pos="0">
                    <a:schemeClr val="accent1">
                      <a:alpha val="0"/>
                    </a:schemeClr>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sp>
            <p:nvSpPr>
              <p:cNvPr id="26" name="矩形 25"/>
              <p:cNvSpPr/>
              <p:nvPr/>
            </p:nvSpPr>
            <p:spPr>
              <a:xfrm>
                <a:off x="647701" y="1895475"/>
                <a:ext cx="10780044" cy="3924296"/>
              </a:xfrm>
              <a:prstGeom prst="rect">
                <a:avLst/>
              </a:prstGeom>
              <a:noFill/>
              <a:ln w="28575">
                <a:solidFill>
                  <a:srgbClr val="228D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5" name="文本框 34"/>
            <p:cNvSpPr txBox="true"/>
            <p:nvPr/>
          </p:nvSpPr>
          <p:spPr>
            <a:xfrm>
              <a:off x="703723" y="3870722"/>
              <a:ext cx="10579205" cy="2612510"/>
            </a:xfrm>
            <a:prstGeom prst="rect">
              <a:avLst/>
            </a:prstGeom>
            <a:noFill/>
          </p:spPr>
          <p:txBody>
            <a:bodyPr wrap="square">
              <a:spAutoFit/>
            </a:bodyPr>
            <a:lstStyle/>
            <a:p>
              <a:pPr marL="285750" marR="0" indent="-285750" algn="l">
                <a:lnSpc>
                  <a:spcPct val="200000"/>
                </a:lnSpc>
                <a:spcBef>
                  <a:spcPts val="0"/>
                </a:spcBef>
                <a:spcAft>
                  <a:spcPts val="0"/>
                </a:spcAft>
                <a:buClr>
                  <a:srgbClr val="0070C0"/>
                </a:buClr>
                <a:buFont typeface="Wingdings" panose="05000000000000000000" pitchFamily="2" charset="2"/>
                <a:buChar char="ü"/>
              </a:pPr>
              <a:r>
                <a:rPr lang="zh-CN" altLang="en-US" sz="1400" kern="100" spc="30" dirty="0">
                  <a:cs typeface="+mn-ea"/>
                </a:rPr>
                <a:t>着力推动“互联网</a:t>
              </a:r>
              <a:r>
                <a:rPr lang="en-US" altLang="zh-CN" sz="1400" kern="100" spc="30" dirty="0">
                  <a:cs typeface="+mn-ea"/>
                </a:rPr>
                <a:t>+</a:t>
              </a:r>
              <a:r>
                <a:rPr lang="zh-CN" altLang="en-US" sz="1400" kern="100" spc="30" dirty="0">
                  <a:cs typeface="+mn-ea"/>
                </a:rPr>
                <a:t>外贸”转型，突出肉制品、宠物食品、服装、家纺等产业优势，打造市场主体孵化区、外贸转型升级试验区。</a:t>
              </a:r>
              <a:endParaRPr lang="en-US" altLang="zh-CN" sz="1400" kern="100" spc="30" dirty="0">
                <a:cs typeface="+mn-ea"/>
              </a:endParaRPr>
            </a:p>
            <a:p>
              <a:pPr marL="285750" marR="0" indent="-285750" algn="l">
                <a:lnSpc>
                  <a:spcPct val="200000"/>
                </a:lnSpc>
                <a:spcBef>
                  <a:spcPts val="0"/>
                </a:spcBef>
                <a:spcAft>
                  <a:spcPts val="0"/>
                </a:spcAft>
                <a:buClr>
                  <a:srgbClr val="0070C0"/>
                </a:buClr>
                <a:buFont typeface="Wingdings" panose="05000000000000000000" pitchFamily="2" charset="2"/>
                <a:buChar char="ü"/>
              </a:pPr>
              <a:r>
                <a:rPr lang="zh-CN" altLang="en-US" sz="1400" kern="100" spc="30" dirty="0">
                  <a:cs typeface="+mn-ea"/>
                </a:rPr>
                <a:t>加快提升配套服务水平，通过连接金融、物流、电商平台、外贸综合服务企业，为跨境电商企业提供物流、金融等供应链配套服务。</a:t>
              </a:r>
              <a:endParaRPr lang="en-US" altLang="zh-CN" sz="1400" kern="100" spc="30" dirty="0">
                <a:cs typeface="+mn-ea"/>
              </a:endParaRPr>
            </a:p>
            <a:p>
              <a:pPr marL="285750" marR="0" indent="-285750" algn="l">
                <a:lnSpc>
                  <a:spcPct val="200000"/>
                </a:lnSpc>
                <a:spcBef>
                  <a:spcPts val="0"/>
                </a:spcBef>
                <a:spcAft>
                  <a:spcPts val="0"/>
                </a:spcAft>
                <a:buClr>
                  <a:srgbClr val="0070C0"/>
                </a:buClr>
                <a:buFont typeface="Wingdings" panose="05000000000000000000" pitchFamily="2" charset="2"/>
                <a:buChar char="ü"/>
              </a:pPr>
              <a:r>
                <a:rPr lang="zh-CN" altLang="en-US" sz="1400" kern="100" spc="30" dirty="0">
                  <a:cs typeface="+mn-ea"/>
                </a:rPr>
                <a:t>加快省级跨境电商公共海外仓建设，积极组织成信木业（迪拜）、新腾威（博茨瓦纳）、中裕（阿尔及利亚）等</a:t>
              </a:r>
              <a:r>
                <a:rPr lang="en-US" altLang="zh-CN" sz="1400" kern="100" spc="30" dirty="0">
                  <a:cs typeface="+mn-ea"/>
                </a:rPr>
                <a:t>3</a:t>
              </a:r>
              <a:r>
                <a:rPr lang="zh-CN" altLang="en-US" sz="1400" kern="100" spc="30" dirty="0">
                  <a:cs typeface="+mn-ea"/>
                </a:rPr>
                <a:t>家海外仓申报省级跨境电商公共海外仓，进一步完善“外贸基地（园区、企业）</a:t>
              </a:r>
              <a:r>
                <a:rPr lang="en-US" altLang="zh-CN" sz="1400" kern="100" spc="30" dirty="0">
                  <a:cs typeface="+mn-ea"/>
                </a:rPr>
                <a:t>+</a:t>
              </a:r>
              <a:r>
                <a:rPr lang="zh-CN" altLang="en-US" sz="1400" kern="100" spc="30" dirty="0">
                  <a:cs typeface="+mn-ea"/>
                </a:rPr>
                <a:t>跨境电商</a:t>
              </a:r>
              <a:r>
                <a:rPr lang="en-US" altLang="zh-CN" sz="1400" kern="100" spc="30" dirty="0">
                  <a:cs typeface="+mn-ea"/>
                </a:rPr>
                <a:t>+</a:t>
              </a:r>
              <a:r>
                <a:rPr lang="zh-CN" altLang="en-US" sz="1400" kern="100" spc="30" dirty="0">
                  <a:cs typeface="+mn-ea"/>
                </a:rPr>
                <a:t>海外仓”发展模式。</a:t>
              </a:r>
              <a:endParaRPr lang="en-US" altLang="zh-CN" sz="1400" kern="100" spc="30" dirty="0">
                <a:cs typeface="+mn-ea"/>
              </a:endParaRPr>
            </a:p>
            <a:p>
              <a:pPr marL="285750" marR="0" indent="-285750" algn="l">
                <a:lnSpc>
                  <a:spcPct val="200000"/>
                </a:lnSpc>
                <a:spcBef>
                  <a:spcPts val="0"/>
                </a:spcBef>
                <a:spcAft>
                  <a:spcPts val="0"/>
                </a:spcAft>
                <a:buClr>
                  <a:srgbClr val="0070C0"/>
                </a:buClr>
                <a:buFont typeface="Wingdings" panose="05000000000000000000" pitchFamily="2" charset="2"/>
                <a:buChar char="ü"/>
              </a:pPr>
              <a:r>
                <a:rPr lang="zh-CN" altLang="en-US" sz="1400" kern="100" spc="30" dirty="0">
                  <a:cs typeface="+mn-ea"/>
                </a:rPr>
                <a:t>积极争取外贸新业态试点落地，组织高新区申建省级跨境电商产业园、经开区申建省级外贸新业态特色园区（跨境电商类）。</a:t>
              </a:r>
              <a:endParaRPr lang="zh-CN" altLang="en-US" sz="1400" kern="100" spc="30" dirty="0">
                <a:cs typeface="+mn-ea"/>
              </a:endParaRPr>
            </a:p>
          </p:txBody>
        </p:sp>
      </p:gr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0" y="4471185"/>
            <a:ext cx="12192000" cy="2386815"/>
          </a:xfrm>
          <a:prstGeom prst="rect">
            <a:avLst/>
          </a:prstGeom>
        </p:spPr>
      </p:pic>
      <p:grpSp>
        <p:nvGrpSpPr>
          <p:cNvPr id="6" name="组合 5"/>
          <p:cNvGrpSpPr/>
          <p:nvPr/>
        </p:nvGrpSpPr>
        <p:grpSpPr>
          <a:xfrm>
            <a:off x="0" y="171450"/>
            <a:ext cx="12192000" cy="711200"/>
            <a:chOff x="0" y="171450"/>
            <a:chExt cx="12192000" cy="711200"/>
          </a:xfrm>
        </p:grpSpPr>
        <p:grpSp>
          <p:nvGrpSpPr>
            <p:cNvPr id="4" name="组合 3"/>
            <p:cNvGrpSpPr/>
            <p:nvPr/>
          </p:nvGrpSpPr>
          <p:grpSpPr>
            <a:xfrm>
              <a:off x="0" y="171450"/>
              <a:ext cx="12192000" cy="711200"/>
              <a:chOff x="0" y="171450"/>
              <a:chExt cx="12192000" cy="711200"/>
            </a:xfrm>
          </p:grpSpPr>
          <p:sp>
            <p:nvSpPr>
              <p:cNvPr id="2" name="矩形 1"/>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一、商务系统在新发展格局中的职责定位</a:t>
              </a:r>
              <a:endParaRPr lang="zh-CN" altLang="en-US" sz="2600" b="1" dirty="0">
                <a:solidFill>
                  <a:schemeClr val="bg1"/>
                </a:solidFill>
                <a:cs typeface="+mn-ea"/>
                <a:sym typeface="+mn-lt"/>
              </a:endParaRPr>
            </a:p>
          </p:txBody>
        </p:sp>
      </p:grpSp>
      <p:grpSp>
        <p:nvGrpSpPr>
          <p:cNvPr id="42" name="组合 41"/>
          <p:cNvGrpSpPr/>
          <p:nvPr/>
        </p:nvGrpSpPr>
        <p:grpSpPr>
          <a:xfrm>
            <a:off x="1112476" y="3435020"/>
            <a:ext cx="9291394" cy="2873386"/>
            <a:chOff x="1112476" y="3435020"/>
            <a:chExt cx="9291394" cy="2873386"/>
          </a:xfrm>
        </p:grpSpPr>
        <p:sp>
          <p:nvSpPr>
            <p:cNvPr id="39" name="矩形: 圆角 38"/>
            <p:cNvSpPr/>
            <p:nvPr>
              <p:custDataLst>
                <p:tags r:id="rId2"/>
              </p:custDataLst>
            </p:nvPr>
          </p:nvSpPr>
          <p:spPr>
            <a:xfrm>
              <a:off x="1112476" y="3435020"/>
              <a:ext cx="9291394" cy="2873386"/>
            </a:xfrm>
            <a:prstGeom prst="roundRect">
              <a:avLst>
                <a:gd name="adj" fmla="val 1344"/>
              </a:avLst>
            </a:prstGeom>
            <a:solidFill>
              <a:schemeClr val="bg1"/>
            </a:soli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3500000" scaled="true"/>
                <a:tileRect/>
              </a:gradFill>
            </a:ln>
            <a:effectLst>
              <a:outerShdw blurRad="152400" dist="152400" dir="2699995" algn="tl" rotWithShape="0">
                <a:srgbClr val="3DBAE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40" b="0" i="0" u="none" strike="noStrike" kern="1200" cap="none" spc="0" normalizeH="0" baseline="0" noProof="0" dirty="0">
                <a:ln>
                  <a:noFill/>
                </a:ln>
                <a:solidFill>
                  <a:prstClr val="white"/>
                </a:solidFill>
                <a:effectLst/>
                <a:uLnTx/>
                <a:uFillTx/>
                <a:cs typeface="+mn-ea"/>
                <a:sym typeface="+mn-lt"/>
              </a:endParaRPr>
            </a:p>
          </p:txBody>
        </p:sp>
        <p:grpSp>
          <p:nvGrpSpPr>
            <p:cNvPr id="7" name="组合 6"/>
            <p:cNvGrpSpPr/>
            <p:nvPr/>
          </p:nvGrpSpPr>
          <p:grpSpPr>
            <a:xfrm>
              <a:off x="1401635" y="3666112"/>
              <a:ext cx="6172994" cy="2411202"/>
              <a:chOff x="3009503" y="2549034"/>
              <a:chExt cx="6172994" cy="2411202"/>
            </a:xfrm>
          </p:grpSpPr>
          <p:sp>
            <p:nvSpPr>
              <p:cNvPr id="14" name="文本框 13"/>
              <p:cNvSpPr txBox="true"/>
              <p:nvPr/>
            </p:nvSpPr>
            <p:spPr>
              <a:xfrm>
                <a:off x="3962400" y="2549034"/>
                <a:ext cx="4267200" cy="430887"/>
              </a:xfrm>
              <a:prstGeom prst="rect">
                <a:avLst/>
              </a:prstGeom>
              <a:noFill/>
            </p:spPr>
            <p:txBody>
              <a:bodyPr wrap="square" rtlCol="0">
                <a:spAutoFit/>
              </a:bodyPr>
              <a:lstStyle/>
              <a:p>
                <a:pPr algn="ctr"/>
                <a:r>
                  <a:rPr lang="zh-CN" altLang="en-US" sz="2200" b="1" kern="100" dirty="0">
                    <a:solidFill>
                      <a:srgbClr val="0070C0"/>
                    </a:solidFill>
                    <a:cs typeface="+mn-ea"/>
                    <a:sym typeface="+mn-lt"/>
                  </a:rPr>
                  <a:t>商务工作“三个重要”定位</a:t>
                </a:r>
                <a:endParaRPr lang="zh-CN" altLang="en-US" sz="2200" b="1" kern="100" dirty="0">
                  <a:solidFill>
                    <a:srgbClr val="0070C0"/>
                  </a:solidFill>
                  <a:cs typeface="+mn-ea"/>
                  <a:sym typeface="+mn-lt"/>
                </a:endParaRPr>
              </a:p>
            </p:txBody>
          </p:sp>
          <p:sp>
            <p:nvSpPr>
              <p:cNvPr id="15" name="文本框 14"/>
              <p:cNvSpPr txBox="true"/>
              <p:nvPr/>
            </p:nvSpPr>
            <p:spPr>
              <a:xfrm>
                <a:off x="3601085" y="3114090"/>
                <a:ext cx="4989830" cy="1846146"/>
              </a:xfrm>
              <a:prstGeom prst="rect">
                <a:avLst/>
              </a:prstGeom>
              <a:noFill/>
            </p:spPr>
            <p:txBody>
              <a:bodyPr wrap="square" rtlCol="0">
                <a:spAutoFit/>
              </a:bodyPr>
              <a:lstStyle/>
              <a:p>
                <a:pPr marL="342900" indent="-342900">
                  <a:lnSpc>
                    <a:spcPct val="200000"/>
                  </a:lnSpc>
                  <a:buClr>
                    <a:srgbClr val="0070C0"/>
                  </a:buClr>
                  <a:buFont typeface="Wingdings" panose="05000000000000000000" pitchFamily="2" charset="2"/>
                  <a:buChar char="l"/>
                </a:pPr>
                <a:r>
                  <a:rPr lang="zh-CN" altLang="en-US" sz="2000" kern="100" dirty="0">
                    <a:cs typeface="+mn-ea"/>
                    <a:sym typeface="+mn-lt"/>
                  </a:rPr>
                  <a:t>商务工作是国内大循环的重要组成部分。</a:t>
                </a:r>
                <a:endParaRPr lang="en-US" altLang="zh-CN" sz="2000" kern="100" dirty="0">
                  <a:cs typeface="+mn-ea"/>
                  <a:sym typeface="+mn-lt"/>
                </a:endParaRPr>
              </a:p>
              <a:p>
                <a:pPr marL="342900" indent="-342900">
                  <a:lnSpc>
                    <a:spcPct val="200000"/>
                  </a:lnSpc>
                  <a:buClr>
                    <a:srgbClr val="0070C0"/>
                  </a:buClr>
                  <a:buFont typeface="Wingdings" panose="05000000000000000000" pitchFamily="2" charset="2"/>
                  <a:buChar char="l"/>
                </a:pPr>
                <a:r>
                  <a:rPr lang="zh-CN" altLang="en-US" sz="2000" kern="100" dirty="0">
                    <a:cs typeface="+mn-ea"/>
                    <a:sym typeface="+mn-lt"/>
                  </a:rPr>
                  <a:t>联结国内国际双循环的重要枢纽。</a:t>
                </a:r>
                <a:endParaRPr lang="en-US" altLang="zh-CN" sz="2000" kern="100" dirty="0">
                  <a:cs typeface="+mn-ea"/>
                  <a:sym typeface="+mn-lt"/>
                </a:endParaRPr>
              </a:p>
              <a:p>
                <a:pPr marL="342900" indent="-342900">
                  <a:lnSpc>
                    <a:spcPct val="200000"/>
                  </a:lnSpc>
                  <a:buClr>
                    <a:srgbClr val="0070C0"/>
                  </a:buClr>
                  <a:buFont typeface="Wingdings" panose="05000000000000000000" pitchFamily="2" charset="2"/>
                  <a:buChar char="l"/>
                </a:pPr>
                <a:r>
                  <a:rPr lang="zh-CN" altLang="en-US" sz="2000" kern="100" dirty="0">
                    <a:cs typeface="+mn-ea"/>
                    <a:sym typeface="+mn-lt"/>
                  </a:rPr>
                  <a:t>在构建新发展格局中发挥着重要作用。</a:t>
                </a:r>
                <a:endParaRPr lang="en-US" altLang="zh-CN" sz="2000" kern="100" dirty="0">
                  <a:cs typeface="+mn-ea"/>
                  <a:sym typeface="+mn-lt"/>
                </a:endParaRPr>
              </a:p>
            </p:txBody>
          </p:sp>
          <p:grpSp>
            <p:nvGrpSpPr>
              <p:cNvPr id="27" name="组合 26"/>
              <p:cNvGrpSpPr/>
              <p:nvPr/>
            </p:nvGrpSpPr>
            <p:grpSpPr>
              <a:xfrm>
                <a:off x="3009503" y="2979921"/>
                <a:ext cx="6172994" cy="242285"/>
                <a:chOff x="3007121" y="3083473"/>
                <a:chExt cx="6172994" cy="242285"/>
              </a:xfrm>
            </p:grpSpPr>
            <p:pic>
              <p:nvPicPr>
                <p:cNvPr id="22" name="图片 21"/>
                <p:cNvPicPr>
                  <a:picLocks noChangeAspect="true"/>
                </p:cNvPicPr>
                <p:nvPr/>
              </p:nvPicPr>
              <p:blipFill rotWithShape="true">
                <a:blip r:embed="rId3" cstate="print">
                  <a:duotone>
                    <a:schemeClr val="accent1">
                      <a:shade val="45000"/>
                      <a:satMod val="135000"/>
                    </a:schemeClr>
                    <a:prstClr val="white"/>
                  </a:duotone>
                  <a:extLst>
                    <a:ext uri="{28A0092B-C50C-407E-A947-70E740481C1C}">
                      <a14:useLocalDpi xmlns:a14="http://schemas.microsoft.com/office/drawing/2010/main" val="false"/>
                    </a:ext>
                  </a:extLst>
                </a:blip>
                <a:srcRect l="44060" t="45027" r="44149" b="45953"/>
                <a:stretch>
                  <a:fillRect/>
                </a:stretch>
              </p:blipFill>
              <p:spPr>
                <a:xfrm>
                  <a:off x="5937646" y="3083473"/>
                  <a:ext cx="316707" cy="242285"/>
                </a:xfrm>
                <a:prstGeom prst="rect">
                  <a:avLst/>
                </a:prstGeom>
              </p:spPr>
            </p:pic>
            <p:cxnSp>
              <p:nvCxnSpPr>
                <p:cNvPr id="24" name="直接连接符 23"/>
                <p:cNvCxnSpPr/>
                <p:nvPr/>
              </p:nvCxnSpPr>
              <p:spPr>
                <a:xfrm>
                  <a:off x="6249590" y="3197225"/>
                  <a:ext cx="2930525" cy="0"/>
                </a:xfrm>
                <a:prstGeom prst="line">
                  <a:avLst/>
                </a:prstGeom>
                <a:ln>
                  <a:gradFill flip="none" rotWithShape="true">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true"/>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true">
                  <a:off x="3007121" y="3197225"/>
                  <a:ext cx="2930525" cy="0"/>
                </a:xfrm>
                <a:prstGeom prst="line">
                  <a:avLst/>
                </a:prstGeom>
                <a:ln>
                  <a:gradFill flip="none" rotWithShape="true">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true"/>
                    <a:tileRect/>
                  </a:gradFill>
                </a:ln>
              </p:spPr>
              <p:style>
                <a:lnRef idx="1">
                  <a:schemeClr val="accent1"/>
                </a:lnRef>
                <a:fillRef idx="0">
                  <a:schemeClr val="accent1"/>
                </a:fillRef>
                <a:effectRef idx="0">
                  <a:schemeClr val="accent1"/>
                </a:effectRef>
                <a:fontRef idx="minor">
                  <a:schemeClr val="tx1"/>
                </a:fontRef>
              </p:style>
            </p:cxnSp>
          </p:grpSp>
        </p:grpSp>
      </p:grpSp>
      <p:grpSp>
        <p:nvGrpSpPr>
          <p:cNvPr id="28" name="组合 27"/>
          <p:cNvGrpSpPr/>
          <p:nvPr/>
        </p:nvGrpSpPr>
        <p:grpSpPr>
          <a:xfrm>
            <a:off x="1112476" y="996402"/>
            <a:ext cx="8713696" cy="2155577"/>
            <a:chOff x="1273492" y="1307296"/>
            <a:chExt cx="9646921" cy="2481904"/>
          </a:xfrm>
        </p:grpSpPr>
        <p:grpSp>
          <p:nvGrpSpPr>
            <p:cNvPr id="31" name="组合 30"/>
            <p:cNvGrpSpPr/>
            <p:nvPr/>
          </p:nvGrpSpPr>
          <p:grpSpPr>
            <a:xfrm>
              <a:off x="1273492" y="1682321"/>
              <a:ext cx="9646921" cy="2106879"/>
              <a:chOff x="7067714" y="2019304"/>
              <a:chExt cx="3515710" cy="2076246"/>
            </a:xfrm>
          </p:grpSpPr>
          <p:grpSp>
            <p:nvGrpSpPr>
              <p:cNvPr id="34" name="组合 33"/>
              <p:cNvGrpSpPr/>
              <p:nvPr/>
            </p:nvGrpSpPr>
            <p:grpSpPr>
              <a:xfrm>
                <a:off x="7067714" y="2019304"/>
                <a:ext cx="3515710" cy="2076246"/>
                <a:chOff x="911225" y="1380521"/>
                <a:chExt cx="3515710" cy="2436665"/>
              </a:xfrm>
            </p:grpSpPr>
            <p:sp>
              <p:nvSpPr>
                <p:cNvPr id="36" name="矩形: 圆角 35"/>
                <p:cNvSpPr/>
                <p:nvPr/>
              </p:nvSpPr>
              <p:spPr>
                <a:xfrm>
                  <a:off x="911225" y="1380521"/>
                  <a:ext cx="3515710" cy="2436665"/>
                </a:xfrm>
                <a:prstGeom prst="roundRect">
                  <a:avLst>
                    <a:gd name="adj" fmla="val 0"/>
                  </a:avLst>
                </a:pr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cxnSp>
              <p:nvCxnSpPr>
                <p:cNvPr id="37" name="直接连接符 36"/>
                <p:cNvCxnSpPr/>
                <p:nvPr/>
              </p:nvCxnSpPr>
              <p:spPr>
                <a:xfrm>
                  <a:off x="1131651" y="1380521"/>
                  <a:ext cx="3295284" cy="0"/>
                </a:xfrm>
                <a:prstGeom prst="line">
                  <a:avLst/>
                </a:prstGeom>
                <a:ln w="6350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cxnSp>
            <p:nvCxnSpPr>
              <p:cNvPr id="35" name="直接连接符 34"/>
              <p:cNvCxnSpPr/>
              <p:nvPr/>
            </p:nvCxnSpPr>
            <p:spPr>
              <a:xfrm>
                <a:off x="7067714" y="4093798"/>
                <a:ext cx="3199937" cy="0"/>
              </a:xfrm>
              <a:prstGeom prst="line">
                <a:avLst/>
              </a:prstGeom>
              <a:ln w="6350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32" name="文本框 31"/>
            <p:cNvSpPr txBox="true"/>
            <p:nvPr/>
          </p:nvSpPr>
          <p:spPr>
            <a:xfrm>
              <a:off x="1273492" y="1307296"/>
              <a:ext cx="432928" cy="512716"/>
            </a:xfrm>
            <a:custGeom>
              <a:avLst/>
              <a:gdLst/>
              <a:ahLst/>
              <a:cxnLst/>
              <a:rect l="l" t="t" r="r" b="b"/>
              <a:pathLst>
                <a:path w="468781" h="406077">
                  <a:moveTo>
                    <a:pt x="422002" y="0"/>
                  </a:moveTo>
                  <a:lnTo>
                    <a:pt x="468781" y="88580"/>
                  </a:lnTo>
                  <a:cubicBezTo>
                    <a:pt x="430628" y="106496"/>
                    <a:pt x="404253" y="124328"/>
                    <a:pt x="389655" y="142077"/>
                  </a:cubicBezTo>
                  <a:cubicBezTo>
                    <a:pt x="375057" y="159826"/>
                    <a:pt x="366929" y="180810"/>
                    <a:pt x="365271" y="205029"/>
                  </a:cubicBezTo>
                  <a:lnTo>
                    <a:pt x="468781" y="205029"/>
                  </a:lnTo>
                  <a:lnTo>
                    <a:pt x="468781" y="406077"/>
                  </a:lnTo>
                  <a:lnTo>
                    <a:pt x="252305" y="406077"/>
                  </a:lnTo>
                  <a:lnTo>
                    <a:pt x="252305" y="239367"/>
                  </a:lnTo>
                  <a:cubicBezTo>
                    <a:pt x="252305" y="177990"/>
                    <a:pt x="265078" y="129553"/>
                    <a:pt x="290624" y="94055"/>
                  </a:cubicBezTo>
                  <a:cubicBezTo>
                    <a:pt x="316170" y="58556"/>
                    <a:pt x="359962" y="27204"/>
                    <a:pt x="422002" y="0"/>
                  </a:cubicBezTo>
                  <a:close/>
                  <a:moveTo>
                    <a:pt x="169696" y="0"/>
                  </a:moveTo>
                  <a:lnTo>
                    <a:pt x="216475" y="88580"/>
                  </a:lnTo>
                  <a:cubicBezTo>
                    <a:pt x="178322" y="106496"/>
                    <a:pt x="151947" y="124328"/>
                    <a:pt x="137350" y="142077"/>
                  </a:cubicBezTo>
                  <a:cubicBezTo>
                    <a:pt x="122752" y="159826"/>
                    <a:pt x="114624" y="180810"/>
                    <a:pt x="112965" y="205029"/>
                  </a:cubicBezTo>
                  <a:lnTo>
                    <a:pt x="216475" y="205029"/>
                  </a:lnTo>
                  <a:lnTo>
                    <a:pt x="216475" y="406077"/>
                  </a:lnTo>
                  <a:lnTo>
                    <a:pt x="0" y="406077"/>
                  </a:lnTo>
                  <a:lnTo>
                    <a:pt x="0" y="239367"/>
                  </a:lnTo>
                  <a:cubicBezTo>
                    <a:pt x="0" y="177990"/>
                    <a:pt x="12772" y="129553"/>
                    <a:pt x="38318" y="94055"/>
                  </a:cubicBezTo>
                  <a:cubicBezTo>
                    <a:pt x="63864" y="58556"/>
                    <a:pt x="107657" y="27204"/>
                    <a:pt x="16969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false" anchor="t" anchorCtr="false" forceAA="false" compatLnSpc="true">
              <a:noAutofit/>
            </a:bodyPr>
            <a:lstStyle/>
            <a:p>
              <a:pPr algn="ctr"/>
              <a:endParaRPr lang="zh-CN" altLang="en-US" sz="8000" b="1" spc="600" dirty="0">
                <a:solidFill>
                  <a:schemeClr val="bg1"/>
                </a:solidFill>
                <a:cs typeface="+mn-ea"/>
                <a:sym typeface="+mn-lt"/>
              </a:endParaRPr>
            </a:p>
          </p:txBody>
        </p:sp>
        <p:sp>
          <p:nvSpPr>
            <p:cNvPr id="33" name="文本框 32"/>
            <p:cNvSpPr txBox="true"/>
            <p:nvPr/>
          </p:nvSpPr>
          <p:spPr>
            <a:xfrm>
              <a:off x="1593620" y="1993778"/>
              <a:ext cx="8780456" cy="1435210"/>
            </a:xfrm>
            <a:prstGeom prst="rect">
              <a:avLst/>
            </a:prstGeom>
            <a:noFill/>
          </p:spPr>
          <p:txBody>
            <a:bodyPr wrap="square" lIns="0" tIns="0" rIns="0" bIns="0" rtlCol="0">
              <a:spAutoFit/>
            </a:bodyPr>
            <a:lstStyle/>
            <a:p>
              <a:pPr algn="just">
                <a:lnSpc>
                  <a:spcPct val="150000"/>
                </a:lnSpc>
              </a:pPr>
              <a:r>
                <a:rPr lang="zh-CN" altLang="en-US" spc="300" dirty="0">
                  <a:solidFill>
                    <a:schemeClr val="tx1">
                      <a:lumMod val="75000"/>
                      <a:lumOff val="25000"/>
                    </a:schemeClr>
                  </a:solidFill>
                  <a:cs typeface="+mn-ea"/>
                  <a:sym typeface="+mn-lt"/>
                </a:rPr>
                <a:t>      加快构建以国内大循环为主体、国内国际双循环相互促进的新发展格局，是</a:t>
              </a:r>
              <a:r>
                <a:rPr lang="en-US" altLang="zh-CN" spc="300" dirty="0">
                  <a:solidFill>
                    <a:schemeClr val="tx1">
                      <a:lumMod val="75000"/>
                      <a:lumOff val="25000"/>
                    </a:schemeClr>
                  </a:solidFill>
                  <a:cs typeface="+mn-ea"/>
                  <a:sym typeface="+mn-lt"/>
                </a:rPr>
                <a:t>“</a:t>
              </a:r>
              <a:r>
                <a:rPr lang="zh-CN" altLang="en-US" spc="300" dirty="0">
                  <a:solidFill>
                    <a:schemeClr val="tx1">
                      <a:lumMod val="75000"/>
                      <a:lumOff val="25000"/>
                    </a:schemeClr>
                  </a:solidFill>
                  <a:cs typeface="+mn-ea"/>
                  <a:sym typeface="+mn-lt"/>
                </a:rPr>
                <a:t>十四五</a:t>
              </a:r>
              <a:r>
                <a:rPr lang="en-US" altLang="zh-CN" spc="300" dirty="0">
                  <a:solidFill>
                    <a:schemeClr val="tx1">
                      <a:lumMod val="75000"/>
                      <a:lumOff val="25000"/>
                    </a:schemeClr>
                  </a:solidFill>
                  <a:cs typeface="+mn-ea"/>
                  <a:sym typeface="+mn-lt"/>
                </a:rPr>
                <a:t>”</a:t>
              </a:r>
              <a:r>
                <a:rPr lang="zh-CN" altLang="en-US" spc="300" dirty="0">
                  <a:solidFill>
                    <a:schemeClr val="tx1">
                      <a:lumMod val="75000"/>
                      <a:lumOff val="25000"/>
                    </a:schemeClr>
                  </a:solidFill>
                  <a:cs typeface="+mn-ea"/>
                  <a:sym typeface="+mn-lt"/>
                </a:rPr>
                <a:t>规划</a:t>
              </a:r>
              <a:r>
                <a:rPr lang="en-US" altLang="zh-CN" spc="300" dirty="0">
                  <a:solidFill>
                    <a:schemeClr val="tx1">
                      <a:lumMod val="75000"/>
                      <a:lumOff val="25000"/>
                    </a:schemeClr>
                  </a:solidFill>
                  <a:cs typeface="+mn-ea"/>
                  <a:sym typeface="+mn-lt"/>
                </a:rPr>
                <a:t>《</a:t>
              </a:r>
              <a:r>
                <a:rPr lang="zh-CN" altLang="en-US" spc="300" dirty="0">
                  <a:solidFill>
                    <a:schemeClr val="tx1">
                      <a:lumMod val="75000"/>
                      <a:lumOff val="25000"/>
                    </a:schemeClr>
                  </a:solidFill>
                  <a:cs typeface="+mn-ea"/>
                  <a:sym typeface="+mn-lt"/>
                </a:rPr>
                <a:t>建议</a:t>
              </a:r>
              <a:r>
                <a:rPr lang="en-US" altLang="zh-CN" spc="300" dirty="0">
                  <a:solidFill>
                    <a:schemeClr val="tx1">
                      <a:lumMod val="75000"/>
                      <a:lumOff val="25000"/>
                    </a:schemeClr>
                  </a:solidFill>
                  <a:cs typeface="+mn-ea"/>
                  <a:sym typeface="+mn-lt"/>
                </a:rPr>
                <a:t>》</a:t>
              </a:r>
              <a:r>
                <a:rPr lang="zh-CN" altLang="en-US" spc="300" dirty="0">
                  <a:solidFill>
                    <a:schemeClr val="tx1">
                      <a:lumMod val="75000"/>
                      <a:lumOff val="25000"/>
                    </a:schemeClr>
                  </a:solidFill>
                  <a:cs typeface="+mn-ea"/>
                  <a:sym typeface="+mn-lt"/>
                </a:rPr>
                <a:t>提出的一项关系我国发展全局的重大战略任务，需要从全局高度准确把握和积极推进。</a:t>
              </a:r>
              <a:endParaRPr lang="zh-CN" altLang="en-US" spc="300" dirty="0">
                <a:solidFill>
                  <a:schemeClr val="tx1">
                    <a:lumMod val="75000"/>
                    <a:lumOff val="25000"/>
                  </a:schemeClr>
                </a:solidFill>
                <a:cs typeface="+mn-ea"/>
                <a:sym typeface="+mn-lt"/>
              </a:endParaRPr>
            </a:p>
          </p:txBody>
        </p:sp>
      </p:grpSp>
      <p:pic>
        <p:nvPicPr>
          <p:cNvPr id="19" name="图片 18" descr="穿着西装笔挺的男子手里拿着烟&#10;&#10;描述已自动生成"/>
          <p:cNvPicPr>
            <a:picLocks noChangeAspect="true"/>
          </p:cNvPicPr>
          <p:nvPr/>
        </p:nvPicPr>
        <p:blipFill>
          <a:blip r:embed="rId4">
            <a:extLst>
              <a:ext uri="{28A0092B-C50C-407E-A947-70E740481C1C}">
                <a14:useLocalDpi xmlns:a14="http://schemas.microsoft.com/office/drawing/2010/main" val="false"/>
              </a:ext>
            </a:extLst>
          </a:blip>
          <a:stretch>
            <a:fillRect/>
          </a:stretch>
        </p:blipFill>
        <p:spPr>
          <a:xfrm>
            <a:off x="3487774" y="78214"/>
            <a:ext cx="8905075" cy="679200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22" presetClass="entr" presetSubtype="4" fill="hold"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ipe(down)">
                                      <p:cBhvr>
                                        <p:cTn id="1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0" y="4034559"/>
            <a:ext cx="12192000" cy="2823441"/>
          </a:xfrm>
          <a:prstGeom prst="rect">
            <a:avLst/>
          </a:prstGeom>
        </p:spPr>
      </p:pic>
      <p:grpSp>
        <p:nvGrpSpPr>
          <p:cNvPr id="3" name="组合 2"/>
          <p:cNvGrpSpPr/>
          <p:nvPr/>
        </p:nvGrpSpPr>
        <p:grpSpPr>
          <a:xfrm>
            <a:off x="870858" y="4139138"/>
            <a:ext cx="10363200" cy="2350005"/>
            <a:chOff x="870858" y="3186638"/>
            <a:chExt cx="10363200" cy="2350005"/>
          </a:xfrm>
        </p:grpSpPr>
        <p:grpSp>
          <p:nvGrpSpPr>
            <p:cNvPr id="39" name="组合 38"/>
            <p:cNvGrpSpPr/>
            <p:nvPr/>
          </p:nvGrpSpPr>
          <p:grpSpPr>
            <a:xfrm>
              <a:off x="870858" y="3186638"/>
              <a:ext cx="10363200" cy="2302380"/>
              <a:chOff x="7067714" y="1939555"/>
              <a:chExt cx="3515710" cy="3855498"/>
            </a:xfrm>
          </p:grpSpPr>
          <p:grpSp>
            <p:nvGrpSpPr>
              <p:cNvPr id="40" name="组合 39"/>
              <p:cNvGrpSpPr/>
              <p:nvPr/>
            </p:nvGrpSpPr>
            <p:grpSpPr>
              <a:xfrm>
                <a:off x="7067714" y="1939555"/>
                <a:ext cx="3515710" cy="3855498"/>
                <a:chOff x="911225" y="1286928"/>
                <a:chExt cx="3515710" cy="4524782"/>
              </a:xfrm>
            </p:grpSpPr>
            <p:sp>
              <p:nvSpPr>
                <p:cNvPr id="42" name="矩形: 圆角 41"/>
                <p:cNvSpPr/>
                <p:nvPr/>
              </p:nvSpPr>
              <p:spPr>
                <a:xfrm>
                  <a:off x="911225" y="1286928"/>
                  <a:ext cx="3515710" cy="4524782"/>
                </a:xfrm>
                <a:prstGeom prst="roundRect">
                  <a:avLst>
                    <a:gd name="adj" fmla="val 0"/>
                  </a:avLst>
                </a:prstGeom>
                <a:solidFill>
                  <a:schemeClr val="bg1">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cxnSp>
              <p:nvCxnSpPr>
                <p:cNvPr id="43" name="直接连接符 42"/>
                <p:cNvCxnSpPr/>
                <p:nvPr/>
              </p:nvCxnSpPr>
              <p:spPr>
                <a:xfrm>
                  <a:off x="911225" y="1305645"/>
                  <a:ext cx="3515710" cy="0"/>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cxnSp>
            <p:nvCxnSpPr>
              <p:cNvPr id="41" name="直接连接符 40"/>
              <p:cNvCxnSpPr/>
              <p:nvPr/>
            </p:nvCxnSpPr>
            <p:spPr>
              <a:xfrm>
                <a:off x="7067714" y="5763764"/>
                <a:ext cx="3515710" cy="0"/>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48" name="文本框 47"/>
            <p:cNvSpPr txBox="true"/>
            <p:nvPr/>
          </p:nvSpPr>
          <p:spPr>
            <a:xfrm>
              <a:off x="1070883" y="3231397"/>
              <a:ext cx="9963150" cy="2305246"/>
            </a:xfrm>
            <a:prstGeom prst="rect">
              <a:avLst/>
            </a:prstGeom>
            <a:noFill/>
          </p:spPr>
          <p:txBody>
            <a:bodyPr wrap="square" rtlCol="0">
              <a:spAutoFit/>
            </a:bodyPr>
            <a:lstStyle/>
            <a:p>
              <a:pPr marL="342900" indent="-342900" algn="just">
                <a:lnSpc>
                  <a:spcPct val="180000"/>
                </a:lnSpc>
                <a:spcAft>
                  <a:spcPts val="1500"/>
                </a:spcAft>
                <a:buFont typeface="Wingdings" panose="05000000000000000000" pitchFamily="2" charset="2"/>
                <a:buChar char="p"/>
              </a:pPr>
              <a:r>
                <a:rPr lang="zh-CN" altLang="en-US" sz="2200" kern="100" dirty="0" smtClean="0">
                  <a:solidFill>
                    <a:schemeClr val="tx1">
                      <a:lumMod val="95000"/>
                      <a:lumOff val="5000"/>
                    </a:schemeClr>
                  </a:solidFill>
                  <a:cs typeface="+mn-ea"/>
                  <a:sym typeface="+mn-lt"/>
                </a:rPr>
                <a:t>即</a:t>
              </a:r>
              <a:r>
                <a:rPr lang="zh-CN" altLang="en-US" sz="2200" kern="100" dirty="0">
                  <a:solidFill>
                    <a:schemeClr val="tx1">
                      <a:lumMod val="95000"/>
                      <a:lumOff val="5000"/>
                    </a:schemeClr>
                  </a:solidFill>
                  <a:cs typeface="+mn-ea"/>
                  <a:sym typeface="+mn-lt"/>
                </a:rPr>
                <a:t>凡是国家法律法规没有明令禁止的，都要</a:t>
              </a:r>
              <a:r>
                <a:rPr lang="zh-CN" altLang="en-US" sz="2200" kern="100" dirty="0" smtClean="0">
                  <a:solidFill>
                    <a:schemeClr val="tx1">
                      <a:lumMod val="95000"/>
                      <a:lumOff val="5000"/>
                    </a:schemeClr>
                  </a:solidFill>
                  <a:cs typeface="+mn-ea"/>
                  <a:sym typeface="+mn-lt"/>
                </a:rPr>
                <a:t>放行；</a:t>
              </a:r>
              <a:endParaRPr lang="en-US" altLang="zh-CN" sz="2200" kern="100" dirty="0" smtClean="0">
                <a:solidFill>
                  <a:schemeClr val="tx1">
                    <a:lumMod val="95000"/>
                    <a:lumOff val="5000"/>
                  </a:schemeClr>
                </a:solidFill>
                <a:cs typeface="+mn-ea"/>
                <a:sym typeface="+mn-lt"/>
              </a:endParaRPr>
            </a:p>
            <a:p>
              <a:pPr marL="342900" indent="-342900" algn="just">
                <a:lnSpc>
                  <a:spcPct val="180000"/>
                </a:lnSpc>
                <a:spcAft>
                  <a:spcPts val="1500"/>
                </a:spcAft>
                <a:buFont typeface="Wingdings" panose="05000000000000000000" pitchFamily="2" charset="2"/>
                <a:buChar char="p"/>
              </a:pPr>
              <a:r>
                <a:rPr lang="zh-CN" altLang="en-US" sz="2200" kern="100" dirty="0" smtClean="0">
                  <a:solidFill>
                    <a:schemeClr val="tx1">
                      <a:lumMod val="95000"/>
                      <a:lumOff val="5000"/>
                    </a:schemeClr>
                  </a:solidFill>
                  <a:cs typeface="+mn-ea"/>
                  <a:sym typeface="+mn-lt"/>
                </a:rPr>
                <a:t>凡是</a:t>
              </a:r>
              <a:r>
                <a:rPr lang="zh-CN" altLang="en-US" sz="2200" kern="100" dirty="0">
                  <a:solidFill>
                    <a:schemeClr val="tx1">
                      <a:lumMod val="95000"/>
                      <a:lumOff val="5000"/>
                    </a:schemeClr>
                  </a:solidFill>
                  <a:cs typeface="+mn-ea"/>
                  <a:sym typeface="+mn-lt"/>
                </a:rPr>
                <a:t>先进地区行之有效的政策措施，都可</a:t>
              </a:r>
              <a:r>
                <a:rPr lang="zh-CN" altLang="en-US" sz="2200" kern="100" dirty="0" smtClean="0">
                  <a:solidFill>
                    <a:schemeClr val="tx1">
                      <a:lumMod val="95000"/>
                      <a:lumOff val="5000"/>
                    </a:schemeClr>
                  </a:solidFill>
                  <a:cs typeface="+mn-ea"/>
                  <a:sym typeface="+mn-lt"/>
                </a:rPr>
                <a:t>参照；</a:t>
              </a:r>
              <a:endParaRPr lang="en-US" altLang="zh-CN" sz="2200" kern="100" dirty="0" smtClean="0">
                <a:solidFill>
                  <a:schemeClr val="tx1">
                    <a:lumMod val="95000"/>
                    <a:lumOff val="5000"/>
                  </a:schemeClr>
                </a:solidFill>
                <a:cs typeface="+mn-ea"/>
                <a:sym typeface="+mn-lt"/>
              </a:endParaRPr>
            </a:p>
            <a:p>
              <a:pPr marL="342900" indent="-342900" algn="just">
                <a:lnSpc>
                  <a:spcPct val="180000"/>
                </a:lnSpc>
                <a:spcAft>
                  <a:spcPts val="1500"/>
                </a:spcAft>
                <a:buFont typeface="Wingdings" panose="05000000000000000000" pitchFamily="2" charset="2"/>
                <a:buChar char="p"/>
              </a:pPr>
              <a:r>
                <a:rPr lang="zh-CN" altLang="en-US" sz="2200" kern="100" dirty="0" smtClean="0">
                  <a:solidFill>
                    <a:schemeClr val="tx1">
                      <a:lumMod val="95000"/>
                      <a:lumOff val="5000"/>
                    </a:schemeClr>
                  </a:solidFill>
                  <a:cs typeface="+mn-ea"/>
                  <a:sym typeface="+mn-lt"/>
                </a:rPr>
                <a:t>凡是</a:t>
              </a:r>
              <a:r>
                <a:rPr lang="zh-CN" altLang="en-US" sz="2200" kern="100" dirty="0">
                  <a:solidFill>
                    <a:schemeClr val="tx1">
                      <a:lumMod val="95000"/>
                      <a:lumOff val="5000"/>
                    </a:schemeClr>
                  </a:solidFill>
                  <a:cs typeface="+mn-ea"/>
                  <a:sym typeface="+mn-lt"/>
                </a:rPr>
                <a:t>符合我市实际、对项目有利的措施方法，都可试行</a:t>
              </a:r>
              <a:r>
                <a:rPr lang="zh-CN" altLang="en-US" sz="2200" kern="100" dirty="0" smtClean="0">
                  <a:solidFill>
                    <a:schemeClr val="tx1">
                      <a:lumMod val="95000"/>
                      <a:lumOff val="5000"/>
                    </a:schemeClr>
                  </a:solidFill>
                  <a:cs typeface="+mn-ea"/>
                  <a:sym typeface="+mn-lt"/>
                </a:rPr>
                <a:t>。</a:t>
              </a:r>
              <a:endParaRPr lang="zh-CN" altLang="en-US" sz="2200" kern="100" dirty="0">
                <a:solidFill>
                  <a:schemeClr val="tx1">
                    <a:lumMod val="95000"/>
                    <a:lumOff val="5000"/>
                  </a:schemeClr>
                </a:solidFill>
                <a:cs typeface="+mn-ea"/>
                <a:sym typeface="+mn-lt"/>
              </a:endParaRPr>
            </a:p>
          </p:txBody>
        </p:sp>
      </p:grpSp>
      <p:grpSp>
        <p:nvGrpSpPr>
          <p:cNvPr id="13" name="组合 12"/>
          <p:cNvGrpSpPr/>
          <p:nvPr/>
        </p:nvGrpSpPr>
        <p:grpSpPr>
          <a:xfrm>
            <a:off x="871833" y="3049447"/>
            <a:ext cx="10448334" cy="430887"/>
            <a:chOff x="871833" y="2026641"/>
            <a:chExt cx="10448334" cy="430887"/>
          </a:xfrm>
        </p:grpSpPr>
        <p:sp>
          <p:nvSpPr>
            <p:cNvPr id="60" name="文本框 59"/>
            <p:cNvSpPr txBox="true"/>
            <p:nvPr/>
          </p:nvSpPr>
          <p:spPr>
            <a:xfrm>
              <a:off x="3423104" y="2026641"/>
              <a:ext cx="5649616" cy="430887"/>
            </a:xfrm>
            <a:prstGeom prst="rect">
              <a:avLst/>
            </a:prstGeom>
            <a:noFill/>
          </p:spPr>
          <p:txBody>
            <a:bodyPr wrap="square" rtlCol="0">
              <a:spAutoFit/>
            </a:bodyPr>
            <a:lstStyle/>
            <a:p>
              <a:pPr algn="ctr"/>
              <a:r>
                <a:rPr lang="zh-CN" altLang="en-US" sz="2200" b="1" kern="100" dirty="0">
                  <a:solidFill>
                    <a:srgbClr val="0070C0"/>
                  </a:solidFill>
                  <a:cs typeface="+mn-ea"/>
                  <a:sym typeface="+mn-lt"/>
                </a:rPr>
                <a:t>严格践行“三个凡是”</a:t>
              </a:r>
              <a:endParaRPr lang="zh-CN" altLang="en-US" sz="2200" b="1" kern="100" dirty="0">
                <a:solidFill>
                  <a:srgbClr val="0070C0"/>
                </a:solidFill>
                <a:cs typeface="+mn-ea"/>
                <a:sym typeface="+mn-lt"/>
              </a:endParaRPr>
            </a:p>
          </p:txBody>
        </p:sp>
        <p:cxnSp>
          <p:nvCxnSpPr>
            <p:cNvPr id="58" name="直接连接符 57"/>
            <p:cNvCxnSpPr/>
            <p:nvPr/>
          </p:nvCxnSpPr>
          <p:spPr>
            <a:xfrm flipH="true">
              <a:off x="9072720" y="2242084"/>
              <a:ext cx="2247447" cy="0"/>
            </a:xfrm>
            <a:prstGeom prst="line">
              <a:avLst/>
            </a:prstGeom>
            <a:ln>
              <a:gradFill>
                <a:gsLst>
                  <a:gs pos="0">
                    <a:srgbClr val="0070C0">
                      <a:alpha val="0"/>
                    </a:srgbClr>
                  </a:gs>
                  <a:gs pos="100000">
                    <a:srgbClr val="0070C0"/>
                  </a:gs>
                </a:gsLst>
                <a:lin ang="0" scaled="false"/>
              </a:gra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871833" y="2242084"/>
              <a:ext cx="2536688" cy="0"/>
            </a:xfrm>
            <a:prstGeom prst="line">
              <a:avLst/>
            </a:prstGeom>
            <a:ln>
              <a:gradFill>
                <a:gsLst>
                  <a:gs pos="0">
                    <a:srgbClr val="0070C0">
                      <a:alpha val="0"/>
                    </a:srgbClr>
                  </a:gs>
                  <a:gs pos="100000">
                    <a:srgbClr val="0070C0"/>
                  </a:gs>
                </a:gsLst>
                <a:lin ang="0" scaled="false"/>
              </a:gra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0" y="171450"/>
            <a:ext cx="12192000" cy="711200"/>
            <a:chOff x="0" y="171450"/>
            <a:chExt cx="12192000" cy="711200"/>
          </a:xfrm>
        </p:grpSpPr>
        <p:grpSp>
          <p:nvGrpSpPr>
            <p:cNvPr id="26" name="组合 25"/>
            <p:cNvGrpSpPr/>
            <p:nvPr/>
          </p:nvGrpSpPr>
          <p:grpSpPr>
            <a:xfrm>
              <a:off x="0" y="171450"/>
              <a:ext cx="12192000" cy="711200"/>
              <a:chOff x="0" y="171450"/>
              <a:chExt cx="12192000" cy="711200"/>
            </a:xfrm>
          </p:grpSpPr>
          <p:sp>
            <p:nvSpPr>
              <p:cNvPr id="28" name="矩形 27"/>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7"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30" name="组合 29"/>
          <p:cNvGrpSpPr/>
          <p:nvPr/>
        </p:nvGrpSpPr>
        <p:grpSpPr>
          <a:xfrm>
            <a:off x="452120" y="1117600"/>
            <a:ext cx="3740150" cy="502285"/>
            <a:chOff x="539453" y="1326689"/>
            <a:chExt cx="3076928" cy="502112"/>
          </a:xfrm>
        </p:grpSpPr>
        <p:sp>
          <p:nvSpPr>
            <p:cNvPr id="31" name="矩形: 圆角 30"/>
            <p:cNvSpPr/>
            <p:nvPr/>
          </p:nvSpPr>
          <p:spPr>
            <a:xfrm>
              <a:off x="550131" y="1326689"/>
              <a:ext cx="3066250"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true"/>
            <p:nvPr/>
          </p:nvSpPr>
          <p:spPr>
            <a:xfrm>
              <a:off x="539453" y="1364990"/>
              <a:ext cx="2896568" cy="398643"/>
            </a:xfrm>
            <a:prstGeom prst="rect">
              <a:avLst/>
            </a:prstGeom>
            <a:noFill/>
          </p:spPr>
          <p:txBody>
            <a:bodyPr wrap="square" rtlCol="0">
              <a:spAutoFit/>
            </a:bodyPr>
            <a:lstStyle/>
            <a:p>
              <a:r>
                <a:rPr lang="zh-CN" altLang="en-US" sz="2000" b="1" kern="100" dirty="0">
                  <a:solidFill>
                    <a:srgbClr val="0070C0"/>
                  </a:solidFill>
                  <a:cs typeface="+mn-ea"/>
                  <a:sym typeface="+mn-lt"/>
                </a:rPr>
                <a:t>（六）招商引资效能提升工程</a:t>
              </a:r>
              <a:endParaRPr lang="en-US" altLang="zh-CN" sz="2000" b="1" kern="100" dirty="0">
                <a:solidFill>
                  <a:srgbClr val="0070C0"/>
                </a:solidFill>
                <a:cs typeface="+mn-ea"/>
                <a:sym typeface="+mn-lt"/>
              </a:endParaRPr>
            </a:p>
          </p:txBody>
        </p:sp>
      </p:grpSp>
      <p:sp>
        <p:nvSpPr>
          <p:cNvPr id="8" name="文本框 7"/>
          <p:cNvSpPr txBox="true"/>
          <p:nvPr/>
        </p:nvSpPr>
        <p:spPr>
          <a:xfrm>
            <a:off x="2354032" y="1932171"/>
            <a:ext cx="7604286" cy="923330"/>
          </a:xfrm>
          <a:prstGeom prst="rect">
            <a:avLst/>
          </a:prstGeom>
          <a:noFill/>
        </p:spPr>
        <p:txBody>
          <a:bodyPr wrap="square" rtlCol="0">
            <a:spAutoFit/>
          </a:bodyPr>
          <a:lstStyle/>
          <a:p>
            <a:pPr marL="285750" indent="-285750">
              <a:buFont typeface="Wingdings" panose="05000000000000000000" pitchFamily="2" charset="2"/>
              <a:buChar char="u"/>
            </a:pPr>
            <a:r>
              <a:rPr lang="zh-CN" altLang="en-US" b="1" kern="100" dirty="0" smtClean="0">
                <a:solidFill>
                  <a:schemeClr val="tx1">
                    <a:lumMod val="95000"/>
                    <a:lumOff val="5000"/>
                  </a:schemeClr>
                </a:solidFill>
                <a:cs typeface="+mn-ea"/>
              </a:rPr>
              <a:t>落实</a:t>
            </a:r>
            <a:r>
              <a:rPr lang="en-US" altLang="zh-CN" b="1" kern="100" dirty="0" smtClean="0">
                <a:solidFill>
                  <a:schemeClr val="tx1">
                    <a:lumMod val="95000"/>
                    <a:lumOff val="5000"/>
                  </a:schemeClr>
                </a:solidFill>
                <a:cs typeface="+mn-ea"/>
              </a:rPr>
              <a:t>《</a:t>
            </a:r>
            <a:r>
              <a:rPr lang="zh-CN" altLang="en-US" b="1" kern="100" dirty="0">
                <a:solidFill>
                  <a:schemeClr val="tx1">
                    <a:lumMod val="95000"/>
                    <a:lumOff val="5000"/>
                  </a:schemeClr>
                </a:solidFill>
                <a:cs typeface="+mn-ea"/>
              </a:rPr>
              <a:t>聊城市制造业产业链招商攻坚行动实施方案</a:t>
            </a:r>
            <a:r>
              <a:rPr lang="en-US" altLang="zh-CN" b="1" kern="100" dirty="0">
                <a:solidFill>
                  <a:schemeClr val="tx1">
                    <a:lumMod val="95000"/>
                    <a:lumOff val="5000"/>
                  </a:schemeClr>
                </a:solidFill>
                <a:cs typeface="+mn-ea"/>
              </a:rPr>
              <a:t>》</a:t>
            </a:r>
            <a:r>
              <a:rPr lang="zh-CN" altLang="en-US" b="1" kern="100" dirty="0">
                <a:solidFill>
                  <a:schemeClr val="tx1">
                    <a:lumMod val="95000"/>
                    <a:lumOff val="5000"/>
                  </a:schemeClr>
                </a:solidFill>
                <a:cs typeface="+mn-ea"/>
              </a:rPr>
              <a:t>确定的工作</a:t>
            </a:r>
            <a:r>
              <a:rPr lang="zh-CN" altLang="en-US" b="1" kern="100" dirty="0" smtClean="0">
                <a:solidFill>
                  <a:schemeClr val="tx1">
                    <a:lumMod val="95000"/>
                    <a:lumOff val="5000"/>
                  </a:schemeClr>
                </a:solidFill>
                <a:cs typeface="+mn-ea"/>
              </a:rPr>
              <a:t>任务</a:t>
            </a:r>
            <a:endParaRPr lang="en-US" altLang="zh-CN" b="1" kern="100" dirty="0" smtClean="0">
              <a:solidFill>
                <a:schemeClr val="tx1">
                  <a:lumMod val="95000"/>
                  <a:lumOff val="5000"/>
                </a:schemeClr>
              </a:solidFill>
              <a:cs typeface="+mn-ea"/>
            </a:endParaRPr>
          </a:p>
          <a:p>
            <a:pPr marL="285750" indent="-285750" algn="ctr">
              <a:buFont typeface="Wingdings" panose="05000000000000000000" pitchFamily="2" charset="2"/>
              <a:buChar char="u"/>
            </a:pPr>
            <a:endParaRPr lang="en-US" altLang="zh-CN" b="1" kern="100" dirty="0">
              <a:solidFill>
                <a:schemeClr val="tx1">
                  <a:lumMod val="95000"/>
                  <a:lumOff val="5000"/>
                </a:schemeClr>
              </a:solidFill>
              <a:cs typeface="+mn-ea"/>
            </a:endParaRPr>
          </a:p>
          <a:p>
            <a:pPr marL="285750" indent="-285750">
              <a:buFont typeface="Wingdings" panose="05000000000000000000" pitchFamily="2" charset="2"/>
              <a:buChar char="u"/>
            </a:pPr>
            <a:r>
              <a:rPr lang="zh-CN" altLang="en-US" b="1" kern="100" dirty="0" smtClean="0">
                <a:solidFill>
                  <a:schemeClr val="tx1">
                    <a:lumMod val="95000"/>
                    <a:lumOff val="5000"/>
                  </a:schemeClr>
                </a:solidFill>
                <a:cs typeface="+mn-ea"/>
              </a:rPr>
              <a:t>大力</a:t>
            </a:r>
            <a:r>
              <a:rPr lang="zh-CN" altLang="en-US" b="1" kern="100" dirty="0">
                <a:solidFill>
                  <a:schemeClr val="tx1">
                    <a:lumMod val="95000"/>
                    <a:lumOff val="5000"/>
                  </a:schemeClr>
                </a:solidFill>
                <a:cs typeface="+mn-ea"/>
              </a:rPr>
              <a:t>开展制造业产业链招商</a:t>
            </a:r>
            <a:r>
              <a:rPr lang="zh-CN" altLang="en-US" b="1" kern="100" dirty="0" smtClean="0">
                <a:solidFill>
                  <a:schemeClr val="tx1">
                    <a:lumMod val="95000"/>
                    <a:lumOff val="5000"/>
                  </a:schemeClr>
                </a:solidFill>
                <a:cs typeface="+mn-ea"/>
              </a:rPr>
              <a:t>行动</a:t>
            </a:r>
            <a:endParaRPr lang="zh-CN" altLang="en-US" b="1" kern="100" dirty="0">
              <a:solidFill>
                <a:schemeClr val="tx1">
                  <a:lumMod val="95000"/>
                  <a:lumOff val="5000"/>
                </a:schemeClr>
              </a:solidFill>
              <a:cs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0" y="4034559"/>
            <a:ext cx="12192000" cy="2823441"/>
          </a:xfrm>
          <a:prstGeom prst="rect">
            <a:avLst/>
          </a:prstGeom>
        </p:spPr>
      </p:pic>
      <p:grpSp>
        <p:nvGrpSpPr>
          <p:cNvPr id="3" name="组合 2"/>
          <p:cNvGrpSpPr/>
          <p:nvPr/>
        </p:nvGrpSpPr>
        <p:grpSpPr>
          <a:xfrm>
            <a:off x="870858" y="3231397"/>
            <a:ext cx="10363200" cy="2029387"/>
            <a:chOff x="870858" y="3231397"/>
            <a:chExt cx="10363200" cy="2029387"/>
          </a:xfrm>
        </p:grpSpPr>
        <p:grpSp>
          <p:nvGrpSpPr>
            <p:cNvPr id="39" name="组合 38"/>
            <p:cNvGrpSpPr/>
            <p:nvPr/>
          </p:nvGrpSpPr>
          <p:grpSpPr>
            <a:xfrm>
              <a:off x="870858" y="3234262"/>
              <a:ext cx="10363200" cy="2026522"/>
              <a:chOff x="7067714" y="2019303"/>
              <a:chExt cx="3515710" cy="3393554"/>
            </a:xfrm>
          </p:grpSpPr>
          <p:grpSp>
            <p:nvGrpSpPr>
              <p:cNvPr id="40" name="组合 39"/>
              <p:cNvGrpSpPr/>
              <p:nvPr/>
            </p:nvGrpSpPr>
            <p:grpSpPr>
              <a:xfrm>
                <a:off x="7067714" y="2019303"/>
                <a:ext cx="3515710" cy="3393545"/>
                <a:chOff x="911225" y="1380520"/>
                <a:chExt cx="3515710" cy="3982637"/>
              </a:xfrm>
            </p:grpSpPr>
            <p:sp>
              <p:nvSpPr>
                <p:cNvPr id="42" name="矩形: 圆角 41"/>
                <p:cNvSpPr/>
                <p:nvPr/>
              </p:nvSpPr>
              <p:spPr>
                <a:xfrm>
                  <a:off x="911225" y="1380520"/>
                  <a:ext cx="3515710" cy="3982637"/>
                </a:xfrm>
                <a:prstGeom prst="roundRect">
                  <a:avLst>
                    <a:gd name="adj" fmla="val 0"/>
                  </a:avLst>
                </a:prstGeom>
                <a:solidFill>
                  <a:schemeClr val="bg1">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cxnSp>
              <p:nvCxnSpPr>
                <p:cNvPr id="43" name="直接连接符 42"/>
                <p:cNvCxnSpPr/>
                <p:nvPr/>
              </p:nvCxnSpPr>
              <p:spPr>
                <a:xfrm>
                  <a:off x="911225" y="1380521"/>
                  <a:ext cx="3515710" cy="0"/>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cxnSp>
            <p:nvCxnSpPr>
              <p:cNvPr id="41" name="直接连接符 40"/>
              <p:cNvCxnSpPr/>
              <p:nvPr/>
            </p:nvCxnSpPr>
            <p:spPr>
              <a:xfrm>
                <a:off x="7067714" y="5412857"/>
                <a:ext cx="3515710" cy="0"/>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48" name="文本框 47"/>
            <p:cNvSpPr txBox="true"/>
            <p:nvPr/>
          </p:nvSpPr>
          <p:spPr>
            <a:xfrm>
              <a:off x="1070883" y="3231397"/>
              <a:ext cx="9963150" cy="1835311"/>
            </a:xfrm>
            <a:prstGeom prst="rect">
              <a:avLst/>
            </a:prstGeom>
            <a:noFill/>
          </p:spPr>
          <p:txBody>
            <a:bodyPr wrap="square" rtlCol="0">
              <a:spAutoFit/>
            </a:bodyPr>
            <a:lstStyle/>
            <a:p>
              <a:pPr algn="just">
                <a:lnSpc>
                  <a:spcPct val="180000"/>
                </a:lnSpc>
                <a:spcAft>
                  <a:spcPts val="1500"/>
                </a:spcAft>
              </a:pPr>
              <a:r>
                <a:rPr lang="zh-CN" altLang="en-US" sz="2200" kern="100" dirty="0">
                  <a:solidFill>
                    <a:schemeClr val="tx1">
                      <a:lumMod val="95000"/>
                      <a:lumOff val="5000"/>
                    </a:schemeClr>
                  </a:solidFill>
                  <a:cs typeface="+mn-ea"/>
                  <a:sym typeface="+mn-lt"/>
                </a:rPr>
                <a:t>围绕</a:t>
              </a:r>
              <a:r>
                <a:rPr lang="zh-CN" altLang="en-US" sz="2200" b="1" kern="100" dirty="0">
                  <a:solidFill>
                    <a:srgbClr val="0070C0"/>
                  </a:solidFill>
                  <a:cs typeface="+mn-ea"/>
                  <a:sym typeface="+mn-lt"/>
                </a:rPr>
                <a:t>主导产业</a:t>
              </a:r>
              <a:r>
                <a:rPr lang="zh-CN" altLang="en-US" sz="2200" kern="100" dirty="0">
                  <a:solidFill>
                    <a:schemeClr val="tx1">
                      <a:lumMod val="95000"/>
                      <a:lumOff val="5000"/>
                    </a:schemeClr>
                  </a:solidFill>
                  <a:cs typeface="+mn-ea"/>
                  <a:sym typeface="+mn-lt"/>
                </a:rPr>
                <a:t>、</a:t>
              </a:r>
              <a:r>
                <a:rPr lang="zh-CN" altLang="en-US" sz="2200" b="1" kern="100" dirty="0">
                  <a:solidFill>
                    <a:srgbClr val="0070C0"/>
                  </a:solidFill>
                  <a:cs typeface="+mn-ea"/>
                  <a:sym typeface="+mn-lt"/>
                </a:rPr>
                <a:t>优势产业</a:t>
              </a:r>
              <a:r>
                <a:rPr lang="zh-CN" altLang="en-US" sz="2200" kern="100" dirty="0">
                  <a:solidFill>
                    <a:schemeClr val="tx1">
                      <a:lumMod val="95000"/>
                      <a:lumOff val="5000"/>
                    </a:schemeClr>
                  </a:solidFill>
                  <a:cs typeface="+mn-ea"/>
                  <a:sym typeface="+mn-lt"/>
                </a:rPr>
                <a:t>和</a:t>
              </a:r>
              <a:r>
                <a:rPr lang="zh-CN" altLang="en-US" sz="2200" b="1" kern="100" dirty="0">
                  <a:solidFill>
                    <a:srgbClr val="0070C0"/>
                  </a:solidFill>
                  <a:cs typeface="+mn-ea"/>
                  <a:sym typeface="+mn-lt"/>
                </a:rPr>
                <a:t>龙头企业</a:t>
              </a:r>
              <a:r>
                <a:rPr lang="zh-CN" altLang="en-US" sz="2200" kern="100" dirty="0">
                  <a:solidFill>
                    <a:schemeClr val="tx1">
                      <a:lumMod val="95000"/>
                      <a:lumOff val="5000"/>
                    </a:schemeClr>
                  </a:solidFill>
                  <a:cs typeface="+mn-ea"/>
                  <a:sym typeface="+mn-lt"/>
                </a:rPr>
                <a:t>开展产业链招商和集群式招商，加快形成产业集聚。争取建成</a:t>
              </a:r>
              <a:r>
                <a:rPr lang="zh-CN" altLang="en-US" sz="2200" kern="100" dirty="0">
                  <a:solidFill>
                    <a:srgbClr val="C00000"/>
                  </a:solidFill>
                  <a:cs typeface="+mn-ea"/>
                  <a:sym typeface="+mn-lt"/>
                </a:rPr>
                <a:t>江北最大的农产品加工基地</a:t>
              </a:r>
              <a:r>
                <a:rPr lang="zh-CN" altLang="en-US" sz="2200" kern="100" dirty="0">
                  <a:solidFill>
                    <a:schemeClr val="tx1">
                      <a:lumMod val="95000"/>
                      <a:lumOff val="5000"/>
                    </a:schemeClr>
                  </a:solidFill>
                  <a:cs typeface="+mn-ea"/>
                  <a:sym typeface="+mn-lt"/>
                </a:rPr>
                <a:t>、</a:t>
              </a:r>
              <a:r>
                <a:rPr lang="zh-CN" altLang="en-US" sz="2200" kern="100" dirty="0">
                  <a:solidFill>
                    <a:srgbClr val="C00000"/>
                  </a:solidFill>
                  <a:cs typeface="+mn-ea"/>
                  <a:sym typeface="+mn-lt"/>
                </a:rPr>
                <a:t>全国最大的有色金属深加工基地</a:t>
              </a:r>
              <a:r>
                <a:rPr lang="zh-CN" altLang="en-US" sz="2200" kern="100" dirty="0">
                  <a:solidFill>
                    <a:schemeClr val="tx1">
                      <a:lumMod val="95000"/>
                      <a:lumOff val="5000"/>
                    </a:schemeClr>
                  </a:solidFill>
                  <a:cs typeface="+mn-ea"/>
                  <a:sym typeface="+mn-lt"/>
                </a:rPr>
                <a:t>和</a:t>
              </a:r>
              <a:r>
                <a:rPr lang="zh-CN" altLang="en-US" sz="2200" kern="100" dirty="0">
                  <a:solidFill>
                    <a:srgbClr val="C00000"/>
                  </a:solidFill>
                  <a:cs typeface="+mn-ea"/>
                  <a:sym typeface="+mn-lt"/>
                </a:rPr>
                <a:t>世界级轴承产业基地</a:t>
              </a:r>
              <a:r>
                <a:rPr lang="zh-CN" altLang="en-US" sz="2200" kern="100" dirty="0">
                  <a:solidFill>
                    <a:schemeClr val="tx1">
                      <a:lumMod val="95000"/>
                      <a:lumOff val="5000"/>
                    </a:schemeClr>
                  </a:solidFill>
                  <a:cs typeface="+mn-ea"/>
                  <a:sym typeface="+mn-lt"/>
                </a:rPr>
                <a:t>。</a:t>
              </a:r>
              <a:endParaRPr lang="zh-CN" altLang="en-US" sz="2200" kern="100" dirty="0">
                <a:solidFill>
                  <a:schemeClr val="tx1">
                    <a:lumMod val="95000"/>
                    <a:lumOff val="5000"/>
                  </a:schemeClr>
                </a:solidFill>
                <a:cs typeface="+mn-ea"/>
                <a:sym typeface="+mn-lt"/>
              </a:endParaRPr>
            </a:p>
          </p:txBody>
        </p:sp>
      </p:grpSp>
      <p:grpSp>
        <p:nvGrpSpPr>
          <p:cNvPr id="13" name="组合 12"/>
          <p:cNvGrpSpPr/>
          <p:nvPr/>
        </p:nvGrpSpPr>
        <p:grpSpPr>
          <a:xfrm>
            <a:off x="871833" y="2563672"/>
            <a:ext cx="10448334" cy="430887"/>
            <a:chOff x="871833" y="2026641"/>
            <a:chExt cx="10448334" cy="430887"/>
          </a:xfrm>
        </p:grpSpPr>
        <p:sp>
          <p:nvSpPr>
            <p:cNvPr id="60" name="文本框 59"/>
            <p:cNvSpPr txBox="true"/>
            <p:nvPr/>
          </p:nvSpPr>
          <p:spPr>
            <a:xfrm>
              <a:off x="3423104" y="2026641"/>
              <a:ext cx="2693624" cy="430887"/>
            </a:xfrm>
            <a:prstGeom prst="rect">
              <a:avLst/>
            </a:prstGeom>
            <a:noFill/>
          </p:spPr>
          <p:txBody>
            <a:bodyPr wrap="square" rtlCol="0">
              <a:spAutoFit/>
            </a:bodyPr>
            <a:lstStyle/>
            <a:p>
              <a:pPr algn="ctr"/>
              <a:r>
                <a:rPr lang="zh-CN" altLang="en-US" sz="2200" b="1" kern="100">
                  <a:solidFill>
                    <a:srgbClr val="0070C0"/>
                  </a:solidFill>
                  <a:cs typeface="+mn-ea"/>
                  <a:sym typeface="+mn-lt"/>
                </a:rPr>
                <a:t>“引来龙头带配套”</a:t>
              </a:r>
              <a:endParaRPr lang="zh-CN" altLang="en-US" sz="2200" b="1" kern="100" dirty="0">
                <a:solidFill>
                  <a:srgbClr val="0070C0"/>
                </a:solidFill>
                <a:cs typeface="+mn-ea"/>
                <a:sym typeface="+mn-lt"/>
              </a:endParaRPr>
            </a:p>
          </p:txBody>
        </p:sp>
        <p:cxnSp>
          <p:nvCxnSpPr>
            <p:cNvPr id="58" name="直接连接符 57"/>
            <p:cNvCxnSpPr/>
            <p:nvPr/>
          </p:nvCxnSpPr>
          <p:spPr>
            <a:xfrm flipH="true">
              <a:off x="9072720" y="2242084"/>
              <a:ext cx="2247447" cy="0"/>
            </a:xfrm>
            <a:prstGeom prst="line">
              <a:avLst/>
            </a:prstGeom>
            <a:ln>
              <a:gradFill>
                <a:gsLst>
                  <a:gs pos="0">
                    <a:srgbClr val="0070C0">
                      <a:alpha val="0"/>
                    </a:srgbClr>
                  </a:gs>
                  <a:gs pos="100000">
                    <a:srgbClr val="0070C0"/>
                  </a:gs>
                </a:gsLst>
                <a:lin ang="0" scaled="false"/>
              </a:gra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871833" y="2242084"/>
              <a:ext cx="2536688" cy="0"/>
            </a:xfrm>
            <a:prstGeom prst="line">
              <a:avLst/>
            </a:prstGeom>
            <a:ln>
              <a:gradFill>
                <a:gsLst>
                  <a:gs pos="0">
                    <a:srgbClr val="0070C0">
                      <a:alpha val="0"/>
                    </a:srgbClr>
                  </a:gs>
                  <a:gs pos="100000">
                    <a:srgbClr val="0070C0"/>
                  </a:gs>
                </a:gsLst>
                <a:lin ang="0" scaled="false"/>
              </a:gradFill>
            </a:ln>
          </p:spPr>
          <p:style>
            <a:lnRef idx="1">
              <a:schemeClr val="accent1"/>
            </a:lnRef>
            <a:fillRef idx="0">
              <a:schemeClr val="accent1"/>
            </a:fillRef>
            <a:effectRef idx="0">
              <a:schemeClr val="accent1"/>
            </a:effectRef>
            <a:fontRef idx="minor">
              <a:schemeClr val="tx1"/>
            </a:fontRef>
          </p:style>
        </p:cxnSp>
        <p:sp>
          <p:nvSpPr>
            <p:cNvPr id="65" name="文本框 64"/>
            <p:cNvSpPr txBox="true"/>
            <p:nvPr/>
          </p:nvSpPr>
          <p:spPr>
            <a:xfrm>
              <a:off x="6364515" y="2026641"/>
              <a:ext cx="2693624" cy="430887"/>
            </a:xfrm>
            <a:prstGeom prst="rect">
              <a:avLst/>
            </a:prstGeom>
            <a:noFill/>
          </p:spPr>
          <p:txBody>
            <a:bodyPr wrap="square" rtlCol="0">
              <a:spAutoFit/>
            </a:bodyPr>
            <a:lstStyle/>
            <a:p>
              <a:pPr algn="ctr"/>
              <a:r>
                <a:rPr lang="zh-CN" altLang="en-US" sz="2200" b="1" kern="100" dirty="0">
                  <a:solidFill>
                    <a:srgbClr val="0070C0"/>
                  </a:solidFill>
                  <a:cs typeface="+mn-ea"/>
                  <a:sym typeface="+mn-lt"/>
                </a:rPr>
                <a:t>“夯实配套引龙头”</a:t>
              </a:r>
              <a:endParaRPr lang="zh-CN" altLang="en-US" sz="2200" b="1" kern="100" dirty="0">
                <a:solidFill>
                  <a:srgbClr val="0070C0"/>
                </a:solidFill>
                <a:cs typeface="+mn-ea"/>
                <a:sym typeface="+mn-lt"/>
              </a:endParaRPr>
            </a:p>
          </p:txBody>
        </p:sp>
        <p:sp>
          <p:nvSpPr>
            <p:cNvPr id="9" name="文本框 8"/>
            <p:cNvSpPr txBox="true"/>
            <p:nvPr/>
          </p:nvSpPr>
          <p:spPr>
            <a:xfrm>
              <a:off x="6060124" y="2057418"/>
              <a:ext cx="316112" cy="369332"/>
            </a:xfrm>
            <a:prstGeom prst="rect">
              <a:avLst/>
            </a:prstGeom>
            <a:noFill/>
          </p:spPr>
          <p:txBody>
            <a:bodyPr wrap="none" rtlCol="0">
              <a:spAutoFit/>
            </a:bodyPr>
            <a:lstStyle/>
            <a:p>
              <a:r>
                <a:rPr lang="en-US" altLang="zh-CN" b="1">
                  <a:cs typeface="+mn-ea"/>
                  <a:sym typeface="+mn-lt"/>
                </a:rPr>
                <a:t>+</a:t>
              </a:r>
              <a:endParaRPr lang="zh-CN" altLang="en-US" b="1">
                <a:cs typeface="+mn-ea"/>
                <a:sym typeface="+mn-lt"/>
              </a:endParaRPr>
            </a:p>
          </p:txBody>
        </p:sp>
      </p:grpSp>
      <p:grpSp>
        <p:nvGrpSpPr>
          <p:cNvPr id="25" name="组合 24"/>
          <p:cNvGrpSpPr/>
          <p:nvPr/>
        </p:nvGrpSpPr>
        <p:grpSpPr>
          <a:xfrm>
            <a:off x="0" y="171450"/>
            <a:ext cx="12192000" cy="711200"/>
            <a:chOff x="0" y="171450"/>
            <a:chExt cx="12192000" cy="711200"/>
          </a:xfrm>
        </p:grpSpPr>
        <p:grpSp>
          <p:nvGrpSpPr>
            <p:cNvPr id="26" name="组合 25"/>
            <p:cNvGrpSpPr/>
            <p:nvPr/>
          </p:nvGrpSpPr>
          <p:grpSpPr>
            <a:xfrm>
              <a:off x="0" y="171450"/>
              <a:ext cx="12192000" cy="711200"/>
              <a:chOff x="0" y="171450"/>
              <a:chExt cx="12192000" cy="711200"/>
            </a:xfrm>
          </p:grpSpPr>
          <p:sp>
            <p:nvSpPr>
              <p:cNvPr id="28" name="矩形 27"/>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7"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30" name="组合 29"/>
          <p:cNvGrpSpPr/>
          <p:nvPr/>
        </p:nvGrpSpPr>
        <p:grpSpPr>
          <a:xfrm>
            <a:off x="452120" y="1117600"/>
            <a:ext cx="3738880" cy="502285"/>
            <a:chOff x="539453" y="1326689"/>
            <a:chExt cx="3076928" cy="502112"/>
          </a:xfrm>
        </p:grpSpPr>
        <p:sp>
          <p:nvSpPr>
            <p:cNvPr id="31" name="矩形: 圆角 30"/>
            <p:cNvSpPr/>
            <p:nvPr/>
          </p:nvSpPr>
          <p:spPr>
            <a:xfrm>
              <a:off x="550131" y="1326689"/>
              <a:ext cx="3066250"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true"/>
            <p:nvPr/>
          </p:nvSpPr>
          <p:spPr>
            <a:xfrm>
              <a:off x="539453" y="1364990"/>
              <a:ext cx="2896568" cy="398643"/>
            </a:xfrm>
            <a:prstGeom prst="rect">
              <a:avLst/>
            </a:prstGeom>
            <a:noFill/>
          </p:spPr>
          <p:txBody>
            <a:bodyPr wrap="square" rtlCol="0">
              <a:spAutoFit/>
            </a:bodyPr>
            <a:lstStyle/>
            <a:p>
              <a:r>
                <a:rPr lang="zh-CN" altLang="en-US" sz="2000" b="1" kern="100" dirty="0">
                  <a:solidFill>
                    <a:srgbClr val="0070C0"/>
                  </a:solidFill>
                  <a:cs typeface="+mn-ea"/>
                  <a:sym typeface="+mn-lt"/>
                </a:rPr>
                <a:t>（六）招商引资效能提升工程</a:t>
              </a:r>
              <a:endParaRPr lang="en-US" altLang="zh-CN" sz="2000" b="1" kern="100" dirty="0">
                <a:solidFill>
                  <a:srgbClr val="0070C0"/>
                </a:solidFill>
                <a:cs typeface="+mn-ea"/>
                <a:sym typeface="+mn-lt"/>
              </a:endParaRPr>
            </a:p>
          </p:txBody>
        </p:sp>
      </p:grpSp>
      <p:grpSp>
        <p:nvGrpSpPr>
          <p:cNvPr id="2" name="组合 1"/>
          <p:cNvGrpSpPr/>
          <p:nvPr/>
        </p:nvGrpSpPr>
        <p:grpSpPr>
          <a:xfrm>
            <a:off x="4310646" y="1109101"/>
            <a:ext cx="3995154" cy="502470"/>
            <a:chOff x="4310646" y="1109101"/>
            <a:chExt cx="3995154" cy="502470"/>
          </a:xfrm>
        </p:grpSpPr>
        <p:sp>
          <p:nvSpPr>
            <p:cNvPr id="33" name="矩形: 圆角 32"/>
            <p:cNvSpPr/>
            <p:nvPr/>
          </p:nvSpPr>
          <p:spPr>
            <a:xfrm>
              <a:off x="5267954" y="1109101"/>
              <a:ext cx="3037846"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一是开展产业链精准招商</a:t>
              </a:r>
              <a:endParaRPr lang="zh-CN" altLang="en-US" b="1" dirty="0">
                <a:solidFill>
                  <a:schemeClr val="bg1"/>
                </a:solidFill>
                <a:cs typeface="+mn-ea"/>
                <a:sym typeface="+mn-lt"/>
              </a:endParaRPr>
            </a:p>
          </p:txBody>
        </p:sp>
        <p:cxnSp>
          <p:nvCxnSpPr>
            <p:cNvPr id="34" name="直接连接符 33"/>
            <p:cNvCxnSpPr/>
            <p:nvPr/>
          </p:nvCxnSpPr>
          <p:spPr>
            <a:xfrm>
              <a:off x="4310646" y="1368657"/>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
        <p:nvSpPr>
          <p:cNvPr id="8" name="文本框 7"/>
          <p:cNvSpPr txBox="true"/>
          <p:nvPr/>
        </p:nvSpPr>
        <p:spPr>
          <a:xfrm>
            <a:off x="744307" y="1932171"/>
            <a:ext cx="11240416" cy="400110"/>
          </a:xfrm>
          <a:prstGeom prst="rect">
            <a:avLst/>
          </a:prstGeom>
          <a:noFill/>
        </p:spPr>
        <p:txBody>
          <a:bodyPr wrap="square" rtlCol="0">
            <a:spAutoFit/>
          </a:bodyPr>
          <a:lstStyle/>
          <a:p>
            <a:r>
              <a:rPr lang="zh-CN" altLang="en-US" sz="2000" b="1" kern="100" dirty="0">
                <a:solidFill>
                  <a:schemeClr val="tx1">
                    <a:lumMod val="95000"/>
                    <a:lumOff val="5000"/>
                  </a:schemeClr>
                </a:solidFill>
                <a:cs typeface="+mn-ea"/>
              </a:rPr>
              <a:t>以推动全市高质量发展为目标，开展科学招商、精准招商和拓展招商，着力招大引强、招新引优。</a:t>
            </a:r>
            <a:endParaRPr lang="zh-CN" altLang="en-US" sz="2000" b="1" kern="100" dirty="0">
              <a:solidFill>
                <a:schemeClr val="tx1">
                  <a:lumMod val="95000"/>
                  <a:lumOff val="5000"/>
                </a:schemeClr>
              </a:solidFill>
              <a:cs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031675" y="1984088"/>
            <a:ext cx="6328442" cy="4414737"/>
            <a:chOff x="5031675" y="1984088"/>
            <a:chExt cx="6328442" cy="4414737"/>
          </a:xfrm>
        </p:grpSpPr>
        <p:sp>
          <p:nvSpPr>
            <p:cNvPr id="29" name="矩形 28"/>
            <p:cNvSpPr/>
            <p:nvPr/>
          </p:nvSpPr>
          <p:spPr>
            <a:xfrm>
              <a:off x="5031675" y="1984585"/>
              <a:ext cx="6328442" cy="4414240"/>
            </a:xfrm>
            <a:prstGeom prst="rect">
              <a:avLst/>
            </a:prstGeom>
            <a:gradFill>
              <a:gsLst>
                <a:gs pos="100000">
                  <a:srgbClr val="0070C0">
                    <a:alpha val="7000"/>
                  </a:srgbClr>
                </a:gs>
                <a:gs pos="0">
                  <a:schemeClr val="accent1">
                    <a:alpha val="0"/>
                  </a:schemeClr>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sp>
          <p:nvSpPr>
            <p:cNvPr id="30" name="文本框 29"/>
            <p:cNvSpPr txBox="true"/>
            <p:nvPr/>
          </p:nvSpPr>
          <p:spPr>
            <a:xfrm>
              <a:off x="5189088" y="1984088"/>
              <a:ext cx="6013516" cy="4204970"/>
            </a:xfrm>
            <a:prstGeom prst="rect">
              <a:avLst/>
            </a:prstGeom>
            <a:noFill/>
          </p:spPr>
          <p:txBody>
            <a:bodyPr wrap="square">
              <a:spAutoFit/>
            </a:bodyPr>
            <a:lstStyle/>
            <a:p>
              <a:pPr algn="just">
                <a:lnSpc>
                  <a:spcPct val="176000"/>
                </a:lnSpc>
                <a:spcAft>
                  <a:spcPts val="1500"/>
                </a:spcAft>
              </a:pPr>
              <a:r>
                <a:rPr lang="zh-CN" altLang="en-US" sz="1900" kern="100" spc="30" dirty="0">
                  <a:solidFill>
                    <a:schemeClr val="tx1">
                      <a:lumMod val="85000"/>
                      <a:lumOff val="15000"/>
                    </a:schemeClr>
                  </a:solidFill>
                  <a:cs typeface="+mn-ea"/>
                  <a:sym typeface="+mn-lt"/>
                </a:rPr>
                <a:t>以</a:t>
              </a:r>
              <a:r>
                <a:rPr lang="zh-CN" altLang="en-US" sz="1900" b="1" kern="100" spc="30" dirty="0">
                  <a:solidFill>
                    <a:srgbClr val="0070C0"/>
                  </a:solidFill>
                  <a:cs typeface="+mn-ea"/>
                  <a:sym typeface="+mn-lt"/>
                </a:rPr>
                <a:t>十二大</a:t>
              </a:r>
              <a:r>
                <a:rPr lang="zh-CN" altLang="en-US" sz="1900" kern="100" spc="30" dirty="0">
                  <a:solidFill>
                    <a:schemeClr val="tx1">
                      <a:lumMod val="85000"/>
                      <a:lumOff val="15000"/>
                    </a:schemeClr>
                  </a:solidFill>
                  <a:cs typeface="+mn-ea"/>
                  <a:sym typeface="+mn-lt"/>
                </a:rPr>
                <a:t>产业链为引领，谋划对外招商</a:t>
              </a:r>
              <a:r>
                <a:rPr lang="zh-CN" altLang="en-US" sz="1900" kern="100" spc="30" dirty="0" smtClean="0">
                  <a:solidFill>
                    <a:schemeClr val="tx1">
                      <a:lumMod val="85000"/>
                      <a:lumOff val="15000"/>
                    </a:schemeClr>
                  </a:solidFill>
                  <a:cs typeface="+mn-ea"/>
                  <a:sym typeface="+mn-lt"/>
                </a:rPr>
                <a:t>项目，</a:t>
              </a:r>
              <a:r>
                <a:rPr lang="zh-CN" altLang="en-US" sz="1900" kern="100" spc="30" dirty="0" smtClean="0">
                  <a:solidFill>
                    <a:schemeClr val="tx1">
                      <a:lumMod val="85000"/>
                      <a:lumOff val="15000"/>
                    </a:schemeClr>
                  </a:solidFill>
                  <a:effectLst/>
                  <a:cs typeface="+mn-ea"/>
                  <a:sym typeface="+mn-lt"/>
                </a:rPr>
                <a:t>建</a:t>
              </a:r>
              <a:r>
                <a:rPr lang="zh-CN" altLang="en-US" sz="1900" kern="100" spc="30" dirty="0">
                  <a:solidFill>
                    <a:schemeClr val="tx1">
                      <a:lumMod val="85000"/>
                      <a:lumOff val="15000"/>
                    </a:schemeClr>
                  </a:solidFill>
                  <a:effectLst/>
                  <a:cs typeface="+mn-ea"/>
                  <a:sym typeface="+mn-lt"/>
                </a:rPr>
                <a:t>链补链强链。采取</a:t>
              </a:r>
              <a:r>
                <a:rPr lang="zh-CN" altLang="en-US" sz="1900" kern="100" spc="30" dirty="0">
                  <a:solidFill>
                    <a:srgbClr val="C00000"/>
                  </a:solidFill>
                  <a:effectLst/>
                  <a:cs typeface="+mn-ea"/>
                  <a:sym typeface="+mn-lt"/>
                </a:rPr>
                <a:t>“线上洽谈</a:t>
              </a:r>
              <a:r>
                <a:rPr lang="en-US" altLang="zh-CN" sz="1900" kern="100" spc="30" dirty="0">
                  <a:solidFill>
                    <a:srgbClr val="C00000"/>
                  </a:solidFill>
                  <a:effectLst/>
                  <a:cs typeface="+mn-ea"/>
                  <a:sym typeface="+mn-lt"/>
                </a:rPr>
                <a:t>+</a:t>
              </a:r>
              <a:r>
                <a:rPr lang="zh-CN" altLang="en-US" sz="1900" kern="100" spc="30" dirty="0">
                  <a:solidFill>
                    <a:srgbClr val="C00000"/>
                  </a:solidFill>
                  <a:effectLst/>
                  <a:cs typeface="+mn-ea"/>
                  <a:sym typeface="+mn-lt"/>
                </a:rPr>
                <a:t>线下对接”</a:t>
              </a:r>
              <a:r>
                <a:rPr lang="zh-CN" altLang="en-US" sz="1900" kern="100" spc="30" dirty="0">
                  <a:solidFill>
                    <a:schemeClr val="tx1">
                      <a:lumMod val="85000"/>
                      <a:lumOff val="15000"/>
                    </a:schemeClr>
                  </a:solidFill>
                  <a:effectLst/>
                  <a:cs typeface="+mn-ea"/>
                  <a:sym typeface="+mn-lt"/>
                </a:rPr>
                <a:t>模式，借助“选择山东”云平台推介项目，积极组织参加</a:t>
              </a:r>
              <a:r>
                <a:rPr lang="zh-CN" altLang="en-US" sz="1900" b="1" kern="100" spc="30" dirty="0">
                  <a:solidFill>
                    <a:srgbClr val="0070C0"/>
                  </a:solidFill>
                  <a:effectLst/>
                  <a:cs typeface="+mn-ea"/>
                  <a:sym typeface="+mn-lt"/>
                </a:rPr>
                <a:t>全省重点外商投资项目集中签约视频仪式</a:t>
              </a:r>
              <a:r>
                <a:rPr lang="zh-CN" altLang="en-US" sz="1900" kern="100" spc="30" dirty="0">
                  <a:solidFill>
                    <a:schemeClr val="tx1">
                      <a:lumMod val="85000"/>
                      <a:lumOff val="15000"/>
                    </a:schemeClr>
                  </a:solidFill>
                  <a:effectLst/>
                  <a:cs typeface="+mn-ea"/>
                  <a:sym typeface="+mn-lt"/>
                </a:rPr>
                <a:t>、</a:t>
              </a:r>
              <a:r>
                <a:rPr lang="zh-CN" altLang="en-US" sz="1900" b="1" kern="100" spc="30" dirty="0">
                  <a:solidFill>
                    <a:srgbClr val="0070C0"/>
                  </a:solidFill>
                  <a:effectLst/>
                  <a:cs typeface="+mn-ea"/>
                  <a:sym typeface="+mn-lt"/>
                </a:rPr>
                <a:t>“山东与世界</a:t>
              </a:r>
              <a:r>
                <a:rPr lang="en-US" altLang="zh-CN" sz="1900" b="1" kern="100" spc="30" dirty="0">
                  <a:solidFill>
                    <a:srgbClr val="0070C0"/>
                  </a:solidFill>
                  <a:effectLst/>
                  <a:cs typeface="+mn-ea"/>
                  <a:sym typeface="+mn-lt"/>
                </a:rPr>
                <a:t>500</a:t>
              </a:r>
              <a:r>
                <a:rPr lang="zh-CN" altLang="en-US" sz="1900" b="1" kern="100" spc="30" dirty="0">
                  <a:solidFill>
                    <a:srgbClr val="0070C0"/>
                  </a:solidFill>
                  <a:effectLst/>
                  <a:cs typeface="+mn-ea"/>
                  <a:sym typeface="+mn-lt"/>
                </a:rPr>
                <a:t>强连线</a:t>
              </a:r>
              <a:r>
                <a:rPr lang="zh-CN" altLang="en-US" sz="1900" b="1" kern="100" spc="30" dirty="0" smtClean="0">
                  <a:solidFill>
                    <a:srgbClr val="0070C0"/>
                  </a:solidFill>
                  <a:cs typeface="+mn-ea"/>
                  <a:sym typeface="+mn-lt"/>
                </a:rPr>
                <a:t>”、跨国公司</a:t>
              </a:r>
              <a:r>
                <a:rPr lang="zh-CN" altLang="en-US" sz="1900" b="1" kern="100" spc="30" dirty="0">
                  <a:solidFill>
                    <a:srgbClr val="0070C0"/>
                  </a:solidFill>
                  <a:cs typeface="+mn-ea"/>
                  <a:sym typeface="+mn-lt"/>
                </a:rPr>
                <a:t>领导人青岛峰会、儒商</a:t>
              </a:r>
              <a:r>
                <a:rPr lang="zh-CN" altLang="en-US" sz="1900" b="1" kern="100" spc="30" dirty="0" smtClean="0">
                  <a:solidFill>
                    <a:srgbClr val="0070C0"/>
                  </a:solidFill>
                  <a:cs typeface="+mn-ea"/>
                  <a:sym typeface="+mn-lt"/>
                </a:rPr>
                <a:t>大会</a:t>
              </a:r>
              <a:r>
                <a:rPr lang="zh-CN" altLang="en-US" sz="1900" kern="100" spc="30" dirty="0" smtClean="0">
                  <a:solidFill>
                    <a:schemeClr val="tx1">
                      <a:lumMod val="85000"/>
                      <a:lumOff val="15000"/>
                    </a:schemeClr>
                  </a:solidFill>
                  <a:effectLst/>
                  <a:cs typeface="+mn-ea"/>
                  <a:sym typeface="+mn-lt"/>
                </a:rPr>
                <a:t>等</a:t>
              </a:r>
              <a:r>
                <a:rPr lang="zh-CN" altLang="en-US" sz="1900" kern="100" spc="30" dirty="0">
                  <a:solidFill>
                    <a:schemeClr val="tx1">
                      <a:lumMod val="85000"/>
                      <a:lumOff val="15000"/>
                    </a:schemeClr>
                  </a:solidFill>
                  <a:effectLst/>
                  <a:cs typeface="+mn-ea"/>
                  <a:sym typeface="+mn-lt"/>
                </a:rPr>
                <a:t>系列活动</a:t>
              </a:r>
              <a:r>
                <a:rPr lang="zh-CN" altLang="en-US" sz="1900" kern="100" spc="30" dirty="0" smtClean="0">
                  <a:solidFill>
                    <a:schemeClr val="tx1">
                      <a:lumMod val="85000"/>
                      <a:lumOff val="15000"/>
                    </a:schemeClr>
                  </a:solidFill>
                  <a:effectLst/>
                  <a:cs typeface="+mn-ea"/>
                  <a:sym typeface="+mn-lt"/>
                </a:rPr>
                <a:t>，建立</a:t>
              </a:r>
              <a:r>
                <a:rPr lang="zh-CN" altLang="en-US" sz="1900" kern="100" spc="30" dirty="0">
                  <a:solidFill>
                    <a:schemeClr val="tx1">
                      <a:lumMod val="85000"/>
                      <a:lumOff val="15000"/>
                    </a:schemeClr>
                  </a:solidFill>
                  <a:effectLst/>
                  <a:cs typeface="+mn-ea"/>
                  <a:sym typeface="+mn-lt"/>
                </a:rPr>
                <a:t>常态化线上招商机制。依托港澳山东周等活动平台推进与香港、台湾及周边国家和地区的经贸合作，大力引进国际高端产业投资项目、技术和人才。</a:t>
              </a:r>
              <a:endParaRPr lang="zh-CN" altLang="en-US" sz="1900" kern="100" dirty="0">
                <a:solidFill>
                  <a:schemeClr val="tx1">
                    <a:lumMod val="85000"/>
                    <a:lumOff val="15000"/>
                  </a:schemeClr>
                </a:solidFill>
                <a:effectLst/>
                <a:cs typeface="+mn-ea"/>
                <a:sym typeface="+mn-lt"/>
              </a:endParaRPr>
            </a:p>
          </p:txBody>
        </p:sp>
      </p:grpSp>
      <p:pic>
        <p:nvPicPr>
          <p:cNvPr id="9" name="图片 8"/>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833755" y="1984375"/>
            <a:ext cx="3544570" cy="2168525"/>
          </a:xfrm>
          <a:prstGeom prst="rect">
            <a:avLst/>
          </a:prstGeom>
        </p:spPr>
      </p:pic>
      <p:grpSp>
        <p:nvGrpSpPr>
          <p:cNvPr id="20" name="组合 19"/>
          <p:cNvGrpSpPr/>
          <p:nvPr/>
        </p:nvGrpSpPr>
        <p:grpSpPr>
          <a:xfrm>
            <a:off x="0" y="171450"/>
            <a:ext cx="12192000" cy="711200"/>
            <a:chOff x="0" y="171450"/>
            <a:chExt cx="12192000" cy="711200"/>
          </a:xfrm>
        </p:grpSpPr>
        <p:grpSp>
          <p:nvGrpSpPr>
            <p:cNvPr id="21" name="组合 20"/>
            <p:cNvGrpSpPr/>
            <p:nvPr/>
          </p:nvGrpSpPr>
          <p:grpSpPr>
            <a:xfrm>
              <a:off x="0" y="171450"/>
              <a:ext cx="12192000" cy="711200"/>
              <a:chOff x="0" y="171450"/>
              <a:chExt cx="12192000" cy="711200"/>
            </a:xfrm>
          </p:grpSpPr>
          <p:sp>
            <p:nvSpPr>
              <p:cNvPr id="23" name="矩形 22"/>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2"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5" name="组合 24"/>
          <p:cNvGrpSpPr/>
          <p:nvPr/>
        </p:nvGrpSpPr>
        <p:grpSpPr>
          <a:xfrm>
            <a:off x="452120" y="1117600"/>
            <a:ext cx="3749040" cy="502285"/>
            <a:chOff x="539453" y="1326689"/>
            <a:chExt cx="3076928" cy="502112"/>
          </a:xfrm>
        </p:grpSpPr>
        <p:sp>
          <p:nvSpPr>
            <p:cNvPr id="26" name="矩形: 圆角 25"/>
            <p:cNvSpPr/>
            <p:nvPr/>
          </p:nvSpPr>
          <p:spPr>
            <a:xfrm>
              <a:off x="550131" y="1326689"/>
              <a:ext cx="3066250"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p:cNvSpPr txBox="true"/>
            <p:nvPr/>
          </p:nvSpPr>
          <p:spPr>
            <a:xfrm>
              <a:off x="539453" y="1364990"/>
              <a:ext cx="2896568" cy="398643"/>
            </a:xfrm>
            <a:prstGeom prst="rect">
              <a:avLst/>
            </a:prstGeom>
            <a:noFill/>
          </p:spPr>
          <p:txBody>
            <a:bodyPr wrap="square" rtlCol="0">
              <a:spAutoFit/>
            </a:bodyPr>
            <a:lstStyle/>
            <a:p>
              <a:r>
                <a:rPr lang="zh-CN" altLang="en-US" sz="2000" b="1" kern="100" dirty="0">
                  <a:solidFill>
                    <a:srgbClr val="0070C0"/>
                  </a:solidFill>
                  <a:cs typeface="+mn-ea"/>
                  <a:sym typeface="+mn-lt"/>
                </a:rPr>
                <a:t>（六）招商引资效能提升工程</a:t>
              </a:r>
              <a:endParaRPr lang="en-US" altLang="zh-CN" sz="2000" b="1" kern="100" dirty="0">
                <a:solidFill>
                  <a:srgbClr val="0070C0"/>
                </a:solidFill>
                <a:cs typeface="+mn-ea"/>
                <a:sym typeface="+mn-lt"/>
              </a:endParaRPr>
            </a:p>
          </p:txBody>
        </p:sp>
      </p:grpSp>
      <p:grpSp>
        <p:nvGrpSpPr>
          <p:cNvPr id="2" name="组合 1"/>
          <p:cNvGrpSpPr/>
          <p:nvPr/>
        </p:nvGrpSpPr>
        <p:grpSpPr>
          <a:xfrm>
            <a:off x="4310646" y="1109101"/>
            <a:ext cx="3995154" cy="502470"/>
            <a:chOff x="4310646" y="1109101"/>
            <a:chExt cx="3995154" cy="502470"/>
          </a:xfrm>
        </p:grpSpPr>
        <p:sp>
          <p:nvSpPr>
            <p:cNvPr id="28" name="矩形: 圆角 27"/>
            <p:cNvSpPr/>
            <p:nvPr/>
          </p:nvSpPr>
          <p:spPr>
            <a:xfrm>
              <a:off x="5267954" y="1109101"/>
              <a:ext cx="3037846"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二是优化项目促外资</a:t>
              </a:r>
              <a:endParaRPr lang="zh-CN" altLang="en-US" b="1" dirty="0">
                <a:solidFill>
                  <a:schemeClr val="bg1"/>
                </a:solidFill>
                <a:cs typeface="+mn-ea"/>
                <a:sym typeface="+mn-lt"/>
              </a:endParaRPr>
            </a:p>
          </p:txBody>
        </p:sp>
        <p:cxnSp>
          <p:nvCxnSpPr>
            <p:cNvPr id="31" name="直接连接符 30"/>
            <p:cNvCxnSpPr/>
            <p:nvPr/>
          </p:nvCxnSpPr>
          <p:spPr>
            <a:xfrm>
              <a:off x="4310646" y="1368657"/>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pic>
        <p:nvPicPr>
          <p:cNvPr id="4" name="图片 3" descr="1379425448"/>
          <p:cNvPicPr>
            <a:picLocks noChangeAspect="true"/>
          </p:cNvPicPr>
          <p:nvPr/>
        </p:nvPicPr>
        <p:blipFill>
          <a:blip r:embed="rId2"/>
          <a:stretch>
            <a:fillRect/>
          </a:stretch>
        </p:blipFill>
        <p:spPr>
          <a:xfrm>
            <a:off x="773430" y="4352290"/>
            <a:ext cx="3620770" cy="232981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08295" y="2058398"/>
            <a:ext cx="4497014" cy="4302716"/>
            <a:chOff x="608295" y="2058398"/>
            <a:chExt cx="4497014" cy="4302716"/>
          </a:xfrm>
        </p:grpSpPr>
        <p:sp>
          <p:nvSpPr>
            <p:cNvPr id="17" name="矩形: 圆角 16"/>
            <p:cNvSpPr/>
            <p:nvPr/>
          </p:nvSpPr>
          <p:spPr>
            <a:xfrm>
              <a:off x="608295" y="2064964"/>
              <a:ext cx="4497014" cy="4180411"/>
            </a:xfrm>
            <a:prstGeom prst="roundRect">
              <a:avLst>
                <a:gd name="adj" fmla="val 1856"/>
              </a:avLst>
            </a:prstGeom>
            <a:solidFill>
              <a:srgbClr val="E1EEF8"/>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a:solidFill>
                  <a:schemeClr val="bg1"/>
                </a:solidFill>
                <a:cs typeface="+mn-ea"/>
                <a:sym typeface="+mn-lt"/>
              </a:endParaRPr>
            </a:p>
          </p:txBody>
        </p:sp>
        <p:sp>
          <p:nvSpPr>
            <p:cNvPr id="18" name="文本框 17"/>
            <p:cNvSpPr txBox="true"/>
            <p:nvPr/>
          </p:nvSpPr>
          <p:spPr>
            <a:xfrm>
              <a:off x="755485" y="2058398"/>
              <a:ext cx="4202636" cy="4302716"/>
            </a:xfrm>
            <a:prstGeom prst="rect">
              <a:avLst/>
            </a:prstGeom>
            <a:noFill/>
          </p:spPr>
          <p:txBody>
            <a:bodyPr wrap="square">
              <a:spAutoFit/>
            </a:bodyPr>
            <a:lstStyle/>
            <a:p>
              <a:pPr marL="342900" indent="-342900" algn="just">
                <a:lnSpc>
                  <a:spcPct val="160000"/>
                </a:lnSpc>
                <a:buFont typeface="Wingdings" panose="05000000000000000000" pitchFamily="2" charset="2"/>
                <a:buChar char="l"/>
              </a:pPr>
              <a:r>
                <a:rPr lang="zh-CN" altLang="en-US" sz="1900" kern="100" spc="30" dirty="0">
                  <a:cs typeface="+mn-ea"/>
                  <a:sym typeface="+mn-lt"/>
                </a:rPr>
                <a:t>境内围绕京津冀、长三角、珠三角等重点区域，境外坚持“深耕日韩、提升港澳台、突破欧美和东南亚”，开展全方位招商引资</a:t>
              </a:r>
              <a:r>
                <a:rPr lang="zh-CN" altLang="en-US" sz="1900" kern="100" spc="30" dirty="0" smtClean="0">
                  <a:cs typeface="+mn-ea"/>
                  <a:sym typeface="+mn-lt"/>
                </a:rPr>
                <a:t>。</a:t>
              </a:r>
              <a:endParaRPr lang="en-US" altLang="zh-CN" sz="1900" kern="100" spc="30" dirty="0" smtClean="0">
                <a:cs typeface="+mn-ea"/>
                <a:sym typeface="+mn-lt"/>
              </a:endParaRPr>
            </a:p>
            <a:p>
              <a:pPr marL="342900" indent="-342900" algn="just">
                <a:lnSpc>
                  <a:spcPct val="160000"/>
                </a:lnSpc>
                <a:buFont typeface="Wingdings" panose="05000000000000000000" pitchFamily="2" charset="2"/>
                <a:buChar char="l"/>
              </a:pPr>
              <a:r>
                <a:rPr lang="zh-CN" altLang="en-US" sz="1900" kern="100" spc="30" dirty="0" smtClean="0">
                  <a:cs typeface="+mn-ea"/>
                  <a:sym typeface="+mn-lt"/>
                </a:rPr>
                <a:t>结合</a:t>
              </a:r>
              <a:r>
                <a:rPr lang="zh-CN" altLang="en-US" sz="1900" kern="100" spc="30" dirty="0">
                  <a:effectLst/>
                  <a:cs typeface="+mn-ea"/>
                  <a:sym typeface="+mn-lt"/>
                </a:rPr>
                <a:t>聊城市产业发展规划，深入研究国际制造业领军企业的投资需求和在华战略布局，制定符合我市实际的外商投资产业目录，积极与</a:t>
              </a:r>
              <a:r>
                <a:rPr lang="zh-CN" altLang="en-US" sz="1900" b="1" kern="100" spc="30" dirty="0">
                  <a:solidFill>
                    <a:srgbClr val="C00000"/>
                  </a:solidFill>
                  <a:effectLst/>
                  <a:cs typeface="+mn-ea"/>
                  <a:sym typeface="+mn-lt"/>
                </a:rPr>
                <a:t>国外大集团</a:t>
              </a:r>
              <a:r>
                <a:rPr lang="zh-CN" altLang="en-US" sz="1900" kern="100" spc="30" dirty="0">
                  <a:effectLst/>
                  <a:cs typeface="+mn-ea"/>
                  <a:sym typeface="+mn-lt"/>
                </a:rPr>
                <a:t>、</a:t>
              </a:r>
              <a:r>
                <a:rPr lang="zh-CN" altLang="en-US" sz="1900" b="1" kern="100" spc="30" dirty="0">
                  <a:solidFill>
                    <a:srgbClr val="C00000"/>
                  </a:solidFill>
                  <a:effectLst/>
                  <a:cs typeface="+mn-ea"/>
                  <a:sym typeface="+mn-lt"/>
                </a:rPr>
                <a:t>大财团</a:t>
              </a:r>
              <a:r>
                <a:rPr lang="zh-CN" altLang="en-US" sz="1900" kern="100" spc="30" dirty="0">
                  <a:effectLst/>
                  <a:cs typeface="+mn-ea"/>
                  <a:sym typeface="+mn-lt"/>
                </a:rPr>
                <a:t>建立</a:t>
              </a:r>
              <a:r>
                <a:rPr lang="zh-CN" altLang="en-US" sz="1900" kern="100" spc="30" dirty="0" smtClean="0">
                  <a:effectLst/>
                  <a:cs typeface="+mn-ea"/>
                  <a:sym typeface="+mn-lt"/>
                </a:rPr>
                <a:t>联系。</a:t>
              </a:r>
              <a:endParaRPr lang="zh-CN" altLang="en-US" sz="1900" kern="100" dirty="0">
                <a:effectLst/>
                <a:cs typeface="+mn-ea"/>
                <a:sym typeface="+mn-lt"/>
              </a:endParaRPr>
            </a:p>
          </p:txBody>
        </p:sp>
      </p:grpSp>
      <p:grpSp>
        <p:nvGrpSpPr>
          <p:cNvPr id="21" name="组合 20"/>
          <p:cNvGrpSpPr/>
          <p:nvPr/>
        </p:nvGrpSpPr>
        <p:grpSpPr>
          <a:xfrm>
            <a:off x="5262024" y="2067912"/>
            <a:ext cx="6321681" cy="4177463"/>
            <a:chOff x="5285207" y="2067912"/>
            <a:chExt cx="6321681" cy="4177463"/>
          </a:xfrm>
        </p:grpSpPr>
        <p:grpSp>
          <p:nvGrpSpPr>
            <p:cNvPr id="20" name="组合 19"/>
            <p:cNvGrpSpPr/>
            <p:nvPr/>
          </p:nvGrpSpPr>
          <p:grpSpPr>
            <a:xfrm>
              <a:off x="5399519" y="2067912"/>
              <a:ext cx="6183778" cy="1471424"/>
              <a:chOff x="5389379" y="2064964"/>
              <a:chExt cx="5635577" cy="1340978"/>
            </a:xfrm>
          </p:grpSpPr>
          <p:pic>
            <p:nvPicPr>
              <p:cNvPr id="8" name="图片 7"/>
              <p:cNvPicPr>
                <a:picLocks noChangeAspect="true"/>
              </p:cNvPicPr>
              <p:nvPr/>
            </p:nvPicPr>
            <p:blipFill rotWithShape="true">
              <a:blip r:embed="rId1" cstate="print">
                <a:extLst>
                  <a:ext uri="{28A0092B-C50C-407E-A947-70E740481C1C}">
                    <a14:useLocalDpi xmlns:a14="http://schemas.microsoft.com/office/drawing/2010/main" val="false"/>
                  </a:ext>
                </a:extLst>
              </a:blip>
              <a:srcRect b="13278"/>
              <a:stretch>
                <a:fillRect/>
              </a:stretch>
            </p:blipFill>
            <p:spPr>
              <a:xfrm>
                <a:off x="5389379" y="2064964"/>
                <a:ext cx="2721711" cy="1312340"/>
              </a:xfrm>
              <a:prstGeom prst="rect">
                <a:avLst/>
              </a:prstGeom>
            </p:spPr>
          </p:pic>
          <p:pic>
            <p:nvPicPr>
              <p:cNvPr id="11" name="图片 10"/>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8316508" y="2093602"/>
                <a:ext cx="2708448" cy="1312340"/>
              </a:xfrm>
              <a:prstGeom prst="rect">
                <a:avLst/>
              </a:prstGeom>
            </p:spPr>
          </p:pic>
        </p:grpSp>
        <p:pic>
          <p:nvPicPr>
            <p:cNvPr id="13" name="图片 12"/>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5285207" y="3762919"/>
              <a:ext cx="3723684" cy="2482456"/>
            </a:xfrm>
            <a:prstGeom prst="rect">
              <a:avLst/>
            </a:prstGeom>
          </p:spPr>
        </p:pic>
        <p:pic>
          <p:nvPicPr>
            <p:cNvPr id="19" name="图片 18"/>
            <p:cNvPicPr>
              <a:picLocks noChangeAspect="true"/>
            </p:cNvPicPr>
            <p:nvPr/>
          </p:nvPicPr>
          <p:blipFill rotWithShape="true">
            <a:blip r:embed="rId4" cstate="print">
              <a:extLst>
                <a:ext uri="{28A0092B-C50C-407E-A947-70E740481C1C}">
                  <a14:useLocalDpi xmlns:a14="http://schemas.microsoft.com/office/drawing/2010/main" val="false"/>
                </a:ext>
              </a:extLst>
            </a:blip>
            <a:srcRect l="16382" r="7078"/>
            <a:stretch>
              <a:fillRect/>
            </a:stretch>
          </p:blipFill>
          <p:spPr>
            <a:xfrm>
              <a:off x="9070356" y="3762918"/>
              <a:ext cx="2536532" cy="2482455"/>
            </a:xfrm>
            <a:prstGeom prst="rect">
              <a:avLst/>
            </a:prstGeom>
          </p:spPr>
        </p:pic>
      </p:grpSp>
      <p:grpSp>
        <p:nvGrpSpPr>
          <p:cNvPr id="22" name="组合 21"/>
          <p:cNvGrpSpPr/>
          <p:nvPr/>
        </p:nvGrpSpPr>
        <p:grpSpPr>
          <a:xfrm>
            <a:off x="0" y="171450"/>
            <a:ext cx="12192000" cy="711200"/>
            <a:chOff x="0" y="171450"/>
            <a:chExt cx="12192000" cy="711200"/>
          </a:xfrm>
        </p:grpSpPr>
        <p:grpSp>
          <p:nvGrpSpPr>
            <p:cNvPr id="23" name="组合 22"/>
            <p:cNvGrpSpPr/>
            <p:nvPr/>
          </p:nvGrpSpPr>
          <p:grpSpPr>
            <a:xfrm>
              <a:off x="0" y="171450"/>
              <a:ext cx="12192000" cy="711200"/>
              <a:chOff x="0" y="171450"/>
              <a:chExt cx="12192000" cy="711200"/>
            </a:xfrm>
          </p:grpSpPr>
          <p:sp>
            <p:nvSpPr>
              <p:cNvPr id="25" name="矩形 24"/>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4"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7" name="组合 26"/>
          <p:cNvGrpSpPr/>
          <p:nvPr/>
        </p:nvGrpSpPr>
        <p:grpSpPr>
          <a:xfrm>
            <a:off x="452120" y="1117600"/>
            <a:ext cx="3749040" cy="502285"/>
            <a:chOff x="539453" y="1326689"/>
            <a:chExt cx="3076928" cy="502112"/>
          </a:xfrm>
        </p:grpSpPr>
        <p:sp>
          <p:nvSpPr>
            <p:cNvPr id="28" name="矩形: 圆角 27"/>
            <p:cNvSpPr/>
            <p:nvPr/>
          </p:nvSpPr>
          <p:spPr>
            <a:xfrm>
              <a:off x="550131" y="1326689"/>
              <a:ext cx="3066250"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文本框 28"/>
            <p:cNvSpPr txBox="true"/>
            <p:nvPr/>
          </p:nvSpPr>
          <p:spPr>
            <a:xfrm>
              <a:off x="539453" y="1364990"/>
              <a:ext cx="2896568" cy="398643"/>
            </a:xfrm>
            <a:prstGeom prst="rect">
              <a:avLst/>
            </a:prstGeom>
            <a:noFill/>
          </p:spPr>
          <p:txBody>
            <a:bodyPr wrap="square" rtlCol="0">
              <a:spAutoFit/>
            </a:bodyPr>
            <a:lstStyle/>
            <a:p>
              <a:r>
                <a:rPr lang="zh-CN" altLang="en-US" sz="2000" b="1" kern="100" dirty="0">
                  <a:solidFill>
                    <a:srgbClr val="0070C0"/>
                  </a:solidFill>
                  <a:cs typeface="+mn-ea"/>
                  <a:sym typeface="+mn-lt"/>
                </a:rPr>
                <a:t>（六）招商引资效能提升工程</a:t>
              </a:r>
              <a:endParaRPr lang="en-US" altLang="zh-CN" sz="2000" b="1" kern="100" dirty="0">
                <a:solidFill>
                  <a:srgbClr val="0070C0"/>
                </a:solidFill>
                <a:cs typeface="+mn-ea"/>
                <a:sym typeface="+mn-lt"/>
              </a:endParaRPr>
            </a:p>
          </p:txBody>
        </p:sp>
      </p:grpSp>
      <p:grpSp>
        <p:nvGrpSpPr>
          <p:cNvPr id="2" name="组合 1"/>
          <p:cNvGrpSpPr/>
          <p:nvPr/>
        </p:nvGrpSpPr>
        <p:grpSpPr>
          <a:xfrm>
            <a:off x="4310646" y="1109101"/>
            <a:ext cx="3995154" cy="502470"/>
            <a:chOff x="4310646" y="1109101"/>
            <a:chExt cx="3995154" cy="502470"/>
          </a:xfrm>
        </p:grpSpPr>
        <p:sp>
          <p:nvSpPr>
            <p:cNvPr id="30" name="矩形: 圆角 29"/>
            <p:cNvSpPr/>
            <p:nvPr/>
          </p:nvSpPr>
          <p:spPr>
            <a:xfrm>
              <a:off x="5267954" y="1109101"/>
              <a:ext cx="3037846"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三是精准招商求实效</a:t>
              </a:r>
              <a:endParaRPr lang="zh-CN" altLang="en-US" b="1" dirty="0">
                <a:solidFill>
                  <a:schemeClr val="bg1"/>
                </a:solidFill>
                <a:cs typeface="+mn-ea"/>
                <a:sym typeface="+mn-lt"/>
              </a:endParaRPr>
            </a:p>
          </p:txBody>
        </p:sp>
        <p:cxnSp>
          <p:nvCxnSpPr>
            <p:cNvPr id="31" name="直接连接符 30"/>
            <p:cNvCxnSpPr/>
            <p:nvPr/>
          </p:nvCxnSpPr>
          <p:spPr>
            <a:xfrm>
              <a:off x="4310646" y="1368657"/>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圆角 22"/>
          <p:cNvSpPr/>
          <p:nvPr/>
        </p:nvSpPr>
        <p:spPr>
          <a:xfrm>
            <a:off x="0" y="3221127"/>
            <a:ext cx="12192000" cy="1194827"/>
          </a:xfrm>
          <a:prstGeom prst="roundRect">
            <a:avLst>
              <a:gd name="adj" fmla="val 0"/>
            </a:avLst>
          </a:prstGeom>
          <a:solidFill>
            <a:srgbClr val="0070C0"/>
          </a:solid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8" name="图片 7"/>
          <p:cNvPicPr>
            <a:picLocks noChangeAspect="true"/>
          </p:cNvPicPr>
          <p:nvPr/>
        </p:nvPicPr>
        <p:blipFill>
          <a:blip r:embed="rId1"/>
          <a:stretch>
            <a:fillRect/>
          </a:stretch>
        </p:blipFill>
        <p:spPr>
          <a:xfrm>
            <a:off x="1081717" y="1933314"/>
            <a:ext cx="1484512" cy="2101018"/>
          </a:xfrm>
          <a:prstGeom prst="rect">
            <a:avLst/>
          </a:prstGeom>
          <a:ln>
            <a:solidFill>
              <a:srgbClr val="228DCF"/>
            </a:solidFill>
          </a:ln>
          <a:effectLst>
            <a:outerShdw blurRad="127000" dist="76200" sx="101000" sy="101000" algn="ctr" rotWithShape="0">
              <a:schemeClr val="accent1">
                <a:lumMod val="50000"/>
                <a:alpha val="24000"/>
              </a:schemeClr>
            </a:outerShdw>
            <a:reflection blurRad="12700" stA="40000" endPos="20000" dir="5400000" sy="-100000" algn="bl" rotWithShape="0"/>
          </a:effectLst>
        </p:spPr>
      </p:pic>
      <p:pic>
        <p:nvPicPr>
          <p:cNvPr id="11" name="图片 10"/>
          <p:cNvPicPr>
            <a:picLocks noChangeAspect="true"/>
          </p:cNvPicPr>
          <p:nvPr/>
        </p:nvPicPr>
        <p:blipFill>
          <a:blip r:embed="rId2"/>
          <a:stretch>
            <a:fillRect/>
          </a:stretch>
        </p:blipFill>
        <p:spPr>
          <a:xfrm>
            <a:off x="3855343" y="2064580"/>
            <a:ext cx="1467953" cy="2101020"/>
          </a:xfrm>
          <a:prstGeom prst="rect">
            <a:avLst/>
          </a:prstGeom>
          <a:ln>
            <a:solidFill>
              <a:srgbClr val="228DCF"/>
            </a:solidFill>
          </a:ln>
          <a:effectLst>
            <a:outerShdw blurRad="127000" dist="76200" sx="101000" sy="101000" algn="ctr" rotWithShape="0">
              <a:schemeClr val="accent1">
                <a:lumMod val="50000"/>
                <a:alpha val="24000"/>
              </a:schemeClr>
            </a:outerShdw>
            <a:reflection blurRad="12700" stA="40000" endPos="20000" dir="5400000" sy="-100000" algn="bl" rotWithShape="0"/>
          </a:effectLst>
        </p:spPr>
      </p:pic>
      <p:pic>
        <p:nvPicPr>
          <p:cNvPr id="13" name="图片 12"/>
          <p:cNvPicPr>
            <a:picLocks noChangeAspect="true"/>
          </p:cNvPicPr>
          <p:nvPr/>
        </p:nvPicPr>
        <p:blipFill rotWithShape="true">
          <a:blip r:embed="rId3"/>
          <a:srcRect l="808" t="808" r="808" b="808"/>
          <a:stretch>
            <a:fillRect/>
          </a:stretch>
        </p:blipFill>
        <p:spPr>
          <a:xfrm>
            <a:off x="6609731" y="1933313"/>
            <a:ext cx="1481376" cy="2101020"/>
          </a:xfrm>
          <a:prstGeom prst="rect">
            <a:avLst/>
          </a:prstGeom>
          <a:ln>
            <a:solidFill>
              <a:srgbClr val="228DCF"/>
            </a:solidFill>
          </a:ln>
          <a:effectLst>
            <a:outerShdw blurRad="127000" dist="76200" sx="101000" sy="101000" algn="ctr" rotWithShape="0">
              <a:schemeClr val="accent1">
                <a:lumMod val="50000"/>
                <a:alpha val="24000"/>
              </a:schemeClr>
            </a:outerShdw>
            <a:reflection blurRad="12700" stA="40000" endPos="20000" dir="5400000" sy="-100000" algn="bl" rotWithShape="0"/>
          </a:effectLst>
        </p:spPr>
      </p:pic>
      <p:pic>
        <p:nvPicPr>
          <p:cNvPr id="19" name="图片 18"/>
          <p:cNvPicPr>
            <a:picLocks noChangeAspect="true"/>
          </p:cNvPicPr>
          <p:nvPr/>
        </p:nvPicPr>
        <p:blipFill rotWithShape="true">
          <a:blip r:embed="rId4"/>
          <a:srcRect l="1893" t="1893" r="1893" b="1893"/>
          <a:stretch>
            <a:fillRect/>
          </a:stretch>
        </p:blipFill>
        <p:spPr>
          <a:xfrm>
            <a:off x="9379713" y="2064580"/>
            <a:ext cx="1488686" cy="2101020"/>
          </a:xfrm>
          <a:prstGeom prst="rect">
            <a:avLst/>
          </a:prstGeom>
          <a:ln>
            <a:solidFill>
              <a:srgbClr val="228DCF"/>
            </a:solidFill>
          </a:ln>
          <a:effectLst>
            <a:outerShdw blurRad="127000" dist="76200" sx="101000" sy="101000" algn="ctr" rotWithShape="0">
              <a:schemeClr val="accent1">
                <a:lumMod val="50000"/>
                <a:alpha val="24000"/>
              </a:schemeClr>
            </a:outerShdw>
            <a:reflection blurRad="12700" stA="40000" endPos="20000" dir="5400000" sy="-100000" algn="bl" rotWithShape="0"/>
          </a:effectLst>
        </p:spPr>
      </p:pic>
      <p:grpSp>
        <p:nvGrpSpPr>
          <p:cNvPr id="20" name="组合 19"/>
          <p:cNvGrpSpPr/>
          <p:nvPr/>
        </p:nvGrpSpPr>
        <p:grpSpPr>
          <a:xfrm>
            <a:off x="0" y="171450"/>
            <a:ext cx="12192000" cy="711200"/>
            <a:chOff x="0" y="171450"/>
            <a:chExt cx="12192000" cy="711200"/>
          </a:xfrm>
        </p:grpSpPr>
        <p:grpSp>
          <p:nvGrpSpPr>
            <p:cNvPr id="21" name="组合 20"/>
            <p:cNvGrpSpPr/>
            <p:nvPr/>
          </p:nvGrpSpPr>
          <p:grpSpPr>
            <a:xfrm>
              <a:off x="0" y="171450"/>
              <a:ext cx="12192000" cy="711200"/>
              <a:chOff x="0" y="171450"/>
              <a:chExt cx="12192000" cy="711200"/>
            </a:xfrm>
          </p:grpSpPr>
          <p:sp>
            <p:nvSpPr>
              <p:cNvPr id="26" name="矩形 2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2"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8" name="组合 27"/>
          <p:cNvGrpSpPr/>
          <p:nvPr/>
        </p:nvGrpSpPr>
        <p:grpSpPr>
          <a:xfrm>
            <a:off x="452120" y="1117600"/>
            <a:ext cx="3738880" cy="502285"/>
            <a:chOff x="539453" y="1326689"/>
            <a:chExt cx="3076928" cy="502112"/>
          </a:xfrm>
        </p:grpSpPr>
        <p:sp>
          <p:nvSpPr>
            <p:cNvPr id="29" name="矩形: 圆角 28"/>
            <p:cNvSpPr/>
            <p:nvPr/>
          </p:nvSpPr>
          <p:spPr>
            <a:xfrm>
              <a:off x="550131" y="1326689"/>
              <a:ext cx="3066250"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文本框 29"/>
            <p:cNvSpPr txBox="true"/>
            <p:nvPr/>
          </p:nvSpPr>
          <p:spPr>
            <a:xfrm>
              <a:off x="539453" y="1364990"/>
              <a:ext cx="2896568" cy="398643"/>
            </a:xfrm>
            <a:prstGeom prst="rect">
              <a:avLst/>
            </a:prstGeom>
            <a:noFill/>
          </p:spPr>
          <p:txBody>
            <a:bodyPr wrap="square" rtlCol="0">
              <a:spAutoFit/>
            </a:bodyPr>
            <a:lstStyle/>
            <a:p>
              <a:r>
                <a:rPr lang="zh-CN" altLang="en-US" sz="2000" b="1" kern="100" dirty="0">
                  <a:solidFill>
                    <a:srgbClr val="0070C0"/>
                  </a:solidFill>
                  <a:cs typeface="+mn-ea"/>
                  <a:sym typeface="+mn-lt"/>
                </a:rPr>
                <a:t>（六）招商引资效能提升工程</a:t>
              </a:r>
              <a:endParaRPr lang="en-US" altLang="zh-CN" sz="2000" b="1" kern="100" dirty="0">
                <a:solidFill>
                  <a:srgbClr val="0070C0"/>
                </a:solidFill>
                <a:cs typeface="+mn-ea"/>
                <a:sym typeface="+mn-lt"/>
              </a:endParaRPr>
            </a:p>
          </p:txBody>
        </p:sp>
      </p:grpSp>
      <p:grpSp>
        <p:nvGrpSpPr>
          <p:cNvPr id="2" name="组合 1"/>
          <p:cNvGrpSpPr/>
          <p:nvPr/>
        </p:nvGrpSpPr>
        <p:grpSpPr>
          <a:xfrm>
            <a:off x="4310646" y="1109101"/>
            <a:ext cx="3995154" cy="502470"/>
            <a:chOff x="4310646" y="1109101"/>
            <a:chExt cx="3995154" cy="502470"/>
          </a:xfrm>
        </p:grpSpPr>
        <p:sp>
          <p:nvSpPr>
            <p:cNvPr id="31" name="矩形: 圆角 30"/>
            <p:cNvSpPr/>
            <p:nvPr/>
          </p:nvSpPr>
          <p:spPr>
            <a:xfrm>
              <a:off x="5267954" y="1109101"/>
              <a:ext cx="3037846"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四是以商招商扩成果</a:t>
              </a:r>
              <a:endParaRPr lang="zh-CN" altLang="en-US" b="1" dirty="0">
                <a:solidFill>
                  <a:schemeClr val="bg1"/>
                </a:solidFill>
                <a:cs typeface="+mn-ea"/>
                <a:sym typeface="+mn-lt"/>
              </a:endParaRPr>
            </a:p>
          </p:txBody>
        </p:sp>
        <p:cxnSp>
          <p:nvCxnSpPr>
            <p:cNvPr id="32" name="直接连接符 31"/>
            <p:cNvCxnSpPr/>
            <p:nvPr/>
          </p:nvCxnSpPr>
          <p:spPr>
            <a:xfrm>
              <a:off x="4310646" y="1368657"/>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317502" y="4502125"/>
            <a:ext cx="11643857" cy="2042108"/>
            <a:chOff x="419102" y="4502125"/>
            <a:chExt cx="11643857" cy="2042108"/>
          </a:xfrm>
        </p:grpSpPr>
        <p:sp>
          <p:nvSpPr>
            <p:cNvPr id="24" name="矩形 23"/>
            <p:cNvSpPr/>
            <p:nvPr/>
          </p:nvSpPr>
          <p:spPr>
            <a:xfrm>
              <a:off x="419102" y="4742753"/>
              <a:ext cx="11569698" cy="1801480"/>
            </a:xfrm>
            <a:prstGeom prst="rect">
              <a:avLst/>
            </a:prstGeom>
            <a:gradFill>
              <a:gsLst>
                <a:gs pos="100000">
                  <a:srgbClr val="0070C0">
                    <a:alpha val="7000"/>
                  </a:srgbClr>
                </a:gs>
                <a:gs pos="0">
                  <a:schemeClr val="accent1">
                    <a:alpha val="0"/>
                  </a:schemeClr>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grpSp>
          <p:nvGrpSpPr>
            <p:cNvPr id="9" name="组合 8"/>
            <p:cNvGrpSpPr/>
            <p:nvPr/>
          </p:nvGrpSpPr>
          <p:grpSpPr>
            <a:xfrm>
              <a:off x="484187" y="4502125"/>
              <a:ext cx="11578772" cy="2003909"/>
              <a:chOff x="549592" y="4395664"/>
              <a:chExt cx="11578772" cy="2003909"/>
            </a:xfrm>
          </p:grpSpPr>
          <p:sp>
            <p:nvSpPr>
              <p:cNvPr id="25" name="文本框 24"/>
              <p:cNvSpPr txBox="true"/>
              <p:nvPr/>
            </p:nvSpPr>
            <p:spPr>
              <a:xfrm>
                <a:off x="549592" y="4831123"/>
                <a:ext cx="11353798" cy="1568450"/>
              </a:xfrm>
              <a:prstGeom prst="rect">
                <a:avLst/>
              </a:prstGeom>
              <a:noFill/>
            </p:spPr>
            <p:txBody>
              <a:bodyPr wrap="square">
                <a:spAutoFit/>
              </a:bodyPr>
              <a:lstStyle/>
              <a:p>
                <a:pPr marL="285750" marR="0" indent="-285750" algn="just">
                  <a:lnSpc>
                    <a:spcPct val="150000"/>
                  </a:lnSpc>
                  <a:spcBef>
                    <a:spcPts val="0"/>
                  </a:spcBef>
                  <a:buClr>
                    <a:srgbClr val="228DCF"/>
                  </a:buClr>
                  <a:buFont typeface="Wingdings" panose="05000000000000000000" pitchFamily="2" charset="2"/>
                  <a:buChar char="p"/>
                </a:pPr>
                <a:r>
                  <a:rPr lang="zh-CN" altLang="en-US" sz="1600" kern="100" spc="30" dirty="0">
                    <a:solidFill>
                      <a:schemeClr val="tx1">
                        <a:lumMod val="95000"/>
                        <a:lumOff val="5000"/>
                      </a:schemeClr>
                    </a:solidFill>
                    <a:effectLst/>
                    <a:cs typeface="+mn-ea"/>
                    <a:sym typeface="+mn-lt"/>
                  </a:rPr>
                  <a:t>鼓励市内企业开展</a:t>
                </a:r>
                <a:r>
                  <a:rPr lang="zh-CN" altLang="en-US" sz="1600" b="1" kern="100" spc="30" dirty="0">
                    <a:solidFill>
                      <a:srgbClr val="C00000"/>
                    </a:solidFill>
                    <a:effectLst/>
                    <a:cs typeface="+mn-ea"/>
                    <a:sym typeface="+mn-lt"/>
                  </a:rPr>
                  <a:t>跨国并购</a:t>
                </a:r>
                <a:r>
                  <a:rPr lang="zh-CN" altLang="en-US" sz="1600" kern="100" spc="30" dirty="0">
                    <a:solidFill>
                      <a:schemeClr val="tx1">
                        <a:lumMod val="95000"/>
                        <a:lumOff val="5000"/>
                      </a:schemeClr>
                    </a:solidFill>
                    <a:effectLst/>
                    <a:cs typeface="+mn-ea"/>
                    <a:sym typeface="+mn-lt"/>
                  </a:rPr>
                  <a:t>、</a:t>
                </a:r>
                <a:r>
                  <a:rPr lang="zh-CN" altLang="en-US" sz="1600" b="1" kern="100" spc="30" dirty="0">
                    <a:solidFill>
                      <a:srgbClr val="C00000"/>
                    </a:solidFill>
                    <a:effectLst/>
                    <a:cs typeface="+mn-ea"/>
                    <a:sym typeface="+mn-lt"/>
                  </a:rPr>
                  <a:t>境外上市</a:t>
                </a:r>
                <a:r>
                  <a:rPr lang="zh-CN" altLang="en-US" sz="1600" kern="100" spc="30" dirty="0">
                    <a:solidFill>
                      <a:schemeClr val="tx1">
                        <a:lumMod val="95000"/>
                        <a:lumOff val="5000"/>
                      </a:schemeClr>
                    </a:solidFill>
                    <a:effectLst/>
                    <a:cs typeface="+mn-ea"/>
                    <a:sym typeface="+mn-lt"/>
                  </a:rPr>
                  <a:t>等，利用全球创新资源要素做大做强后返回聊城投资。建立健全外商投资全流程服务体系，进一步提升外商投资便利化水平。</a:t>
                </a:r>
                <a:endParaRPr lang="en-US" altLang="zh-CN" sz="1600" kern="100" spc="30" dirty="0">
                  <a:solidFill>
                    <a:schemeClr val="tx1">
                      <a:lumMod val="95000"/>
                      <a:lumOff val="5000"/>
                    </a:schemeClr>
                  </a:solidFill>
                  <a:effectLst/>
                  <a:cs typeface="+mn-ea"/>
                  <a:sym typeface="+mn-lt"/>
                </a:endParaRPr>
              </a:p>
              <a:p>
                <a:pPr marL="285750" marR="0" indent="-285750" algn="just">
                  <a:lnSpc>
                    <a:spcPct val="150000"/>
                  </a:lnSpc>
                  <a:spcBef>
                    <a:spcPts val="0"/>
                  </a:spcBef>
                  <a:buClr>
                    <a:srgbClr val="228DCF"/>
                  </a:buClr>
                  <a:buFont typeface="Wingdings" panose="05000000000000000000" pitchFamily="2" charset="2"/>
                  <a:buChar char="p"/>
                </a:pPr>
                <a:r>
                  <a:rPr lang="zh-CN" altLang="en-US" sz="1600" kern="100" spc="30" dirty="0">
                    <a:solidFill>
                      <a:schemeClr val="tx1">
                        <a:lumMod val="95000"/>
                        <a:lumOff val="5000"/>
                      </a:schemeClr>
                    </a:solidFill>
                    <a:effectLst/>
                    <a:cs typeface="+mn-ea"/>
                    <a:sym typeface="+mn-lt"/>
                  </a:rPr>
                  <a:t>深入推行</a:t>
                </a:r>
                <a:r>
                  <a:rPr lang="zh-CN" altLang="en-US" sz="1600" b="1" kern="100" spc="30" dirty="0">
                    <a:solidFill>
                      <a:srgbClr val="C00000"/>
                    </a:solidFill>
                    <a:effectLst/>
                    <a:cs typeface="+mn-ea"/>
                    <a:sym typeface="+mn-lt"/>
                  </a:rPr>
                  <a:t>重点招商项目“服务专员”制度</a:t>
                </a:r>
                <a:r>
                  <a:rPr lang="zh-CN" altLang="en-US" sz="1600" kern="100" spc="30" dirty="0">
                    <a:solidFill>
                      <a:schemeClr val="tx1">
                        <a:lumMod val="95000"/>
                        <a:lumOff val="5000"/>
                      </a:schemeClr>
                    </a:solidFill>
                    <a:effectLst/>
                    <a:cs typeface="+mn-ea"/>
                    <a:sym typeface="+mn-lt"/>
                  </a:rPr>
                  <a:t>和</a:t>
                </a:r>
                <a:r>
                  <a:rPr lang="zh-CN" altLang="en-US" sz="1600" b="1" kern="100" spc="30" dirty="0">
                    <a:solidFill>
                      <a:srgbClr val="C00000"/>
                    </a:solidFill>
                    <a:effectLst/>
                    <a:cs typeface="+mn-ea"/>
                    <a:sym typeface="+mn-lt"/>
                  </a:rPr>
                  <a:t>重点外资企业“服务大使”制度</a:t>
                </a:r>
                <a:r>
                  <a:rPr lang="zh-CN" altLang="en-US" sz="1600" kern="100" spc="30" dirty="0">
                    <a:solidFill>
                      <a:schemeClr val="tx1">
                        <a:lumMod val="95000"/>
                        <a:lumOff val="5000"/>
                      </a:schemeClr>
                    </a:solidFill>
                    <a:effectLst/>
                    <a:cs typeface="+mn-ea"/>
                    <a:sym typeface="+mn-lt"/>
                  </a:rPr>
                  <a:t>，前移服务关口，及时协调解决项目在洽谈、签约、落地过程中的问题，努力营造</a:t>
                </a:r>
                <a:r>
                  <a:rPr lang="zh-CN" altLang="en-US" sz="1600" b="1" kern="100" spc="30" dirty="0">
                    <a:solidFill>
                      <a:srgbClr val="0070C0"/>
                    </a:solidFill>
                    <a:effectLst/>
                    <a:cs typeface="+mn-ea"/>
                    <a:sym typeface="+mn-lt"/>
                  </a:rPr>
                  <a:t>“引商、亲商、安商、富商”</a:t>
                </a:r>
                <a:r>
                  <a:rPr lang="zh-CN" altLang="en-US" sz="1600" kern="100" spc="30" dirty="0">
                    <a:solidFill>
                      <a:schemeClr val="tx1">
                        <a:lumMod val="95000"/>
                        <a:lumOff val="5000"/>
                      </a:schemeClr>
                    </a:solidFill>
                    <a:effectLst/>
                    <a:cs typeface="+mn-ea"/>
                    <a:sym typeface="+mn-lt"/>
                  </a:rPr>
                  <a:t>的良好氛围。</a:t>
                </a:r>
                <a:endParaRPr lang="zh-CN" altLang="en-US" sz="1050" kern="100" dirty="0">
                  <a:solidFill>
                    <a:schemeClr val="tx1">
                      <a:lumMod val="95000"/>
                      <a:lumOff val="5000"/>
                    </a:schemeClr>
                  </a:solidFill>
                  <a:effectLst/>
                  <a:cs typeface="+mn-ea"/>
                  <a:sym typeface="+mn-lt"/>
                </a:endParaRPr>
              </a:p>
            </p:txBody>
          </p:sp>
          <p:sp>
            <p:nvSpPr>
              <p:cNvPr id="33" name="文本框 32"/>
              <p:cNvSpPr txBox="true"/>
              <p:nvPr/>
            </p:nvSpPr>
            <p:spPr>
              <a:xfrm>
                <a:off x="549592" y="4395664"/>
                <a:ext cx="11578772" cy="429605"/>
              </a:xfrm>
              <a:prstGeom prst="rect">
                <a:avLst/>
              </a:prstGeom>
              <a:noFill/>
            </p:spPr>
            <p:txBody>
              <a:bodyPr wrap="square">
                <a:spAutoFit/>
              </a:bodyPr>
              <a:lstStyle/>
              <a:p>
                <a:pPr marL="285750" marR="0" indent="-285750" algn="l">
                  <a:lnSpc>
                    <a:spcPts val="3000"/>
                  </a:lnSpc>
                  <a:spcBef>
                    <a:spcPts val="0"/>
                  </a:spcBef>
                  <a:spcAft>
                    <a:spcPts val="0"/>
                  </a:spcAft>
                  <a:buClr>
                    <a:srgbClr val="228DCF"/>
                  </a:buClr>
                  <a:buFont typeface="Wingdings" panose="05000000000000000000" pitchFamily="2" charset="2"/>
                  <a:buChar char="p"/>
                </a:pPr>
                <a:r>
                  <a:rPr lang="zh-CN" altLang="en-US" sz="1600" kern="100" spc="30" dirty="0">
                    <a:solidFill>
                      <a:schemeClr val="tx1">
                        <a:lumMod val="95000"/>
                        <a:lumOff val="5000"/>
                      </a:schemeClr>
                    </a:solidFill>
                    <a:cs typeface="+mn-ea"/>
                  </a:rPr>
                  <a:t>突出对希杰、耐克森等龙头企业的“二次招商”、“以企招商”，吸引其更多投资或更多配套企业投资，形成产业链集群。</a:t>
                </a:r>
                <a:endParaRPr lang="en-US" altLang="zh-CN" sz="1600" kern="100" spc="30" dirty="0">
                  <a:solidFill>
                    <a:schemeClr val="tx1">
                      <a:lumMod val="95000"/>
                      <a:lumOff val="5000"/>
                    </a:schemeClr>
                  </a:solidFill>
                  <a:cs typeface="+mn-ea"/>
                </a:endParaRPr>
              </a:p>
            </p:txBody>
          </p:sp>
        </p:grpSp>
      </p:gr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anim calcmode="lin" valueType="num">
                                      <p:cBhvr>
                                        <p:cTn id="12" dur="500" fill="hold"/>
                                        <p:tgtEl>
                                          <p:spTgt spid="23"/>
                                        </p:tgtEl>
                                        <p:attrNameLst>
                                          <p:attrName>ppt_x</p:attrName>
                                        </p:attrNameLst>
                                      </p:cBhvr>
                                      <p:tavLst>
                                        <p:tav tm="0">
                                          <p:val>
                                            <p:strVal val="#ppt_x"/>
                                          </p:val>
                                        </p:tav>
                                        <p:tav tm="100000">
                                          <p:val>
                                            <p:strVal val="#ppt_x"/>
                                          </p:val>
                                        </p:tav>
                                      </p:tavLst>
                                    </p:anim>
                                    <p:anim calcmode="lin" valueType="num">
                                      <p:cBhvr>
                                        <p:cTn id="13" dur="500" fill="hold"/>
                                        <p:tgtEl>
                                          <p:spTgt spid="2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anim calcmode="lin" valueType="num">
                                      <p:cBhvr>
                                        <p:cTn id="17" dur="500" fill="hold"/>
                                        <p:tgtEl>
                                          <p:spTgt spid="8"/>
                                        </p:tgtEl>
                                        <p:attrNameLst>
                                          <p:attrName>ppt_x</p:attrName>
                                        </p:attrNameLst>
                                      </p:cBhvr>
                                      <p:tavLst>
                                        <p:tav tm="0">
                                          <p:val>
                                            <p:strVal val="#ppt_x"/>
                                          </p:val>
                                        </p:tav>
                                        <p:tav tm="100000">
                                          <p:val>
                                            <p:strVal val="#ppt_x"/>
                                          </p:val>
                                        </p:tav>
                                      </p:tavLst>
                                    </p:anim>
                                    <p:anim calcmode="lin" valueType="num">
                                      <p:cBhvr>
                                        <p:cTn id="18" dur="50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strVal val="#ppt_x"/>
                                          </p:val>
                                        </p:tav>
                                        <p:tav tm="100000">
                                          <p:val>
                                            <p:strVal val="#ppt_x"/>
                                          </p:val>
                                        </p:tav>
                                      </p:tavLst>
                                    </p:anim>
                                    <p:anim calcmode="lin" valueType="num">
                                      <p:cBhvr>
                                        <p:cTn id="23" dur="500" fill="hold"/>
                                        <p:tgtEl>
                                          <p:spTgt spid="1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anim calcmode="lin" valueType="num">
                                      <p:cBhvr>
                                        <p:cTn id="27" dur="500" fill="hold"/>
                                        <p:tgtEl>
                                          <p:spTgt spid="13"/>
                                        </p:tgtEl>
                                        <p:attrNameLst>
                                          <p:attrName>ppt_x</p:attrName>
                                        </p:attrNameLst>
                                      </p:cBhvr>
                                      <p:tavLst>
                                        <p:tav tm="0">
                                          <p:val>
                                            <p:strVal val="#ppt_x"/>
                                          </p:val>
                                        </p:tav>
                                        <p:tav tm="100000">
                                          <p:val>
                                            <p:strVal val="#ppt_x"/>
                                          </p:val>
                                        </p:tav>
                                      </p:tavLst>
                                    </p:anim>
                                    <p:anim calcmode="lin" valueType="num">
                                      <p:cBhvr>
                                        <p:cTn id="28" dur="5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anim calcmode="lin" valueType="num">
                                      <p:cBhvr>
                                        <p:cTn id="32" dur="500" fill="hold"/>
                                        <p:tgtEl>
                                          <p:spTgt spid="19"/>
                                        </p:tgtEl>
                                        <p:attrNameLst>
                                          <p:attrName>ppt_x</p:attrName>
                                        </p:attrNameLst>
                                      </p:cBhvr>
                                      <p:tavLst>
                                        <p:tav tm="0">
                                          <p:val>
                                            <p:strVal val="#ppt_x"/>
                                          </p:val>
                                        </p:tav>
                                        <p:tav tm="100000">
                                          <p:val>
                                            <p:strVal val="#ppt_x"/>
                                          </p:val>
                                        </p:tav>
                                      </p:tavLst>
                                    </p:anim>
                                    <p:anim calcmode="lin" valueType="num">
                                      <p:cBhvr>
                                        <p:cTn id="33" dur="5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22" presetClass="entr" presetSubtype="1"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true"/>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171450"/>
            <a:ext cx="12192000" cy="711200"/>
            <a:chOff x="0" y="171450"/>
            <a:chExt cx="12192000" cy="711200"/>
          </a:xfrm>
        </p:grpSpPr>
        <p:grpSp>
          <p:nvGrpSpPr>
            <p:cNvPr id="21" name="组合 20"/>
            <p:cNvGrpSpPr/>
            <p:nvPr/>
          </p:nvGrpSpPr>
          <p:grpSpPr>
            <a:xfrm>
              <a:off x="0" y="171450"/>
              <a:ext cx="12192000" cy="711200"/>
              <a:chOff x="0" y="171450"/>
              <a:chExt cx="12192000" cy="711200"/>
            </a:xfrm>
          </p:grpSpPr>
          <p:sp>
            <p:nvSpPr>
              <p:cNvPr id="26" name="矩形 2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2"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8" name="组合 27"/>
          <p:cNvGrpSpPr/>
          <p:nvPr/>
        </p:nvGrpSpPr>
        <p:grpSpPr>
          <a:xfrm>
            <a:off x="451946" y="1117601"/>
            <a:ext cx="3710151" cy="502112"/>
            <a:chOff x="539453" y="1326689"/>
            <a:chExt cx="3076928" cy="502112"/>
          </a:xfrm>
        </p:grpSpPr>
        <p:sp>
          <p:nvSpPr>
            <p:cNvPr id="29" name="矩形: 圆角 28"/>
            <p:cNvSpPr/>
            <p:nvPr/>
          </p:nvSpPr>
          <p:spPr>
            <a:xfrm>
              <a:off x="550131" y="1326689"/>
              <a:ext cx="3066250"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文本框 29"/>
            <p:cNvSpPr txBox="true"/>
            <p:nvPr/>
          </p:nvSpPr>
          <p:spPr>
            <a:xfrm>
              <a:off x="539453" y="1364990"/>
              <a:ext cx="2896568" cy="400110"/>
            </a:xfrm>
            <a:prstGeom prst="rect">
              <a:avLst/>
            </a:prstGeom>
            <a:noFill/>
          </p:spPr>
          <p:txBody>
            <a:bodyPr wrap="square" rtlCol="0">
              <a:spAutoFit/>
            </a:bodyPr>
            <a:lstStyle/>
            <a:p>
              <a:r>
                <a:rPr lang="zh-CN" altLang="en-US" sz="2000" b="1" kern="100" dirty="0">
                  <a:solidFill>
                    <a:srgbClr val="0070C0"/>
                  </a:solidFill>
                  <a:cs typeface="+mn-ea"/>
                  <a:sym typeface="+mn-lt"/>
                </a:rPr>
                <a:t>（七）开发区改革攻坚工程</a:t>
              </a:r>
              <a:endParaRPr lang="en-US" altLang="zh-CN" sz="2000" b="1" kern="100" dirty="0">
                <a:solidFill>
                  <a:srgbClr val="0070C0"/>
                </a:solidFill>
                <a:cs typeface="+mn-ea"/>
                <a:sym typeface="+mn-lt"/>
              </a:endParaRPr>
            </a:p>
          </p:txBody>
        </p:sp>
      </p:grpSp>
      <p:grpSp>
        <p:nvGrpSpPr>
          <p:cNvPr id="42" name="组合 41"/>
          <p:cNvGrpSpPr/>
          <p:nvPr/>
        </p:nvGrpSpPr>
        <p:grpSpPr>
          <a:xfrm>
            <a:off x="858836" y="2105720"/>
            <a:ext cx="9390066" cy="3977254"/>
            <a:chOff x="858836" y="2105720"/>
            <a:chExt cx="9390066" cy="3977254"/>
          </a:xfrm>
        </p:grpSpPr>
        <p:sp>
          <p:nvSpPr>
            <p:cNvPr id="40" name="矩形 39"/>
            <p:cNvSpPr/>
            <p:nvPr/>
          </p:nvSpPr>
          <p:spPr>
            <a:xfrm rot="5400000">
              <a:off x="3565242" y="-600686"/>
              <a:ext cx="3977254" cy="9390066"/>
            </a:xfrm>
            <a:prstGeom prst="rect">
              <a:avLst/>
            </a:prstGeom>
            <a:gradFill>
              <a:gsLst>
                <a:gs pos="100000">
                  <a:srgbClr val="0070C0">
                    <a:alpha val="7000"/>
                  </a:srgbClr>
                </a:gs>
                <a:gs pos="0">
                  <a:schemeClr val="accent1">
                    <a:alpha val="0"/>
                  </a:schemeClr>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sp>
          <p:nvSpPr>
            <p:cNvPr id="34" name="文本框 33"/>
            <p:cNvSpPr txBox="true"/>
            <p:nvPr/>
          </p:nvSpPr>
          <p:spPr>
            <a:xfrm>
              <a:off x="957421" y="2547042"/>
              <a:ext cx="7259479" cy="3103880"/>
            </a:xfrm>
            <a:prstGeom prst="rect">
              <a:avLst/>
            </a:prstGeom>
            <a:noFill/>
          </p:spPr>
          <p:txBody>
            <a:bodyPr wrap="square">
              <a:spAutoFit/>
            </a:bodyPr>
            <a:lstStyle/>
            <a:p>
              <a:pPr marL="285750" indent="-285750">
                <a:lnSpc>
                  <a:spcPct val="160000"/>
                </a:lnSpc>
                <a:spcAft>
                  <a:spcPts val="1000"/>
                </a:spcAft>
                <a:buClr>
                  <a:srgbClr val="0070C0"/>
                </a:buClr>
                <a:buFont typeface="Wingdings" panose="05000000000000000000" pitchFamily="2" charset="2"/>
                <a:buChar char="Ø"/>
              </a:pPr>
              <a:r>
                <a:rPr lang="en-US" altLang="zh-CN" sz="1600" kern="100" spc="30" dirty="0" smtClean="0">
                  <a:solidFill>
                    <a:schemeClr val="tx1">
                      <a:lumMod val="95000"/>
                      <a:lumOff val="5000"/>
                    </a:schemeClr>
                  </a:solidFill>
                  <a:cs typeface="+mn-ea"/>
                </a:rPr>
                <a:t>6</a:t>
              </a:r>
              <a:r>
                <a:rPr lang="zh-CN" altLang="en-US" sz="1600" kern="100" spc="30" dirty="0">
                  <a:solidFill>
                    <a:schemeClr val="tx1">
                      <a:lumMod val="95000"/>
                      <a:lumOff val="5000"/>
                    </a:schemeClr>
                  </a:solidFill>
                  <a:cs typeface="+mn-ea"/>
                </a:rPr>
                <a:t>月</a:t>
              </a:r>
              <a:r>
                <a:rPr lang="en-US" altLang="zh-CN" sz="1600" kern="100" spc="30" dirty="0">
                  <a:solidFill>
                    <a:schemeClr val="tx1">
                      <a:lumMod val="95000"/>
                      <a:lumOff val="5000"/>
                    </a:schemeClr>
                  </a:solidFill>
                  <a:cs typeface="+mn-ea"/>
                </a:rPr>
                <a:t>6</a:t>
              </a:r>
              <a:r>
                <a:rPr lang="zh-CN" altLang="en-US" sz="1600" kern="100" spc="30" dirty="0">
                  <a:solidFill>
                    <a:schemeClr val="tx1">
                      <a:lumMod val="95000"/>
                      <a:lumOff val="5000"/>
                    </a:schemeClr>
                  </a:solidFill>
                  <a:cs typeface="+mn-ea"/>
                </a:rPr>
                <a:t>日</a:t>
              </a:r>
              <a:r>
                <a:rPr lang="en-US" altLang="zh-CN" sz="1600" kern="100" spc="30" dirty="0">
                  <a:solidFill>
                    <a:schemeClr val="tx1">
                      <a:lumMod val="95000"/>
                      <a:lumOff val="5000"/>
                    </a:schemeClr>
                  </a:solidFill>
                  <a:cs typeface="+mn-ea"/>
                </a:rPr>
                <a:t>-8</a:t>
              </a:r>
              <a:r>
                <a:rPr lang="zh-CN" altLang="en-US" sz="1600" kern="100" spc="30" dirty="0">
                  <a:solidFill>
                    <a:schemeClr val="tx1">
                      <a:lumMod val="95000"/>
                      <a:lumOff val="5000"/>
                    </a:schemeClr>
                  </a:solidFill>
                  <a:cs typeface="+mn-ea"/>
                </a:rPr>
                <a:t>日，王刚副市长带领商务局、科技局及</a:t>
              </a:r>
              <a:r>
                <a:rPr lang="en-US" altLang="zh-CN" sz="1600" kern="100" spc="30" dirty="0">
                  <a:solidFill>
                    <a:schemeClr val="tx1">
                      <a:lumMod val="95000"/>
                      <a:lumOff val="5000"/>
                    </a:schemeClr>
                  </a:solidFill>
                  <a:cs typeface="+mn-ea"/>
                </a:rPr>
                <a:t>10</a:t>
              </a:r>
              <a:r>
                <a:rPr lang="zh-CN" altLang="en-US" sz="1600" kern="100" spc="30" dirty="0">
                  <a:solidFill>
                    <a:schemeClr val="tx1">
                      <a:lumMod val="95000"/>
                      <a:lumOff val="5000"/>
                    </a:schemeClr>
                  </a:solidFill>
                  <a:cs typeface="+mn-ea"/>
                </a:rPr>
                <a:t>个开发区、度假区赴济宁、枣庄、临沂、济南、德州</a:t>
              </a:r>
              <a:r>
                <a:rPr lang="en-US" altLang="zh-CN" sz="1600" kern="100" spc="30" dirty="0">
                  <a:solidFill>
                    <a:schemeClr val="tx1">
                      <a:lumMod val="95000"/>
                      <a:lumOff val="5000"/>
                    </a:schemeClr>
                  </a:solidFill>
                  <a:cs typeface="+mn-ea"/>
                </a:rPr>
                <a:t>5</a:t>
              </a:r>
              <a:r>
                <a:rPr lang="zh-CN" altLang="en-US" sz="1600" kern="100" spc="30" dirty="0">
                  <a:solidFill>
                    <a:schemeClr val="tx1">
                      <a:lumMod val="95000"/>
                      <a:lumOff val="5000"/>
                    </a:schemeClr>
                  </a:solidFill>
                  <a:cs typeface="+mn-ea"/>
                </a:rPr>
                <a:t>市学习考察先进开发区高质量发展经验做法</a:t>
              </a:r>
              <a:r>
                <a:rPr lang="zh-CN" altLang="en-US" sz="1600" kern="100" spc="30" dirty="0" smtClean="0">
                  <a:solidFill>
                    <a:schemeClr val="tx1">
                      <a:lumMod val="95000"/>
                      <a:lumOff val="5000"/>
                    </a:schemeClr>
                  </a:solidFill>
                  <a:cs typeface="+mn-ea"/>
                </a:rPr>
                <a:t>。</a:t>
              </a:r>
              <a:endParaRPr lang="en-US" altLang="zh-CN" sz="1600" kern="100" spc="30" dirty="0" smtClean="0">
                <a:solidFill>
                  <a:schemeClr val="tx1">
                    <a:lumMod val="95000"/>
                    <a:lumOff val="5000"/>
                  </a:schemeClr>
                </a:solidFill>
                <a:cs typeface="+mn-ea"/>
              </a:endParaRPr>
            </a:p>
            <a:p>
              <a:pPr marL="285750" indent="-285750">
                <a:lnSpc>
                  <a:spcPct val="160000"/>
                </a:lnSpc>
                <a:spcAft>
                  <a:spcPts val="1000"/>
                </a:spcAft>
                <a:buClr>
                  <a:srgbClr val="0070C0"/>
                </a:buClr>
                <a:buFont typeface="Wingdings" panose="05000000000000000000" pitchFamily="2" charset="2"/>
                <a:buChar char="Ø"/>
              </a:pPr>
              <a:r>
                <a:rPr lang="en-US" altLang="zh-CN" sz="1600" kern="100" spc="30" dirty="0" smtClean="0">
                  <a:solidFill>
                    <a:schemeClr val="tx1">
                      <a:lumMod val="95000"/>
                      <a:lumOff val="5000"/>
                    </a:schemeClr>
                  </a:solidFill>
                  <a:cs typeface="+mn-ea"/>
                </a:rPr>
                <a:t>6</a:t>
              </a:r>
              <a:r>
                <a:rPr lang="zh-CN" altLang="en-US" sz="1600" kern="100" spc="30" dirty="0">
                  <a:solidFill>
                    <a:schemeClr val="tx1">
                      <a:lumMod val="95000"/>
                      <a:lumOff val="5000"/>
                    </a:schemeClr>
                  </a:solidFill>
                  <a:cs typeface="+mn-ea"/>
                </a:rPr>
                <a:t>月</a:t>
              </a:r>
              <a:r>
                <a:rPr lang="en-US" altLang="zh-CN" sz="1600" kern="100" spc="30" dirty="0">
                  <a:solidFill>
                    <a:schemeClr val="tx1">
                      <a:lumMod val="95000"/>
                      <a:lumOff val="5000"/>
                    </a:schemeClr>
                  </a:solidFill>
                  <a:cs typeface="+mn-ea"/>
                </a:rPr>
                <a:t>9</a:t>
              </a:r>
              <a:r>
                <a:rPr lang="zh-CN" altLang="en-US" sz="1600" kern="100" spc="30" dirty="0">
                  <a:solidFill>
                    <a:schemeClr val="tx1">
                      <a:lumMod val="95000"/>
                      <a:lumOff val="5000"/>
                    </a:schemeClr>
                  </a:solidFill>
                  <a:cs typeface="+mn-ea"/>
                </a:rPr>
                <a:t>日，张百顺市长到市经开区调研座谈，提出了要把开发区打造成为产业升级先行区、对外开放先行区、产城融合先行区、创新创业先行区、安全发展先行区的目标要求</a:t>
              </a:r>
              <a:r>
                <a:rPr lang="zh-CN" altLang="en-US" sz="1600" kern="100" spc="30" dirty="0" smtClean="0">
                  <a:solidFill>
                    <a:schemeClr val="tx1">
                      <a:lumMod val="95000"/>
                      <a:lumOff val="5000"/>
                    </a:schemeClr>
                  </a:solidFill>
                  <a:cs typeface="+mn-ea"/>
                </a:rPr>
                <a:t>。</a:t>
              </a:r>
              <a:endParaRPr lang="en-US" altLang="zh-CN" sz="1600" kern="100" spc="30" dirty="0" smtClean="0">
                <a:solidFill>
                  <a:schemeClr val="tx1">
                    <a:lumMod val="95000"/>
                    <a:lumOff val="5000"/>
                  </a:schemeClr>
                </a:solidFill>
                <a:cs typeface="+mn-ea"/>
              </a:endParaRPr>
            </a:p>
            <a:p>
              <a:pPr marL="285750" indent="-285750">
                <a:lnSpc>
                  <a:spcPct val="160000"/>
                </a:lnSpc>
                <a:spcAft>
                  <a:spcPts val="1000"/>
                </a:spcAft>
                <a:buClr>
                  <a:srgbClr val="0070C0"/>
                </a:buClr>
                <a:buFont typeface="Wingdings" panose="05000000000000000000" pitchFamily="2" charset="2"/>
                <a:buChar char="Ø"/>
              </a:pPr>
              <a:r>
                <a:rPr lang="zh-CN" altLang="en-US" sz="1600" kern="100" spc="30" dirty="0" smtClean="0">
                  <a:solidFill>
                    <a:schemeClr val="tx1">
                      <a:lumMod val="95000"/>
                      <a:lumOff val="5000"/>
                    </a:schemeClr>
                  </a:solidFill>
                  <a:cs typeface="+mn-ea"/>
                </a:rPr>
                <a:t>下一步</a:t>
              </a:r>
              <a:r>
                <a:rPr lang="zh-CN" altLang="en-US" sz="1600" kern="100" spc="30" dirty="0">
                  <a:solidFill>
                    <a:schemeClr val="tx1">
                      <a:lumMod val="95000"/>
                      <a:lumOff val="5000"/>
                    </a:schemeClr>
                  </a:solidFill>
                  <a:cs typeface="+mn-ea"/>
                </a:rPr>
                <a:t>，我们将按照市委、市政府要求，大力开展开发区改革发展攻坚行动，推动开发区高质量发展。</a:t>
              </a:r>
              <a:endParaRPr lang="zh-CN" altLang="en-US" sz="1600" kern="100" spc="30" dirty="0">
                <a:solidFill>
                  <a:schemeClr val="tx1">
                    <a:lumMod val="95000"/>
                    <a:lumOff val="5000"/>
                  </a:schemeClr>
                </a:solidFill>
                <a:cs typeface="+mn-ea"/>
              </a:endParaRPr>
            </a:p>
          </p:txBody>
        </p:sp>
      </p:grpSp>
      <p:pic>
        <p:nvPicPr>
          <p:cNvPr id="39" name="图片 38"/>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8463619" y="2130819"/>
            <a:ext cx="2980335" cy="1986890"/>
          </a:xfrm>
          <a:prstGeom prst="rect">
            <a:avLst/>
          </a:prstGeom>
          <a:ln w="50800" cap="sq" cmpd="thickThin">
            <a:solidFill>
              <a:srgbClr val="0070C0"/>
            </a:solidFill>
            <a:prstDash val="solid"/>
            <a:miter lim="800000"/>
            <a:headEnd/>
            <a:tailEnd/>
          </a:ln>
          <a:effectLst>
            <a:innerShdw blurRad="76200">
              <a:srgbClr val="000000"/>
            </a:innerShdw>
          </a:effectLst>
        </p:spPr>
      </p:pic>
      <p:pic>
        <p:nvPicPr>
          <p:cNvPr id="41" name="图片 40"/>
          <p:cNvPicPr>
            <a:picLocks noChangeAspect="true"/>
          </p:cNvPicPr>
          <p:nvPr/>
        </p:nvPicPr>
        <p:blipFill>
          <a:blip r:embed="rId2" cstate="print">
            <a:extLst>
              <a:ext uri="{28A0092B-C50C-407E-A947-70E740481C1C}">
                <a14:useLocalDpi xmlns:a14="http://schemas.microsoft.com/office/drawing/2010/main" val="false"/>
              </a:ext>
            </a:extLst>
          </a:blip>
          <a:stretch>
            <a:fillRect/>
          </a:stretch>
        </p:blipFill>
        <p:spPr>
          <a:xfrm>
            <a:off x="8464550" y="4356645"/>
            <a:ext cx="2978472" cy="1985648"/>
          </a:xfrm>
          <a:prstGeom prst="rect">
            <a:avLst/>
          </a:prstGeom>
          <a:ln w="50800" cap="sq" cmpd="thickThin">
            <a:solidFill>
              <a:srgbClr val="0070C0"/>
            </a:solidFill>
            <a:prstDash val="solid"/>
            <a:miter lim="800000"/>
            <a:headEnd/>
            <a:tailEnd/>
          </a:ln>
          <a:effectLst>
            <a:innerShdw blurRad="76200">
              <a:srgbClr val="000000"/>
            </a:innerShdw>
          </a:effectLst>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10" presetClass="entr" presetSubtype="0" fill="hold"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171450"/>
            <a:ext cx="12192000" cy="711200"/>
            <a:chOff x="0" y="171450"/>
            <a:chExt cx="12192000" cy="711200"/>
          </a:xfrm>
        </p:grpSpPr>
        <p:grpSp>
          <p:nvGrpSpPr>
            <p:cNvPr id="21" name="组合 20"/>
            <p:cNvGrpSpPr/>
            <p:nvPr/>
          </p:nvGrpSpPr>
          <p:grpSpPr>
            <a:xfrm>
              <a:off x="0" y="171450"/>
              <a:ext cx="12192000" cy="711200"/>
              <a:chOff x="0" y="171450"/>
              <a:chExt cx="12192000" cy="711200"/>
            </a:xfrm>
          </p:grpSpPr>
          <p:sp>
            <p:nvSpPr>
              <p:cNvPr id="26" name="矩形 2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2"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8" name="组合 27"/>
          <p:cNvGrpSpPr/>
          <p:nvPr/>
        </p:nvGrpSpPr>
        <p:grpSpPr>
          <a:xfrm>
            <a:off x="451946" y="1117601"/>
            <a:ext cx="3710151" cy="502112"/>
            <a:chOff x="539453" y="1326689"/>
            <a:chExt cx="3076928" cy="502112"/>
          </a:xfrm>
        </p:grpSpPr>
        <p:sp>
          <p:nvSpPr>
            <p:cNvPr id="29" name="矩形: 圆角 28"/>
            <p:cNvSpPr/>
            <p:nvPr/>
          </p:nvSpPr>
          <p:spPr>
            <a:xfrm>
              <a:off x="550131" y="1326689"/>
              <a:ext cx="3066250"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文本框 29"/>
            <p:cNvSpPr txBox="true"/>
            <p:nvPr/>
          </p:nvSpPr>
          <p:spPr>
            <a:xfrm>
              <a:off x="539453" y="1364990"/>
              <a:ext cx="2896568" cy="400110"/>
            </a:xfrm>
            <a:prstGeom prst="rect">
              <a:avLst/>
            </a:prstGeom>
            <a:noFill/>
          </p:spPr>
          <p:txBody>
            <a:bodyPr wrap="square" rtlCol="0">
              <a:spAutoFit/>
            </a:bodyPr>
            <a:lstStyle/>
            <a:p>
              <a:r>
                <a:rPr lang="zh-CN" altLang="en-US" sz="2000" b="1" kern="100" dirty="0">
                  <a:solidFill>
                    <a:srgbClr val="0070C0"/>
                  </a:solidFill>
                  <a:cs typeface="+mn-ea"/>
                  <a:sym typeface="+mn-lt"/>
                </a:rPr>
                <a:t>（七）开发区改革攻坚工程</a:t>
              </a:r>
              <a:endParaRPr lang="en-US" altLang="zh-CN" sz="2000" b="1" kern="100" dirty="0">
                <a:solidFill>
                  <a:srgbClr val="0070C0"/>
                </a:solidFill>
                <a:cs typeface="+mn-ea"/>
                <a:sym typeface="+mn-lt"/>
              </a:endParaRPr>
            </a:p>
          </p:txBody>
        </p:sp>
      </p:grpSp>
      <p:grpSp>
        <p:nvGrpSpPr>
          <p:cNvPr id="2" name="组合 1"/>
          <p:cNvGrpSpPr/>
          <p:nvPr/>
        </p:nvGrpSpPr>
        <p:grpSpPr>
          <a:xfrm>
            <a:off x="4310646" y="1109101"/>
            <a:ext cx="6055484" cy="502470"/>
            <a:chOff x="4310646" y="1109101"/>
            <a:chExt cx="6055484" cy="502470"/>
          </a:xfrm>
        </p:grpSpPr>
        <p:sp>
          <p:nvSpPr>
            <p:cNvPr id="31" name="矩形: 圆角 30"/>
            <p:cNvSpPr/>
            <p:nvPr/>
          </p:nvSpPr>
          <p:spPr>
            <a:xfrm>
              <a:off x="5267953" y="1109101"/>
              <a:ext cx="5098177"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一是实施“产业主导、项目为王”攻坚行动</a:t>
              </a:r>
              <a:endParaRPr lang="zh-CN" altLang="en-US" b="1" dirty="0">
                <a:solidFill>
                  <a:schemeClr val="bg1"/>
                </a:solidFill>
                <a:cs typeface="+mn-ea"/>
                <a:sym typeface="+mn-lt"/>
              </a:endParaRPr>
            </a:p>
          </p:txBody>
        </p:sp>
        <p:cxnSp>
          <p:nvCxnSpPr>
            <p:cNvPr id="32" name="直接连接符 31"/>
            <p:cNvCxnSpPr/>
            <p:nvPr/>
          </p:nvCxnSpPr>
          <p:spPr>
            <a:xfrm>
              <a:off x="4310646" y="1368657"/>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858836" y="2105720"/>
            <a:ext cx="9390066" cy="3977254"/>
            <a:chOff x="858836" y="2105720"/>
            <a:chExt cx="9390066" cy="3977254"/>
          </a:xfrm>
        </p:grpSpPr>
        <p:sp>
          <p:nvSpPr>
            <p:cNvPr id="40" name="矩形 39"/>
            <p:cNvSpPr/>
            <p:nvPr/>
          </p:nvSpPr>
          <p:spPr>
            <a:xfrm rot="5400000">
              <a:off x="3565242" y="-600686"/>
              <a:ext cx="3977254" cy="9390066"/>
            </a:xfrm>
            <a:prstGeom prst="rect">
              <a:avLst/>
            </a:prstGeom>
            <a:gradFill>
              <a:gsLst>
                <a:gs pos="100000">
                  <a:srgbClr val="0070C0">
                    <a:alpha val="7000"/>
                  </a:srgbClr>
                </a:gs>
                <a:gs pos="0">
                  <a:schemeClr val="accent1">
                    <a:alpha val="0"/>
                  </a:schemeClr>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sp>
          <p:nvSpPr>
            <p:cNvPr id="34" name="文本框 33"/>
            <p:cNvSpPr txBox="true"/>
            <p:nvPr/>
          </p:nvSpPr>
          <p:spPr>
            <a:xfrm>
              <a:off x="957421" y="2251767"/>
              <a:ext cx="7259479" cy="3578928"/>
            </a:xfrm>
            <a:prstGeom prst="rect">
              <a:avLst/>
            </a:prstGeom>
            <a:noFill/>
          </p:spPr>
          <p:txBody>
            <a:bodyPr wrap="square">
              <a:spAutoFit/>
            </a:bodyPr>
            <a:lstStyle/>
            <a:p>
              <a:pPr marL="285750" marR="0" indent="-285750" algn="l">
                <a:lnSpc>
                  <a:spcPct val="160000"/>
                </a:lnSpc>
                <a:spcBef>
                  <a:spcPts val="0"/>
                </a:spcBef>
                <a:spcAft>
                  <a:spcPts val="1000"/>
                </a:spcAft>
                <a:buClr>
                  <a:srgbClr val="0070C0"/>
                </a:buClr>
                <a:buFont typeface="Wingdings" panose="05000000000000000000" pitchFamily="2" charset="2"/>
                <a:buChar char="Ø"/>
              </a:pPr>
              <a:r>
                <a:rPr lang="zh-CN" altLang="en-US" sz="1600" kern="100" spc="30" dirty="0">
                  <a:solidFill>
                    <a:schemeClr val="tx1">
                      <a:lumMod val="95000"/>
                      <a:lumOff val="5000"/>
                    </a:schemeClr>
                  </a:solidFill>
                  <a:cs typeface="+mn-ea"/>
                </a:rPr>
                <a:t>坚持制造业强市不动摇，聚焦优势主导产业，对开发区企业进行全面梳理，根据产业发展规律，推动企业集聚发展和产业整合提升。</a:t>
              </a:r>
              <a:endParaRPr lang="en-US" altLang="zh-CN" sz="1600" kern="100" spc="30" dirty="0">
                <a:solidFill>
                  <a:schemeClr val="tx1">
                    <a:lumMod val="95000"/>
                    <a:lumOff val="5000"/>
                  </a:schemeClr>
                </a:solidFill>
                <a:cs typeface="+mn-ea"/>
              </a:endParaRPr>
            </a:p>
            <a:p>
              <a:pPr marL="285750" marR="0" indent="-285750" algn="l">
                <a:lnSpc>
                  <a:spcPct val="160000"/>
                </a:lnSpc>
                <a:spcBef>
                  <a:spcPts val="0"/>
                </a:spcBef>
                <a:spcAft>
                  <a:spcPts val="1000"/>
                </a:spcAft>
                <a:buClr>
                  <a:srgbClr val="0070C0"/>
                </a:buClr>
                <a:buFont typeface="Wingdings" panose="05000000000000000000" pitchFamily="2" charset="2"/>
                <a:buChar char="Ø"/>
              </a:pPr>
              <a:r>
                <a:rPr lang="zh-CN" altLang="en-US" sz="1600" kern="100" spc="30" dirty="0">
                  <a:solidFill>
                    <a:schemeClr val="tx1">
                      <a:lumMod val="95000"/>
                      <a:lumOff val="5000"/>
                    </a:schemeClr>
                  </a:solidFill>
                  <a:cs typeface="+mn-ea"/>
                </a:rPr>
                <a:t>指导开发区聚焦一至二个主导产业，加快“</a:t>
              </a:r>
              <a:r>
                <a:rPr lang="zh-CN" altLang="en-US" sz="1600" b="1" kern="100" spc="30" dirty="0">
                  <a:solidFill>
                    <a:srgbClr val="0070C0"/>
                  </a:solidFill>
                  <a:cs typeface="+mn-ea"/>
                </a:rPr>
                <a:t>一号产业</a:t>
              </a:r>
              <a:r>
                <a:rPr lang="zh-CN" altLang="en-US" sz="1600" kern="100" spc="30" dirty="0">
                  <a:solidFill>
                    <a:schemeClr val="tx1">
                      <a:lumMod val="95000"/>
                      <a:lumOff val="5000"/>
                    </a:schemeClr>
                  </a:solidFill>
                  <a:cs typeface="+mn-ea"/>
                </a:rPr>
                <a:t>”培育，壮大龙头骨干企业。</a:t>
              </a:r>
              <a:endParaRPr lang="en-US" altLang="zh-CN" sz="1600" kern="100" spc="30" dirty="0">
                <a:solidFill>
                  <a:schemeClr val="tx1">
                    <a:lumMod val="95000"/>
                    <a:lumOff val="5000"/>
                  </a:schemeClr>
                </a:solidFill>
                <a:cs typeface="+mn-ea"/>
              </a:endParaRPr>
            </a:p>
            <a:p>
              <a:pPr marL="285750" marR="0" indent="-285750" algn="l">
                <a:lnSpc>
                  <a:spcPct val="160000"/>
                </a:lnSpc>
                <a:spcBef>
                  <a:spcPts val="0"/>
                </a:spcBef>
                <a:spcAft>
                  <a:spcPts val="1000"/>
                </a:spcAft>
                <a:buClr>
                  <a:srgbClr val="0070C0"/>
                </a:buClr>
                <a:buFont typeface="Wingdings" panose="05000000000000000000" pitchFamily="2" charset="2"/>
                <a:buChar char="Ø"/>
              </a:pPr>
              <a:r>
                <a:rPr lang="zh-CN" altLang="en-US" sz="1600" kern="100" spc="30" dirty="0">
                  <a:solidFill>
                    <a:schemeClr val="tx1">
                      <a:lumMod val="95000"/>
                      <a:lumOff val="5000"/>
                    </a:schemeClr>
                  </a:solidFill>
                  <a:cs typeface="+mn-ea"/>
                </a:rPr>
                <a:t>强化数字赋能理念，加大智能化技改力度，持续强链延链补链，推动传统产业降本提质增效。</a:t>
              </a:r>
              <a:endParaRPr lang="en-US" altLang="zh-CN" sz="1600" kern="100" spc="30" dirty="0">
                <a:solidFill>
                  <a:schemeClr val="tx1">
                    <a:lumMod val="95000"/>
                    <a:lumOff val="5000"/>
                  </a:schemeClr>
                </a:solidFill>
                <a:cs typeface="+mn-ea"/>
              </a:endParaRPr>
            </a:p>
            <a:p>
              <a:pPr marL="285750" marR="0" indent="-285750" algn="l">
                <a:lnSpc>
                  <a:spcPct val="160000"/>
                </a:lnSpc>
                <a:spcBef>
                  <a:spcPts val="0"/>
                </a:spcBef>
                <a:spcAft>
                  <a:spcPts val="1000"/>
                </a:spcAft>
                <a:buClr>
                  <a:srgbClr val="0070C0"/>
                </a:buClr>
                <a:buFont typeface="Wingdings" panose="05000000000000000000" pitchFamily="2" charset="2"/>
                <a:buChar char="Ø"/>
              </a:pPr>
              <a:r>
                <a:rPr lang="zh-CN" altLang="en-US" sz="1600" kern="100" spc="30" dirty="0">
                  <a:solidFill>
                    <a:schemeClr val="tx1">
                      <a:lumMod val="95000"/>
                      <a:lumOff val="5000"/>
                    </a:schemeClr>
                  </a:solidFill>
                  <a:cs typeface="+mn-ea"/>
                </a:rPr>
                <a:t>突出创新驱动，加快研发机构由“有形覆盖”向“</a:t>
              </a:r>
              <a:r>
                <a:rPr lang="zh-CN" altLang="en-US" sz="1600" b="1" kern="100" spc="30" dirty="0">
                  <a:solidFill>
                    <a:srgbClr val="0070C0"/>
                  </a:solidFill>
                  <a:cs typeface="+mn-ea"/>
                </a:rPr>
                <a:t>有效覆盖</a:t>
              </a:r>
              <a:r>
                <a:rPr lang="zh-CN" altLang="en-US" sz="1600" kern="100" spc="30" dirty="0">
                  <a:solidFill>
                    <a:schemeClr val="tx1">
                      <a:lumMod val="95000"/>
                      <a:lumOff val="5000"/>
                    </a:schemeClr>
                  </a:solidFill>
                  <a:cs typeface="+mn-ea"/>
                </a:rPr>
                <a:t>”转变，应用新技术、研发新产品、开拓新市场，推动产业向价值链中高端跃升。</a:t>
              </a:r>
              <a:endParaRPr lang="zh-CN" altLang="en-US" sz="1600" kern="100" spc="30" dirty="0">
                <a:solidFill>
                  <a:schemeClr val="tx1">
                    <a:lumMod val="95000"/>
                    <a:lumOff val="5000"/>
                  </a:schemeClr>
                </a:solidFill>
                <a:cs typeface="+mn-ea"/>
              </a:endParaRPr>
            </a:p>
          </p:txBody>
        </p:sp>
      </p:grpSp>
      <p:pic>
        <p:nvPicPr>
          <p:cNvPr id="39" name="图片 38"/>
          <p:cNvPicPr>
            <a:picLocks noChangeAspect="true"/>
          </p:cNvPicPr>
          <p:nvPr/>
        </p:nvPicPr>
        <p:blipFill rotWithShape="true">
          <a:blip r:embed="rId1">
            <a:extLst>
              <a:ext uri="{28A0092B-C50C-407E-A947-70E740481C1C}">
                <a14:useLocalDpi xmlns:a14="http://schemas.microsoft.com/office/drawing/2010/main" val="false"/>
              </a:ext>
            </a:extLst>
          </a:blip>
          <a:srcRect r="23960"/>
          <a:stretch>
            <a:fillRect/>
          </a:stretch>
        </p:blipFill>
        <p:spPr>
          <a:xfrm>
            <a:off x="8463619" y="2049602"/>
            <a:ext cx="2980335" cy="2149325"/>
          </a:xfrm>
          <a:prstGeom prst="rect">
            <a:avLst/>
          </a:prstGeom>
          <a:ln w="50800" cap="sq" cmpd="thickThin">
            <a:solidFill>
              <a:srgbClr val="0070C0"/>
            </a:solidFill>
            <a:prstDash val="solid"/>
            <a:miter lim="800000"/>
            <a:headEnd/>
            <a:tailEnd/>
          </a:ln>
          <a:effectLst>
            <a:innerShdw blurRad="76200">
              <a:srgbClr val="000000"/>
            </a:innerShdw>
          </a:effectLst>
        </p:spPr>
      </p:pic>
      <p:pic>
        <p:nvPicPr>
          <p:cNvPr id="41" name="图片 40"/>
          <p:cNvPicPr>
            <a:picLocks noChangeAspect="true"/>
          </p:cNvPicPr>
          <p:nvPr/>
        </p:nvPicPr>
        <p:blipFill>
          <a:blip r:embed="rId2" cstate="print">
            <a:extLst>
              <a:ext uri="{28A0092B-C50C-407E-A947-70E740481C1C}">
                <a14:useLocalDpi xmlns:a14="http://schemas.microsoft.com/office/drawing/2010/main" val="false"/>
              </a:ext>
            </a:extLst>
          </a:blip>
          <a:stretch>
            <a:fillRect/>
          </a:stretch>
        </p:blipFill>
        <p:spPr>
          <a:xfrm>
            <a:off x="8463619" y="4356645"/>
            <a:ext cx="2980335" cy="1985648"/>
          </a:xfrm>
          <a:prstGeom prst="rect">
            <a:avLst/>
          </a:prstGeom>
          <a:ln w="50800" cap="sq" cmpd="thickThin">
            <a:solidFill>
              <a:srgbClr val="0070C0"/>
            </a:solidFill>
            <a:prstDash val="solid"/>
            <a:miter lim="800000"/>
            <a:headEnd/>
            <a:tailEnd/>
          </a:ln>
          <a:effectLst>
            <a:innerShdw blurRad="76200">
              <a:srgbClr val="000000"/>
            </a:innerShdw>
          </a:effectLst>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par>
                                <p:cTn id="16" presetID="10" presetClass="entr" presetSubtype="0" fill="hold"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171450"/>
            <a:ext cx="12192000" cy="711200"/>
            <a:chOff x="0" y="171450"/>
            <a:chExt cx="12192000" cy="711200"/>
          </a:xfrm>
        </p:grpSpPr>
        <p:grpSp>
          <p:nvGrpSpPr>
            <p:cNvPr id="21" name="组合 20"/>
            <p:cNvGrpSpPr/>
            <p:nvPr/>
          </p:nvGrpSpPr>
          <p:grpSpPr>
            <a:xfrm>
              <a:off x="0" y="171450"/>
              <a:ext cx="12192000" cy="711200"/>
              <a:chOff x="0" y="171450"/>
              <a:chExt cx="12192000" cy="711200"/>
            </a:xfrm>
          </p:grpSpPr>
          <p:sp>
            <p:nvSpPr>
              <p:cNvPr id="26" name="矩形 2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2"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8" name="组合 27"/>
          <p:cNvGrpSpPr/>
          <p:nvPr/>
        </p:nvGrpSpPr>
        <p:grpSpPr>
          <a:xfrm>
            <a:off x="451946" y="1117601"/>
            <a:ext cx="3710151" cy="502112"/>
            <a:chOff x="539453" y="1326689"/>
            <a:chExt cx="3076928" cy="502112"/>
          </a:xfrm>
        </p:grpSpPr>
        <p:sp>
          <p:nvSpPr>
            <p:cNvPr id="29" name="矩形: 圆角 28"/>
            <p:cNvSpPr/>
            <p:nvPr/>
          </p:nvSpPr>
          <p:spPr>
            <a:xfrm>
              <a:off x="550131" y="1326689"/>
              <a:ext cx="3066250"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文本框 29"/>
            <p:cNvSpPr txBox="true"/>
            <p:nvPr/>
          </p:nvSpPr>
          <p:spPr>
            <a:xfrm>
              <a:off x="539453" y="1364990"/>
              <a:ext cx="2896568" cy="400110"/>
            </a:xfrm>
            <a:prstGeom prst="rect">
              <a:avLst/>
            </a:prstGeom>
            <a:noFill/>
          </p:spPr>
          <p:txBody>
            <a:bodyPr wrap="square" rtlCol="0">
              <a:spAutoFit/>
            </a:bodyPr>
            <a:lstStyle/>
            <a:p>
              <a:r>
                <a:rPr lang="zh-CN" altLang="en-US" sz="2000" b="1" kern="100" dirty="0">
                  <a:solidFill>
                    <a:srgbClr val="0070C0"/>
                  </a:solidFill>
                  <a:cs typeface="+mn-ea"/>
                  <a:sym typeface="+mn-lt"/>
                </a:rPr>
                <a:t>（七）开发区改革攻坚工程</a:t>
              </a:r>
              <a:endParaRPr lang="en-US" altLang="zh-CN" sz="2000" b="1" kern="100" dirty="0">
                <a:solidFill>
                  <a:srgbClr val="0070C0"/>
                </a:solidFill>
                <a:cs typeface="+mn-ea"/>
                <a:sym typeface="+mn-lt"/>
              </a:endParaRPr>
            </a:p>
          </p:txBody>
        </p:sp>
      </p:grpSp>
      <p:grpSp>
        <p:nvGrpSpPr>
          <p:cNvPr id="2" name="组合 1"/>
          <p:cNvGrpSpPr/>
          <p:nvPr/>
        </p:nvGrpSpPr>
        <p:grpSpPr>
          <a:xfrm>
            <a:off x="4310646" y="1109101"/>
            <a:ext cx="4744454" cy="502470"/>
            <a:chOff x="4310646" y="1109101"/>
            <a:chExt cx="4744454" cy="502470"/>
          </a:xfrm>
        </p:grpSpPr>
        <p:sp>
          <p:nvSpPr>
            <p:cNvPr id="31" name="矩形: 圆角 30"/>
            <p:cNvSpPr/>
            <p:nvPr/>
          </p:nvSpPr>
          <p:spPr>
            <a:xfrm>
              <a:off x="5267953" y="1109101"/>
              <a:ext cx="3787147"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二是实施对外开放提升工程</a:t>
              </a:r>
              <a:endParaRPr lang="zh-CN" altLang="en-US" b="1" dirty="0">
                <a:solidFill>
                  <a:schemeClr val="bg1"/>
                </a:solidFill>
                <a:cs typeface="+mn-ea"/>
                <a:sym typeface="+mn-lt"/>
              </a:endParaRPr>
            </a:p>
          </p:txBody>
        </p:sp>
        <p:cxnSp>
          <p:nvCxnSpPr>
            <p:cNvPr id="32" name="直接连接符 31"/>
            <p:cNvCxnSpPr/>
            <p:nvPr/>
          </p:nvCxnSpPr>
          <p:spPr>
            <a:xfrm>
              <a:off x="4310646" y="1368657"/>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897034" y="1810124"/>
            <a:ext cx="10423332" cy="957499"/>
            <a:chOff x="784919" y="2693941"/>
            <a:chExt cx="10571253" cy="595797"/>
          </a:xfrm>
        </p:grpSpPr>
        <p:sp>
          <p:nvSpPr>
            <p:cNvPr id="19" name="矩形: 圆角 18"/>
            <p:cNvSpPr/>
            <p:nvPr/>
          </p:nvSpPr>
          <p:spPr>
            <a:xfrm rot="16200000">
              <a:off x="5772647" y="-2293787"/>
              <a:ext cx="595797" cy="10571253"/>
            </a:xfrm>
            <a:prstGeom prst="roundRect">
              <a:avLst>
                <a:gd name="adj" fmla="val 988"/>
              </a:avLst>
            </a:prstGeom>
            <a:gradFill>
              <a:gsLst>
                <a:gs pos="0">
                  <a:srgbClr val="E1EEF8">
                    <a:alpha val="49000"/>
                  </a:srgbClr>
                </a:gs>
                <a:gs pos="100000">
                  <a:schemeClr val="accent1">
                    <a:lumMod val="20000"/>
                    <a:lumOff val="80000"/>
                    <a:alpha val="43000"/>
                  </a:schemeClr>
                </a:gs>
              </a:gsLst>
              <a:lin ang="5400000" scaled="true"/>
            </a:gra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tileRect/>
              </a:gradFill>
            </a:ln>
            <a:effectLst>
              <a:outerShdw blurRad="88900" dist="50800" dir="5400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000">
                <a:cs typeface="+mn-ea"/>
                <a:sym typeface="+mn-lt"/>
              </a:endParaRPr>
            </a:p>
          </p:txBody>
        </p:sp>
        <p:cxnSp>
          <p:nvCxnSpPr>
            <p:cNvPr id="23" name="直接连接符 22"/>
            <p:cNvCxnSpPr/>
            <p:nvPr/>
          </p:nvCxnSpPr>
          <p:spPr>
            <a:xfrm flipH="true" flipV="true">
              <a:off x="810027" y="2698073"/>
              <a:ext cx="2" cy="587534"/>
            </a:xfrm>
            <a:prstGeom prst="line">
              <a:avLst/>
            </a:prstGeom>
            <a:ln w="28575" cap="rnd">
              <a:solidFill>
                <a:srgbClr val="228DCF"/>
              </a:solidFill>
            </a:ln>
          </p:spPr>
          <p:style>
            <a:lnRef idx="1">
              <a:schemeClr val="accent1"/>
            </a:lnRef>
            <a:fillRef idx="0">
              <a:schemeClr val="accent1"/>
            </a:fillRef>
            <a:effectRef idx="0">
              <a:schemeClr val="accent1"/>
            </a:effectRef>
            <a:fontRef idx="minor">
              <a:schemeClr val="tx1"/>
            </a:fontRef>
          </p:style>
        </p:cxnSp>
        <p:sp>
          <p:nvSpPr>
            <p:cNvPr id="24" name="文本框 23"/>
            <p:cNvSpPr txBox="true"/>
            <p:nvPr/>
          </p:nvSpPr>
          <p:spPr>
            <a:xfrm>
              <a:off x="937437" y="2735283"/>
              <a:ext cx="9892311" cy="489951"/>
            </a:xfrm>
            <a:prstGeom prst="rect">
              <a:avLst/>
            </a:prstGeom>
            <a:noFill/>
          </p:spPr>
          <p:txBody>
            <a:bodyPr wrap="square" rtlCol="0">
              <a:spAutoFit/>
            </a:bodyPr>
            <a:lstStyle/>
            <a:p>
              <a:pPr algn="just">
                <a:lnSpc>
                  <a:spcPct val="150000"/>
                </a:lnSpc>
              </a:pPr>
              <a:r>
                <a:rPr lang="zh-CN" altLang="en-US" sz="1600" kern="100" dirty="0">
                  <a:cs typeface="+mn-ea"/>
                  <a:sym typeface="+mn-lt"/>
                </a:rPr>
                <a:t>聚焦主责主业，狠抓“</a:t>
              </a:r>
              <a:r>
                <a:rPr lang="zh-CN" altLang="en-US" sz="1600" b="1" kern="100" dirty="0">
                  <a:solidFill>
                    <a:srgbClr val="C00000"/>
                  </a:solidFill>
                  <a:cs typeface="+mn-ea"/>
                  <a:sym typeface="+mn-lt"/>
                </a:rPr>
                <a:t>双招双引</a:t>
              </a:r>
              <a:r>
                <a:rPr lang="zh-CN" altLang="en-US" sz="1600" kern="100" dirty="0">
                  <a:cs typeface="+mn-ea"/>
                  <a:sym typeface="+mn-lt"/>
                </a:rPr>
                <a:t>”，围绕优势特色产业，拿出专门的时间精力，主动“</a:t>
              </a:r>
              <a:r>
                <a:rPr lang="zh-CN" altLang="en-US" sz="1600" b="1" kern="100" dirty="0">
                  <a:solidFill>
                    <a:srgbClr val="C00000"/>
                  </a:solidFill>
                  <a:cs typeface="+mn-ea"/>
                  <a:sym typeface="+mn-lt"/>
                </a:rPr>
                <a:t>走出去</a:t>
              </a:r>
              <a:r>
                <a:rPr lang="zh-CN" altLang="en-US" sz="1600" kern="100" dirty="0">
                  <a:cs typeface="+mn-ea"/>
                  <a:sym typeface="+mn-lt"/>
                </a:rPr>
                <a:t>”，精准开展招商推介，努力引进一批规模大、带动强、科技含量高的新项目好项目。</a:t>
              </a:r>
              <a:endParaRPr lang="zh-CN" altLang="en-US" sz="1600" kern="100" dirty="0">
                <a:cs typeface="+mn-ea"/>
                <a:sym typeface="+mn-lt"/>
              </a:endParaRPr>
            </a:p>
          </p:txBody>
        </p:sp>
      </p:grpSp>
      <p:grpSp>
        <p:nvGrpSpPr>
          <p:cNvPr id="25" name="组合 24"/>
          <p:cNvGrpSpPr/>
          <p:nvPr/>
        </p:nvGrpSpPr>
        <p:grpSpPr>
          <a:xfrm>
            <a:off x="897034" y="2898935"/>
            <a:ext cx="10423332" cy="957499"/>
            <a:chOff x="784919" y="2693941"/>
            <a:chExt cx="10571253" cy="595797"/>
          </a:xfrm>
        </p:grpSpPr>
        <p:sp>
          <p:nvSpPr>
            <p:cNvPr id="33" name="矩形: 圆角 32"/>
            <p:cNvSpPr/>
            <p:nvPr/>
          </p:nvSpPr>
          <p:spPr>
            <a:xfrm rot="16200000">
              <a:off x="5772647" y="-2293787"/>
              <a:ext cx="595797" cy="10571253"/>
            </a:xfrm>
            <a:prstGeom prst="roundRect">
              <a:avLst>
                <a:gd name="adj" fmla="val 988"/>
              </a:avLst>
            </a:prstGeom>
            <a:gradFill>
              <a:gsLst>
                <a:gs pos="0">
                  <a:srgbClr val="E1EEF8">
                    <a:alpha val="49000"/>
                  </a:srgbClr>
                </a:gs>
                <a:gs pos="100000">
                  <a:schemeClr val="accent1">
                    <a:lumMod val="20000"/>
                    <a:lumOff val="80000"/>
                    <a:alpha val="43000"/>
                  </a:schemeClr>
                </a:gs>
              </a:gsLst>
              <a:lin ang="5400000" scaled="true"/>
            </a:gra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tileRect/>
              </a:gradFill>
            </a:ln>
            <a:effectLst>
              <a:outerShdw blurRad="88900" dist="50800" dir="5400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000">
                <a:cs typeface="+mn-ea"/>
                <a:sym typeface="+mn-lt"/>
              </a:endParaRPr>
            </a:p>
          </p:txBody>
        </p:sp>
        <p:cxnSp>
          <p:nvCxnSpPr>
            <p:cNvPr id="35" name="直接连接符 34"/>
            <p:cNvCxnSpPr/>
            <p:nvPr/>
          </p:nvCxnSpPr>
          <p:spPr>
            <a:xfrm flipH="true" flipV="true">
              <a:off x="810027" y="2698073"/>
              <a:ext cx="2" cy="587534"/>
            </a:xfrm>
            <a:prstGeom prst="line">
              <a:avLst/>
            </a:prstGeom>
            <a:ln w="28575" cap="rnd">
              <a:solidFill>
                <a:srgbClr val="228DCF"/>
              </a:solidFill>
            </a:ln>
          </p:spPr>
          <p:style>
            <a:lnRef idx="1">
              <a:schemeClr val="accent1"/>
            </a:lnRef>
            <a:fillRef idx="0">
              <a:schemeClr val="accent1"/>
            </a:fillRef>
            <a:effectRef idx="0">
              <a:schemeClr val="accent1"/>
            </a:effectRef>
            <a:fontRef idx="minor">
              <a:schemeClr val="tx1"/>
            </a:fontRef>
          </p:style>
        </p:cxnSp>
        <p:sp>
          <p:nvSpPr>
            <p:cNvPr id="36" name="文本框 35"/>
            <p:cNvSpPr txBox="true"/>
            <p:nvPr/>
          </p:nvSpPr>
          <p:spPr>
            <a:xfrm>
              <a:off x="937437" y="2735283"/>
              <a:ext cx="9892311" cy="489951"/>
            </a:xfrm>
            <a:prstGeom prst="rect">
              <a:avLst/>
            </a:prstGeom>
            <a:noFill/>
          </p:spPr>
          <p:txBody>
            <a:bodyPr wrap="square" rtlCol="0">
              <a:spAutoFit/>
            </a:bodyPr>
            <a:lstStyle/>
            <a:p>
              <a:pPr algn="just">
                <a:lnSpc>
                  <a:spcPct val="150000"/>
                </a:lnSpc>
              </a:pPr>
              <a:r>
                <a:rPr lang="zh-CN" altLang="en-US" sz="1600" kern="100" dirty="0">
                  <a:cs typeface="+mn-ea"/>
                  <a:sym typeface="+mn-lt"/>
                </a:rPr>
                <a:t>积极</a:t>
              </a:r>
              <a:r>
                <a:rPr lang="zh-CN" altLang="en-US" sz="1600" b="1" kern="100" dirty="0">
                  <a:solidFill>
                    <a:srgbClr val="C00000"/>
                  </a:solidFill>
                  <a:cs typeface="+mn-ea"/>
                  <a:sym typeface="+mn-lt"/>
                </a:rPr>
                <a:t>利用外资</a:t>
              </a:r>
              <a:r>
                <a:rPr lang="zh-CN" altLang="en-US" sz="1600" kern="100" dirty="0">
                  <a:cs typeface="+mn-ea"/>
                  <a:sym typeface="+mn-lt"/>
                </a:rPr>
                <a:t>，充分发挥</a:t>
              </a:r>
              <a:r>
                <a:rPr lang="zh-CN" altLang="en-US" sz="1600" b="1" kern="100" dirty="0">
                  <a:solidFill>
                    <a:srgbClr val="C00000"/>
                  </a:solidFill>
                  <a:cs typeface="+mn-ea"/>
                  <a:sym typeface="+mn-lt"/>
                </a:rPr>
                <a:t>希杰生物</a:t>
              </a:r>
              <a:r>
                <a:rPr lang="zh-CN" altLang="en-US" sz="1600" kern="100" dirty="0">
                  <a:cs typeface="+mn-ea"/>
                  <a:sym typeface="+mn-lt"/>
                </a:rPr>
                <a:t>等世界</a:t>
              </a:r>
              <a:r>
                <a:rPr lang="en-US" altLang="zh-CN" sz="1600" kern="100" dirty="0">
                  <a:cs typeface="+mn-ea"/>
                  <a:sym typeface="+mn-lt"/>
                </a:rPr>
                <a:t>500</a:t>
              </a:r>
              <a:r>
                <a:rPr lang="zh-CN" altLang="en-US" sz="1600" kern="100" dirty="0">
                  <a:cs typeface="+mn-ea"/>
                  <a:sym typeface="+mn-lt"/>
                </a:rPr>
                <a:t>强投资企业引领作用，加大对日韩、欧美的招商引资力度，促进企业增资扩股，在生物食品、高端制造业等方面做大做强产业链。</a:t>
              </a:r>
              <a:endParaRPr lang="zh-CN" altLang="en-US" sz="1600" kern="100" dirty="0">
                <a:cs typeface="+mn-ea"/>
                <a:sym typeface="+mn-lt"/>
              </a:endParaRPr>
            </a:p>
          </p:txBody>
        </p:sp>
      </p:grpSp>
      <p:grpSp>
        <p:nvGrpSpPr>
          <p:cNvPr id="37" name="组合 36"/>
          <p:cNvGrpSpPr/>
          <p:nvPr/>
        </p:nvGrpSpPr>
        <p:grpSpPr>
          <a:xfrm>
            <a:off x="897034" y="3987745"/>
            <a:ext cx="10423332" cy="957499"/>
            <a:chOff x="784919" y="2693941"/>
            <a:chExt cx="10571253" cy="595797"/>
          </a:xfrm>
        </p:grpSpPr>
        <p:sp>
          <p:nvSpPr>
            <p:cNvPr id="38" name="矩形: 圆角 37"/>
            <p:cNvSpPr/>
            <p:nvPr/>
          </p:nvSpPr>
          <p:spPr>
            <a:xfrm rot="16200000">
              <a:off x="5772647" y="-2293787"/>
              <a:ext cx="595797" cy="10571253"/>
            </a:xfrm>
            <a:prstGeom prst="roundRect">
              <a:avLst>
                <a:gd name="adj" fmla="val 988"/>
              </a:avLst>
            </a:prstGeom>
            <a:gradFill>
              <a:gsLst>
                <a:gs pos="0">
                  <a:srgbClr val="E1EEF8">
                    <a:alpha val="49000"/>
                  </a:srgbClr>
                </a:gs>
                <a:gs pos="100000">
                  <a:schemeClr val="accent1">
                    <a:lumMod val="20000"/>
                    <a:lumOff val="80000"/>
                    <a:alpha val="43000"/>
                  </a:schemeClr>
                </a:gs>
              </a:gsLst>
              <a:lin ang="5400000" scaled="true"/>
            </a:gra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tileRect/>
              </a:gradFill>
            </a:ln>
            <a:effectLst>
              <a:outerShdw blurRad="88900" dist="50800" dir="5400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000">
                <a:cs typeface="+mn-ea"/>
                <a:sym typeface="+mn-lt"/>
              </a:endParaRPr>
            </a:p>
          </p:txBody>
        </p:sp>
        <p:cxnSp>
          <p:nvCxnSpPr>
            <p:cNvPr id="41" name="直接连接符 40"/>
            <p:cNvCxnSpPr/>
            <p:nvPr/>
          </p:nvCxnSpPr>
          <p:spPr>
            <a:xfrm flipH="true" flipV="true">
              <a:off x="810027" y="2698073"/>
              <a:ext cx="2" cy="587534"/>
            </a:xfrm>
            <a:prstGeom prst="line">
              <a:avLst/>
            </a:prstGeom>
            <a:ln w="28575" cap="rnd">
              <a:solidFill>
                <a:srgbClr val="228DCF"/>
              </a:solidFill>
            </a:ln>
          </p:spPr>
          <p:style>
            <a:lnRef idx="1">
              <a:schemeClr val="accent1"/>
            </a:lnRef>
            <a:fillRef idx="0">
              <a:schemeClr val="accent1"/>
            </a:fillRef>
            <a:effectRef idx="0">
              <a:schemeClr val="accent1"/>
            </a:effectRef>
            <a:fontRef idx="minor">
              <a:schemeClr val="tx1"/>
            </a:fontRef>
          </p:style>
        </p:cxnSp>
        <p:sp>
          <p:nvSpPr>
            <p:cNvPr id="42" name="文本框 41"/>
            <p:cNvSpPr txBox="true"/>
            <p:nvPr/>
          </p:nvSpPr>
          <p:spPr>
            <a:xfrm>
              <a:off x="937437" y="2735283"/>
              <a:ext cx="9892311" cy="489951"/>
            </a:xfrm>
            <a:prstGeom prst="rect">
              <a:avLst/>
            </a:prstGeom>
            <a:noFill/>
          </p:spPr>
          <p:txBody>
            <a:bodyPr wrap="square" rtlCol="0">
              <a:spAutoFit/>
            </a:bodyPr>
            <a:lstStyle/>
            <a:p>
              <a:pPr algn="just">
                <a:lnSpc>
                  <a:spcPct val="150000"/>
                </a:lnSpc>
              </a:pPr>
              <a:r>
                <a:rPr lang="zh-CN" altLang="en-US" sz="1600" kern="100" dirty="0">
                  <a:cs typeface="+mn-ea"/>
                  <a:sym typeface="+mn-lt"/>
                </a:rPr>
                <a:t>不断扩大外贸规模，加快</a:t>
              </a:r>
              <a:r>
                <a:rPr lang="zh-CN" altLang="en-US" sz="1600" b="1" kern="100" dirty="0">
                  <a:solidFill>
                    <a:srgbClr val="C00000"/>
                  </a:solidFill>
                  <a:cs typeface="+mn-ea"/>
                  <a:sym typeface="+mn-lt"/>
                </a:rPr>
                <a:t>保税物流</a:t>
              </a:r>
              <a:r>
                <a:rPr lang="zh-CN" altLang="en-US" sz="1600" b="1" kern="100" dirty="0" smtClean="0">
                  <a:solidFill>
                    <a:srgbClr val="C00000"/>
                  </a:solidFill>
                  <a:cs typeface="+mn-ea"/>
                  <a:sym typeface="+mn-lt"/>
                </a:rPr>
                <a:t>中心</a:t>
              </a:r>
              <a:r>
                <a:rPr lang="zh-CN" altLang="en-US" sz="1600" kern="100" dirty="0" smtClean="0">
                  <a:cs typeface="+mn-ea"/>
                  <a:sym typeface="+mn-lt"/>
                </a:rPr>
                <a:t>建设</a:t>
              </a:r>
              <a:r>
                <a:rPr lang="zh-CN" altLang="en-US" sz="1600" kern="100" dirty="0">
                  <a:cs typeface="+mn-ea"/>
                  <a:sym typeface="+mn-lt"/>
                </a:rPr>
                <a:t>，做好重点企业运行监测和外贸企业服务挖潜，</a:t>
              </a:r>
              <a:r>
                <a:rPr lang="zh-CN" altLang="en-US" sz="1600" kern="100" dirty="0" smtClean="0">
                  <a:cs typeface="+mn-ea"/>
                  <a:sym typeface="+mn-lt"/>
                </a:rPr>
                <a:t>确保龙头</a:t>
              </a:r>
              <a:r>
                <a:rPr lang="zh-CN" altLang="en-US" sz="1600" kern="100" dirty="0">
                  <a:cs typeface="+mn-ea"/>
                  <a:sym typeface="+mn-lt"/>
                </a:rPr>
                <a:t>企业外贸订单持续增长。</a:t>
              </a:r>
              <a:endParaRPr lang="zh-CN" altLang="en-US" sz="1600" kern="100" dirty="0">
                <a:cs typeface="+mn-ea"/>
                <a:sym typeface="+mn-lt"/>
              </a:endParaRPr>
            </a:p>
          </p:txBody>
        </p:sp>
      </p:grpSp>
      <p:grpSp>
        <p:nvGrpSpPr>
          <p:cNvPr id="11" name="组合 10"/>
          <p:cNvGrpSpPr/>
          <p:nvPr/>
        </p:nvGrpSpPr>
        <p:grpSpPr>
          <a:xfrm>
            <a:off x="1089839" y="5076554"/>
            <a:ext cx="10037721" cy="1578247"/>
            <a:chOff x="363579" y="5147915"/>
            <a:chExt cx="10037721" cy="1578247"/>
          </a:xfrm>
        </p:grpSpPr>
        <p:pic>
          <p:nvPicPr>
            <p:cNvPr id="5" name="图片 4"/>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7437456" y="5147916"/>
              <a:ext cx="2963844" cy="1578246"/>
            </a:xfrm>
            <a:prstGeom prst="rect">
              <a:avLst/>
            </a:prstGeom>
          </p:spPr>
        </p:pic>
        <p:pic>
          <p:nvPicPr>
            <p:cNvPr id="9" name="图片 8"/>
            <p:cNvPicPr>
              <a:picLocks noChangeAspect="true"/>
            </p:cNvPicPr>
            <p:nvPr/>
          </p:nvPicPr>
          <p:blipFill rotWithShape="true">
            <a:blip r:embed="rId2" cstate="print">
              <a:extLst>
                <a:ext uri="{28A0092B-C50C-407E-A947-70E740481C1C}">
                  <a14:useLocalDpi xmlns:a14="http://schemas.microsoft.com/office/drawing/2010/main" val="false"/>
                </a:ext>
              </a:extLst>
            </a:blip>
            <a:srcRect l="4130" t="13098" r="4584" b="12315"/>
            <a:stretch>
              <a:fillRect/>
            </a:stretch>
          </p:blipFill>
          <p:spPr>
            <a:xfrm>
              <a:off x="363579" y="5147915"/>
              <a:ext cx="3230532" cy="1558837"/>
            </a:xfrm>
            <a:prstGeom prst="rect">
              <a:avLst/>
            </a:prstGeom>
          </p:spPr>
        </p:pic>
      </p:grpSp>
      <p:pic>
        <p:nvPicPr>
          <p:cNvPr id="3" name="图片 2"/>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5072380" y="5076190"/>
            <a:ext cx="2339340" cy="155956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171450"/>
            <a:ext cx="12192000" cy="711200"/>
            <a:chOff x="0" y="171450"/>
            <a:chExt cx="12192000" cy="711200"/>
          </a:xfrm>
        </p:grpSpPr>
        <p:grpSp>
          <p:nvGrpSpPr>
            <p:cNvPr id="21" name="组合 20"/>
            <p:cNvGrpSpPr/>
            <p:nvPr/>
          </p:nvGrpSpPr>
          <p:grpSpPr>
            <a:xfrm>
              <a:off x="0" y="171450"/>
              <a:ext cx="12192000" cy="711200"/>
              <a:chOff x="0" y="171450"/>
              <a:chExt cx="12192000" cy="711200"/>
            </a:xfrm>
          </p:grpSpPr>
          <p:sp>
            <p:nvSpPr>
              <p:cNvPr id="26" name="矩形 2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2"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8" name="组合 27"/>
          <p:cNvGrpSpPr/>
          <p:nvPr/>
        </p:nvGrpSpPr>
        <p:grpSpPr>
          <a:xfrm>
            <a:off x="451946" y="1117601"/>
            <a:ext cx="3710151" cy="502112"/>
            <a:chOff x="539453" y="1326689"/>
            <a:chExt cx="3076928" cy="502112"/>
          </a:xfrm>
        </p:grpSpPr>
        <p:sp>
          <p:nvSpPr>
            <p:cNvPr id="29" name="矩形: 圆角 28"/>
            <p:cNvSpPr/>
            <p:nvPr/>
          </p:nvSpPr>
          <p:spPr>
            <a:xfrm>
              <a:off x="550131" y="1326689"/>
              <a:ext cx="3066250"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文本框 29"/>
            <p:cNvSpPr txBox="true"/>
            <p:nvPr/>
          </p:nvSpPr>
          <p:spPr>
            <a:xfrm>
              <a:off x="539453" y="1364990"/>
              <a:ext cx="2896568" cy="400110"/>
            </a:xfrm>
            <a:prstGeom prst="rect">
              <a:avLst/>
            </a:prstGeom>
            <a:noFill/>
          </p:spPr>
          <p:txBody>
            <a:bodyPr wrap="square" rtlCol="0">
              <a:spAutoFit/>
            </a:bodyPr>
            <a:lstStyle/>
            <a:p>
              <a:r>
                <a:rPr lang="zh-CN" altLang="en-US" sz="2000" b="1" kern="100" dirty="0">
                  <a:solidFill>
                    <a:srgbClr val="0070C0"/>
                  </a:solidFill>
                  <a:cs typeface="+mn-ea"/>
                  <a:sym typeface="+mn-lt"/>
                </a:rPr>
                <a:t>（七）开发区改革攻坚工程</a:t>
              </a:r>
              <a:endParaRPr lang="en-US" altLang="zh-CN" sz="2000" b="1" kern="100" dirty="0">
                <a:solidFill>
                  <a:srgbClr val="0070C0"/>
                </a:solidFill>
                <a:cs typeface="+mn-ea"/>
                <a:sym typeface="+mn-lt"/>
              </a:endParaRPr>
            </a:p>
          </p:txBody>
        </p:sp>
      </p:grpSp>
      <p:grpSp>
        <p:nvGrpSpPr>
          <p:cNvPr id="2" name="组合 1"/>
          <p:cNvGrpSpPr/>
          <p:nvPr/>
        </p:nvGrpSpPr>
        <p:grpSpPr>
          <a:xfrm>
            <a:off x="4310646" y="1109101"/>
            <a:ext cx="5061954" cy="502470"/>
            <a:chOff x="4310646" y="1109101"/>
            <a:chExt cx="5061954" cy="502470"/>
          </a:xfrm>
        </p:grpSpPr>
        <p:sp>
          <p:nvSpPr>
            <p:cNvPr id="31" name="矩形: 圆角 30"/>
            <p:cNvSpPr/>
            <p:nvPr/>
          </p:nvSpPr>
          <p:spPr>
            <a:xfrm>
              <a:off x="5267953" y="1109101"/>
              <a:ext cx="4104647"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三是开展体制机制改革优化创新行动</a:t>
              </a:r>
              <a:endParaRPr lang="zh-CN" altLang="en-US" b="1" dirty="0">
                <a:solidFill>
                  <a:schemeClr val="bg1"/>
                </a:solidFill>
                <a:cs typeface="+mn-ea"/>
                <a:sym typeface="+mn-lt"/>
              </a:endParaRPr>
            </a:p>
          </p:txBody>
        </p:sp>
        <p:cxnSp>
          <p:nvCxnSpPr>
            <p:cNvPr id="32" name="直接连接符 31"/>
            <p:cNvCxnSpPr/>
            <p:nvPr/>
          </p:nvCxnSpPr>
          <p:spPr>
            <a:xfrm>
              <a:off x="4310646" y="1368657"/>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
        <p:nvSpPr>
          <p:cNvPr id="59" name="任意多边形: 形状 58"/>
          <p:cNvSpPr/>
          <p:nvPr/>
        </p:nvSpPr>
        <p:spPr>
          <a:xfrm rot="21430512">
            <a:off x="-2348777" y="2235502"/>
            <a:ext cx="15915908" cy="679089"/>
          </a:xfrm>
          <a:custGeom>
            <a:avLst/>
            <a:gdLst>
              <a:gd name="connsiteX0" fmla="*/ 0 w 38679120"/>
              <a:gd name="connsiteY0" fmla="*/ 2793549 h 2793549"/>
              <a:gd name="connsiteX1" fmla="*/ 6705600 w 38679120"/>
              <a:gd name="connsiteY1" fmla="*/ 583749 h 2793549"/>
              <a:gd name="connsiteX2" fmla="*/ 9479280 w 38679120"/>
              <a:gd name="connsiteY2" fmla="*/ 705669 h 2793549"/>
              <a:gd name="connsiteX3" fmla="*/ 14752320 w 38679120"/>
              <a:gd name="connsiteY3" fmla="*/ 141789 h 2793549"/>
              <a:gd name="connsiteX4" fmla="*/ 20375880 w 38679120"/>
              <a:gd name="connsiteY4" fmla="*/ 675189 h 2793549"/>
              <a:gd name="connsiteX5" fmla="*/ 26106120 w 38679120"/>
              <a:gd name="connsiteY5" fmla="*/ 1178109 h 2793549"/>
              <a:gd name="connsiteX6" fmla="*/ 34884360 w 38679120"/>
              <a:gd name="connsiteY6" fmla="*/ 157029 h 2793549"/>
              <a:gd name="connsiteX7" fmla="*/ 38679120 w 38679120"/>
              <a:gd name="connsiteY7" fmla="*/ 19869 h 2793549"/>
              <a:gd name="connsiteX0-1" fmla="*/ 0 w 38679120"/>
              <a:gd name="connsiteY0-2" fmla="*/ 2793549 h 2793549"/>
              <a:gd name="connsiteX1-3" fmla="*/ 6705600 w 38679120"/>
              <a:gd name="connsiteY1-4" fmla="*/ 583749 h 2793549"/>
              <a:gd name="connsiteX2-5" fmla="*/ 9780135 w 38679120"/>
              <a:gd name="connsiteY2-6" fmla="*/ 614689 h 2793549"/>
              <a:gd name="connsiteX3-7" fmla="*/ 14752320 w 38679120"/>
              <a:gd name="connsiteY3-8" fmla="*/ 141789 h 2793549"/>
              <a:gd name="connsiteX4-9" fmla="*/ 20375880 w 38679120"/>
              <a:gd name="connsiteY4-10" fmla="*/ 675189 h 2793549"/>
              <a:gd name="connsiteX5-11" fmla="*/ 26106120 w 38679120"/>
              <a:gd name="connsiteY5-12" fmla="*/ 1178109 h 2793549"/>
              <a:gd name="connsiteX6-13" fmla="*/ 34884360 w 38679120"/>
              <a:gd name="connsiteY6-14" fmla="*/ 157029 h 2793549"/>
              <a:gd name="connsiteX7-15" fmla="*/ 38679120 w 38679120"/>
              <a:gd name="connsiteY7-16" fmla="*/ 19869 h 2793549"/>
              <a:gd name="connsiteX0-17" fmla="*/ 0 w 38679120"/>
              <a:gd name="connsiteY0-18" fmla="*/ 2793549 h 2793549"/>
              <a:gd name="connsiteX1-19" fmla="*/ 9780135 w 38679120"/>
              <a:gd name="connsiteY1-20" fmla="*/ 614689 h 2793549"/>
              <a:gd name="connsiteX2-21" fmla="*/ 14752320 w 38679120"/>
              <a:gd name="connsiteY2-22" fmla="*/ 141789 h 2793549"/>
              <a:gd name="connsiteX3-23" fmla="*/ 20375880 w 38679120"/>
              <a:gd name="connsiteY3-24" fmla="*/ 675189 h 2793549"/>
              <a:gd name="connsiteX4-25" fmla="*/ 26106120 w 38679120"/>
              <a:gd name="connsiteY4-26" fmla="*/ 1178109 h 2793549"/>
              <a:gd name="connsiteX5-27" fmla="*/ 34884360 w 38679120"/>
              <a:gd name="connsiteY5-28" fmla="*/ 157029 h 2793549"/>
              <a:gd name="connsiteX6-29" fmla="*/ 38679120 w 38679120"/>
              <a:gd name="connsiteY6-30" fmla="*/ 19869 h 2793549"/>
              <a:gd name="connsiteX0-31" fmla="*/ 0 w 38679120"/>
              <a:gd name="connsiteY0-32" fmla="*/ 2793549 h 2793549"/>
              <a:gd name="connsiteX1-33" fmla="*/ 6973298 w 38679120"/>
              <a:gd name="connsiteY1-34" fmla="*/ 539047 h 2793549"/>
              <a:gd name="connsiteX2-35" fmla="*/ 14752320 w 38679120"/>
              <a:gd name="connsiteY2-36" fmla="*/ 141789 h 2793549"/>
              <a:gd name="connsiteX3-37" fmla="*/ 20375880 w 38679120"/>
              <a:gd name="connsiteY3-38" fmla="*/ 675189 h 2793549"/>
              <a:gd name="connsiteX4-39" fmla="*/ 26106120 w 38679120"/>
              <a:gd name="connsiteY4-40" fmla="*/ 1178109 h 2793549"/>
              <a:gd name="connsiteX5-41" fmla="*/ 34884360 w 38679120"/>
              <a:gd name="connsiteY5-42" fmla="*/ 157029 h 2793549"/>
              <a:gd name="connsiteX6-43" fmla="*/ 38679120 w 38679120"/>
              <a:gd name="connsiteY6-44" fmla="*/ 19869 h 2793549"/>
              <a:gd name="connsiteX0-45" fmla="*/ 0 w 38679120"/>
              <a:gd name="connsiteY0-46" fmla="*/ 2793549 h 2793549"/>
              <a:gd name="connsiteX1-47" fmla="*/ 6973298 w 38679120"/>
              <a:gd name="connsiteY1-48" fmla="*/ 539047 h 2793549"/>
              <a:gd name="connsiteX2-49" fmla="*/ 14752320 w 38679120"/>
              <a:gd name="connsiteY2-50" fmla="*/ 141789 h 2793549"/>
              <a:gd name="connsiteX3-51" fmla="*/ 20375880 w 38679120"/>
              <a:gd name="connsiteY3-52" fmla="*/ 675189 h 2793549"/>
              <a:gd name="connsiteX4-53" fmla="*/ 26106120 w 38679120"/>
              <a:gd name="connsiteY4-54" fmla="*/ 1178109 h 2793549"/>
              <a:gd name="connsiteX5-55" fmla="*/ 34884360 w 38679120"/>
              <a:gd name="connsiteY5-56" fmla="*/ 157029 h 2793549"/>
              <a:gd name="connsiteX6-57" fmla="*/ 38679120 w 38679120"/>
              <a:gd name="connsiteY6-58" fmla="*/ 19869 h 27935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8679120" h="2793549">
                <a:moveTo>
                  <a:pt x="0" y="2793549"/>
                </a:moveTo>
                <a:cubicBezTo>
                  <a:pt x="1250579" y="2158174"/>
                  <a:pt x="4514578" y="981007"/>
                  <a:pt x="6973298" y="539047"/>
                </a:cubicBezTo>
                <a:cubicBezTo>
                  <a:pt x="9432018" y="97087"/>
                  <a:pt x="12518556" y="119099"/>
                  <a:pt x="14752320" y="141789"/>
                </a:cubicBezTo>
                <a:cubicBezTo>
                  <a:pt x="16986084" y="164479"/>
                  <a:pt x="20375880" y="675189"/>
                  <a:pt x="20375880" y="675189"/>
                </a:cubicBezTo>
                <a:cubicBezTo>
                  <a:pt x="22268180" y="847909"/>
                  <a:pt x="23688040" y="1264469"/>
                  <a:pt x="26106120" y="1178109"/>
                </a:cubicBezTo>
                <a:cubicBezTo>
                  <a:pt x="28524200" y="1091749"/>
                  <a:pt x="32788860" y="350069"/>
                  <a:pt x="34884360" y="157029"/>
                </a:cubicBezTo>
                <a:cubicBezTo>
                  <a:pt x="36979860" y="-36011"/>
                  <a:pt x="37829490" y="-8071"/>
                  <a:pt x="38679120" y="19869"/>
                </a:cubicBezTo>
              </a:path>
            </a:pathLst>
          </a:custGeom>
          <a:no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nvGrpSpPr>
          <p:cNvPr id="85" name="组合 84"/>
          <p:cNvGrpSpPr/>
          <p:nvPr/>
        </p:nvGrpSpPr>
        <p:grpSpPr>
          <a:xfrm>
            <a:off x="2817013" y="1883898"/>
            <a:ext cx="2116664" cy="4584602"/>
            <a:chOff x="2817013" y="1883898"/>
            <a:chExt cx="2116664" cy="4584602"/>
          </a:xfrm>
        </p:grpSpPr>
        <p:sp>
          <p:nvSpPr>
            <p:cNvPr id="63" name="矩形 62"/>
            <p:cNvSpPr/>
            <p:nvPr/>
          </p:nvSpPr>
          <p:spPr>
            <a:xfrm>
              <a:off x="2817013" y="1883898"/>
              <a:ext cx="2116664" cy="4584602"/>
            </a:xfrm>
            <a:prstGeom prst="rect">
              <a:avLst/>
            </a:prstGeom>
            <a:gradFill flip="none" rotWithShape="true">
              <a:gsLst>
                <a:gs pos="0">
                  <a:schemeClr val="bg1">
                    <a:alpha val="0"/>
                  </a:schemeClr>
                </a:gs>
                <a:gs pos="95000">
                  <a:srgbClr val="0070C0">
                    <a:alpha val="10000"/>
                  </a:srgbClr>
                </a:gs>
              </a:gsLst>
              <a:lin ang="5400000" scaled="true"/>
              <a:tileRect/>
            </a:gradFill>
            <a:ln>
              <a:gradFill>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14008" y="1955315"/>
              <a:ext cx="659475" cy="659475"/>
              <a:chOff x="3614881" y="2176359"/>
              <a:chExt cx="659475" cy="659475"/>
            </a:xfrm>
          </p:grpSpPr>
          <p:sp>
            <p:nvSpPr>
              <p:cNvPr id="68" name="椭圆 67"/>
              <p:cNvSpPr/>
              <p:nvPr/>
            </p:nvSpPr>
            <p:spPr>
              <a:xfrm>
                <a:off x="3614881" y="2176359"/>
                <a:ext cx="659475" cy="659475"/>
              </a:xfrm>
              <a:prstGeom prst="ellipse">
                <a:avLst/>
              </a:prstGeom>
              <a:solidFill>
                <a:schemeClr val="bg1"/>
              </a:solidFill>
              <a:ln w="25400">
                <a:solidFill>
                  <a:srgbClr val="0070C0"/>
                </a:solidFill>
              </a:ln>
              <a:effectLst>
                <a:outerShdw blurRad="660400" dist="444500" dir="54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6" name="business-meeting_71896"/>
              <p:cNvSpPr/>
              <p:nvPr/>
            </p:nvSpPr>
            <p:spPr>
              <a:xfrm>
                <a:off x="3757161" y="2338158"/>
                <a:ext cx="374915" cy="304391"/>
              </a:xfrm>
              <a:custGeom>
                <a:avLst/>
                <a:gdLst>
                  <a:gd name="connsiteX0" fmla="*/ 518130 w 606545"/>
                  <a:gd name="connsiteY0" fmla="*/ 406642 h 492450"/>
                  <a:gd name="connsiteX1" fmla="*/ 589771 w 606545"/>
                  <a:gd name="connsiteY1" fmla="*/ 406642 h 492450"/>
                  <a:gd name="connsiteX2" fmla="*/ 598371 w 606545"/>
                  <a:gd name="connsiteY2" fmla="*/ 415233 h 492450"/>
                  <a:gd name="connsiteX3" fmla="*/ 598371 w 606545"/>
                  <a:gd name="connsiteY3" fmla="*/ 483225 h 492450"/>
                  <a:gd name="connsiteX4" fmla="*/ 589771 w 606545"/>
                  <a:gd name="connsiteY4" fmla="*/ 491815 h 492450"/>
                  <a:gd name="connsiteX5" fmla="*/ 518130 w 606545"/>
                  <a:gd name="connsiteY5" fmla="*/ 491815 h 492450"/>
                  <a:gd name="connsiteX6" fmla="*/ 509529 w 606545"/>
                  <a:gd name="connsiteY6" fmla="*/ 483225 h 492450"/>
                  <a:gd name="connsiteX7" fmla="*/ 509529 w 606545"/>
                  <a:gd name="connsiteY7" fmla="*/ 415233 h 492450"/>
                  <a:gd name="connsiteX8" fmla="*/ 518130 w 606545"/>
                  <a:gd name="connsiteY8" fmla="*/ 406642 h 492450"/>
                  <a:gd name="connsiteX9" fmla="*/ 16699 w 606545"/>
                  <a:gd name="connsiteY9" fmla="*/ 406078 h 492450"/>
                  <a:gd name="connsiteX10" fmla="*/ 88396 w 606545"/>
                  <a:gd name="connsiteY10" fmla="*/ 406078 h 492450"/>
                  <a:gd name="connsiteX11" fmla="*/ 97003 w 606545"/>
                  <a:gd name="connsiteY11" fmla="*/ 414767 h 492450"/>
                  <a:gd name="connsiteX12" fmla="*/ 97003 w 606545"/>
                  <a:gd name="connsiteY12" fmla="*/ 482724 h 492450"/>
                  <a:gd name="connsiteX13" fmla="*/ 88396 w 606545"/>
                  <a:gd name="connsiteY13" fmla="*/ 491321 h 492450"/>
                  <a:gd name="connsiteX14" fmla="*/ 16699 w 606545"/>
                  <a:gd name="connsiteY14" fmla="*/ 491321 h 492450"/>
                  <a:gd name="connsiteX15" fmla="*/ 8091 w 606545"/>
                  <a:gd name="connsiteY15" fmla="*/ 482724 h 492450"/>
                  <a:gd name="connsiteX16" fmla="*/ 8091 w 606545"/>
                  <a:gd name="connsiteY16" fmla="*/ 414767 h 492450"/>
                  <a:gd name="connsiteX17" fmla="*/ 16699 w 606545"/>
                  <a:gd name="connsiteY17" fmla="*/ 406078 h 492450"/>
                  <a:gd name="connsiteX18" fmla="*/ 524985 w 606545"/>
                  <a:gd name="connsiteY18" fmla="*/ 255579 h 492450"/>
                  <a:gd name="connsiteX19" fmla="*/ 519402 w 606545"/>
                  <a:gd name="connsiteY19" fmla="*/ 263347 h 492450"/>
                  <a:gd name="connsiteX20" fmla="*/ 495055 w 606545"/>
                  <a:gd name="connsiteY20" fmla="*/ 275684 h 492450"/>
                  <a:gd name="connsiteX21" fmla="*/ 453592 w 606545"/>
                  <a:gd name="connsiteY21" fmla="*/ 275684 h 492450"/>
                  <a:gd name="connsiteX22" fmla="*/ 462105 w 606545"/>
                  <a:gd name="connsiteY22" fmla="*/ 298256 h 492450"/>
                  <a:gd name="connsiteX23" fmla="*/ 459542 w 606545"/>
                  <a:gd name="connsiteY23" fmla="*/ 311141 h 492450"/>
                  <a:gd name="connsiteX24" fmla="*/ 531850 w 606545"/>
                  <a:gd name="connsiteY24" fmla="*/ 311141 h 492450"/>
                  <a:gd name="connsiteX25" fmla="*/ 81527 w 606545"/>
                  <a:gd name="connsiteY25" fmla="*/ 255122 h 492450"/>
                  <a:gd name="connsiteX26" fmla="*/ 74662 w 606545"/>
                  <a:gd name="connsiteY26" fmla="*/ 310593 h 492450"/>
                  <a:gd name="connsiteX27" fmla="*/ 143126 w 606545"/>
                  <a:gd name="connsiteY27" fmla="*/ 310593 h 492450"/>
                  <a:gd name="connsiteX28" fmla="*/ 140838 w 606545"/>
                  <a:gd name="connsiteY28" fmla="*/ 298256 h 492450"/>
                  <a:gd name="connsiteX29" fmla="*/ 149716 w 606545"/>
                  <a:gd name="connsiteY29" fmla="*/ 275135 h 492450"/>
                  <a:gd name="connsiteX30" fmla="*/ 111457 w 606545"/>
                  <a:gd name="connsiteY30" fmla="*/ 275135 h 492450"/>
                  <a:gd name="connsiteX31" fmla="*/ 87110 w 606545"/>
                  <a:gd name="connsiteY31" fmla="*/ 262798 h 492450"/>
                  <a:gd name="connsiteX32" fmla="*/ 62489 w 606545"/>
                  <a:gd name="connsiteY32" fmla="*/ 122522 h 492450"/>
                  <a:gd name="connsiteX33" fmla="*/ 93060 w 606545"/>
                  <a:gd name="connsiteY33" fmla="*/ 161543 h 492450"/>
                  <a:gd name="connsiteX34" fmla="*/ 92236 w 606545"/>
                  <a:gd name="connsiteY34" fmla="*/ 167758 h 492450"/>
                  <a:gd name="connsiteX35" fmla="*/ 126742 w 606545"/>
                  <a:gd name="connsiteY35" fmla="*/ 215095 h 492450"/>
                  <a:gd name="connsiteX36" fmla="*/ 191636 w 606545"/>
                  <a:gd name="connsiteY36" fmla="*/ 215095 h 492450"/>
                  <a:gd name="connsiteX37" fmla="*/ 221658 w 606545"/>
                  <a:gd name="connsiteY37" fmla="*/ 245161 h 492450"/>
                  <a:gd name="connsiteX38" fmla="*/ 215434 w 606545"/>
                  <a:gd name="connsiteY38" fmla="*/ 263255 h 492450"/>
                  <a:gd name="connsiteX39" fmla="*/ 390712 w 606545"/>
                  <a:gd name="connsiteY39" fmla="*/ 263255 h 492450"/>
                  <a:gd name="connsiteX40" fmla="*/ 384854 w 606545"/>
                  <a:gd name="connsiteY40" fmla="*/ 245618 h 492450"/>
                  <a:gd name="connsiteX41" fmla="*/ 414967 w 606545"/>
                  <a:gd name="connsiteY41" fmla="*/ 215643 h 492450"/>
                  <a:gd name="connsiteX42" fmla="*/ 479770 w 606545"/>
                  <a:gd name="connsiteY42" fmla="*/ 215643 h 492450"/>
                  <a:gd name="connsiteX43" fmla="*/ 514276 w 606545"/>
                  <a:gd name="connsiteY43" fmla="*/ 168214 h 492450"/>
                  <a:gd name="connsiteX44" fmla="*/ 513544 w 606545"/>
                  <a:gd name="connsiteY44" fmla="*/ 162092 h 492450"/>
                  <a:gd name="connsiteX45" fmla="*/ 544023 w 606545"/>
                  <a:gd name="connsiteY45" fmla="*/ 123070 h 492450"/>
                  <a:gd name="connsiteX46" fmla="*/ 583106 w 606545"/>
                  <a:gd name="connsiteY46" fmla="*/ 153501 h 492450"/>
                  <a:gd name="connsiteX47" fmla="*/ 606263 w 606545"/>
                  <a:gd name="connsiteY47" fmla="*/ 341847 h 492450"/>
                  <a:gd name="connsiteX48" fmla="*/ 597751 w 606545"/>
                  <a:gd name="connsiteY48" fmla="*/ 369354 h 492450"/>
                  <a:gd name="connsiteX49" fmla="*/ 571482 w 606545"/>
                  <a:gd name="connsiteY49" fmla="*/ 381142 h 492450"/>
                  <a:gd name="connsiteX50" fmla="*/ 485078 w 606545"/>
                  <a:gd name="connsiteY50" fmla="*/ 381142 h 492450"/>
                  <a:gd name="connsiteX51" fmla="*/ 485078 w 606545"/>
                  <a:gd name="connsiteY51" fmla="*/ 457450 h 492450"/>
                  <a:gd name="connsiteX52" fmla="*/ 450023 w 606545"/>
                  <a:gd name="connsiteY52" fmla="*/ 492450 h 492450"/>
                  <a:gd name="connsiteX53" fmla="*/ 414967 w 606545"/>
                  <a:gd name="connsiteY53" fmla="*/ 457450 h 492450"/>
                  <a:gd name="connsiteX54" fmla="*/ 414967 w 606545"/>
                  <a:gd name="connsiteY54" fmla="*/ 346142 h 492450"/>
                  <a:gd name="connsiteX55" fmla="*/ 417438 w 606545"/>
                  <a:gd name="connsiteY55" fmla="*/ 333256 h 492450"/>
                  <a:gd name="connsiteX56" fmla="*/ 355931 w 606545"/>
                  <a:gd name="connsiteY56" fmla="*/ 333256 h 492450"/>
                  <a:gd name="connsiteX57" fmla="*/ 355931 w 606545"/>
                  <a:gd name="connsiteY57" fmla="*/ 483220 h 492450"/>
                  <a:gd name="connsiteX58" fmla="*/ 347327 w 606545"/>
                  <a:gd name="connsiteY58" fmla="*/ 491811 h 492450"/>
                  <a:gd name="connsiteX59" fmla="*/ 255615 w 606545"/>
                  <a:gd name="connsiteY59" fmla="*/ 491811 h 492450"/>
                  <a:gd name="connsiteX60" fmla="*/ 246920 w 606545"/>
                  <a:gd name="connsiteY60" fmla="*/ 483220 h 492450"/>
                  <a:gd name="connsiteX61" fmla="*/ 246920 w 606545"/>
                  <a:gd name="connsiteY61" fmla="*/ 333256 h 492450"/>
                  <a:gd name="connsiteX62" fmla="*/ 189257 w 606545"/>
                  <a:gd name="connsiteY62" fmla="*/ 333256 h 492450"/>
                  <a:gd name="connsiteX63" fmla="*/ 191636 w 606545"/>
                  <a:gd name="connsiteY63" fmla="*/ 345593 h 492450"/>
                  <a:gd name="connsiteX64" fmla="*/ 191636 w 606545"/>
                  <a:gd name="connsiteY64" fmla="*/ 456901 h 492450"/>
                  <a:gd name="connsiteX65" fmla="*/ 156489 w 606545"/>
                  <a:gd name="connsiteY65" fmla="*/ 491902 h 492450"/>
                  <a:gd name="connsiteX66" fmla="*/ 121434 w 606545"/>
                  <a:gd name="connsiteY66" fmla="*/ 456901 h 492450"/>
                  <a:gd name="connsiteX67" fmla="*/ 121434 w 606545"/>
                  <a:gd name="connsiteY67" fmla="*/ 380594 h 492450"/>
                  <a:gd name="connsiteX68" fmla="*/ 35030 w 606545"/>
                  <a:gd name="connsiteY68" fmla="*/ 380594 h 492450"/>
                  <a:gd name="connsiteX69" fmla="*/ 8761 w 606545"/>
                  <a:gd name="connsiteY69" fmla="*/ 368805 h 492450"/>
                  <a:gd name="connsiteX70" fmla="*/ 249 w 606545"/>
                  <a:gd name="connsiteY70" fmla="*/ 341298 h 492450"/>
                  <a:gd name="connsiteX71" fmla="*/ 23406 w 606545"/>
                  <a:gd name="connsiteY71" fmla="*/ 153044 h 492450"/>
                  <a:gd name="connsiteX72" fmla="*/ 62489 w 606545"/>
                  <a:gd name="connsiteY72" fmla="*/ 122522 h 492450"/>
                  <a:gd name="connsiteX73" fmla="*/ 502933 w 606545"/>
                  <a:gd name="connsiteY73" fmla="*/ 1119 h 492450"/>
                  <a:gd name="connsiteX74" fmla="*/ 524455 w 606545"/>
                  <a:gd name="connsiteY74" fmla="*/ 2338 h 492450"/>
                  <a:gd name="connsiteX75" fmla="*/ 563346 w 606545"/>
                  <a:gd name="connsiteY75" fmla="*/ 68422 h 492450"/>
                  <a:gd name="connsiteX76" fmla="*/ 497094 w 606545"/>
                  <a:gd name="connsiteY76" fmla="*/ 107267 h 492450"/>
                  <a:gd name="connsiteX77" fmla="*/ 458203 w 606545"/>
                  <a:gd name="connsiteY77" fmla="*/ 41092 h 492450"/>
                  <a:gd name="connsiteX78" fmla="*/ 502933 w 606545"/>
                  <a:gd name="connsiteY78" fmla="*/ 1119 h 492450"/>
                  <a:gd name="connsiteX79" fmla="*/ 103612 w 606545"/>
                  <a:gd name="connsiteY79" fmla="*/ 566 h 492450"/>
                  <a:gd name="connsiteX80" fmla="*/ 148330 w 606545"/>
                  <a:gd name="connsiteY80" fmla="*/ 40527 h 492450"/>
                  <a:gd name="connsiteX81" fmla="*/ 109439 w 606545"/>
                  <a:gd name="connsiteY81" fmla="*/ 106794 h 492450"/>
                  <a:gd name="connsiteX82" fmla="*/ 43278 w 606545"/>
                  <a:gd name="connsiteY82" fmla="*/ 67948 h 492450"/>
                  <a:gd name="connsiteX83" fmla="*/ 82077 w 606545"/>
                  <a:gd name="connsiteY83" fmla="*/ 1773 h 492450"/>
                  <a:gd name="connsiteX84" fmla="*/ 103612 w 606545"/>
                  <a:gd name="connsiteY84" fmla="*/ 566 h 49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6545" h="492450">
                    <a:moveTo>
                      <a:pt x="518130" y="406642"/>
                    </a:moveTo>
                    <a:lnTo>
                      <a:pt x="589771" y="406642"/>
                    </a:lnTo>
                    <a:cubicBezTo>
                      <a:pt x="594528" y="406642"/>
                      <a:pt x="598371" y="410481"/>
                      <a:pt x="598371" y="415233"/>
                    </a:cubicBezTo>
                    <a:lnTo>
                      <a:pt x="598371" y="483225"/>
                    </a:lnTo>
                    <a:cubicBezTo>
                      <a:pt x="598371" y="487977"/>
                      <a:pt x="594528" y="491815"/>
                      <a:pt x="589771" y="491815"/>
                    </a:cubicBezTo>
                    <a:lnTo>
                      <a:pt x="518130" y="491815"/>
                    </a:lnTo>
                    <a:cubicBezTo>
                      <a:pt x="513372" y="491815"/>
                      <a:pt x="509529" y="487977"/>
                      <a:pt x="509529" y="483225"/>
                    </a:cubicBezTo>
                    <a:lnTo>
                      <a:pt x="509529" y="415233"/>
                    </a:lnTo>
                    <a:cubicBezTo>
                      <a:pt x="509529" y="410481"/>
                      <a:pt x="513372" y="406642"/>
                      <a:pt x="518130" y="406642"/>
                    </a:cubicBezTo>
                    <a:close/>
                    <a:moveTo>
                      <a:pt x="16699" y="406078"/>
                    </a:moveTo>
                    <a:lnTo>
                      <a:pt x="88396" y="406078"/>
                    </a:lnTo>
                    <a:cubicBezTo>
                      <a:pt x="93157" y="406078"/>
                      <a:pt x="97003" y="410011"/>
                      <a:pt x="97003" y="414767"/>
                    </a:cubicBezTo>
                    <a:lnTo>
                      <a:pt x="97003" y="482724"/>
                    </a:lnTo>
                    <a:cubicBezTo>
                      <a:pt x="97003" y="487480"/>
                      <a:pt x="93157" y="491321"/>
                      <a:pt x="88396" y="491321"/>
                    </a:cubicBezTo>
                    <a:lnTo>
                      <a:pt x="16699" y="491321"/>
                    </a:lnTo>
                    <a:cubicBezTo>
                      <a:pt x="11937" y="491321"/>
                      <a:pt x="8091" y="487480"/>
                      <a:pt x="8091" y="482724"/>
                    </a:cubicBezTo>
                    <a:lnTo>
                      <a:pt x="8091" y="414767"/>
                    </a:lnTo>
                    <a:cubicBezTo>
                      <a:pt x="8091" y="410011"/>
                      <a:pt x="11937" y="406078"/>
                      <a:pt x="16699" y="406078"/>
                    </a:cubicBezTo>
                    <a:close/>
                    <a:moveTo>
                      <a:pt x="524985" y="255579"/>
                    </a:moveTo>
                    <a:lnTo>
                      <a:pt x="519402" y="263347"/>
                    </a:lnTo>
                    <a:cubicBezTo>
                      <a:pt x="513727" y="271023"/>
                      <a:pt x="504757" y="275684"/>
                      <a:pt x="495055" y="275684"/>
                    </a:cubicBezTo>
                    <a:lnTo>
                      <a:pt x="453592" y="275684"/>
                    </a:lnTo>
                    <a:cubicBezTo>
                      <a:pt x="458810" y="281806"/>
                      <a:pt x="462105" y="289574"/>
                      <a:pt x="462105" y="298256"/>
                    </a:cubicBezTo>
                    <a:cubicBezTo>
                      <a:pt x="462105" y="302825"/>
                      <a:pt x="461098" y="307120"/>
                      <a:pt x="459542" y="311141"/>
                    </a:cubicBezTo>
                    <a:lnTo>
                      <a:pt x="531850" y="311141"/>
                    </a:lnTo>
                    <a:close/>
                    <a:moveTo>
                      <a:pt x="81527" y="255122"/>
                    </a:moveTo>
                    <a:lnTo>
                      <a:pt x="74662" y="310593"/>
                    </a:lnTo>
                    <a:lnTo>
                      <a:pt x="143126" y="310593"/>
                    </a:lnTo>
                    <a:cubicBezTo>
                      <a:pt x="141753" y="306755"/>
                      <a:pt x="140838" y="302642"/>
                      <a:pt x="140838" y="298256"/>
                    </a:cubicBezTo>
                    <a:cubicBezTo>
                      <a:pt x="140838" y="289391"/>
                      <a:pt x="144224" y="281350"/>
                      <a:pt x="149716" y="275135"/>
                    </a:cubicBezTo>
                    <a:lnTo>
                      <a:pt x="111457" y="275135"/>
                    </a:lnTo>
                    <a:cubicBezTo>
                      <a:pt x="101846" y="275135"/>
                      <a:pt x="92785" y="270566"/>
                      <a:pt x="87110" y="262798"/>
                    </a:cubicBezTo>
                    <a:close/>
                    <a:moveTo>
                      <a:pt x="62489" y="122522"/>
                    </a:moveTo>
                    <a:cubicBezTo>
                      <a:pt x="81710" y="124898"/>
                      <a:pt x="95348" y="142352"/>
                      <a:pt x="93060" y="161543"/>
                    </a:cubicBezTo>
                    <a:lnTo>
                      <a:pt x="92236" y="167758"/>
                    </a:lnTo>
                    <a:lnTo>
                      <a:pt x="126742" y="215095"/>
                    </a:lnTo>
                    <a:lnTo>
                      <a:pt x="191636" y="215095"/>
                    </a:lnTo>
                    <a:cubicBezTo>
                      <a:pt x="208203" y="215095"/>
                      <a:pt x="221658" y="228529"/>
                      <a:pt x="221658" y="245161"/>
                    </a:cubicBezTo>
                    <a:cubicBezTo>
                      <a:pt x="221658" y="252015"/>
                      <a:pt x="219278" y="258229"/>
                      <a:pt x="215434" y="263255"/>
                    </a:cubicBezTo>
                    <a:lnTo>
                      <a:pt x="390712" y="263255"/>
                    </a:lnTo>
                    <a:cubicBezTo>
                      <a:pt x="387051" y="258320"/>
                      <a:pt x="384854" y="252289"/>
                      <a:pt x="384854" y="245618"/>
                    </a:cubicBezTo>
                    <a:cubicBezTo>
                      <a:pt x="384854" y="229077"/>
                      <a:pt x="398309" y="215643"/>
                      <a:pt x="414967" y="215643"/>
                    </a:cubicBezTo>
                    <a:lnTo>
                      <a:pt x="479770" y="215643"/>
                    </a:lnTo>
                    <a:lnTo>
                      <a:pt x="514276" y="168214"/>
                    </a:lnTo>
                    <a:lnTo>
                      <a:pt x="513544" y="162092"/>
                    </a:lnTo>
                    <a:cubicBezTo>
                      <a:pt x="511164" y="142901"/>
                      <a:pt x="524802" y="125446"/>
                      <a:pt x="544023" y="123070"/>
                    </a:cubicBezTo>
                    <a:cubicBezTo>
                      <a:pt x="563427" y="120694"/>
                      <a:pt x="580726" y="134310"/>
                      <a:pt x="583106" y="153501"/>
                    </a:cubicBezTo>
                    <a:lnTo>
                      <a:pt x="606263" y="341847"/>
                    </a:lnTo>
                    <a:cubicBezTo>
                      <a:pt x="607544" y="351808"/>
                      <a:pt x="604432" y="361769"/>
                      <a:pt x="597751" y="369354"/>
                    </a:cubicBezTo>
                    <a:cubicBezTo>
                      <a:pt x="591069" y="376847"/>
                      <a:pt x="581550" y="381142"/>
                      <a:pt x="571482" y="381142"/>
                    </a:cubicBezTo>
                    <a:lnTo>
                      <a:pt x="485078" y="381142"/>
                    </a:lnTo>
                    <a:lnTo>
                      <a:pt x="485078" y="457450"/>
                    </a:lnTo>
                    <a:cubicBezTo>
                      <a:pt x="485078" y="476732"/>
                      <a:pt x="469335" y="492450"/>
                      <a:pt x="450023" y="492450"/>
                    </a:cubicBezTo>
                    <a:cubicBezTo>
                      <a:pt x="430619" y="492450"/>
                      <a:pt x="414967" y="476732"/>
                      <a:pt x="414967" y="457450"/>
                    </a:cubicBezTo>
                    <a:lnTo>
                      <a:pt x="414967" y="346142"/>
                    </a:lnTo>
                    <a:cubicBezTo>
                      <a:pt x="414967" y="341573"/>
                      <a:pt x="415882" y="337277"/>
                      <a:pt x="417438" y="333256"/>
                    </a:cubicBezTo>
                    <a:lnTo>
                      <a:pt x="355931" y="333256"/>
                    </a:lnTo>
                    <a:lnTo>
                      <a:pt x="355931" y="483220"/>
                    </a:lnTo>
                    <a:cubicBezTo>
                      <a:pt x="355931" y="487972"/>
                      <a:pt x="352087" y="491811"/>
                      <a:pt x="347327" y="491811"/>
                    </a:cubicBezTo>
                    <a:lnTo>
                      <a:pt x="255615" y="491811"/>
                    </a:lnTo>
                    <a:cubicBezTo>
                      <a:pt x="250764" y="491811"/>
                      <a:pt x="246920" y="487972"/>
                      <a:pt x="246920" y="483220"/>
                    </a:cubicBezTo>
                    <a:lnTo>
                      <a:pt x="246920" y="333256"/>
                    </a:lnTo>
                    <a:lnTo>
                      <a:pt x="189257" y="333256"/>
                    </a:lnTo>
                    <a:cubicBezTo>
                      <a:pt x="190721" y="337095"/>
                      <a:pt x="191636" y="341298"/>
                      <a:pt x="191636" y="345593"/>
                    </a:cubicBezTo>
                    <a:lnTo>
                      <a:pt x="191636" y="456901"/>
                    </a:lnTo>
                    <a:cubicBezTo>
                      <a:pt x="191636" y="476184"/>
                      <a:pt x="175893" y="491902"/>
                      <a:pt x="156489" y="491902"/>
                    </a:cubicBezTo>
                    <a:cubicBezTo>
                      <a:pt x="137177" y="491902"/>
                      <a:pt x="121434" y="476184"/>
                      <a:pt x="121434" y="456901"/>
                    </a:cubicBezTo>
                    <a:lnTo>
                      <a:pt x="121434" y="380594"/>
                    </a:lnTo>
                    <a:lnTo>
                      <a:pt x="35030" y="380594"/>
                    </a:lnTo>
                    <a:cubicBezTo>
                      <a:pt x="24962" y="380594"/>
                      <a:pt x="15443" y="376299"/>
                      <a:pt x="8761" y="368805"/>
                    </a:cubicBezTo>
                    <a:cubicBezTo>
                      <a:pt x="2171" y="361312"/>
                      <a:pt x="-941" y="351259"/>
                      <a:pt x="249" y="341298"/>
                    </a:cubicBezTo>
                    <a:lnTo>
                      <a:pt x="23406" y="153044"/>
                    </a:lnTo>
                    <a:cubicBezTo>
                      <a:pt x="25786" y="133854"/>
                      <a:pt x="43085" y="120146"/>
                      <a:pt x="62489" y="122522"/>
                    </a:cubicBezTo>
                    <a:close/>
                    <a:moveTo>
                      <a:pt x="502933" y="1119"/>
                    </a:moveTo>
                    <a:cubicBezTo>
                      <a:pt x="509911" y="105"/>
                      <a:pt x="517203" y="442"/>
                      <a:pt x="524455" y="2338"/>
                    </a:cubicBezTo>
                    <a:cubicBezTo>
                      <a:pt x="553464" y="9833"/>
                      <a:pt x="570850" y="39447"/>
                      <a:pt x="563346" y="68422"/>
                    </a:cubicBezTo>
                    <a:cubicBezTo>
                      <a:pt x="555751" y="97487"/>
                      <a:pt x="526102" y="114854"/>
                      <a:pt x="497094" y="107267"/>
                    </a:cubicBezTo>
                    <a:cubicBezTo>
                      <a:pt x="468085" y="99772"/>
                      <a:pt x="450607" y="70067"/>
                      <a:pt x="458203" y="41092"/>
                    </a:cubicBezTo>
                    <a:cubicBezTo>
                      <a:pt x="463899" y="19362"/>
                      <a:pt x="482001" y="4160"/>
                      <a:pt x="502933" y="1119"/>
                    </a:cubicBezTo>
                    <a:close/>
                    <a:moveTo>
                      <a:pt x="103612" y="566"/>
                    </a:moveTo>
                    <a:cubicBezTo>
                      <a:pt x="124566" y="3630"/>
                      <a:pt x="142702" y="18865"/>
                      <a:pt x="148330" y="40527"/>
                    </a:cubicBezTo>
                    <a:cubicBezTo>
                      <a:pt x="155925" y="69593"/>
                      <a:pt x="138539" y="99207"/>
                      <a:pt x="109439" y="106794"/>
                    </a:cubicBezTo>
                    <a:cubicBezTo>
                      <a:pt x="80430" y="114289"/>
                      <a:pt x="50781" y="96922"/>
                      <a:pt x="43278" y="67948"/>
                    </a:cubicBezTo>
                    <a:cubicBezTo>
                      <a:pt x="35682" y="38974"/>
                      <a:pt x="53069" y="9268"/>
                      <a:pt x="82077" y="1773"/>
                    </a:cubicBezTo>
                    <a:cubicBezTo>
                      <a:pt x="89329" y="-123"/>
                      <a:pt x="96627" y="-455"/>
                      <a:pt x="103612" y="566"/>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7" name="文本框 76"/>
            <p:cNvSpPr txBox="true"/>
            <p:nvPr/>
          </p:nvSpPr>
          <p:spPr>
            <a:xfrm>
              <a:off x="2998938" y="2872157"/>
              <a:ext cx="1889613" cy="2364750"/>
            </a:xfrm>
            <a:prstGeom prst="rect">
              <a:avLst/>
            </a:prstGeom>
            <a:noFill/>
          </p:spPr>
          <p:txBody>
            <a:bodyPr wrap="square" rtlCol="0">
              <a:spAutoFit/>
            </a:bodyPr>
            <a:lstStyle/>
            <a:p>
              <a:pPr>
                <a:lnSpc>
                  <a:spcPct val="180000"/>
                </a:lnSpc>
              </a:pPr>
              <a:r>
                <a:rPr lang="zh-CN" altLang="en-US" sz="1400" kern="100" dirty="0">
                  <a:cs typeface="+mn-ea"/>
                </a:rPr>
                <a:t>下大力气理顺管理体制，合理调整市属开发区职能划分相关政策，进一步优化干部人事改革，加大简政放权力度。</a:t>
              </a:r>
              <a:endParaRPr lang="zh-CN" altLang="en-US" sz="1400" kern="100" dirty="0">
                <a:cs typeface="+mn-ea"/>
              </a:endParaRPr>
            </a:p>
          </p:txBody>
        </p:sp>
        <p:pic>
          <p:nvPicPr>
            <p:cNvPr id="81" name="图片 80"/>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2979148" y="5183478"/>
              <a:ext cx="1817850" cy="1211143"/>
            </a:xfrm>
            <a:prstGeom prst="rect">
              <a:avLst/>
            </a:prstGeom>
            <a:ln>
              <a:noFill/>
            </a:ln>
            <a:effectLst>
              <a:softEdge rad="112500"/>
            </a:effectLst>
          </p:spPr>
        </p:pic>
      </p:grpSp>
      <p:grpSp>
        <p:nvGrpSpPr>
          <p:cNvPr id="86" name="组合 85"/>
          <p:cNvGrpSpPr/>
          <p:nvPr/>
        </p:nvGrpSpPr>
        <p:grpSpPr>
          <a:xfrm>
            <a:off x="5037667" y="1866998"/>
            <a:ext cx="2116664" cy="4584602"/>
            <a:chOff x="5037667" y="1866998"/>
            <a:chExt cx="2116664" cy="4584602"/>
          </a:xfrm>
        </p:grpSpPr>
        <p:sp>
          <p:nvSpPr>
            <p:cNvPr id="64" name="矩形 63"/>
            <p:cNvSpPr/>
            <p:nvPr/>
          </p:nvSpPr>
          <p:spPr>
            <a:xfrm>
              <a:off x="5037667" y="1866998"/>
              <a:ext cx="2116664" cy="4584602"/>
            </a:xfrm>
            <a:prstGeom prst="rect">
              <a:avLst/>
            </a:prstGeom>
            <a:gradFill flip="none" rotWithShape="true">
              <a:gsLst>
                <a:gs pos="0">
                  <a:schemeClr val="bg1">
                    <a:alpha val="0"/>
                  </a:schemeClr>
                </a:gs>
                <a:gs pos="95000">
                  <a:srgbClr val="0070C0">
                    <a:alpha val="10000"/>
                  </a:srgbClr>
                </a:gs>
              </a:gsLst>
              <a:lin ang="5400000" scaled="true"/>
              <a:tileRect/>
            </a:gradFill>
            <a:ln>
              <a:gradFill>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5755262" y="1991337"/>
              <a:ext cx="659475" cy="659475"/>
              <a:chOff x="5858840" y="2231918"/>
              <a:chExt cx="659475" cy="659475"/>
            </a:xfrm>
          </p:grpSpPr>
          <p:sp>
            <p:nvSpPr>
              <p:cNvPr id="69" name="椭圆 68"/>
              <p:cNvSpPr/>
              <p:nvPr/>
            </p:nvSpPr>
            <p:spPr>
              <a:xfrm>
                <a:off x="5858840" y="2231918"/>
                <a:ext cx="659475" cy="659475"/>
              </a:xfrm>
              <a:prstGeom prst="ellipse">
                <a:avLst/>
              </a:prstGeom>
              <a:solidFill>
                <a:schemeClr val="bg1"/>
              </a:solidFill>
              <a:ln w="25400">
                <a:solidFill>
                  <a:srgbClr val="0070C0"/>
                </a:solidFill>
              </a:ln>
              <a:effectLst>
                <a:outerShdw blurRad="660400" dist="444500" dir="54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3" name="student-organization_79500"/>
              <p:cNvSpPr/>
              <p:nvPr/>
            </p:nvSpPr>
            <p:spPr>
              <a:xfrm>
                <a:off x="5968245" y="2335185"/>
                <a:ext cx="456958" cy="456318"/>
              </a:xfrm>
              <a:custGeom>
                <a:avLst/>
                <a:gdLst>
                  <a:gd name="T0" fmla="*/ 2505 w 5010"/>
                  <a:gd name="T1" fmla="*/ 4226 h 5010"/>
                  <a:gd name="T2" fmla="*/ 2505 w 5010"/>
                  <a:gd name="T3" fmla="*/ 4439 h 5010"/>
                  <a:gd name="T4" fmla="*/ 2684 w 5010"/>
                  <a:gd name="T5" fmla="*/ 4618 h 5010"/>
                  <a:gd name="T6" fmla="*/ 3165 w 5010"/>
                  <a:gd name="T7" fmla="*/ 4501 h 5010"/>
                  <a:gd name="T8" fmla="*/ 4519 w 5010"/>
                  <a:gd name="T9" fmla="*/ 3127 h 5010"/>
                  <a:gd name="T10" fmla="*/ 3265 w 5010"/>
                  <a:gd name="T11" fmla="*/ 4569 h 5010"/>
                  <a:gd name="T12" fmla="*/ 425 w 5010"/>
                  <a:gd name="T13" fmla="*/ 3264 h 5010"/>
                  <a:gd name="T14" fmla="*/ 1781 w 5010"/>
                  <a:gd name="T15" fmla="*/ 4363 h 5010"/>
                  <a:gd name="T16" fmla="*/ 2621 w 5010"/>
                  <a:gd name="T17" fmla="*/ 4076 h 5010"/>
                  <a:gd name="T18" fmla="*/ 1794 w 5010"/>
                  <a:gd name="T19" fmla="*/ 3531 h 5010"/>
                  <a:gd name="T20" fmla="*/ 2022 w 5010"/>
                  <a:gd name="T21" fmla="*/ 3526 h 5010"/>
                  <a:gd name="T22" fmla="*/ 2505 w 5010"/>
                  <a:gd name="T23" fmla="*/ 3391 h 5010"/>
                  <a:gd name="T24" fmla="*/ 2988 w 5010"/>
                  <a:gd name="T25" fmla="*/ 3526 h 5010"/>
                  <a:gd name="T26" fmla="*/ 3216 w 5010"/>
                  <a:gd name="T27" fmla="*/ 3531 h 5010"/>
                  <a:gd name="T28" fmla="*/ 2371 w 5010"/>
                  <a:gd name="T29" fmla="*/ 3862 h 5010"/>
                  <a:gd name="T30" fmla="*/ 2639 w 5010"/>
                  <a:gd name="T31" fmla="*/ 3862 h 5010"/>
                  <a:gd name="T32" fmla="*/ 1519 w 5010"/>
                  <a:gd name="T33" fmla="*/ 3224 h 5010"/>
                  <a:gd name="T34" fmla="*/ 935 w 5010"/>
                  <a:gd name="T35" fmla="*/ 2621 h 5010"/>
                  <a:gd name="T36" fmla="*/ 1479 w 5010"/>
                  <a:gd name="T37" fmla="*/ 1794 h 5010"/>
                  <a:gd name="T38" fmla="*/ 1485 w 5010"/>
                  <a:gd name="T39" fmla="*/ 2022 h 5010"/>
                  <a:gd name="T40" fmla="*/ 1619 w 5010"/>
                  <a:gd name="T41" fmla="*/ 2505 h 5010"/>
                  <a:gd name="T42" fmla="*/ 1485 w 5010"/>
                  <a:gd name="T43" fmla="*/ 2988 h 5010"/>
                  <a:gd name="T44" fmla="*/ 1519 w 5010"/>
                  <a:gd name="T45" fmla="*/ 3224 h 5010"/>
                  <a:gd name="T46" fmla="*/ 1148 w 5010"/>
                  <a:gd name="T47" fmla="*/ 2621 h 5010"/>
                  <a:gd name="T48" fmla="*/ 1148 w 5010"/>
                  <a:gd name="T49" fmla="*/ 2371 h 5010"/>
                  <a:gd name="T50" fmla="*/ 3451 w 5010"/>
                  <a:gd name="T51" fmla="*/ 3018 h 5010"/>
                  <a:gd name="T52" fmla="*/ 3435 w 5010"/>
                  <a:gd name="T53" fmla="*/ 2591 h 5010"/>
                  <a:gd name="T54" fmla="*/ 3774 w 5010"/>
                  <a:gd name="T55" fmla="*/ 2171 h 5010"/>
                  <a:gd name="T56" fmla="*/ 3392 w 5010"/>
                  <a:gd name="T57" fmla="*/ 1853 h 5010"/>
                  <a:gd name="T58" fmla="*/ 4076 w 5010"/>
                  <a:gd name="T59" fmla="*/ 2389 h 5010"/>
                  <a:gd name="T60" fmla="*/ 3531 w 5010"/>
                  <a:gd name="T61" fmla="*/ 3216 h 5010"/>
                  <a:gd name="T62" fmla="*/ 3862 w 5010"/>
                  <a:gd name="T63" fmla="*/ 2639 h 5010"/>
                  <a:gd name="T64" fmla="*/ 3862 w 5010"/>
                  <a:gd name="T65" fmla="*/ 2371 h 5010"/>
                  <a:gd name="T66" fmla="*/ 4226 w 5010"/>
                  <a:gd name="T67" fmla="*/ 2505 h 5010"/>
                  <a:gd name="T68" fmla="*/ 4618 w 5010"/>
                  <a:gd name="T69" fmla="*/ 2897 h 5010"/>
                  <a:gd name="T70" fmla="*/ 4618 w 5010"/>
                  <a:gd name="T71" fmla="*/ 2684 h 5010"/>
                  <a:gd name="T72" fmla="*/ 392 w 5010"/>
                  <a:gd name="T73" fmla="*/ 2897 h 5010"/>
                  <a:gd name="T74" fmla="*/ 784 w 5010"/>
                  <a:gd name="T75" fmla="*/ 2505 h 5010"/>
                  <a:gd name="T76" fmla="*/ 213 w 5010"/>
                  <a:gd name="T77" fmla="*/ 2505 h 5010"/>
                  <a:gd name="T78" fmla="*/ 392 w 5010"/>
                  <a:gd name="T79" fmla="*/ 2326 h 5010"/>
                  <a:gd name="T80" fmla="*/ 3226 w 5010"/>
                  <a:gd name="T81" fmla="*/ 635 h 5010"/>
                  <a:gd name="T82" fmla="*/ 4582 w 5010"/>
                  <a:gd name="T83" fmla="*/ 1733 h 5010"/>
                  <a:gd name="T84" fmla="*/ 525 w 5010"/>
                  <a:gd name="T85" fmla="*/ 1877 h 5010"/>
                  <a:gd name="T86" fmla="*/ 1704 w 5010"/>
                  <a:gd name="T87" fmla="*/ 436 h 5010"/>
                  <a:gd name="T88" fmla="*/ 625 w 5010"/>
                  <a:gd name="T89" fmla="*/ 1807 h 5010"/>
                  <a:gd name="T90" fmla="*/ 1853 w 5010"/>
                  <a:gd name="T91" fmla="*/ 1618 h 5010"/>
                  <a:gd name="T92" fmla="*/ 2389 w 5010"/>
                  <a:gd name="T93" fmla="*/ 935 h 5010"/>
                  <a:gd name="T94" fmla="*/ 3216 w 5010"/>
                  <a:gd name="T95" fmla="*/ 1479 h 5010"/>
                  <a:gd name="T96" fmla="*/ 2988 w 5010"/>
                  <a:gd name="T97" fmla="*/ 1485 h 5010"/>
                  <a:gd name="T98" fmla="*/ 2505 w 5010"/>
                  <a:gd name="T99" fmla="*/ 1619 h 5010"/>
                  <a:gd name="T100" fmla="*/ 2171 w 5010"/>
                  <a:gd name="T101" fmla="*/ 1236 h 5010"/>
                  <a:gd name="T102" fmla="*/ 1893 w 5010"/>
                  <a:gd name="T103" fmla="*/ 1626 h 5010"/>
                  <a:gd name="T104" fmla="*/ 2639 w 5010"/>
                  <a:gd name="T105" fmla="*/ 1148 h 5010"/>
                  <a:gd name="T106" fmla="*/ 2371 w 5010"/>
                  <a:gd name="T107" fmla="*/ 1148 h 5010"/>
                  <a:gd name="T108" fmla="*/ 2505 w 5010"/>
                  <a:gd name="T109" fmla="*/ 0 h 5010"/>
                  <a:gd name="T110" fmla="*/ 2505 w 5010"/>
                  <a:gd name="T111" fmla="*/ 213 h 5010"/>
                  <a:gd name="T112" fmla="*/ 2684 w 5010"/>
                  <a:gd name="T113" fmla="*/ 392 h 5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10" h="5010">
                    <a:moveTo>
                      <a:pt x="2505" y="5010"/>
                    </a:moveTo>
                    <a:cubicBezTo>
                      <a:pt x="2289" y="5010"/>
                      <a:pt x="2113" y="4834"/>
                      <a:pt x="2113" y="4618"/>
                    </a:cubicBezTo>
                    <a:cubicBezTo>
                      <a:pt x="2113" y="4402"/>
                      <a:pt x="2289" y="4226"/>
                      <a:pt x="2505" y="4226"/>
                    </a:cubicBezTo>
                    <a:cubicBezTo>
                      <a:pt x="2721" y="4226"/>
                      <a:pt x="2897" y="4402"/>
                      <a:pt x="2897" y="4618"/>
                    </a:cubicBezTo>
                    <a:cubicBezTo>
                      <a:pt x="2897" y="4834"/>
                      <a:pt x="2721" y="5010"/>
                      <a:pt x="2505" y="5010"/>
                    </a:cubicBezTo>
                    <a:close/>
                    <a:moveTo>
                      <a:pt x="2505" y="4439"/>
                    </a:moveTo>
                    <a:cubicBezTo>
                      <a:pt x="2407" y="4439"/>
                      <a:pt x="2326" y="4520"/>
                      <a:pt x="2326" y="4618"/>
                    </a:cubicBezTo>
                    <a:cubicBezTo>
                      <a:pt x="2326" y="4717"/>
                      <a:pt x="2407" y="4797"/>
                      <a:pt x="2505" y="4797"/>
                    </a:cubicBezTo>
                    <a:cubicBezTo>
                      <a:pt x="2604" y="4797"/>
                      <a:pt x="2684" y="4717"/>
                      <a:pt x="2684" y="4618"/>
                    </a:cubicBezTo>
                    <a:cubicBezTo>
                      <a:pt x="2684" y="4520"/>
                      <a:pt x="2604" y="4439"/>
                      <a:pt x="2505" y="4439"/>
                    </a:cubicBezTo>
                    <a:close/>
                    <a:moveTo>
                      <a:pt x="3265" y="4569"/>
                    </a:moveTo>
                    <a:cubicBezTo>
                      <a:pt x="3222" y="4569"/>
                      <a:pt x="3182" y="4543"/>
                      <a:pt x="3165" y="4501"/>
                    </a:cubicBezTo>
                    <a:cubicBezTo>
                      <a:pt x="3144" y="4446"/>
                      <a:pt x="3171" y="4384"/>
                      <a:pt x="3226" y="4363"/>
                    </a:cubicBezTo>
                    <a:cubicBezTo>
                      <a:pt x="3761" y="4155"/>
                      <a:pt x="4183" y="3728"/>
                      <a:pt x="4382" y="3190"/>
                    </a:cubicBezTo>
                    <a:cubicBezTo>
                      <a:pt x="4403" y="3135"/>
                      <a:pt x="4464" y="3107"/>
                      <a:pt x="4519" y="3127"/>
                    </a:cubicBezTo>
                    <a:cubicBezTo>
                      <a:pt x="4575" y="3148"/>
                      <a:pt x="4603" y="3209"/>
                      <a:pt x="4582" y="3264"/>
                    </a:cubicBezTo>
                    <a:cubicBezTo>
                      <a:pt x="4361" y="3859"/>
                      <a:pt x="3895" y="4332"/>
                      <a:pt x="3303" y="4562"/>
                    </a:cubicBezTo>
                    <a:cubicBezTo>
                      <a:pt x="3291" y="4567"/>
                      <a:pt x="3277" y="4569"/>
                      <a:pt x="3265" y="4569"/>
                    </a:cubicBezTo>
                    <a:close/>
                    <a:moveTo>
                      <a:pt x="1742" y="4569"/>
                    </a:moveTo>
                    <a:cubicBezTo>
                      <a:pt x="1729" y="4569"/>
                      <a:pt x="1716" y="4567"/>
                      <a:pt x="1704" y="4562"/>
                    </a:cubicBezTo>
                    <a:cubicBezTo>
                      <a:pt x="1112" y="4332"/>
                      <a:pt x="646" y="3859"/>
                      <a:pt x="425" y="3264"/>
                    </a:cubicBezTo>
                    <a:cubicBezTo>
                      <a:pt x="404" y="3209"/>
                      <a:pt x="432" y="3148"/>
                      <a:pt x="488" y="3127"/>
                    </a:cubicBezTo>
                    <a:cubicBezTo>
                      <a:pt x="543" y="3107"/>
                      <a:pt x="604" y="3135"/>
                      <a:pt x="625" y="3190"/>
                    </a:cubicBezTo>
                    <a:cubicBezTo>
                      <a:pt x="824" y="3728"/>
                      <a:pt x="1246" y="4155"/>
                      <a:pt x="1781" y="4363"/>
                    </a:cubicBezTo>
                    <a:cubicBezTo>
                      <a:pt x="1836" y="4384"/>
                      <a:pt x="1863" y="4446"/>
                      <a:pt x="1842" y="4501"/>
                    </a:cubicBezTo>
                    <a:cubicBezTo>
                      <a:pt x="1825" y="4543"/>
                      <a:pt x="1785" y="4569"/>
                      <a:pt x="1742" y="4569"/>
                    </a:cubicBezTo>
                    <a:close/>
                    <a:moveTo>
                      <a:pt x="2621" y="4076"/>
                    </a:moveTo>
                    <a:lnTo>
                      <a:pt x="2389" y="4076"/>
                    </a:lnTo>
                    <a:cubicBezTo>
                      <a:pt x="2054" y="4076"/>
                      <a:pt x="1907" y="3808"/>
                      <a:pt x="1825" y="3606"/>
                    </a:cubicBezTo>
                    <a:lnTo>
                      <a:pt x="1794" y="3531"/>
                    </a:lnTo>
                    <a:cubicBezTo>
                      <a:pt x="1772" y="3476"/>
                      <a:pt x="1799" y="3414"/>
                      <a:pt x="1853" y="3392"/>
                    </a:cubicBezTo>
                    <a:cubicBezTo>
                      <a:pt x="1908" y="3370"/>
                      <a:pt x="1970" y="3396"/>
                      <a:pt x="1992" y="3451"/>
                    </a:cubicBezTo>
                    <a:lnTo>
                      <a:pt x="2022" y="3526"/>
                    </a:lnTo>
                    <a:cubicBezTo>
                      <a:pt x="2068" y="3639"/>
                      <a:pt x="2116" y="3720"/>
                      <a:pt x="2171" y="3774"/>
                    </a:cubicBezTo>
                    <a:lnTo>
                      <a:pt x="2419" y="3435"/>
                    </a:lnTo>
                    <a:cubicBezTo>
                      <a:pt x="2439" y="3407"/>
                      <a:pt x="2471" y="3391"/>
                      <a:pt x="2505" y="3391"/>
                    </a:cubicBezTo>
                    <a:cubicBezTo>
                      <a:pt x="2539" y="3391"/>
                      <a:pt x="2571" y="3407"/>
                      <a:pt x="2591" y="3435"/>
                    </a:cubicBezTo>
                    <a:lnTo>
                      <a:pt x="2839" y="3774"/>
                    </a:lnTo>
                    <a:cubicBezTo>
                      <a:pt x="2894" y="3720"/>
                      <a:pt x="2942" y="3639"/>
                      <a:pt x="2988" y="3526"/>
                    </a:cubicBezTo>
                    <a:lnTo>
                      <a:pt x="3018" y="3451"/>
                    </a:lnTo>
                    <a:cubicBezTo>
                      <a:pt x="3040" y="3396"/>
                      <a:pt x="3103" y="3370"/>
                      <a:pt x="3157" y="3392"/>
                    </a:cubicBezTo>
                    <a:cubicBezTo>
                      <a:pt x="3212" y="3414"/>
                      <a:pt x="3238" y="3476"/>
                      <a:pt x="3216" y="3531"/>
                    </a:cubicBezTo>
                    <a:lnTo>
                      <a:pt x="3186" y="3606"/>
                    </a:lnTo>
                    <a:cubicBezTo>
                      <a:pt x="3104" y="3808"/>
                      <a:pt x="2956" y="4076"/>
                      <a:pt x="2621" y="4076"/>
                    </a:cubicBezTo>
                    <a:close/>
                    <a:moveTo>
                      <a:pt x="2371" y="3862"/>
                    </a:moveTo>
                    <a:cubicBezTo>
                      <a:pt x="2377" y="3862"/>
                      <a:pt x="2383" y="3862"/>
                      <a:pt x="2389" y="3862"/>
                    </a:cubicBezTo>
                    <a:lnTo>
                      <a:pt x="2621" y="3862"/>
                    </a:lnTo>
                    <a:cubicBezTo>
                      <a:pt x="2627" y="3862"/>
                      <a:pt x="2633" y="3862"/>
                      <a:pt x="2639" y="3862"/>
                    </a:cubicBezTo>
                    <a:lnTo>
                      <a:pt x="2505" y="3679"/>
                    </a:lnTo>
                    <a:lnTo>
                      <a:pt x="2371" y="3862"/>
                    </a:lnTo>
                    <a:close/>
                    <a:moveTo>
                      <a:pt x="1519" y="3224"/>
                    </a:moveTo>
                    <a:cubicBezTo>
                      <a:pt x="1506" y="3224"/>
                      <a:pt x="1492" y="3221"/>
                      <a:pt x="1479" y="3216"/>
                    </a:cubicBezTo>
                    <a:lnTo>
                      <a:pt x="1404" y="3186"/>
                    </a:lnTo>
                    <a:cubicBezTo>
                      <a:pt x="1203" y="3104"/>
                      <a:pt x="935" y="2956"/>
                      <a:pt x="935" y="2621"/>
                    </a:cubicBezTo>
                    <a:lnTo>
                      <a:pt x="935" y="2389"/>
                    </a:lnTo>
                    <a:cubicBezTo>
                      <a:pt x="935" y="2054"/>
                      <a:pt x="1203" y="1907"/>
                      <a:pt x="1404" y="1825"/>
                    </a:cubicBezTo>
                    <a:lnTo>
                      <a:pt x="1479" y="1794"/>
                    </a:lnTo>
                    <a:cubicBezTo>
                      <a:pt x="1534" y="1772"/>
                      <a:pt x="1596" y="1799"/>
                      <a:pt x="1618" y="1853"/>
                    </a:cubicBezTo>
                    <a:cubicBezTo>
                      <a:pt x="1640" y="1908"/>
                      <a:pt x="1614" y="1970"/>
                      <a:pt x="1560" y="1992"/>
                    </a:cubicBezTo>
                    <a:lnTo>
                      <a:pt x="1485" y="2022"/>
                    </a:lnTo>
                    <a:cubicBezTo>
                      <a:pt x="1372" y="2068"/>
                      <a:pt x="1290" y="2116"/>
                      <a:pt x="1236" y="2171"/>
                    </a:cubicBezTo>
                    <a:lnTo>
                      <a:pt x="1575" y="2419"/>
                    </a:lnTo>
                    <a:cubicBezTo>
                      <a:pt x="1603" y="2439"/>
                      <a:pt x="1619" y="2471"/>
                      <a:pt x="1619" y="2505"/>
                    </a:cubicBezTo>
                    <a:cubicBezTo>
                      <a:pt x="1619" y="2539"/>
                      <a:pt x="1603" y="2571"/>
                      <a:pt x="1575" y="2591"/>
                    </a:cubicBezTo>
                    <a:lnTo>
                      <a:pt x="1236" y="2839"/>
                    </a:lnTo>
                    <a:cubicBezTo>
                      <a:pt x="1290" y="2894"/>
                      <a:pt x="1372" y="2942"/>
                      <a:pt x="1485" y="2988"/>
                    </a:cubicBezTo>
                    <a:lnTo>
                      <a:pt x="1560" y="3018"/>
                    </a:lnTo>
                    <a:cubicBezTo>
                      <a:pt x="1614" y="3040"/>
                      <a:pt x="1640" y="3103"/>
                      <a:pt x="1618" y="3157"/>
                    </a:cubicBezTo>
                    <a:cubicBezTo>
                      <a:pt x="1601" y="3199"/>
                      <a:pt x="1561" y="3224"/>
                      <a:pt x="1519" y="3224"/>
                    </a:cubicBezTo>
                    <a:close/>
                    <a:moveTo>
                      <a:pt x="1148" y="2371"/>
                    </a:moveTo>
                    <a:cubicBezTo>
                      <a:pt x="1148" y="2377"/>
                      <a:pt x="1148" y="2383"/>
                      <a:pt x="1148" y="2389"/>
                    </a:cubicBezTo>
                    <a:lnTo>
                      <a:pt x="1148" y="2621"/>
                    </a:lnTo>
                    <a:cubicBezTo>
                      <a:pt x="1148" y="2627"/>
                      <a:pt x="1148" y="2633"/>
                      <a:pt x="1148" y="2639"/>
                    </a:cubicBezTo>
                    <a:lnTo>
                      <a:pt x="1332" y="2505"/>
                    </a:lnTo>
                    <a:lnTo>
                      <a:pt x="1148" y="2371"/>
                    </a:lnTo>
                    <a:close/>
                    <a:moveTo>
                      <a:pt x="3491" y="3224"/>
                    </a:moveTo>
                    <a:cubicBezTo>
                      <a:pt x="3449" y="3224"/>
                      <a:pt x="3409" y="3199"/>
                      <a:pt x="3392" y="3157"/>
                    </a:cubicBezTo>
                    <a:cubicBezTo>
                      <a:pt x="3370" y="3103"/>
                      <a:pt x="3396" y="3040"/>
                      <a:pt x="3451" y="3018"/>
                    </a:cubicBezTo>
                    <a:lnTo>
                      <a:pt x="3526" y="2988"/>
                    </a:lnTo>
                    <a:cubicBezTo>
                      <a:pt x="3639" y="2942"/>
                      <a:pt x="3720" y="2894"/>
                      <a:pt x="3774" y="2839"/>
                    </a:cubicBezTo>
                    <a:lnTo>
                      <a:pt x="3435" y="2591"/>
                    </a:lnTo>
                    <a:cubicBezTo>
                      <a:pt x="3407" y="2571"/>
                      <a:pt x="3391" y="2539"/>
                      <a:pt x="3391" y="2505"/>
                    </a:cubicBezTo>
                    <a:cubicBezTo>
                      <a:pt x="3391" y="2471"/>
                      <a:pt x="3407" y="2439"/>
                      <a:pt x="3435" y="2419"/>
                    </a:cubicBezTo>
                    <a:lnTo>
                      <a:pt x="3774" y="2171"/>
                    </a:lnTo>
                    <a:cubicBezTo>
                      <a:pt x="3720" y="2116"/>
                      <a:pt x="3639" y="2068"/>
                      <a:pt x="3526" y="2022"/>
                    </a:cubicBezTo>
                    <a:lnTo>
                      <a:pt x="3451" y="1992"/>
                    </a:lnTo>
                    <a:cubicBezTo>
                      <a:pt x="3396" y="1970"/>
                      <a:pt x="3370" y="1908"/>
                      <a:pt x="3392" y="1853"/>
                    </a:cubicBezTo>
                    <a:cubicBezTo>
                      <a:pt x="3414" y="1799"/>
                      <a:pt x="3476" y="1772"/>
                      <a:pt x="3531" y="1794"/>
                    </a:cubicBezTo>
                    <a:lnTo>
                      <a:pt x="3606" y="1825"/>
                    </a:lnTo>
                    <a:cubicBezTo>
                      <a:pt x="3808" y="1907"/>
                      <a:pt x="4076" y="2054"/>
                      <a:pt x="4076" y="2389"/>
                    </a:cubicBezTo>
                    <a:lnTo>
                      <a:pt x="4076" y="2621"/>
                    </a:lnTo>
                    <a:cubicBezTo>
                      <a:pt x="4076" y="2956"/>
                      <a:pt x="3808" y="3104"/>
                      <a:pt x="3606" y="3186"/>
                    </a:cubicBezTo>
                    <a:lnTo>
                      <a:pt x="3531" y="3216"/>
                    </a:lnTo>
                    <a:cubicBezTo>
                      <a:pt x="3518" y="3221"/>
                      <a:pt x="3504" y="3224"/>
                      <a:pt x="3491" y="3224"/>
                    </a:cubicBezTo>
                    <a:close/>
                    <a:moveTo>
                      <a:pt x="3679" y="2505"/>
                    </a:moveTo>
                    <a:lnTo>
                      <a:pt x="3862" y="2639"/>
                    </a:lnTo>
                    <a:cubicBezTo>
                      <a:pt x="3862" y="2633"/>
                      <a:pt x="3862" y="2627"/>
                      <a:pt x="3862" y="2621"/>
                    </a:cubicBezTo>
                    <a:lnTo>
                      <a:pt x="3862" y="2389"/>
                    </a:lnTo>
                    <a:cubicBezTo>
                      <a:pt x="3862" y="2383"/>
                      <a:pt x="3862" y="2377"/>
                      <a:pt x="3862" y="2371"/>
                    </a:cubicBezTo>
                    <a:lnTo>
                      <a:pt x="3679" y="2505"/>
                    </a:lnTo>
                    <a:close/>
                    <a:moveTo>
                      <a:pt x="4618" y="2897"/>
                    </a:moveTo>
                    <a:cubicBezTo>
                      <a:pt x="4402" y="2897"/>
                      <a:pt x="4226" y="2721"/>
                      <a:pt x="4226" y="2505"/>
                    </a:cubicBezTo>
                    <a:cubicBezTo>
                      <a:pt x="4226" y="2289"/>
                      <a:pt x="4402" y="2113"/>
                      <a:pt x="4618" y="2113"/>
                    </a:cubicBezTo>
                    <a:cubicBezTo>
                      <a:pt x="4834" y="2113"/>
                      <a:pt x="5010" y="2289"/>
                      <a:pt x="5010" y="2505"/>
                    </a:cubicBezTo>
                    <a:cubicBezTo>
                      <a:pt x="5010" y="2721"/>
                      <a:pt x="4834" y="2897"/>
                      <a:pt x="4618" y="2897"/>
                    </a:cubicBezTo>
                    <a:close/>
                    <a:moveTo>
                      <a:pt x="4618" y="2326"/>
                    </a:moveTo>
                    <a:cubicBezTo>
                      <a:pt x="4520" y="2326"/>
                      <a:pt x="4439" y="2407"/>
                      <a:pt x="4439" y="2505"/>
                    </a:cubicBezTo>
                    <a:cubicBezTo>
                      <a:pt x="4439" y="2604"/>
                      <a:pt x="4520" y="2684"/>
                      <a:pt x="4618" y="2684"/>
                    </a:cubicBezTo>
                    <a:cubicBezTo>
                      <a:pt x="4717" y="2684"/>
                      <a:pt x="4797" y="2604"/>
                      <a:pt x="4797" y="2505"/>
                    </a:cubicBezTo>
                    <a:cubicBezTo>
                      <a:pt x="4797" y="2407"/>
                      <a:pt x="4717" y="2326"/>
                      <a:pt x="4618" y="2326"/>
                    </a:cubicBezTo>
                    <a:close/>
                    <a:moveTo>
                      <a:pt x="392" y="2897"/>
                    </a:moveTo>
                    <a:cubicBezTo>
                      <a:pt x="176" y="2897"/>
                      <a:pt x="0" y="2721"/>
                      <a:pt x="0" y="2505"/>
                    </a:cubicBezTo>
                    <a:cubicBezTo>
                      <a:pt x="0" y="2289"/>
                      <a:pt x="176" y="2113"/>
                      <a:pt x="392" y="2113"/>
                    </a:cubicBezTo>
                    <a:cubicBezTo>
                      <a:pt x="608" y="2113"/>
                      <a:pt x="784" y="2289"/>
                      <a:pt x="784" y="2505"/>
                    </a:cubicBezTo>
                    <a:cubicBezTo>
                      <a:pt x="784" y="2721"/>
                      <a:pt x="608" y="2897"/>
                      <a:pt x="392" y="2897"/>
                    </a:cubicBezTo>
                    <a:close/>
                    <a:moveTo>
                      <a:pt x="392" y="2326"/>
                    </a:moveTo>
                    <a:cubicBezTo>
                      <a:pt x="294" y="2326"/>
                      <a:pt x="213" y="2407"/>
                      <a:pt x="213" y="2505"/>
                    </a:cubicBezTo>
                    <a:cubicBezTo>
                      <a:pt x="213" y="2604"/>
                      <a:pt x="294" y="2684"/>
                      <a:pt x="392" y="2684"/>
                    </a:cubicBezTo>
                    <a:cubicBezTo>
                      <a:pt x="491" y="2684"/>
                      <a:pt x="571" y="2604"/>
                      <a:pt x="571" y="2505"/>
                    </a:cubicBezTo>
                    <a:cubicBezTo>
                      <a:pt x="571" y="2407"/>
                      <a:pt x="491" y="2326"/>
                      <a:pt x="392" y="2326"/>
                    </a:cubicBezTo>
                    <a:close/>
                    <a:moveTo>
                      <a:pt x="4482" y="1877"/>
                    </a:moveTo>
                    <a:cubicBezTo>
                      <a:pt x="4439" y="1877"/>
                      <a:pt x="4398" y="1850"/>
                      <a:pt x="4382" y="1807"/>
                    </a:cubicBezTo>
                    <a:cubicBezTo>
                      <a:pt x="4183" y="1269"/>
                      <a:pt x="3761" y="842"/>
                      <a:pt x="3226" y="635"/>
                    </a:cubicBezTo>
                    <a:cubicBezTo>
                      <a:pt x="3171" y="613"/>
                      <a:pt x="3144" y="552"/>
                      <a:pt x="3165" y="497"/>
                    </a:cubicBezTo>
                    <a:cubicBezTo>
                      <a:pt x="3186" y="442"/>
                      <a:pt x="3248" y="414"/>
                      <a:pt x="3303" y="436"/>
                    </a:cubicBezTo>
                    <a:cubicBezTo>
                      <a:pt x="3895" y="665"/>
                      <a:pt x="4361" y="1138"/>
                      <a:pt x="4582" y="1733"/>
                    </a:cubicBezTo>
                    <a:cubicBezTo>
                      <a:pt x="4603" y="1788"/>
                      <a:pt x="4575" y="1850"/>
                      <a:pt x="4519" y="1870"/>
                    </a:cubicBezTo>
                    <a:cubicBezTo>
                      <a:pt x="4507" y="1875"/>
                      <a:pt x="4495" y="1877"/>
                      <a:pt x="4482" y="1877"/>
                    </a:cubicBezTo>
                    <a:close/>
                    <a:moveTo>
                      <a:pt x="525" y="1877"/>
                    </a:moveTo>
                    <a:cubicBezTo>
                      <a:pt x="512" y="1877"/>
                      <a:pt x="500" y="1875"/>
                      <a:pt x="488" y="1870"/>
                    </a:cubicBezTo>
                    <a:cubicBezTo>
                      <a:pt x="432" y="1850"/>
                      <a:pt x="404" y="1788"/>
                      <a:pt x="425" y="1733"/>
                    </a:cubicBezTo>
                    <a:cubicBezTo>
                      <a:pt x="646" y="1138"/>
                      <a:pt x="1112" y="665"/>
                      <a:pt x="1704" y="436"/>
                    </a:cubicBezTo>
                    <a:cubicBezTo>
                      <a:pt x="1759" y="414"/>
                      <a:pt x="1820" y="442"/>
                      <a:pt x="1842" y="497"/>
                    </a:cubicBezTo>
                    <a:cubicBezTo>
                      <a:pt x="1863" y="551"/>
                      <a:pt x="1836" y="613"/>
                      <a:pt x="1781" y="635"/>
                    </a:cubicBezTo>
                    <a:cubicBezTo>
                      <a:pt x="1246" y="842"/>
                      <a:pt x="824" y="1269"/>
                      <a:pt x="625" y="1807"/>
                    </a:cubicBezTo>
                    <a:cubicBezTo>
                      <a:pt x="609" y="1850"/>
                      <a:pt x="568" y="1877"/>
                      <a:pt x="525" y="1877"/>
                    </a:cubicBezTo>
                    <a:close/>
                    <a:moveTo>
                      <a:pt x="1893" y="1626"/>
                    </a:moveTo>
                    <a:cubicBezTo>
                      <a:pt x="1880" y="1626"/>
                      <a:pt x="1866" y="1624"/>
                      <a:pt x="1853" y="1618"/>
                    </a:cubicBezTo>
                    <a:cubicBezTo>
                      <a:pt x="1799" y="1596"/>
                      <a:pt x="1772" y="1534"/>
                      <a:pt x="1794" y="1479"/>
                    </a:cubicBezTo>
                    <a:lnTo>
                      <a:pt x="1825" y="1404"/>
                    </a:lnTo>
                    <a:cubicBezTo>
                      <a:pt x="1907" y="1203"/>
                      <a:pt x="2054" y="935"/>
                      <a:pt x="2389" y="935"/>
                    </a:cubicBezTo>
                    <a:lnTo>
                      <a:pt x="2621" y="935"/>
                    </a:lnTo>
                    <a:cubicBezTo>
                      <a:pt x="2956" y="935"/>
                      <a:pt x="3104" y="1203"/>
                      <a:pt x="3186" y="1404"/>
                    </a:cubicBezTo>
                    <a:lnTo>
                      <a:pt x="3216" y="1479"/>
                    </a:lnTo>
                    <a:cubicBezTo>
                      <a:pt x="3238" y="1534"/>
                      <a:pt x="3212" y="1596"/>
                      <a:pt x="3157" y="1618"/>
                    </a:cubicBezTo>
                    <a:cubicBezTo>
                      <a:pt x="3103" y="1640"/>
                      <a:pt x="3040" y="1614"/>
                      <a:pt x="3018" y="1560"/>
                    </a:cubicBezTo>
                    <a:lnTo>
                      <a:pt x="2988" y="1485"/>
                    </a:lnTo>
                    <a:cubicBezTo>
                      <a:pt x="2942" y="1372"/>
                      <a:pt x="2894" y="1290"/>
                      <a:pt x="2839" y="1236"/>
                    </a:cubicBezTo>
                    <a:lnTo>
                      <a:pt x="2591" y="1575"/>
                    </a:lnTo>
                    <a:cubicBezTo>
                      <a:pt x="2571" y="1603"/>
                      <a:pt x="2539" y="1619"/>
                      <a:pt x="2505" y="1619"/>
                    </a:cubicBezTo>
                    <a:lnTo>
                      <a:pt x="2505" y="1619"/>
                    </a:lnTo>
                    <a:cubicBezTo>
                      <a:pt x="2471" y="1619"/>
                      <a:pt x="2439" y="1603"/>
                      <a:pt x="2419" y="1575"/>
                    </a:cubicBezTo>
                    <a:lnTo>
                      <a:pt x="2171" y="1236"/>
                    </a:lnTo>
                    <a:cubicBezTo>
                      <a:pt x="2116" y="1290"/>
                      <a:pt x="2068" y="1372"/>
                      <a:pt x="2022" y="1485"/>
                    </a:cubicBezTo>
                    <a:lnTo>
                      <a:pt x="1992" y="1560"/>
                    </a:lnTo>
                    <a:cubicBezTo>
                      <a:pt x="1975" y="1601"/>
                      <a:pt x="1935" y="1626"/>
                      <a:pt x="1893" y="1626"/>
                    </a:cubicBezTo>
                    <a:close/>
                    <a:moveTo>
                      <a:pt x="2371" y="1148"/>
                    </a:moveTo>
                    <a:lnTo>
                      <a:pt x="2505" y="1332"/>
                    </a:lnTo>
                    <a:lnTo>
                      <a:pt x="2639" y="1148"/>
                    </a:lnTo>
                    <a:cubicBezTo>
                      <a:pt x="2633" y="1148"/>
                      <a:pt x="2627" y="1148"/>
                      <a:pt x="2621" y="1148"/>
                    </a:cubicBezTo>
                    <a:lnTo>
                      <a:pt x="2389" y="1148"/>
                    </a:lnTo>
                    <a:cubicBezTo>
                      <a:pt x="2383" y="1148"/>
                      <a:pt x="2377" y="1148"/>
                      <a:pt x="2371" y="1148"/>
                    </a:cubicBezTo>
                    <a:close/>
                    <a:moveTo>
                      <a:pt x="2505" y="784"/>
                    </a:moveTo>
                    <a:cubicBezTo>
                      <a:pt x="2289" y="784"/>
                      <a:pt x="2113" y="608"/>
                      <a:pt x="2113" y="392"/>
                    </a:cubicBezTo>
                    <a:cubicBezTo>
                      <a:pt x="2113" y="176"/>
                      <a:pt x="2289" y="0"/>
                      <a:pt x="2505" y="0"/>
                    </a:cubicBezTo>
                    <a:cubicBezTo>
                      <a:pt x="2721" y="0"/>
                      <a:pt x="2897" y="176"/>
                      <a:pt x="2897" y="392"/>
                    </a:cubicBezTo>
                    <a:cubicBezTo>
                      <a:pt x="2897" y="608"/>
                      <a:pt x="2721" y="784"/>
                      <a:pt x="2505" y="784"/>
                    </a:cubicBezTo>
                    <a:close/>
                    <a:moveTo>
                      <a:pt x="2505" y="213"/>
                    </a:moveTo>
                    <a:cubicBezTo>
                      <a:pt x="2407" y="213"/>
                      <a:pt x="2326" y="294"/>
                      <a:pt x="2326" y="392"/>
                    </a:cubicBezTo>
                    <a:cubicBezTo>
                      <a:pt x="2326" y="491"/>
                      <a:pt x="2407" y="571"/>
                      <a:pt x="2505" y="571"/>
                    </a:cubicBezTo>
                    <a:cubicBezTo>
                      <a:pt x="2604" y="571"/>
                      <a:pt x="2684" y="491"/>
                      <a:pt x="2684" y="392"/>
                    </a:cubicBezTo>
                    <a:cubicBezTo>
                      <a:pt x="2684" y="294"/>
                      <a:pt x="2604" y="213"/>
                      <a:pt x="2505" y="213"/>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文本框 77"/>
            <p:cNvSpPr txBox="true"/>
            <p:nvPr/>
          </p:nvSpPr>
          <p:spPr>
            <a:xfrm>
              <a:off x="5156497" y="2902351"/>
              <a:ext cx="1983044" cy="1815882"/>
            </a:xfrm>
            <a:prstGeom prst="rect">
              <a:avLst/>
            </a:prstGeom>
            <a:noFill/>
          </p:spPr>
          <p:txBody>
            <a:bodyPr wrap="square" rtlCol="0">
              <a:spAutoFit/>
            </a:bodyPr>
            <a:lstStyle/>
            <a:p>
              <a:pPr>
                <a:lnSpc>
                  <a:spcPct val="200000"/>
                </a:lnSpc>
              </a:pPr>
              <a:r>
                <a:rPr lang="zh-CN" altLang="en-US" sz="1400" kern="100" dirty="0">
                  <a:cs typeface="+mn-ea"/>
                </a:rPr>
                <a:t>继续用好“开发区吹哨、市直</a:t>
              </a:r>
              <a:r>
                <a:rPr lang="zh-CN" altLang="en-US" sz="1400" kern="100" dirty="0" smtClean="0">
                  <a:cs typeface="+mn-ea"/>
                </a:rPr>
                <a:t>部门</a:t>
              </a:r>
              <a:r>
                <a:rPr lang="zh-CN" altLang="en-US" sz="1400" kern="100" dirty="0">
                  <a:cs typeface="+mn-ea"/>
                </a:rPr>
                <a:t>报到</a:t>
              </a:r>
              <a:r>
                <a:rPr lang="zh-CN" altLang="en-US" sz="1400" kern="100" dirty="0" smtClean="0">
                  <a:cs typeface="+mn-ea"/>
                </a:rPr>
                <a:t>” 联席会议</a:t>
              </a:r>
              <a:r>
                <a:rPr lang="zh-CN" altLang="en-US" sz="1400" kern="100" dirty="0">
                  <a:cs typeface="+mn-ea"/>
                </a:rPr>
                <a:t>制度，强化部门与开发区的互动。</a:t>
              </a:r>
              <a:endParaRPr lang="zh-CN" altLang="en-US" sz="1400" kern="100" dirty="0">
                <a:cs typeface="+mn-ea"/>
              </a:endParaRPr>
            </a:p>
          </p:txBody>
        </p:sp>
        <p:pic>
          <p:nvPicPr>
            <p:cNvPr id="82" name="图片 81"/>
            <p:cNvPicPr>
              <a:picLocks noChangeAspect="true"/>
            </p:cNvPicPr>
            <p:nvPr/>
          </p:nvPicPr>
          <p:blipFill>
            <a:blip r:embed="rId2" cstate="print">
              <a:extLst>
                <a:ext uri="{28A0092B-C50C-407E-A947-70E740481C1C}">
                  <a14:useLocalDpi xmlns:a14="http://schemas.microsoft.com/office/drawing/2010/main" val="false"/>
                </a:ext>
              </a:extLst>
            </a:blip>
            <a:stretch>
              <a:fillRect/>
            </a:stretch>
          </p:blipFill>
          <p:spPr>
            <a:xfrm>
              <a:off x="5107187" y="5025957"/>
              <a:ext cx="2021815" cy="1347034"/>
            </a:xfrm>
            <a:prstGeom prst="rect">
              <a:avLst/>
            </a:prstGeom>
            <a:ln>
              <a:noFill/>
            </a:ln>
            <a:effectLst>
              <a:softEdge rad="112500"/>
            </a:effectLst>
          </p:spPr>
        </p:pic>
      </p:grpSp>
      <p:grpSp>
        <p:nvGrpSpPr>
          <p:cNvPr id="88" name="组合 87"/>
          <p:cNvGrpSpPr/>
          <p:nvPr/>
        </p:nvGrpSpPr>
        <p:grpSpPr>
          <a:xfrm>
            <a:off x="9514985" y="1866998"/>
            <a:ext cx="2116664" cy="4584602"/>
            <a:chOff x="9514985" y="1866998"/>
            <a:chExt cx="2116664" cy="4584602"/>
          </a:xfrm>
        </p:grpSpPr>
        <p:sp>
          <p:nvSpPr>
            <p:cNvPr id="66" name="矩形 65"/>
            <p:cNvSpPr/>
            <p:nvPr/>
          </p:nvSpPr>
          <p:spPr>
            <a:xfrm>
              <a:off x="9514985" y="1866998"/>
              <a:ext cx="2116664" cy="4584602"/>
            </a:xfrm>
            <a:prstGeom prst="rect">
              <a:avLst/>
            </a:prstGeom>
            <a:gradFill flip="none" rotWithShape="true">
              <a:gsLst>
                <a:gs pos="0">
                  <a:schemeClr val="bg1">
                    <a:alpha val="0"/>
                  </a:schemeClr>
                </a:gs>
                <a:gs pos="95000">
                  <a:srgbClr val="0070C0">
                    <a:alpha val="10000"/>
                  </a:srgbClr>
                </a:gs>
              </a:gsLst>
              <a:lin ang="5400000" scaled="true"/>
              <a:tileRect/>
            </a:gradFill>
            <a:ln>
              <a:gradFill>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0279429" y="1866998"/>
              <a:ext cx="659475" cy="659475"/>
              <a:chOff x="10243579" y="1832735"/>
              <a:chExt cx="659475" cy="659475"/>
            </a:xfrm>
          </p:grpSpPr>
          <p:sp>
            <p:nvSpPr>
              <p:cNvPr id="71" name="椭圆 70"/>
              <p:cNvSpPr/>
              <p:nvPr/>
            </p:nvSpPr>
            <p:spPr>
              <a:xfrm>
                <a:off x="10243579" y="1832735"/>
                <a:ext cx="659475" cy="659475"/>
              </a:xfrm>
              <a:prstGeom prst="ellipse">
                <a:avLst/>
              </a:prstGeom>
              <a:solidFill>
                <a:schemeClr val="bg1"/>
              </a:solidFill>
              <a:ln w="25400">
                <a:solidFill>
                  <a:srgbClr val="0070C0"/>
                </a:solidFill>
              </a:ln>
              <a:effectLst>
                <a:outerShdw blurRad="660400" dist="444500" dir="54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2" name="iconfont-1043-254354"/>
              <p:cNvSpPr/>
              <p:nvPr/>
            </p:nvSpPr>
            <p:spPr>
              <a:xfrm>
                <a:off x="10389508" y="1998146"/>
                <a:ext cx="369997" cy="356425"/>
              </a:xfrm>
              <a:custGeom>
                <a:avLst/>
                <a:gdLst>
                  <a:gd name="T0" fmla="*/ 11584 w 13288"/>
                  <a:gd name="T1" fmla="*/ 12028 h 12800"/>
                  <a:gd name="T2" fmla="*/ 772 w 13288"/>
                  <a:gd name="T3" fmla="*/ 1216 h 12800"/>
                  <a:gd name="T4" fmla="*/ 5793 w 13288"/>
                  <a:gd name="T5" fmla="*/ 1216 h 12800"/>
                  <a:gd name="T6" fmla="*/ 772 w 13288"/>
                  <a:gd name="T7" fmla="*/ 444 h 12800"/>
                  <a:gd name="T8" fmla="*/ 0 w 13288"/>
                  <a:gd name="T9" fmla="*/ 12028 h 12800"/>
                  <a:gd name="T10" fmla="*/ 11584 w 13288"/>
                  <a:gd name="T11" fmla="*/ 12800 h 12800"/>
                  <a:gd name="T12" fmla="*/ 12356 w 13288"/>
                  <a:gd name="T13" fmla="*/ 7008 h 12800"/>
                  <a:gd name="T14" fmla="*/ 7535 w 13288"/>
                  <a:gd name="T15" fmla="*/ 4826 h 12800"/>
                  <a:gd name="T16" fmla="*/ 1934 w 13288"/>
                  <a:gd name="T17" fmla="*/ 3831 h 12800"/>
                  <a:gd name="T18" fmla="*/ 7535 w 13288"/>
                  <a:gd name="T19" fmla="*/ 4826 h 12800"/>
                  <a:gd name="T20" fmla="*/ 1911 w 13288"/>
                  <a:gd name="T21" fmla="*/ 7617 h 12800"/>
                  <a:gd name="T22" fmla="*/ 9807 w 13288"/>
                  <a:gd name="T23" fmla="*/ 6622 h 12800"/>
                  <a:gd name="T24" fmla="*/ 10260 w 13288"/>
                  <a:gd name="T25" fmla="*/ 10468 h 12800"/>
                  <a:gd name="T26" fmla="*/ 1934 w 13288"/>
                  <a:gd name="T27" fmla="*/ 9472 h 12800"/>
                  <a:gd name="T28" fmla="*/ 10260 w 13288"/>
                  <a:gd name="T29" fmla="*/ 10468 h 12800"/>
                  <a:gd name="T30" fmla="*/ 12802 w 13288"/>
                  <a:gd name="T31" fmla="*/ 2433 h 12800"/>
                  <a:gd name="T32" fmla="*/ 12362 w 13288"/>
                  <a:gd name="T33" fmla="*/ 1852 h 12800"/>
                  <a:gd name="T34" fmla="*/ 12623 w 13288"/>
                  <a:gd name="T35" fmla="*/ 1292 h 12800"/>
                  <a:gd name="T36" fmla="*/ 12623 w 13288"/>
                  <a:gd name="T37" fmla="*/ 1020 h 12800"/>
                  <a:gd name="T38" fmla="*/ 12132 w 13288"/>
                  <a:gd name="T39" fmla="*/ 609 h 12800"/>
                  <a:gd name="T40" fmla="*/ 11787 w 13288"/>
                  <a:gd name="T41" fmla="*/ 874 h 12800"/>
                  <a:gd name="T42" fmla="*/ 11066 w 13288"/>
                  <a:gd name="T43" fmla="*/ 774 h 12800"/>
                  <a:gd name="T44" fmla="*/ 10854 w 13288"/>
                  <a:gd name="T45" fmla="*/ 193 h 12800"/>
                  <a:gd name="T46" fmla="*/ 10662 w 13288"/>
                  <a:gd name="T47" fmla="*/ 0 h 12800"/>
                  <a:gd name="T48" fmla="*/ 10026 w 13288"/>
                  <a:gd name="T49" fmla="*/ 56 h 12800"/>
                  <a:gd name="T50" fmla="*/ 9969 w 13288"/>
                  <a:gd name="T51" fmla="*/ 487 h 12800"/>
                  <a:gd name="T52" fmla="*/ 9387 w 13288"/>
                  <a:gd name="T53" fmla="*/ 927 h 12800"/>
                  <a:gd name="T54" fmla="*/ 8827 w 13288"/>
                  <a:gd name="T55" fmla="*/ 666 h 12800"/>
                  <a:gd name="T56" fmla="*/ 8554 w 13288"/>
                  <a:gd name="T57" fmla="*/ 666 h 12800"/>
                  <a:gd name="T58" fmla="*/ 8145 w 13288"/>
                  <a:gd name="T59" fmla="*/ 1155 h 12800"/>
                  <a:gd name="T60" fmla="*/ 8408 w 13288"/>
                  <a:gd name="T61" fmla="*/ 1500 h 12800"/>
                  <a:gd name="T62" fmla="*/ 8308 w 13288"/>
                  <a:gd name="T63" fmla="*/ 2222 h 12800"/>
                  <a:gd name="T64" fmla="*/ 7728 w 13288"/>
                  <a:gd name="T65" fmla="*/ 2433 h 12800"/>
                  <a:gd name="T66" fmla="*/ 7535 w 13288"/>
                  <a:gd name="T67" fmla="*/ 2626 h 12800"/>
                  <a:gd name="T68" fmla="*/ 7591 w 13288"/>
                  <a:gd name="T69" fmla="*/ 3263 h 12800"/>
                  <a:gd name="T70" fmla="*/ 8022 w 13288"/>
                  <a:gd name="T71" fmla="*/ 3319 h 12800"/>
                  <a:gd name="T72" fmla="*/ 8462 w 13288"/>
                  <a:gd name="T73" fmla="*/ 3901 h 12800"/>
                  <a:gd name="T74" fmla="*/ 8201 w 13288"/>
                  <a:gd name="T75" fmla="*/ 4461 h 12800"/>
                  <a:gd name="T76" fmla="*/ 8201 w 13288"/>
                  <a:gd name="T77" fmla="*/ 4733 h 12800"/>
                  <a:gd name="T78" fmla="*/ 8691 w 13288"/>
                  <a:gd name="T79" fmla="*/ 5143 h 12800"/>
                  <a:gd name="T80" fmla="*/ 9036 w 13288"/>
                  <a:gd name="T81" fmla="*/ 4879 h 12800"/>
                  <a:gd name="T82" fmla="*/ 9758 w 13288"/>
                  <a:gd name="T83" fmla="*/ 4980 h 12800"/>
                  <a:gd name="T84" fmla="*/ 9970 w 13288"/>
                  <a:gd name="T85" fmla="*/ 5560 h 12800"/>
                  <a:gd name="T86" fmla="*/ 10162 w 13288"/>
                  <a:gd name="T87" fmla="*/ 5752 h 12800"/>
                  <a:gd name="T88" fmla="*/ 10798 w 13288"/>
                  <a:gd name="T89" fmla="*/ 5696 h 12800"/>
                  <a:gd name="T90" fmla="*/ 10854 w 13288"/>
                  <a:gd name="T91" fmla="*/ 5266 h 12800"/>
                  <a:gd name="T92" fmla="*/ 11436 w 13288"/>
                  <a:gd name="T93" fmla="*/ 4827 h 12800"/>
                  <a:gd name="T94" fmla="*/ 11996 w 13288"/>
                  <a:gd name="T95" fmla="*/ 5087 h 12800"/>
                  <a:gd name="T96" fmla="*/ 12269 w 13288"/>
                  <a:gd name="T97" fmla="*/ 5087 h 12800"/>
                  <a:gd name="T98" fmla="*/ 12679 w 13288"/>
                  <a:gd name="T99" fmla="*/ 4597 h 12800"/>
                  <a:gd name="T100" fmla="*/ 12415 w 13288"/>
                  <a:gd name="T101" fmla="*/ 4252 h 12800"/>
                  <a:gd name="T102" fmla="*/ 12514 w 13288"/>
                  <a:gd name="T103" fmla="*/ 3530 h 12800"/>
                  <a:gd name="T104" fmla="*/ 13095 w 13288"/>
                  <a:gd name="T105" fmla="*/ 3319 h 12800"/>
                  <a:gd name="T106" fmla="*/ 13288 w 13288"/>
                  <a:gd name="T107" fmla="*/ 3126 h 12800"/>
                  <a:gd name="T108" fmla="*/ 13232 w 13288"/>
                  <a:gd name="T109" fmla="*/ 2490 h 12800"/>
                  <a:gd name="T110" fmla="*/ 10413 w 13288"/>
                  <a:gd name="T111" fmla="*/ 3982 h 12800"/>
                  <a:gd name="T112" fmla="*/ 10413 w 13288"/>
                  <a:gd name="T113" fmla="*/ 1769 h 12800"/>
                  <a:gd name="T114" fmla="*/ 10413 w 13288"/>
                  <a:gd name="T115" fmla="*/ 398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288" h="12800">
                    <a:moveTo>
                      <a:pt x="11584" y="7008"/>
                    </a:moveTo>
                    <a:lnTo>
                      <a:pt x="11584" y="12028"/>
                    </a:lnTo>
                    <a:lnTo>
                      <a:pt x="772" y="12028"/>
                    </a:lnTo>
                    <a:lnTo>
                      <a:pt x="772" y="1216"/>
                    </a:lnTo>
                    <a:lnTo>
                      <a:pt x="772" y="1216"/>
                    </a:lnTo>
                    <a:lnTo>
                      <a:pt x="5793" y="1216"/>
                    </a:lnTo>
                    <a:lnTo>
                      <a:pt x="5793" y="444"/>
                    </a:lnTo>
                    <a:lnTo>
                      <a:pt x="772" y="444"/>
                    </a:lnTo>
                    <a:cubicBezTo>
                      <a:pt x="346" y="444"/>
                      <a:pt x="0" y="790"/>
                      <a:pt x="0" y="1216"/>
                    </a:cubicBezTo>
                    <a:lnTo>
                      <a:pt x="0" y="12028"/>
                    </a:lnTo>
                    <a:cubicBezTo>
                      <a:pt x="0" y="12454"/>
                      <a:pt x="346" y="12800"/>
                      <a:pt x="772" y="12800"/>
                    </a:cubicBezTo>
                    <a:lnTo>
                      <a:pt x="11584" y="12800"/>
                    </a:lnTo>
                    <a:cubicBezTo>
                      <a:pt x="12010" y="12800"/>
                      <a:pt x="12356" y="12454"/>
                      <a:pt x="12356" y="12028"/>
                    </a:cubicBezTo>
                    <a:lnTo>
                      <a:pt x="12356" y="7008"/>
                    </a:lnTo>
                    <a:lnTo>
                      <a:pt x="11584" y="7008"/>
                    </a:lnTo>
                    <a:close/>
                    <a:moveTo>
                      <a:pt x="7535" y="4826"/>
                    </a:moveTo>
                    <a:lnTo>
                      <a:pt x="1934" y="4826"/>
                    </a:lnTo>
                    <a:lnTo>
                      <a:pt x="1934" y="3831"/>
                    </a:lnTo>
                    <a:lnTo>
                      <a:pt x="7535" y="3831"/>
                    </a:lnTo>
                    <a:lnTo>
                      <a:pt x="7535" y="4826"/>
                    </a:lnTo>
                    <a:close/>
                    <a:moveTo>
                      <a:pt x="9807" y="7617"/>
                    </a:moveTo>
                    <a:lnTo>
                      <a:pt x="1911" y="7617"/>
                    </a:lnTo>
                    <a:lnTo>
                      <a:pt x="1911" y="6622"/>
                    </a:lnTo>
                    <a:lnTo>
                      <a:pt x="9807" y="6622"/>
                    </a:lnTo>
                    <a:lnTo>
                      <a:pt x="9807" y="7617"/>
                    </a:lnTo>
                    <a:close/>
                    <a:moveTo>
                      <a:pt x="10260" y="10468"/>
                    </a:moveTo>
                    <a:lnTo>
                      <a:pt x="1934" y="10468"/>
                    </a:lnTo>
                    <a:lnTo>
                      <a:pt x="1934" y="9472"/>
                    </a:lnTo>
                    <a:lnTo>
                      <a:pt x="10260" y="9472"/>
                    </a:lnTo>
                    <a:lnTo>
                      <a:pt x="10260" y="10468"/>
                    </a:lnTo>
                    <a:close/>
                    <a:moveTo>
                      <a:pt x="13095" y="2433"/>
                    </a:moveTo>
                    <a:lnTo>
                      <a:pt x="12802" y="2433"/>
                    </a:lnTo>
                    <a:cubicBezTo>
                      <a:pt x="12680" y="2433"/>
                      <a:pt x="12551" y="2338"/>
                      <a:pt x="12514" y="2222"/>
                    </a:cubicBezTo>
                    <a:lnTo>
                      <a:pt x="12362" y="1852"/>
                    </a:lnTo>
                    <a:cubicBezTo>
                      <a:pt x="12305" y="1745"/>
                      <a:pt x="12328" y="1587"/>
                      <a:pt x="12414" y="1500"/>
                    </a:cubicBezTo>
                    <a:lnTo>
                      <a:pt x="12623" y="1292"/>
                    </a:lnTo>
                    <a:cubicBezTo>
                      <a:pt x="12657" y="1257"/>
                      <a:pt x="12679" y="1209"/>
                      <a:pt x="12679" y="1156"/>
                    </a:cubicBezTo>
                    <a:cubicBezTo>
                      <a:pt x="12679" y="1102"/>
                      <a:pt x="12657" y="1055"/>
                      <a:pt x="12623" y="1020"/>
                    </a:cubicBezTo>
                    <a:lnTo>
                      <a:pt x="12268" y="666"/>
                    </a:lnTo>
                    <a:cubicBezTo>
                      <a:pt x="12234" y="630"/>
                      <a:pt x="12185" y="609"/>
                      <a:pt x="12132" y="609"/>
                    </a:cubicBezTo>
                    <a:cubicBezTo>
                      <a:pt x="12079" y="609"/>
                      <a:pt x="12031" y="631"/>
                      <a:pt x="11996" y="666"/>
                    </a:cubicBezTo>
                    <a:lnTo>
                      <a:pt x="11787" y="874"/>
                    </a:lnTo>
                    <a:cubicBezTo>
                      <a:pt x="11702" y="960"/>
                      <a:pt x="11543" y="984"/>
                      <a:pt x="11436" y="926"/>
                    </a:cubicBezTo>
                    <a:lnTo>
                      <a:pt x="11066" y="774"/>
                    </a:lnTo>
                    <a:cubicBezTo>
                      <a:pt x="10950" y="738"/>
                      <a:pt x="10854" y="608"/>
                      <a:pt x="10854" y="487"/>
                    </a:cubicBezTo>
                    <a:lnTo>
                      <a:pt x="10854" y="193"/>
                    </a:lnTo>
                    <a:cubicBezTo>
                      <a:pt x="10854" y="144"/>
                      <a:pt x="10836" y="94"/>
                      <a:pt x="10798" y="56"/>
                    </a:cubicBezTo>
                    <a:cubicBezTo>
                      <a:pt x="10760" y="19"/>
                      <a:pt x="10711" y="0"/>
                      <a:pt x="10662" y="0"/>
                    </a:cubicBezTo>
                    <a:lnTo>
                      <a:pt x="10161" y="0"/>
                    </a:lnTo>
                    <a:cubicBezTo>
                      <a:pt x="10112" y="0"/>
                      <a:pt x="10063" y="19"/>
                      <a:pt x="10026" y="56"/>
                    </a:cubicBezTo>
                    <a:cubicBezTo>
                      <a:pt x="9987" y="94"/>
                      <a:pt x="9969" y="143"/>
                      <a:pt x="9969" y="193"/>
                    </a:cubicBezTo>
                    <a:lnTo>
                      <a:pt x="9969" y="487"/>
                    </a:lnTo>
                    <a:cubicBezTo>
                      <a:pt x="9969" y="609"/>
                      <a:pt x="9874" y="738"/>
                      <a:pt x="9758" y="774"/>
                    </a:cubicBezTo>
                    <a:lnTo>
                      <a:pt x="9387" y="927"/>
                    </a:lnTo>
                    <a:cubicBezTo>
                      <a:pt x="9280" y="984"/>
                      <a:pt x="9122" y="961"/>
                      <a:pt x="9036" y="875"/>
                    </a:cubicBezTo>
                    <a:lnTo>
                      <a:pt x="8827" y="666"/>
                    </a:lnTo>
                    <a:cubicBezTo>
                      <a:pt x="8792" y="631"/>
                      <a:pt x="8744" y="609"/>
                      <a:pt x="8690" y="609"/>
                    </a:cubicBezTo>
                    <a:cubicBezTo>
                      <a:pt x="8637" y="609"/>
                      <a:pt x="8589" y="631"/>
                      <a:pt x="8554" y="666"/>
                    </a:cubicBezTo>
                    <a:lnTo>
                      <a:pt x="8201" y="1019"/>
                    </a:lnTo>
                    <a:cubicBezTo>
                      <a:pt x="8166" y="1054"/>
                      <a:pt x="8145" y="1102"/>
                      <a:pt x="8145" y="1155"/>
                    </a:cubicBezTo>
                    <a:cubicBezTo>
                      <a:pt x="8145" y="1209"/>
                      <a:pt x="8166" y="1256"/>
                      <a:pt x="8201" y="1292"/>
                    </a:cubicBezTo>
                    <a:lnTo>
                      <a:pt x="8408" y="1500"/>
                    </a:lnTo>
                    <a:cubicBezTo>
                      <a:pt x="8495" y="1587"/>
                      <a:pt x="8519" y="1745"/>
                      <a:pt x="8461" y="1852"/>
                    </a:cubicBezTo>
                    <a:lnTo>
                      <a:pt x="8308" y="2222"/>
                    </a:lnTo>
                    <a:cubicBezTo>
                      <a:pt x="8272" y="2339"/>
                      <a:pt x="8144" y="2433"/>
                      <a:pt x="8021" y="2433"/>
                    </a:cubicBezTo>
                    <a:lnTo>
                      <a:pt x="7728" y="2433"/>
                    </a:lnTo>
                    <a:cubicBezTo>
                      <a:pt x="7678" y="2433"/>
                      <a:pt x="7629" y="2452"/>
                      <a:pt x="7591" y="2490"/>
                    </a:cubicBezTo>
                    <a:cubicBezTo>
                      <a:pt x="7553" y="2528"/>
                      <a:pt x="7535" y="2577"/>
                      <a:pt x="7535" y="2626"/>
                    </a:cubicBezTo>
                    <a:lnTo>
                      <a:pt x="7535" y="3126"/>
                    </a:lnTo>
                    <a:cubicBezTo>
                      <a:pt x="7535" y="3176"/>
                      <a:pt x="7554" y="3225"/>
                      <a:pt x="7591" y="3263"/>
                    </a:cubicBezTo>
                    <a:cubicBezTo>
                      <a:pt x="7628" y="3300"/>
                      <a:pt x="7678" y="3319"/>
                      <a:pt x="7728" y="3319"/>
                    </a:cubicBezTo>
                    <a:lnTo>
                      <a:pt x="8022" y="3319"/>
                    </a:lnTo>
                    <a:cubicBezTo>
                      <a:pt x="8144" y="3319"/>
                      <a:pt x="8272" y="3415"/>
                      <a:pt x="8309" y="3530"/>
                    </a:cubicBezTo>
                    <a:lnTo>
                      <a:pt x="8462" y="3901"/>
                    </a:lnTo>
                    <a:cubicBezTo>
                      <a:pt x="8518" y="4008"/>
                      <a:pt x="8495" y="4167"/>
                      <a:pt x="8409" y="4252"/>
                    </a:cubicBezTo>
                    <a:lnTo>
                      <a:pt x="8201" y="4461"/>
                    </a:lnTo>
                    <a:cubicBezTo>
                      <a:pt x="8166" y="4495"/>
                      <a:pt x="8144" y="4543"/>
                      <a:pt x="8144" y="4597"/>
                    </a:cubicBezTo>
                    <a:cubicBezTo>
                      <a:pt x="8144" y="4650"/>
                      <a:pt x="8166" y="4698"/>
                      <a:pt x="8201" y="4733"/>
                    </a:cubicBezTo>
                    <a:lnTo>
                      <a:pt x="8555" y="5087"/>
                    </a:lnTo>
                    <a:cubicBezTo>
                      <a:pt x="8589" y="5122"/>
                      <a:pt x="8638" y="5143"/>
                      <a:pt x="8691" y="5143"/>
                    </a:cubicBezTo>
                    <a:cubicBezTo>
                      <a:pt x="8744" y="5143"/>
                      <a:pt x="8792" y="5122"/>
                      <a:pt x="8827" y="5087"/>
                    </a:cubicBezTo>
                    <a:lnTo>
                      <a:pt x="9036" y="4879"/>
                    </a:lnTo>
                    <a:cubicBezTo>
                      <a:pt x="9122" y="4793"/>
                      <a:pt x="9280" y="4769"/>
                      <a:pt x="9386" y="4827"/>
                    </a:cubicBezTo>
                    <a:lnTo>
                      <a:pt x="9758" y="4980"/>
                    </a:lnTo>
                    <a:cubicBezTo>
                      <a:pt x="9875" y="5016"/>
                      <a:pt x="9970" y="5145"/>
                      <a:pt x="9970" y="5266"/>
                    </a:cubicBezTo>
                    <a:lnTo>
                      <a:pt x="9970" y="5560"/>
                    </a:lnTo>
                    <a:cubicBezTo>
                      <a:pt x="9970" y="5609"/>
                      <a:pt x="9988" y="5658"/>
                      <a:pt x="10026" y="5696"/>
                    </a:cubicBezTo>
                    <a:cubicBezTo>
                      <a:pt x="10063" y="5733"/>
                      <a:pt x="10112" y="5752"/>
                      <a:pt x="10162" y="5752"/>
                    </a:cubicBezTo>
                    <a:lnTo>
                      <a:pt x="10662" y="5752"/>
                    </a:lnTo>
                    <a:cubicBezTo>
                      <a:pt x="10712" y="5752"/>
                      <a:pt x="10760" y="5733"/>
                      <a:pt x="10798" y="5696"/>
                    </a:cubicBezTo>
                    <a:cubicBezTo>
                      <a:pt x="10836" y="5658"/>
                      <a:pt x="10854" y="5609"/>
                      <a:pt x="10854" y="5560"/>
                    </a:cubicBezTo>
                    <a:lnTo>
                      <a:pt x="10854" y="5266"/>
                    </a:lnTo>
                    <a:cubicBezTo>
                      <a:pt x="10854" y="5145"/>
                      <a:pt x="10950" y="5016"/>
                      <a:pt x="11066" y="4980"/>
                    </a:cubicBezTo>
                    <a:lnTo>
                      <a:pt x="11436" y="4827"/>
                    </a:lnTo>
                    <a:cubicBezTo>
                      <a:pt x="11544" y="4769"/>
                      <a:pt x="11703" y="4793"/>
                      <a:pt x="11789" y="4879"/>
                    </a:cubicBezTo>
                    <a:lnTo>
                      <a:pt x="11996" y="5087"/>
                    </a:lnTo>
                    <a:cubicBezTo>
                      <a:pt x="12030" y="5122"/>
                      <a:pt x="12079" y="5144"/>
                      <a:pt x="12132" y="5144"/>
                    </a:cubicBezTo>
                    <a:cubicBezTo>
                      <a:pt x="12186" y="5144"/>
                      <a:pt x="12234" y="5122"/>
                      <a:pt x="12269" y="5087"/>
                    </a:cubicBezTo>
                    <a:lnTo>
                      <a:pt x="12623" y="4733"/>
                    </a:lnTo>
                    <a:cubicBezTo>
                      <a:pt x="12658" y="4698"/>
                      <a:pt x="12679" y="4650"/>
                      <a:pt x="12679" y="4597"/>
                    </a:cubicBezTo>
                    <a:cubicBezTo>
                      <a:pt x="12679" y="4543"/>
                      <a:pt x="12658" y="4496"/>
                      <a:pt x="12623" y="4461"/>
                    </a:cubicBezTo>
                    <a:lnTo>
                      <a:pt x="12415" y="4252"/>
                    </a:lnTo>
                    <a:cubicBezTo>
                      <a:pt x="12328" y="4167"/>
                      <a:pt x="12305" y="4008"/>
                      <a:pt x="12362" y="3901"/>
                    </a:cubicBezTo>
                    <a:lnTo>
                      <a:pt x="12514" y="3530"/>
                    </a:lnTo>
                    <a:cubicBezTo>
                      <a:pt x="12551" y="3414"/>
                      <a:pt x="12680" y="3319"/>
                      <a:pt x="12802" y="3319"/>
                    </a:cubicBezTo>
                    <a:lnTo>
                      <a:pt x="13095" y="3319"/>
                    </a:lnTo>
                    <a:cubicBezTo>
                      <a:pt x="13145" y="3319"/>
                      <a:pt x="13194" y="3300"/>
                      <a:pt x="13232" y="3263"/>
                    </a:cubicBezTo>
                    <a:cubicBezTo>
                      <a:pt x="13270" y="3225"/>
                      <a:pt x="13288" y="3176"/>
                      <a:pt x="13288" y="3126"/>
                    </a:cubicBezTo>
                    <a:lnTo>
                      <a:pt x="13288" y="2626"/>
                    </a:lnTo>
                    <a:cubicBezTo>
                      <a:pt x="13288" y="2577"/>
                      <a:pt x="13270" y="2528"/>
                      <a:pt x="13232" y="2490"/>
                    </a:cubicBezTo>
                    <a:cubicBezTo>
                      <a:pt x="13194" y="2452"/>
                      <a:pt x="13145" y="2433"/>
                      <a:pt x="13095" y="2433"/>
                    </a:cubicBezTo>
                    <a:close/>
                    <a:moveTo>
                      <a:pt x="10413" y="3982"/>
                    </a:moveTo>
                    <a:cubicBezTo>
                      <a:pt x="9801" y="3982"/>
                      <a:pt x="9306" y="3487"/>
                      <a:pt x="9306" y="2876"/>
                    </a:cubicBezTo>
                    <a:cubicBezTo>
                      <a:pt x="9306" y="2265"/>
                      <a:pt x="9801" y="1769"/>
                      <a:pt x="10413" y="1769"/>
                    </a:cubicBezTo>
                    <a:cubicBezTo>
                      <a:pt x="11024" y="1769"/>
                      <a:pt x="11519" y="2265"/>
                      <a:pt x="11519" y="2876"/>
                    </a:cubicBezTo>
                    <a:cubicBezTo>
                      <a:pt x="11519" y="3487"/>
                      <a:pt x="11024" y="3982"/>
                      <a:pt x="10413" y="3982"/>
                    </a:cubicBezTo>
                    <a:close/>
                    <a:moveTo>
                      <a:pt x="10413" y="3982"/>
                    </a:move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0" name="文本框 79"/>
            <p:cNvSpPr txBox="true"/>
            <p:nvPr/>
          </p:nvSpPr>
          <p:spPr>
            <a:xfrm>
              <a:off x="9664359" y="2731511"/>
              <a:ext cx="1889613" cy="2364750"/>
            </a:xfrm>
            <a:prstGeom prst="rect">
              <a:avLst/>
            </a:prstGeom>
            <a:noFill/>
          </p:spPr>
          <p:txBody>
            <a:bodyPr wrap="square" rtlCol="0">
              <a:spAutoFit/>
            </a:bodyPr>
            <a:lstStyle/>
            <a:p>
              <a:pPr>
                <a:lnSpc>
                  <a:spcPct val="180000"/>
                </a:lnSpc>
              </a:pPr>
              <a:r>
                <a:rPr lang="zh-CN" altLang="en-US" sz="1400" kern="100" dirty="0">
                  <a:cs typeface="+mn-ea"/>
                </a:rPr>
                <a:t>加大对上汇报争取力度，紧盯靠上做工作，全力以赴争资金、争政策、争项目、争试点，推动各类要素资源加速汇集。</a:t>
              </a:r>
              <a:endParaRPr lang="zh-CN" altLang="en-US" sz="1400" kern="100" dirty="0">
                <a:cs typeface="+mn-ea"/>
              </a:endParaRPr>
            </a:p>
          </p:txBody>
        </p:sp>
        <p:pic>
          <p:nvPicPr>
            <p:cNvPr id="83" name="图片 82"/>
            <p:cNvPicPr>
              <a:picLocks noChangeAspect="true"/>
            </p:cNvPicPr>
            <p:nvPr/>
          </p:nvPicPr>
          <p:blipFill>
            <a:blip r:embed="rId3" cstate="print">
              <a:extLst>
                <a:ext uri="{28A0092B-C50C-407E-A947-70E740481C1C}">
                  <a14:useLocalDpi xmlns:a14="http://schemas.microsoft.com/office/drawing/2010/main" val="false"/>
                </a:ext>
              </a:extLst>
            </a:blip>
            <a:stretch>
              <a:fillRect/>
            </a:stretch>
          </p:blipFill>
          <p:spPr>
            <a:xfrm>
              <a:off x="9685214" y="5122610"/>
              <a:ext cx="1805230" cy="1203487"/>
            </a:xfrm>
            <a:prstGeom prst="rect">
              <a:avLst/>
            </a:prstGeom>
            <a:ln>
              <a:noFill/>
            </a:ln>
            <a:effectLst>
              <a:softEdge rad="112500"/>
            </a:effectLst>
          </p:spPr>
        </p:pic>
      </p:grpSp>
      <p:grpSp>
        <p:nvGrpSpPr>
          <p:cNvPr id="84" name="组合 83"/>
          <p:cNvGrpSpPr/>
          <p:nvPr/>
        </p:nvGrpSpPr>
        <p:grpSpPr>
          <a:xfrm>
            <a:off x="560350" y="1866998"/>
            <a:ext cx="2116664" cy="4584602"/>
            <a:chOff x="560350" y="1866998"/>
            <a:chExt cx="2116664" cy="4584602"/>
          </a:xfrm>
        </p:grpSpPr>
        <p:sp>
          <p:nvSpPr>
            <p:cNvPr id="62" name="矩形 61"/>
            <p:cNvSpPr/>
            <p:nvPr/>
          </p:nvSpPr>
          <p:spPr>
            <a:xfrm>
              <a:off x="560350" y="1866998"/>
              <a:ext cx="2116664" cy="4584602"/>
            </a:xfrm>
            <a:prstGeom prst="rect">
              <a:avLst/>
            </a:prstGeom>
            <a:gradFill flip="none" rotWithShape="true">
              <a:gsLst>
                <a:gs pos="0">
                  <a:schemeClr val="bg1">
                    <a:alpha val="0"/>
                  </a:schemeClr>
                </a:gs>
                <a:gs pos="95000">
                  <a:srgbClr val="0070C0">
                    <a:alpha val="10000"/>
                  </a:srgbClr>
                </a:gs>
              </a:gsLst>
              <a:lin ang="5400000" scaled="true"/>
              <a:tileRect/>
            </a:gradFill>
            <a:ln>
              <a:gradFill>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288944" y="2128779"/>
              <a:ext cx="659475" cy="659475"/>
              <a:chOff x="1335857" y="2426625"/>
              <a:chExt cx="659475" cy="659475"/>
            </a:xfrm>
          </p:grpSpPr>
          <p:sp>
            <p:nvSpPr>
              <p:cNvPr id="67" name="椭圆 66"/>
              <p:cNvSpPr/>
              <p:nvPr/>
            </p:nvSpPr>
            <p:spPr>
              <a:xfrm>
                <a:off x="1335857" y="2426625"/>
                <a:ext cx="659475" cy="659475"/>
              </a:xfrm>
              <a:prstGeom prst="ellipse">
                <a:avLst/>
              </a:prstGeom>
              <a:solidFill>
                <a:schemeClr val="bg1"/>
              </a:solidFill>
              <a:ln w="25400">
                <a:solidFill>
                  <a:srgbClr val="0070C0"/>
                </a:solidFill>
              </a:ln>
              <a:effectLst>
                <a:outerShdw blurRad="660400" dist="444500" dir="54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4" name="iconfont-11092-5226646"/>
              <p:cNvSpPr/>
              <p:nvPr/>
            </p:nvSpPr>
            <p:spPr>
              <a:xfrm>
                <a:off x="1462544" y="2543175"/>
                <a:ext cx="409109" cy="409109"/>
              </a:xfrm>
              <a:custGeom>
                <a:avLst/>
                <a:gdLst>
                  <a:gd name="T0" fmla="*/ 6244 w 10612"/>
                  <a:gd name="T1" fmla="*/ 3613 h 10611"/>
                  <a:gd name="T2" fmla="*/ 6244 w 10612"/>
                  <a:gd name="T3" fmla="*/ 2234 h 10611"/>
                  <a:gd name="T4" fmla="*/ 6400 w 10612"/>
                  <a:gd name="T5" fmla="*/ 1857 h 10611"/>
                  <a:gd name="T6" fmla="*/ 8000 w 10612"/>
                  <a:gd name="T7" fmla="*/ 257 h 10611"/>
                  <a:gd name="T8" fmla="*/ 8854 w 10612"/>
                  <a:gd name="T9" fmla="*/ 396 h 10611"/>
                  <a:gd name="T10" fmla="*/ 9308 w 10612"/>
                  <a:gd name="T11" fmla="*/ 1303 h 10611"/>
                  <a:gd name="T12" fmla="*/ 10215 w 10612"/>
                  <a:gd name="T13" fmla="*/ 1757 h 10611"/>
                  <a:gd name="T14" fmla="*/ 10354 w 10612"/>
                  <a:gd name="T15" fmla="*/ 2611 h 10611"/>
                  <a:gd name="T16" fmla="*/ 8754 w 10612"/>
                  <a:gd name="T17" fmla="*/ 4211 h 10611"/>
                  <a:gd name="T18" fmla="*/ 8377 w 10612"/>
                  <a:gd name="T19" fmla="*/ 4367 h 10611"/>
                  <a:gd name="T20" fmla="*/ 6998 w 10612"/>
                  <a:gd name="T21" fmla="*/ 4367 h 10611"/>
                  <a:gd name="T22" fmla="*/ 5554 w 10612"/>
                  <a:gd name="T23" fmla="*/ 5811 h 10611"/>
                  <a:gd name="T24" fmla="*/ 4806 w 10612"/>
                  <a:gd name="T25" fmla="*/ 5805 h 10611"/>
                  <a:gd name="T26" fmla="*/ 4800 w 10612"/>
                  <a:gd name="T27" fmla="*/ 5057 h 10611"/>
                  <a:gd name="T28" fmla="*/ 6244 w 10612"/>
                  <a:gd name="T29" fmla="*/ 3613 h 10611"/>
                  <a:gd name="T30" fmla="*/ 5177 w 10612"/>
                  <a:gd name="T31" fmla="*/ 634 h 10611"/>
                  <a:gd name="T32" fmla="*/ 5710 w 10612"/>
                  <a:gd name="T33" fmla="*/ 1167 h 10611"/>
                  <a:gd name="T34" fmla="*/ 5177 w 10612"/>
                  <a:gd name="T35" fmla="*/ 1701 h 10611"/>
                  <a:gd name="T36" fmla="*/ 1728 w 10612"/>
                  <a:gd name="T37" fmla="*/ 4005 h 10611"/>
                  <a:gd name="T38" fmla="*/ 2537 w 10612"/>
                  <a:gd name="T39" fmla="*/ 8074 h 10611"/>
                  <a:gd name="T40" fmla="*/ 6606 w 10612"/>
                  <a:gd name="T41" fmla="*/ 8883 h 10611"/>
                  <a:gd name="T42" fmla="*/ 8910 w 10612"/>
                  <a:gd name="T43" fmla="*/ 5434 h 10611"/>
                  <a:gd name="T44" fmla="*/ 9444 w 10612"/>
                  <a:gd name="T45" fmla="*/ 4901 h 10611"/>
                  <a:gd name="T46" fmla="*/ 9977 w 10612"/>
                  <a:gd name="T47" fmla="*/ 5434 h 10611"/>
                  <a:gd name="T48" fmla="*/ 7014 w 10612"/>
                  <a:gd name="T49" fmla="*/ 9869 h 10611"/>
                  <a:gd name="T50" fmla="*/ 1783 w 10612"/>
                  <a:gd name="T51" fmla="*/ 8828 h 10611"/>
                  <a:gd name="T52" fmla="*/ 742 w 10612"/>
                  <a:gd name="T53" fmla="*/ 3597 h 10611"/>
                  <a:gd name="T54" fmla="*/ 5177 w 10612"/>
                  <a:gd name="T55" fmla="*/ 634 h 10611"/>
                  <a:gd name="T56" fmla="*/ 5177 w 10612"/>
                  <a:gd name="T57" fmla="*/ 2767 h 10611"/>
                  <a:gd name="T58" fmla="*/ 5710 w 10612"/>
                  <a:gd name="T59" fmla="*/ 3301 h 10611"/>
                  <a:gd name="T60" fmla="*/ 5177 w 10612"/>
                  <a:gd name="T61" fmla="*/ 3834 h 10611"/>
                  <a:gd name="T62" fmla="*/ 3699 w 10612"/>
                  <a:gd name="T63" fmla="*/ 4822 h 10611"/>
                  <a:gd name="T64" fmla="*/ 4046 w 10612"/>
                  <a:gd name="T65" fmla="*/ 6565 h 10611"/>
                  <a:gd name="T66" fmla="*/ 5789 w 10612"/>
                  <a:gd name="T67" fmla="*/ 6912 h 10611"/>
                  <a:gd name="T68" fmla="*/ 6777 w 10612"/>
                  <a:gd name="T69" fmla="*/ 5434 h 10611"/>
                  <a:gd name="T70" fmla="*/ 7310 w 10612"/>
                  <a:gd name="T71" fmla="*/ 4901 h 10611"/>
                  <a:gd name="T72" fmla="*/ 7844 w 10612"/>
                  <a:gd name="T73" fmla="*/ 5434 h 10611"/>
                  <a:gd name="T74" fmla="*/ 6198 w 10612"/>
                  <a:gd name="T75" fmla="*/ 7898 h 10611"/>
                  <a:gd name="T76" fmla="*/ 3291 w 10612"/>
                  <a:gd name="T77" fmla="*/ 7320 h 10611"/>
                  <a:gd name="T78" fmla="*/ 2713 w 10612"/>
                  <a:gd name="T79" fmla="*/ 4413 h 10611"/>
                  <a:gd name="T80" fmla="*/ 5177 w 10612"/>
                  <a:gd name="T81" fmla="*/ 2767 h 10611"/>
                  <a:gd name="T82" fmla="*/ 7310 w 10612"/>
                  <a:gd name="T83" fmla="*/ 2455 h 10611"/>
                  <a:gd name="T84" fmla="*/ 7310 w 10612"/>
                  <a:gd name="T85" fmla="*/ 3301 h 10611"/>
                  <a:gd name="T86" fmla="*/ 8156 w 10612"/>
                  <a:gd name="T87" fmla="*/ 3301 h 10611"/>
                  <a:gd name="T88" fmla="*/ 9077 w 10612"/>
                  <a:gd name="T89" fmla="*/ 2380 h 10611"/>
                  <a:gd name="T90" fmla="*/ 8671 w 10612"/>
                  <a:gd name="T91" fmla="*/ 2177 h 10611"/>
                  <a:gd name="T92" fmla="*/ 8434 w 10612"/>
                  <a:gd name="T93" fmla="*/ 1939 h 10611"/>
                  <a:gd name="T94" fmla="*/ 8231 w 10612"/>
                  <a:gd name="T95" fmla="*/ 1534 h 10611"/>
                  <a:gd name="T96" fmla="*/ 7310 w 10612"/>
                  <a:gd name="T97" fmla="*/ 2455 h 10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12" h="10611">
                    <a:moveTo>
                      <a:pt x="6244" y="3613"/>
                    </a:moveTo>
                    <a:lnTo>
                      <a:pt x="6244" y="2234"/>
                    </a:lnTo>
                    <a:cubicBezTo>
                      <a:pt x="6244" y="2093"/>
                      <a:pt x="6300" y="1957"/>
                      <a:pt x="6400" y="1857"/>
                    </a:cubicBezTo>
                    <a:lnTo>
                      <a:pt x="8000" y="257"/>
                    </a:lnTo>
                    <a:cubicBezTo>
                      <a:pt x="8257" y="0"/>
                      <a:pt x="8691" y="70"/>
                      <a:pt x="8854" y="396"/>
                    </a:cubicBezTo>
                    <a:lnTo>
                      <a:pt x="9308" y="1303"/>
                    </a:lnTo>
                    <a:lnTo>
                      <a:pt x="10215" y="1757"/>
                    </a:lnTo>
                    <a:cubicBezTo>
                      <a:pt x="10541" y="1919"/>
                      <a:pt x="10612" y="2354"/>
                      <a:pt x="10354" y="2611"/>
                    </a:cubicBezTo>
                    <a:lnTo>
                      <a:pt x="8754" y="4211"/>
                    </a:lnTo>
                    <a:cubicBezTo>
                      <a:pt x="8654" y="4311"/>
                      <a:pt x="8518" y="4367"/>
                      <a:pt x="8377" y="4367"/>
                    </a:cubicBezTo>
                    <a:lnTo>
                      <a:pt x="6998" y="4367"/>
                    </a:lnTo>
                    <a:lnTo>
                      <a:pt x="5554" y="5811"/>
                    </a:lnTo>
                    <a:cubicBezTo>
                      <a:pt x="5345" y="6013"/>
                      <a:pt x="5012" y="6010"/>
                      <a:pt x="4806" y="5805"/>
                    </a:cubicBezTo>
                    <a:cubicBezTo>
                      <a:pt x="4601" y="5599"/>
                      <a:pt x="4598" y="5266"/>
                      <a:pt x="4800" y="5057"/>
                    </a:cubicBezTo>
                    <a:lnTo>
                      <a:pt x="6244" y="3613"/>
                    </a:lnTo>
                    <a:close/>
                    <a:moveTo>
                      <a:pt x="5177" y="634"/>
                    </a:moveTo>
                    <a:cubicBezTo>
                      <a:pt x="5472" y="634"/>
                      <a:pt x="5710" y="873"/>
                      <a:pt x="5710" y="1167"/>
                    </a:cubicBezTo>
                    <a:cubicBezTo>
                      <a:pt x="5710" y="1462"/>
                      <a:pt x="5472" y="1701"/>
                      <a:pt x="5177" y="1701"/>
                    </a:cubicBezTo>
                    <a:cubicBezTo>
                      <a:pt x="3667" y="1701"/>
                      <a:pt x="2306" y="2610"/>
                      <a:pt x="1728" y="4005"/>
                    </a:cubicBezTo>
                    <a:cubicBezTo>
                      <a:pt x="1150" y="5400"/>
                      <a:pt x="1470" y="7006"/>
                      <a:pt x="2537" y="8074"/>
                    </a:cubicBezTo>
                    <a:cubicBezTo>
                      <a:pt x="3605" y="9141"/>
                      <a:pt x="5211" y="9461"/>
                      <a:pt x="6606" y="8883"/>
                    </a:cubicBezTo>
                    <a:cubicBezTo>
                      <a:pt x="8001" y="8305"/>
                      <a:pt x="8910" y="6944"/>
                      <a:pt x="8910" y="5434"/>
                    </a:cubicBezTo>
                    <a:cubicBezTo>
                      <a:pt x="8910" y="5139"/>
                      <a:pt x="9149" y="4901"/>
                      <a:pt x="9444" y="4901"/>
                    </a:cubicBezTo>
                    <a:cubicBezTo>
                      <a:pt x="9738" y="4901"/>
                      <a:pt x="9977" y="5139"/>
                      <a:pt x="9977" y="5434"/>
                    </a:cubicBezTo>
                    <a:cubicBezTo>
                      <a:pt x="9977" y="7375"/>
                      <a:pt x="8808" y="9126"/>
                      <a:pt x="7014" y="9869"/>
                    </a:cubicBezTo>
                    <a:cubicBezTo>
                      <a:pt x="5220" y="10611"/>
                      <a:pt x="3156" y="10201"/>
                      <a:pt x="1783" y="8828"/>
                    </a:cubicBezTo>
                    <a:cubicBezTo>
                      <a:pt x="410" y="7455"/>
                      <a:pt x="0" y="5391"/>
                      <a:pt x="742" y="3597"/>
                    </a:cubicBezTo>
                    <a:cubicBezTo>
                      <a:pt x="1485" y="1803"/>
                      <a:pt x="3236" y="634"/>
                      <a:pt x="5177" y="634"/>
                    </a:cubicBezTo>
                    <a:close/>
                    <a:moveTo>
                      <a:pt x="5177" y="2767"/>
                    </a:moveTo>
                    <a:cubicBezTo>
                      <a:pt x="5472" y="2767"/>
                      <a:pt x="5710" y="3006"/>
                      <a:pt x="5710" y="3301"/>
                    </a:cubicBezTo>
                    <a:cubicBezTo>
                      <a:pt x="5710" y="3595"/>
                      <a:pt x="5472" y="3834"/>
                      <a:pt x="5177" y="3834"/>
                    </a:cubicBezTo>
                    <a:cubicBezTo>
                      <a:pt x="4530" y="3834"/>
                      <a:pt x="3946" y="4224"/>
                      <a:pt x="3699" y="4822"/>
                    </a:cubicBezTo>
                    <a:cubicBezTo>
                      <a:pt x="3451" y="5420"/>
                      <a:pt x="3588" y="6108"/>
                      <a:pt x="4046" y="6565"/>
                    </a:cubicBezTo>
                    <a:cubicBezTo>
                      <a:pt x="4503" y="7023"/>
                      <a:pt x="5191" y="7160"/>
                      <a:pt x="5789" y="6912"/>
                    </a:cubicBezTo>
                    <a:cubicBezTo>
                      <a:pt x="6387" y="6665"/>
                      <a:pt x="6777" y="6081"/>
                      <a:pt x="6777" y="5434"/>
                    </a:cubicBezTo>
                    <a:cubicBezTo>
                      <a:pt x="6777" y="5139"/>
                      <a:pt x="7016" y="4901"/>
                      <a:pt x="7310" y="4901"/>
                    </a:cubicBezTo>
                    <a:cubicBezTo>
                      <a:pt x="7605" y="4901"/>
                      <a:pt x="7844" y="5139"/>
                      <a:pt x="7844" y="5434"/>
                    </a:cubicBezTo>
                    <a:cubicBezTo>
                      <a:pt x="7844" y="6513"/>
                      <a:pt x="7194" y="7485"/>
                      <a:pt x="6198" y="7898"/>
                    </a:cubicBezTo>
                    <a:cubicBezTo>
                      <a:pt x="5201" y="8310"/>
                      <a:pt x="4054" y="8082"/>
                      <a:pt x="3291" y="7320"/>
                    </a:cubicBezTo>
                    <a:cubicBezTo>
                      <a:pt x="2529" y="6557"/>
                      <a:pt x="2301" y="5410"/>
                      <a:pt x="2713" y="4413"/>
                    </a:cubicBezTo>
                    <a:cubicBezTo>
                      <a:pt x="3126" y="3417"/>
                      <a:pt x="4098" y="2767"/>
                      <a:pt x="5177" y="2767"/>
                    </a:cubicBezTo>
                    <a:close/>
                    <a:moveTo>
                      <a:pt x="7310" y="2455"/>
                    </a:moveTo>
                    <a:lnTo>
                      <a:pt x="7310" y="3301"/>
                    </a:lnTo>
                    <a:lnTo>
                      <a:pt x="8156" y="3301"/>
                    </a:lnTo>
                    <a:lnTo>
                      <a:pt x="9077" y="2380"/>
                    </a:lnTo>
                    <a:lnTo>
                      <a:pt x="8671" y="2177"/>
                    </a:lnTo>
                    <a:cubicBezTo>
                      <a:pt x="8568" y="2126"/>
                      <a:pt x="8485" y="2042"/>
                      <a:pt x="8434" y="1939"/>
                    </a:cubicBezTo>
                    <a:lnTo>
                      <a:pt x="8231" y="1534"/>
                    </a:lnTo>
                    <a:lnTo>
                      <a:pt x="7310" y="2455"/>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文本框 8"/>
            <p:cNvSpPr txBox="true"/>
            <p:nvPr/>
          </p:nvSpPr>
          <p:spPr>
            <a:xfrm>
              <a:off x="669695" y="2918774"/>
              <a:ext cx="1975339" cy="2316275"/>
            </a:xfrm>
            <a:prstGeom prst="rect">
              <a:avLst/>
            </a:prstGeom>
            <a:noFill/>
          </p:spPr>
          <p:txBody>
            <a:bodyPr wrap="square" rtlCol="0">
              <a:spAutoFit/>
            </a:bodyPr>
            <a:lstStyle/>
            <a:p>
              <a:pPr>
                <a:lnSpc>
                  <a:spcPct val="150000"/>
                </a:lnSpc>
              </a:pPr>
              <a:r>
                <a:rPr lang="zh-CN" altLang="en-US" sz="1400" kern="100" dirty="0">
                  <a:cs typeface="+mn-ea"/>
                </a:rPr>
                <a:t>坚持以省开发区体制机制改革创新方案为总遵循，坚持实事求是，因地制宜打通改革遇到的堵点，与时俱进攻克当前发展遇到的难点，做改革开放的开拓者。</a:t>
              </a:r>
              <a:endParaRPr lang="en-US" altLang="zh-CN" sz="1400" kern="100" dirty="0">
                <a:cs typeface="+mn-ea"/>
              </a:endParaRPr>
            </a:p>
          </p:txBody>
        </p:sp>
        <p:pic>
          <p:nvPicPr>
            <p:cNvPr id="11" name="图片 10"/>
            <p:cNvPicPr>
              <a:picLocks noChangeAspect="true"/>
            </p:cNvPicPr>
            <p:nvPr/>
          </p:nvPicPr>
          <p:blipFill>
            <a:blip r:embed="rId4" cstate="print">
              <a:extLst>
                <a:ext uri="{28A0092B-C50C-407E-A947-70E740481C1C}">
                  <a14:useLocalDpi xmlns:a14="http://schemas.microsoft.com/office/drawing/2010/main" val="false"/>
                </a:ext>
              </a:extLst>
            </a:blip>
            <a:stretch>
              <a:fillRect/>
            </a:stretch>
          </p:blipFill>
          <p:spPr>
            <a:xfrm>
              <a:off x="700991" y="5265862"/>
              <a:ext cx="1835380" cy="1032401"/>
            </a:xfrm>
            <a:prstGeom prst="rect">
              <a:avLst/>
            </a:prstGeom>
            <a:ln>
              <a:noFill/>
            </a:ln>
            <a:effectLst>
              <a:softEdge rad="112500"/>
            </a:effectLst>
          </p:spPr>
        </p:pic>
      </p:grpSp>
      <p:grpSp>
        <p:nvGrpSpPr>
          <p:cNvPr id="87" name="组合 86"/>
          <p:cNvGrpSpPr/>
          <p:nvPr/>
        </p:nvGrpSpPr>
        <p:grpSpPr>
          <a:xfrm>
            <a:off x="7294331" y="1883898"/>
            <a:ext cx="2116664" cy="4584602"/>
            <a:chOff x="7294331" y="1883898"/>
            <a:chExt cx="2116664" cy="4584602"/>
          </a:xfrm>
        </p:grpSpPr>
        <p:sp>
          <p:nvSpPr>
            <p:cNvPr id="65" name="矩形 64"/>
            <p:cNvSpPr/>
            <p:nvPr/>
          </p:nvSpPr>
          <p:spPr>
            <a:xfrm>
              <a:off x="7294331" y="1883898"/>
              <a:ext cx="2116664" cy="4584602"/>
            </a:xfrm>
            <a:prstGeom prst="rect">
              <a:avLst/>
            </a:prstGeom>
            <a:gradFill flip="none" rotWithShape="true">
              <a:gsLst>
                <a:gs pos="0">
                  <a:schemeClr val="bg1">
                    <a:alpha val="0"/>
                  </a:schemeClr>
                </a:gs>
                <a:gs pos="95000">
                  <a:srgbClr val="0070C0">
                    <a:alpha val="10000"/>
                  </a:srgbClr>
                </a:gs>
              </a:gsLst>
              <a:lin ang="5400000" scaled="true"/>
              <a:tileRect/>
            </a:gradFill>
            <a:ln>
              <a:gradFill>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true"/>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8115916" y="2128114"/>
              <a:ext cx="659475" cy="659475"/>
              <a:chOff x="8052261" y="2223468"/>
              <a:chExt cx="659475" cy="659475"/>
            </a:xfrm>
          </p:grpSpPr>
          <p:sp>
            <p:nvSpPr>
              <p:cNvPr id="70" name="椭圆 69"/>
              <p:cNvSpPr/>
              <p:nvPr/>
            </p:nvSpPr>
            <p:spPr>
              <a:xfrm>
                <a:off x="8052261" y="2223468"/>
                <a:ext cx="659475" cy="659475"/>
              </a:xfrm>
              <a:prstGeom prst="ellipse">
                <a:avLst/>
              </a:prstGeom>
              <a:solidFill>
                <a:schemeClr val="bg1"/>
              </a:solidFill>
              <a:ln w="25400">
                <a:solidFill>
                  <a:srgbClr val="0070C0"/>
                </a:solidFill>
              </a:ln>
              <a:effectLst>
                <a:outerShdw blurRad="660400" dist="444500" dir="54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5" name="iconfont-10026-4294060"/>
              <p:cNvSpPr/>
              <p:nvPr/>
            </p:nvSpPr>
            <p:spPr>
              <a:xfrm>
                <a:off x="8194301" y="2346252"/>
                <a:ext cx="386130" cy="363428"/>
              </a:xfrm>
              <a:custGeom>
                <a:avLst/>
                <a:gdLst>
                  <a:gd name="T0" fmla="*/ 11505 w 12224"/>
                  <a:gd name="T1" fmla="*/ 1439 h 11506"/>
                  <a:gd name="T2" fmla="*/ 5615 w 12224"/>
                  <a:gd name="T3" fmla="*/ 1439 h 11506"/>
                  <a:gd name="T4" fmla="*/ 5095 w 12224"/>
                  <a:gd name="T5" fmla="*/ 399 h 11506"/>
                  <a:gd name="T6" fmla="*/ 4452 w 12224"/>
                  <a:gd name="T7" fmla="*/ 0 h 11506"/>
                  <a:gd name="T8" fmla="*/ 719 w 12224"/>
                  <a:gd name="T9" fmla="*/ 0 h 11506"/>
                  <a:gd name="T10" fmla="*/ 0 w 12224"/>
                  <a:gd name="T11" fmla="*/ 717 h 11506"/>
                  <a:gd name="T12" fmla="*/ 0 w 12224"/>
                  <a:gd name="T13" fmla="*/ 9683 h 11506"/>
                  <a:gd name="T14" fmla="*/ 1708 w 12224"/>
                  <a:gd name="T15" fmla="*/ 11476 h 11506"/>
                  <a:gd name="T16" fmla="*/ 1797 w 12224"/>
                  <a:gd name="T17" fmla="*/ 11467 h 11506"/>
                  <a:gd name="T18" fmla="*/ 1797 w 12224"/>
                  <a:gd name="T19" fmla="*/ 11506 h 11506"/>
                  <a:gd name="T20" fmla="*/ 10427 w 12224"/>
                  <a:gd name="T21" fmla="*/ 11506 h 11506"/>
                  <a:gd name="T22" fmla="*/ 12224 w 12224"/>
                  <a:gd name="T23" fmla="*/ 9712 h 11506"/>
                  <a:gd name="T24" fmla="*/ 12224 w 12224"/>
                  <a:gd name="T25" fmla="*/ 2152 h 11506"/>
                  <a:gd name="T26" fmla="*/ 11505 w 12224"/>
                  <a:gd name="T27" fmla="*/ 1439 h 11506"/>
                  <a:gd name="T28" fmla="*/ 11505 w 12224"/>
                  <a:gd name="T29" fmla="*/ 9712 h 11506"/>
                  <a:gd name="T30" fmla="*/ 10427 w 12224"/>
                  <a:gd name="T31" fmla="*/ 10787 h 11506"/>
                  <a:gd name="T32" fmla="*/ 3212 w 12224"/>
                  <a:gd name="T33" fmla="*/ 10787 h 11506"/>
                  <a:gd name="T34" fmla="*/ 3595 w 12224"/>
                  <a:gd name="T35" fmla="*/ 9683 h 11506"/>
                  <a:gd name="T36" fmla="*/ 3595 w 12224"/>
                  <a:gd name="T37" fmla="*/ 6113 h 11506"/>
                  <a:gd name="T38" fmla="*/ 11505 w 12224"/>
                  <a:gd name="T39" fmla="*/ 6113 h 11506"/>
                  <a:gd name="T40" fmla="*/ 11505 w 12224"/>
                  <a:gd name="T41" fmla="*/ 9712 h 11506"/>
                  <a:gd name="T42" fmla="*/ 2876 w 12224"/>
                  <a:gd name="T43" fmla="*/ 5393 h 11506"/>
                  <a:gd name="T44" fmla="*/ 2876 w 12224"/>
                  <a:gd name="T45" fmla="*/ 9683 h 11506"/>
                  <a:gd name="T46" fmla="*/ 1797 w 12224"/>
                  <a:gd name="T47" fmla="*/ 10758 h 11506"/>
                  <a:gd name="T48" fmla="*/ 719 w 12224"/>
                  <a:gd name="T49" fmla="*/ 9683 h 11506"/>
                  <a:gd name="T50" fmla="*/ 719 w 12224"/>
                  <a:gd name="T51" fmla="*/ 719 h 11506"/>
                  <a:gd name="T52" fmla="*/ 4452 w 12224"/>
                  <a:gd name="T53" fmla="*/ 719 h 11506"/>
                  <a:gd name="T54" fmla="*/ 4972 w 12224"/>
                  <a:gd name="T55" fmla="*/ 1759 h 11506"/>
                  <a:gd name="T56" fmla="*/ 5615 w 12224"/>
                  <a:gd name="T57" fmla="*/ 2158 h 11506"/>
                  <a:gd name="T58" fmla="*/ 11505 w 12224"/>
                  <a:gd name="T59" fmla="*/ 2158 h 11506"/>
                  <a:gd name="T60" fmla="*/ 11505 w 12224"/>
                  <a:gd name="T61" fmla="*/ 5393 h 11506"/>
                  <a:gd name="T62" fmla="*/ 2876 w 12224"/>
                  <a:gd name="T63" fmla="*/ 5393 h 1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224" h="11506">
                    <a:moveTo>
                      <a:pt x="11505" y="1439"/>
                    </a:moveTo>
                    <a:lnTo>
                      <a:pt x="5615" y="1439"/>
                    </a:lnTo>
                    <a:lnTo>
                      <a:pt x="5095" y="399"/>
                    </a:lnTo>
                    <a:cubicBezTo>
                      <a:pt x="4972" y="154"/>
                      <a:pt x="4726" y="0"/>
                      <a:pt x="4452" y="0"/>
                    </a:cubicBezTo>
                    <a:lnTo>
                      <a:pt x="719" y="0"/>
                    </a:lnTo>
                    <a:cubicBezTo>
                      <a:pt x="322" y="0"/>
                      <a:pt x="0" y="322"/>
                      <a:pt x="0" y="717"/>
                    </a:cubicBezTo>
                    <a:lnTo>
                      <a:pt x="0" y="9683"/>
                    </a:lnTo>
                    <a:cubicBezTo>
                      <a:pt x="0" y="10671"/>
                      <a:pt x="716" y="11476"/>
                      <a:pt x="1708" y="11476"/>
                    </a:cubicBezTo>
                    <a:cubicBezTo>
                      <a:pt x="1768" y="11476"/>
                      <a:pt x="1797" y="11473"/>
                      <a:pt x="1797" y="11467"/>
                    </a:cubicBezTo>
                    <a:lnTo>
                      <a:pt x="1797" y="11506"/>
                    </a:lnTo>
                    <a:lnTo>
                      <a:pt x="10427" y="11506"/>
                    </a:lnTo>
                    <a:cubicBezTo>
                      <a:pt x="11417" y="11506"/>
                      <a:pt x="12224" y="10701"/>
                      <a:pt x="12224" y="9712"/>
                    </a:cubicBezTo>
                    <a:lnTo>
                      <a:pt x="12224" y="2152"/>
                    </a:lnTo>
                    <a:cubicBezTo>
                      <a:pt x="12224" y="1756"/>
                      <a:pt x="11901" y="1439"/>
                      <a:pt x="11505" y="1439"/>
                    </a:cubicBezTo>
                    <a:close/>
                    <a:moveTo>
                      <a:pt x="11505" y="9712"/>
                    </a:moveTo>
                    <a:cubicBezTo>
                      <a:pt x="11505" y="10306"/>
                      <a:pt x="11021" y="10787"/>
                      <a:pt x="10427" y="10787"/>
                    </a:cubicBezTo>
                    <a:lnTo>
                      <a:pt x="3212" y="10787"/>
                    </a:lnTo>
                    <a:cubicBezTo>
                      <a:pt x="3452" y="10427"/>
                      <a:pt x="3595" y="10099"/>
                      <a:pt x="3595" y="9683"/>
                    </a:cubicBezTo>
                    <a:lnTo>
                      <a:pt x="3595" y="6113"/>
                    </a:lnTo>
                    <a:lnTo>
                      <a:pt x="11505" y="6113"/>
                    </a:lnTo>
                    <a:lnTo>
                      <a:pt x="11505" y="9712"/>
                    </a:lnTo>
                    <a:close/>
                    <a:moveTo>
                      <a:pt x="2876" y="5393"/>
                    </a:moveTo>
                    <a:lnTo>
                      <a:pt x="2876" y="9683"/>
                    </a:lnTo>
                    <a:cubicBezTo>
                      <a:pt x="2876" y="10276"/>
                      <a:pt x="2392" y="10758"/>
                      <a:pt x="1797" y="10758"/>
                    </a:cubicBezTo>
                    <a:cubicBezTo>
                      <a:pt x="1203" y="10758"/>
                      <a:pt x="719" y="10276"/>
                      <a:pt x="719" y="9683"/>
                    </a:cubicBezTo>
                    <a:lnTo>
                      <a:pt x="719" y="719"/>
                    </a:lnTo>
                    <a:lnTo>
                      <a:pt x="4452" y="719"/>
                    </a:lnTo>
                    <a:lnTo>
                      <a:pt x="4972" y="1759"/>
                    </a:lnTo>
                    <a:cubicBezTo>
                      <a:pt x="5094" y="2003"/>
                      <a:pt x="5341" y="2158"/>
                      <a:pt x="5615" y="2158"/>
                    </a:cubicBezTo>
                    <a:lnTo>
                      <a:pt x="11505" y="2158"/>
                    </a:lnTo>
                    <a:lnTo>
                      <a:pt x="11505" y="5393"/>
                    </a:lnTo>
                    <a:lnTo>
                      <a:pt x="2876" y="539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9" name="文本框 78"/>
            <p:cNvSpPr txBox="true"/>
            <p:nvPr/>
          </p:nvSpPr>
          <p:spPr>
            <a:xfrm>
              <a:off x="7363918" y="2844334"/>
              <a:ext cx="2047077" cy="2181623"/>
            </a:xfrm>
            <a:prstGeom prst="rect">
              <a:avLst/>
            </a:prstGeom>
            <a:noFill/>
          </p:spPr>
          <p:txBody>
            <a:bodyPr wrap="square" rtlCol="0">
              <a:spAutoFit/>
            </a:bodyPr>
            <a:lstStyle/>
            <a:p>
              <a:pPr>
                <a:lnSpc>
                  <a:spcPct val="200000"/>
                </a:lnSpc>
              </a:pPr>
              <a:r>
                <a:rPr lang="zh-CN" altLang="en-US" sz="1400" kern="100" dirty="0">
                  <a:cs typeface="+mn-ea"/>
                </a:rPr>
                <a:t>坚持问题导向，勇于攻坚克难，指导各开发区不断开拓思路，创新研究解决改革后开发区发展面临的有关问题。</a:t>
              </a:r>
              <a:endParaRPr lang="zh-CN" altLang="en-US" sz="1400" kern="100" dirty="0">
                <a:cs typeface="+mn-ea"/>
              </a:endParaRPr>
            </a:p>
          </p:txBody>
        </p:sp>
        <p:pic>
          <p:nvPicPr>
            <p:cNvPr id="13" name="图片 12"/>
            <p:cNvPicPr>
              <a:picLocks noChangeAspect="true"/>
            </p:cNvPicPr>
            <p:nvPr/>
          </p:nvPicPr>
          <p:blipFill>
            <a:blip r:embed="rId5" cstate="print">
              <a:extLst>
                <a:ext uri="{28A0092B-C50C-407E-A947-70E740481C1C}">
                  <a14:useLocalDpi xmlns:a14="http://schemas.microsoft.com/office/drawing/2010/main" val="false"/>
                </a:ext>
              </a:extLst>
            </a:blip>
            <a:stretch>
              <a:fillRect/>
            </a:stretch>
          </p:blipFill>
          <p:spPr>
            <a:xfrm>
              <a:off x="7442970" y="5066111"/>
              <a:ext cx="1853430" cy="1316486"/>
            </a:xfrm>
            <a:prstGeom prst="rect">
              <a:avLst/>
            </a:prstGeom>
            <a:ln>
              <a:noFill/>
            </a:ln>
            <a:effectLst>
              <a:softEdge rad="112500"/>
            </a:effectLst>
          </p:spPr>
        </p:pic>
      </p:gr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down)">
                                      <p:cBhvr>
                                        <p:cTn id="11" dur="500"/>
                                        <p:tgtEl>
                                          <p:spTgt spid="5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4"/>
                                        </p:tgtEl>
                                        <p:attrNameLst>
                                          <p:attrName>style.visibility</p:attrName>
                                        </p:attrNameLst>
                                      </p:cBhvr>
                                      <p:to>
                                        <p:strVal val="visible"/>
                                      </p:to>
                                    </p:set>
                                    <p:animEffect transition="in" filter="fade">
                                      <p:cBhvr>
                                        <p:cTn id="15" dur="500"/>
                                        <p:tgtEl>
                                          <p:spTgt spid="8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6"/>
                                        </p:tgtEl>
                                        <p:attrNameLst>
                                          <p:attrName>style.visibility</p:attrName>
                                        </p:attrNameLst>
                                      </p:cBhvr>
                                      <p:to>
                                        <p:strVal val="visible"/>
                                      </p:to>
                                    </p:set>
                                    <p:animEffect transition="in" filter="fade">
                                      <p:cBhvr>
                                        <p:cTn id="23" dur="500"/>
                                        <p:tgtEl>
                                          <p:spTgt spid="8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fade">
                                      <p:cBhvr>
                                        <p:cTn id="27" dur="500"/>
                                        <p:tgtEl>
                                          <p:spTgt spid="8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8"/>
                                        </p:tgtEl>
                                        <p:attrNameLst>
                                          <p:attrName>style.visibility</p:attrName>
                                        </p:attrNameLst>
                                      </p:cBhvr>
                                      <p:to>
                                        <p:strVal val="visible"/>
                                      </p:to>
                                    </p:set>
                                    <p:animEffect transition="in" filter="fade">
                                      <p:cBhvr>
                                        <p:cTn id="31"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true"/>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171450"/>
            <a:ext cx="12192000" cy="711200"/>
            <a:chOff x="0" y="171450"/>
            <a:chExt cx="12192000" cy="711200"/>
          </a:xfrm>
        </p:grpSpPr>
        <p:grpSp>
          <p:nvGrpSpPr>
            <p:cNvPr id="21" name="组合 20"/>
            <p:cNvGrpSpPr/>
            <p:nvPr/>
          </p:nvGrpSpPr>
          <p:grpSpPr>
            <a:xfrm>
              <a:off x="0" y="171450"/>
              <a:ext cx="12192000" cy="711200"/>
              <a:chOff x="0" y="171450"/>
              <a:chExt cx="12192000" cy="711200"/>
            </a:xfrm>
          </p:grpSpPr>
          <p:sp>
            <p:nvSpPr>
              <p:cNvPr id="26" name="矩形 2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22"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三、抓牢聊城商务发展新举措</a:t>
              </a:r>
              <a:endParaRPr lang="zh-CN" altLang="en-US" sz="2600" b="1" dirty="0">
                <a:solidFill>
                  <a:schemeClr val="bg1"/>
                </a:solidFill>
                <a:cs typeface="+mn-ea"/>
                <a:sym typeface="+mn-lt"/>
              </a:endParaRPr>
            </a:p>
          </p:txBody>
        </p:sp>
      </p:grpSp>
      <p:grpSp>
        <p:nvGrpSpPr>
          <p:cNvPr id="28" name="组合 27"/>
          <p:cNvGrpSpPr/>
          <p:nvPr/>
        </p:nvGrpSpPr>
        <p:grpSpPr>
          <a:xfrm>
            <a:off x="451946" y="1117601"/>
            <a:ext cx="3710151" cy="502112"/>
            <a:chOff x="539453" y="1326689"/>
            <a:chExt cx="3076928" cy="502112"/>
          </a:xfrm>
        </p:grpSpPr>
        <p:sp>
          <p:nvSpPr>
            <p:cNvPr id="29" name="矩形: 圆角 28"/>
            <p:cNvSpPr/>
            <p:nvPr/>
          </p:nvSpPr>
          <p:spPr>
            <a:xfrm>
              <a:off x="550131" y="1326689"/>
              <a:ext cx="3066250"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文本框 29"/>
            <p:cNvSpPr txBox="true"/>
            <p:nvPr/>
          </p:nvSpPr>
          <p:spPr>
            <a:xfrm>
              <a:off x="539453" y="1364990"/>
              <a:ext cx="2896568" cy="400110"/>
            </a:xfrm>
            <a:prstGeom prst="rect">
              <a:avLst/>
            </a:prstGeom>
            <a:noFill/>
          </p:spPr>
          <p:txBody>
            <a:bodyPr wrap="square" rtlCol="0">
              <a:spAutoFit/>
            </a:bodyPr>
            <a:lstStyle/>
            <a:p>
              <a:r>
                <a:rPr lang="zh-CN" altLang="en-US" sz="2000" b="1" kern="100" dirty="0">
                  <a:solidFill>
                    <a:srgbClr val="0070C0"/>
                  </a:solidFill>
                  <a:cs typeface="+mn-ea"/>
                  <a:sym typeface="+mn-lt"/>
                </a:rPr>
                <a:t>（七）开发区改革攻坚工程</a:t>
              </a:r>
              <a:endParaRPr lang="en-US" altLang="zh-CN" sz="2000" b="1" kern="100" dirty="0">
                <a:solidFill>
                  <a:srgbClr val="0070C0"/>
                </a:solidFill>
                <a:cs typeface="+mn-ea"/>
                <a:sym typeface="+mn-lt"/>
              </a:endParaRPr>
            </a:p>
          </p:txBody>
        </p:sp>
      </p:grpSp>
      <p:grpSp>
        <p:nvGrpSpPr>
          <p:cNvPr id="2" name="组合 1"/>
          <p:cNvGrpSpPr/>
          <p:nvPr/>
        </p:nvGrpSpPr>
        <p:grpSpPr>
          <a:xfrm>
            <a:off x="4310646" y="1109101"/>
            <a:ext cx="4499246" cy="502470"/>
            <a:chOff x="4310646" y="1109101"/>
            <a:chExt cx="4499246" cy="502470"/>
          </a:xfrm>
        </p:grpSpPr>
        <p:sp>
          <p:nvSpPr>
            <p:cNvPr id="31" name="矩形: 圆角 30"/>
            <p:cNvSpPr/>
            <p:nvPr/>
          </p:nvSpPr>
          <p:spPr>
            <a:xfrm>
              <a:off x="5267953" y="1109101"/>
              <a:ext cx="3541939" cy="502470"/>
            </a:xfrm>
            <a:prstGeom prst="roundRect">
              <a:avLst>
                <a:gd name="adj" fmla="val 50000"/>
              </a:avLst>
            </a:prstGeom>
            <a:gradFill>
              <a:gsLst>
                <a:gs pos="0">
                  <a:srgbClr val="0A81CA"/>
                </a:gs>
                <a:gs pos="100000">
                  <a:srgbClr val="0070C0"/>
                </a:gs>
              </a:gsLst>
              <a:lin ang="2700000" scaled="true"/>
            </a:gradFill>
            <a:ln>
              <a:noFill/>
            </a:ln>
            <a:effectLst>
              <a:outerShdw blurRad="177800" dist="190500" dir="7380000" algn="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false" anchor="ctr" anchorCtr="false" forceAA="false" compatLnSpc="true">
              <a:noAutofit/>
            </a:bodyPr>
            <a:lstStyle/>
            <a:p>
              <a:pPr algn="ctr"/>
              <a:r>
                <a:rPr lang="zh-CN" altLang="en-US" b="1" dirty="0">
                  <a:solidFill>
                    <a:schemeClr val="bg1"/>
                  </a:solidFill>
                  <a:cs typeface="+mn-ea"/>
                  <a:sym typeface="+mn-lt"/>
                </a:rPr>
                <a:t>四是精准推动开发区合作共建</a:t>
              </a:r>
              <a:endParaRPr lang="zh-CN" altLang="en-US" b="1" dirty="0">
                <a:solidFill>
                  <a:schemeClr val="bg1"/>
                </a:solidFill>
                <a:cs typeface="+mn-ea"/>
                <a:sym typeface="+mn-lt"/>
              </a:endParaRPr>
            </a:p>
          </p:txBody>
        </p:sp>
        <p:cxnSp>
          <p:nvCxnSpPr>
            <p:cNvPr id="32" name="直接连接符 31"/>
            <p:cNvCxnSpPr/>
            <p:nvPr/>
          </p:nvCxnSpPr>
          <p:spPr>
            <a:xfrm>
              <a:off x="4310646" y="1368657"/>
              <a:ext cx="808759" cy="0"/>
            </a:xfrm>
            <a:prstGeom prst="line">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779471" y="1985533"/>
            <a:ext cx="5798676" cy="4502214"/>
            <a:chOff x="779471" y="1997568"/>
            <a:chExt cx="5798676" cy="4502214"/>
          </a:xfrm>
        </p:grpSpPr>
        <p:grpSp>
          <p:nvGrpSpPr>
            <p:cNvPr id="8" name="组合 7"/>
            <p:cNvGrpSpPr/>
            <p:nvPr/>
          </p:nvGrpSpPr>
          <p:grpSpPr>
            <a:xfrm>
              <a:off x="779471" y="1997568"/>
              <a:ext cx="5798676" cy="4502214"/>
              <a:chOff x="712795" y="2007093"/>
              <a:chExt cx="5903905" cy="4502214"/>
            </a:xfrm>
          </p:grpSpPr>
          <p:sp>
            <p:nvSpPr>
              <p:cNvPr id="18" name="矩形 17"/>
              <p:cNvSpPr/>
              <p:nvPr/>
            </p:nvSpPr>
            <p:spPr>
              <a:xfrm flipV="true">
                <a:off x="712795" y="2007093"/>
                <a:ext cx="5903905" cy="4502214"/>
              </a:xfrm>
              <a:prstGeom prst="rect">
                <a:avLst/>
              </a:prstGeom>
              <a:gradFill>
                <a:gsLst>
                  <a:gs pos="100000">
                    <a:srgbClr val="0070C0">
                      <a:alpha val="7000"/>
                    </a:srgbClr>
                  </a:gs>
                  <a:gs pos="0">
                    <a:schemeClr val="accent1">
                      <a:alpha val="0"/>
                    </a:schemeClr>
                  </a:gs>
                </a:gsLst>
                <a:lin ang="5400000" scaled="true"/>
              </a:gradFill>
              <a:ln>
                <a:gradFill>
                  <a:gsLst>
                    <a:gs pos="0">
                      <a:schemeClr val="accent1">
                        <a:alpha val="0"/>
                      </a:schemeClr>
                    </a:gs>
                    <a:gs pos="100000">
                      <a:schemeClr val="accent1">
                        <a:alpha val="50000"/>
                      </a:schemeClr>
                    </a:gs>
                  </a:gsLst>
                  <a:lin ang="5400000" scaled="true"/>
                </a:gradFill>
              </a:ln>
            </p:spPr>
            <p:txBody>
              <a:bodyPr rot="0" spcFirstLastPara="0" vertOverflow="overflow" horzOverflow="overflow" vert="horz" wrap="square" lIns="0" tIns="0" rIns="0" bIns="0" numCol="1" spcCol="0" rtlCol="0" fromWordArt="false" anchor="ctr" anchorCtr="false" forceAA="false" compatLnSpc="true">
                <a:noAutofit/>
              </a:bodyPr>
              <a:lstStyle/>
              <a:p>
                <a:pPr>
                  <a:lnSpc>
                    <a:spcPct val="130000"/>
                  </a:lnSpc>
                </a:pPr>
                <a:endParaRPr lang="zh-CN" altLang="en-US">
                  <a:solidFill>
                    <a:srgbClr val="555555"/>
                  </a:solidFill>
                  <a:cs typeface="+mn-ea"/>
                  <a:sym typeface="+mn-lt"/>
                </a:endParaRPr>
              </a:p>
            </p:txBody>
          </p:sp>
          <p:cxnSp>
            <p:nvCxnSpPr>
              <p:cNvPr id="6" name="直接连接符 5"/>
              <p:cNvCxnSpPr/>
              <p:nvPr/>
            </p:nvCxnSpPr>
            <p:spPr>
              <a:xfrm>
                <a:off x="712795" y="2007094"/>
                <a:ext cx="5903905"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17" name="文本框 16"/>
            <p:cNvSpPr txBox="true"/>
            <p:nvPr/>
          </p:nvSpPr>
          <p:spPr>
            <a:xfrm>
              <a:off x="968821" y="2116599"/>
              <a:ext cx="5542650" cy="4126771"/>
            </a:xfrm>
            <a:prstGeom prst="rect">
              <a:avLst/>
            </a:prstGeom>
            <a:noFill/>
          </p:spPr>
          <p:txBody>
            <a:bodyPr wrap="square">
              <a:spAutoFit/>
            </a:bodyPr>
            <a:lstStyle/>
            <a:p>
              <a:pPr marL="285750" marR="0" indent="-285750" algn="l">
                <a:lnSpc>
                  <a:spcPct val="150000"/>
                </a:lnSpc>
                <a:spcBef>
                  <a:spcPts val="0"/>
                </a:spcBef>
                <a:spcAft>
                  <a:spcPts val="1000"/>
                </a:spcAft>
                <a:buClr>
                  <a:srgbClr val="0070C0"/>
                </a:buClr>
                <a:buFont typeface="Wingdings" panose="05000000000000000000" pitchFamily="2" charset="2"/>
                <a:buChar char="p"/>
              </a:pPr>
              <a:r>
                <a:rPr lang="zh-CN" altLang="en-US" sz="1600" kern="100" dirty="0">
                  <a:cs typeface="+mn-ea"/>
                </a:rPr>
                <a:t>指导各开发区立足资源共享、合作共赢，积极寻标对标先进，开展与外地开发区的合作共建。</a:t>
              </a:r>
              <a:endParaRPr lang="en-US" altLang="zh-CN" sz="1600" kern="100" dirty="0">
                <a:cs typeface="+mn-ea"/>
              </a:endParaRPr>
            </a:p>
            <a:p>
              <a:pPr marL="285750" marR="0" indent="-285750" algn="l">
                <a:lnSpc>
                  <a:spcPct val="150000"/>
                </a:lnSpc>
                <a:spcBef>
                  <a:spcPts val="0"/>
                </a:spcBef>
                <a:spcAft>
                  <a:spcPts val="1000"/>
                </a:spcAft>
                <a:buClr>
                  <a:srgbClr val="0070C0"/>
                </a:buClr>
                <a:buFont typeface="Wingdings" panose="05000000000000000000" pitchFamily="2" charset="2"/>
                <a:buChar char="p"/>
              </a:pPr>
              <a:r>
                <a:rPr lang="zh-CN" altLang="en-US" sz="1600" kern="100" dirty="0">
                  <a:cs typeface="+mn-ea"/>
                </a:rPr>
                <a:t>推动高唐经济开发区与青岛经济开发区签订合作共建协议，并取得实效。</a:t>
              </a:r>
              <a:endParaRPr lang="en-US" altLang="zh-CN" sz="1600" kern="100" dirty="0">
                <a:cs typeface="+mn-ea"/>
              </a:endParaRPr>
            </a:p>
            <a:p>
              <a:pPr marL="285750" marR="0" indent="-285750" algn="l">
                <a:lnSpc>
                  <a:spcPct val="150000"/>
                </a:lnSpc>
                <a:spcBef>
                  <a:spcPts val="0"/>
                </a:spcBef>
                <a:spcAft>
                  <a:spcPts val="1000"/>
                </a:spcAft>
                <a:buClr>
                  <a:srgbClr val="0070C0"/>
                </a:buClr>
                <a:buFont typeface="Wingdings" panose="05000000000000000000" pitchFamily="2" charset="2"/>
                <a:buChar char="p"/>
              </a:pPr>
              <a:r>
                <a:rPr lang="zh-CN" altLang="en-US" sz="1600" kern="100" dirty="0">
                  <a:cs typeface="+mn-ea"/>
                </a:rPr>
                <a:t>支持阳谷经济开发区与自贸试验区青岛片区就铜矿贸易、东阿经济开发区与自贸试验区济南片区就中医药领域开展产业联动，推动联动创新和共建共享。</a:t>
              </a:r>
              <a:endParaRPr lang="en-US" altLang="zh-CN" sz="1600" kern="100" dirty="0">
                <a:cs typeface="+mn-ea"/>
              </a:endParaRPr>
            </a:p>
            <a:p>
              <a:pPr marL="285750" marR="0" indent="-285750" algn="l">
                <a:lnSpc>
                  <a:spcPct val="150000"/>
                </a:lnSpc>
                <a:spcBef>
                  <a:spcPts val="0"/>
                </a:spcBef>
                <a:spcAft>
                  <a:spcPts val="1000"/>
                </a:spcAft>
                <a:buClr>
                  <a:srgbClr val="0070C0"/>
                </a:buClr>
                <a:buFont typeface="Wingdings" panose="05000000000000000000" pitchFamily="2" charset="2"/>
                <a:buChar char="p"/>
              </a:pPr>
              <a:r>
                <a:rPr lang="zh-CN" altLang="en-US" sz="1600" kern="100" dirty="0">
                  <a:cs typeface="+mn-ea"/>
                </a:rPr>
                <a:t>其他开发区至少与外地开发区建立</a:t>
              </a:r>
              <a:r>
                <a:rPr lang="en-US" altLang="zh-CN" sz="1600" kern="100" dirty="0">
                  <a:cs typeface="+mn-ea"/>
                </a:rPr>
                <a:t>1</a:t>
              </a:r>
              <a:r>
                <a:rPr lang="zh-CN" altLang="en-US" sz="1600" kern="100" dirty="0">
                  <a:cs typeface="+mn-ea"/>
                </a:rPr>
                <a:t>对合作共建关系。支持市内开发区之间就投资、进出口等开展“飞地合作”，最大限度将优质项目、资源留在聊城。</a:t>
              </a:r>
              <a:endParaRPr lang="zh-CN" altLang="en-US" sz="1600" kern="100" dirty="0">
                <a:cs typeface="+mn-ea"/>
              </a:endParaRPr>
            </a:p>
          </p:txBody>
        </p:sp>
      </p:grpSp>
      <p:pic>
        <p:nvPicPr>
          <p:cNvPr id="16" name="图片 15"/>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a:off x="6925321" y="1997568"/>
            <a:ext cx="3515142" cy="2341963"/>
          </a:xfrm>
          <a:prstGeom prst="rect">
            <a:avLst/>
          </a:prstGeom>
          <a:solidFill>
            <a:srgbClr val="FFFFFF">
              <a:shade val="85000"/>
            </a:srgbClr>
          </a:solidFill>
          <a:ln w="1016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图片 3"/>
          <p:cNvPicPr>
            <a:picLocks noChangeAspect="true"/>
          </p:cNvPicPr>
          <p:nvPr/>
        </p:nvPicPr>
        <p:blipFill rotWithShape="true">
          <a:blip r:embed="rId2" cstate="print">
            <a:extLst>
              <a:ext uri="{28A0092B-C50C-407E-A947-70E740481C1C}">
                <a14:useLocalDpi xmlns:a14="http://schemas.microsoft.com/office/drawing/2010/main" val="false"/>
              </a:ext>
            </a:extLst>
          </a:blip>
          <a:srcRect t="5378" b="11597"/>
          <a:stretch>
            <a:fillRect/>
          </a:stretch>
        </p:blipFill>
        <p:spPr>
          <a:xfrm rot="480434">
            <a:off x="7386683" y="3987633"/>
            <a:ext cx="3986632" cy="2481142"/>
          </a:xfrm>
          <a:prstGeom prst="rect">
            <a:avLst/>
          </a:prstGeom>
          <a:solidFill>
            <a:srgbClr val="FFFFFF">
              <a:shade val="85000"/>
            </a:srgbClr>
          </a:solidFill>
          <a:ln w="1016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71450"/>
            <a:ext cx="12192000" cy="711200"/>
            <a:chOff x="0" y="171450"/>
            <a:chExt cx="12192000" cy="711200"/>
          </a:xfrm>
        </p:grpSpPr>
        <p:grpSp>
          <p:nvGrpSpPr>
            <p:cNvPr id="4" name="组合 3"/>
            <p:cNvGrpSpPr/>
            <p:nvPr/>
          </p:nvGrpSpPr>
          <p:grpSpPr>
            <a:xfrm>
              <a:off x="0" y="171450"/>
              <a:ext cx="12192000" cy="711200"/>
              <a:chOff x="0" y="171450"/>
              <a:chExt cx="12192000" cy="711200"/>
            </a:xfrm>
          </p:grpSpPr>
          <p:sp>
            <p:nvSpPr>
              <p:cNvPr id="6" name="矩形 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一、商务系统在新发展格局中的职责定位</a:t>
              </a:r>
              <a:endParaRPr lang="zh-CN" altLang="en-US" sz="2600" b="1" dirty="0">
                <a:solidFill>
                  <a:schemeClr val="bg1"/>
                </a:solidFill>
                <a:cs typeface="+mn-ea"/>
                <a:sym typeface="+mn-lt"/>
              </a:endParaRPr>
            </a:p>
          </p:txBody>
        </p:sp>
      </p:grpSp>
      <p:sp>
        <p:nvSpPr>
          <p:cNvPr id="57" name="矩形 56"/>
          <p:cNvSpPr/>
          <p:nvPr/>
        </p:nvSpPr>
        <p:spPr>
          <a:xfrm>
            <a:off x="1429068" y="4578189"/>
            <a:ext cx="2338184" cy="1250792"/>
          </a:xfrm>
          <a:prstGeom prst="rect">
            <a:avLst/>
          </a:prstGeom>
        </p:spPr>
        <p:txBody>
          <a:bodyPr wrap="square" lIns="0" tIns="0" rIns="0" bIns="0">
            <a:spAutoFit/>
          </a:bodyPr>
          <a:lstStyle/>
          <a:p>
            <a:pPr algn="ctr">
              <a:lnSpc>
                <a:spcPct val="130000"/>
              </a:lnSpc>
            </a:pPr>
            <a:r>
              <a:rPr lang="zh-CN" altLang="en-US" sz="1600" spc="300">
                <a:solidFill>
                  <a:schemeClr val="bg1"/>
                </a:solidFill>
                <a:cs typeface="+mn-ea"/>
                <a:sym typeface="+mn-lt"/>
              </a:rPr>
              <a:t>可以</a:t>
            </a:r>
            <a:r>
              <a:rPr lang="zh-CN" altLang="en-US" sz="100" spc="300">
                <a:solidFill>
                  <a:schemeClr val="bg1"/>
                </a:solidFill>
                <a:cs typeface="+mn-ea"/>
                <a:sym typeface="+mn-lt"/>
              </a:rPr>
              <a:t> </a:t>
            </a:r>
            <a:r>
              <a:rPr lang="zh-CN" altLang="en-US" sz="1600" spc="300">
                <a:solidFill>
                  <a:schemeClr val="bg1"/>
                </a:solidFill>
                <a:cs typeface="+mn-ea"/>
                <a:sym typeface="+mn-lt"/>
              </a:rPr>
              <a:t>写</a:t>
            </a:r>
            <a:r>
              <a:rPr lang="zh-CN" altLang="en-US" sz="1600" spc="300" dirty="0">
                <a:solidFill>
                  <a:schemeClr val="bg1"/>
                </a:solidFill>
                <a:cs typeface="+mn-ea"/>
                <a:sym typeface="+mn-lt"/>
              </a:rPr>
              <a:t>头衔</a:t>
            </a:r>
            <a:endParaRPr lang="en-US" altLang="zh-CN" sz="1600" spc="300" dirty="0">
              <a:solidFill>
                <a:schemeClr val="bg1"/>
              </a:solidFill>
              <a:cs typeface="+mn-ea"/>
              <a:sym typeface="+mn-lt"/>
            </a:endParaRPr>
          </a:p>
          <a:p>
            <a:pPr algn="ctr">
              <a:lnSpc>
                <a:spcPct val="130000"/>
              </a:lnSpc>
            </a:pPr>
            <a:r>
              <a:rPr lang="zh-CN" altLang="en-US" sz="1600" spc="300" dirty="0">
                <a:solidFill>
                  <a:schemeClr val="bg1"/>
                </a:solidFill>
                <a:cs typeface="+mn-ea"/>
                <a:sym typeface="+mn-lt"/>
              </a:rPr>
              <a:t>可以写职务</a:t>
            </a:r>
            <a:endParaRPr lang="en-US" altLang="zh-CN" sz="1600" spc="300" dirty="0">
              <a:solidFill>
                <a:schemeClr val="bg1"/>
              </a:solidFill>
              <a:cs typeface="+mn-ea"/>
              <a:sym typeface="+mn-lt"/>
            </a:endParaRPr>
          </a:p>
          <a:p>
            <a:pPr algn="ctr">
              <a:lnSpc>
                <a:spcPct val="130000"/>
              </a:lnSpc>
            </a:pPr>
            <a:r>
              <a:rPr lang="zh-CN" altLang="en-US" sz="1600" spc="300" dirty="0">
                <a:solidFill>
                  <a:schemeClr val="bg1"/>
                </a:solidFill>
                <a:cs typeface="+mn-ea"/>
                <a:sym typeface="+mn-lt"/>
              </a:rPr>
              <a:t>可以写获奖</a:t>
            </a:r>
            <a:endParaRPr lang="en-US" altLang="zh-CN" sz="1600" spc="300" dirty="0">
              <a:solidFill>
                <a:schemeClr val="bg1"/>
              </a:solidFill>
              <a:cs typeface="+mn-ea"/>
              <a:sym typeface="+mn-lt"/>
            </a:endParaRPr>
          </a:p>
          <a:p>
            <a:pPr algn="ctr">
              <a:lnSpc>
                <a:spcPct val="130000"/>
              </a:lnSpc>
            </a:pPr>
            <a:r>
              <a:rPr lang="zh-CN" altLang="en-US" sz="1600" spc="300" dirty="0">
                <a:solidFill>
                  <a:schemeClr val="bg1"/>
                </a:solidFill>
                <a:cs typeface="+mn-ea"/>
                <a:sym typeface="+mn-lt"/>
              </a:rPr>
              <a:t>可以写其他</a:t>
            </a:r>
            <a:endParaRPr lang="zh-CN" altLang="en-US" sz="1600" spc="300" dirty="0">
              <a:solidFill>
                <a:schemeClr val="bg1"/>
              </a:solidFill>
              <a:cs typeface="+mn-ea"/>
              <a:sym typeface="+mn-lt"/>
            </a:endParaRPr>
          </a:p>
        </p:txBody>
      </p:sp>
      <p:sp>
        <p:nvSpPr>
          <p:cNvPr id="61" name="矩形: 圆顶角 60"/>
          <p:cNvSpPr/>
          <p:nvPr/>
        </p:nvSpPr>
        <p:spPr>
          <a:xfrm>
            <a:off x="-10398" y="5493393"/>
            <a:ext cx="12216714" cy="1405440"/>
          </a:xfrm>
          <a:prstGeom prst="round2SameRect">
            <a:avLst>
              <a:gd name="adj1" fmla="val 16667"/>
              <a:gd name="adj2" fmla="val 0"/>
            </a:avLst>
          </a:prstGeom>
          <a:gradFill>
            <a:gsLst>
              <a:gs pos="0">
                <a:srgbClr val="0070C0"/>
              </a:gs>
              <a:gs pos="98701">
                <a:srgbClr val="0070C0"/>
              </a:gs>
            </a:gsLst>
            <a:lin ang="13500000" scaled="true"/>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2" name="组合 1"/>
          <p:cNvGrpSpPr/>
          <p:nvPr/>
        </p:nvGrpSpPr>
        <p:grpSpPr>
          <a:xfrm>
            <a:off x="750632" y="1257300"/>
            <a:ext cx="3402267" cy="5295900"/>
            <a:chOff x="750632" y="1257300"/>
            <a:chExt cx="3402267" cy="5295900"/>
          </a:xfrm>
        </p:grpSpPr>
        <p:sp>
          <p:nvSpPr>
            <p:cNvPr id="60" name="矩形: 圆角 59"/>
            <p:cNvSpPr/>
            <p:nvPr>
              <p:custDataLst>
                <p:tags r:id="rId1"/>
              </p:custDataLst>
            </p:nvPr>
          </p:nvSpPr>
          <p:spPr>
            <a:xfrm>
              <a:off x="750632" y="1257300"/>
              <a:ext cx="3402267" cy="5295900"/>
            </a:xfrm>
            <a:prstGeom prst="roundRect">
              <a:avLst>
                <a:gd name="adj" fmla="val 1344"/>
              </a:avLst>
            </a:prstGeom>
            <a:solidFill>
              <a:schemeClr val="bg1"/>
            </a:soli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3500000" scaled="true"/>
                <a:tileRect/>
              </a:gradFill>
            </a:ln>
            <a:effectLst>
              <a:outerShdw blurRad="152400" dist="152400" dir="2699995" algn="tl" rotWithShape="0">
                <a:srgbClr val="3DBAE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40" b="0" i="0" u="none" strike="noStrike" kern="1200" cap="none" spc="0" normalizeH="0" baseline="0" noProof="0" dirty="0">
                <a:ln>
                  <a:noFill/>
                </a:ln>
                <a:solidFill>
                  <a:prstClr val="white"/>
                </a:solidFill>
                <a:effectLst/>
                <a:uLnTx/>
                <a:uFillTx/>
                <a:cs typeface="+mn-ea"/>
                <a:sym typeface="+mn-lt"/>
              </a:endParaRPr>
            </a:p>
          </p:txBody>
        </p:sp>
        <p:grpSp>
          <p:nvGrpSpPr>
            <p:cNvPr id="71" name="组合 70"/>
            <p:cNvGrpSpPr/>
            <p:nvPr/>
          </p:nvGrpSpPr>
          <p:grpSpPr>
            <a:xfrm>
              <a:off x="1334887" y="1403227"/>
              <a:ext cx="2233755" cy="878014"/>
              <a:chOff x="1334887" y="1330490"/>
              <a:chExt cx="2233755" cy="878014"/>
            </a:xfrm>
          </p:grpSpPr>
          <p:sp>
            <p:nvSpPr>
              <p:cNvPr id="58" name="文本占位符 43"/>
              <p:cNvSpPr txBox="true"/>
              <p:nvPr/>
            </p:nvSpPr>
            <p:spPr>
              <a:xfrm>
                <a:off x="1334887" y="1330490"/>
                <a:ext cx="2233755" cy="822596"/>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None/>
                </a:pPr>
                <a:r>
                  <a:rPr lang="zh-CN" altLang="en-US" sz="2000" b="1" dirty="0">
                    <a:solidFill>
                      <a:srgbClr val="0070C0"/>
                    </a:solidFill>
                    <a:cs typeface="+mn-ea"/>
                    <a:sym typeface="+mn-lt"/>
                  </a:rPr>
                  <a:t>国内大循环的重要</a:t>
                </a:r>
                <a:endParaRPr lang="en-US" altLang="zh-CN" sz="2000" b="1" dirty="0">
                  <a:solidFill>
                    <a:srgbClr val="0070C0"/>
                  </a:solidFill>
                  <a:cs typeface="+mn-ea"/>
                  <a:sym typeface="+mn-lt"/>
                </a:endParaRPr>
              </a:p>
              <a:p>
                <a:pPr marL="0" indent="0" algn="ctr">
                  <a:lnSpc>
                    <a:spcPct val="120000"/>
                  </a:lnSpc>
                  <a:spcBef>
                    <a:spcPts val="0"/>
                  </a:spcBef>
                  <a:buNone/>
                </a:pPr>
                <a:r>
                  <a:rPr lang="zh-CN" altLang="en-US" sz="2000" b="1" dirty="0">
                    <a:solidFill>
                      <a:srgbClr val="0070C0"/>
                    </a:solidFill>
                    <a:cs typeface="+mn-ea"/>
                    <a:sym typeface="+mn-lt"/>
                  </a:rPr>
                  <a:t>组成部分</a:t>
                </a:r>
                <a:endParaRPr lang="zh-CN" altLang="en-US" sz="2000" b="1" dirty="0">
                  <a:solidFill>
                    <a:srgbClr val="0070C0"/>
                  </a:solidFill>
                  <a:cs typeface="+mn-ea"/>
                  <a:sym typeface="+mn-lt"/>
                </a:endParaRPr>
              </a:p>
            </p:txBody>
          </p:sp>
          <p:cxnSp>
            <p:nvCxnSpPr>
              <p:cNvPr id="67" name="直接连接符 66"/>
              <p:cNvCxnSpPr/>
              <p:nvPr/>
            </p:nvCxnSpPr>
            <p:spPr>
              <a:xfrm>
                <a:off x="2182090" y="2208504"/>
                <a:ext cx="468024" cy="0"/>
              </a:xfrm>
              <a:prstGeom prst="line">
                <a:avLst/>
              </a:prstGeom>
              <a:ln w="38100" cap="rnd">
                <a:solidFill>
                  <a:srgbClr val="F6910A"/>
                </a:solidFill>
                <a:round/>
              </a:ln>
            </p:spPr>
            <p:style>
              <a:lnRef idx="1">
                <a:schemeClr val="accent1"/>
              </a:lnRef>
              <a:fillRef idx="0">
                <a:schemeClr val="accent1"/>
              </a:fillRef>
              <a:effectRef idx="0">
                <a:schemeClr val="accent1"/>
              </a:effectRef>
              <a:fontRef idx="minor">
                <a:schemeClr val="tx1"/>
              </a:fontRef>
            </p:style>
          </p:cxnSp>
        </p:grpSp>
        <p:sp>
          <p:nvSpPr>
            <p:cNvPr id="74" name="文本框 73"/>
            <p:cNvSpPr txBox="true"/>
            <p:nvPr/>
          </p:nvSpPr>
          <p:spPr>
            <a:xfrm>
              <a:off x="1059688" y="2530659"/>
              <a:ext cx="2784155" cy="2316403"/>
            </a:xfrm>
            <a:prstGeom prst="rect">
              <a:avLst/>
            </a:prstGeom>
            <a:noFill/>
          </p:spPr>
          <p:txBody>
            <a:bodyPr wrap="square" rtlCol="0">
              <a:spAutoFit/>
            </a:bodyPr>
            <a:lstStyle/>
            <a:p>
              <a:pPr marL="0" marR="0" algn="just">
                <a:lnSpc>
                  <a:spcPct val="150000"/>
                </a:lnSpc>
                <a:spcBef>
                  <a:spcPts val="0"/>
                </a:spcBef>
                <a:spcAft>
                  <a:spcPts val="0"/>
                </a:spcAft>
              </a:pPr>
              <a:r>
                <a:rPr lang="zh-CN" altLang="en-US" sz="1400" kern="100" dirty="0">
                  <a:effectLst/>
                  <a:cs typeface="+mn-ea"/>
                  <a:sym typeface="+mn-lt"/>
                </a:rPr>
                <a:t>以人民为中心，为国家经济社会发展服务，衔接产业链供应链各个环节，推动消费这一经济增长“主动力”发挥基础性作用，推进流通这一经济循环的“大动脉”畅通无阻，支撑和保障经济顺畅循环和社会生产顺利进行的关键。</a:t>
              </a:r>
              <a:endParaRPr lang="zh-CN" altLang="en-US" sz="1400" kern="100" dirty="0">
                <a:effectLst/>
                <a:cs typeface="+mn-ea"/>
                <a:sym typeface="+mn-lt"/>
              </a:endParaRPr>
            </a:p>
          </p:txBody>
        </p:sp>
      </p:grpSp>
      <p:grpSp>
        <p:nvGrpSpPr>
          <p:cNvPr id="8" name="组合 7"/>
          <p:cNvGrpSpPr/>
          <p:nvPr/>
        </p:nvGrpSpPr>
        <p:grpSpPr>
          <a:xfrm>
            <a:off x="4492642" y="1257300"/>
            <a:ext cx="3402267" cy="5295900"/>
            <a:chOff x="4492642" y="1257300"/>
            <a:chExt cx="3402267" cy="5295900"/>
          </a:xfrm>
        </p:grpSpPr>
        <p:sp>
          <p:nvSpPr>
            <p:cNvPr id="62" name="矩形: 圆角 61"/>
            <p:cNvSpPr/>
            <p:nvPr>
              <p:custDataLst>
                <p:tags r:id="rId2"/>
              </p:custDataLst>
            </p:nvPr>
          </p:nvSpPr>
          <p:spPr>
            <a:xfrm>
              <a:off x="4492642" y="1257300"/>
              <a:ext cx="3402267" cy="5295900"/>
            </a:xfrm>
            <a:prstGeom prst="roundRect">
              <a:avLst>
                <a:gd name="adj" fmla="val 1344"/>
              </a:avLst>
            </a:prstGeom>
            <a:solidFill>
              <a:schemeClr val="bg1"/>
            </a:soli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3500000" scaled="true"/>
                <a:tileRect/>
              </a:gradFill>
            </a:ln>
            <a:effectLst>
              <a:outerShdw blurRad="152400" dist="152400" dir="2699995" algn="tl" rotWithShape="0">
                <a:srgbClr val="3DBAE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40" b="0" i="0" u="none" strike="noStrike" kern="1200" cap="none" spc="0" normalizeH="0" baseline="0" noProof="0">
                <a:ln>
                  <a:noFill/>
                </a:ln>
                <a:solidFill>
                  <a:prstClr val="white"/>
                </a:solidFill>
                <a:effectLst/>
                <a:uLnTx/>
                <a:uFillTx/>
                <a:cs typeface="+mn-ea"/>
                <a:sym typeface="+mn-lt"/>
              </a:endParaRPr>
            </a:p>
          </p:txBody>
        </p:sp>
        <p:grpSp>
          <p:nvGrpSpPr>
            <p:cNvPr id="72" name="组合 71"/>
            <p:cNvGrpSpPr/>
            <p:nvPr/>
          </p:nvGrpSpPr>
          <p:grpSpPr>
            <a:xfrm>
              <a:off x="4913929" y="1403227"/>
              <a:ext cx="2566503" cy="878014"/>
              <a:chOff x="4913929" y="1330490"/>
              <a:chExt cx="2566503" cy="878014"/>
            </a:xfrm>
          </p:grpSpPr>
          <p:sp>
            <p:nvSpPr>
              <p:cNvPr id="64" name="文本占位符 43"/>
              <p:cNvSpPr txBox="true"/>
              <p:nvPr/>
            </p:nvSpPr>
            <p:spPr>
              <a:xfrm>
                <a:off x="4913929" y="1330490"/>
                <a:ext cx="2566503" cy="822596"/>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None/>
                </a:pPr>
                <a:r>
                  <a:rPr lang="zh-CN" altLang="en-US" sz="2000" b="1" dirty="0">
                    <a:solidFill>
                      <a:srgbClr val="0070C0"/>
                    </a:solidFill>
                    <a:cs typeface="+mn-ea"/>
                    <a:sym typeface="+mn-lt"/>
                  </a:rPr>
                  <a:t>联结国内国际双循环</a:t>
                </a:r>
                <a:endParaRPr lang="en-US" altLang="zh-CN" sz="2000" b="1" dirty="0">
                  <a:solidFill>
                    <a:srgbClr val="0070C0"/>
                  </a:solidFill>
                  <a:cs typeface="+mn-ea"/>
                  <a:sym typeface="+mn-lt"/>
                </a:endParaRPr>
              </a:p>
              <a:p>
                <a:pPr marL="0" indent="0" algn="ctr">
                  <a:lnSpc>
                    <a:spcPct val="120000"/>
                  </a:lnSpc>
                  <a:spcBef>
                    <a:spcPts val="0"/>
                  </a:spcBef>
                  <a:buNone/>
                </a:pPr>
                <a:r>
                  <a:rPr lang="zh-CN" altLang="en-US" sz="2000" b="1" dirty="0">
                    <a:solidFill>
                      <a:srgbClr val="0070C0"/>
                    </a:solidFill>
                    <a:cs typeface="+mn-ea"/>
                    <a:sym typeface="+mn-lt"/>
                  </a:rPr>
                  <a:t>的重要枢纽</a:t>
                </a:r>
                <a:endParaRPr lang="zh-CN" altLang="en-US" sz="2000" b="1" dirty="0">
                  <a:solidFill>
                    <a:srgbClr val="0070C0"/>
                  </a:solidFill>
                  <a:cs typeface="+mn-ea"/>
                  <a:sym typeface="+mn-lt"/>
                </a:endParaRPr>
              </a:p>
            </p:txBody>
          </p:sp>
          <p:cxnSp>
            <p:nvCxnSpPr>
              <p:cNvPr id="68" name="直接连接符 67"/>
              <p:cNvCxnSpPr/>
              <p:nvPr/>
            </p:nvCxnSpPr>
            <p:spPr>
              <a:xfrm>
                <a:off x="5920147" y="2208504"/>
                <a:ext cx="468024" cy="0"/>
              </a:xfrm>
              <a:prstGeom prst="line">
                <a:avLst/>
              </a:prstGeom>
              <a:ln w="38100" cap="rnd">
                <a:solidFill>
                  <a:srgbClr val="F6910A"/>
                </a:solidFill>
                <a:round/>
              </a:ln>
            </p:spPr>
            <p:style>
              <a:lnRef idx="1">
                <a:schemeClr val="accent1"/>
              </a:lnRef>
              <a:fillRef idx="0">
                <a:schemeClr val="accent1"/>
              </a:fillRef>
              <a:effectRef idx="0">
                <a:schemeClr val="accent1"/>
              </a:effectRef>
              <a:fontRef idx="minor">
                <a:schemeClr val="tx1"/>
              </a:fontRef>
            </p:style>
          </p:cxnSp>
        </p:grpSp>
        <p:sp>
          <p:nvSpPr>
            <p:cNvPr id="75" name="文本框 74"/>
            <p:cNvSpPr txBox="true"/>
            <p:nvPr/>
          </p:nvSpPr>
          <p:spPr>
            <a:xfrm>
              <a:off x="4687705" y="2490897"/>
              <a:ext cx="2932907" cy="3609065"/>
            </a:xfrm>
            <a:prstGeom prst="rect">
              <a:avLst/>
            </a:prstGeom>
            <a:noFill/>
          </p:spPr>
          <p:txBody>
            <a:bodyPr wrap="square" rtlCol="0">
              <a:spAutoFit/>
            </a:bodyPr>
            <a:lstStyle/>
            <a:p>
              <a:pPr marL="0" marR="0" algn="just">
                <a:lnSpc>
                  <a:spcPct val="150000"/>
                </a:lnSpc>
                <a:spcBef>
                  <a:spcPts val="0"/>
                </a:spcBef>
                <a:spcAft>
                  <a:spcPts val="0"/>
                </a:spcAft>
              </a:pPr>
              <a:r>
                <a:rPr lang="zh-CN" altLang="en-US" sz="1400" kern="100" dirty="0">
                  <a:effectLst/>
                  <a:cs typeface="+mn-ea"/>
                  <a:sym typeface="+mn-lt"/>
                </a:rPr>
                <a:t>联通国内国际两个市场两种资源，通过国际贸易、跨境投资、多双边合作等方式，推动中国与全球互联互通。发挥商务工作重要枢纽作用，要以产业相融来打造更加开放、更具韧性的产业链供应链，以创新相促来推进引进技术和外资、提升科技自立自强能力，以规则相联来促进国内规则与国际规则有效衔接和提高制度型开放程度，打造国际竞争和合作新优势。</a:t>
              </a:r>
              <a:endParaRPr lang="zh-CN" altLang="en-US" sz="1400" kern="100" dirty="0">
                <a:effectLst/>
                <a:cs typeface="+mn-ea"/>
                <a:sym typeface="+mn-lt"/>
              </a:endParaRPr>
            </a:p>
          </p:txBody>
        </p:sp>
      </p:grpSp>
      <p:grpSp>
        <p:nvGrpSpPr>
          <p:cNvPr id="9" name="组合 8"/>
          <p:cNvGrpSpPr/>
          <p:nvPr/>
        </p:nvGrpSpPr>
        <p:grpSpPr>
          <a:xfrm>
            <a:off x="8234653" y="1257300"/>
            <a:ext cx="3402267" cy="5295900"/>
            <a:chOff x="8234653" y="1257300"/>
            <a:chExt cx="3402267" cy="5295900"/>
          </a:xfrm>
        </p:grpSpPr>
        <p:sp>
          <p:nvSpPr>
            <p:cNvPr id="63" name="矩形: 圆角 62"/>
            <p:cNvSpPr/>
            <p:nvPr>
              <p:custDataLst>
                <p:tags r:id="rId3"/>
              </p:custDataLst>
            </p:nvPr>
          </p:nvSpPr>
          <p:spPr>
            <a:xfrm>
              <a:off x="8234653" y="1257300"/>
              <a:ext cx="3402267" cy="5295900"/>
            </a:xfrm>
            <a:prstGeom prst="roundRect">
              <a:avLst>
                <a:gd name="adj" fmla="val 1344"/>
              </a:avLst>
            </a:prstGeom>
            <a:solidFill>
              <a:schemeClr val="bg1"/>
            </a:solidFill>
            <a:ln>
              <a:gradFill flip="none" rotWithShape="tru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3500000" scaled="true"/>
                <a:tileRect/>
              </a:gradFill>
            </a:ln>
            <a:effectLst>
              <a:outerShdw blurRad="152400" dist="152400" dir="2699995" algn="tl" rotWithShape="0">
                <a:srgbClr val="3DBAE6">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40" b="0" i="0" u="none" strike="noStrike" kern="1200" cap="none" spc="0" normalizeH="0" baseline="0" noProof="0">
                <a:ln>
                  <a:noFill/>
                </a:ln>
                <a:solidFill>
                  <a:prstClr val="white"/>
                </a:solidFill>
                <a:effectLst/>
                <a:uLnTx/>
                <a:uFillTx/>
                <a:cs typeface="+mn-ea"/>
                <a:sym typeface="+mn-lt"/>
              </a:endParaRPr>
            </a:p>
          </p:txBody>
        </p:sp>
        <p:grpSp>
          <p:nvGrpSpPr>
            <p:cNvPr id="73" name="组合 72"/>
            <p:cNvGrpSpPr/>
            <p:nvPr/>
          </p:nvGrpSpPr>
          <p:grpSpPr>
            <a:xfrm>
              <a:off x="8267599" y="1403227"/>
              <a:ext cx="3336374" cy="878014"/>
              <a:chOff x="8267599" y="1330490"/>
              <a:chExt cx="3336374" cy="878014"/>
            </a:xfrm>
          </p:grpSpPr>
          <p:sp>
            <p:nvSpPr>
              <p:cNvPr id="65" name="文本占位符 43"/>
              <p:cNvSpPr txBox="true"/>
              <p:nvPr/>
            </p:nvSpPr>
            <p:spPr>
              <a:xfrm>
                <a:off x="8267599" y="1330490"/>
                <a:ext cx="3336374" cy="822596"/>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None/>
                </a:pPr>
                <a:r>
                  <a:rPr lang="zh-CN" altLang="en-US" sz="2000" b="1" dirty="0">
                    <a:solidFill>
                      <a:srgbClr val="0070C0"/>
                    </a:solidFill>
                    <a:cs typeface="+mn-ea"/>
                    <a:sym typeface="+mn-lt"/>
                  </a:rPr>
                  <a:t>在构建新发展格局中</a:t>
                </a:r>
                <a:endParaRPr lang="en-US" altLang="zh-CN" sz="2000" b="1" dirty="0">
                  <a:solidFill>
                    <a:srgbClr val="0070C0"/>
                  </a:solidFill>
                  <a:cs typeface="+mn-ea"/>
                  <a:sym typeface="+mn-lt"/>
                </a:endParaRPr>
              </a:p>
              <a:p>
                <a:pPr marL="0" indent="0" algn="ctr">
                  <a:lnSpc>
                    <a:spcPct val="120000"/>
                  </a:lnSpc>
                  <a:spcBef>
                    <a:spcPts val="0"/>
                  </a:spcBef>
                  <a:buNone/>
                </a:pPr>
                <a:r>
                  <a:rPr lang="zh-CN" altLang="en-US" sz="2000" b="1" dirty="0">
                    <a:solidFill>
                      <a:srgbClr val="0070C0"/>
                    </a:solidFill>
                    <a:cs typeface="+mn-ea"/>
                    <a:sym typeface="+mn-lt"/>
                  </a:rPr>
                  <a:t>发挥着重要作用</a:t>
                </a:r>
                <a:endParaRPr lang="zh-CN" altLang="en-US" sz="2000" b="1" dirty="0">
                  <a:solidFill>
                    <a:srgbClr val="0070C0"/>
                  </a:solidFill>
                  <a:cs typeface="+mn-ea"/>
                  <a:sym typeface="+mn-lt"/>
                </a:endParaRPr>
              </a:p>
            </p:txBody>
          </p:sp>
          <p:cxnSp>
            <p:nvCxnSpPr>
              <p:cNvPr id="69" name="直接连接符 68"/>
              <p:cNvCxnSpPr/>
              <p:nvPr/>
            </p:nvCxnSpPr>
            <p:spPr>
              <a:xfrm>
                <a:off x="9701774" y="2208504"/>
                <a:ext cx="468024" cy="0"/>
              </a:xfrm>
              <a:prstGeom prst="line">
                <a:avLst/>
              </a:prstGeom>
              <a:ln w="38100" cap="rnd">
                <a:solidFill>
                  <a:srgbClr val="F6910A"/>
                </a:solidFill>
                <a:round/>
              </a:ln>
            </p:spPr>
            <p:style>
              <a:lnRef idx="1">
                <a:schemeClr val="accent1"/>
              </a:lnRef>
              <a:fillRef idx="0">
                <a:schemeClr val="accent1"/>
              </a:fillRef>
              <a:effectRef idx="0">
                <a:schemeClr val="accent1"/>
              </a:effectRef>
              <a:fontRef idx="minor">
                <a:schemeClr val="tx1"/>
              </a:fontRef>
            </p:style>
          </p:cxnSp>
        </p:grpSp>
        <p:sp>
          <p:nvSpPr>
            <p:cNvPr id="76" name="文本框 75"/>
            <p:cNvSpPr txBox="true"/>
            <p:nvPr/>
          </p:nvSpPr>
          <p:spPr>
            <a:xfrm>
              <a:off x="8506245" y="2418424"/>
              <a:ext cx="2859082" cy="3609065"/>
            </a:xfrm>
            <a:prstGeom prst="rect">
              <a:avLst/>
            </a:prstGeom>
            <a:noFill/>
          </p:spPr>
          <p:txBody>
            <a:bodyPr wrap="square" rtlCol="0">
              <a:spAutoFit/>
            </a:bodyPr>
            <a:lstStyle/>
            <a:p>
              <a:pPr marL="0" marR="0">
                <a:lnSpc>
                  <a:spcPct val="150000"/>
                </a:lnSpc>
                <a:spcBef>
                  <a:spcPts val="0"/>
                </a:spcBef>
                <a:spcAft>
                  <a:spcPts val="0"/>
                </a:spcAft>
              </a:pPr>
              <a:r>
                <a:rPr lang="zh-CN" altLang="en-US" sz="1400" b="1" kern="100" dirty="0">
                  <a:solidFill>
                    <a:srgbClr val="C00000"/>
                  </a:solidFill>
                  <a:effectLst/>
                  <a:cs typeface="+mn-ea"/>
                  <a:sym typeface="+mn-lt"/>
                </a:rPr>
                <a:t>对内</a:t>
              </a:r>
              <a:r>
                <a:rPr lang="zh-CN" altLang="en-US" sz="1400" kern="100" dirty="0">
                  <a:effectLst/>
                  <a:cs typeface="+mn-ea"/>
                  <a:sym typeface="+mn-lt"/>
                </a:rPr>
                <a:t>发挥提升传统消费、培育新型消费、升级消费平台、优化流通网络、壮大流通主体等重要作用，进而推动经济发展、提升经济运行效率、吸引全球要素资源；</a:t>
              </a:r>
              <a:endParaRPr lang="en-US" altLang="zh-CN" sz="1400" kern="100" dirty="0">
                <a:effectLst/>
                <a:cs typeface="+mn-ea"/>
                <a:sym typeface="+mn-lt"/>
              </a:endParaRPr>
            </a:p>
            <a:p>
              <a:pPr marL="0" marR="0">
                <a:lnSpc>
                  <a:spcPct val="150000"/>
                </a:lnSpc>
                <a:spcBef>
                  <a:spcPts val="0"/>
                </a:spcBef>
                <a:spcAft>
                  <a:spcPts val="0"/>
                </a:spcAft>
              </a:pPr>
              <a:r>
                <a:rPr lang="zh-CN" altLang="en-US" sz="1400" b="1" kern="100" dirty="0">
                  <a:solidFill>
                    <a:srgbClr val="C00000"/>
                  </a:solidFill>
                  <a:effectLst/>
                  <a:cs typeface="+mn-ea"/>
                  <a:sym typeface="+mn-lt"/>
                </a:rPr>
                <a:t>对外</a:t>
              </a:r>
              <a:r>
                <a:rPr lang="zh-CN" altLang="en-US" sz="1400" kern="100" dirty="0">
                  <a:effectLst/>
                  <a:cs typeface="+mn-ea"/>
                  <a:sym typeface="+mn-lt"/>
                </a:rPr>
                <a:t>优化市场化法治化国际化营商环境、建设高水平开放平台、推进“一带一路”建设、推动贸易创新和参与全球经济治理，进而集成全球优质资源、优化要素配置，形成国际合作和竞争新优势。</a:t>
              </a:r>
              <a:endParaRPr lang="zh-CN" altLang="en-US" sz="1400" kern="100" dirty="0">
                <a:effectLst/>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true"/>
          </p:cNvPicPr>
          <p:nvPr/>
        </p:nvPicPr>
        <p:blipFill rotWithShape="true">
          <a:blip r:embed="rId1">
            <a:extLst>
              <a:ext uri="{28A0092B-C50C-407E-A947-70E740481C1C}">
                <a14:useLocalDpi xmlns:a14="http://schemas.microsoft.com/office/drawing/2010/main" val="false"/>
              </a:ext>
            </a:extLst>
          </a:blip>
          <a:srcRect l="22811" r="22811"/>
          <a:stretch>
            <a:fillRect/>
          </a:stretch>
        </p:blipFill>
        <p:spPr>
          <a:xfrm>
            <a:off x="0" y="0"/>
            <a:ext cx="12192000" cy="6858000"/>
          </a:xfrm>
          <a:prstGeom prst="rect">
            <a:avLst/>
          </a:prstGeom>
        </p:spPr>
      </p:pic>
      <p:sp>
        <p:nvSpPr>
          <p:cNvPr id="7" name="矩形 6"/>
          <p:cNvSpPr/>
          <p:nvPr/>
        </p:nvSpPr>
        <p:spPr>
          <a:xfrm flipV="true">
            <a:off x="0" y="-1"/>
            <a:ext cx="12192000" cy="5829300"/>
          </a:xfrm>
          <a:prstGeom prst="rect">
            <a:avLst/>
          </a:prstGeom>
          <a:gradFill>
            <a:gsLst>
              <a:gs pos="75000">
                <a:srgbClr val="077CC7"/>
              </a:gs>
              <a:gs pos="100000">
                <a:srgbClr val="0070C0"/>
              </a:gs>
              <a:gs pos="1000">
                <a:srgbClr val="0A81CA">
                  <a:alpha val="0"/>
                </a:srgbClr>
              </a:gs>
            </a:gsLst>
            <a:lin ang="5400000" scaled="fals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142875" y="142875"/>
            <a:ext cx="11906250" cy="6572250"/>
          </a:xfrm>
          <a:prstGeom prst="rect">
            <a:avLst/>
          </a:prstGeom>
          <a:noFill/>
          <a:ln w="6350">
            <a:solidFill>
              <a:srgbClr val="DEEBF7">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文本框 32"/>
          <p:cNvSpPr txBox="true"/>
          <p:nvPr/>
        </p:nvSpPr>
        <p:spPr>
          <a:xfrm>
            <a:off x="660400" y="476225"/>
            <a:ext cx="11036300" cy="2491740"/>
          </a:xfrm>
          <a:prstGeom prst="rect">
            <a:avLst/>
          </a:prstGeom>
          <a:noFill/>
        </p:spPr>
        <p:txBody>
          <a:bodyPr wrap="square">
            <a:spAutoFit/>
          </a:bodyPr>
          <a:lstStyle/>
          <a:p>
            <a:pPr marL="0" marR="0" algn="just">
              <a:lnSpc>
                <a:spcPct val="150000"/>
              </a:lnSpc>
              <a:spcBef>
                <a:spcPts val="0"/>
              </a:spcBef>
              <a:spcAft>
                <a:spcPts val="0"/>
              </a:spcAft>
            </a:pPr>
            <a:r>
              <a:rPr lang="en-US" altLang="zh-CN" sz="2000" b="1" kern="100" spc="30" dirty="0">
                <a:solidFill>
                  <a:schemeClr val="bg1"/>
                </a:solidFill>
                <a:effectLst>
                  <a:outerShdw blurRad="50800" dist="50800" dir="5400000" algn="t" rotWithShape="0">
                    <a:schemeClr val="accent1">
                      <a:lumMod val="75000"/>
                    </a:schemeClr>
                  </a:outerShdw>
                </a:effectLst>
                <a:cs typeface="+mn-ea"/>
                <a:sym typeface="+mn-lt"/>
              </a:rPr>
              <a:t>        </a:t>
            </a:r>
            <a:r>
              <a:rPr lang="zh-CN" altLang="en-US" sz="2000" b="1" kern="100" spc="30" dirty="0">
                <a:solidFill>
                  <a:schemeClr val="bg1"/>
                </a:solidFill>
                <a:effectLst>
                  <a:outerShdw blurRad="50800" dist="50800" dir="5400000" algn="t" rotWithShape="0">
                    <a:schemeClr val="accent1">
                      <a:lumMod val="75000"/>
                    </a:schemeClr>
                  </a:outerShdw>
                </a:effectLst>
                <a:cs typeface="+mn-ea"/>
                <a:sym typeface="+mn-lt"/>
              </a:rPr>
              <a:t>在今后的工作中，市商务投资促进局将聚焦</a:t>
            </a:r>
            <a:r>
              <a:rPr lang="zh-CN" altLang="en-US" sz="2200" b="1" kern="100" spc="30" dirty="0">
                <a:solidFill>
                  <a:srgbClr val="FFFF00"/>
                </a:solidFill>
                <a:effectLst>
                  <a:outerShdw blurRad="50800" dist="50800" dir="5400000" algn="t" rotWithShape="0">
                    <a:schemeClr val="accent1">
                      <a:lumMod val="75000"/>
                    </a:schemeClr>
                  </a:outerShdw>
                </a:effectLst>
                <a:cs typeface="+mn-ea"/>
                <a:sym typeface="+mn-lt"/>
              </a:rPr>
              <a:t>投资</a:t>
            </a:r>
            <a:r>
              <a:rPr lang="zh-CN" altLang="en-US" sz="2200" b="1" kern="100" spc="30" dirty="0">
                <a:solidFill>
                  <a:schemeClr val="bg1"/>
                </a:solidFill>
                <a:effectLst>
                  <a:outerShdw blurRad="50800" dist="50800" dir="5400000" algn="t" rotWithShape="0">
                    <a:schemeClr val="accent1">
                      <a:lumMod val="75000"/>
                    </a:schemeClr>
                  </a:outerShdw>
                </a:effectLst>
                <a:cs typeface="+mn-ea"/>
                <a:sym typeface="+mn-lt"/>
              </a:rPr>
              <a:t>、</a:t>
            </a:r>
            <a:r>
              <a:rPr lang="zh-CN" altLang="en-US" sz="2200" b="1" kern="100" spc="30" dirty="0">
                <a:solidFill>
                  <a:srgbClr val="FFFF00"/>
                </a:solidFill>
                <a:effectLst>
                  <a:outerShdw blurRad="50800" dist="50800" dir="5400000" algn="t" rotWithShape="0">
                    <a:schemeClr val="accent1">
                      <a:lumMod val="75000"/>
                    </a:schemeClr>
                  </a:outerShdw>
                </a:effectLst>
                <a:cs typeface="+mn-ea"/>
                <a:sym typeface="+mn-lt"/>
              </a:rPr>
              <a:t>消费</a:t>
            </a:r>
            <a:r>
              <a:rPr lang="zh-CN" altLang="en-US" sz="2200" b="1" kern="100" spc="30" dirty="0">
                <a:solidFill>
                  <a:schemeClr val="bg1"/>
                </a:solidFill>
                <a:effectLst>
                  <a:outerShdw blurRad="50800" dist="50800" dir="5400000" algn="t" rotWithShape="0">
                    <a:schemeClr val="accent1">
                      <a:lumMod val="75000"/>
                    </a:schemeClr>
                  </a:outerShdw>
                </a:effectLst>
                <a:cs typeface="+mn-ea"/>
                <a:sym typeface="+mn-lt"/>
              </a:rPr>
              <a:t>、</a:t>
            </a:r>
            <a:r>
              <a:rPr lang="zh-CN" altLang="en-US" sz="2200" b="1" kern="100" spc="30" dirty="0">
                <a:solidFill>
                  <a:srgbClr val="FFFF00"/>
                </a:solidFill>
                <a:effectLst>
                  <a:outerShdw blurRad="50800" dist="50800" dir="5400000" algn="t" rotWithShape="0">
                    <a:schemeClr val="accent1">
                      <a:lumMod val="75000"/>
                    </a:schemeClr>
                  </a:outerShdw>
                </a:effectLst>
                <a:cs typeface="+mn-ea"/>
                <a:sym typeface="+mn-lt"/>
              </a:rPr>
              <a:t>出口</a:t>
            </a:r>
            <a:r>
              <a:rPr lang="zh-CN" altLang="en-US" sz="2000" b="1" kern="100" spc="30" dirty="0">
                <a:solidFill>
                  <a:schemeClr val="bg1"/>
                </a:solidFill>
                <a:effectLst>
                  <a:outerShdw blurRad="50800" dist="50800" dir="5400000" algn="t" rotWithShape="0">
                    <a:schemeClr val="accent1">
                      <a:lumMod val="75000"/>
                    </a:schemeClr>
                  </a:outerShdw>
                </a:effectLst>
                <a:cs typeface="+mn-ea"/>
                <a:sym typeface="+mn-lt"/>
              </a:rPr>
              <a:t>三驾马车，落实传统消费升级、新兴消费扩容、外贸固稳提质三大行动计划</a:t>
            </a:r>
            <a:r>
              <a:rPr lang="zh-CN" altLang="en-US" sz="2000" b="1" kern="100" spc="30" dirty="0" smtClean="0">
                <a:solidFill>
                  <a:schemeClr val="bg1"/>
                </a:solidFill>
                <a:effectLst>
                  <a:outerShdw blurRad="50800" dist="50800" dir="5400000" algn="t" rotWithShape="0">
                    <a:schemeClr val="accent1">
                      <a:lumMod val="75000"/>
                    </a:schemeClr>
                  </a:outerShdw>
                </a:effectLst>
                <a:cs typeface="+mn-ea"/>
                <a:sym typeface="+mn-lt"/>
              </a:rPr>
              <a:t>，扎实开展制造业产业链招商攻坚行动、开发区改革攻坚行动，事</a:t>
            </a:r>
            <a:r>
              <a:rPr lang="zh-CN" altLang="en-US" sz="2000" b="1" kern="100" spc="30" dirty="0">
                <a:solidFill>
                  <a:schemeClr val="bg1"/>
                </a:solidFill>
                <a:effectLst>
                  <a:outerShdw blurRad="50800" dist="50800" dir="5400000" algn="t" rotWithShape="0">
                    <a:schemeClr val="accent1">
                      <a:lumMod val="75000"/>
                    </a:schemeClr>
                  </a:outerShdw>
                </a:effectLst>
                <a:cs typeface="+mn-ea"/>
                <a:sym typeface="+mn-lt"/>
              </a:rPr>
              <a:t>争一流、唯旗是夺，全面贯彻落实省第十二次党代会和市第十四次党代会精神，“</a:t>
            </a:r>
            <a:r>
              <a:rPr lang="zh-CN" altLang="en-US" sz="2200" b="1" kern="100" spc="30" dirty="0">
                <a:solidFill>
                  <a:srgbClr val="FFFF00"/>
                </a:solidFill>
                <a:effectLst>
                  <a:outerShdw blurRad="50800" dist="50800" dir="5400000" algn="t" rotWithShape="0">
                    <a:schemeClr val="accent1">
                      <a:lumMod val="75000"/>
                    </a:schemeClr>
                  </a:outerShdw>
                </a:effectLst>
                <a:cs typeface="+mn-ea"/>
                <a:sym typeface="+mn-lt"/>
              </a:rPr>
              <a:t>锚定争创一流，笃志走在前列</a:t>
            </a:r>
            <a:r>
              <a:rPr lang="zh-CN" altLang="en-US" sz="2000" b="1" kern="100" spc="30" dirty="0">
                <a:solidFill>
                  <a:schemeClr val="bg1"/>
                </a:solidFill>
                <a:effectLst>
                  <a:outerShdw blurRad="50800" dist="50800" dir="5400000" algn="t" rotWithShape="0">
                    <a:schemeClr val="accent1">
                      <a:lumMod val="75000"/>
                    </a:schemeClr>
                  </a:outerShdw>
                </a:effectLst>
                <a:cs typeface="+mn-ea"/>
                <a:sym typeface="+mn-lt"/>
              </a:rPr>
              <a:t>”，为建设社会主义现代化的“</a:t>
            </a:r>
            <a:r>
              <a:rPr lang="zh-CN" altLang="en-US" sz="2200" b="1" kern="100" spc="30" dirty="0">
                <a:solidFill>
                  <a:srgbClr val="FFFF00"/>
                </a:solidFill>
                <a:effectLst>
                  <a:outerShdw blurRad="50800" dist="50800" dir="5400000" algn="t" rotWithShape="0">
                    <a:schemeClr val="accent1">
                      <a:lumMod val="75000"/>
                    </a:schemeClr>
                  </a:outerShdw>
                </a:effectLst>
                <a:cs typeface="+mn-ea"/>
                <a:sym typeface="+mn-lt"/>
              </a:rPr>
              <a:t>六个新聊城</a:t>
            </a:r>
            <a:r>
              <a:rPr lang="zh-CN" altLang="en-US" sz="2000" b="1" kern="100" spc="30" dirty="0">
                <a:solidFill>
                  <a:schemeClr val="bg1"/>
                </a:solidFill>
                <a:effectLst>
                  <a:outerShdw blurRad="50800" dist="50800" dir="5400000" algn="t" rotWithShape="0">
                    <a:schemeClr val="accent1">
                      <a:lumMod val="75000"/>
                    </a:schemeClr>
                  </a:outerShdw>
                </a:effectLst>
                <a:cs typeface="+mn-ea"/>
                <a:sym typeface="+mn-lt"/>
              </a:rPr>
              <a:t>”贡献商务力量。</a:t>
            </a:r>
            <a:endParaRPr lang="zh-CN" altLang="en-US" sz="2000" b="1" kern="100" spc="30" dirty="0">
              <a:solidFill>
                <a:schemeClr val="bg1"/>
              </a:solidFill>
              <a:effectLst>
                <a:outerShdw blurRad="50800" dist="50800" dir="5400000" algn="t" rotWithShape="0">
                  <a:schemeClr val="accent1">
                    <a:lumMod val="75000"/>
                  </a:schemeClr>
                </a:outerShdw>
              </a:effectLst>
              <a:cs typeface="+mn-ea"/>
              <a:sym typeface="+mn-lt"/>
            </a:endParaRPr>
          </a:p>
        </p:txBody>
      </p:sp>
      <p:sp>
        <p:nvSpPr>
          <p:cNvPr id="45" name="矩形 44"/>
          <p:cNvSpPr/>
          <p:nvPr/>
        </p:nvSpPr>
        <p:spPr>
          <a:xfrm>
            <a:off x="194641" y="190500"/>
            <a:ext cx="11802718" cy="6477000"/>
          </a:xfrm>
          <a:prstGeom prst="rect">
            <a:avLst/>
          </a:prstGeom>
          <a:noFill/>
          <a:ln w="6350">
            <a:solidFill>
              <a:srgbClr val="DEEBF7">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true"/>
          </p:cNvPicPr>
          <p:nvPr/>
        </p:nvPicPr>
        <p:blipFill rotWithShape="true">
          <a:blip r:embed="rId1">
            <a:extLst>
              <a:ext uri="{28A0092B-C50C-407E-A947-70E740481C1C}">
                <a14:useLocalDpi xmlns:a14="http://schemas.microsoft.com/office/drawing/2010/main" val="false"/>
              </a:ext>
            </a:extLst>
          </a:blip>
          <a:srcRect r="13217" b="8201"/>
          <a:stretch>
            <a:fillRect/>
          </a:stretch>
        </p:blipFill>
        <p:spPr>
          <a:xfrm>
            <a:off x="0" y="0"/>
            <a:ext cx="12192000" cy="6858000"/>
          </a:xfrm>
          <a:prstGeom prst="rect">
            <a:avLst/>
          </a:prstGeom>
        </p:spPr>
      </p:pic>
      <p:sp>
        <p:nvSpPr>
          <p:cNvPr id="6" name="矩形 5"/>
          <p:cNvSpPr/>
          <p:nvPr/>
        </p:nvSpPr>
        <p:spPr>
          <a:xfrm>
            <a:off x="0" y="0"/>
            <a:ext cx="12192000" cy="6858000"/>
          </a:xfrm>
          <a:prstGeom prst="rect">
            <a:avLst/>
          </a:prstGeom>
          <a:gradFill>
            <a:gsLst>
              <a:gs pos="0">
                <a:schemeClr val="accent1">
                  <a:lumMod val="20000"/>
                  <a:lumOff val="80000"/>
                  <a:alpha val="64000"/>
                </a:schemeClr>
              </a:gs>
              <a:gs pos="100000">
                <a:schemeClr val="bg1">
                  <a:alpha val="91000"/>
                </a:schemeClr>
              </a:gs>
            </a:gsLst>
            <a:lin ang="5400000" scaled="tru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组合 8"/>
          <p:cNvGrpSpPr/>
          <p:nvPr/>
        </p:nvGrpSpPr>
        <p:grpSpPr>
          <a:xfrm>
            <a:off x="660400" y="673200"/>
            <a:ext cx="10858500" cy="4538880"/>
            <a:chOff x="660400" y="673200"/>
            <a:chExt cx="10858500" cy="4538880"/>
          </a:xfrm>
        </p:grpSpPr>
        <p:sp>
          <p:nvSpPr>
            <p:cNvPr id="7" name="矩形 6"/>
            <p:cNvSpPr/>
            <p:nvPr/>
          </p:nvSpPr>
          <p:spPr>
            <a:xfrm>
              <a:off x="660400" y="673200"/>
              <a:ext cx="10858500" cy="4538880"/>
            </a:xfrm>
            <a:prstGeom prst="rect">
              <a:avLst/>
            </a:prstGeom>
            <a:gradFill>
              <a:gsLst>
                <a:gs pos="60000">
                  <a:srgbClr val="007CC8">
                    <a:alpha val="65000"/>
                  </a:srgbClr>
                </a:gs>
                <a:gs pos="99000">
                  <a:srgbClr val="007CC8">
                    <a:alpha val="0"/>
                  </a:srgbClr>
                </a:gs>
                <a:gs pos="0">
                  <a:srgbClr val="007CC8"/>
                </a:gs>
              </a:gsLst>
              <a:lin ang="5400000" scaled="true"/>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8" name="矩形 7"/>
            <p:cNvSpPr/>
            <p:nvPr/>
          </p:nvSpPr>
          <p:spPr>
            <a:xfrm>
              <a:off x="853440" y="874928"/>
              <a:ext cx="10485120" cy="4337152"/>
            </a:xfrm>
            <a:prstGeom prst="rect">
              <a:avLst/>
            </a:prstGeom>
            <a:no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3" name="图片 2"/>
          <p:cNvPicPr>
            <a:picLocks noChangeAspect="true"/>
          </p:cNvPicPr>
          <p:nvPr/>
        </p:nvPicPr>
        <p:blipFill rotWithShape="true">
          <a:blip r:embed="rId2">
            <a:extLst>
              <a:ext uri="{28A0092B-C50C-407E-A947-70E740481C1C}">
                <a14:useLocalDpi xmlns:a14="http://schemas.microsoft.com/office/drawing/2010/main" val="false"/>
              </a:ext>
            </a:extLst>
          </a:blip>
          <a:srcRect l="39971" t="47266" r="17775" b="27390"/>
          <a:stretch>
            <a:fillRect/>
          </a:stretch>
        </p:blipFill>
        <p:spPr>
          <a:xfrm>
            <a:off x="0" y="2405907"/>
            <a:ext cx="12192000" cy="4452093"/>
          </a:xfrm>
          <a:prstGeom prst="rect">
            <a:avLst/>
          </a:prstGeom>
        </p:spPr>
      </p:pic>
      <p:grpSp>
        <p:nvGrpSpPr>
          <p:cNvPr id="21" name="组合 20"/>
          <p:cNvGrpSpPr/>
          <p:nvPr/>
        </p:nvGrpSpPr>
        <p:grpSpPr>
          <a:xfrm>
            <a:off x="1644145" y="3377076"/>
            <a:ext cx="8853675" cy="400110"/>
            <a:chOff x="1644145" y="3377076"/>
            <a:chExt cx="8853675" cy="400110"/>
          </a:xfrm>
        </p:grpSpPr>
        <p:sp>
          <p:nvSpPr>
            <p:cNvPr id="17" name="文本框 16"/>
            <p:cNvSpPr txBox="true"/>
            <p:nvPr/>
          </p:nvSpPr>
          <p:spPr>
            <a:xfrm>
              <a:off x="4618810" y="3377076"/>
              <a:ext cx="3110036" cy="400110"/>
            </a:xfrm>
            <a:prstGeom prst="rect">
              <a:avLst/>
            </a:prstGeom>
            <a:noFill/>
          </p:spPr>
          <p:txBody>
            <a:bodyPr wrap="square" rtlCol="0">
              <a:spAutoFit/>
            </a:bodyPr>
            <a:lstStyle/>
            <a:p>
              <a:r>
                <a:rPr lang="zh-CN" altLang="en-US" sz="2000" dirty="0">
                  <a:effectLst>
                    <a:glow rad="63500">
                      <a:schemeClr val="bg1">
                        <a:alpha val="40000"/>
                      </a:schemeClr>
                    </a:glow>
                  </a:effectLst>
                  <a:cs typeface="+mn-ea"/>
                  <a:sym typeface="+mn-lt"/>
                </a:rPr>
                <a:t>聊城市商务和投资促进局</a:t>
              </a:r>
              <a:endParaRPr lang="en-US" altLang="zh-CN" sz="2000" dirty="0">
                <a:effectLst>
                  <a:glow rad="63500">
                    <a:schemeClr val="bg1">
                      <a:alpha val="40000"/>
                    </a:schemeClr>
                  </a:glow>
                </a:effectLst>
                <a:cs typeface="+mn-ea"/>
                <a:sym typeface="+mn-lt"/>
              </a:endParaRPr>
            </a:p>
          </p:txBody>
        </p:sp>
        <p:cxnSp>
          <p:nvCxnSpPr>
            <p:cNvPr id="19" name="直接连接符 18"/>
            <p:cNvCxnSpPr/>
            <p:nvPr/>
          </p:nvCxnSpPr>
          <p:spPr>
            <a:xfrm>
              <a:off x="7622166" y="3561891"/>
              <a:ext cx="2875654" cy="0"/>
            </a:xfrm>
            <a:prstGeom prst="line">
              <a:avLst/>
            </a:prstGeom>
            <a:ln>
              <a:gradFill flip="none" rotWithShape="true">
                <a:gsLst>
                  <a:gs pos="0">
                    <a:schemeClr val="accent1">
                      <a:lumMod val="5000"/>
                      <a:lumOff val="95000"/>
                      <a:alpha val="0"/>
                    </a:schemeClr>
                  </a:gs>
                  <a:gs pos="100000">
                    <a:schemeClr val="accent4">
                      <a:lumMod val="40000"/>
                      <a:lumOff val="60000"/>
                    </a:schemeClr>
                  </a:gs>
                </a:gsLst>
                <a:lin ang="10800000" scaled="true"/>
                <a:tileRect/>
              </a:gradFill>
              <a:headEnd type="diamon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true">
              <a:off x="1644145" y="3561891"/>
              <a:ext cx="2875654" cy="0"/>
            </a:xfrm>
            <a:prstGeom prst="line">
              <a:avLst/>
            </a:prstGeom>
            <a:ln>
              <a:gradFill flip="none" rotWithShape="true">
                <a:gsLst>
                  <a:gs pos="0">
                    <a:schemeClr val="accent1">
                      <a:lumMod val="5000"/>
                      <a:lumOff val="95000"/>
                      <a:alpha val="0"/>
                    </a:schemeClr>
                  </a:gs>
                  <a:gs pos="100000">
                    <a:schemeClr val="accent4">
                      <a:lumMod val="40000"/>
                      <a:lumOff val="60000"/>
                    </a:schemeClr>
                  </a:gs>
                </a:gsLst>
                <a:lin ang="10800000" scaled="true"/>
                <a:tileRect/>
              </a:gradFill>
              <a:headEnd type="diamond"/>
            </a:ln>
          </p:spPr>
          <p:style>
            <a:lnRef idx="1">
              <a:schemeClr val="accent1"/>
            </a:lnRef>
            <a:fillRef idx="0">
              <a:schemeClr val="accent1"/>
            </a:fillRef>
            <a:effectRef idx="0">
              <a:schemeClr val="accent1"/>
            </a:effectRef>
            <a:fontRef idx="minor">
              <a:schemeClr val="tx1"/>
            </a:fontRef>
          </p:style>
        </p:cxnSp>
      </p:grpSp>
      <p:pic>
        <p:nvPicPr>
          <p:cNvPr id="4" name="图片 3"/>
          <p:cNvPicPr>
            <a:picLocks noChangeAspect="true"/>
          </p:cNvPicPr>
          <p:nvPr/>
        </p:nvPicPr>
        <p:blipFill>
          <a:blip r:embed="rId3"/>
          <a:stretch>
            <a:fillRect/>
          </a:stretch>
        </p:blipFill>
        <p:spPr>
          <a:xfrm>
            <a:off x="3497701" y="1196941"/>
            <a:ext cx="5562292" cy="2232059"/>
          </a:xfrm>
          <a:prstGeom prst="rect">
            <a:avLst/>
          </a:prstGeom>
        </p:spPr>
      </p:pic>
      <p:grpSp>
        <p:nvGrpSpPr>
          <p:cNvPr id="16" name="组合 15"/>
          <p:cNvGrpSpPr/>
          <p:nvPr/>
        </p:nvGrpSpPr>
        <p:grpSpPr>
          <a:xfrm>
            <a:off x="5277395" y="6005257"/>
            <a:ext cx="1637210" cy="452048"/>
            <a:chOff x="6391548" y="3195330"/>
            <a:chExt cx="2257352" cy="452048"/>
          </a:xfrm>
        </p:grpSpPr>
        <p:sp>
          <p:nvSpPr>
            <p:cNvPr id="18" name="矩形: 圆角 17"/>
            <p:cNvSpPr/>
            <p:nvPr/>
          </p:nvSpPr>
          <p:spPr>
            <a:xfrm>
              <a:off x="6391548" y="3195330"/>
              <a:ext cx="2257352" cy="452048"/>
            </a:xfrm>
            <a:prstGeom prst="roundRect">
              <a:avLst>
                <a:gd name="adj" fmla="val 50000"/>
              </a:avLst>
            </a:prstGeom>
            <a:solidFill>
              <a:srgbClr val="FFF2CC">
                <a:alpha val="60000"/>
              </a:srgbClr>
            </a:solidFill>
            <a:ln>
              <a:gradFill flip="none" rotWithShape="true">
                <a:gsLst>
                  <a:gs pos="0">
                    <a:schemeClr val="accent1">
                      <a:lumMod val="5000"/>
                      <a:lumOff val="95000"/>
                    </a:schemeClr>
                  </a:gs>
                  <a:gs pos="100000">
                    <a:schemeClr val="accent4">
                      <a:lumMod val="60000"/>
                      <a:lumOff val="40000"/>
                    </a:schemeClr>
                  </a:gs>
                </a:gsLst>
                <a:lin ang="2700000" scaled="true"/>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22" name="文本框 21"/>
            <p:cNvSpPr txBox="true"/>
            <p:nvPr/>
          </p:nvSpPr>
          <p:spPr>
            <a:xfrm>
              <a:off x="6576183" y="3221299"/>
              <a:ext cx="1888083" cy="400110"/>
            </a:xfrm>
            <a:prstGeom prst="rect">
              <a:avLst/>
            </a:prstGeom>
            <a:noFill/>
          </p:spPr>
          <p:txBody>
            <a:bodyPr wrap="square" rtlCol="0">
              <a:spAutoFit/>
            </a:bodyPr>
            <a:lstStyle/>
            <a:p>
              <a:r>
                <a:rPr lang="en-US" altLang="zh-CN" sz="2000" dirty="0">
                  <a:cs typeface="+mn-ea"/>
                  <a:sym typeface="+mn-lt"/>
                </a:rPr>
                <a:t>2022</a:t>
              </a:r>
              <a:r>
                <a:rPr lang="zh-CN" altLang="en-US" sz="2000" dirty="0">
                  <a:cs typeface="+mn-ea"/>
                  <a:sym typeface="+mn-lt"/>
                </a:rPr>
                <a:t>年</a:t>
              </a:r>
              <a:r>
                <a:rPr lang="en-US" altLang="zh-CN" sz="2000" dirty="0">
                  <a:cs typeface="+mn-ea"/>
                  <a:sym typeface="+mn-lt"/>
                </a:rPr>
                <a:t>6</a:t>
              </a:r>
              <a:r>
                <a:rPr lang="zh-CN" altLang="en-US" sz="2000" dirty="0">
                  <a:cs typeface="+mn-ea"/>
                  <a:sym typeface="+mn-lt"/>
                </a:rPr>
                <a:t>月</a:t>
              </a:r>
              <a:endParaRPr lang="zh-CN" altLang="en-US" sz="20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71450"/>
            <a:ext cx="12192000" cy="711200"/>
            <a:chOff x="0" y="171450"/>
            <a:chExt cx="12192000" cy="711200"/>
          </a:xfrm>
        </p:grpSpPr>
        <p:grpSp>
          <p:nvGrpSpPr>
            <p:cNvPr id="4" name="组合 3"/>
            <p:cNvGrpSpPr/>
            <p:nvPr/>
          </p:nvGrpSpPr>
          <p:grpSpPr>
            <a:xfrm>
              <a:off x="0" y="171450"/>
              <a:ext cx="12192000" cy="711200"/>
              <a:chOff x="0" y="171450"/>
              <a:chExt cx="12192000" cy="711200"/>
            </a:xfrm>
          </p:grpSpPr>
          <p:sp>
            <p:nvSpPr>
              <p:cNvPr id="6" name="矩形 5"/>
              <p:cNvSpPr/>
              <p:nvPr/>
            </p:nvSpPr>
            <p:spPr>
              <a:xfrm>
                <a:off x="0" y="171450"/>
                <a:ext cx="12192000" cy="711200"/>
              </a:xfrm>
              <a:prstGeom prst="rect">
                <a:avLst/>
              </a:prstGeom>
              <a:gradFill flip="none" rotWithShape="true">
                <a:gsLst>
                  <a:gs pos="45000">
                    <a:srgbClr val="0070C0"/>
                  </a:gs>
                  <a:gs pos="100000">
                    <a:schemeClr val="accent1">
                      <a:lumMod val="30000"/>
                      <a:lumOff val="70000"/>
                    </a:schemeClr>
                  </a:gs>
                </a:gsLst>
                <a:lin ang="0" scaled="true"/>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19087" y="171450"/>
                <a:ext cx="127000" cy="711200"/>
              </a:xfrm>
              <a:prstGeom prst="rect">
                <a:avLst/>
              </a:prstGeom>
              <a:solidFill>
                <a:schemeClr val="accent4">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grpSp>
        <p:sp>
          <p:nvSpPr>
            <p:cNvPr id="5" name="文本占位符 5"/>
            <p:cNvSpPr txBox="true"/>
            <p:nvPr/>
          </p:nvSpPr>
          <p:spPr>
            <a:xfrm>
              <a:off x="549592" y="323293"/>
              <a:ext cx="7006908" cy="430887"/>
            </a:xfrm>
            <a:prstGeom prst="rect">
              <a:avLst/>
            </a:prstGeom>
          </p:spPr>
          <p:txBody>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buNone/>
              </a:pPr>
              <a:r>
                <a:rPr lang="zh-CN" altLang="en-US" sz="2600" b="1" dirty="0">
                  <a:solidFill>
                    <a:schemeClr val="bg1"/>
                  </a:solidFill>
                  <a:cs typeface="+mn-ea"/>
                  <a:sym typeface="+mn-lt"/>
                </a:rPr>
                <a:t>二、聊城商务发展取得的主要成效</a:t>
              </a:r>
              <a:endParaRPr lang="zh-CN" altLang="en-US" sz="2600" b="1" dirty="0">
                <a:solidFill>
                  <a:schemeClr val="bg1"/>
                </a:solidFill>
                <a:cs typeface="+mn-ea"/>
                <a:sym typeface="+mn-lt"/>
              </a:endParaRPr>
            </a:p>
          </p:txBody>
        </p:sp>
      </p:grpSp>
      <p:grpSp>
        <p:nvGrpSpPr>
          <p:cNvPr id="8" name="组合 7"/>
          <p:cNvGrpSpPr/>
          <p:nvPr/>
        </p:nvGrpSpPr>
        <p:grpSpPr>
          <a:xfrm>
            <a:off x="685627" y="1117601"/>
            <a:ext cx="3105323" cy="502112"/>
            <a:chOff x="733252" y="1326689"/>
            <a:chExt cx="3105323" cy="502112"/>
          </a:xfrm>
        </p:grpSpPr>
        <p:sp>
          <p:nvSpPr>
            <p:cNvPr id="24" name="矩形: 圆角 23"/>
            <p:cNvSpPr/>
            <p:nvPr/>
          </p:nvSpPr>
          <p:spPr>
            <a:xfrm>
              <a:off x="733252" y="1326689"/>
              <a:ext cx="3105323" cy="502112"/>
            </a:xfrm>
            <a:prstGeom prst="roundRect">
              <a:avLst>
                <a:gd name="adj" fmla="val 50000"/>
              </a:avLst>
            </a:prstGeom>
            <a:gradFill>
              <a:gsLst>
                <a:gs pos="0">
                  <a:schemeClr val="accent1">
                    <a:lumMod val="20000"/>
                    <a:lumOff val="80000"/>
                    <a:alpha val="64000"/>
                  </a:schemeClr>
                </a:gs>
                <a:gs pos="100000">
                  <a:schemeClr val="accent1">
                    <a:lumMod val="60000"/>
                    <a:lumOff val="40000"/>
                    <a:alpha val="55000"/>
                  </a:schemeClr>
                </a:gs>
              </a:gsLst>
              <a:lin ang="0" scaled="true"/>
            </a:gradFill>
            <a:ln w="15875">
              <a:gradFill flip="none" rotWithShape="true">
                <a:gsLst>
                  <a:gs pos="0">
                    <a:schemeClr val="bg1">
                      <a:alpha val="0"/>
                    </a:schemeClr>
                  </a:gs>
                  <a:gs pos="63000">
                    <a:schemeClr val="accent1">
                      <a:lumMod val="60000"/>
                      <a:lumOff val="40000"/>
                    </a:schemeClr>
                  </a:gs>
                </a:gsLst>
                <a:lin ang="0" scaled="true"/>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true"/>
            <p:nvPr/>
          </p:nvSpPr>
          <p:spPr>
            <a:xfrm>
              <a:off x="1054916" y="1368598"/>
              <a:ext cx="2657929" cy="400110"/>
            </a:xfrm>
            <a:prstGeom prst="rect">
              <a:avLst/>
            </a:prstGeom>
            <a:noFill/>
          </p:spPr>
          <p:txBody>
            <a:bodyPr wrap="square" rtlCol="0">
              <a:spAutoFit/>
            </a:bodyPr>
            <a:lstStyle/>
            <a:p>
              <a:r>
                <a:rPr lang="en-US" altLang="zh-CN" sz="2000" b="1" kern="100" dirty="0">
                  <a:solidFill>
                    <a:srgbClr val="0070C0"/>
                  </a:solidFill>
                  <a:cs typeface="+mn-ea"/>
                  <a:sym typeface="+mn-lt"/>
                </a:rPr>
                <a:t>1.</a:t>
              </a:r>
              <a:r>
                <a:rPr lang="zh-CN" altLang="en-US" sz="2000" b="1" kern="100" dirty="0">
                  <a:solidFill>
                    <a:srgbClr val="0070C0"/>
                  </a:solidFill>
                  <a:cs typeface="+mn-ea"/>
                  <a:sym typeface="+mn-lt"/>
                </a:rPr>
                <a:t>商贸流通平稳运行</a:t>
              </a:r>
              <a:endParaRPr lang="zh-CN" altLang="en-US" sz="2000" b="1" kern="100" dirty="0">
                <a:solidFill>
                  <a:srgbClr val="0070C0"/>
                </a:solidFill>
                <a:cs typeface="+mn-ea"/>
                <a:sym typeface="+mn-lt"/>
              </a:endParaRPr>
            </a:p>
          </p:txBody>
        </p:sp>
      </p:grpSp>
      <p:sp>
        <p:nvSpPr>
          <p:cNvPr id="9" name="文本框 8"/>
          <p:cNvSpPr txBox="true"/>
          <p:nvPr/>
        </p:nvSpPr>
        <p:spPr>
          <a:xfrm>
            <a:off x="752453" y="1740364"/>
            <a:ext cx="10943359" cy="922020"/>
          </a:xfrm>
          <a:prstGeom prst="rect">
            <a:avLst/>
          </a:prstGeom>
          <a:noFill/>
        </p:spPr>
        <p:txBody>
          <a:bodyPr wrap="square" rtlCol="0">
            <a:spAutoFit/>
          </a:bodyPr>
          <a:lstStyle/>
          <a:p>
            <a:pPr>
              <a:lnSpc>
                <a:spcPct val="150000"/>
              </a:lnSpc>
            </a:pPr>
            <a:r>
              <a:rPr lang="en-US" altLang="zh-CN" sz="1800" kern="100" spc="30" dirty="0">
                <a:effectLst/>
                <a:cs typeface="+mn-ea"/>
                <a:sym typeface="+mn-lt"/>
              </a:rPr>
              <a:t>        </a:t>
            </a:r>
            <a:r>
              <a:rPr lang="zh-CN" altLang="en-US" sz="1800" kern="100" spc="30" dirty="0">
                <a:effectLst/>
                <a:cs typeface="+mn-ea"/>
                <a:sym typeface="+mn-lt"/>
              </a:rPr>
              <a:t>聊城市商贸流通业主动适应和引领经济发展新常态，着力提升商贸流通水平，激发市场主体活力，积极发展新业态、新模式。</a:t>
            </a:r>
            <a:endParaRPr lang="zh-CN" altLang="en-US" sz="1800" kern="100" dirty="0">
              <a:effectLst/>
              <a:cs typeface="+mn-ea"/>
              <a:sym typeface="+mn-lt"/>
            </a:endParaRPr>
          </a:p>
        </p:txBody>
      </p:sp>
      <p:graphicFrame>
        <p:nvGraphicFramePr>
          <p:cNvPr id="10" name="表格 9"/>
          <p:cNvGraphicFramePr>
            <a:graphicFrameLocks noGrp="true"/>
          </p:cNvGraphicFramePr>
          <p:nvPr/>
        </p:nvGraphicFramePr>
        <p:xfrm>
          <a:off x="2328635" y="2750721"/>
          <a:ext cx="7241858" cy="2650151"/>
        </p:xfrm>
        <a:graphic>
          <a:graphicData uri="http://schemas.openxmlformats.org/drawingml/2006/table">
            <a:tbl>
              <a:tblPr>
                <a:tableStyleId>{5C22544A-7EE6-4342-B048-85BDC9FD1C3A}</a:tableStyleId>
              </a:tblPr>
              <a:tblGrid>
                <a:gridCol w="1153443"/>
                <a:gridCol w="3990265"/>
                <a:gridCol w="2098150"/>
              </a:tblGrid>
              <a:tr h="387827">
                <a:tc gridSpan="3">
                  <a:txBody>
                    <a:bodyPr/>
                    <a:lstStyle/>
                    <a:p>
                      <a:pPr marL="0" marR="0" algn="ctr" fontAlgn="ctr">
                        <a:spcBef>
                          <a:spcPts val="0"/>
                        </a:spcBef>
                        <a:spcAft>
                          <a:spcPts val="0"/>
                        </a:spcAft>
                      </a:pPr>
                      <a:r>
                        <a:rPr lang="zh-CN" altLang="en-US" sz="1800" b="1" kern="0" dirty="0">
                          <a:solidFill>
                            <a:schemeClr val="bg1"/>
                          </a:solidFill>
                          <a:effectLst/>
                          <a:latin typeface="+mn-lt"/>
                          <a:ea typeface="+mn-ea"/>
                          <a:cs typeface="+mn-ea"/>
                          <a:sym typeface="+mn-lt"/>
                        </a:rPr>
                        <a:t>聊城市近五年（</a:t>
                      </a:r>
                      <a:r>
                        <a:rPr lang="en-US" altLang="zh-CN" sz="1800" b="1" kern="0" dirty="0">
                          <a:solidFill>
                            <a:schemeClr val="bg1"/>
                          </a:solidFill>
                          <a:effectLst/>
                          <a:latin typeface="+mn-lt"/>
                          <a:ea typeface="+mn-ea"/>
                          <a:cs typeface="+mn-ea"/>
                          <a:sym typeface="+mn-lt"/>
                        </a:rPr>
                        <a:t>2017-2021</a:t>
                      </a:r>
                      <a:r>
                        <a:rPr lang="zh-CN" altLang="en-US" sz="1800" b="1" kern="0" dirty="0">
                          <a:solidFill>
                            <a:schemeClr val="bg1"/>
                          </a:solidFill>
                          <a:effectLst/>
                          <a:latin typeface="+mn-lt"/>
                          <a:ea typeface="+mn-ea"/>
                          <a:cs typeface="+mn-ea"/>
                          <a:sym typeface="+mn-lt"/>
                        </a:rPr>
                        <a:t>）社零额情况表</a:t>
                      </a:r>
                      <a:endParaRPr lang="zh-CN" altLang="en-US" sz="1800" b="1" kern="100" dirty="0">
                        <a:solidFill>
                          <a:schemeClr val="bg1"/>
                        </a:solidFill>
                        <a:effectLst/>
                        <a:latin typeface="+mn-lt"/>
                        <a:ea typeface="+mn-ea"/>
                        <a:cs typeface="+mn-ea"/>
                        <a:sym typeface="+mn-lt"/>
                      </a:endParaRPr>
                    </a:p>
                  </a:txBody>
                  <a:tcPr marL="68580" marR="68580" anchor="ctr">
                    <a:lnB w="6350" cap="flat" cmpd="sng" algn="ctr">
                      <a:solidFill>
                        <a:schemeClr val="accent1">
                          <a:lumMod val="60000"/>
                          <a:lumOff val="40000"/>
                        </a:schemeClr>
                      </a:solidFill>
                      <a:prstDash val="solid"/>
                      <a:round/>
                      <a:headEnd type="none" w="med" len="med"/>
                      <a:tailEnd type="none" w="med" len="med"/>
                    </a:lnB>
                    <a:solidFill>
                      <a:srgbClr val="228DCF"/>
                    </a:solidFill>
                  </a:tcPr>
                </a:tc>
                <a:tc hMerge="true">
                  <a:tcPr/>
                </a:tc>
                <a:tc hMerge="true">
                  <a:tcPr/>
                </a:tc>
              </a:tr>
              <a:tr h="377054">
                <a:tc>
                  <a:txBody>
                    <a:bodyPr/>
                    <a:lstStyle/>
                    <a:p>
                      <a:pPr marL="0" marR="0" algn="ctr" fontAlgn="ctr">
                        <a:spcBef>
                          <a:spcPts val="0"/>
                        </a:spcBef>
                        <a:spcAft>
                          <a:spcPts val="0"/>
                        </a:spcAft>
                      </a:pPr>
                      <a:r>
                        <a:rPr lang="zh-CN" altLang="en-US" sz="1600" kern="0" dirty="0">
                          <a:effectLst/>
                          <a:latin typeface="+mn-lt"/>
                          <a:ea typeface="+mn-ea"/>
                          <a:cs typeface="+mn-ea"/>
                          <a:sym typeface="+mn-lt"/>
                        </a:rPr>
                        <a:t>年份</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c>
                  <a:txBody>
                    <a:bodyPr/>
                    <a:lstStyle/>
                    <a:p>
                      <a:pPr marL="0" marR="0" algn="ctr" fontAlgn="ctr">
                        <a:spcBef>
                          <a:spcPts val="0"/>
                        </a:spcBef>
                        <a:spcAft>
                          <a:spcPts val="0"/>
                        </a:spcAft>
                      </a:pPr>
                      <a:r>
                        <a:rPr lang="zh-CN" altLang="en-US" sz="1600" kern="0">
                          <a:effectLst/>
                          <a:latin typeface="+mn-lt"/>
                          <a:ea typeface="+mn-ea"/>
                          <a:cs typeface="+mn-ea"/>
                          <a:sym typeface="+mn-lt"/>
                        </a:rPr>
                        <a:t>社会消费品零售总额（万元）</a:t>
                      </a:r>
                      <a:endParaRPr lang="zh-CN" altLang="en-US" sz="1600" kern="10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c>
                  <a:txBody>
                    <a:bodyPr/>
                    <a:lstStyle/>
                    <a:p>
                      <a:pPr marL="0" marR="0" algn="ctr" fontAlgn="ctr">
                        <a:spcBef>
                          <a:spcPts val="0"/>
                        </a:spcBef>
                        <a:spcAft>
                          <a:spcPts val="0"/>
                        </a:spcAft>
                      </a:pPr>
                      <a:r>
                        <a:rPr lang="zh-CN" altLang="en-US" sz="1600" kern="0" dirty="0">
                          <a:effectLst/>
                          <a:latin typeface="+mn-lt"/>
                          <a:ea typeface="+mn-ea"/>
                          <a:cs typeface="+mn-ea"/>
                          <a:sym typeface="+mn-lt"/>
                        </a:rPr>
                        <a:t>增幅（</a:t>
                      </a:r>
                      <a:r>
                        <a:rPr lang="en-US" altLang="zh-CN" sz="1600" kern="0" dirty="0">
                          <a:effectLst/>
                          <a:latin typeface="+mn-lt"/>
                          <a:ea typeface="+mn-ea"/>
                          <a:cs typeface="+mn-ea"/>
                          <a:sym typeface="+mn-lt"/>
                        </a:rPr>
                        <a:t>%</a:t>
                      </a:r>
                      <a:r>
                        <a:rPr lang="zh-CN" altLang="en-US" sz="1600" kern="0" dirty="0">
                          <a:effectLst/>
                          <a:latin typeface="+mn-lt"/>
                          <a:ea typeface="+mn-ea"/>
                          <a:cs typeface="+mn-ea"/>
                          <a:sym typeface="+mn-lt"/>
                        </a:rPr>
                        <a:t>）</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r>
              <a:tr h="377054">
                <a:tc>
                  <a:txBody>
                    <a:bodyPr/>
                    <a:lstStyle/>
                    <a:p>
                      <a:pPr marL="0" marR="0" algn="ctr" fontAlgn="ctr">
                        <a:spcBef>
                          <a:spcPts val="0"/>
                        </a:spcBef>
                        <a:spcAft>
                          <a:spcPts val="0"/>
                        </a:spcAft>
                      </a:pPr>
                      <a:r>
                        <a:rPr lang="en-US" altLang="zh-CN" sz="1600" kern="0" dirty="0">
                          <a:effectLst/>
                          <a:latin typeface="+mn-lt"/>
                          <a:ea typeface="+mn-ea"/>
                          <a:cs typeface="+mn-ea"/>
                          <a:sym typeface="+mn-lt"/>
                        </a:rPr>
                        <a:t>2017</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7407100 </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6.7 </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r>
              <a:tr h="377054">
                <a:tc>
                  <a:txBody>
                    <a:bodyPr/>
                    <a:lstStyle/>
                    <a:p>
                      <a:pPr marL="0" marR="0" algn="ctr" fontAlgn="ctr">
                        <a:spcBef>
                          <a:spcPts val="0"/>
                        </a:spcBef>
                        <a:spcAft>
                          <a:spcPts val="0"/>
                        </a:spcAft>
                      </a:pPr>
                      <a:r>
                        <a:rPr lang="en-US" altLang="zh-CN" sz="1600" kern="0" dirty="0">
                          <a:effectLst/>
                          <a:latin typeface="+mn-lt"/>
                          <a:ea typeface="+mn-ea"/>
                          <a:cs typeface="+mn-ea"/>
                          <a:sym typeface="+mn-lt"/>
                        </a:rPr>
                        <a:t>2018</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7804178 </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5.4 </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r>
              <a:tr h="377054">
                <a:tc>
                  <a:txBody>
                    <a:bodyPr/>
                    <a:lstStyle/>
                    <a:p>
                      <a:pPr marL="0" marR="0" algn="ctr" fontAlgn="ctr">
                        <a:spcBef>
                          <a:spcPts val="0"/>
                        </a:spcBef>
                        <a:spcAft>
                          <a:spcPts val="0"/>
                        </a:spcAft>
                      </a:pPr>
                      <a:r>
                        <a:rPr lang="en-US" altLang="zh-CN" sz="1600" kern="0" dirty="0">
                          <a:effectLst/>
                          <a:latin typeface="+mn-lt"/>
                          <a:ea typeface="+mn-ea"/>
                          <a:cs typeface="+mn-ea"/>
                          <a:sym typeface="+mn-lt"/>
                        </a:rPr>
                        <a:t>2019</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8272240 </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6.0 </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r>
              <a:tr h="377054">
                <a:tc>
                  <a:txBody>
                    <a:bodyPr/>
                    <a:lstStyle/>
                    <a:p>
                      <a:pPr marL="0" marR="0" algn="ctr" fontAlgn="ctr">
                        <a:spcBef>
                          <a:spcPts val="0"/>
                        </a:spcBef>
                        <a:spcAft>
                          <a:spcPts val="0"/>
                        </a:spcAft>
                      </a:pPr>
                      <a:r>
                        <a:rPr lang="en-US" altLang="zh-CN" sz="1600" kern="0" dirty="0">
                          <a:effectLst/>
                          <a:latin typeface="+mn-lt"/>
                          <a:ea typeface="+mn-ea"/>
                          <a:cs typeface="+mn-ea"/>
                          <a:sym typeface="+mn-lt"/>
                        </a:rPr>
                        <a:t>2020</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c>
                  <a:txBody>
                    <a:bodyPr/>
                    <a:lstStyle/>
                    <a:p>
                      <a:pPr marL="0" marR="0" algn="ctr" fontAlgn="ctr">
                        <a:spcBef>
                          <a:spcPts val="0"/>
                        </a:spcBef>
                        <a:spcAft>
                          <a:spcPts val="0"/>
                        </a:spcAft>
                      </a:pPr>
                      <a:r>
                        <a:rPr lang="en-US" altLang="zh-CN" sz="1600" kern="0">
                          <a:effectLst/>
                          <a:latin typeface="+mn-lt"/>
                          <a:ea typeface="+mn-ea"/>
                          <a:cs typeface="+mn-ea"/>
                          <a:sym typeface="+mn-lt"/>
                        </a:rPr>
                        <a:t>8010428 </a:t>
                      </a:r>
                      <a:endParaRPr lang="zh-CN" altLang="en-US" sz="1600" kern="10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-3.2 </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r>
              <a:tr h="377054">
                <a:tc>
                  <a:txBody>
                    <a:bodyPr/>
                    <a:lstStyle/>
                    <a:p>
                      <a:pPr marL="0" marR="0" algn="ctr" fontAlgn="ctr">
                        <a:spcBef>
                          <a:spcPts val="0"/>
                        </a:spcBef>
                        <a:spcAft>
                          <a:spcPts val="0"/>
                        </a:spcAft>
                      </a:pPr>
                      <a:r>
                        <a:rPr lang="en-US" altLang="zh-CN" sz="1600" kern="0" dirty="0">
                          <a:effectLst/>
                          <a:latin typeface="+mn-lt"/>
                          <a:ea typeface="+mn-ea"/>
                          <a:cs typeface="+mn-ea"/>
                          <a:sym typeface="+mn-lt"/>
                        </a:rPr>
                        <a:t>2021</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9175467</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c>
                  <a:txBody>
                    <a:bodyPr/>
                    <a:lstStyle/>
                    <a:p>
                      <a:pPr marL="0" marR="0" algn="ctr" fontAlgn="ctr">
                        <a:spcBef>
                          <a:spcPts val="0"/>
                        </a:spcBef>
                        <a:spcAft>
                          <a:spcPts val="0"/>
                        </a:spcAft>
                      </a:pPr>
                      <a:r>
                        <a:rPr lang="en-US" altLang="zh-CN" sz="1600" kern="0" dirty="0">
                          <a:effectLst/>
                          <a:latin typeface="+mn-lt"/>
                          <a:ea typeface="+mn-ea"/>
                          <a:cs typeface="+mn-ea"/>
                          <a:sym typeface="+mn-lt"/>
                        </a:rPr>
                        <a:t>14.5</a:t>
                      </a:r>
                      <a:endParaRPr lang="zh-CN" altLang="en-US" sz="1600" kern="100" dirty="0">
                        <a:effectLst/>
                        <a:latin typeface="+mn-lt"/>
                        <a:ea typeface="+mn-ea"/>
                        <a:cs typeface="+mn-ea"/>
                        <a:sym typeface="+mn-lt"/>
                      </a:endParaRPr>
                    </a:p>
                  </a:txBody>
                  <a:tcPr marL="68580" marR="68580" anchor="ctr">
                    <a:lnL w="6350" cap="flat" cmpd="sng" algn="ctr">
                      <a:solidFill>
                        <a:schemeClr val="accent1">
                          <a:lumMod val="60000"/>
                          <a:lumOff val="40000"/>
                        </a:schemeClr>
                      </a:solidFill>
                      <a:prstDash val="solid"/>
                      <a:round/>
                      <a:headEnd type="none" w="med" len="med"/>
                      <a:tailEnd type="none" w="med" len="med"/>
                    </a:lnL>
                    <a:lnR w="6350" cap="flat" cmpd="sng" algn="ctr">
                      <a:solidFill>
                        <a:schemeClr val="accent1">
                          <a:lumMod val="60000"/>
                          <a:lumOff val="40000"/>
                        </a:schemeClr>
                      </a:solidFill>
                      <a:prstDash val="solid"/>
                      <a:round/>
                      <a:headEnd type="none" w="med" len="med"/>
                      <a:tailEnd type="none" w="med" len="med"/>
                    </a:lnR>
                    <a:lnT w="6350" cap="flat" cmpd="sng" algn="ctr">
                      <a:solidFill>
                        <a:schemeClr val="accent1">
                          <a:lumMod val="60000"/>
                          <a:lumOff val="40000"/>
                        </a:schemeClr>
                      </a:solidFill>
                      <a:prstDash val="solid"/>
                      <a:round/>
                      <a:headEnd type="none" w="med" len="med"/>
                      <a:tailEnd type="none" w="med" len="med"/>
                    </a:lnT>
                    <a:lnB w="6350" cap="flat" cmpd="sng" algn="ctr">
                      <a:solidFill>
                        <a:schemeClr val="accent1">
                          <a:lumMod val="60000"/>
                          <a:lumOff val="40000"/>
                        </a:schemeClr>
                      </a:solidFill>
                      <a:prstDash val="solid"/>
                      <a:round/>
                      <a:headEnd type="none" w="med" len="med"/>
                      <a:tailEnd type="none" w="med" len="med"/>
                    </a:lnB>
                    <a:solidFill>
                      <a:srgbClr val="FFFFFF">
                        <a:alpha val="69804"/>
                      </a:srgbClr>
                    </a:solidFill>
                  </a:tcPr>
                </a:tc>
              </a:tr>
            </a:tbl>
          </a:graphicData>
        </a:graphic>
      </p:graphicFrame>
      <p:grpSp>
        <p:nvGrpSpPr>
          <p:cNvPr id="12" name="组合 11"/>
          <p:cNvGrpSpPr/>
          <p:nvPr/>
        </p:nvGrpSpPr>
        <p:grpSpPr>
          <a:xfrm>
            <a:off x="0" y="5679379"/>
            <a:ext cx="12192000" cy="711200"/>
            <a:chOff x="0" y="5679379"/>
            <a:chExt cx="12192000" cy="711200"/>
          </a:xfrm>
        </p:grpSpPr>
        <p:sp>
          <p:nvSpPr>
            <p:cNvPr id="11" name="矩形: 圆角 10"/>
            <p:cNvSpPr/>
            <p:nvPr/>
          </p:nvSpPr>
          <p:spPr>
            <a:xfrm>
              <a:off x="0" y="5679379"/>
              <a:ext cx="12192000" cy="711200"/>
            </a:xfrm>
            <a:prstGeom prst="roundRect">
              <a:avLst>
                <a:gd name="adj" fmla="val 0"/>
              </a:avLst>
            </a:prstGeom>
            <a:solidFill>
              <a:srgbClr val="228D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文本框 28"/>
            <p:cNvSpPr txBox="true"/>
            <p:nvPr/>
          </p:nvSpPr>
          <p:spPr>
            <a:xfrm>
              <a:off x="2484498" y="5850313"/>
              <a:ext cx="7106311" cy="369332"/>
            </a:xfrm>
            <a:prstGeom prst="rect">
              <a:avLst/>
            </a:prstGeom>
            <a:noFill/>
          </p:spPr>
          <p:txBody>
            <a:bodyPr wrap="square" rtlCol="0">
              <a:spAutoFit/>
            </a:bodyPr>
            <a:lstStyle/>
            <a:p>
              <a:r>
                <a:rPr lang="zh-CN" altLang="en-US" sz="1800" b="1" kern="100" spc="30" dirty="0">
                  <a:solidFill>
                    <a:schemeClr val="bg1"/>
                  </a:solidFill>
                  <a:effectLst/>
                  <a:cs typeface="+mn-ea"/>
                  <a:sym typeface="+mn-lt"/>
                </a:rPr>
                <a:t>全市社会消费品零售总额</a:t>
              </a:r>
              <a:r>
                <a:rPr lang="zh-CN" altLang="en-US" sz="1800" b="1" kern="100" spc="30" dirty="0">
                  <a:solidFill>
                    <a:srgbClr val="FFFF00"/>
                  </a:solidFill>
                  <a:effectLst/>
                  <a:cs typeface="+mn-ea"/>
                  <a:sym typeface="+mn-lt"/>
                </a:rPr>
                <a:t>稳步增长</a:t>
              </a:r>
              <a:r>
                <a:rPr lang="zh-CN" altLang="en-US" sz="1800" b="1" kern="100" spc="30" dirty="0">
                  <a:solidFill>
                    <a:schemeClr val="bg1"/>
                  </a:solidFill>
                  <a:effectLst/>
                  <a:cs typeface="+mn-ea"/>
                  <a:sym typeface="+mn-lt"/>
                </a:rPr>
                <a:t>，</a:t>
              </a:r>
              <a:r>
                <a:rPr lang="zh-CN" altLang="en-US" sz="1800" b="1" kern="100" spc="30" dirty="0">
                  <a:solidFill>
                    <a:srgbClr val="FFFF00"/>
                  </a:solidFill>
                  <a:effectLst/>
                  <a:cs typeface="+mn-ea"/>
                  <a:sym typeface="+mn-lt"/>
                </a:rPr>
                <a:t>电子商务网络零售额</a:t>
              </a:r>
              <a:r>
                <a:rPr lang="zh-CN" altLang="en-US" sz="1800" b="1" kern="100" spc="30" dirty="0">
                  <a:solidFill>
                    <a:schemeClr val="bg1"/>
                  </a:solidFill>
                  <a:effectLst/>
                  <a:cs typeface="+mn-ea"/>
                  <a:sym typeface="+mn-lt"/>
                </a:rPr>
                <a:t>快速提升。</a:t>
              </a:r>
              <a:endParaRPr lang="zh-CN" altLang="en-US" sz="1800" b="1" kern="100" dirty="0">
                <a:solidFill>
                  <a:schemeClr val="bg1"/>
                </a:solidFill>
                <a:effectLst/>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ADJUSTMENTS" val="6.174464"/>
  <p:tag name="SHADOWSIZE" val="100"/>
</p:tagLst>
</file>

<file path=ppt/tags/tag11.xml><?xml version="1.0" encoding="utf-8"?>
<p:tagLst xmlns:p="http://schemas.openxmlformats.org/presentationml/2006/main">
  <p:tag name="ADJUSTMENTS" val="6.174464"/>
  <p:tag name="SHADOWSIZE" val="100"/>
</p:tagLst>
</file>

<file path=ppt/tags/tag12.xml><?xml version="1.0" encoding="utf-8"?>
<p:tagLst xmlns:p="http://schemas.openxmlformats.org/presentationml/2006/main">
  <p:tag name="ADJUSTMENTS" val="6.174464"/>
  <p:tag name="SHADOWSIZE" val="100"/>
</p:tagLst>
</file>

<file path=ppt/tags/tag13.xml><?xml version="1.0" encoding="utf-8"?>
<p:tagLst xmlns:p="http://schemas.openxmlformats.org/presentationml/2006/main">
  <p:tag name="ADJUSTMENTS" val="6.174464"/>
  <p:tag name="SHADOWSIZE" val="100"/>
</p:tagLst>
</file>

<file path=ppt/tags/tag14.xml><?xml version="1.0" encoding="utf-8"?>
<p:tagLst xmlns:p="http://schemas.openxmlformats.org/presentationml/2006/main">
  <p:tag name="ADJUSTMENTS" val="6.174464"/>
  <p:tag name="SHADOWSIZE" val="100"/>
</p:tagLst>
</file>

<file path=ppt/tags/tag15.xml><?xml version="1.0" encoding="utf-8"?>
<p:tagLst xmlns:p="http://schemas.openxmlformats.org/presentationml/2006/main">
  <p:tag name="ADJUSTMENTS" val="6.174464"/>
  <p:tag name="SHADOWSIZE" val="100"/>
</p:tagLst>
</file>

<file path=ppt/tags/tag16.xml><?xml version="1.0" encoding="utf-8"?>
<p:tagLst xmlns:p="http://schemas.openxmlformats.org/presentationml/2006/main">
  <p:tag name="ADJUSTMENTS" val="6.174464"/>
  <p:tag name="SHADOWSIZE" val="100"/>
</p:tagLst>
</file>

<file path=ppt/tags/tag17.xml><?xml version="1.0" encoding="utf-8"?>
<p:tagLst xmlns:p="http://schemas.openxmlformats.org/presentationml/2006/main">
  <p:tag name="ADJUSTMENTS" val="6.174464"/>
  <p:tag name="SHADOWSIZE" val="100"/>
</p:tagLst>
</file>

<file path=ppt/tags/tag18.xml><?xml version="1.0" encoding="utf-8"?>
<p:tagLst xmlns:p="http://schemas.openxmlformats.org/presentationml/2006/main">
  <p:tag name="ADJUSTMENTS" val="6.174464"/>
  <p:tag name="SHADOWSIZE" val="100"/>
</p:tagLst>
</file>

<file path=ppt/tags/tag19.xml><?xml version="1.0" encoding="utf-8"?>
<p:tagLst xmlns:p="http://schemas.openxmlformats.org/presentationml/2006/main">
  <p:tag name="ADJUSTMENTS" val="6.174464"/>
  <p:tag name="SHADOWSIZE" val="100"/>
</p:tagLst>
</file>

<file path=ppt/tags/tag2.xml><?xml version="1.0" encoding="utf-8"?>
<p:tagLst xmlns:p="http://schemas.openxmlformats.org/presentationml/2006/main">
  <p:tag name="ADJUSTMENTS" val="6.174464"/>
  <p:tag name="SHADOWSIZE" val="100"/>
</p:tagLst>
</file>

<file path=ppt/tags/tag20.xml><?xml version="1.0" encoding="utf-8"?>
<p:tagLst xmlns:p="http://schemas.openxmlformats.org/presentationml/2006/main">
  <p:tag name="ISLIDE.ICON" val="#6312;"/>
</p:tagLst>
</file>

<file path=ppt/tags/tag21.xml><?xml version="1.0" encoding="utf-8"?>
<p:tagLst xmlns:p="http://schemas.openxmlformats.org/presentationml/2006/main">
  <p:tag name="ADJUSTMENTS" val="6.174464"/>
  <p:tag name="SHADOWSIZE" val="100"/>
</p:tagLst>
</file>

<file path=ppt/tags/tag22.xml><?xml version="1.0" encoding="utf-8"?>
<p:tagLst xmlns:p="http://schemas.openxmlformats.org/presentationml/2006/main">
  <p:tag name="ADJUSTMENTS" val="6.174464"/>
  <p:tag name="SHADOWSIZE" val="100"/>
</p:tagLst>
</file>

<file path=ppt/tags/tag23.xml><?xml version="1.0" encoding="utf-8"?>
<p:tagLst xmlns:p="http://schemas.openxmlformats.org/presentationml/2006/main">
  <p:tag name="ADJUSTMENTS" val="6.174464"/>
  <p:tag name="SHADOWSIZE" val="100"/>
</p:tagLst>
</file>

<file path=ppt/tags/tag24.xml><?xml version="1.0" encoding="utf-8"?>
<p:tagLst xmlns:p="http://schemas.openxmlformats.org/presentationml/2006/main">
  <p:tag name="ADJUSTMENTS" val="6.174464"/>
  <p:tag name="SHADOWSIZE" val="100"/>
</p:tagLst>
</file>

<file path=ppt/tags/tag25.xml><?xml version="1.0" encoding="utf-8"?>
<p:tagLst xmlns:p="http://schemas.openxmlformats.org/presentationml/2006/main">
  <p:tag name="ADJUSTMENTS" val="6.174464"/>
  <p:tag name="SHADOWSIZE" val="100"/>
</p:tagLst>
</file>

<file path=ppt/tags/tag26.xml><?xml version="1.0" encoding="utf-8"?>
<p:tagLst xmlns:p="http://schemas.openxmlformats.org/presentationml/2006/main">
  <p:tag name="ADJUSTMENTS" val="6.174464"/>
  <p:tag name="SHADOWSIZE" val="100"/>
</p:tagLst>
</file>

<file path=ppt/tags/tag27.xml><?xml version="1.0" encoding="utf-8"?>
<p:tagLst xmlns:p="http://schemas.openxmlformats.org/presentationml/2006/main">
  <p:tag name="ADJUSTMENTS" val="6.174464"/>
  <p:tag name="SHADOWSIZE" val="100"/>
</p:tagLst>
</file>

<file path=ppt/tags/tag28.xml><?xml version="1.0" encoding="utf-8"?>
<p:tagLst xmlns:p="http://schemas.openxmlformats.org/presentationml/2006/main">
  <p:tag name="ADJUSTMENTS" val="6.174464"/>
  <p:tag name="SHADOWSIZE" val="100"/>
</p:tagLst>
</file>

<file path=ppt/tags/tag29.xml><?xml version="1.0" encoding="utf-8"?>
<p:tagLst xmlns:p="http://schemas.openxmlformats.org/presentationml/2006/main">
  <p:tag name="ADJUSTMENTS" val="6.174464"/>
  <p:tag name="SHADOWSIZE" val="100"/>
</p:tagLst>
</file>

<file path=ppt/tags/tag3.xml><?xml version="1.0" encoding="utf-8"?>
<p:tagLst xmlns:p="http://schemas.openxmlformats.org/presentationml/2006/main">
  <p:tag name="ADJUSTMENTS" val="6.174464"/>
  <p:tag name="SHADOWSIZE" val="100"/>
</p:tagLst>
</file>

<file path=ppt/tags/tag30.xml><?xml version="1.0" encoding="utf-8"?>
<p:tagLst xmlns:p="http://schemas.openxmlformats.org/presentationml/2006/main">
  <p:tag name="ADJUSTMENTS" val="6.174464"/>
  <p:tag name="SHADOWSIZE" val="100"/>
</p:tagLst>
</file>

<file path=ppt/tags/tag31.xml><?xml version="1.0" encoding="utf-8"?>
<p:tagLst xmlns:p="http://schemas.openxmlformats.org/presentationml/2006/main">
  <p:tag name="ADJUSTMENTS" val="6.174464"/>
  <p:tag name="SHADOWSIZE" val="100"/>
</p:tagLst>
</file>

<file path=ppt/tags/tag32.xml><?xml version="1.0" encoding="utf-8"?>
<p:tagLst xmlns:p="http://schemas.openxmlformats.org/presentationml/2006/main">
  <p:tag name="ADJUSTMENTS" val="6.174464"/>
  <p:tag name="SHADOWSIZE" val="100"/>
</p:tagLst>
</file>

<file path=ppt/tags/tag33.xml><?xml version="1.0" encoding="utf-8"?>
<p:tagLst xmlns:p="http://schemas.openxmlformats.org/presentationml/2006/main">
  <p:tag name="ADJUSTMENTS" val="6.174464"/>
  <p:tag name="SHADOWSIZE" val="100"/>
</p:tagLst>
</file>

<file path=ppt/tags/tag34.xml><?xml version="1.0" encoding="utf-8"?>
<p:tagLst xmlns:p="http://schemas.openxmlformats.org/presentationml/2006/main">
  <p:tag name="ADJUSTMENTS" val="6.174464"/>
  <p:tag name="SHADOWSIZE" val="100"/>
</p:tagLst>
</file>

<file path=ppt/tags/tag35.xml><?xml version="1.0" encoding="utf-8"?>
<p:tagLst xmlns:p="http://schemas.openxmlformats.org/presentationml/2006/main">
  <p:tag name="ADJUSTMENTS" val="6.174464"/>
  <p:tag name="SHADOWSIZE" val="100"/>
</p:tagLst>
</file>

<file path=ppt/tags/tag36.xml><?xml version="1.0" encoding="utf-8"?>
<p:tagLst xmlns:p="http://schemas.openxmlformats.org/presentationml/2006/main">
  <p:tag name="ISLIDE.ICON" val="#370219;#134039;#141555;"/>
</p:tagLst>
</file>

<file path=ppt/tags/tag37.xml><?xml version="1.0" encoding="utf-8"?>
<p:tagLst xmlns:p="http://schemas.openxmlformats.org/presentationml/2006/main">
  <p:tag name="ISLIDE.ICON" val="#370219;#134039;#141555;"/>
</p:tagLst>
</file>

<file path=ppt/tags/tag38.xml><?xml version="1.0" encoding="utf-8"?>
<p:tagLst xmlns:p="http://schemas.openxmlformats.org/presentationml/2006/main">
  <p:tag name="ISLIDE.ICON" val="#370219;#134039;#141555;"/>
</p:tagLst>
</file>

<file path=ppt/tags/tag39.xml><?xml version="1.0" encoding="utf-8"?>
<p:tagLst xmlns:p="http://schemas.openxmlformats.org/presentationml/2006/main">
  <p:tag name="ISLIDE.ICON" val="#370219;#134039;#141555;"/>
</p:tagLst>
</file>

<file path=ppt/tags/tag4.xml><?xml version="1.0" encoding="utf-8"?>
<p:tagLst xmlns:p="http://schemas.openxmlformats.org/presentationml/2006/main">
  <p:tag name="ADJUSTMENTS" val="6.174464"/>
  <p:tag name="SHADOWSIZE" val="100"/>
</p:tagLst>
</file>

<file path=ppt/tags/tag40.xml><?xml version="1.0" encoding="utf-8"?>
<p:tagLst xmlns:p="http://schemas.openxmlformats.org/presentationml/2006/main">
  <p:tag name="ISLIDE.ICON" val="#370219;#134039;#141555;"/>
</p:tagLst>
</file>

<file path=ppt/tags/tag41.xml><?xml version="1.0" encoding="utf-8"?>
<p:tagLst xmlns:p="http://schemas.openxmlformats.org/presentationml/2006/main">
  <p:tag name="ISLIDE.ICON" val="#370219;#134039;#141555;"/>
</p:tagLst>
</file>

<file path=ppt/tags/tag42.xml><?xml version="1.0" encoding="utf-8"?>
<p:tagLst xmlns:p="http://schemas.openxmlformats.org/presentationml/2006/main">
  <p:tag name="ISLIDE.ICON" val="#370219;#134039;#141555;"/>
</p:tagLst>
</file>

<file path=ppt/tags/tag43.xml><?xml version="1.0" encoding="utf-8"?>
<p:tagLst xmlns:p="http://schemas.openxmlformats.org/presentationml/2006/main">
  <p:tag name="ISLIDE.ICON" val="#370219;#134039;#141555;"/>
</p:tagLst>
</file>

<file path=ppt/tags/tag44.xml><?xml version="1.0" encoding="utf-8"?>
<p:tagLst xmlns:p="http://schemas.openxmlformats.org/presentationml/2006/main">
  <p:tag name="ISLIDE.ICON" val="#370219;#134039;#141555;"/>
</p:tagLst>
</file>

<file path=ppt/tags/tag45.xml><?xml version="1.0" encoding="utf-8"?>
<p:tagLst xmlns:p="http://schemas.openxmlformats.org/presentationml/2006/main">
  <p:tag name="ISLIDE.ICON" val="#370219;#134039;#141555;"/>
</p:tagLst>
</file>

<file path=ppt/tags/tag46.xml><?xml version="1.0" encoding="utf-8"?>
<p:tagLst xmlns:p="http://schemas.openxmlformats.org/presentationml/2006/main">
  <p:tag name="ISLIDE.ICON" val="#370219;#134039;#141555;"/>
</p:tagLst>
</file>

<file path=ppt/tags/tag47.xml><?xml version="1.0" encoding="utf-8"?>
<p:tagLst xmlns:p="http://schemas.openxmlformats.org/presentationml/2006/main">
  <p:tag name="ADJUSTMENTS" val="6.174464"/>
  <p:tag name="SHADOWSIZE" val="100"/>
</p:tagLst>
</file>

<file path=ppt/tags/tag48.xml><?xml version="1.0" encoding="utf-8"?>
<p:tagLst xmlns:p="http://schemas.openxmlformats.org/presentationml/2006/main">
  <p:tag name="ADJUSTMENTS" val="6.174464"/>
  <p:tag name="SHADOWSIZE" val="100"/>
</p:tagLst>
</file>

<file path=ppt/tags/tag49.xml><?xml version="1.0" encoding="utf-8"?>
<p:tagLst xmlns:p="http://schemas.openxmlformats.org/presentationml/2006/main">
  <p:tag name="ADJUSTMENTS" val="6.174464"/>
  <p:tag name="SHADOWSIZE" val="100"/>
</p:tagLst>
</file>

<file path=ppt/tags/tag5.xml><?xml version="1.0" encoding="utf-8"?>
<p:tagLst xmlns:p="http://schemas.openxmlformats.org/presentationml/2006/main">
  <p:tag name="PA" val="v5.2.11"/>
</p:tagLst>
</file>

<file path=ppt/tags/tag50.xml><?xml version="1.0" encoding="utf-8"?>
<p:tagLst xmlns:p="http://schemas.openxmlformats.org/presentationml/2006/main">
  <p:tag name="ADJUSTMENTS" val="6.174464"/>
  <p:tag name="SHADOWSIZE" val="100"/>
</p:tagLst>
</file>

<file path=ppt/tags/tag51.xml><?xml version="1.0" encoding="utf-8"?>
<p:tagLst xmlns:p="http://schemas.openxmlformats.org/presentationml/2006/main">
  <p:tag name="ISLIDE.ICON" val="#370219;#134039;#141555;"/>
</p:tagLst>
</file>

<file path=ppt/tags/tag52.xml><?xml version="1.0" encoding="utf-8"?>
<p:tagLst xmlns:p="http://schemas.openxmlformats.org/presentationml/2006/main">
  <p:tag name="ISLIDE.ICON" val="#370219;#134039;#141555;"/>
</p:tagLst>
</file>

<file path=ppt/tags/tag53.xml><?xml version="1.0" encoding="utf-8"?>
<p:tagLst xmlns:p="http://schemas.openxmlformats.org/presentationml/2006/main">
  <p:tag name="ISLIDE.ICON" val="#370219;#134039;#141555;"/>
</p:tagLst>
</file>

<file path=ppt/tags/tag54.xml><?xml version="1.0" encoding="utf-8"?>
<p:tagLst xmlns:p="http://schemas.openxmlformats.org/presentationml/2006/main">
  <p:tag name="ISLIDE.ICON" val="#370219;#134039;#141555;"/>
</p:tagLst>
</file>

<file path=ppt/tags/tag55.xml><?xml version="1.0" encoding="utf-8"?>
<p:tagLst xmlns:p="http://schemas.openxmlformats.org/presentationml/2006/main">
  <p:tag name="ISLIDE.ICON" val="#370219;#134039;#141555;"/>
</p:tagLst>
</file>

<file path=ppt/tags/tag56.xml><?xml version="1.0" encoding="utf-8"?>
<p:tagLst xmlns:p="http://schemas.openxmlformats.org/presentationml/2006/main">
  <p:tag name="ISLIDE.ICON" val="#370219;#134039;#141555;"/>
</p:tagLst>
</file>

<file path=ppt/tags/tag57.xml><?xml version="1.0" encoding="utf-8"?>
<p:tagLst xmlns:p="http://schemas.openxmlformats.org/presentationml/2006/main">
  <p:tag name="ISLIDE.ICON" val="#370219;#134039;#141555;"/>
</p:tagLst>
</file>

<file path=ppt/tags/tag58.xml><?xml version="1.0" encoding="utf-8"?>
<p:tagLst xmlns:p="http://schemas.openxmlformats.org/presentationml/2006/main">
  <p:tag name="ISLIDE.ICON" val="#370219;#134039;#141555;"/>
</p:tagLst>
</file>

<file path=ppt/tags/tag59.xml><?xml version="1.0" encoding="utf-8"?>
<p:tagLst xmlns:p="http://schemas.openxmlformats.org/presentationml/2006/main">
  <p:tag name="ISLIDE.ICON" val="#370219;#134039;#141555;"/>
</p:tagLst>
</file>

<file path=ppt/tags/tag6.xml><?xml version="1.0" encoding="utf-8"?>
<p:tagLst xmlns:p="http://schemas.openxmlformats.org/presentationml/2006/main">
  <p:tag name="ADJUSTMENTS" val="6.174464"/>
  <p:tag name="SHADOWSIZE" val="100"/>
</p:tagLst>
</file>

<file path=ppt/tags/tag60.xml><?xml version="1.0" encoding="utf-8"?>
<p:tagLst xmlns:p="http://schemas.openxmlformats.org/presentationml/2006/main">
  <p:tag name="ISLIDE.ICON" val="#370219;#134039;#141555;"/>
</p:tagLst>
</file>

<file path=ppt/tags/tag61.xml><?xml version="1.0" encoding="utf-8"?>
<p:tagLst xmlns:p="http://schemas.openxmlformats.org/presentationml/2006/main">
  <p:tag name="ISLIDE.ICON" val="#370219;#134039;#141555;"/>
</p:tagLst>
</file>

<file path=ppt/tags/tag62.xml><?xml version="1.0" encoding="utf-8"?>
<p:tagLst xmlns:p="http://schemas.openxmlformats.org/presentationml/2006/main">
  <p:tag name="ISLIDE.ICON" val="#370219;#134039;#141555;"/>
</p:tagLst>
</file>

<file path=ppt/tags/tag63.xml><?xml version="1.0" encoding="utf-8"?>
<p:tagLst xmlns:p="http://schemas.openxmlformats.org/presentationml/2006/main">
  <p:tag name="ISLIDE.ICON" val="#370219;#134039;#141555;"/>
</p:tagLst>
</file>

<file path=ppt/tags/tag64.xml><?xml version="1.0" encoding="utf-8"?>
<p:tagLst xmlns:p="http://schemas.openxmlformats.org/presentationml/2006/main">
  <p:tag name="ISLIDE.ICON" val="#370219;#134039;#141555;#373183;#170966;#379510;#370294;#50901;"/>
</p:tagLst>
</file>

<file path=ppt/tags/tag65.xml><?xml version="1.0" encoding="utf-8"?>
<p:tagLst xmlns:p="http://schemas.openxmlformats.org/presentationml/2006/main">
  <p:tag name="ISLIDE.ICON" val="#370219;#134039;#141555;"/>
</p:tagLst>
</file>

<file path=ppt/tags/tag7.xml><?xml version="1.0" encoding="utf-8"?>
<p:tagLst xmlns:p="http://schemas.openxmlformats.org/presentationml/2006/main">
  <p:tag name="ADJUSTMENTS" val="6.174464"/>
  <p:tag name="SHADOWSIZE" val="100"/>
</p:tagLst>
</file>

<file path=ppt/tags/tag8.xml><?xml version="1.0" encoding="utf-8"?>
<p:tagLst xmlns:p="http://schemas.openxmlformats.org/presentationml/2006/main">
  <p:tag name="ADJUSTMENTS" val="6.174464"/>
  <p:tag name="SHADOWSIZE" val="100"/>
</p:tagLst>
</file>

<file path=ppt/tags/tag9.xml><?xml version="1.0" encoding="utf-8"?>
<p:tagLst xmlns:p="http://schemas.openxmlformats.org/presentationml/2006/main">
  <p:tag name="ADJUSTMENTS" val="6.174464"/>
  <p:tag name="SHADOWSIZE" val="1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dmduff0">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false"/>
        </a:gradFill>
        <a:gradFill rotWithShape="true">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false"/>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true">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false"/>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16867</Words>
  <Application>WPS 演示</Application>
  <PresentationFormat>自定义</PresentationFormat>
  <Paragraphs>1474</Paragraphs>
  <Slides>81</Slides>
  <Notes>1</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81</vt:i4>
      </vt:variant>
    </vt:vector>
  </HeadingPairs>
  <TitlesOfParts>
    <vt:vector size="107" baseType="lpstr">
      <vt:lpstr>Arial</vt:lpstr>
      <vt:lpstr>宋体</vt:lpstr>
      <vt:lpstr>Wingdings</vt:lpstr>
      <vt:lpstr>Nimbus Roman No9 L</vt:lpstr>
      <vt:lpstr>微软雅黑</vt:lpstr>
      <vt:lpstr>黑体</vt:lpstr>
      <vt:lpstr>禹卫书法行书简体</vt:lpstr>
      <vt:lpstr>CESI仿宋-GB13000</vt:lpstr>
      <vt:lpstr>方正小标宋简体</vt:lpstr>
      <vt:lpstr>Times New Roman</vt:lpstr>
      <vt:lpstr>Calibri</vt:lpstr>
      <vt:lpstr>等线</vt:lpstr>
      <vt:lpstr>OPPOSans B</vt:lpstr>
      <vt:lpstr>OPPOSans M</vt:lpstr>
      <vt:lpstr>Impact</vt:lpstr>
      <vt:lpstr>Ubuntu Condensed</vt:lpstr>
      <vt:lpstr>Standard Symbols PS</vt:lpstr>
      <vt:lpstr>阿里巴巴普惠体 R</vt:lpstr>
      <vt:lpstr>DejaVu Sans</vt:lpstr>
      <vt:lpstr>宋体</vt:lpstr>
      <vt:lpstr>Arial Unicode MS</vt:lpstr>
      <vt:lpstr>华文仿宋</vt:lpstr>
      <vt:lpstr>微软雅黑</vt:lpstr>
      <vt:lpstr>方正书宋_GBK</vt:lpstr>
      <vt:lpstr>仿宋_GB2312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hc</dc:creator>
  <cp:lastModifiedBy>user</cp:lastModifiedBy>
  <cp:revision>478</cp:revision>
  <dcterms:created xsi:type="dcterms:W3CDTF">2022-06-13T01:43:01Z</dcterms:created>
  <dcterms:modified xsi:type="dcterms:W3CDTF">2022-06-13T01:43:01Z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EDBE7160522E419FA36A502E812EF120</vt:lpwstr>
  </property>
  <property fmtid="{D5CDD505-2E9C-101B-9397-08002B2CF9AE}" pid="3" name="KSOProductBuildVer">
    <vt:lpwstr>2052-11.8.2.10337</vt:lpwstr>
  </property>
</Properties>
</file>